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3"/>
  </p:notesMasterIdLst>
  <p:sldIdLst>
    <p:sldId id="256" r:id="rId5"/>
    <p:sldId id="267" r:id="rId6"/>
    <p:sldId id="296" r:id="rId7"/>
    <p:sldId id="631" r:id="rId8"/>
    <p:sldId id="297" r:id="rId9"/>
    <p:sldId id="327" r:id="rId10"/>
    <p:sldId id="364" r:id="rId11"/>
    <p:sldId id="605" r:id="rId12"/>
    <p:sldId id="632" r:id="rId13"/>
    <p:sldId id="467" r:id="rId14"/>
    <p:sldId id="606" r:id="rId15"/>
    <p:sldId id="633" r:id="rId16"/>
    <p:sldId id="373" r:id="rId17"/>
    <p:sldId id="365" r:id="rId18"/>
    <p:sldId id="366" r:id="rId19"/>
    <p:sldId id="375" r:id="rId20"/>
    <p:sldId id="634" r:id="rId21"/>
    <p:sldId id="376" r:id="rId22"/>
    <p:sldId id="380" r:id="rId23"/>
    <p:sldId id="382" r:id="rId24"/>
    <p:sldId id="635" r:id="rId25"/>
    <p:sldId id="394" r:id="rId26"/>
    <p:sldId id="612" r:id="rId27"/>
    <p:sldId id="636" r:id="rId28"/>
    <p:sldId id="637" r:id="rId29"/>
    <p:sldId id="638" r:id="rId30"/>
    <p:sldId id="639" r:id="rId31"/>
    <p:sldId id="640" r:id="rId32"/>
    <p:sldId id="641" r:id="rId34"/>
    <p:sldId id="642" r:id="rId35"/>
    <p:sldId id="643" r:id="rId36"/>
    <p:sldId id="644" r:id="rId37"/>
    <p:sldId id="645" r:id="rId38"/>
    <p:sldId id="646" r:id="rId39"/>
    <p:sldId id="647" r:id="rId40"/>
    <p:sldId id="648" r:id="rId41"/>
    <p:sldId id="649" r:id="rId42"/>
    <p:sldId id="650" r:id="rId43"/>
    <p:sldId id="651" r:id="rId44"/>
    <p:sldId id="652" r:id="rId45"/>
    <p:sldId id="325" r:id="rId4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5730"/>
    <a:srgbClr val="A2947A"/>
    <a:srgbClr val="94634C"/>
    <a:srgbClr val="FFCC99"/>
    <a:srgbClr val="93634C"/>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620" autoAdjust="0"/>
  </p:normalViewPr>
  <p:slideViewPr>
    <p:cSldViewPr>
      <p:cViewPr>
        <p:scale>
          <a:sx n="80" d="100"/>
          <a:sy n="80" d="100"/>
        </p:scale>
        <p:origin x="-540" y="0"/>
      </p:cViewPr>
      <p:guideLst>
        <p:guide orient="horz" pos="218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notesMaster" Target="notesMasters/notes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C6DEF0C5-8D26-42A1-8DB5-9E6FCEE927D3}"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D34EBDD1-51D7-41BF-9A09-FDE9C543022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34EBDD1-51D7-41BF-9A09-FDE9C54302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2BA33195-ED54-4FB5-AC25-805965F7E45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D1E3A3-3612-4669-AB17-733DA63C49B1}"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DDFFFE-96B3-419D-9ED1-5A6920839E9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372029-3EF2-418A-8F3A-D70720090CC6}"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B79F84-4AD1-45EC-ADB7-575BF6573AA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D22D0C-049A-4FF5-B6B9-A4A4C63DA5C1}"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2BA33195-ED54-4FB5-AC25-805965F7E45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AD1E3A3-3612-4669-AB17-733DA63C49B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3DCD409-BA23-4EDC-9674-0BE2BDDDCB27}"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60C4318-357C-45AB-AFD5-700DB894D7D9}"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631242A-B40C-4F74-93B6-0AC209454F3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C05E786-7262-4117-9B00-27E5F23B5FAB}"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0A2C997-A8B9-477F-AF64-8EB04167CF1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DDDFA2F-DFB7-4420-9ED6-2AA2383AA247}"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15F6BE4-FA59-4D09-B257-2F14B951D2DA}"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80B38F88-2851-4BEB-8A43-06E4DA80E83B}" type="slidenum">
              <a:rPr lang="zh-CN" altLang="en-US">
                <a:solidFill>
                  <a:prstClr val="black">
                    <a:tint val="75000"/>
                  </a:prstClr>
                </a:solidFill>
              </a:rPr>
            </a:fld>
            <a:endParaRPr lang="zh-CN" altLang="en-US">
              <a:solidFill>
                <a:prstClr val="black">
                  <a:tint val="75000"/>
                </a:prstClr>
              </a:solidFill>
            </a:endParaRPr>
          </a:p>
        </p:txBody>
      </p:sp>
      <p:pic>
        <p:nvPicPr>
          <p:cNvPr id="11"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7B91EB7-A340-4275-AFC6-A6AE44E206D0}"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F8F91F85-C461-4244-8748-AB1E9400CE0B}" type="slidenum">
              <a:rPr lang="zh-CN" altLang="en-US">
                <a:solidFill>
                  <a:prstClr val="black">
                    <a:tint val="75000"/>
                  </a:prstClr>
                </a:solidFill>
              </a:rPr>
            </a:fld>
            <a:endParaRPr lang="zh-CN" altLang="en-US">
              <a:solidFill>
                <a:prstClr val="black">
                  <a:tint val="75000"/>
                </a:prstClr>
              </a:solidFill>
            </a:endParaRPr>
          </a:p>
        </p:txBody>
      </p:sp>
      <p:pic>
        <p:nvPicPr>
          <p:cNvPr id="7"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日期占位符 3"/>
          <p:cNvSpPr>
            <a:spLocks noGrp="1"/>
          </p:cNvSpPr>
          <p:nvPr>
            <p:ph type="dt" sz="half" idx="10"/>
          </p:nvPr>
        </p:nvSpPr>
        <p:spPr/>
        <p:txBody>
          <a:bodyPr/>
          <a:lstStyle>
            <a:lvl1pPr>
              <a:defRPr/>
            </a:lvl1pPr>
          </a:lstStyle>
          <a:p>
            <a:pPr>
              <a:defRPr/>
            </a:pPr>
            <a:fld id="{A79524E2-0E3C-41CE-992F-B91142D06268}"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D96FDB17-3D3B-46BA-9A8D-59274DF3DA96}" type="slidenum">
              <a:rPr lang="zh-CN" altLang="en-US">
                <a:solidFill>
                  <a:prstClr val="black">
                    <a:tint val="75000"/>
                  </a:prstClr>
                </a:solidFill>
              </a:rPr>
            </a:fld>
            <a:endParaRPr lang="zh-CN" altLang="en-US">
              <a:solidFill>
                <a:prstClr val="black">
                  <a:tint val="75000"/>
                </a:prstClr>
              </a:solidFill>
            </a:endParaRPr>
          </a:p>
        </p:txBody>
      </p:sp>
      <p:pic>
        <p:nvPicPr>
          <p:cNvPr id="6"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E37349-3101-4BE5-AD72-5ABFE98B08B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98EBB5C-D11A-472F-B9B9-0AF753091705}"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3DCD409-BA23-4EDC-9674-0BE2BDDDCB2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C4318-357C-45AB-AFD5-700DB894D7D9}"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3B65CE8-E773-41A5-A6A0-B1DC2092FDFB}"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0C08EC3-C527-4617-9F9D-E91D5B48B237}"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DDFFFE-96B3-419D-9ED1-5A6920839E9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1372029-3EF2-418A-8F3A-D70720090CC6}"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B79F84-4AD1-45EC-ADB7-575BF6573AA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7D22D0C-049A-4FF5-B6B9-A4A4C63DA5C1}"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2BA33195-ED54-4FB5-AC25-805965F7E45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AD1E3A3-3612-4669-AB17-733DA63C49B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3DCD409-BA23-4EDC-9674-0BE2BDDDCB27}"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60C4318-357C-45AB-AFD5-700DB894D7D9}"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631242A-B40C-4F74-93B6-0AC209454F3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C05E786-7262-4117-9B00-27E5F23B5FAB}"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0A2C997-A8B9-477F-AF64-8EB04167CF10}"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DDDFA2F-DFB7-4420-9ED6-2AA2383AA247}"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15F6BE4-FA59-4D09-B257-2F14B951D2DA}"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80B38F88-2851-4BEB-8A43-06E4DA80E83B}" type="slidenum">
              <a:rPr lang="zh-CN" altLang="en-US">
                <a:solidFill>
                  <a:prstClr val="black">
                    <a:tint val="75000"/>
                  </a:prstClr>
                </a:solidFill>
              </a:rPr>
            </a:fld>
            <a:endParaRPr lang="zh-CN" altLang="en-US">
              <a:solidFill>
                <a:prstClr val="black">
                  <a:tint val="75000"/>
                </a:prstClr>
              </a:solidFill>
            </a:endParaRPr>
          </a:p>
        </p:txBody>
      </p:sp>
      <p:pic>
        <p:nvPicPr>
          <p:cNvPr id="11"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7B91EB7-A340-4275-AFC6-A6AE44E206D0}"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F8F91F85-C461-4244-8748-AB1E9400CE0B}" type="slidenum">
              <a:rPr lang="zh-CN" altLang="en-US">
                <a:solidFill>
                  <a:prstClr val="black">
                    <a:tint val="75000"/>
                  </a:prstClr>
                </a:solidFill>
              </a:rPr>
            </a:fld>
            <a:endParaRPr lang="zh-CN" altLang="en-US">
              <a:solidFill>
                <a:prstClr val="black">
                  <a:tint val="75000"/>
                </a:prstClr>
              </a:solidFill>
            </a:endParaRPr>
          </a:p>
        </p:txBody>
      </p:sp>
      <p:pic>
        <p:nvPicPr>
          <p:cNvPr id="7"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日期占位符 3"/>
          <p:cNvSpPr>
            <a:spLocks noGrp="1"/>
          </p:cNvSpPr>
          <p:nvPr>
            <p:ph type="dt" sz="half" idx="10"/>
          </p:nvPr>
        </p:nvSpPr>
        <p:spPr/>
        <p:txBody>
          <a:bodyPr/>
          <a:lstStyle>
            <a:lvl1pPr>
              <a:defRPr/>
            </a:lvl1pPr>
          </a:lstStyle>
          <a:p>
            <a:pPr>
              <a:defRPr/>
            </a:pPr>
            <a:fld id="{A79524E2-0E3C-41CE-992F-B91142D06268}"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D96FDB17-3D3B-46BA-9A8D-59274DF3DA96}" type="slidenum">
              <a:rPr lang="zh-CN" altLang="en-US">
                <a:solidFill>
                  <a:prstClr val="black">
                    <a:tint val="75000"/>
                  </a:prstClr>
                </a:solidFill>
              </a:rPr>
            </a:fld>
            <a:endParaRPr lang="zh-CN" altLang="en-US">
              <a:solidFill>
                <a:prstClr val="black">
                  <a:tint val="75000"/>
                </a:prstClr>
              </a:solidFill>
            </a:endParaRPr>
          </a:p>
        </p:txBody>
      </p:sp>
      <p:pic>
        <p:nvPicPr>
          <p:cNvPr id="6"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631242A-B40C-4F74-93B6-0AC209454F3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05E786-7262-4117-9B00-27E5F23B5FAB}" type="slidenum">
              <a:rPr lang="zh-CN" altLang="en-US"/>
            </a:fld>
            <a:endParaRPr lang="zh-CN" altLang="en-US"/>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E37349-3101-4BE5-AD72-5ABFE98B08B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98EBB5C-D11A-472F-B9B9-0AF753091705}"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3B65CE8-E773-41A5-A6A0-B1DC2092FDFB}"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0C08EC3-C527-4617-9F9D-E91D5B48B237}" type="slidenum">
              <a:rPr lang="zh-CN" altLang="en-US">
                <a:solidFill>
                  <a:prstClr val="black">
                    <a:tint val="75000"/>
                  </a:prstClr>
                </a:solidFill>
              </a:rPr>
            </a:fld>
            <a:endParaRPr lang="zh-CN" altLang="en-US">
              <a:solidFill>
                <a:prstClr val="black">
                  <a:tint val="75000"/>
                </a:prstClr>
              </a:solidFill>
            </a:endParaRPr>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DDFFFE-96B3-419D-9ED1-5A6920839E9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1372029-3EF2-418A-8F3A-D70720090CC6}"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B79F84-4AD1-45EC-ADB7-575BF6573AA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7D22D0C-049A-4FF5-B6B9-A4A4C63DA5C1}" type="slidenum">
              <a:rPr lang="zh-CN" altLang="en-US">
                <a:solidFill>
                  <a:prstClr val="black">
                    <a:tint val="75000"/>
                  </a:prstClr>
                </a:solidFill>
              </a:rPr>
            </a:fld>
            <a:endParaRPr lang="zh-CN" altLang="en-US">
              <a:solidFill>
                <a:prstClr val="black">
                  <a:tint val="75000"/>
                </a:prstClr>
              </a:solidFill>
            </a:endParaRPr>
          </a:p>
        </p:txBody>
      </p:sp>
      <p:pic>
        <p:nvPicPr>
          <p:cNvPr id="8"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0A2C997-A8B9-477F-AF64-8EB04167CF1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DDDFA2F-DFB7-4420-9ED6-2AA2383AA247}"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15F6BE4-FA59-4D09-B257-2F14B951D2D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B38F88-2851-4BEB-8A43-06E4DA80E83B}" type="slidenum">
              <a:rPr lang="zh-CN" altLang="en-US"/>
            </a:fld>
            <a:endParaRPr lang="zh-CN" altLang="en-US"/>
          </a:p>
        </p:txBody>
      </p:sp>
      <p:pic>
        <p:nvPicPr>
          <p:cNvPr id="11"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7B91EB7-A340-4275-AFC6-A6AE44E206D0}"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F91F85-C461-4244-8748-AB1E9400CE0B}" type="slidenum">
              <a:rPr lang="zh-CN" altLang="en-US"/>
            </a:fld>
            <a:endParaRPr lang="zh-CN" altLang="en-US"/>
          </a:p>
        </p:txBody>
      </p:sp>
      <p:pic>
        <p:nvPicPr>
          <p:cNvPr id="7"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日期占位符 3"/>
          <p:cNvSpPr>
            <a:spLocks noGrp="1"/>
          </p:cNvSpPr>
          <p:nvPr>
            <p:ph type="dt" sz="half" idx="10"/>
          </p:nvPr>
        </p:nvSpPr>
        <p:spPr/>
        <p:txBody>
          <a:bodyPr/>
          <a:lstStyle>
            <a:lvl1pPr>
              <a:defRPr/>
            </a:lvl1pPr>
          </a:lstStyle>
          <a:p>
            <a:pPr>
              <a:defRPr/>
            </a:pPr>
            <a:fld id="{A79524E2-0E3C-41CE-992F-B91142D0626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96FDB17-3D3B-46BA-9A8D-59274DF3DA96}" type="slidenum">
              <a:rPr lang="zh-CN" altLang="en-US"/>
            </a:fld>
            <a:endParaRPr lang="zh-CN" altLang="en-US"/>
          </a:p>
        </p:txBody>
      </p:sp>
      <p:pic>
        <p:nvPicPr>
          <p:cNvPr id="6"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E37349-3101-4BE5-AD72-5ABFE98B08B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98EBB5C-D11A-472F-B9B9-0AF753091705}"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duotone>
              <a:schemeClr val="bg2">
                <a:shade val="45000"/>
                <a:satMod val="135000"/>
              </a:schemeClr>
              <a:prstClr val="white"/>
            </a:duotone>
          </a:blip>
          <a:srcRect t="40949"/>
          <a:stretch>
            <a:fillRect/>
          </a:stretch>
        </p:blipFill>
        <p:spPr bwMode="auto">
          <a:xfrm>
            <a:off x="-165100" y="3000084"/>
            <a:ext cx="9298826" cy="4118268"/>
          </a:xfrm>
          <a:prstGeom prst="rect">
            <a:avLst/>
          </a:prstGeom>
          <a:effectLst>
            <a:softEdge rad="228600"/>
          </a:effectLst>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3B65CE8-E773-41A5-A6A0-B1DC2092FDF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0C08EC3-C527-4617-9F9D-E91D5B48B237}" type="slidenum">
              <a:rPr lang="zh-CN" altLang="en-US"/>
            </a:fld>
            <a:endParaRPr lang="zh-CN" altLang="en-US"/>
          </a:p>
        </p:txBody>
      </p:sp>
      <p:pic>
        <p:nvPicPr>
          <p:cNvPr id="9" name="Picture 2" descr="F:\cmh【第六文件夹】2016\【PPT制作】-委托\金企鹅标\hui.png"/>
          <p:cNvPicPr>
            <a:picLocks noChangeAspect="1" noChangeArrowheads="1"/>
          </p:cNvPicPr>
          <p:nvPr userDrawn="1"/>
        </p:nvPicPr>
        <p:blipFill>
          <a:blip r:embed="rId3" cstate="print"/>
          <a:srcRect/>
          <a:stretch>
            <a:fillRect/>
          </a:stretch>
        </p:blipFill>
        <p:spPr bwMode="auto">
          <a:xfrm>
            <a:off x="214282" y="6000768"/>
            <a:ext cx="678726" cy="571504"/>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84D853A-3725-420F-BCAC-6F1594BDB346}"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A0C4885-1210-49F0-A74E-5FEAF6348083}" type="slidenum">
              <a:rPr lang="zh-CN" altLang="en-US"/>
            </a:fld>
            <a:endParaRPr lang="zh-CN" altLang="en-US"/>
          </a:p>
        </p:txBody>
      </p:sp>
      <p:pic>
        <p:nvPicPr>
          <p:cNvPr id="12" name="Picture 6" descr="C:\Documents and Settings\Administrator\桌面\Nipic_7193556_20111024140640832000.png"/>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67" y="1"/>
            <a:ext cx="9144167" cy="5446240"/>
          </a:xfrm>
          <a:prstGeom prst="rect">
            <a:avLst/>
          </a:prstGeom>
          <a:noFill/>
          <a:ln>
            <a:noFill/>
          </a:ln>
        </p:spPr>
      </p:pic>
      <p:pic>
        <p:nvPicPr>
          <p:cNvPr id="2" name="Picture 2" descr="F:\cmh【第六文件夹】2016\【PPT制作】-委托\金企鹅标\hui.png"/>
          <p:cNvPicPr>
            <a:picLocks noChangeAspect="1" noChangeArrowheads="1"/>
          </p:cNvPicPr>
          <p:nvPr userDrawn="1"/>
        </p:nvPicPr>
        <p:blipFill>
          <a:blip r:embed="rId13" cstate="print"/>
          <a:srcRect/>
          <a:stretch>
            <a:fillRect/>
          </a:stretch>
        </p:blipFill>
        <p:spPr bwMode="auto">
          <a:xfrm>
            <a:off x="214282" y="6000768"/>
            <a:ext cx="678726" cy="57150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84D853A-3725-420F-BCAC-6F1594BDB34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A0C4885-1210-49F0-A74E-5FEAF6348083}" type="slidenum">
              <a:rPr lang="zh-CN" altLang="en-US">
                <a:solidFill>
                  <a:prstClr val="black">
                    <a:tint val="75000"/>
                  </a:prstClr>
                </a:solidFill>
              </a:rPr>
            </a:fld>
            <a:endParaRPr lang="zh-CN" altLang="en-US">
              <a:solidFill>
                <a:prstClr val="black">
                  <a:tint val="75000"/>
                </a:prstClr>
              </a:solidFill>
            </a:endParaRPr>
          </a:p>
        </p:txBody>
      </p:sp>
      <p:pic>
        <p:nvPicPr>
          <p:cNvPr id="12" name="Picture 6" descr="C:\Documents and Settings\Administrator\桌面\Nipic_7193556_20111024140640832000.png"/>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67" y="1"/>
            <a:ext cx="9144167" cy="5446240"/>
          </a:xfrm>
          <a:prstGeom prst="rect">
            <a:avLst/>
          </a:prstGeom>
          <a:noFill/>
          <a:ln>
            <a:noFill/>
          </a:ln>
        </p:spPr>
      </p:pic>
      <p:pic>
        <p:nvPicPr>
          <p:cNvPr id="2" name="Picture 2" descr="F:\cmh【第六文件夹】2016\【PPT制作】-委托\金企鹅标\hui.png"/>
          <p:cNvPicPr>
            <a:picLocks noChangeAspect="1" noChangeArrowheads="1"/>
          </p:cNvPicPr>
          <p:nvPr userDrawn="1"/>
        </p:nvPicPr>
        <p:blipFill>
          <a:blip r:embed="rId13" cstate="print"/>
          <a:srcRect/>
          <a:stretch>
            <a:fillRect/>
          </a:stretch>
        </p:blipFill>
        <p:spPr bwMode="auto">
          <a:xfrm>
            <a:off x="214282" y="6000768"/>
            <a:ext cx="678726" cy="571504"/>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84D853A-3725-420F-BCAC-6F1594BDB34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A0C4885-1210-49F0-A74E-5FEAF6348083}" type="slidenum">
              <a:rPr lang="zh-CN" altLang="en-US">
                <a:solidFill>
                  <a:prstClr val="black">
                    <a:tint val="75000"/>
                  </a:prstClr>
                </a:solidFill>
              </a:rPr>
            </a:fld>
            <a:endParaRPr lang="zh-CN" altLang="en-US">
              <a:solidFill>
                <a:prstClr val="black">
                  <a:tint val="75000"/>
                </a:prstClr>
              </a:solidFill>
            </a:endParaRPr>
          </a:p>
        </p:txBody>
      </p:sp>
      <p:pic>
        <p:nvPicPr>
          <p:cNvPr id="12" name="Picture 6" descr="C:\Documents and Settings\Administrator\桌面\Nipic_7193556_20111024140640832000.png"/>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67" y="1"/>
            <a:ext cx="9144167" cy="5446240"/>
          </a:xfrm>
          <a:prstGeom prst="rect">
            <a:avLst/>
          </a:prstGeom>
          <a:noFill/>
          <a:ln>
            <a:noFill/>
          </a:ln>
        </p:spPr>
      </p:pic>
      <p:pic>
        <p:nvPicPr>
          <p:cNvPr id="2" name="Picture 2" descr="F:\cmh【第六文件夹】2016\【PPT制作】-委托\金企鹅标\hui.png"/>
          <p:cNvPicPr>
            <a:picLocks noChangeAspect="1" noChangeArrowheads="1"/>
          </p:cNvPicPr>
          <p:nvPr userDrawn="1"/>
        </p:nvPicPr>
        <p:blipFill>
          <a:blip r:embed="rId13" cstate="print"/>
          <a:srcRect/>
          <a:stretch>
            <a:fillRect/>
          </a:stretch>
        </p:blipFill>
        <p:spPr bwMode="auto">
          <a:xfrm>
            <a:off x="214282" y="6000768"/>
            <a:ext cx="678726" cy="571504"/>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png"/><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png"/><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4.png"/><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40.png"/><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40.png"/><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41.png"/><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0.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49.jpe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5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tiff"/><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1350512" y="1928802"/>
            <a:ext cx="1292662" cy="4214842"/>
          </a:xfrm>
          <a:prstGeom prst="rect">
            <a:avLst/>
          </a:prstGeom>
          <a:noFill/>
        </p:spPr>
        <p:txBody>
          <a:bodyPr vert="eaVert" wrap="square" rtlCol="0">
            <a:spAutoFit/>
          </a:bodyPr>
          <a:lstStyle/>
          <a:p>
            <a:r>
              <a:rPr lang="zh-CN" altLang="en-US" sz="7200" b="1" dirty="0" smtClean="0">
                <a:latin typeface="华文隶书" panose="02010800040101010101" pitchFamily="2" charset="-122"/>
                <a:ea typeface="华文隶书" panose="02010800040101010101" pitchFamily="2" charset="-122"/>
              </a:rPr>
              <a:t>书法教程</a:t>
            </a:r>
            <a:endParaRPr lang="zh-CN" altLang="en-US" sz="7200" b="1" dirty="0">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560" y="1450340"/>
            <a:ext cx="8376285" cy="50292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书法作品中，无论是楷书、行书、隶书、篆书，还是草书，都讲究章法布局。</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墨迹-浅.png"/>
          <p:cNvPicPr>
            <a:picLocks noChangeAspect="1"/>
          </p:cNvPicPr>
          <p:nvPr/>
        </p:nvPicPr>
        <p:blipFill>
          <a:blip r:embed="rId1"/>
          <a:stretch>
            <a:fillRect/>
          </a:stretch>
        </p:blipFill>
        <p:spPr>
          <a:xfrm>
            <a:off x="314791" y="682593"/>
            <a:ext cx="3328515" cy="603267"/>
          </a:xfrm>
          <a:prstGeom prst="rect">
            <a:avLst/>
          </a:prstGeom>
        </p:spPr>
      </p:pic>
      <p:sp>
        <p:nvSpPr>
          <p:cNvPr id="4" name="TextBox 3"/>
          <p:cNvSpPr txBox="1"/>
          <p:nvPr/>
        </p:nvSpPr>
        <p:spPr>
          <a:xfrm>
            <a:off x="0" y="589280"/>
            <a:ext cx="6271260"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三、章法布局的通则</a:t>
            </a:r>
            <a:endParaRPr lang="zh-CN" altLang="en-US" sz="2800" b="1" dirty="0" smtClean="0">
              <a:latin typeface="华文新魏" panose="02010800040101010101" pitchFamily="2" charset="-122"/>
              <a:ea typeface="华文新魏" panose="02010800040101010101" pitchFamily="2" charset="-122"/>
            </a:endParaRPr>
          </a:p>
        </p:txBody>
      </p:sp>
      <p:pic>
        <p:nvPicPr>
          <p:cNvPr id="6" name="图片 5" descr="边框.png"/>
          <p:cNvPicPr>
            <a:picLocks noChangeAspect="1"/>
          </p:cNvPicPr>
          <p:nvPr/>
        </p:nvPicPr>
        <p:blipFill>
          <a:blip r:embed="rId2" cstate="print"/>
          <a:stretch>
            <a:fillRect/>
          </a:stretch>
        </p:blipFill>
        <p:spPr>
          <a:xfrm>
            <a:off x="358775" y="2117725"/>
            <a:ext cx="3891280" cy="742315"/>
          </a:xfrm>
          <a:prstGeom prst="rect">
            <a:avLst/>
          </a:prstGeom>
        </p:spPr>
      </p:pic>
      <p:sp>
        <p:nvSpPr>
          <p:cNvPr id="7" name="TextBox 5"/>
          <p:cNvSpPr txBox="1"/>
          <p:nvPr/>
        </p:nvSpPr>
        <p:spPr>
          <a:xfrm>
            <a:off x="572135" y="2117725"/>
            <a:ext cx="2808605"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（一）意在笔前</a:t>
            </a:r>
            <a:endParaRPr lang="zh-CN" altLang="en-US" sz="2400" dirty="0" smtClean="0">
              <a:latin typeface="华文新魏" panose="02010800040101010101" pitchFamily="2" charset="-122"/>
              <a:ea typeface="华文新魏" panose="02010800040101010101" pitchFamily="2" charset="-122"/>
            </a:endParaRPr>
          </a:p>
        </p:txBody>
      </p:sp>
      <p:sp>
        <p:nvSpPr>
          <p:cNvPr id="8" name="TextBox 3"/>
          <p:cNvSpPr txBox="1"/>
          <p:nvPr/>
        </p:nvSpPr>
        <p:spPr>
          <a:xfrm>
            <a:off x="428596" y="2866347"/>
            <a:ext cx="8286808" cy="173736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圣贤都强调意在笔前，然后作书。</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蔡邕论书说：“夫欲书、先散怀抱，任意悠情，然后书之。”</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王羲之指出：“夫欲书，先乾研墨，凝神静思，预想字形大小、候仰、平直、振动，筋脉相连，意在笔前，然后作字。”</a:t>
            </a:r>
            <a:endParaRPr lang="zh-CN" altLang="en-US"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1298781" y="4796801"/>
            <a:ext cx="4163917" cy="156966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1600" dirty="0">
                <a:solidFill>
                  <a:schemeClr val="accent6">
                    <a:lumMod val="50000"/>
                  </a:schemeClr>
                </a:solidFill>
                <a:latin typeface="汉仪行楷简" panose="02010609000101010101" pitchFamily="49" charset="-122"/>
                <a:ea typeface="汉仪行楷简" panose="02010609000101010101" pitchFamily="49" charset="-122"/>
              </a:rPr>
              <a:t>书写前，必须首先立意，考虑书写的内容，是诗还是文？选用的书体，是楷书还是行书？采取的幅式，横写还是竖写？如何落款？如何用印？形成什么样的格调和意境？</a:t>
            </a:r>
            <a:endParaRPr lang="zh-CN" altLang="en-US" sz="16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pic>
        <p:nvPicPr>
          <p:cNvPr id="11" name="图片 10"/>
          <p:cNvPicPr>
            <a:picLocks noChangeAspect="1"/>
          </p:cNvPicPr>
          <p:nvPr/>
        </p:nvPicPr>
        <p:blipFill>
          <a:blip r:embed="rId3"/>
          <a:stretch>
            <a:fillRect/>
          </a:stretch>
        </p:blipFill>
        <p:spPr>
          <a:xfrm>
            <a:off x="6056868" y="4797152"/>
            <a:ext cx="3087132" cy="2052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par>
                                <p:cTn id="17" presetID="24"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cBhvr>
                                    </p:anim>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4"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to="" calcmode="lin" valueType="num">
                                      <p:cBhvr>
                                        <p:cTn id="30" dur="1" fill="hold"/>
                                        <p:tgtEl>
                                          <p:spTgt spid="10"/>
                                        </p:tgtEl>
                                      </p:cBhvr>
                                    </p:anim>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边框.png"/>
          <p:cNvPicPr>
            <a:picLocks noChangeAspect="1"/>
          </p:cNvPicPr>
          <p:nvPr/>
        </p:nvPicPr>
        <p:blipFill>
          <a:blip r:embed="rId1" cstate="print"/>
          <a:stretch>
            <a:fillRect/>
          </a:stretch>
        </p:blipFill>
        <p:spPr>
          <a:xfrm>
            <a:off x="358775" y="682625"/>
            <a:ext cx="3882390" cy="742315"/>
          </a:xfrm>
          <a:prstGeom prst="rect">
            <a:avLst/>
          </a:prstGeom>
        </p:spPr>
      </p:pic>
      <p:sp>
        <p:nvSpPr>
          <p:cNvPr id="7" name="TextBox 5"/>
          <p:cNvSpPr txBox="1"/>
          <p:nvPr/>
        </p:nvSpPr>
        <p:spPr>
          <a:xfrm>
            <a:off x="572135" y="682625"/>
            <a:ext cx="313563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（二）量纸定字</a:t>
            </a:r>
            <a:endParaRPr lang="zh-CN" altLang="en-US" sz="2400" dirty="0" smtClean="0">
              <a:latin typeface="华文新魏" panose="02010800040101010101" pitchFamily="2" charset="-122"/>
              <a:ea typeface="华文新魏" panose="02010800040101010101" pitchFamily="2" charset="-122"/>
            </a:endParaRPr>
          </a:p>
        </p:txBody>
      </p:sp>
      <p:sp>
        <p:nvSpPr>
          <p:cNvPr id="8" name="TextBox 3"/>
          <p:cNvSpPr txBox="1"/>
          <p:nvPr/>
        </p:nvSpPr>
        <p:spPr>
          <a:xfrm>
            <a:off x="428596" y="1503002"/>
            <a:ext cx="8286808" cy="132588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动笔之前，应根据要写的内容、纸幅的大小、字数的多少、字体的形态等，在纸上筹划行列的安排，落款格式及配印等。一般先留出天头、地脚、左右边（天宽地窄，左右等齐）。</a:t>
            </a:r>
            <a:endParaRPr lang="zh-CN" altLang="en-US" dirty="0" smtClean="0">
              <a:latin typeface="微软雅黑" panose="020B0503020204020204" pitchFamily="34" charset="-122"/>
              <a:ea typeface="微软雅黑" panose="020B0503020204020204" pitchFamily="34" charset="-122"/>
            </a:endParaRPr>
          </a:p>
        </p:txBody>
      </p:sp>
      <p:pic>
        <p:nvPicPr>
          <p:cNvPr id="2" name="图片 1" descr="边框.png"/>
          <p:cNvPicPr>
            <a:picLocks noChangeAspect="1"/>
          </p:cNvPicPr>
          <p:nvPr/>
        </p:nvPicPr>
        <p:blipFill>
          <a:blip r:embed="rId1" cstate="print"/>
          <a:stretch>
            <a:fillRect/>
          </a:stretch>
        </p:blipFill>
        <p:spPr>
          <a:xfrm>
            <a:off x="342265" y="3392805"/>
            <a:ext cx="3882390" cy="742315"/>
          </a:xfrm>
          <a:prstGeom prst="rect">
            <a:avLst/>
          </a:prstGeom>
        </p:spPr>
      </p:pic>
      <p:sp>
        <p:nvSpPr>
          <p:cNvPr id="3" name="TextBox 5"/>
          <p:cNvSpPr txBox="1"/>
          <p:nvPr/>
        </p:nvSpPr>
        <p:spPr>
          <a:xfrm>
            <a:off x="572135" y="3443605"/>
            <a:ext cx="313563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（三）首字领篇</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12086" y="4213182"/>
            <a:ext cx="8286808" cy="173736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进行书法创作时，首先要按照所用字体的笔法和结字法，把第一个字的体势意态，写得有法有化、规范而灵活，成为全篇的标准书体。然后依据这一个字的字体类别和书体风格，把全篇的字写得大小适宜、疏密匀称、参差有致、争让得体、浓淡协调、虚实互成、首尾相顾、浑然一体。</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cBhvr>
                                    </p:anim>
                                  </p:childTnLst>
                                </p:cTn>
                              </p:par>
                            </p:childTnLst>
                          </p:cTn>
                        </p:par>
                        <p:par>
                          <p:cTn id="11" fill="hold">
                            <p:stCondLst>
                              <p:cond delay="0"/>
                            </p:stCondLst>
                            <p:childTnLst>
                              <p:par>
                                <p:cTn id="12" presetID="3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4"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cBhvr>
                                    </p:anim>
                                  </p:childTnLst>
                                </p:cTn>
                              </p:par>
                            </p:childTnLst>
                          </p:cTn>
                        </p:par>
                        <p:par>
                          <p:cTn id="22" fill="hold">
                            <p:stCondLst>
                              <p:cond delay="1000"/>
                            </p:stCondLst>
                            <p:childTnLst>
                              <p:par>
                                <p:cTn id="23" presetID="24"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to="" calcmode="lin" valueType="num">
                                      <p:cBhvr>
                                        <p:cTn id="25" dur="1" fill="hold"/>
                                        <p:tgtEl>
                                          <p:spTgt spid="3"/>
                                        </p:tgtEl>
                                      </p:cBhvr>
                                    </p:anim>
                                  </p:childTnLst>
                                </p:cTn>
                              </p:par>
                              <p:par>
                                <p:cTn id="26" presetID="37"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边框.png"/>
          <p:cNvPicPr>
            <a:picLocks noChangeAspect="1"/>
          </p:cNvPicPr>
          <p:nvPr/>
        </p:nvPicPr>
        <p:blipFill>
          <a:blip r:embed="rId1" cstate="print"/>
          <a:stretch>
            <a:fillRect/>
          </a:stretch>
        </p:blipFill>
        <p:spPr>
          <a:xfrm>
            <a:off x="358775" y="682625"/>
            <a:ext cx="3882390" cy="742315"/>
          </a:xfrm>
          <a:prstGeom prst="rect">
            <a:avLst/>
          </a:prstGeom>
        </p:spPr>
      </p:pic>
      <p:sp>
        <p:nvSpPr>
          <p:cNvPr id="7" name="TextBox 5"/>
          <p:cNvSpPr txBox="1"/>
          <p:nvPr/>
        </p:nvSpPr>
        <p:spPr>
          <a:xfrm>
            <a:off x="572135" y="682625"/>
            <a:ext cx="313563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（四）气脉贯通</a:t>
            </a:r>
            <a:endParaRPr lang="zh-CN" altLang="en-US" sz="2400" dirty="0" smtClean="0">
              <a:latin typeface="华文新魏" panose="02010800040101010101" pitchFamily="2" charset="-122"/>
              <a:ea typeface="华文新魏" panose="02010800040101010101" pitchFamily="2" charset="-122"/>
            </a:endParaRPr>
          </a:p>
        </p:txBody>
      </p:sp>
      <p:sp>
        <p:nvSpPr>
          <p:cNvPr id="8" name="TextBox 3"/>
          <p:cNvSpPr txBox="1"/>
          <p:nvPr/>
        </p:nvSpPr>
        <p:spPr>
          <a:xfrm>
            <a:off x="428596" y="1503002"/>
            <a:ext cx="8286808" cy="132588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气脉贯通要通过字的合理搭配来实现，要求字既要有大小、长短、宽窄、俯仰、顾盼等姿态，又要有笔意的连贯，做到上以启下，下以承上，笔断意连，一顺而下，既无生硬之弊，也无截断行气之嫌。</a:t>
            </a:r>
            <a:endParaRPr lang="zh-CN" altLang="en-US" dirty="0" smtClean="0">
              <a:latin typeface="微软雅黑" panose="020B0503020204020204" pitchFamily="34" charset="-122"/>
              <a:ea typeface="微软雅黑" panose="020B0503020204020204" pitchFamily="34" charset="-122"/>
            </a:endParaRPr>
          </a:p>
        </p:txBody>
      </p:sp>
      <p:pic>
        <p:nvPicPr>
          <p:cNvPr id="2" name="图片 1" descr="边框.png"/>
          <p:cNvPicPr>
            <a:picLocks noChangeAspect="1"/>
          </p:cNvPicPr>
          <p:nvPr/>
        </p:nvPicPr>
        <p:blipFill>
          <a:blip r:embed="rId1" cstate="print"/>
          <a:stretch>
            <a:fillRect/>
          </a:stretch>
        </p:blipFill>
        <p:spPr>
          <a:xfrm>
            <a:off x="342265" y="3392805"/>
            <a:ext cx="3882390" cy="742315"/>
          </a:xfrm>
          <a:prstGeom prst="rect">
            <a:avLst/>
          </a:prstGeom>
        </p:spPr>
      </p:pic>
      <p:sp>
        <p:nvSpPr>
          <p:cNvPr id="3" name="TextBox 5"/>
          <p:cNvSpPr txBox="1"/>
          <p:nvPr/>
        </p:nvSpPr>
        <p:spPr>
          <a:xfrm>
            <a:off x="572135" y="3443605"/>
            <a:ext cx="313563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（五）一气呵成</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412086" y="4213182"/>
            <a:ext cx="8286808" cy="173736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作书只有技法娴熟，忘怀楷则，一意贯注，一气呵成，才能把书法作品写得含法合情，成为具有生命活力的艺术。正如王僧虔揭示书法艺术本质，指出“神采为上，形质次之”时，接着说明“必使心忘于笔，手忘于书，心手达情，书笔相忘，是谓求之不得，考之即彰。”</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cBhvr>
                                    </p:anim>
                                  </p:childTnLst>
                                </p:cTn>
                              </p:par>
                            </p:childTnLst>
                          </p:cTn>
                        </p:par>
                        <p:par>
                          <p:cTn id="11" fill="hold">
                            <p:stCondLst>
                              <p:cond delay="0"/>
                            </p:stCondLst>
                            <p:childTnLst>
                              <p:par>
                                <p:cTn id="12" presetID="3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4"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cBhvr>
                                    </p:anim>
                                  </p:childTnLst>
                                </p:cTn>
                              </p:par>
                            </p:childTnLst>
                          </p:cTn>
                        </p:par>
                        <p:par>
                          <p:cTn id="22" fill="hold">
                            <p:stCondLst>
                              <p:cond delay="1000"/>
                            </p:stCondLst>
                            <p:childTnLst>
                              <p:par>
                                <p:cTn id="23" presetID="24"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to="" calcmode="lin" valueType="num">
                                      <p:cBhvr>
                                        <p:cTn id="25" dur="1" fill="hold"/>
                                        <p:tgtEl>
                                          <p:spTgt spid="3"/>
                                        </p:tgtEl>
                                      </p:cBhvr>
                                    </p:anim>
                                  </p:childTnLst>
                                </p:cTn>
                              </p:par>
                              <p:par>
                                <p:cTn id="26" presetID="37"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22.png"/>
          <p:cNvPicPr>
            <a:picLocks noChangeAspect="1"/>
          </p:cNvPicPr>
          <p:nvPr/>
        </p:nvPicPr>
        <p:blipFill>
          <a:blip r:embed="rId1"/>
          <a:stretch>
            <a:fillRect/>
          </a:stretch>
        </p:blipFill>
        <p:spPr>
          <a:xfrm>
            <a:off x="-142908" y="260383"/>
            <a:ext cx="5786478" cy="1096915"/>
          </a:xfrm>
          <a:prstGeom prst="rect">
            <a:avLst/>
          </a:prstGeom>
        </p:spPr>
      </p:pic>
      <p:sp>
        <p:nvSpPr>
          <p:cNvPr id="3" name="TextBox 2"/>
          <p:cNvSpPr txBox="1"/>
          <p:nvPr/>
        </p:nvSpPr>
        <p:spPr>
          <a:xfrm>
            <a:off x="785786" y="474697"/>
            <a:ext cx="2071702" cy="646331"/>
          </a:xfrm>
          <a:prstGeom prst="rect">
            <a:avLst/>
          </a:prstGeom>
          <a:noFill/>
        </p:spPr>
        <p:txBody>
          <a:bodyPr wrap="square" rtlCol="0">
            <a:spAutoFit/>
          </a:bodyPr>
          <a:lstStyle/>
          <a:p>
            <a:r>
              <a:rPr lang="zh-CN" altLang="en-US" sz="3600" dirty="0" smtClean="0">
                <a:solidFill>
                  <a:schemeClr val="bg1"/>
                </a:solidFill>
                <a:latin typeface="华文隶书" panose="02010800040101010101" pitchFamily="2" charset="-122"/>
                <a:ea typeface="华文隶书" panose="02010800040101010101" pitchFamily="2" charset="-122"/>
              </a:rPr>
              <a:t>第二节</a:t>
            </a:r>
            <a:endParaRPr lang="zh-CN" altLang="en-US" sz="3600" dirty="0">
              <a:solidFill>
                <a:schemeClr val="bg1"/>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18160"/>
          </a:xfrm>
          <a:prstGeom prst="rect">
            <a:avLst/>
          </a:prstGeom>
          <a:noFill/>
        </p:spPr>
        <p:txBody>
          <a:bodyPr wrap="square" rtlCol="0">
            <a:spAutoFit/>
          </a:bodyPr>
          <a:lstStyle/>
          <a:p>
            <a:r>
              <a:rPr lang="zh-CN" altLang="en-US" sz="2800" dirty="0" smtClean="0">
                <a:solidFill>
                  <a:schemeClr val="accent6">
                    <a:lumMod val="50000"/>
                  </a:schemeClr>
                </a:solidFill>
                <a:latin typeface="华文隶书" panose="02010800040101010101" pitchFamily="2" charset="-122"/>
                <a:ea typeface="华文隶书" panose="02010800040101010101" pitchFamily="2" charset="-122"/>
              </a:rPr>
              <a:t>传统书法幅式</a:t>
            </a:r>
            <a:endParaRPr lang="zh-CN" altLang="en-US" sz="2800" dirty="0" smtClean="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2" cstate="print"/>
          <a:stretch>
            <a:fillRect/>
          </a:stretch>
        </p:blipFill>
        <p:spPr>
          <a:xfrm>
            <a:off x="4286248" y="1357298"/>
            <a:ext cx="714380" cy="465499"/>
          </a:xfrm>
          <a:prstGeom prst="rect">
            <a:avLst/>
          </a:prstGeom>
        </p:spPr>
      </p:pic>
      <p:cxnSp>
        <p:nvCxnSpPr>
          <p:cNvPr id="14" name="直接连接符 13"/>
          <p:cNvCxnSpPr/>
          <p:nvPr/>
        </p:nvCxnSpPr>
        <p:spPr>
          <a:xfrm>
            <a:off x="2071670" y="1785926"/>
            <a:ext cx="207170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3" cstate="print"/>
          <a:srcRect t="2067"/>
          <a:stretch>
            <a:fillRect/>
          </a:stretch>
        </p:blipFill>
        <p:spPr>
          <a:xfrm>
            <a:off x="5112076" y="1"/>
            <a:ext cx="4031925" cy="6716233"/>
          </a:xfrm>
          <a:prstGeom prst="rect">
            <a:avLst/>
          </a:prstGeom>
          <a:effectLst>
            <a:softEdge rad="0"/>
          </a:effectLst>
        </p:spPr>
      </p:pic>
      <p:grpSp>
        <p:nvGrpSpPr>
          <p:cNvPr id="5" name="组合 39"/>
          <p:cNvGrpSpPr/>
          <p:nvPr/>
        </p:nvGrpSpPr>
        <p:grpSpPr bwMode="auto">
          <a:xfrm>
            <a:off x="794621" y="2344209"/>
            <a:ext cx="2926080" cy="4013749"/>
            <a:chOff x="2863523" y="1048893"/>
            <a:chExt cx="2924194" cy="3009716"/>
          </a:xfrm>
        </p:grpSpPr>
        <p:sp>
          <p:nvSpPr>
            <p:cNvPr id="21" name="矩形 20"/>
            <p:cNvSpPr/>
            <p:nvPr/>
          </p:nvSpPr>
          <p:spPr>
            <a:xfrm>
              <a:off x="2863523" y="1048893"/>
              <a:ext cx="2924194"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rPr>
                <a:t>书法幅式是指某些约定俗成的装潢、制作样式，又称书法形制，与人们的生活方式及居住空间等紧密相关。按照现代新的分类方式，可将众多传统书法形制归入横幅、竖幅、方幅、扇面四种形式。</a:t>
              </a:r>
              <a:endPar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endParaRPr>
            </a:p>
          </p:txBody>
        </p:sp>
        <p:cxnSp>
          <p:nvCxnSpPr>
            <p:cNvPr id="22" name="直接连接符 21"/>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bwMode="auto">
          <a:xfrm rot="5400000">
            <a:off x="717609"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rot="5400000">
            <a:off x="245679"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rot="5400000">
            <a:off x="-213552"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8" name="图片 27" descr="毛笔.png"/>
          <p:cNvPicPr>
            <a:picLocks noChangeAspect="1"/>
          </p:cNvPicPr>
          <p:nvPr/>
        </p:nvPicPr>
        <p:blipFill>
          <a:blip r:embed="rId4"/>
          <a:stretch>
            <a:fillRect/>
          </a:stretch>
        </p:blipFill>
        <p:spPr>
          <a:xfrm>
            <a:off x="3214678" y="2991792"/>
            <a:ext cx="3325501" cy="2294596"/>
          </a:xfrm>
          <a:prstGeom prst="rect">
            <a:avLst/>
          </a:prstGeom>
        </p:spPr>
      </p:pic>
      <p:cxnSp>
        <p:nvCxnSpPr>
          <p:cNvPr id="6" name="直接连接符 5"/>
          <p:cNvCxnSpPr/>
          <p:nvPr/>
        </p:nvCxnSpPr>
        <p:spPr bwMode="auto">
          <a:xfrm rot="5400000">
            <a:off x="-660592" y="425573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821690" y="2311400"/>
            <a:ext cx="12065" cy="23837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rot="5400000">
            <a:off x="1131629" y="425573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1" fill="hold"/>
                                        <p:tgtEl>
                                          <p:spTgt spid="23"/>
                                        </p:tgtEl>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1" fill="hold"/>
                                        <p:tgtEl>
                                          <p:spTgt spid="24"/>
                                        </p:tgtEl>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to="" calcmode="lin" valueType="num">
                                      <p:cBhvr>
                                        <p:cTn id="47" dur="1" fill="hold"/>
                                        <p:tgtEl>
                                          <p:spTgt spid="25"/>
                                        </p:tgtEl>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to="" calcmode="lin" valueType="num">
                                      <p:cBhvr>
                                        <p:cTn id="51" dur="1" fill="hold"/>
                                        <p:tgtEl>
                                          <p:spTgt spid="6"/>
                                        </p:tgtEl>
                                      </p:cBhvr>
                                    </p:anim>
                                  </p:childTnLst>
                                </p:cTn>
                              </p:par>
                            </p:childTnLst>
                          </p:cTn>
                        </p:par>
                        <p:par>
                          <p:cTn id="52" fill="hold">
                            <p:stCondLst>
                              <p:cond delay="500"/>
                            </p:stCondLst>
                            <p:childTnLst>
                              <p:par>
                                <p:cTn id="53" presetID="24"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to="" calcmode="lin" valueType="num">
                                      <p:cBhvr>
                                        <p:cTn id="55" dur="1" fill="hold"/>
                                        <p:tgtEl>
                                          <p:spTgt spid="7"/>
                                        </p:tgtEl>
                                      </p:cBhvr>
                                    </p:anim>
                                  </p:childTnLst>
                                </p:cTn>
                              </p:par>
                            </p:childTnLst>
                          </p:cTn>
                        </p:par>
                        <p:par>
                          <p:cTn id="56" fill="hold">
                            <p:stCondLst>
                              <p:cond delay="500"/>
                            </p:stCondLst>
                            <p:childTnLst>
                              <p:par>
                                <p:cTn id="57" presetID="24"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to="" calcmode="lin" valueType="num">
                                      <p:cBhvr>
                                        <p:cTn id="59"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墨迹-浅.png"/>
          <p:cNvPicPr>
            <a:picLocks noChangeAspect="1"/>
          </p:cNvPicPr>
          <p:nvPr/>
        </p:nvPicPr>
        <p:blipFill>
          <a:blip r:embed="rId1"/>
          <a:stretch>
            <a:fillRect/>
          </a:stretch>
        </p:blipFill>
        <p:spPr>
          <a:xfrm>
            <a:off x="314791" y="593536"/>
            <a:ext cx="3328515" cy="603267"/>
          </a:xfrm>
          <a:prstGeom prst="rect">
            <a:avLst/>
          </a:prstGeom>
        </p:spPr>
      </p:pic>
      <p:sp>
        <p:nvSpPr>
          <p:cNvPr id="4" name="TextBox 3"/>
          <p:cNvSpPr txBox="1"/>
          <p:nvPr/>
        </p:nvSpPr>
        <p:spPr>
          <a:xfrm>
            <a:off x="-32" y="500042"/>
            <a:ext cx="4000528"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一、横幅</a:t>
            </a:r>
            <a:endParaRPr lang="zh-CN" altLang="en-US" sz="2800" b="1" dirty="0" smtClean="0">
              <a:latin typeface="华文新魏" panose="02010800040101010101" pitchFamily="2" charset="-122"/>
              <a:ea typeface="华文新魏" panose="02010800040101010101" pitchFamily="2" charset="-122"/>
            </a:endParaRPr>
          </a:p>
        </p:txBody>
      </p:sp>
      <p:sp>
        <p:nvSpPr>
          <p:cNvPr id="12" name="TextBox 3"/>
          <p:cNvSpPr txBox="1"/>
          <p:nvPr/>
        </p:nvSpPr>
        <p:spPr>
          <a:xfrm>
            <a:off x="356870" y="1359535"/>
            <a:ext cx="8450580" cy="91440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横幅包括匾额、横披、长卷和册页。其特点是幅式短、纵势不足、不易得行气贯串之美，创作中较难把握。</a:t>
            </a:r>
            <a:endParaRPr lang="zh-CN" altLang="en-US" dirty="0" smtClean="0">
              <a:latin typeface="微软雅黑" panose="020B0503020204020204" pitchFamily="34" charset="-122"/>
              <a:ea typeface="微软雅黑" panose="020B0503020204020204" pitchFamily="34" charset="-122"/>
            </a:endParaRPr>
          </a:p>
        </p:txBody>
      </p:sp>
      <p:pic>
        <p:nvPicPr>
          <p:cNvPr id="7" name="图片 6" descr="边框.png"/>
          <p:cNvPicPr>
            <a:picLocks noChangeAspect="1"/>
          </p:cNvPicPr>
          <p:nvPr/>
        </p:nvPicPr>
        <p:blipFill>
          <a:blip r:embed="rId2" cstate="print"/>
          <a:stretch>
            <a:fillRect/>
          </a:stretch>
        </p:blipFill>
        <p:spPr>
          <a:xfrm>
            <a:off x="0" y="2548255"/>
            <a:ext cx="3366770" cy="742315"/>
          </a:xfrm>
          <a:prstGeom prst="rect">
            <a:avLst/>
          </a:prstGeom>
        </p:spPr>
      </p:pic>
      <p:sp>
        <p:nvSpPr>
          <p:cNvPr id="8" name="TextBox 5"/>
          <p:cNvSpPr txBox="1"/>
          <p:nvPr/>
        </p:nvSpPr>
        <p:spPr>
          <a:xfrm>
            <a:off x="213360" y="2548255"/>
            <a:ext cx="223901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（一）匾额</a:t>
            </a:r>
            <a:endParaRPr lang="zh-CN" altLang="en-US" sz="2400" dirty="0" smtClean="0">
              <a:latin typeface="华文新魏" panose="02010800040101010101" pitchFamily="2" charset="-122"/>
              <a:ea typeface="华文新魏" panose="02010800040101010101" pitchFamily="2" charset="-122"/>
            </a:endParaRPr>
          </a:p>
        </p:txBody>
      </p:sp>
      <p:sp>
        <p:nvSpPr>
          <p:cNvPr id="9" name="TextBox 6"/>
          <p:cNvSpPr txBox="1"/>
          <p:nvPr/>
        </p:nvSpPr>
        <p:spPr>
          <a:xfrm>
            <a:off x="467544" y="3456940"/>
            <a:ext cx="8208912" cy="92333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匾额多指悬挂在亭台楼阁、厅堂正门、铺面上的横匾，字数少，字号大，字体多为楷书或行书，书写顺序多为单字自右向左横向（现也有自左而右的写法）。</a:t>
            </a:r>
            <a:endParaRPr lang="zh-CN" altLang="en-US" dirty="0" smtClean="0">
              <a:latin typeface="微软雅黑" panose="020B0503020204020204" pitchFamily="34" charset="-122"/>
              <a:ea typeface="微软雅黑" panose="020B0503020204020204" pitchFamily="34" charset="-122"/>
            </a:endParaRPr>
          </a:p>
        </p:txBody>
      </p:sp>
      <p:pic>
        <p:nvPicPr>
          <p:cNvPr id="10" name="图片 9" descr="8M])7IR{3S@BB~TGXYS45VF"/>
          <p:cNvPicPr>
            <a:picLocks noChangeAspect="1"/>
          </p:cNvPicPr>
          <p:nvPr/>
        </p:nvPicPr>
        <p:blipFill>
          <a:blip r:embed="rId3"/>
          <a:stretch>
            <a:fillRect/>
          </a:stretch>
        </p:blipFill>
        <p:spPr>
          <a:xfrm>
            <a:off x="2587625" y="4655185"/>
            <a:ext cx="4100830" cy="196088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8" presetID="24"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cBhvr>
                                    </p:anim>
                                  </p:childTnLst>
                                </p:cTn>
                              </p:par>
                              <p:par>
                                <p:cTn id="21" presetID="2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cBhvr>
                                    </p:anim>
                                  </p:childTnLst>
                                </p:cTn>
                              </p:par>
                            </p:childTnLst>
                          </p:cTn>
                        </p:par>
                        <p:par>
                          <p:cTn id="24" fill="hold">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边框.png"/>
          <p:cNvPicPr>
            <a:picLocks noChangeAspect="1"/>
          </p:cNvPicPr>
          <p:nvPr/>
        </p:nvPicPr>
        <p:blipFill>
          <a:blip r:embed="rId1" cstate="print"/>
          <a:stretch>
            <a:fillRect/>
          </a:stretch>
        </p:blipFill>
        <p:spPr>
          <a:xfrm>
            <a:off x="0" y="826135"/>
            <a:ext cx="3149600" cy="742315"/>
          </a:xfrm>
          <a:prstGeom prst="rect">
            <a:avLst/>
          </a:prstGeom>
        </p:spPr>
      </p:pic>
      <p:sp>
        <p:nvSpPr>
          <p:cNvPr id="7" name="TextBox 5"/>
          <p:cNvSpPr txBox="1"/>
          <p:nvPr/>
        </p:nvSpPr>
        <p:spPr>
          <a:xfrm>
            <a:off x="141605" y="826135"/>
            <a:ext cx="217170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（二）横披</a:t>
            </a:r>
            <a:endParaRPr lang="zh-CN" altLang="en-US" sz="2400" dirty="0" smtClean="0">
              <a:latin typeface="华文新魏" panose="02010800040101010101" pitchFamily="2" charset="-122"/>
              <a:ea typeface="华文新魏" panose="02010800040101010101" pitchFamily="2" charset="-122"/>
            </a:endParaRPr>
          </a:p>
        </p:txBody>
      </p:sp>
      <p:sp>
        <p:nvSpPr>
          <p:cNvPr id="12" name="TextBox 3"/>
          <p:cNvSpPr txBox="1"/>
          <p:nvPr/>
        </p:nvSpPr>
        <p:spPr>
          <a:xfrm>
            <a:off x="356870" y="1861820"/>
            <a:ext cx="8450580" cy="91440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横披是横式作品中最常见的形式，字数可多可少，幅式可大可小。古时多装裱，现在多直接悬挂。</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EZJDH9093EI`NRXQH({M7X"/>
          <p:cNvPicPr>
            <a:picLocks noChangeAspect="1"/>
          </p:cNvPicPr>
          <p:nvPr/>
        </p:nvPicPr>
        <p:blipFill>
          <a:blip r:embed="rId2"/>
          <a:srcRect l="513" b="3877"/>
          <a:stretch>
            <a:fillRect/>
          </a:stretch>
        </p:blipFill>
        <p:spPr>
          <a:xfrm>
            <a:off x="1518285" y="2971800"/>
            <a:ext cx="6159500" cy="300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cBhvr>
                                    </p:anim>
                                  </p:childTnLst>
                                </p:cTn>
                              </p:par>
                            </p:childTnLst>
                          </p:cTn>
                        </p:par>
                        <p:par>
                          <p:cTn id="11" fill="hold">
                            <p:stCondLst>
                              <p:cond delay="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794520"/>
            <a:ext cx="8072494" cy="91440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古称手卷，指形制扁长、卷着保存的书画作品，其高度为尺余，长度则不受限制。长卷多为清雅之作，书写字数皆多，有如长江大河，具一泻千里之势。</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边框.png"/>
          <p:cNvPicPr>
            <a:picLocks noChangeAspect="1"/>
          </p:cNvPicPr>
          <p:nvPr/>
        </p:nvPicPr>
        <p:blipFill>
          <a:blip r:embed="rId1" cstate="print"/>
          <a:stretch>
            <a:fillRect/>
          </a:stretch>
        </p:blipFill>
        <p:spPr>
          <a:xfrm>
            <a:off x="0" y="752956"/>
            <a:ext cx="3029585" cy="742315"/>
          </a:xfrm>
          <a:prstGeom prst="rect">
            <a:avLst/>
          </a:prstGeom>
        </p:spPr>
      </p:pic>
      <p:sp>
        <p:nvSpPr>
          <p:cNvPr id="4" name="TextBox 3"/>
          <p:cNvSpPr txBox="1"/>
          <p:nvPr/>
        </p:nvSpPr>
        <p:spPr>
          <a:xfrm>
            <a:off x="64135" y="752956"/>
            <a:ext cx="2226945"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（三）长卷</a:t>
            </a:r>
            <a:endParaRPr lang="zh-CN" altLang="en-US" sz="2400" dirty="0" smtClean="0">
              <a:latin typeface="华文新魏" panose="02010800040101010101" pitchFamily="2" charset="-122"/>
              <a:ea typeface="华文新魏" panose="02010800040101010101" pitchFamily="2" charset="-122"/>
            </a:endParaRPr>
          </a:p>
        </p:txBody>
      </p:sp>
      <p:pic>
        <p:nvPicPr>
          <p:cNvPr id="5" name="图片 4" descr="A]60072CKW8~MDY}{_BG[KC"/>
          <p:cNvPicPr>
            <a:picLocks noChangeAspect="1"/>
          </p:cNvPicPr>
          <p:nvPr/>
        </p:nvPicPr>
        <p:blipFill>
          <a:blip r:embed="rId2"/>
          <a:srcRect l="1101" b="277"/>
          <a:stretch>
            <a:fillRect/>
          </a:stretch>
        </p:blipFill>
        <p:spPr>
          <a:xfrm>
            <a:off x="1041400" y="3078197"/>
            <a:ext cx="6846570" cy="2439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childTnLst>
                          </p:cTn>
                        </p:par>
                        <p:par>
                          <p:cTn id="11" fill="hold">
                            <p:stCondLst>
                              <p:cond delay="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1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398917"/>
            <a:ext cx="8072494" cy="132588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册页是一种书画小品，一般为小幅长方、扁方或方形之作，分单片、套装、连续折叠等。其尺幅不大、易于创作、易于保存的特点深受书画家和收藏家的喜爱。</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边框.png"/>
          <p:cNvPicPr>
            <a:picLocks noChangeAspect="1"/>
          </p:cNvPicPr>
          <p:nvPr/>
        </p:nvPicPr>
        <p:blipFill>
          <a:blip r:embed="rId1" cstate="print"/>
          <a:stretch>
            <a:fillRect/>
          </a:stretch>
        </p:blipFill>
        <p:spPr>
          <a:xfrm>
            <a:off x="0" y="499745"/>
            <a:ext cx="3029585" cy="742315"/>
          </a:xfrm>
          <a:prstGeom prst="rect">
            <a:avLst/>
          </a:prstGeom>
        </p:spPr>
      </p:pic>
      <p:sp>
        <p:nvSpPr>
          <p:cNvPr id="4" name="TextBox 3"/>
          <p:cNvSpPr txBox="1"/>
          <p:nvPr/>
        </p:nvSpPr>
        <p:spPr>
          <a:xfrm>
            <a:off x="64135" y="499745"/>
            <a:ext cx="2226945"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（四）册页</a:t>
            </a:r>
            <a:endParaRPr lang="zh-CN" altLang="en-US" sz="2400" dirty="0" smtClean="0">
              <a:latin typeface="华文新魏" panose="02010800040101010101" pitchFamily="2" charset="-122"/>
              <a:ea typeface="华文新魏" panose="02010800040101010101" pitchFamily="2" charset="-122"/>
            </a:endParaRPr>
          </a:p>
        </p:txBody>
      </p:sp>
      <p:pic>
        <p:nvPicPr>
          <p:cNvPr id="6" name="图片 5" descr="_JUCJN]IG$H0ACP(ZVVNLMR"/>
          <p:cNvPicPr>
            <a:picLocks noChangeAspect="1"/>
          </p:cNvPicPr>
          <p:nvPr/>
        </p:nvPicPr>
        <p:blipFill>
          <a:blip r:embed="rId2"/>
          <a:stretch>
            <a:fillRect/>
          </a:stretch>
        </p:blipFill>
        <p:spPr>
          <a:xfrm>
            <a:off x="809625" y="2886710"/>
            <a:ext cx="7524750" cy="2655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childTnLst>
                          </p:cTn>
                        </p:par>
                        <p:par>
                          <p:cTn id="11" fill="hold">
                            <p:stCondLst>
                              <p:cond delay="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24"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6270" y="2781300"/>
            <a:ext cx="4285615" cy="214884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立轴又称条幅，指长方形的独幅作品，一般是将整张宣纸竖着对开，自上而下、从右到左，逐行书写。</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条幅在书法创作中应用最为广泛，其章法形式可用流美、宏肆概括。</a:t>
            </a:r>
            <a:endParaRPr lang="zh-CN" altLang="en-US" dirty="0" smtClean="0">
              <a:latin typeface="微软雅黑" panose="020B0503020204020204" pitchFamily="34" charset="-122"/>
              <a:ea typeface="微软雅黑" panose="020B0503020204020204" pitchFamily="34" charset="-122"/>
            </a:endParaRPr>
          </a:p>
        </p:txBody>
      </p:sp>
      <p:pic>
        <p:nvPicPr>
          <p:cNvPr id="4" name="图片 3" descr="墨迹-浅.png"/>
          <p:cNvPicPr>
            <a:picLocks noChangeAspect="1"/>
          </p:cNvPicPr>
          <p:nvPr/>
        </p:nvPicPr>
        <p:blipFill>
          <a:blip r:embed="rId1"/>
          <a:stretch>
            <a:fillRect/>
          </a:stretch>
        </p:blipFill>
        <p:spPr>
          <a:xfrm>
            <a:off x="314791" y="593536"/>
            <a:ext cx="3328515" cy="603267"/>
          </a:xfrm>
          <a:prstGeom prst="rect">
            <a:avLst/>
          </a:prstGeom>
        </p:spPr>
      </p:pic>
      <p:sp>
        <p:nvSpPr>
          <p:cNvPr id="5" name="TextBox 4"/>
          <p:cNvSpPr txBox="1"/>
          <p:nvPr/>
        </p:nvSpPr>
        <p:spPr>
          <a:xfrm>
            <a:off x="-32" y="500042"/>
            <a:ext cx="5000660"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二、竖幅</a:t>
            </a:r>
            <a:endParaRPr lang="zh-CN" altLang="en-US" sz="2800" b="1" dirty="0" smtClean="0">
              <a:latin typeface="华文新魏" panose="02010800040101010101" pitchFamily="2" charset="-122"/>
              <a:ea typeface="华文新魏" panose="02010800040101010101" pitchFamily="2" charset="-122"/>
            </a:endParaRPr>
          </a:p>
        </p:txBody>
      </p:sp>
      <p:pic>
        <p:nvPicPr>
          <p:cNvPr id="6" name="图片 5" descr="边框.png"/>
          <p:cNvPicPr>
            <a:picLocks noChangeAspect="1"/>
          </p:cNvPicPr>
          <p:nvPr/>
        </p:nvPicPr>
        <p:blipFill>
          <a:blip r:embed="rId2" cstate="print"/>
          <a:stretch>
            <a:fillRect/>
          </a:stretch>
        </p:blipFill>
        <p:spPr>
          <a:xfrm>
            <a:off x="0" y="1759130"/>
            <a:ext cx="3071802" cy="742444"/>
          </a:xfrm>
          <a:prstGeom prst="rect">
            <a:avLst/>
          </a:prstGeom>
        </p:spPr>
      </p:pic>
      <p:sp>
        <p:nvSpPr>
          <p:cNvPr id="7" name="TextBox 6"/>
          <p:cNvSpPr txBox="1"/>
          <p:nvPr/>
        </p:nvSpPr>
        <p:spPr>
          <a:xfrm>
            <a:off x="141893" y="1759130"/>
            <a:ext cx="2286016"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（一）立轴</a:t>
            </a:r>
            <a:endParaRPr lang="zh-CN" altLang="en-US" sz="2400" dirty="0" smtClean="0">
              <a:latin typeface="华文新魏" panose="02010800040101010101" pitchFamily="2" charset="-122"/>
              <a:ea typeface="华文新魏" panose="02010800040101010101" pitchFamily="2" charset="-122"/>
            </a:endParaRPr>
          </a:p>
        </p:txBody>
      </p:sp>
      <p:pic>
        <p:nvPicPr>
          <p:cNvPr id="2" name="图片 1" descr="}E21)IX5CY))7[UX~@BV(E4"/>
          <p:cNvPicPr>
            <a:picLocks noChangeAspect="1"/>
          </p:cNvPicPr>
          <p:nvPr/>
        </p:nvPicPr>
        <p:blipFill>
          <a:blip r:embed="rId3"/>
          <a:stretch>
            <a:fillRect/>
          </a:stretch>
        </p:blipFill>
        <p:spPr>
          <a:xfrm>
            <a:off x="5333365" y="593725"/>
            <a:ext cx="2954020" cy="589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cBhvr>
                                    </p:anim>
                                  </p:childTnLst>
                                </p:cTn>
                              </p:par>
                              <p:par>
                                <p:cTn id="14" presetID="24"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cBhvr>
                                    </p:anim>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1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ppt_y</p:attrName>
                                        </p:attrNameLst>
                                      </p:cBhvr>
                                      <p:tavLst>
                                        <p:tav tm="0">
                                          <p:val>
                                            <p:strVal val="#ppt_y+#ppt_h*1.125000"/>
                                          </p:val>
                                        </p:tav>
                                        <p:tav tm="100000">
                                          <p:val>
                                            <p:strVal val="#ppt_y"/>
                                          </p:val>
                                        </p:tav>
                                      </p:tavLst>
                                    </p:anim>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边框.png"/>
          <p:cNvPicPr>
            <a:picLocks noChangeAspect="1"/>
          </p:cNvPicPr>
          <p:nvPr/>
        </p:nvPicPr>
        <p:blipFill>
          <a:blip r:embed="rId1" cstate="print"/>
          <a:stretch>
            <a:fillRect/>
          </a:stretch>
        </p:blipFill>
        <p:spPr>
          <a:xfrm>
            <a:off x="0" y="571480"/>
            <a:ext cx="3071802" cy="742444"/>
          </a:xfrm>
          <a:prstGeom prst="rect">
            <a:avLst/>
          </a:prstGeom>
        </p:spPr>
      </p:pic>
      <p:sp>
        <p:nvSpPr>
          <p:cNvPr id="4" name="TextBox 3"/>
          <p:cNvSpPr txBox="1"/>
          <p:nvPr/>
        </p:nvSpPr>
        <p:spPr>
          <a:xfrm>
            <a:off x="141893" y="571480"/>
            <a:ext cx="2286016"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（二）条屏</a:t>
            </a:r>
            <a:endParaRPr lang="zh-CN" altLang="en-US" sz="2400" dirty="0" smtClean="0">
              <a:latin typeface="华文新魏" panose="02010800040101010101" pitchFamily="2" charset="-122"/>
              <a:ea typeface="华文新魏" panose="02010800040101010101" pitchFamily="2" charset="-122"/>
            </a:endParaRPr>
          </a:p>
        </p:txBody>
      </p:sp>
      <p:pic>
        <p:nvPicPr>
          <p:cNvPr id="6" name="图片 5" descr="O1V98CAA346G]8{@A117G7C"/>
          <p:cNvPicPr>
            <a:picLocks noChangeAspect="1"/>
          </p:cNvPicPr>
          <p:nvPr/>
        </p:nvPicPr>
        <p:blipFill>
          <a:blip r:embed="rId2"/>
          <a:stretch>
            <a:fillRect/>
          </a:stretch>
        </p:blipFill>
        <p:spPr>
          <a:xfrm>
            <a:off x="367030" y="1741805"/>
            <a:ext cx="3941445" cy="4060190"/>
          </a:xfrm>
          <a:prstGeom prst="rect">
            <a:avLst/>
          </a:prstGeom>
        </p:spPr>
      </p:pic>
      <p:sp>
        <p:nvSpPr>
          <p:cNvPr id="7" name="TextBox 1"/>
          <p:cNvSpPr txBox="1"/>
          <p:nvPr/>
        </p:nvSpPr>
        <p:spPr>
          <a:xfrm>
            <a:off x="4555490" y="1595755"/>
            <a:ext cx="4121150" cy="420624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由多件条幅组成的书法作品叫条屏，又称屏条。</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书写的内容多以篇幅较长而又文辞优美的诗词文赋为多。一般每幅的内容独立，可每幅均题款，如每幅内容不独立，可分段成篇，最后一并题款。条屏一般竖写，每幅行数较少，而每行字数较多。</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一般情况下条屏为四条屏，但也存在六条屏、八条屏、十条屏等。</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childTnLst>
                          </p:cTn>
                        </p:par>
                        <p:par>
                          <p:cTn id="11" fill="hold">
                            <p:stCondLst>
                              <p:cond delay="0"/>
                            </p:stCondLst>
                            <p:childTnLst>
                              <p:par>
                                <p:cTn id="12" presetID="24"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cBhvr>
                                    </p:anim>
                                  </p:childTnLst>
                                </p:cTn>
                              </p:par>
                              <p:par>
                                <p:cTn id="15" presetID="5"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9"/>
          <p:cNvGrpSpPr/>
          <p:nvPr/>
        </p:nvGrpSpPr>
        <p:grpSpPr bwMode="auto">
          <a:xfrm>
            <a:off x="928662" y="3091409"/>
            <a:ext cx="962025" cy="924458"/>
            <a:chOff x="2898904" y="638212"/>
            <a:chExt cx="1081361" cy="1057151"/>
          </a:xfrm>
        </p:grpSpPr>
        <p:grpSp>
          <p:nvGrpSpPr>
            <p:cNvPr id="4" name="组合 10"/>
            <p:cNvGrpSpPr/>
            <p:nvPr/>
          </p:nvGrpSpPr>
          <p:grpSpPr bwMode="auto">
            <a:xfrm>
              <a:off x="2898904" y="638212"/>
              <a:ext cx="1081361" cy="1057151"/>
              <a:chOff x="2069306" y="2739231"/>
              <a:chExt cx="2127250" cy="2079625"/>
            </a:xfrm>
          </p:grpSpPr>
          <p:pic>
            <p:nvPicPr>
              <p:cNvPr id="20514" name="图片 11"/>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515"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17" name="矩形 16"/>
            <p:cNvSpPr/>
            <p:nvPr/>
          </p:nvSpPr>
          <p:spPr>
            <a:xfrm>
              <a:off x="3250436" y="984058"/>
              <a:ext cx="503076" cy="457540"/>
            </a:xfrm>
            <a:prstGeom prst="rect">
              <a:avLst/>
            </a:prstGeom>
          </p:spPr>
          <p:txBody>
            <a:bodyPr wrap="none">
              <a:spAutoFit/>
            </a:bodyPr>
            <a:lstStyle/>
            <a:p>
              <a:pPr defTabSz="685165" fontAlgn="auto">
                <a:spcBef>
                  <a:spcPts val="0"/>
                </a:spcBef>
                <a:spcAft>
                  <a:spcPts val="0"/>
                </a:spcAft>
                <a:defRPr/>
              </a:pPr>
              <a:r>
                <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rPr>
                <a:t>伍</a:t>
              </a:r>
              <a:endParaRPr lang="zh-CN" altLang="en-US" sz="1800" b="1" dirty="0">
                <a:solidFill>
                  <a:schemeClr val="tx1">
                    <a:lumMod val="85000"/>
                    <a:lumOff val="15000"/>
                  </a:schemeClr>
                </a:solidFill>
                <a:latin typeface="+mn-lt"/>
                <a:ea typeface="+mn-ea"/>
              </a:endParaRPr>
            </a:p>
          </p:txBody>
        </p:sp>
      </p:grpSp>
      <p:grpSp>
        <p:nvGrpSpPr>
          <p:cNvPr id="7" name="组合 50"/>
          <p:cNvGrpSpPr/>
          <p:nvPr/>
        </p:nvGrpSpPr>
        <p:grpSpPr bwMode="auto">
          <a:xfrm>
            <a:off x="2428860" y="2379146"/>
            <a:ext cx="962025" cy="922899"/>
            <a:chOff x="2898904" y="638212"/>
            <a:chExt cx="1081361" cy="1057151"/>
          </a:xfrm>
        </p:grpSpPr>
        <p:grpSp>
          <p:nvGrpSpPr>
            <p:cNvPr id="8" name="组合 56"/>
            <p:cNvGrpSpPr/>
            <p:nvPr/>
          </p:nvGrpSpPr>
          <p:grpSpPr bwMode="auto">
            <a:xfrm>
              <a:off x="2898904" y="638212"/>
              <a:ext cx="1081361" cy="1057151"/>
              <a:chOff x="2069306" y="2739231"/>
              <a:chExt cx="2127250" cy="2079625"/>
            </a:xfrm>
          </p:grpSpPr>
          <p:pic>
            <p:nvPicPr>
              <p:cNvPr id="20506" name="图片 58"/>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507"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58" name="矩形 57"/>
            <p:cNvSpPr/>
            <p:nvPr/>
          </p:nvSpPr>
          <p:spPr>
            <a:xfrm>
              <a:off x="3227238" y="984643"/>
              <a:ext cx="503076" cy="458313"/>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肆</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10" name="组合 61"/>
          <p:cNvGrpSpPr/>
          <p:nvPr/>
        </p:nvGrpSpPr>
        <p:grpSpPr bwMode="auto">
          <a:xfrm>
            <a:off x="4000496" y="1805523"/>
            <a:ext cx="962025" cy="924459"/>
            <a:chOff x="2898904" y="638212"/>
            <a:chExt cx="1081361" cy="1057151"/>
          </a:xfrm>
        </p:grpSpPr>
        <p:grpSp>
          <p:nvGrpSpPr>
            <p:cNvPr id="11" name="组合 67"/>
            <p:cNvGrpSpPr/>
            <p:nvPr/>
          </p:nvGrpSpPr>
          <p:grpSpPr bwMode="auto">
            <a:xfrm>
              <a:off x="2898904" y="638212"/>
              <a:ext cx="1081361" cy="1057151"/>
              <a:chOff x="2069306" y="2739231"/>
              <a:chExt cx="2127250" cy="2079625"/>
            </a:xfrm>
          </p:grpSpPr>
          <p:pic>
            <p:nvPicPr>
              <p:cNvPr id="20498"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20499"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69" name="矩形 68"/>
            <p:cNvSpPr/>
            <p:nvPr/>
          </p:nvSpPr>
          <p:spPr>
            <a:xfrm>
              <a:off x="3232592" y="1009017"/>
              <a:ext cx="503076" cy="336984"/>
            </a:xfrm>
            <a:prstGeom prst="rect">
              <a:avLst/>
            </a:prstGeom>
          </p:spPr>
          <p:txBody>
            <a:bodyPr wrap="none">
              <a:spAutoFit/>
            </a:bodyPr>
            <a:lstStyle/>
            <a:p>
              <a:pPr defTabSz="685165" fontAlgn="auto">
                <a:spcBef>
                  <a:spcPts val="0"/>
                </a:spcBef>
                <a:spcAft>
                  <a:spcPts val="0"/>
                </a:spcAft>
                <a:defRPr/>
              </a:pPr>
              <a:r>
                <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rPr>
                <a:t>叁</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sp>
        <p:nvSpPr>
          <p:cNvPr id="37" name="TextBox 12"/>
          <p:cNvSpPr txBox="1">
            <a:spLocks noChangeArrowheads="1"/>
          </p:cNvSpPr>
          <p:nvPr/>
        </p:nvSpPr>
        <p:spPr bwMode="auto">
          <a:xfrm>
            <a:off x="500055" y="476233"/>
            <a:ext cx="2928937" cy="523875"/>
          </a:xfrm>
          <a:prstGeom prst="rect">
            <a:avLst/>
          </a:prstGeom>
          <a:noFill/>
          <a:ln w="9525">
            <a:noFill/>
            <a:miter lim="800000"/>
          </a:ln>
        </p:spPr>
        <p:txBody>
          <a:bodyPr>
            <a:spAutoFit/>
          </a:bodyPr>
          <a:lstStyle/>
          <a:p>
            <a:r>
              <a:rPr lang="zh-CN" altLang="en-US" sz="2800" dirty="0" smtClean="0">
                <a:latin typeface="微软雅黑" panose="020B0503020204020204" pitchFamily="34" charset="-122"/>
                <a:ea typeface="微软雅黑" panose="020B0503020204020204" pitchFamily="34" charset="-122"/>
              </a:rPr>
              <a:t>篇章</a:t>
            </a:r>
            <a:endParaRPr lang="zh-CN" altLang="en-US" sz="2800" dirty="0">
              <a:latin typeface="微软雅黑" panose="020B0503020204020204" pitchFamily="34" charset="-122"/>
              <a:ea typeface="微软雅黑" panose="020B0503020204020204" pitchFamily="34" charset="-122"/>
            </a:endParaRPr>
          </a:p>
        </p:txBody>
      </p:sp>
      <p:grpSp>
        <p:nvGrpSpPr>
          <p:cNvPr id="35" name="组合 61"/>
          <p:cNvGrpSpPr/>
          <p:nvPr/>
        </p:nvGrpSpPr>
        <p:grpSpPr bwMode="auto">
          <a:xfrm>
            <a:off x="5500694" y="1214422"/>
            <a:ext cx="962025" cy="924459"/>
            <a:chOff x="2898904" y="638212"/>
            <a:chExt cx="1081361" cy="1057151"/>
          </a:xfrm>
        </p:grpSpPr>
        <p:grpSp>
          <p:nvGrpSpPr>
            <p:cNvPr id="36" name="组合 67"/>
            <p:cNvGrpSpPr/>
            <p:nvPr/>
          </p:nvGrpSpPr>
          <p:grpSpPr bwMode="auto">
            <a:xfrm>
              <a:off x="2898904" y="638212"/>
              <a:ext cx="1081361" cy="1057151"/>
              <a:chOff x="2069306" y="2739231"/>
              <a:chExt cx="2127250" cy="2079625"/>
            </a:xfrm>
          </p:grpSpPr>
          <p:pic>
            <p:nvPicPr>
              <p:cNvPr id="39"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40"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38" name="矩形 37"/>
            <p:cNvSpPr/>
            <p:nvPr/>
          </p:nvSpPr>
          <p:spPr>
            <a:xfrm>
              <a:off x="3232592" y="1009017"/>
              <a:ext cx="503076" cy="457540"/>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贰</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46" name="组合 61"/>
          <p:cNvGrpSpPr/>
          <p:nvPr/>
        </p:nvGrpSpPr>
        <p:grpSpPr bwMode="auto">
          <a:xfrm>
            <a:off x="7000892" y="642918"/>
            <a:ext cx="962025" cy="924459"/>
            <a:chOff x="2898904" y="638212"/>
            <a:chExt cx="1081361" cy="1057151"/>
          </a:xfrm>
        </p:grpSpPr>
        <p:grpSp>
          <p:nvGrpSpPr>
            <p:cNvPr id="48" name="组合 67"/>
            <p:cNvGrpSpPr/>
            <p:nvPr/>
          </p:nvGrpSpPr>
          <p:grpSpPr bwMode="auto">
            <a:xfrm>
              <a:off x="2898904" y="638212"/>
              <a:ext cx="1081361" cy="1057151"/>
              <a:chOff x="2069306" y="2739231"/>
              <a:chExt cx="2127250" cy="2079625"/>
            </a:xfrm>
          </p:grpSpPr>
          <p:pic>
            <p:nvPicPr>
              <p:cNvPr id="50" name="图片 69"/>
              <p:cNvPicPr>
                <a:picLocks noChangeAspect="1"/>
              </p:cNvPicPr>
              <p:nvPr/>
            </p:nvPicPr>
            <p:blipFill>
              <a:blip r:embed="rId1" cstate="print">
                <a:clrChange>
                  <a:clrFrom>
                    <a:srgbClr val="FFFFFF"/>
                  </a:clrFrom>
                  <a:clrTo>
                    <a:srgbClr val="FFFFFF">
                      <a:alpha val="0"/>
                    </a:srgbClr>
                  </a:clrTo>
                </a:clrChange>
              </a:blip>
              <a:srcRect/>
              <a:stretch>
                <a:fillRect/>
              </a:stretch>
            </p:blipFill>
            <p:spPr bwMode="auto">
              <a:xfrm>
                <a:off x="2069306" y="2739231"/>
                <a:ext cx="2127250" cy="2079625"/>
              </a:xfrm>
              <a:prstGeom prst="rect">
                <a:avLst/>
              </a:prstGeom>
              <a:noFill/>
              <a:ln w="9525">
                <a:noFill/>
                <a:miter lim="800000"/>
                <a:headEnd/>
                <a:tailEnd/>
              </a:ln>
            </p:spPr>
          </p:pic>
          <p:pic>
            <p:nvPicPr>
              <p:cNvPr id="51" name="图片 33"/>
              <p:cNvPicPr>
                <a:picLocks noChangeAspect="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2526149" y="3160719"/>
                <a:ext cx="1377950" cy="1368425"/>
              </a:xfrm>
              <a:prstGeom prst="rect">
                <a:avLst/>
              </a:prstGeom>
              <a:noFill/>
              <a:ln w="9525">
                <a:noFill/>
                <a:miter lim="800000"/>
                <a:headEnd/>
                <a:tailEnd/>
              </a:ln>
            </p:spPr>
          </p:pic>
        </p:grpSp>
        <p:sp>
          <p:nvSpPr>
            <p:cNvPr id="49" name="矩形 48"/>
            <p:cNvSpPr/>
            <p:nvPr/>
          </p:nvSpPr>
          <p:spPr>
            <a:xfrm>
              <a:off x="3232592" y="1009017"/>
              <a:ext cx="503076" cy="457540"/>
            </a:xfrm>
            <a:prstGeom prst="rect">
              <a:avLst/>
            </a:prstGeom>
          </p:spPr>
          <p:txBody>
            <a:bodyPr wrap="none">
              <a:spAutoFit/>
            </a:bodyPr>
            <a:lstStyle/>
            <a:p>
              <a:pPr defTabSz="685165" fontAlgn="auto">
                <a:spcBef>
                  <a:spcPts val="0"/>
                </a:spcBef>
                <a:spcAft>
                  <a:spcPts val="0"/>
                </a:spcAft>
                <a:defRPr/>
              </a:pPr>
              <a:r>
                <a:rPr lang="zh-CN" altLang="en-US" sz="20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壹</a:t>
              </a:r>
              <a:endParaRPr lang="zh-CN" altLang="en-US" sz="20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grpSp>
      <p:grpSp>
        <p:nvGrpSpPr>
          <p:cNvPr id="52" name="组合 62"/>
          <p:cNvGrpSpPr/>
          <p:nvPr/>
        </p:nvGrpSpPr>
        <p:grpSpPr bwMode="auto">
          <a:xfrm>
            <a:off x="7187064" y="1785926"/>
            <a:ext cx="785826" cy="1891263"/>
            <a:chOff x="2991260" y="2951618"/>
            <a:chExt cx="1129254" cy="1027846"/>
          </a:xfrm>
        </p:grpSpPr>
        <p:sp>
          <p:nvSpPr>
            <p:cNvPr id="57" name="矩形 56"/>
            <p:cNvSpPr/>
            <p:nvPr/>
          </p:nvSpPr>
          <p:spPr>
            <a:xfrm>
              <a:off x="3059033" y="2951618"/>
              <a:ext cx="1061481"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书法概述篇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59" name="直接连接符 58"/>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62" name="图片 61" descr="印章.PNG"/>
          <p:cNvPicPr>
            <a:picLocks noChangeAspect="1"/>
          </p:cNvPicPr>
          <p:nvPr/>
        </p:nvPicPr>
        <p:blipFill>
          <a:blip r:embed="rId3" cstate="print"/>
          <a:stretch>
            <a:fillRect/>
          </a:stretch>
        </p:blipFill>
        <p:spPr>
          <a:xfrm>
            <a:off x="7500958" y="5072074"/>
            <a:ext cx="928694" cy="1295853"/>
          </a:xfrm>
          <a:prstGeom prst="rect">
            <a:avLst/>
          </a:prstGeom>
        </p:spPr>
      </p:pic>
      <p:grpSp>
        <p:nvGrpSpPr>
          <p:cNvPr id="63" name="组合 62"/>
          <p:cNvGrpSpPr/>
          <p:nvPr/>
        </p:nvGrpSpPr>
        <p:grpSpPr bwMode="auto">
          <a:xfrm>
            <a:off x="5715001" y="2409061"/>
            <a:ext cx="785827" cy="1891263"/>
            <a:chOff x="2991260" y="2951618"/>
            <a:chExt cx="1129256" cy="1027846"/>
          </a:xfrm>
        </p:grpSpPr>
        <p:sp>
          <p:nvSpPr>
            <p:cNvPr id="68" name="矩形 67"/>
            <p:cNvSpPr/>
            <p:nvPr/>
          </p:nvSpPr>
          <p:spPr>
            <a:xfrm>
              <a:off x="3059035" y="2951618"/>
              <a:ext cx="1061481"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毛笔书法篇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0" name="直接连接符 69"/>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bwMode="auto">
          <a:xfrm>
            <a:off x="4214801" y="3037935"/>
            <a:ext cx="785829" cy="1891263"/>
            <a:chOff x="2991260" y="2951618"/>
            <a:chExt cx="1129259" cy="1027846"/>
          </a:xfrm>
        </p:grpSpPr>
        <p:sp>
          <p:nvSpPr>
            <p:cNvPr id="73" name="矩形 72"/>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硬笔书法篇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4" name="直接连接符 73"/>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bwMode="auto">
          <a:xfrm>
            <a:off x="2613941" y="3643314"/>
            <a:ext cx="785829" cy="1891263"/>
            <a:chOff x="2991260" y="2951618"/>
            <a:chExt cx="1129259" cy="1027846"/>
          </a:xfrm>
        </p:grpSpPr>
        <p:sp>
          <p:nvSpPr>
            <p:cNvPr id="77" name="矩形 76"/>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粉笔书法篇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78" name="直接连接符 77"/>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bwMode="auto">
          <a:xfrm>
            <a:off x="1071539" y="4323819"/>
            <a:ext cx="785829" cy="1891263"/>
            <a:chOff x="2991260" y="2951618"/>
            <a:chExt cx="1129259" cy="1027846"/>
          </a:xfrm>
        </p:grpSpPr>
        <p:sp>
          <p:nvSpPr>
            <p:cNvPr id="81" name="矩形 80"/>
            <p:cNvSpPr/>
            <p:nvPr/>
          </p:nvSpPr>
          <p:spPr>
            <a:xfrm>
              <a:off x="3059037" y="2951618"/>
              <a:ext cx="1061482" cy="1027846"/>
            </a:xfrm>
            <a:prstGeom prst="rect">
              <a:avLst/>
            </a:prstGeom>
          </p:spPr>
          <p:txBody>
            <a:bodyPr vert="eaVert">
              <a:spAutoFit/>
            </a:bodyPr>
            <a:lstStyle/>
            <a:p>
              <a:pPr algn="ctr" defTabSz="685165" fontAlgn="auto">
                <a:lnSpc>
                  <a:spcPct val="150000"/>
                </a:lnSpc>
                <a:spcBef>
                  <a:spcPts val="0"/>
                </a:spcBef>
                <a:spcAft>
                  <a:spcPts val="0"/>
                </a:spcAft>
                <a:defRPr/>
              </a:pPr>
              <a:r>
                <a:rPr lang="zh-CN" altLang="en-US" sz="2400" b="1" dirty="0" smtClean="0">
                  <a:solidFill>
                    <a:schemeClr val="tx1">
                      <a:lumMod val="85000"/>
                      <a:lumOff val="15000"/>
                    </a:schemeClr>
                  </a:solidFill>
                  <a:latin typeface="Adobe 楷体 Std R" panose="02020400000000000000" pitchFamily="18" charset="-122"/>
                  <a:ea typeface="Adobe 楷体 Std R" panose="02020400000000000000" pitchFamily="18" charset="-122"/>
                </a:rPr>
                <a:t>书法欣赏篇</a:t>
              </a:r>
              <a:endParaRPr lang="zh-CN" altLang="en-US" sz="2400" b="1" dirty="0">
                <a:solidFill>
                  <a:schemeClr val="tx1">
                    <a:lumMod val="85000"/>
                    <a:lumOff val="15000"/>
                  </a:schemeClr>
                </a:solidFill>
                <a:latin typeface="Adobe 楷体 Std R" panose="02020400000000000000" pitchFamily="18" charset="-122"/>
                <a:ea typeface="Adobe 楷体 Std R" panose="02020400000000000000" pitchFamily="18" charset="-122"/>
              </a:endParaRPr>
            </a:p>
          </p:txBody>
        </p:sp>
        <p:cxnSp>
          <p:nvCxnSpPr>
            <p:cNvPr id="82" name="直接连接符 81"/>
            <p:cNvCxnSpPr/>
            <p:nvPr/>
          </p:nvCxnSpPr>
          <p:spPr>
            <a:xfrm>
              <a:off x="2991260"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014072" y="2964307"/>
              <a:ext cx="0" cy="93584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900" decel="100000" fill="hold"/>
                                        <p:tgtEl>
                                          <p:spTgt spid="4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900" decel="100000" fill="hold"/>
                                        <p:tgtEl>
                                          <p:spTgt spid="5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900" decel="100000" fill="hold"/>
                                        <p:tgtEl>
                                          <p:spTgt spid="3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28" fill="hold">
                            <p:stCondLst>
                              <p:cond delay="1500"/>
                            </p:stCondLst>
                            <p:childTnLst>
                              <p:par>
                                <p:cTn id="29" presetID="37"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900" decel="100000" fill="hold"/>
                                        <p:tgtEl>
                                          <p:spTgt spid="6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900" decel="100000" fill="hold"/>
                                        <p:tgtEl>
                                          <p:spTgt spid="7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37"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6" fill="hold">
                            <p:stCondLst>
                              <p:cond delay="5500"/>
                            </p:stCondLst>
                            <p:childTnLst>
                              <p:par>
                                <p:cTn id="57" presetID="37"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900" decel="100000" fill="hold"/>
                                        <p:tgtEl>
                                          <p:spTgt spid="7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37"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900" decel="100000" fill="hold"/>
                                        <p:tgtEl>
                                          <p:spTgt spid="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70" fill="hold">
                            <p:stCondLst>
                              <p:cond delay="7500"/>
                            </p:stCondLst>
                            <p:childTnLst>
                              <p:par>
                                <p:cTn id="71" presetID="37" presetClass="entr" presetSubtype="0"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900" decel="100000" fill="hold"/>
                                        <p:tgtEl>
                                          <p:spTgt spid="8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680" y="2041525"/>
            <a:ext cx="3128010" cy="297180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中堂是指挂在厅堂中间的大幅字画形式。</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中堂一般采用大字，书写内容广泛，书体不限，是毛笔书法最常用的幅式。实用中两旁多配置对联悬挂，能得庄严效果。</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边框.png"/>
          <p:cNvPicPr>
            <a:picLocks noChangeAspect="1"/>
          </p:cNvPicPr>
          <p:nvPr/>
        </p:nvPicPr>
        <p:blipFill>
          <a:blip r:embed="rId1" cstate="print"/>
          <a:stretch>
            <a:fillRect/>
          </a:stretch>
        </p:blipFill>
        <p:spPr>
          <a:xfrm>
            <a:off x="0" y="571480"/>
            <a:ext cx="3071802" cy="742444"/>
          </a:xfrm>
          <a:prstGeom prst="rect">
            <a:avLst/>
          </a:prstGeom>
        </p:spPr>
      </p:pic>
      <p:sp>
        <p:nvSpPr>
          <p:cNvPr id="4" name="TextBox 3"/>
          <p:cNvSpPr txBox="1"/>
          <p:nvPr/>
        </p:nvSpPr>
        <p:spPr>
          <a:xfrm>
            <a:off x="141893" y="571480"/>
            <a:ext cx="2286016"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（三）中堂</a:t>
            </a:r>
            <a:endParaRPr lang="zh-CN" altLang="en-US" sz="2400" dirty="0" smtClean="0">
              <a:latin typeface="华文新魏" panose="02010800040101010101" pitchFamily="2" charset="-122"/>
              <a:ea typeface="华文新魏" panose="02010800040101010101" pitchFamily="2" charset="-122"/>
            </a:endParaRPr>
          </a:p>
        </p:txBody>
      </p:sp>
      <p:pic>
        <p:nvPicPr>
          <p:cNvPr id="6" name="图片 5" descr="1K7O%8PKR~30MM41{0G(5TW"/>
          <p:cNvPicPr>
            <a:picLocks noChangeAspect="1"/>
          </p:cNvPicPr>
          <p:nvPr/>
        </p:nvPicPr>
        <p:blipFill>
          <a:blip r:embed="rId2"/>
          <a:stretch>
            <a:fillRect/>
          </a:stretch>
        </p:blipFill>
        <p:spPr>
          <a:xfrm>
            <a:off x="3960495" y="1598930"/>
            <a:ext cx="4176395" cy="4326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childTnLst>
                          </p:cTn>
                        </p:par>
                        <p:par>
                          <p:cTn id="11" fill="hold">
                            <p:stCondLst>
                              <p:cond delay="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1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885" y="2148840"/>
            <a:ext cx="4646295" cy="256032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楹联即为张挂在墙上或雕刻在楹柱上的一组对仗句，俗称对联，由上下两联组成，右为上联、左为下联。上联和下联之间须字数相等、词性相当、结构相称、节奏相应、平仄相谐、内容相关。上下联之意既各自独立又要相反相成、相互因依。</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边框.png"/>
          <p:cNvPicPr>
            <a:picLocks noChangeAspect="1"/>
          </p:cNvPicPr>
          <p:nvPr/>
        </p:nvPicPr>
        <p:blipFill>
          <a:blip r:embed="rId1" cstate="print"/>
          <a:stretch>
            <a:fillRect/>
          </a:stretch>
        </p:blipFill>
        <p:spPr>
          <a:xfrm>
            <a:off x="0" y="571480"/>
            <a:ext cx="3071802" cy="742444"/>
          </a:xfrm>
          <a:prstGeom prst="rect">
            <a:avLst/>
          </a:prstGeom>
        </p:spPr>
      </p:pic>
      <p:sp>
        <p:nvSpPr>
          <p:cNvPr id="4" name="TextBox 3"/>
          <p:cNvSpPr txBox="1"/>
          <p:nvPr/>
        </p:nvSpPr>
        <p:spPr>
          <a:xfrm>
            <a:off x="141893" y="571480"/>
            <a:ext cx="2286016"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（四）楹联</a:t>
            </a:r>
            <a:endParaRPr lang="zh-CN" altLang="en-US" sz="2400" dirty="0" smtClean="0">
              <a:latin typeface="华文新魏" panose="02010800040101010101" pitchFamily="2" charset="-122"/>
              <a:ea typeface="华文新魏" panose="02010800040101010101" pitchFamily="2" charset="-122"/>
            </a:endParaRPr>
          </a:p>
        </p:txBody>
      </p:sp>
      <p:pic>
        <p:nvPicPr>
          <p:cNvPr id="5" name="图片 4" descr="M(`%6)[(Z5GY0FE0}Z$HA{7"/>
          <p:cNvPicPr>
            <a:picLocks noChangeAspect="1"/>
          </p:cNvPicPr>
          <p:nvPr/>
        </p:nvPicPr>
        <p:blipFill>
          <a:blip r:embed="rId2"/>
          <a:stretch>
            <a:fillRect/>
          </a:stretch>
        </p:blipFill>
        <p:spPr>
          <a:xfrm>
            <a:off x="5567680" y="1211580"/>
            <a:ext cx="2513965" cy="4881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childTnLst>
                          </p:cTn>
                        </p:par>
                        <p:par>
                          <p:cTn id="11" fill="hold">
                            <p:stCondLst>
                              <p:cond delay="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6675" y="2034540"/>
            <a:ext cx="3061335" cy="338328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一般把长和宽比例相仿的书画作品称为方幅，因幅面相对较小，犹如旧时斗口，所以又称斗方。</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书写内容一般为四至六行。因为行列多，布局时应十分强调上下左右的大小、开合、呼应及节奏变化等。</a:t>
            </a:r>
            <a:endParaRPr lang="zh-CN" altLang="en-US" dirty="0" smtClean="0">
              <a:latin typeface="微软雅黑" panose="020B0503020204020204" pitchFamily="34" charset="-122"/>
              <a:ea typeface="微软雅黑" panose="020B0503020204020204" pitchFamily="34" charset="-122"/>
            </a:endParaRPr>
          </a:p>
        </p:txBody>
      </p:sp>
      <p:pic>
        <p:nvPicPr>
          <p:cNvPr id="3" name="图片 2" descr="墨迹-浅.png"/>
          <p:cNvPicPr>
            <a:picLocks noChangeAspect="1"/>
          </p:cNvPicPr>
          <p:nvPr/>
        </p:nvPicPr>
        <p:blipFill>
          <a:blip r:embed="rId1"/>
          <a:stretch>
            <a:fillRect/>
          </a:stretch>
        </p:blipFill>
        <p:spPr>
          <a:xfrm>
            <a:off x="314791" y="593536"/>
            <a:ext cx="3328515" cy="603267"/>
          </a:xfrm>
          <a:prstGeom prst="rect">
            <a:avLst/>
          </a:prstGeom>
        </p:spPr>
      </p:pic>
      <p:sp>
        <p:nvSpPr>
          <p:cNvPr id="4" name="TextBox 3"/>
          <p:cNvSpPr txBox="1"/>
          <p:nvPr/>
        </p:nvSpPr>
        <p:spPr>
          <a:xfrm>
            <a:off x="-32" y="500042"/>
            <a:ext cx="5572164"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三、方幅</a:t>
            </a:r>
            <a:endParaRPr lang="zh-CN" altLang="en-US" sz="2800" b="1" dirty="0" smtClean="0">
              <a:latin typeface="华文新魏" panose="02010800040101010101" pitchFamily="2" charset="-122"/>
              <a:ea typeface="华文新魏" panose="02010800040101010101" pitchFamily="2" charset="-122"/>
            </a:endParaRPr>
          </a:p>
        </p:txBody>
      </p:sp>
      <p:pic>
        <p:nvPicPr>
          <p:cNvPr id="5" name="图片 4" descr="TUA~4O}GH6%Z%KQBZLP%_]0"/>
          <p:cNvPicPr>
            <a:picLocks noChangeAspect="1"/>
          </p:cNvPicPr>
          <p:nvPr/>
        </p:nvPicPr>
        <p:blipFill>
          <a:blip r:embed="rId2"/>
          <a:stretch>
            <a:fillRect/>
          </a:stretch>
        </p:blipFill>
        <p:spPr>
          <a:xfrm>
            <a:off x="761365" y="1886585"/>
            <a:ext cx="3851910" cy="3679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156" y="1445253"/>
            <a:ext cx="8215370" cy="173736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扇面分为团扇和折扇两种。团扇一般为圆形、方形或椭圆形，扇面平整，提写时大都随扇面形状环形取势。</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折扇为弧形，上宽下窄，成半圆形辐射状，所以无法每行都写满，一般采用隔行长短错落式的方法书写。</a:t>
            </a:r>
            <a:endParaRPr lang="zh-CN" altLang="en-US" dirty="0" smtClean="0">
              <a:latin typeface="微软雅黑" panose="020B0503020204020204" pitchFamily="34" charset="-122"/>
              <a:ea typeface="微软雅黑" panose="020B0503020204020204" pitchFamily="34" charset="-122"/>
            </a:endParaRPr>
          </a:p>
        </p:txBody>
      </p:sp>
      <p:pic>
        <p:nvPicPr>
          <p:cNvPr id="4" name="图片 3" descr="墨迹-浅.png"/>
          <p:cNvPicPr>
            <a:picLocks noChangeAspect="1"/>
          </p:cNvPicPr>
          <p:nvPr/>
        </p:nvPicPr>
        <p:blipFill>
          <a:blip r:embed="rId1"/>
          <a:stretch>
            <a:fillRect/>
          </a:stretch>
        </p:blipFill>
        <p:spPr>
          <a:xfrm>
            <a:off x="314791" y="593536"/>
            <a:ext cx="3328515" cy="603267"/>
          </a:xfrm>
          <a:prstGeom prst="rect">
            <a:avLst/>
          </a:prstGeom>
        </p:spPr>
      </p:pic>
      <p:sp>
        <p:nvSpPr>
          <p:cNvPr id="5" name="TextBox 4"/>
          <p:cNvSpPr txBox="1"/>
          <p:nvPr/>
        </p:nvSpPr>
        <p:spPr>
          <a:xfrm>
            <a:off x="0" y="499745"/>
            <a:ext cx="5906770"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四、扇面</a:t>
            </a:r>
            <a:endParaRPr lang="zh-CN" altLang="en-US" sz="2800" b="1" dirty="0" smtClean="0">
              <a:latin typeface="华文新魏" panose="02010800040101010101" pitchFamily="2" charset="-122"/>
              <a:ea typeface="华文新魏" panose="02010800040101010101" pitchFamily="2" charset="-122"/>
            </a:endParaRPr>
          </a:p>
        </p:txBody>
      </p:sp>
      <p:pic>
        <p:nvPicPr>
          <p:cNvPr id="8" name="图片 7" descr="T7LUYB{L4Q`VL@LNGM`L`1K"/>
          <p:cNvPicPr>
            <a:picLocks noChangeAspect="1"/>
          </p:cNvPicPr>
          <p:nvPr/>
        </p:nvPicPr>
        <p:blipFill>
          <a:blip r:embed="rId2"/>
          <a:srcRect l="4979" t="2563" r="2193" b="4540"/>
          <a:stretch>
            <a:fillRect/>
          </a:stretch>
        </p:blipFill>
        <p:spPr>
          <a:xfrm>
            <a:off x="635635" y="3465195"/>
            <a:ext cx="2687320" cy="2715895"/>
          </a:xfrm>
          <a:prstGeom prst="ellipse">
            <a:avLst/>
          </a:prstGeom>
        </p:spPr>
      </p:pic>
      <p:pic>
        <p:nvPicPr>
          <p:cNvPr id="10" name="图片 9" descr=")V@8}]M6MLQ1``KFAAEAY5P"/>
          <p:cNvPicPr>
            <a:picLocks noChangeAspect="1"/>
          </p:cNvPicPr>
          <p:nvPr/>
        </p:nvPicPr>
        <p:blipFill>
          <a:blip r:embed="rId3"/>
          <a:srcRect l="1398" t="2172" b="4192"/>
          <a:stretch>
            <a:fillRect/>
          </a:stretch>
        </p:blipFill>
        <p:spPr>
          <a:xfrm>
            <a:off x="3763645" y="3465195"/>
            <a:ext cx="5013960" cy="2432050"/>
          </a:xfrm>
          <a:prstGeom prst="rect">
            <a:avLst/>
          </a:prstGeom>
        </p:spPr>
      </p:pic>
      <p:sp>
        <p:nvSpPr>
          <p:cNvPr id="6" name="文本框 5"/>
          <p:cNvSpPr txBox="1"/>
          <p:nvPr/>
        </p:nvSpPr>
        <p:spPr>
          <a:xfrm>
            <a:off x="1095375" y="6062345"/>
            <a:ext cx="1097280" cy="502920"/>
          </a:xfrm>
          <a:prstGeom prst="rect">
            <a:avLst/>
          </a:prstGeom>
          <a:noFill/>
        </p:spPr>
        <p:txBody>
          <a:bodyPr wrap="none" rtlCol="0" anchor="t">
            <a:spAutoFit/>
          </a:bodyPr>
          <a:p>
            <a:pPr indent="457200" algn="l">
              <a:lnSpc>
                <a:spcPct val="150000"/>
              </a:lnSpc>
            </a:pPr>
            <a:r>
              <a:rPr lang="zh-CN" altLang="en-US" dirty="0" smtClean="0">
                <a:latin typeface="微软雅黑" panose="020B0503020204020204" pitchFamily="34" charset="-122"/>
                <a:ea typeface="微软雅黑" panose="020B0503020204020204" pitchFamily="34" charset="-122"/>
                <a:sym typeface="+mn-ea"/>
              </a:rPr>
              <a:t>团扇</a:t>
            </a:r>
            <a:endParaRPr lang="zh-CN" altLang="en-US" dirty="0" smtClean="0">
              <a:latin typeface="微软雅黑" panose="020B0503020204020204" pitchFamily="34" charset="-122"/>
              <a:ea typeface="微软雅黑" panose="020B0503020204020204" pitchFamily="34" charset="-122"/>
            </a:endParaRPr>
          </a:p>
        </p:txBody>
      </p:sp>
      <p:sp>
        <p:nvSpPr>
          <p:cNvPr id="7" name="文本框 6"/>
          <p:cNvSpPr txBox="1"/>
          <p:nvPr/>
        </p:nvSpPr>
        <p:spPr>
          <a:xfrm>
            <a:off x="5513705" y="6062345"/>
            <a:ext cx="1097280" cy="502920"/>
          </a:xfrm>
          <a:prstGeom prst="rect">
            <a:avLst/>
          </a:prstGeom>
          <a:noFill/>
        </p:spPr>
        <p:txBody>
          <a:bodyPr wrap="none" rtlCol="0" anchor="t">
            <a:spAutoFit/>
          </a:bodyPr>
          <a:p>
            <a:pPr indent="457200">
              <a:lnSpc>
                <a:spcPct val="150000"/>
              </a:lnSpc>
            </a:pPr>
            <a:r>
              <a:rPr lang="zh-CN" altLang="en-US" dirty="0" smtClean="0">
                <a:latin typeface="微软雅黑" panose="020B0503020204020204" pitchFamily="34" charset="-122"/>
                <a:ea typeface="微软雅黑" panose="020B0503020204020204" pitchFamily="34" charset="-122"/>
                <a:sym typeface="+mn-ea"/>
              </a:rPr>
              <a:t>折扇</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22.png"/>
          <p:cNvPicPr>
            <a:picLocks noChangeAspect="1"/>
          </p:cNvPicPr>
          <p:nvPr/>
        </p:nvPicPr>
        <p:blipFill>
          <a:blip r:embed="rId1"/>
          <a:stretch>
            <a:fillRect/>
          </a:stretch>
        </p:blipFill>
        <p:spPr>
          <a:xfrm>
            <a:off x="-142908" y="260383"/>
            <a:ext cx="5786478" cy="1096915"/>
          </a:xfrm>
          <a:prstGeom prst="rect">
            <a:avLst/>
          </a:prstGeom>
        </p:spPr>
      </p:pic>
      <p:sp>
        <p:nvSpPr>
          <p:cNvPr id="3" name="TextBox 2"/>
          <p:cNvSpPr txBox="1"/>
          <p:nvPr/>
        </p:nvSpPr>
        <p:spPr>
          <a:xfrm>
            <a:off x="785786" y="474697"/>
            <a:ext cx="2071702" cy="640080"/>
          </a:xfrm>
          <a:prstGeom prst="rect">
            <a:avLst/>
          </a:prstGeom>
          <a:noFill/>
        </p:spPr>
        <p:txBody>
          <a:bodyPr wrap="square" rtlCol="0">
            <a:spAutoFit/>
          </a:bodyPr>
          <a:lstStyle/>
          <a:p>
            <a:r>
              <a:rPr lang="zh-CN" altLang="en-US" sz="3600" dirty="0" smtClean="0">
                <a:solidFill>
                  <a:schemeClr val="bg1"/>
                </a:solidFill>
                <a:latin typeface="华文隶书" panose="02010800040101010101" pitchFamily="2" charset="-122"/>
                <a:ea typeface="华文隶书" panose="02010800040101010101" pitchFamily="2" charset="-122"/>
              </a:rPr>
              <a:t>第三节</a:t>
            </a:r>
            <a:endParaRPr lang="zh-CN" altLang="en-US" sz="3600" dirty="0">
              <a:solidFill>
                <a:schemeClr val="bg1"/>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18160"/>
          </a:xfrm>
          <a:prstGeom prst="rect">
            <a:avLst/>
          </a:prstGeom>
          <a:noFill/>
        </p:spPr>
        <p:txBody>
          <a:bodyPr wrap="square" rtlCol="0">
            <a:spAutoFit/>
          </a:bodyPr>
          <a:lstStyle/>
          <a:p>
            <a:r>
              <a:rPr lang="zh-CN" altLang="en-US" sz="2800" dirty="0" smtClean="0">
                <a:solidFill>
                  <a:schemeClr val="accent6">
                    <a:lumMod val="50000"/>
                  </a:schemeClr>
                </a:solidFill>
                <a:latin typeface="华文隶书" panose="02010800040101010101" pitchFamily="2" charset="-122"/>
                <a:ea typeface="华文隶书" panose="02010800040101010101" pitchFamily="2" charset="-122"/>
              </a:rPr>
              <a:t>分行布白</a:t>
            </a:r>
            <a:endParaRPr lang="zh-CN" altLang="en-US" sz="2800" dirty="0" smtClean="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2" cstate="print"/>
          <a:stretch>
            <a:fillRect/>
          </a:stretch>
        </p:blipFill>
        <p:spPr>
          <a:xfrm>
            <a:off x="4286248" y="1357298"/>
            <a:ext cx="714380" cy="465499"/>
          </a:xfrm>
          <a:prstGeom prst="rect">
            <a:avLst/>
          </a:prstGeom>
        </p:spPr>
      </p:pic>
      <p:cxnSp>
        <p:nvCxnSpPr>
          <p:cNvPr id="14" name="直接连接符 13"/>
          <p:cNvCxnSpPr/>
          <p:nvPr/>
        </p:nvCxnSpPr>
        <p:spPr>
          <a:xfrm>
            <a:off x="2071670" y="1785926"/>
            <a:ext cx="207170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3" cstate="print"/>
          <a:srcRect t="2067"/>
          <a:stretch>
            <a:fillRect/>
          </a:stretch>
        </p:blipFill>
        <p:spPr>
          <a:xfrm>
            <a:off x="5101281" y="1"/>
            <a:ext cx="4031925" cy="6716233"/>
          </a:xfrm>
          <a:prstGeom prst="rect">
            <a:avLst/>
          </a:prstGeom>
          <a:effectLst>
            <a:softEdge rad="0"/>
          </a:effectLst>
        </p:spPr>
      </p:pic>
      <p:grpSp>
        <p:nvGrpSpPr>
          <p:cNvPr id="5" name="组合 39"/>
          <p:cNvGrpSpPr/>
          <p:nvPr/>
        </p:nvGrpSpPr>
        <p:grpSpPr bwMode="auto">
          <a:xfrm>
            <a:off x="238996" y="2344209"/>
            <a:ext cx="3840480" cy="4013749"/>
            <a:chOff x="1949712" y="1048893"/>
            <a:chExt cx="3838005" cy="3009716"/>
          </a:xfrm>
        </p:grpSpPr>
        <p:sp>
          <p:nvSpPr>
            <p:cNvPr id="21" name="矩形 20"/>
            <p:cNvSpPr/>
            <p:nvPr/>
          </p:nvSpPr>
          <p:spPr>
            <a:xfrm>
              <a:off x="1949712" y="1048893"/>
              <a:ext cx="3838005"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rPr>
                <a:t>分行布白在书法上指安排字体点画和布置字行之间关系的方法。字体的点画有繁简，结构也有大小、疏密、斜正。分行布白的要求，是使字的上下左右相互联系，以达到整幅分布稳称。主要包括作品的字距、行距、行数，以及字的大小和四边留白等。</a:t>
              </a:r>
              <a:endPar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endParaRPr>
            </a:p>
          </p:txBody>
        </p:sp>
        <p:cxnSp>
          <p:nvCxnSpPr>
            <p:cNvPr id="22" name="直接连接符 21"/>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bwMode="auto">
          <a:xfrm rot="5400000">
            <a:off x="574099"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rot="5400000">
            <a:off x="143444"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rot="5400000">
            <a:off x="-285307"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8" name="图片 27" descr="毛笔.png"/>
          <p:cNvPicPr>
            <a:picLocks noChangeAspect="1"/>
          </p:cNvPicPr>
          <p:nvPr/>
        </p:nvPicPr>
        <p:blipFill>
          <a:blip r:embed="rId4"/>
          <a:stretch>
            <a:fillRect/>
          </a:stretch>
        </p:blipFill>
        <p:spPr>
          <a:xfrm>
            <a:off x="3645208" y="2991792"/>
            <a:ext cx="3325501" cy="2294596"/>
          </a:xfrm>
          <a:prstGeom prst="rect">
            <a:avLst/>
          </a:prstGeom>
        </p:spPr>
      </p:pic>
      <p:cxnSp>
        <p:nvCxnSpPr>
          <p:cNvPr id="6" name="直接连接符 5"/>
          <p:cNvCxnSpPr/>
          <p:nvPr/>
        </p:nvCxnSpPr>
        <p:spPr bwMode="auto">
          <a:xfrm rot="5400000">
            <a:off x="-732347" y="425573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678180" y="2311400"/>
            <a:ext cx="12065" cy="23837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rot="5400000">
            <a:off x="1490404" y="425573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rot="5400000">
            <a:off x="1043364" y="423922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1" fill="hold"/>
                                        <p:tgtEl>
                                          <p:spTgt spid="23"/>
                                        </p:tgtEl>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1" fill="hold"/>
                                        <p:tgtEl>
                                          <p:spTgt spid="24"/>
                                        </p:tgtEl>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to="" calcmode="lin" valueType="num">
                                      <p:cBhvr>
                                        <p:cTn id="47" dur="1" fill="hold"/>
                                        <p:tgtEl>
                                          <p:spTgt spid="25"/>
                                        </p:tgtEl>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to="" calcmode="lin" valueType="num">
                                      <p:cBhvr>
                                        <p:cTn id="51" dur="1" fill="hold"/>
                                        <p:tgtEl>
                                          <p:spTgt spid="6"/>
                                        </p:tgtEl>
                                      </p:cBhvr>
                                    </p:anim>
                                  </p:childTnLst>
                                </p:cTn>
                              </p:par>
                            </p:childTnLst>
                          </p:cTn>
                        </p:par>
                        <p:par>
                          <p:cTn id="52" fill="hold">
                            <p:stCondLst>
                              <p:cond delay="500"/>
                            </p:stCondLst>
                            <p:childTnLst>
                              <p:par>
                                <p:cTn id="53" presetID="24"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to="" calcmode="lin" valueType="num">
                                      <p:cBhvr>
                                        <p:cTn id="55" dur="1" fill="hold"/>
                                        <p:tgtEl>
                                          <p:spTgt spid="7"/>
                                        </p:tgtEl>
                                      </p:cBhvr>
                                    </p:anim>
                                  </p:childTnLst>
                                </p:cTn>
                              </p:par>
                            </p:childTnLst>
                          </p:cTn>
                        </p:par>
                        <p:par>
                          <p:cTn id="56" fill="hold">
                            <p:stCondLst>
                              <p:cond delay="500"/>
                            </p:stCondLst>
                            <p:childTnLst>
                              <p:par>
                                <p:cTn id="57" presetID="24"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to="" calcmode="lin" valueType="num">
                                      <p:cBhvr>
                                        <p:cTn id="59" dur="1" fill="hold"/>
                                        <p:tgtEl>
                                          <p:spTgt spid="8"/>
                                        </p:tgtEl>
                                      </p:cBhvr>
                                    </p:anim>
                                  </p:childTnLst>
                                </p:cTn>
                              </p:par>
                            </p:childTnLst>
                          </p:cTn>
                        </p:par>
                        <p:par>
                          <p:cTn id="60" fill="hold">
                            <p:stCondLst>
                              <p:cond delay="500"/>
                            </p:stCondLst>
                            <p:childTnLst>
                              <p:par>
                                <p:cTn id="61" presetID="24"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to="" calcmode="lin" valueType="num">
                                      <p:cBhvr>
                                        <p:cTn id="63"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1\AppData\Local\Temp\Rar$DI01.596\边框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318404"/>
            <a:ext cx="5472608" cy="742444"/>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墨迹-浅.png"/>
          <p:cNvPicPr>
            <a:picLocks noChangeAspect="1"/>
          </p:cNvPicPr>
          <p:nvPr/>
        </p:nvPicPr>
        <p:blipFill>
          <a:blip r:embed="rId2"/>
          <a:stretch>
            <a:fillRect/>
          </a:stretch>
        </p:blipFill>
        <p:spPr>
          <a:xfrm>
            <a:off x="314791" y="450660"/>
            <a:ext cx="3328515" cy="603267"/>
          </a:xfrm>
          <a:prstGeom prst="rect">
            <a:avLst/>
          </a:prstGeom>
        </p:spPr>
      </p:pic>
      <p:sp>
        <p:nvSpPr>
          <p:cNvPr id="19" name="TextBox 18"/>
          <p:cNvSpPr txBox="1"/>
          <p:nvPr/>
        </p:nvSpPr>
        <p:spPr>
          <a:xfrm>
            <a:off x="-32" y="357166"/>
            <a:ext cx="5148096" cy="523220"/>
          </a:xfrm>
          <a:prstGeom prst="rect">
            <a:avLst/>
          </a:prstGeom>
          <a:noFill/>
        </p:spPr>
        <p:txBody>
          <a:bodyPr wrap="square" rtlCol="0">
            <a:spAutoFit/>
          </a:bodyPr>
          <a:lstStyle/>
          <a:p>
            <a:r>
              <a:rPr lang="zh-CN" altLang="en-US" sz="2800" b="1" dirty="0" smtClean="0">
                <a:solidFill>
                  <a:prstClr val="black"/>
                </a:solidFill>
                <a:latin typeface="华文新魏" panose="02010800040101010101" pitchFamily="2" charset="-122"/>
                <a:ea typeface="华文新魏" panose="02010800040101010101" pitchFamily="2" charset="-122"/>
              </a:rPr>
              <a:t>一、</a:t>
            </a:r>
            <a:r>
              <a:rPr lang="zh-CN" altLang="en-US" sz="2800" b="1" dirty="0">
                <a:latin typeface="华文新魏" panose="02010800040101010101" pitchFamily="2" charset="-122"/>
                <a:ea typeface="华文新魏" panose="02010800040101010101" pitchFamily="2" charset="-122"/>
              </a:rPr>
              <a:t>分行布白的总体原则</a:t>
            </a:r>
            <a:endParaRPr lang="zh-CN" altLang="en-US" sz="2800" b="1" dirty="0">
              <a:latin typeface="华文新魏" panose="02010800040101010101" pitchFamily="2" charset="-122"/>
              <a:ea typeface="华文新魏" panose="02010800040101010101" pitchFamily="2" charset="-122"/>
            </a:endParaRPr>
          </a:p>
        </p:txBody>
      </p:sp>
      <p:sp>
        <p:nvSpPr>
          <p:cNvPr id="13" name="TextBox 12"/>
          <p:cNvSpPr txBox="1"/>
          <p:nvPr/>
        </p:nvSpPr>
        <p:spPr>
          <a:xfrm>
            <a:off x="-180528" y="1318404"/>
            <a:ext cx="5976664" cy="646331"/>
          </a:xfrm>
          <a:prstGeom prst="rect">
            <a:avLst/>
          </a:prstGeom>
          <a:noFill/>
        </p:spPr>
        <p:txBody>
          <a:bodyPr wrap="square" rtlCol="0">
            <a:spAutoFit/>
          </a:bodyPr>
          <a:lstStyle/>
          <a:p>
            <a:pPr indent="457200">
              <a:lnSpc>
                <a:spcPct val="150000"/>
              </a:lnSpc>
            </a:pPr>
            <a:r>
              <a:rPr lang="zh-CN" altLang="en-US" sz="2400" dirty="0" smtClean="0">
                <a:solidFill>
                  <a:prstClr val="black"/>
                </a:solidFill>
                <a:latin typeface="华文新魏" panose="02010800040101010101" pitchFamily="2" charset="-122"/>
                <a:ea typeface="华文新魏" panose="02010800040101010101" pitchFamily="2" charset="-122"/>
              </a:rPr>
              <a:t>（一）</a:t>
            </a:r>
            <a:r>
              <a:rPr lang="zh-CN" altLang="en-US" sz="2400" dirty="0">
                <a:latin typeface="华文新魏" panose="02010800040101010101" pitchFamily="2" charset="-122"/>
                <a:ea typeface="华文新魏" panose="02010800040101010101" pitchFamily="2" charset="-122"/>
              </a:rPr>
              <a:t>布“白”：以虚托实，力求奇妙</a:t>
            </a:r>
            <a:endParaRPr lang="zh-CN" altLang="en-US" sz="2400" dirty="0">
              <a:latin typeface="华文新魏" panose="02010800040101010101" pitchFamily="2" charset="-122"/>
              <a:ea typeface="华文新魏" panose="02010800040101010101" pitchFamily="2" charset="-122"/>
            </a:endParaRPr>
          </a:p>
        </p:txBody>
      </p:sp>
      <p:sp>
        <p:nvSpPr>
          <p:cNvPr id="15" name="TextBox 14"/>
          <p:cNvSpPr txBox="1"/>
          <p:nvPr/>
        </p:nvSpPr>
        <p:spPr>
          <a:xfrm>
            <a:off x="395536" y="2348880"/>
            <a:ext cx="8429684" cy="128990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使人真切地感到在黑字外，即空白处（虚处）有笔、有意、有势。有意到笔不到，势到笔未及之处，给人以充分想象思考的空间。真是此处无墨胜有墨，犹如此时无声胜有声。这个“白”“虚”处，处理好了，能令人叫绝，能叫人称“妙”。</a:t>
            </a: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3762375" y="3756660"/>
            <a:ext cx="4856480" cy="2895600"/>
          </a:xfrm>
          <a:prstGeom prst="rect">
            <a:avLst/>
          </a:prstGeom>
          <a:noFill/>
          <a:ln>
            <a:solidFill>
              <a:schemeClr val="bg2">
                <a:lumMod val="50000"/>
              </a:schemeClr>
            </a:solidFill>
          </a:ln>
        </p:spPr>
        <p:txBody>
          <a:bodyPr wrap="square" rtlCol="0">
            <a:spAutoFit/>
          </a:bodyPr>
          <a:lstStyle/>
          <a:p>
            <a:pPr indent="457200"/>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清代书画家蒋骥在</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读书法论</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中说：“篇幅以章法为先。运实为虚，实处俱灵；以虚为实，断处俱继。观古人书，字外有笔、有意、有势、有力，此章法之妙也。</a:t>
            </a:r>
            <a:r>
              <a:rPr lang="zh-CN" altLang="en-US" sz="2400" dirty="0" smtClean="0">
                <a:solidFill>
                  <a:schemeClr val="accent6">
                    <a:lumMod val="50000"/>
                  </a:schemeClr>
                </a:solidFill>
                <a:latin typeface="汉仪行楷简" panose="02010609000101010101" pitchFamily="49" charset="-122"/>
                <a:ea typeface="汉仪行楷简" panose="02010609000101010101" pitchFamily="49" charset="-122"/>
              </a:rPr>
              <a:t>”</a:t>
            </a:r>
            <a:endParaRPr lang="zh-CN" altLang="en-US" sz="2400" dirty="0" smtClean="0">
              <a:solidFill>
                <a:schemeClr val="accent6">
                  <a:lumMod val="50000"/>
                </a:schemeClr>
              </a:solidFill>
              <a:latin typeface="汉仪行楷简" panose="02010609000101010101" pitchFamily="49" charset="-122"/>
              <a:ea typeface="汉仪行楷简" panose="02010609000101010101" pitchFamily="49" charset="-122"/>
            </a:endParaRPr>
          </a:p>
          <a:p>
            <a:pPr indent="457200"/>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苏州著名书法家费新我老先生在</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书法杂谈</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中说：“一幅字，不论楷、行、草，最好有两处空白，一大些，一小些；有一处空白，不及两处；两处齐大，不及一大一小。</a:t>
            </a:r>
            <a:r>
              <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rPr>
              <a:t>”</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85" y="3995420"/>
            <a:ext cx="317119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cBhvr>
                                    </p:anim>
                                  </p:childTnLst>
                                </p:cTn>
                              </p:par>
                              <p:par>
                                <p:cTn id="14" presetID="24"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to="" calcmode="lin" valueType="num">
                                      <p:cBhvr>
                                        <p:cTn id="16" dur="1" fill="hold"/>
                                        <p:tgtEl>
                                          <p:spTgt spid="15"/>
                                        </p:tgtEl>
                                      </p:cBhvr>
                                    </p:anim>
                                  </p:childTnLst>
                                </p:cTn>
                              </p:par>
                              <p:par>
                                <p:cTn id="17" presetID="14"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par>
                                <p:cTn id="20" presetID="24"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cBhvr>
                                    </p:anim>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randombar(horizontal)">
                                      <p:cBhvr>
                                        <p:cTn id="26"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1\AppData\Local\Temp\Rar$DI01.596\边框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620688"/>
            <a:ext cx="5688632" cy="742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3528" y="764704"/>
            <a:ext cx="5976664"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（二）布“实”：制造矛盾，求和谐统一</a:t>
            </a:r>
            <a:endParaRPr lang="zh-CN" altLang="en-US" sz="2400" dirty="0">
              <a:latin typeface="华文新魏" panose="02010800040101010101" pitchFamily="2" charset="-122"/>
              <a:ea typeface="华文新魏" panose="02010800040101010101" pitchFamily="2" charset="-122"/>
            </a:endParaRPr>
          </a:p>
        </p:txBody>
      </p:sp>
      <p:sp>
        <p:nvSpPr>
          <p:cNvPr id="15" name="TextBox 14"/>
          <p:cNvSpPr txBox="1"/>
          <p:nvPr/>
        </p:nvSpPr>
        <p:spPr>
          <a:xfrm>
            <a:off x="395536" y="1651164"/>
            <a:ext cx="8429684" cy="1705403"/>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欣赏书法作品，要看其是否如解缙所说，顾及“八面四方”：既善于制造矛盾，善于变化，善于布疑阵，又和谐统一；既有对比又十分调和；既参差又均衡；既“纷纷纭纭”，又“斗乱而不乱。”整幅作品呈现在人们面前的是一种变化、对比、参差而又统一、调和、均衡的和谐美</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680720" y="3860800"/>
            <a:ext cx="4611370" cy="1615440"/>
          </a:xfrm>
          <a:prstGeom prst="rect">
            <a:avLst/>
          </a:prstGeom>
          <a:noFill/>
          <a:ln>
            <a:solidFill>
              <a:schemeClr val="bg2">
                <a:lumMod val="50000"/>
              </a:schemeClr>
            </a:solidFill>
          </a:ln>
        </p:spPr>
        <p:txBody>
          <a:bodyPr wrap="square" rtlCol="0">
            <a:spAutoFit/>
          </a:bodyPr>
          <a:lstStyle/>
          <a:p>
            <a:pPr indent="457200"/>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明初的书法理论家解缙在</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春雨杂述</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中提到：“上字之于下字，左行之于右行，横斜疏密，各有攸当。上下连延，左右顾瞩，八面四方，有如布阵：纷纷纭纭，斗乱而不乱。”</a:t>
            </a:r>
            <a:endParaRPr lang="zh-CN" altLang="en-US" sz="2000" dirty="0">
              <a:solidFill>
                <a:schemeClr val="accent6">
                  <a:lumMod val="50000"/>
                </a:schemeClr>
              </a:solidFill>
              <a:latin typeface="汉仪行楷简" panose="02010609000101010101" pitchFamily="49" charset="-122"/>
              <a:ea typeface="汉仪行楷简" panose="02010609000101010101" pitchFamily="49"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378985"/>
            <a:ext cx="2801888" cy="274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par>
                                <p:cTn id="8" presetID="24"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cBhvr>
                                    </p:anim>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par>
                                <p:cTn id="14" presetID="24"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cBhvr>
                                    </p:anim>
                                  </p:childTnLst>
                                </p:cTn>
                              </p:par>
                              <p:par>
                                <p:cTn id="17" presetID="2" presetClass="entr" presetSubtype="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1\AppData\Local\Temp\Rar$DI01.596\边框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390412"/>
            <a:ext cx="3456384" cy="742444"/>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墨迹-浅.png"/>
          <p:cNvPicPr>
            <a:picLocks noChangeAspect="1"/>
          </p:cNvPicPr>
          <p:nvPr/>
        </p:nvPicPr>
        <p:blipFill>
          <a:blip r:embed="rId2"/>
          <a:stretch>
            <a:fillRect/>
          </a:stretch>
        </p:blipFill>
        <p:spPr>
          <a:xfrm>
            <a:off x="314791" y="450660"/>
            <a:ext cx="3328515" cy="603267"/>
          </a:xfrm>
          <a:prstGeom prst="rect">
            <a:avLst/>
          </a:prstGeom>
        </p:spPr>
      </p:pic>
      <p:sp>
        <p:nvSpPr>
          <p:cNvPr id="19" name="TextBox 18"/>
          <p:cNvSpPr txBox="1"/>
          <p:nvPr/>
        </p:nvSpPr>
        <p:spPr>
          <a:xfrm>
            <a:off x="-32" y="357166"/>
            <a:ext cx="4428016" cy="523220"/>
          </a:xfrm>
          <a:prstGeom prst="rect">
            <a:avLst/>
          </a:prstGeom>
          <a:noFill/>
        </p:spPr>
        <p:txBody>
          <a:bodyPr wrap="square" rtlCol="0">
            <a:spAutoFit/>
          </a:bodyPr>
          <a:lstStyle/>
          <a:p>
            <a:r>
              <a:rPr lang="zh-CN" altLang="en-US" sz="2800" b="1" dirty="0">
                <a:solidFill>
                  <a:prstClr val="black"/>
                </a:solidFill>
                <a:latin typeface="华文新魏" panose="02010800040101010101" pitchFamily="2" charset="-122"/>
                <a:ea typeface="华文新魏" panose="02010800040101010101" pitchFamily="2" charset="-122"/>
              </a:rPr>
              <a:t>二</a:t>
            </a:r>
            <a:r>
              <a:rPr lang="zh-CN" altLang="en-US" sz="2800" b="1" dirty="0" smtClean="0">
                <a:solidFill>
                  <a:prstClr val="black"/>
                </a:solidFill>
                <a:latin typeface="华文新魏" panose="02010800040101010101" pitchFamily="2" charset="-122"/>
                <a:ea typeface="华文新魏" panose="02010800040101010101" pitchFamily="2" charset="-122"/>
              </a:rPr>
              <a:t>、</a:t>
            </a:r>
            <a:r>
              <a:rPr lang="zh-CN" altLang="en-US" sz="2800" b="1" dirty="0">
                <a:latin typeface="华文新魏" panose="02010800040101010101" pitchFamily="2" charset="-122"/>
                <a:ea typeface="华文新魏" panose="02010800040101010101" pitchFamily="2" charset="-122"/>
              </a:rPr>
              <a:t>字行的排列</a:t>
            </a:r>
            <a:r>
              <a:rPr lang="zh-CN" altLang="en-US" sz="2800" b="1" dirty="0" smtClean="0">
                <a:latin typeface="华文新魏" panose="02010800040101010101" pitchFamily="2" charset="-122"/>
                <a:ea typeface="华文新魏" panose="02010800040101010101" pitchFamily="2" charset="-122"/>
              </a:rPr>
              <a:t>形式</a:t>
            </a:r>
            <a:endParaRPr lang="zh-CN" altLang="en-US" sz="2800" b="1" dirty="0">
              <a:latin typeface="华文新魏" panose="02010800040101010101" pitchFamily="2" charset="-122"/>
              <a:ea typeface="华文新魏" panose="02010800040101010101" pitchFamily="2" charset="-122"/>
            </a:endParaRPr>
          </a:p>
        </p:txBody>
      </p:sp>
      <p:sp>
        <p:nvSpPr>
          <p:cNvPr id="13" name="TextBox 12"/>
          <p:cNvSpPr txBox="1"/>
          <p:nvPr/>
        </p:nvSpPr>
        <p:spPr>
          <a:xfrm>
            <a:off x="-180528" y="1390412"/>
            <a:ext cx="5976664" cy="646331"/>
          </a:xfrm>
          <a:prstGeom prst="rect">
            <a:avLst/>
          </a:prstGeom>
          <a:noFill/>
        </p:spPr>
        <p:txBody>
          <a:bodyPr wrap="square" rtlCol="0">
            <a:spAutoFit/>
          </a:bodyPr>
          <a:lstStyle/>
          <a:p>
            <a:pPr indent="457200">
              <a:lnSpc>
                <a:spcPct val="150000"/>
              </a:lnSpc>
            </a:pPr>
            <a:r>
              <a:rPr lang="zh-CN" altLang="en-US" sz="2400" dirty="0" smtClean="0">
                <a:solidFill>
                  <a:prstClr val="black"/>
                </a:solidFill>
                <a:latin typeface="华文新魏" panose="02010800040101010101" pitchFamily="2" charset="-122"/>
                <a:ea typeface="华文新魏" panose="02010800040101010101" pitchFamily="2" charset="-122"/>
              </a:rPr>
              <a:t>（一）</a:t>
            </a:r>
            <a:r>
              <a:rPr lang="zh-CN" altLang="en-US" sz="2400" dirty="0">
                <a:latin typeface="华文新魏" panose="02010800040101010101" pitchFamily="2" charset="-122"/>
                <a:ea typeface="华文新魏" panose="02010800040101010101" pitchFamily="2" charset="-122"/>
              </a:rPr>
              <a:t>纵有行，横有</a:t>
            </a:r>
            <a:r>
              <a:rPr lang="zh-CN" altLang="en-US" sz="2400" dirty="0" smtClean="0">
                <a:latin typeface="华文新魏" panose="02010800040101010101" pitchFamily="2" charset="-122"/>
                <a:ea typeface="华文新魏" panose="02010800040101010101" pitchFamily="2" charset="-122"/>
              </a:rPr>
              <a:t>列</a:t>
            </a:r>
            <a:endParaRPr lang="zh-CN" altLang="en-US" sz="2400" dirty="0">
              <a:latin typeface="华文新魏" panose="02010800040101010101" pitchFamily="2" charset="-122"/>
              <a:ea typeface="华文新魏" panose="02010800040101010101" pitchFamily="2" charset="-122"/>
            </a:endParaRPr>
          </a:p>
        </p:txBody>
      </p:sp>
      <p:sp>
        <p:nvSpPr>
          <p:cNvPr id="15" name="TextBox 14"/>
          <p:cNvSpPr txBox="1"/>
          <p:nvPr/>
        </p:nvSpPr>
        <p:spPr>
          <a:xfrm>
            <a:off x="395536" y="2444403"/>
            <a:ext cx="8429684" cy="3000821"/>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纵有行，横有列”的布局形式适用于篆书、隶书、楷书这类较为规整的书体。书写时应保证每行每列字的中心相对并处在一条直线上，如果布字歪斜，偏离中心线，就会产生左右摇摆、黑白失调的感觉。由于字体的关系，一般要求楷字行列相等，篆书行宽列窄，隶书行窄列宽</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a:latin typeface="微软雅黑" panose="020B0503020204020204" pitchFamily="34" charset="-122"/>
                <a:ea typeface="微软雅黑" panose="020B0503020204020204" pitchFamily="34" charset="-122"/>
              </a:rPr>
              <a:t>采用这种布局形式时，在书写前须根据书写内容的字数和纸张的大小确定好字距和行距。然后用铅笔在纸上打好暗格。书写时，既要根据字格把字写得整齐、匀称、饱满，同时还要根据字形本身的高矮、大小等使书写错落参差、呼应变化</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cBhvr>
                                    </p:anim>
                                  </p:childTnLst>
                                </p:cTn>
                              </p:par>
                              <p:par>
                                <p:cTn id="14" presetID="24"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to="" calcmode="lin" valueType="num">
                                      <p:cBhvr>
                                        <p:cTn id="16" dur="1" fill="hold"/>
                                        <p:tgtEl>
                                          <p:spTgt spid="15"/>
                                        </p:tgtEl>
                                      </p:cBhvr>
                                    </p:anim>
                                  </p:childTnLst>
                                </p:cTn>
                              </p:par>
                              <p:par>
                                <p:cTn id="17" presetID="14"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1\AppData\Local\Temp\Rar$DI01.596\边框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404664"/>
            <a:ext cx="3240360" cy="742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0528" y="404664"/>
            <a:ext cx="5976664" cy="593560"/>
          </a:xfrm>
          <a:prstGeom prst="rect">
            <a:avLst/>
          </a:prstGeom>
          <a:noFill/>
        </p:spPr>
        <p:txBody>
          <a:bodyPr wrap="square" rtlCol="0">
            <a:spAutoFit/>
          </a:bodyPr>
          <a:lstStyle/>
          <a:p>
            <a:pPr indent="457200">
              <a:lnSpc>
                <a:spcPct val="150000"/>
              </a:lnSpc>
            </a:pPr>
            <a:r>
              <a:rPr lang="zh-CN" altLang="en-US" sz="2400" dirty="0">
                <a:latin typeface="华文新魏" panose="02010800040101010101" pitchFamily="2" charset="-122"/>
                <a:ea typeface="华文新魏" panose="02010800040101010101" pitchFamily="2" charset="-122"/>
              </a:rPr>
              <a:t>（二）纵有行，横</a:t>
            </a:r>
            <a:r>
              <a:rPr lang="zh-CN" altLang="en-US" sz="2400" dirty="0" smtClean="0">
                <a:latin typeface="华文新魏" panose="02010800040101010101" pitchFamily="2" charset="-122"/>
                <a:ea typeface="华文新魏" panose="02010800040101010101" pitchFamily="2" charset="-122"/>
              </a:rPr>
              <a:t>无列</a:t>
            </a:r>
            <a:endParaRPr lang="zh-CN" altLang="en-US" sz="2400" dirty="0">
              <a:latin typeface="华文新魏" panose="02010800040101010101" pitchFamily="2" charset="-122"/>
              <a:ea typeface="华文新魏" panose="02010800040101010101" pitchFamily="2" charset="-122"/>
            </a:endParaRPr>
          </a:p>
        </p:txBody>
      </p:sp>
      <p:sp>
        <p:nvSpPr>
          <p:cNvPr id="15" name="TextBox 14"/>
          <p:cNvSpPr txBox="1"/>
          <p:nvPr/>
        </p:nvSpPr>
        <p:spPr>
          <a:xfrm>
            <a:off x="395536" y="1268760"/>
            <a:ext cx="8429684" cy="216982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“纵有行，横无列”的布局形式一般适用于行书和草书</a:t>
            </a:r>
            <a:r>
              <a:rPr lang="zh-CN" altLang="en-US" dirty="0" smtClean="0">
                <a:latin typeface="微软雅黑" panose="020B0503020204020204" pitchFamily="34" charset="-122"/>
                <a:ea typeface="微软雅黑" panose="020B0503020204020204" pitchFamily="34" charset="-122"/>
              </a:rPr>
              <a:t>，也</a:t>
            </a:r>
            <a:r>
              <a:rPr lang="zh-CN" altLang="en-US" dirty="0">
                <a:latin typeface="微软雅黑" panose="020B0503020204020204" pitchFamily="34" charset="-122"/>
                <a:ea typeface="微软雅黑" panose="020B0503020204020204" pitchFamily="34" charset="-122"/>
              </a:rPr>
              <a:t>可用于其他书体。采用这种布局方式的作品虽字体大小不一、每行字数不等、字距疏密不同，但俯仰欹正各随其宜，变动不居而又协调统一，使整个作品看起来浑然成章，既整齐统一，又错落有致、变化多姿。</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dirty="0">
                <a:latin typeface="微软雅黑" panose="020B0503020204020204" pitchFamily="34" charset="-122"/>
                <a:ea typeface="微软雅黑" panose="020B0503020204020204" pitchFamily="34" charset="-122"/>
              </a:rPr>
              <a:t>采用这种布局形式书写时，写前应在纸上打好或折好等距的竖格</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7" name="Picture 2" descr="C:\Users\ADMINI~1\AppData\Local\Temp\Rar$DI01.596\边框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3717032"/>
            <a:ext cx="3240360" cy="7424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0528" y="3741137"/>
            <a:ext cx="5976664" cy="646331"/>
          </a:xfrm>
          <a:prstGeom prst="rect">
            <a:avLst/>
          </a:prstGeom>
          <a:noFill/>
        </p:spPr>
        <p:txBody>
          <a:bodyPr wrap="square" rtlCol="0">
            <a:spAutoFit/>
          </a:bodyPr>
          <a:lstStyle/>
          <a:p>
            <a:pPr indent="457200">
              <a:lnSpc>
                <a:spcPct val="150000"/>
              </a:lnSpc>
            </a:pPr>
            <a:r>
              <a:rPr lang="zh-CN" altLang="en-US" sz="2400" dirty="0">
                <a:latin typeface="华文新魏" panose="02010800040101010101" pitchFamily="2" charset="-122"/>
                <a:ea typeface="华文新魏" panose="02010800040101010101" pitchFamily="2" charset="-122"/>
              </a:rPr>
              <a:t>（二）</a:t>
            </a:r>
            <a:r>
              <a:rPr lang="zh-CN" altLang="en-US" sz="2400" dirty="0" smtClean="0">
                <a:latin typeface="华文新魏" panose="02010800040101010101" pitchFamily="2" charset="-122"/>
                <a:ea typeface="华文新魏" panose="02010800040101010101" pitchFamily="2" charset="-122"/>
              </a:rPr>
              <a:t>纵无行</a:t>
            </a:r>
            <a:r>
              <a:rPr lang="zh-CN" altLang="en-US" sz="2400" dirty="0">
                <a:latin typeface="华文新魏" panose="02010800040101010101" pitchFamily="2" charset="-122"/>
                <a:ea typeface="华文新魏" panose="02010800040101010101" pitchFamily="2" charset="-122"/>
              </a:rPr>
              <a:t>，横</a:t>
            </a:r>
            <a:r>
              <a:rPr lang="zh-CN" altLang="en-US" sz="2400" dirty="0" smtClean="0">
                <a:latin typeface="华文新魏" panose="02010800040101010101" pitchFamily="2" charset="-122"/>
                <a:ea typeface="华文新魏" panose="02010800040101010101" pitchFamily="2" charset="-122"/>
              </a:rPr>
              <a:t>无列</a:t>
            </a:r>
            <a:endParaRPr lang="zh-CN" altLang="en-US" sz="2400" dirty="0">
              <a:latin typeface="华文新魏" panose="02010800040101010101" pitchFamily="2" charset="-122"/>
              <a:ea typeface="华文新魏" panose="02010800040101010101" pitchFamily="2" charset="-122"/>
            </a:endParaRPr>
          </a:p>
        </p:txBody>
      </p:sp>
      <p:sp>
        <p:nvSpPr>
          <p:cNvPr id="9" name="TextBox 8"/>
          <p:cNvSpPr txBox="1"/>
          <p:nvPr/>
        </p:nvSpPr>
        <p:spPr>
          <a:xfrm>
            <a:off x="899592" y="4537722"/>
            <a:ext cx="7925628" cy="1754326"/>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纵无行，横无列”是一种不受行列拘束、字势连绵起伏、行气贯通、大小悬殊、变化奇险、不事经营而自然成章的布局方法，一般只用于狂草的布局。书写时不宜故作参差错落、曲折蛇行，使全篇行气割裂、杂乱无章。初学者最好不要采用这种布局形式。</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par>
                                <p:cTn id="8" presetID="24"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cBhvr>
                                    </p:anim>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par>
                          <p:cTn id="14" fill="hold">
                            <p:stCondLst>
                              <p:cond delay="0"/>
                            </p:stCondLst>
                            <p:childTnLst>
                              <p:par>
                                <p:cTn id="15" presetID="24"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par>
                                <p:cTn id="18" presetID="24"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cBhvr>
                                    </p:anim>
                                  </p:childTnLst>
                                </p:cTn>
                              </p:par>
                            </p:childTnLst>
                          </p:cTn>
                        </p:par>
                        <p:par>
                          <p:cTn id="21" fill="hold">
                            <p:stCondLst>
                              <p:cond delay="0"/>
                            </p:stCondLst>
                            <p:childTnLst>
                              <p:par>
                                <p:cTn id="22" presetID="14"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22.png"/>
          <p:cNvPicPr>
            <a:picLocks noChangeAspect="1"/>
          </p:cNvPicPr>
          <p:nvPr/>
        </p:nvPicPr>
        <p:blipFill>
          <a:blip r:embed="rId1"/>
          <a:stretch>
            <a:fillRect/>
          </a:stretch>
        </p:blipFill>
        <p:spPr>
          <a:xfrm>
            <a:off x="-142908" y="260383"/>
            <a:ext cx="5786478" cy="1096915"/>
          </a:xfrm>
          <a:prstGeom prst="rect">
            <a:avLst/>
          </a:prstGeom>
        </p:spPr>
      </p:pic>
      <p:sp>
        <p:nvSpPr>
          <p:cNvPr id="3" name="TextBox 2"/>
          <p:cNvSpPr txBox="1"/>
          <p:nvPr/>
        </p:nvSpPr>
        <p:spPr>
          <a:xfrm>
            <a:off x="785786" y="474697"/>
            <a:ext cx="2071702" cy="640080"/>
          </a:xfrm>
          <a:prstGeom prst="rect">
            <a:avLst/>
          </a:prstGeom>
          <a:noFill/>
        </p:spPr>
        <p:txBody>
          <a:bodyPr wrap="square" rtlCol="0">
            <a:spAutoFit/>
          </a:bodyPr>
          <a:lstStyle/>
          <a:p>
            <a:r>
              <a:rPr lang="zh-CN" altLang="en-US" sz="3600" dirty="0" smtClean="0">
                <a:solidFill>
                  <a:prstClr val="white"/>
                </a:solidFill>
                <a:latin typeface="华文隶书" panose="02010800040101010101" pitchFamily="2" charset="-122"/>
                <a:ea typeface="华文隶书" panose="02010800040101010101" pitchFamily="2" charset="-122"/>
              </a:rPr>
              <a:t>第四节</a:t>
            </a:r>
            <a:endParaRPr lang="zh-CN" altLang="en-US" sz="3600" dirty="0">
              <a:solidFill>
                <a:prstClr val="white"/>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23220"/>
          </a:xfrm>
          <a:prstGeom prst="rect">
            <a:avLst/>
          </a:prstGeom>
          <a:noFill/>
        </p:spPr>
        <p:txBody>
          <a:bodyPr wrap="square" rtlCol="0">
            <a:spAutoFit/>
          </a:bodyPr>
          <a:lstStyle/>
          <a:p>
            <a:r>
              <a:rPr lang="zh-CN" altLang="en-US" sz="2800" dirty="0">
                <a:solidFill>
                  <a:srgbClr val="F79646">
                    <a:lumMod val="50000"/>
                  </a:srgbClr>
                </a:solidFill>
                <a:latin typeface="华文隶书" panose="02010800040101010101" pitchFamily="2" charset="-122"/>
                <a:ea typeface="华文隶书" panose="02010800040101010101" pitchFamily="2" charset="-122"/>
              </a:rPr>
              <a:t>题款与钤</a:t>
            </a:r>
            <a:r>
              <a:rPr lang="zh-CN" altLang="en-US" sz="2800" dirty="0" smtClean="0">
                <a:solidFill>
                  <a:srgbClr val="F79646">
                    <a:lumMod val="50000"/>
                  </a:srgbClr>
                </a:solidFill>
                <a:latin typeface="华文隶书" panose="02010800040101010101" pitchFamily="2" charset="-122"/>
                <a:ea typeface="华文隶书" panose="02010800040101010101" pitchFamily="2" charset="-122"/>
              </a:rPr>
              <a:t>印</a:t>
            </a:r>
            <a:endParaRPr lang="zh-CN" altLang="en-US" sz="2800" dirty="0" smtClean="0">
              <a:solidFill>
                <a:srgbClr val="F79646">
                  <a:lumMod val="50000"/>
                </a:srgb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2" cstate="print"/>
          <a:stretch>
            <a:fillRect/>
          </a:stretch>
        </p:blipFill>
        <p:spPr>
          <a:xfrm>
            <a:off x="4286248" y="1357298"/>
            <a:ext cx="714380" cy="465499"/>
          </a:xfrm>
          <a:prstGeom prst="rect">
            <a:avLst/>
          </a:prstGeom>
        </p:spPr>
      </p:pic>
      <p:cxnSp>
        <p:nvCxnSpPr>
          <p:cNvPr id="14" name="直接连接符 13"/>
          <p:cNvCxnSpPr/>
          <p:nvPr/>
        </p:nvCxnSpPr>
        <p:spPr>
          <a:xfrm>
            <a:off x="2071670" y="1785926"/>
            <a:ext cx="207170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3" cstate="print"/>
          <a:srcRect t="2067"/>
          <a:stretch>
            <a:fillRect/>
          </a:stretch>
        </p:blipFill>
        <p:spPr>
          <a:xfrm>
            <a:off x="5101281" y="1"/>
            <a:ext cx="4031925" cy="6716233"/>
          </a:xfrm>
          <a:prstGeom prst="rect">
            <a:avLst/>
          </a:prstGeom>
          <a:effectLst>
            <a:softEdge rad="0"/>
          </a:effectLst>
        </p:spPr>
      </p:pic>
      <p:grpSp>
        <p:nvGrpSpPr>
          <p:cNvPr id="5" name="组合 39"/>
          <p:cNvGrpSpPr/>
          <p:nvPr/>
        </p:nvGrpSpPr>
        <p:grpSpPr bwMode="auto">
          <a:xfrm>
            <a:off x="1700176" y="2344209"/>
            <a:ext cx="2031325" cy="4013749"/>
            <a:chOff x="3757701" y="1048893"/>
            <a:chExt cx="2030016" cy="3009716"/>
          </a:xfrm>
        </p:grpSpPr>
        <p:sp>
          <p:nvSpPr>
            <p:cNvPr id="21" name="矩形 20"/>
            <p:cNvSpPr/>
            <p:nvPr/>
          </p:nvSpPr>
          <p:spPr>
            <a:xfrm>
              <a:off x="3757701" y="1048893"/>
              <a:ext cx="2030016"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a:solidFill>
                    <a:prstClr val="black">
                      <a:lumMod val="85000"/>
                      <a:lumOff val="15000"/>
                    </a:prstClr>
                  </a:solidFill>
                  <a:latin typeface="汉仪大隶书简" panose="02010609000101010101" pitchFamily="49" charset="-122"/>
                  <a:ea typeface="汉仪大隶书简" panose="02010609000101010101" pitchFamily="49" charset="-122"/>
                </a:rPr>
                <a:t>好的题款和钤印，犹如锦上添花。在书法作品创作过程中，题款与钤印是一件作品最后创作完成的主要标志和重要环节。</a:t>
              </a:r>
              <a:endParaRPr lang="zh-CN" altLang="en-US" sz="2000" dirty="0" smtClean="0">
                <a:solidFill>
                  <a:prstClr val="black">
                    <a:lumMod val="85000"/>
                    <a:lumOff val="15000"/>
                  </a:prstClr>
                </a:solidFill>
                <a:latin typeface="汉仪大隶书简" panose="02010609000101010101" pitchFamily="49" charset="-122"/>
                <a:ea typeface="汉仪大隶书简" panose="02010609000101010101" pitchFamily="49" charset="-122"/>
              </a:endParaRPr>
            </a:p>
          </p:txBody>
        </p:sp>
        <p:cxnSp>
          <p:nvCxnSpPr>
            <p:cNvPr id="22" name="直接连接符 21"/>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bwMode="auto">
          <a:xfrm rot="5400000">
            <a:off x="226124"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8" name="图片 27" descr="毛笔.png"/>
          <p:cNvPicPr>
            <a:picLocks noChangeAspect="1"/>
          </p:cNvPicPr>
          <p:nvPr/>
        </p:nvPicPr>
        <p:blipFill>
          <a:blip r:embed="rId4"/>
          <a:stretch>
            <a:fillRect/>
          </a:stretch>
        </p:blipFill>
        <p:spPr>
          <a:xfrm>
            <a:off x="3441249" y="2991792"/>
            <a:ext cx="3325501" cy="2294596"/>
          </a:xfrm>
          <a:prstGeom prst="rect">
            <a:avLst/>
          </a:prstGeom>
        </p:spPr>
      </p:pic>
      <p:cxnSp>
        <p:nvCxnSpPr>
          <p:cNvPr id="7" name="直接连接符 6"/>
          <p:cNvCxnSpPr/>
          <p:nvPr/>
        </p:nvCxnSpPr>
        <p:spPr bwMode="auto">
          <a:xfrm>
            <a:off x="1691680" y="2311400"/>
            <a:ext cx="12065" cy="23837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rot="5400000">
            <a:off x="1142429" y="425573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rot="5400000">
            <a:off x="695389" y="423922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1" fill="hold"/>
                                        <p:tgtEl>
                                          <p:spTgt spid="23"/>
                                        </p:tgtEl>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to="" calcmode="lin" valueType="num">
                                      <p:cBhvr>
                                        <p:cTn id="43" dur="1" fill="hold"/>
                                        <p:tgtEl>
                                          <p:spTgt spid="7"/>
                                        </p:tgtEl>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to="" calcmode="lin" valueType="num">
                                      <p:cBhvr>
                                        <p:cTn id="47" dur="1" fill="hold"/>
                                        <p:tgtEl>
                                          <p:spTgt spid="8"/>
                                        </p:tgtEl>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to="" calcmode="lin" valueType="num">
                                      <p:cBhvr>
                                        <p:cTn id="51"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书香门第.png"/>
          <p:cNvPicPr>
            <a:picLocks noChangeAspect="1"/>
          </p:cNvPicPr>
          <p:nvPr/>
        </p:nvPicPr>
        <p:blipFill>
          <a:blip r:embed="rId1"/>
          <a:stretch>
            <a:fillRect/>
          </a:stretch>
        </p:blipFill>
        <p:spPr>
          <a:xfrm>
            <a:off x="-32" y="928670"/>
            <a:ext cx="9144000" cy="4572000"/>
          </a:xfrm>
          <a:prstGeom prst="rect">
            <a:avLst/>
          </a:prstGeom>
        </p:spPr>
      </p:pic>
      <p:sp>
        <p:nvSpPr>
          <p:cNvPr id="3" name="TextBox 2"/>
          <p:cNvSpPr txBox="1"/>
          <p:nvPr/>
        </p:nvSpPr>
        <p:spPr>
          <a:xfrm>
            <a:off x="0" y="343895"/>
            <a:ext cx="1500166" cy="584775"/>
          </a:xfrm>
          <a:prstGeom prst="rect">
            <a:avLst/>
          </a:prstGeom>
          <a:noFill/>
        </p:spPr>
        <p:txBody>
          <a:bodyPr wrap="square" rtlCol="0">
            <a:spAutoFit/>
          </a:bodyPr>
          <a:lstStyle/>
          <a:p>
            <a:r>
              <a:rPr lang="zh-CN" altLang="en-US" sz="3200" dirty="0" smtClean="0">
                <a:solidFill>
                  <a:schemeClr val="accent1">
                    <a:lumMod val="75000"/>
                  </a:schemeClr>
                </a:solidFill>
                <a:latin typeface="华文隶书" panose="02010800040101010101" pitchFamily="2" charset="-122"/>
                <a:ea typeface="华文隶书" panose="02010800040101010101" pitchFamily="2" charset="-122"/>
              </a:rPr>
              <a:t>第二篇</a:t>
            </a:r>
            <a:endParaRPr lang="zh-CN" altLang="en-US" sz="3200" dirty="0">
              <a:solidFill>
                <a:schemeClr val="accent1">
                  <a:lumMod val="75000"/>
                </a:schemeClr>
              </a:solidFill>
              <a:latin typeface="华文隶书" panose="02010800040101010101" pitchFamily="2" charset="-122"/>
              <a:ea typeface="华文隶书" panose="02010800040101010101" pitchFamily="2" charset="-122"/>
            </a:endParaRPr>
          </a:p>
        </p:txBody>
      </p:sp>
      <p:sp>
        <p:nvSpPr>
          <p:cNvPr id="5" name="TextBox 4"/>
          <p:cNvSpPr txBox="1"/>
          <p:nvPr/>
        </p:nvSpPr>
        <p:spPr>
          <a:xfrm>
            <a:off x="1928794" y="1500174"/>
            <a:ext cx="4857784" cy="1200329"/>
          </a:xfrm>
          <a:prstGeom prst="rect">
            <a:avLst/>
          </a:prstGeom>
          <a:noFill/>
        </p:spPr>
        <p:txBody>
          <a:bodyPr wrap="square" rtlCol="0">
            <a:spAutoFit/>
          </a:bodyPr>
          <a:lstStyle/>
          <a:p>
            <a:r>
              <a:rPr lang="zh-CN" altLang="en-US" sz="7200" dirty="0" smtClean="0">
                <a:solidFill>
                  <a:schemeClr val="accent6">
                    <a:lumMod val="50000"/>
                  </a:schemeClr>
                </a:solidFill>
                <a:latin typeface="汉仪行楷简" panose="02010609000101010101" pitchFamily="49" charset="-122"/>
                <a:ea typeface="汉仪行楷简" panose="02010609000101010101" pitchFamily="49" charset="-122"/>
              </a:rPr>
              <a:t>毛笔书法篇</a:t>
            </a:r>
            <a:endParaRPr lang="zh-CN" altLang="en-US" sz="7200" dirty="0">
              <a:solidFill>
                <a:schemeClr val="accent6">
                  <a:lumMod val="50000"/>
                </a:schemeClr>
              </a:solidFill>
              <a:latin typeface="汉仪行楷简" panose="02010609000101010101" pitchFamily="49" charset="-122"/>
              <a:ea typeface="汉仪行楷简" panose="02010609000101010101" pitchFamily="49" charset="-122"/>
            </a:endParaRPr>
          </a:p>
        </p:txBody>
      </p:sp>
      <p:sp>
        <p:nvSpPr>
          <p:cNvPr id="8" name="TextBox 7"/>
          <p:cNvSpPr txBox="1"/>
          <p:nvPr/>
        </p:nvSpPr>
        <p:spPr>
          <a:xfrm>
            <a:off x="1843288" y="5500702"/>
            <a:ext cx="3014464" cy="400110"/>
          </a:xfrm>
          <a:prstGeom prst="rect">
            <a:avLst/>
          </a:prstGeom>
          <a:noFill/>
        </p:spPr>
        <p:txBody>
          <a:bodyPr wrap="square" rtlCol="0">
            <a:spAutoFit/>
          </a:bodyPr>
          <a:lstStyle/>
          <a:p>
            <a:r>
              <a:rPr lang="zh-CN" altLang="en-US" sz="2000" dirty="0" smtClean="0">
                <a:latin typeface="华文隶书" panose="02010800040101010101" pitchFamily="2" charset="-122"/>
                <a:ea typeface="华文隶书" panose="02010800040101010101" pitchFamily="2" charset="-122"/>
              </a:rPr>
              <a:t>第二章  毛笔书法常识</a:t>
            </a:r>
            <a:endParaRPr lang="zh-CN" altLang="en-US" sz="2000" dirty="0">
              <a:latin typeface="华文隶书" panose="02010800040101010101" pitchFamily="2" charset="-122"/>
              <a:ea typeface="华文隶书" panose="02010800040101010101" pitchFamily="2" charset="-122"/>
            </a:endParaRPr>
          </a:p>
        </p:txBody>
      </p:sp>
      <p:pic>
        <p:nvPicPr>
          <p:cNvPr id="9" name="图片 8" descr="印鉴-圆2.png"/>
          <p:cNvPicPr>
            <a:picLocks noChangeAspect="1"/>
          </p:cNvPicPr>
          <p:nvPr/>
        </p:nvPicPr>
        <p:blipFill>
          <a:blip r:embed="rId2" cstate="print"/>
          <a:stretch>
            <a:fillRect/>
          </a:stretch>
        </p:blipFill>
        <p:spPr>
          <a:xfrm>
            <a:off x="1214414" y="5857892"/>
            <a:ext cx="365832" cy="357190"/>
          </a:xfrm>
          <a:prstGeom prst="rect">
            <a:avLst/>
          </a:prstGeom>
        </p:spPr>
      </p:pic>
      <p:sp>
        <p:nvSpPr>
          <p:cNvPr id="7" name="TextBox 6"/>
          <p:cNvSpPr txBox="1"/>
          <p:nvPr/>
        </p:nvSpPr>
        <p:spPr>
          <a:xfrm>
            <a:off x="1857356" y="5857892"/>
            <a:ext cx="3014464" cy="396240"/>
          </a:xfrm>
          <a:prstGeom prst="rect">
            <a:avLst/>
          </a:prstGeom>
          <a:noFill/>
        </p:spPr>
        <p:txBody>
          <a:bodyPr wrap="square" rtlCol="0">
            <a:spAutoFit/>
          </a:bodyPr>
          <a:lstStyle/>
          <a:p>
            <a:r>
              <a:rPr lang="zh-CN" altLang="en-US" sz="2000" dirty="0" smtClean="0">
                <a:latin typeface="华文隶书" panose="02010800040101010101" pitchFamily="2" charset="-122"/>
                <a:ea typeface="华文隶书" panose="02010800040101010101" pitchFamily="2" charset="-122"/>
              </a:rPr>
              <a:t>第三章  毛笔楷书</a:t>
            </a:r>
            <a:endParaRPr lang="zh-CN" altLang="en-US" sz="2000" dirty="0" smtClean="0">
              <a:latin typeface="华文隶书" panose="02010800040101010101" pitchFamily="2" charset="-122"/>
              <a:ea typeface="华文隶书" panose="02010800040101010101" pitchFamily="2" charset="-122"/>
            </a:endParaRPr>
          </a:p>
        </p:txBody>
      </p:sp>
      <p:sp>
        <p:nvSpPr>
          <p:cNvPr id="10" name="TextBox 9"/>
          <p:cNvSpPr txBox="1"/>
          <p:nvPr/>
        </p:nvSpPr>
        <p:spPr>
          <a:xfrm>
            <a:off x="1857356" y="6243600"/>
            <a:ext cx="3014464" cy="396240"/>
          </a:xfrm>
          <a:prstGeom prst="rect">
            <a:avLst/>
          </a:prstGeom>
          <a:noFill/>
        </p:spPr>
        <p:txBody>
          <a:bodyPr wrap="square" rtlCol="0">
            <a:spAutoFit/>
          </a:bodyPr>
          <a:lstStyle/>
          <a:p>
            <a:r>
              <a:rPr lang="zh-CN" altLang="en-US" sz="2000" dirty="0" smtClean="0">
                <a:latin typeface="华文隶书" panose="02010800040101010101" pitchFamily="2" charset="-122"/>
                <a:ea typeface="华文隶书" panose="02010800040101010101" pitchFamily="2" charset="-122"/>
              </a:rPr>
              <a:t>第四章  毛笔行书</a:t>
            </a:r>
            <a:endParaRPr lang="zh-CN" altLang="en-US" sz="2000" dirty="0" smtClean="0">
              <a:latin typeface="华文隶书" panose="02010800040101010101" pitchFamily="2" charset="-122"/>
              <a:ea typeface="华文隶书" panose="02010800040101010101" pitchFamily="2" charset="-122"/>
            </a:endParaRPr>
          </a:p>
        </p:txBody>
      </p:sp>
      <p:sp>
        <p:nvSpPr>
          <p:cNvPr id="11" name="TextBox 10"/>
          <p:cNvSpPr txBox="1"/>
          <p:nvPr/>
        </p:nvSpPr>
        <p:spPr>
          <a:xfrm>
            <a:off x="5357818" y="5500702"/>
            <a:ext cx="3014464" cy="396240"/>
          </a:xfrm>
          <a:prstGeom prst="rect">
            <a:avLst/>
          </a:prstGeom>
          <a:noFill/>
        </p:spPr>
        <p:txBody>
          <a:bodyPr wrap="square" rtlCol="0">
            <a:spAutoFit/>
          </a:bodyPr>
          <a:lstStyle/>
          <a:p>
            <a:r>
              <a:rPr lang="zh-CN" altLang="en-US" sz="2000" dirty="0" smtClean="0">
                <a:latin typeface="华文隶书" panose="02010800040101010101" pitchFamily="2" charset="-122"/>
                <a:ea typeface="华文隶书" panose="02010800040101010101" pitchFamily="2" charset="-122"/>
              </a:rPr>
              <a:t>第五章  毛笔篆书与隶书</a:t>
            </a:r>
            <a:endParaRPr lang="zh-CN" altLang="en-US" sz="2000" dirty="0" smtClean="0">
              <a:latin typeface="华文隶书" panose="02010800040101010101" pitchFamily="2" charset="-122"/>
              <a:ea typeface="华文隶书" panose="02010800040101010101" pitchFamily="2" charset="-122"/>
            </a:endParaRPr>
          </a:p>
        </p:txBody>
      </p:sp>
      <p:sp>
        <p:nvSpPr>
          <p:cNvPr id="12" name="TextBox 11"/>
          <p:cNvSpPr txBox="1"/>
          <p:nvPr/>
        </p:nvSpPr>
        <p:spPr>
          <a:xfrm>
            <a:off x="5357818" y="5857892"/>
            <a:ext cx="3571900" cy="396240"/>
          </a:xfrm>
          <a:prstGeom prst="rect">
            <a:avLst/>
          </a:prstGeom>
          <a:noFill/>
        </p:spPr>
        <p:txBody>
          <a:bodyPr wrap="square" rtlCol="0">
            <a:spAutoFit/>
          </a:bodyPr>
          <a:lstStyle/>
          <a:p>
            <a:r>
              <a:rPr lang="zh-CN" altLang="en-US" sz="2000" dirty="0" smtClean="0">
                <a:solidFill>
                  <a:schemeClr val="accent6">
                    <a:lumMod val="50000"/>
                  </a:schemeClr>
                </a:solidFill>
                <a:latin typeface="华文隶书" panose="02010800040101010101" pitchFamily="2" charset="-122"/>
                <a:ea typeface="华文隶书" panose="02010800040101010101" pitchFamily="2" charset="-122"/>
              </a:rPr>
              <a:t>第六章  毛笔书法的章法布局</a:t>
            </a:r>
            <a:endParaRPr lang="zh-CN" altLang="en-US" sz="2000" dirty="0" smtClean="0">
              <a:solidFill>
                <a:schemeClr val="accent6">
                  <a:lumMod val="50000"/>
                </a:schemeClr>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37" presetClass="entr" presetSubtype="0" fill="hold" grpId="0" nodeType="after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900" decel="100000" fill="hold"/>
                                        <p:tgtEl>
                                          <p:spTgt spid="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37"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3" fill="hold">
                            <p:stCondLst>
                              <p:cond delay="3000"/>
                            </p:stCondLst>
                            <p:childTnLst>
                              <p:par>
                                <p:cTn id="44" presetID="37"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7"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墨迹-浅.png"/>
          <p:cNvPicPr>
            <a:picLocks noChangeAspect="1"/>
          </p:cNvPicPr>
          <p:nvPr/>
        </p:nvPicPr>
        <p:blipFill>
          <a:blip r:embed="rId1"/>
          <a:stretch>
            <a:fillRect/>
          </a:stretch>
        </p:blipFill>
        <p:spPr>
          <a:xfrm>
            <a:off x="314791" y="593536"/>
            <a:ext cx="3328515" cy="603267"/>
          </a:xfrm>
          <a:prstGeom prst="rect">
            <a:avLst/>
          </a:prstGeom>
        </p:spPr>
      </p:pic>
      <p:sp>
        <p:nvSpPr>
          <p:cNvPr id="4" name="TextBox 3"/>
          <p:cNvSpPr txBox="1"/>
          <p:nvPr/>
        </p:nvSpPr>
        <p:spPr>
          <a:xfrm>
            <a:off x="-32" y="500042"/>
            <a:ext cx="4000528" cy="738664"/>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一</a:t>
            </a:r>
            <a:r>
              <a:rPr lang="zh-CN" altLang="en-US" sz="2800" b="1" dirty="0">
                <a:latin typeface="华文新魏" panose="02010800040101010101" pitchFamily="2" charset="-122"/>
                <a:ea typeface="华文新魏" panose="02010800040101010101" pitchFamily="2" charset="-122"/>
              </a:rPr>
              <a:t>、题款</a:t>
            </a:r>
            <a:endParaRPr lang="zh-CN" altLang="en-US" sz="2800" b="1" dirty="0" smtClean="0">
              <a:latin typeface="华文新魏" panose="02010800040101010101" pitchFamily="2" charset="-122"/>
              <a:ea typeface="华文新魏" panose="02010800040101010101" pitchFamily="2" charset="-122"/>
            </a:endParaRPr>
          </a:p>
        </p:txBody>
      </p:sp>
      <p:sp>
        <p:nvSpPr>
          <p:cNvPr id="12" name="TextBox 3"/>
          <p:cNvSpPr txBox="1"/>
          <p:nvPr/>
        </p:nvSpPr>
        <p:spPr>
          <a:xfrm>
            <a:off x="356870" y="1359535"/>
            <a:ext cx="8450580" cy="1289905"/>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题款也称署款、落款、款识，是正文的交代性文字，主要用于说明书法作品书写内容的出处、书写时间、书者姓名等。题款要求文字简洁明快、不落俗套、与正文相映成趣。</a:t>
            </a:r>
            <a:endParaRPr lang="zh-CN" altLang="en-US" dirty="0" smtClean="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12976"/>
            <a:ext cx="3034496" cy="272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70637"/>
            <a:ext cx="2232248" cy="30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par>
                                <p:cTn id="25" presetID="26" presetClass="entr" presetSubtype="0"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ipe(down)">
                                      <p:cBhvr>
                                        <p:cTn id="27" dur="580">
                                          <p:stCondLst>
                                            <p:cond delay="0"/>
                                          </p:stCondLst>
                                        </p:cTn>
                                        <p:tgtEl>
                                          <p:spTgt spid="4099"/>
                                        </p:tgtEl>
                                      </p:cBhvr>
                                    </p:animEffect>
                                    <p:anim calcmode="lin" valueType="num">
                                      <p:cBhvr>
                                        <p:cTn id="2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33" dur="26">
                                          <p:stCondLst>
                                            <p:cond delay="650"/>
                                          </p:stCondLst>
                                        </p:cTn>
                                        <p:tgtEl>
                                          <p:spTgt spid="4099"/>
                                        </p:tgtEl>
                                      </p:cBhvr>
                                      <p:to x="100000" y="60000"/>
                                    </p:animScale>
                                    <p:animScale>
                                      <p:cBhvr>
                                        <p:cTn id="34" dur="166" decel="50000">
                                          <p:stCondLst>
                                            <p:cond delay="676"/>
                                          </p:stCondLst>
                                        </p:cTn>
                                        <p:tgtEl>
                                          <p:spTgt spid="4099"/>
                                        </p:tgtEl>
                                      </p:cBhvr>
                                      <p:to x="100000" y="100000"/>
                                    </p:animScale>
                                    <p:animScale>
                                      <p:cBhvr>
                                        <p:cTn id="35" dur="26">
                                          <p:stCondLst>
                                            <p:cond delay="1312"/>
                                          </p:stCondLst>
                                        </p:cTn>
                                        <p:tgtEl>
                                          <p:spTgt spid="4099"/>
                                        </p:tgtEl>
                                      </p:cBhvr>
                                      <p:to x="100000" y="80000"/>
                                    </p:animScale>
                                    <p:animScale>
                                      <p:cBhvr>
                                        <p:cTn id="36" dur="166" decel="50000">
                                          <p:stCondLst>
                                            <p:cond delay="1338"/>
                                          </p:stCondLst>
                                        </p:cTn>
                                        <p:tgtEl>
                                          <p:spTgt spid="4099"/>
                                        </p:tgtEl>
                                      </p:cBhvr>
                                      <p:to x="100000" y="100000"/>
                                    </p:animScale>
                                    <p:animScale>
                                      <p:cBhvr>
                                        <p:cTn id="37" dur="26">
                                          <p:stCondLst>
                                            <p:cond delay="1642"/>
                                          </p:stCondLst>
                                        </p:cTn>
                                        <p:tgtEl>
                                          <p:spTgt spid="4099"/>
                                        </p:tgtEl>
                                      </p:cBhvr>
                                      <p:to x="100000" y="90000"/>
                                    </p:animScale>
                                    <p:animScale>
                                      <p:cBhvr>
                                        <p:cTn id="38" dur="166" decel="50000">
                                          <p:stCondLst>
                                            <p:cond delay="1668"/>
                                          </p:stCondLst>
                                        </p:cTn>
                                        <p:tgtEl>
                                          <p:spTgt spid="4099"/>
                                        </p:tgtEl>
                                      </p:cBhvr>
                                      <p:to x="100000" y="100000"/>
                                    </p:animScale>
                                    <p:animScale>
                                      <p:cBhvr>
                                        <p:cTn id="39" dur="26">
                                          <p:stCondLst>
                                            <p:cond delay="1808"/>
                                          </p:stCondLst>
                                        </p:cTn>
                                        <p:tgtEl>
                                          <p:spTgt spid="4099"/>
                                        </p:tgtEl>
                                      </p:cBhvr>
                                      <p:to x="100000" y="95000"/>
                                    </p:animScale>
                                    <p:animScale>
                                      <p:cBhvr>
                                        <p:cTn id="40"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42918"/>
            <a:ext cx="4429124" cy="742444"/>
          </a:xfrm>
          <a:prstGeom prst="rect">
            <a:avLst/>
          </a:prstGeom>
        </p:spPr>
      </p:pic>
      <p:sp>
        <p:nvSpPr>
          <p:cNvPr id="3" name="TextBox 2"/>
          <p:cNvSpPr txBox="1"/>
          <p:nvPr/>
        </p:nvSpPr>
        <p:spPr>
          <a:xfrm>
            <a:off x="358298" y="642918"/>
            <a:ext cx="342161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一）题款的分类</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539552" y="1628800"/>
            <a:ext cx="8280920" cy="45890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书法作品中正文以外的文字都称为款，有双款和单款之分。</a:t>
            </a:r>
            <a:endParaRPr lang="zh-CN" altLang="en-US" dirty="0" smtClean="0">
              <a:latin typeface="微软雅黑" panose="020B0503020204020204" pitchFamily="34" charset="-122"/>
              <a:ea typeface="微软雅黑" panose="020B0503020204020204" pitchFamily="34" charset="-122"/>
            </a:endParaRPr>
          </a:p>
        </p:txBody>
      </p:sp>
      <p:pic>
        <p:nvPicPr>
          <p:cNvPr id="6" name="图片 5" descr="墨团3.png"/>
          <p:cNvPicPr>
            <a:picLocks noChangeAspect="1"/>
          </p:cNvPicPr>
          <p:nvPr/>
        </p:nvPicPr>
        <p:blipFill>
          <a:blip r:embed="rId2"/>
          <a:stretch>
            <a:fillRect/>
          </a:stretch>
        </p:blipFill>
        <p:spPr>
          <a:xfrm>
            <a:off x="479151" y="2276872"/>
            <a:ext cx="1428553" cy="1515132"/>
          </a:xfrm>
          <a:prstGeom prst="rect">
            <a:avLst/>
          </a:prstGeom>
        </p:spPr>
      </p:pic>
      <p:sp>
        <p:nvSpPr>
          <p:cNvPr id="7" name="TextBox 6"/>
          <p:cNvSpPr txBox="1"/>
          <p:nvPr/>
        </p:nvSpPr>
        <p:spPr>
          <a:xfrm>
            <a:off x="50316" y="2562624"/>
            <a:ext cx="1857388" cy="593560"/>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1</a:t>
            </a:r>
            <a:r>
              <a:rPr lang="zh-CN" altLang="en-US" sz="2400" b="1" dirty="0">
                <a:solidFill>
                  <a:schemeClr val="bg1"/>
                </a:solidFill>
                <a:latin typeface="华文楷体" panose="02010600040101010101" pitchFamily="2" charset="-122"/>
                <a:ea typeface="华文楷体" panose="02010600040101010101" pitchFamily="2" charset="-122"/>
              </a:rPr>
              <a:t>．双款</a:t>
            </a:r>
            <a:endParaRPr lang="zh-CN" altLang="en-US" sz="2400" b="1" dirty="0" smtClean="0">
              <a:solidFill>
                <a:schemeClr val="bg1"/>
              </a:solidFill>
              <a:latin typeface="华文楷体" panose="02010600040101010101" pitchFamily="2" charset="-122"/>
              <a:ea typeface="华文楷体" panose="02010600040101010101" pitchFamily="2" charset="-122"/>
            </a:endParaRPr>
          </a:p>
        </p:txBody>
      </p:sp>
      <p:sp>
        <p:nvSpPr>
          <p:cNvPr id="8" name="TextBox 7"/>
          <p:cNvSpPr txBox="1"/>
          <p:nvPr/>
        </p:nvSpPr>
        <p:spPr>
          <a:xfrm>
            <a:off x="1919923" y="2859404"/>
            <a:ext cx="6751366" cy="133882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双款是将赠予对象与书写者分别落在上方和下方，前者为上款，后者为下款。上款写明作品内容的名称、出处、受赠人的名号称谓、官衔、敬词等文字；位置应比较高，以示尊敬之意。</a:t>
            </a:r>
            <a:endParaRPr lang="zh-CN" altLang="en-US"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990600" y="4509135"/>
            <a:ext cx="7668260" cy="192024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rPr>
              <a:t>例如，赠送给长辈的书法作品，一般题上款为“书奉</a:t>
            </a:r>
            <a:r>
              <a:rPr lang="en-US" altLang="zh-CN" sz="2000" dirty="0" smtClean="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rPr>
              <a:t>先生（方家、老师等）教正（法正、教正、正笔、正腕等）”</a:t>
            </a:r>
            <a:r>
              <a:rPr lang="en-US" altLang="zh-CN" sz="2000" dirty="0" smtClean="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赠送给长辈的书法作品，一般题下款为“</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年</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（雅称地点）</a:t>
            </a:r>
            <a:r>
              <a:rPr lang="en-US" altLang="zh-CN" sz="2000" dirty="0">
                <a:solidFill>
                  <a:schemeClr val="accent6">
                    <a:lumMod val="50000"/>
                  </a:schemeClr>
                </a:solidFill>
                <a:latin typeface="汉仪行楷简" panose="02010609000101010101" pitchFamily="49" charset="-122"/>
                <a:ea typeface="汉仪行楷简" panose="02010609000101010101" pitchFamily="49" charset="-122"/>
              </a:rPr>
              <a:t>××</a:t>
            </a: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（姓名或字号）书奉（敬书、恭录等）”。</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墨团3.png"/>
          <p:cNvPicPr>
            <a:picLocks noChangeAspect="1"/>
          </p:cNvPicPr>
          <p:nvPr/>
        </p:nvPicPr>
        <p:blipFill>
          <a:blip r:embed="rId1"/>
          <a:stretch>
            <a:fillRect/>
          </a:stretch>
        </p:blipFill>
        <p:spPr>
          <a:xfrm>
            <a:off x="479151" y="500480"/>
            <a:ext cx="1428553" cy="1515132"/>
          </a:xfrm>
          <a:prstGeom prst="rect">
            <a:avLst/>
          </a:prstGeom>
        </p:spPr>
      </p:pic>
      <p:sp>
        <p:nvSpPr>
          <p:cNvPr id="7" name="TextBox 6"/>
          <p:cNvSpPr txBox="1"/>
          <p:nvPr/>
        </p:nvSpPr>
        <p:spPr>
          <a:xfrm>
            <a:off x="50316" y="786232"/>
            <a:ext cx="1857388" cy="593560"/>
          </a:xfrm>
          <a:prstGeom prst="rect">
            <a:avLst/>
          </a:prstGeom>
          <a:noFill/>
        </p:spPr>
        <p:txBody>
          <a:bodyPr wrap="square" rtlCol="0">
            <a:spAutoFit/>
          </a:bodyPr>
          <a:lstStyle/>
          <a:p>
            <a:pPr indent="457200">
              <a:lnSpc>
                <a:spcPct val="150000"/>
              </a:lnSpc>
            </a:pPr>
            <a:r>
              <a:rPr lang="en-US" altLang="zh-CN" sz="2400" b="1" dirty="0">
                <a:solidFill>
                  <a:schemeClr val="bg1"/>
                </a:solidFill>
                <a:latin typeface="华文楷体" panose="02010600040101010101" pitchFamily="2" charset="-122"/>
                <a:ea typeface="华文楷体" panose="02010600040101010101" pitchFamily="2" charset="-122"/>
              </a:rPr>
              <a:t>2</a:t>
            </a:r>
            <a:r>
              <a:rPr lang="zh-CN" altLang="en-US" sz="2400" b="1" dirty="0">
                <a:solidFill>
                  <a:schemeClr val="bg1"/>
                </a:solidFill>
                <a:latin typeface="华文楷体" panose="02010600040101010101" pitchFamily="2" charset="-122"/>
                <a:ea typeface="华文楷体" panose="02010600040101010101" pitchFamily="2" charset="-122"/>
              </a:rPr>
              <a:t>．单款</a:t>
            </a:r>
            <a:endParaRPr lang="zh-CN" altLang="en-US" sz="2400" b="1" dirty="0" smtClean="0">
              <a:solidFill>
                <a:schemeClr val="bg1"/>
              </a:solidFill>
              <a:latin typeface="华文楷体" panose="02010600040101010101" pitchFamily="2" charset="-122"/>
              <a:ea typeface="华文楷体" panose="02010600040101010101" pitchFamily="2" charset="-122"/>
            </a:endParaRPr>
          </a:p>
        </p:txBody>
      </p:sp>
      <p:sp>
        <p:nvSpPr>
          <p:cNvPr id="8" name="TextBox 7"/>
          <p:cNvSpPr txBox="1"/>
          <p:nvPr/>
        </p:nvSpPr>
        <p:spPr>
          <a:xfrm>
            <a:off x="683568" y="2156371"/>
            <a:ext cx="7992888" cy="3000821"/>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单款仅署作者姓名或别号，又称“下款”。单款有长款、短款、穷款之分</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长款</a:t>
            </a:r>
            <a:r>
              <a:rPr lang="zh-CN" altLang="en-US" dirty="0">
                <a:latin typeface="微软雅黑" panose="020B0503020204020204" pitchFamily="34" charset="-122"/>
                <a:ea typeface="微软雅黑" panose="020B0503020204020204" pitchFamily="34" charset="-122"/>
              </a:rPr>
              <a:t>即在正文出处、书写时间、名号、地点前面再加上作者创作这幅作品的感想或缘由；它不仅能调整作品重心，也能体现出作者的人品和修养；若作品空白较多或出于构图的需要，可以落长款</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短款</a:t>
            </a:r>
            <a:r>
              <a:rPr lang="zh-CN" altLang="en-US" dirty="0">
                <a:latin typeface="微软雅黑" panose="020B0503020204020204" pitchFamily="34" charset="-122"/>
                <a:ea typeface="微软雅黑" panose="020B0503020204020204" pitchFamily="34" charset="-122"/>
              </a:rPr>
              <a:t>即只落正文出处、时间、名号、地点等其中几项；若作品内容占画面较满，则需要落短款</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如果</a:t>
            </a:r>
            <a:r>
              <a:rPr lang="zh-CN" altLang="en-US" dirty="0">
                <a:latin typeface="微软雅黑" panose="020B0503020204020204" pitchFamily="34" charset="-122"/>
                <a:ea typeface="微软雅黑" panose="020B0503020204020204" pitchFamily="34" charset="-122"/>
              </a:rPr>
              <a:t>余纸不多，留白太少，可只落作者的名号，称“穷款”。</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to="" calcmode="lin" valueType="num">
                                      <p:cBhvr>
                                        <p:cTn id="14"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42918"/>
            <a:ext cx="7596336" cy="742444"/>
          </a:xfrm>
          <a:prstGeom prst="rect">
            <a:avLst/>
          </a:prstGeom>
        </p:spPr>
      </p:pic>
      <p:sp>
        <p:nvSpPr>
          <p:cNvPr id="3" name="TextBox 2"/>
          <p:cNvSpPr txBox="1"/>
          <p:nvPr/>
        </p:nvSpPr>
        <p:spPr>
          <a:xfrm>
            <a:off x="1006370" y="642918"/>
            <a:ext cx="5365830"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二）题款的位置、字体和字号</a:t>
            </a:r>
            <a:endParaRPr lang="zh-CN" altLang="en-US" sz="2400" dirty="0" smtClean="0">
              <a:latin typeface="华文新魏" panose="02010800040101010101" pitchFamily="2" charset="-122"/>
              <a:ea typeface="华文新魏" panose="02010800040101010101" pitchFamily="2" charset="-122"/>
            </a:endParaRPr>
          </a:p>
        </p:txBody>
      </p:sp>
      <p:pic>
        <p:nvPicPr>
          <p:cNvPr id="6" name="图片 5" descr="墨团3.png"/>
          <p:cNvPicPr>
            <a:picLocks noChangeAspect="1"/>
          </p:cNvPicPr>
          <p:nvPr/>
        </p:nvPicPr>
        <p:blipFill>
          <a:blip r:embed="rId2"/>
          <a:stretch>
            <a:fillRect/>
          </a:stretch>
        </p:blipFill>
        <p:spPr>
          <a:xfrm>
            <a:off x="479151" y="1700808"/>
            <a:ext cx="1428553" cy="1515132"/>
          </a:xfrm>
          <a:prstGeom prst="rect">
            <a:avLst/>
          </a:prstGeom>
        </p:spPr>
      </p:pic>
      <p:sp>
        <p:nvSpPr>
          <p:cNvPr id="7" name="TextBox 6"/>
          <p:cNvSpPr txBox="1"/>
          <p:nvPr/>
        </p:nvSpPr>
        <p:spPr>
          <a:xfrm>
            <a:off x="50315" y="1986560"/>
            <a:ext cx="3225541" cy="593560"/>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1</a:t>
            </a:r>
            <a:r>
              <a:rPr lang="zh-CN" altLang="en-US" sz="2400" b="1" dirty="0">
                <a:solidFill>
                  <a:schemeClr val="bg1"/>
                </a:solidFill>
                <a:latin typeface="华文楷体" panose="02010600040101010101" pitchFamily="2" charset="-122"/>
                <a:ea typeface="华文楷体" panose="02010600040101010101" pitchFamily="2" charset="-122"/>
              </a:rPr>
              <a:t>．题款</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的位置</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8" name="TextBox 7"/>
          <p:cNvSpPr txBox="1"/>
          <p:nvPr/>
        </p:nvSpPr>
        <p:spPr>
          <a:xfrm>
            <a:off x="479152" y="3215940"/>
            <a:ext cx="8053288" cy="133882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根据书法作品的幅式不同，款识的位置安排也有所不同，条幅、屏条、手卷、扇面等上下款一般放在正文之后；中堂、横批和册页上下款可以都放在正文之后，也可以分开放在正文的前面和后面。</a:t>
            </a:r>
            <a:endParaRPr lang="zh-CN" altLang="en-US"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602482" y="4941168"/>
            <a:ext cx="7958118" cy="100584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2000" dirty="0">
                <a:solidFill>
                  <a:schemeClr val="accent6">
                    <a:lumMod val="50000"/>
                  </a:schemeClr>
                </a:solidFill>
                <a:latin typeface="汉仪行楷简" panose="02010609000101010101" pitchFamily="49" charset="-122"/>
                <a:ea typeface="汉仪行楷简" panose="02010609000101010101" pitchFamily="49" charset="-122"/>
              </a:rPr>
              <a:t>要注意的是，款字另起一行书写时，可与正文齐平或略低于正文，但下边不能到底，一般至少应留出印章的钤盖位置。</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cBhvr>
                                    </p:anim>
                                  </p:childTnLst>
                                </p:cTn>
                              </p:par>
                            </p:childTnLst>
                          </p:cTn>
                        </p:par>
                        <p:par>
                          <p:cTn id="21" fill="hold">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墨团3.png"/>
          <p:cNvPicPr>
            <a:picLocks noChangeAspect="1"/>
          </p:cNvPicPr>
          <p:nvPr/>
        </p:nvPicPr>
        <p:blipFill>
          <a:blip r:embed="rId1"/>
          <a:stretch>
            <a:fillRect/>
          </a:stretch>
        </p:blipFill>
        <p:spPr>
          <a:xfrm>
            <a:off x="479151" y="500480"/>
            <a:ext cx="1428553" cy="1515132"/>
          </a:xfrm>
          <a:prstGeom prst="rect">
            <a:avLst/>
          </a:prstGeom>
        </p:spPr>
      </p:pic>
      <p:sp>
        <p:nvSpPr>
          <p:cNvPr id="7" name="TextBox 6"/>
          <p:cNvSpPr txBox="1"/>
          <p:nvPr/>
        </p:nvSpPr>
        <p:spPr>
          <a:xfrm>
            <a:off x="50316" y="786232"/>
            <a:ext cx="2649476" cy="593560"/>
          </a:xfrm>
          <a:prstGeom prst="rect">
            <a:avLst/>
          </a:prstGeom>
          <a:noFill/>
        </p:spPr>
        <p:txBody>
          <a:bodyPr wrap="square" rtlCol="0">
            <a:spAutoFit/>
          </a:bodyPr>
          <a:lstStyle/>
          <a:p>
            <a:pPr indent="457200">
              <a:lnSpc>
                <a:spcPct val="150000"/>
              </a:lnSpc>
            </a:pPr>
            <a:r>
              <a:rPr lang="en-US" altLang="zh-CN" sz="2400" b="1" dirty="0">
                <a:solidFill>
                  <a:schemeClr val="bg1"/>
                </a:solidFill>
                <a:latin typeface="华文楷体" panose="02010600040101010101" pitchFamily="2" charset="-122"/>
                <a:ea typeface="华文楷体" panose="02010600040101010101" pitchFamily="2" charset="-122"/>
              </a:rPr>
              <a:t>2</a:t>
            </a:r>
            <a:r>
              <a:rPr lang="zh-CN" altLang="en-US" sz="2400" b="1" dirty="0">
                <a:solidFill>
                  <a:schemeClr val="bg1"/>
                </a:solidFill>
                <a:latin typeface="华文楷体" panose="02010600040101010101" pitchFamily="2" charset="-122"/>
                <a:ea typeface="华文楷体" panose="02010600040101010101" pitchFamily="2" charset="-122"/>
              </a:rPr>
              <a:t>．题款</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的字体</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8" name="TextBox 7"/>
          <p:cNvSpPr txBox="1"/>
          <p:nvPr/>
        </p:nvSpPr>
        <p:spPr>
          <a:xfrm>
            <a:off x="683568" y="1772816"/>
            <a:ext cx="7992888" cy="1338828"/>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正文</a:t>
            </a:r>
            <a:r>
              <a:rPr lang="zh-CN" altLang="en-US" dirty="0">
                <a:latin typeface="微软雅黑" panose="020B0503020204020204" pitchFamily="34" charset="-122"/>
                <a:ea typeface="微软雅黑" panose="020B0503020204020204" pitchFamily="34" charset="-122"/>
              </a:rPr>
              <a:t>是行书或草书，款识可以采用与正文相近或相同的字体</a:t>
            </a:r>
            <a:r>
              <a:rPr lang="zh-CN" altLang="en-US" dirty="0" smtClean="0">
                <a:latin typeface="微软雅黑" panose="020B0503020204020204" pitchFamily="34" charset="-122"/>
                <a:ea typeface="微软雅黑" panose="020B0503020204020204" pitchFamily="34" charset="-122"/>
              </a:rPr>
              <a:t>；正文</a:t>
            </a:r>
            <a:r>
              <a:rPr lang="zh-CN" altLang="en-US" dirty="0">
                <a:latin typeface="微软雅黑" panose="020B0503020204020204" pitchFamily="34" charset="-122"/>
                <a:ea typeface="微软雅黑" panose="020B0503020204020204" pitchFamily="34" charset="-122"/>
              </a:rPr>
              <a:t>是篆书、隶书或楷书，那么款识一般采用比较活泼流畅的字体，如行楷、行草、草书等。一般说来，款识的字要比正文写的更为轻松一些，洒脱一些。</a:t>
            </a:r>
            <a:endParaRPr lang="zh-CN" altLang="en-US" dirty="0" smtClean="0">
              <a:latin typeface="微软雅黑" panose="020B0503020204020204" pitchFamily="34" charset="-122"/>
              <a:ea typeface="微软雅黑" panose="020B0503020204020204" pitchFamily="34" charset="-122"/>
            </a:endParaRPr>
          </a:p>
        </p:txBody>
      </p:sp>
      <p:pic>
        <p:nvPicPr>
          <p:cNvPr id="5" name="图片 4" descr="墨团3.png"/>
          <p:cNvPicPr>
            <a:picLocks noChangeAspect="1"/>
          </p:cNvPicPr>
          <p:nvPr/>
        </p:nvPicPr>
        <p:blipFill>
          <a:blip r:embed="rId1"/>
          <a:stretch>
            <a:fillRect/>
          </a:stretch>
        </p:blipFill>
        <p:spPr>
          <a:xfrm>
            <a:off x="464331" y="3260079"/>
            <a:ext cx="1428553" cy="1515132"/>
          </a:xfrm>
          <a:prstGeom prst="rect">
            <a:avLst/>
          </a:prstGeom>
        </p:spPr>
      </p:pic>
      <p:sp>
        <p:nvSpPr>
          <p:cNvPr id="9" name="TextBox 8"/>
          <p:cNvSpPr txBox="1"/>
          <p:nvPr/>
        </p:nvSpPr>
        <p:spPr>
          <a:xfrm>
            <a:off x="35496" y="3545831"/>
            <a:ext cx="2649476" cy="593560"/>
          </a:xfrm>
          <a:prstGeom prst="rect">
            <a:avLst/>
          </a:prstGeom>
          <a:noFill/>
        </p:spPr>
        <p:txBody>
          <a:bodyPr wrap="square" rtlCol="0">
            <a:spAutoFit/>
          </a:bodyPr>
          <a:lstStyle/>
          <a:p>
            <a:pPr indent="457200">
              <a:lnSpc>
                <a:spcPct val="150000"/>
              </a:lnSpc>
            </a:pPr>
            <a:r>
              <a:rPr lang="en-US" altLang="zh-CN" sz="2400" b="1" dirty="0">
                <a:solidFill>
                  <a:schemeClr val="bg1"/>
                </a:solidFill>
                <a:latin typeface="华文楷体" panose="02010600040101010101" pitchFamily="2" charset="-122"/>
                <a:ea typeface="华文楷体" panose="02010600040101010101" pitchFamily="2" charset="-122"/>
              </a:rPr>
              <a:t>2</a:t>
            </a:r>
            <a:r>
              <a:rPr lang="zh-CN" altLang="en-US" sz="2400" b="1" dirty="0">
                <a:solidFill>
                  <a:schemeClr val="bg1"/>
                </a:solidFill>
                <a:latin typeface="华文楷体" panose="02010600040101010101" pitchFamily="2" charset="-122"/>
                <a:ea typeface="华文楷体" panose="02010600040101010101" pitchFamily="2" charset="-122"/>
              </a:rPr>
              <a:t>．题款</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的字号</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10" name="TextBox 9"/>
          <p:cNvSpPr txBox="1"/>
          <p:nvPr/>
        </p:nvSpPr>
        <p:spPr>
          <a:xfrm>
            <a:off x="668748" y="4532415"/>
            <a:ext cx="7992888" cy="1705403"/>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款识的字号一般要比正文的字号小一些，但每件作品的情况有所不同，款字究竟小多少，也没有固定的规则。另外，款识的字体虽然比正文小，但因为它是承接正文的，除榜书和对联外，一般不要再换小笔署款，以免影响整篇作品的气韵。 </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to="" calcmode="lin" valueType="num">
                                      <p:cBhvr>
                                        <p:cTn id="14" dur="1" fill="hold"/>
                                        <p:tgtEl>
                                          <p:spTgt spid="8"/>
                                        </p:tgtEl>
                                      </p:cBhvr>
                                    </p:anim>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par>
                          <p:cTn id="23" fill="hold">
                            <p:stCondLst>
                              <p:cond delay="1500"/>
                            </p:stCondLst>
                            <p:childTnLst>
                              <p:par>
                                <p:cTn id="24" presetID="24"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墨迹-浅.png"/>
          <p:cNvPicPr>
            <a:picLocks noChangeAspect="1"/>
          </p:cNvPicPr>
          <p:nvPr/>
        </p:nvPicPr>
        <p:blipFill>
          <a:blip r:embed="rId1"/>
          <a:stretch>
            <a:fillRect/>
          </a:stretch>
        </p:blipFill>
        <p:spPr>
          <a:xfrm>
            <a:off x="314791" y="593536"/>
            <a:ext cx="3328515" cy="603267"/>
          </a:xfrm>
          <a:prstGeom prst="rect">
            <a:avLst/>
          </a:prstGeom>
        </p:spPr>
      </p:pic>
      <p:sp>
        <p:nvSpPr>
          <p:cNvPr id="4" name="TextBox 3"/>
          <p:cNvSpPr txBox="1"/>
          <p:nvPr/>
        </p:nvSpPr>
        <p:spPr>
          <a:xfrm>
            <a:off x="-32" y="500042"/>
            <a:ext cx="4000528" cy="677108"/>
          </a:xfrm>
          <a:prstGeom prst="rect">
            <a:avLst/>
          </a:prstGeom>
          <a:noFill/>
        </p:spPr>
        <p:txBody>
          <a:bodyPr wrap="square" rtlCol="0">
            <a:spAutoFit/>
          </a:bodyPr>
          <a:lstStyle/>
          <a:p>
            <a:pPr indent="457200">
              <a:lnSpc>
                <a:spcPct val="150000"/>
              </a:lnSpc>
            </a:pPr>
            <a:r>
              <a:rPr lang="zh-CN" altLang="en-US" sz="2800" b="1" dirty="0">
                <a:latin typeface="华文新魏" panose="02010800040101010101" pitchFamily="2" charset="-122"/>
                <a:ea typeface="华文新魏" panose="02010800040101010101" pitchFamily="2" charset="-122"/>
              </a:rPr>
              <a:t>二、钤印</a:t>
            </a:r>
            <a:endParaRPr lang="zh-CN" altLang="en-US" sz="2800" b="1" dirty="0" smtClean="0">
              <a:latin typeface="华文新魏" panose="02010800040101010101" pitchFamily="2" charset="-122"/>
              <a:ea typeface="华文新魏" panose="02010800040101010101" pitchFamily="2" charset="-122"/>
            </a:endParaRPr>
          </a:p>
        </p:txBody>
      </p:sp>
      <p:sp>
        <p:nvSpPr>
          <p:cNvPr id="12" name="TextBox 3"/>
          <p:cNvSpPr txBox="1"/>
          <p:nvPr/>
        </p:nvSpPr>
        <p:spPr>
          <a:xfrm>
            <a:off x="539552" y="1700808"/>
            <a:ext cx="3286435" cy="383181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钤印即书画作品或书籍上的印章符号，也含有加盖印章的意思</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印章</a:t>
            </a:r>
            <a:r>
              <a:rPr lang="zh-CN" altLang="en-US" dirty="0">
                <a:latin typeface="微软雅黑" panose="020B0503020204020204" pitchFamily="34" charset="-122"/>
                <a:ea typeface="微软雅黑" panose="020B0503020204020204" pitchFamily="34" charset="-122"/>
              </a:rPr>
              <a:t>是书法章法的组成部分，与题款紧密相连。印章钤印在书法作品上，不仅是书家个人的凭信，而且可以弥补正文的空隙，调整作品的重心，起到衬托和焕发精神的作用。</a:t>
            </a:r>
            <a:endParaRPr lang="zh-CN" altLang="en-US" dirty="0" smtClean="0">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113133"/>
            <a:ext cx="42005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45" presetClass="entr" presetSubtype="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2000"/>
                                        <p:tgtEl>
                                          <p:spTgt spid="5122"/>
                                        </p:tgtEl>
                                      </p:cBhvr>
                                    </p:animEffect>
                                    <p:anim calcmode="lin" valueType="num">
                                      <p:cBhvr>
                                        <p:cTn id="22" dur="2000" fill="hold"/>
                                        <p:tgtEl>
                                          <p:spTgt spid="5122"/>
                                        </p:tgtEl>
                                        <p:attrNameLst>
                                          <p:attrName>ppt_w</p:attrName>
                                        </p:attrNameLst>
                                      </p:cBhvr>
                                      <p:tavLst>
                                        <p:tav tm="0" fmla="#ppt_w*sin(2.5*pi*$)">
                                          <p:val>
                                            <p:fltVal val="0"/>
                                          </p:val>
                                        </p:tav>
                                        <p:tav tm="100000">
                                          <p:val>
                                            <p:fltVal val="1"/>
                                          </p:val>
                                        </p:tav>
                                      </p:tavLst>
                                    </p:anim>
                                    <p:anim calcmode="lin" valueType="num">
                                      <p:cBhvr>
                                        <p:cTn id="23"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42918"/>
            <a:ext cx="4429124" cy="742444"/>
          </a:xfrm>
          <a:prstGeom prst="rect">
            <a:avLst/>
          </a:prstGeom>
        </p:spPr>
      </p:pic>
      <p:sp>
        <p:nvSpPr>
          <p:cNvPr id="3" name="TextBox 2"/>
          <p:cNvSpPr txBox="1"/>
          <p:nvPr/>
        </p:nvSpPr>
        <p:spPr>
          <a:xfrm>
            <a:off x="358298" y="642918"/>
            <a:ext cx="3421614"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一）印章的种类</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539552" y="1628800"/>
            <a:ext cx="8280920" cy="458908"/>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书法作品一般使用三种印章，即姓名章、引首章和闲章。</a:t>
            </a:r>
            <a:endParaRPr lang="zh-CN" altLang="en-US" dirty="0" smtClean="0">
              <a:latin typeface="微软雅黑" panose="020B0503020204020204" pitchFamily="34" charset="-122"/>
              <a:ea typeface="微软雅黑" panose="020B0503020204020204" pitchFamily="34" charset="-122"/>
            </a:endParaRPr>
          </a:p>
        </p:txBody>
      </p:sp>
      <p:pic>
        <p:nvPicPr>
          <p:cNvPr id="6" name="图片 5" descr="墨团3.png"/>
          <p:cNvPicPr>
            <a:picLocks noChangeAspect="1"/>
          </p:cNvPicPr>
          <p:nvPr/>
        </p:nvPicPr>
        <p:blipFill>
          <a:blip r:embed="rId2"/>
          <a:stretch>
            <a:fillRect/>
          </a:stretch>
        </p:blipFill>
        <p:spPr>
          <a:xfrm>
            <a:off x="479151" y="2276872"/>
            <a:ext cx="1428553" cy="1515132"/>
          </a:xfrm>
          <a:prstGeom prst="rect">
            <a:avLst/>
          </a:prstGeom>
        </p:spPr>
      </p:pic>
      <p:sp>
        <p:nvSpPr>
          <p:cNvPr id="7" name="TextBox 6"/>
          <p:cNvSpPr txBox="1"/>
          <p:nvPr/>
        </p:nvSpPr>
        <p:spPr>
          <a:xfrm>
            <a:off x="50316" y="2562624"/>
            <a:ext cx="2361444" cy="593560"/>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1</a:t>
            </a:r>
            <a:r>
              <a:rPr lang="zh-CN" altLang="en-US" sz="2400" b="1" dirty="0">
                <a:solidFill>
                  <a:schemeClr val="bg1"/>
                </a:solidFill>
                <a:latin typeface="华文楷体" panose="02010600040101010101" pitchFamily="2" charset="-122"/>
                <a:ea typeface="华文楷体" panose="02010600040101010101" pitchFamily="2" charset="-122"/>
              </a:rPr>
              <a:t>．姓名</a:t>
            </a:r>
            <a:r>
              <a:rPr lang="zh-CN" altLang="en-US" sz="2400" b="1" dirty="0">
                <a:solidFill>
                  <a:schemeClr val="tx1">
                    <a:lumMod val="85000"/>
                    <a:lumOff val="15000"/>
                  </a:schemeClr>
                </a:solidFill>
                <a:latin typeface="华文楷体" panose="02010600040101010101" pitchFamily="2" charset="-122"/>
                <a:ea typeface="华文楷体" panose="02010600040101010101" pitchFamily="2" charset="-122"/>
              </a:rPr>
              <a:t>章</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8" name="TextBox 7"/>
          <p:cNvSpPr txBox="1"/>
          <p:nvPr/>
        </p:nvSpPr>
        <p:spPr>
          <a:xfrm>
            <a:off x="2214562" y="2492896"/>
            <a:ext cx="6639833" cy="1754326"/>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姓名章是作者自己的姓名或字号。一般以一名一字或一姓一名为正，两印朱白相间（朱为“阳文”，白为“阴文”）为</a:t>
            </a:r>
            <a:r>
              <a:rPr lang="zh-CN" altLang="en-US" dirty="0" smtClean="0">
                <a:latin typeface="微软雅黑" panose="020B0503020204020204" pitchFamily="34" charset="-122"/>
                <a:ea typeface="微软雅黑" panose="020B0503020204020204" pitchFamily="34" charset="-122"/>
              </a:rPr>
              <a:t>佳。</a:t>
            </a:r>
            <a:r>
              <a:rPr lang="zh-CN" altLang="en-US" dirty="0">
                <a:latin typeface="微软雅黑" panose="020B0503020204020204" pitchFamily="34" charset="-122"/>
                <a:ea typeface="微软雅黑" panose="020B0503020204020204" pitchFamily="34" charset="-122"/>
              </a:rPr>
              <a:t>姓名章一般钤印在题款下面与款字隔开一字以上位置，或钤盖于题款左侧对应款字空隙处，上下两印之间应空开一字以上位置。</a:t>
            </a:r>
            <a:endParaRPr lang="zh-CN" altLang="en-US" dirty="0" smtClean="0">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09120"/>
            <a:ext cx="1368152" cy="133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116" y="4535254"/>
            <a:ext cx="1389540" cy="12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4088" y="5799488"/>
            <a:ext cx="2376264" cy="418191"/>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朱文名章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（钱）瘦铁</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483768" y="5779130"/>
            <a:ext cx="2376264" cy="458908"/>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白文姓名章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张大千</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childTnLst>
                          </p:cTn>
                        </p:par>
                        <p:par>
                          <p:cTn id="15" fill="hold">
                            <p:stCondLst>
                              <p:cond delay="0"/>
                            </p:stCondLst>
                            <p:childTnLst>
                              <p:par>
                                <p:cTn id="16" presetID="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500"/>
                            </p:stCondLst>
                            <p:childTnLst>
                              <p:par>
                                <p:cTn id="23" presetID="24"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cBhvr>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6147"/>
                                        </p:tgtEl>
                                        <p:attrNameLst>
                                          <p:attrName>style.visibility</p:attrName>
                                        </p:attrNameLst>
                                      </p:cBhvr>
                                      <p:to>
                                        <p:strVal val="visible"/>
                                      </p:to>
                                    </p:set>
                                    <p:animEffect transition="in" filter="fade">
                                      <p:cBhvr>
                                        <p:cTn id="40" dur="1000"/>
                                        <p:tgtEl>
                                          <p:spTgt spid="6147"/>
                                        </p:tgtEl>
                                      </p:cBhvr>
                                    </p:animEffect>
                                    <p:anim calcmode="lin" valueType="num">
                                      <p:cBhvr>
                                        <p:cTn id="41" dur="1000" fill="hold"/>
                                        <p:tgtEl>
                                          <p:spTgt spid="6147"/>
                                        </p:tgtEl>
                                        <p:attrNameLst>
                                          <p:attrName>ppt_x</p:attrName>
                                        </p:attrNameLst>
                                      </p:cBhvr>
                                      <p:tavLst>
                                        <p:tav tm="0">
                                          <p:val>
                                            <p:strVal val="#ppt_x"/>
                                          </p:val>
                                        </p:tav>
                                        <p:tav tm="100000">
                                          <p:val>
                                            <p:strVal val="#ppt_x"/>
                                          </p:val>
                                        </p:tav>
                                      </p:tavLst>
                                    </p:anim>
                                    <p:anim calcmode="lin" valueType="num">
                                      <p:cBhvr>
                                        <p:cTn id="42" dur="1000" fill="hold"/>
                                        <p:tgtEl>
                                          <p:spTgt spid="6147"/>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5"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墨团3.png"/>
          <p:cNvPicPr>
            <a:picLocks noChangeAspect="1"/>
          </p:cNvPicPr>
          <p:nvPr/>
        </p:nvPicPr>
        <p:blipFill>
          <a:blip r:embed="rId1"/>
          <a:stretch>
            <a:fillRect/>
          </a:stretch>
        </p:blipFill>
        <p:spPr>
          <a:xfrm>
            <a:off x="479151" y="547954"/>
            <a:ext cx="1428553" cy="1515132"/>
          </a:xfrm>
          <a:prstGeom prst="rect">
            <a:avLst/>
          </a:prstGeom>
        </p:spPr>
      </p:pic>
      <p:sp>
        <p:nvSpPr>
          <p:cNvPr id="7" name="TextBox 6"/>
          <p:cNvSpPr txBox="1"/>
          <p:nvPr/>
        </p:nvSpPr>
        <p:spPr>
          <a:xfrm>
            <a:off x="50316" y="833706"/>
            <a:ext cx="2361444" cy="646331"/>
          </a:xfrm>
          <a:prstGeom prst="rect">
            <a:avLst/>
          </a:prstGeom>
          <a:noFill/>
        </p:spPr>
        <p:txBody>
          <a:bodyPr wrap="square" rtlCol="0">
            <a:spAutoFit/>
          </a:bodyPr>
          <a:lstStyle/>
          <a:p>
            <a:pPr indent="457200">
              <a:lnSpc>
                <a:spcPct val="150000"/>
              </a:lnSpc>
            </a:pPr>
            <a:r>
              <a:rPr lang="en-US" altLang="zh-CN" sz="2400" b="1" dirty="0" smtClean="0">
                <a:solidFill>
                  <a:schemeClr val="bg1"/>
                </a:solidFill>
                <a:latin typeface="华文楷体" panose="02010600040101010101" pitchFamily="2" charset="-122"/>
                <a:ea typeface="华文楷体" panose="02010600040101010101" pitchFamily="2" charset="-122"/>
              </a:rPr>
              <a:t>2</a:t>
            </a:r>
            <a:r>
              <a:rPr lang="zh-CN" altLang="en-US" sz="2400" b="1" dirty="0" smtClean="0">
                <a:solidFill>
                  <a:schemeClr val="bg1"/>
                </a:solidFill>
                <a:latin typeface="华文楷体" panose="02010600040101010101" pitchFamily="2" charset="-122"/>
                <a:ea typeface="华文楷体" panose="02010600040101010101" pitchFamily="2" charset="-122"/>
              </a:rPr>
              <a:t>．闲章</a:t>
            </a:r>
            <a:endParaRPr lang="zh-CN" altLang="en-US" sz="2400" b="1" dirty="0" smtClean="0">
              <a:solidFill>
                <a:schemeClr val="tx1">
                  <a:lumMod val="85000"/>
                  <a:lumOff val="15000"/>
                </a:schemeClr>
              </a:solidFill>
              <a:latin typeface="华文楷体" panose="02010600040101010101" pitchFamily="2" charset="-122"/>
              <a:ea typeface="华文楷体" panose="02010600040101010101" pitchFamily="2" charset="-122"/>
            </a:endParaRPr>
          </a:p>
        </p:txBody>
      </p:sp>
      <p:sp>
        <p:nvSpPr>
          <p:cNvPr id="8" name="TextBox 7"/>
          <p:cNvSpPr txBox="1"/>
          <p:nvPr/>
        </p:nvSpPr>
        <p:spPr>
          <a:xfrm>
            <a:off x="2051720" y="763978"/>
            <a:ext cx="6749925" cy="3000821"/>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闲章是指印语为格言、警句、吉语、诗句或图形造像的印章</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这种</a:t>
            </a:r>
            <a:r>
              <a:rPr lang="zh-CN" altLang="en-US" dirty="0">
                <a:latin typeface="微软雅黑" panose="020B0503020204020204" pitchFamily="34" charset="-122"/>
                <a:ea typeface="微软雅黑" panose="020B0503020204020204" pitchFamily="34" charset="-122"/>
              </a:rPr>
              <a:t>章盖在作品起首处的，称“引首章”，一般盖在作品正文右上角第一行第一个字与第二个字之间的右侧虚疏处，印文内容多为年号（如“甲子”）、斋馆号（如“松风阁”）、雅趣语（如“观书为乐”）等，印面形状以长方形、圆形或椭圆形居多；盖在正文末行下端空白处或右下角的，称“压角章”，印文内容广泛，印面形状多样，朱文、白文亦无定则。</a:t>
            </a:r>
            <a:endParaRPr lang="zh-CN" altLang="en-US" dirty="0" smtClean="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411190"/>
            <a:ext cx="9715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763688" y="5517232"/>
            <a:ext cx="2808312" cy="418191"/>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白文方形闲章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笔禅墨韵</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247" y="4411191"/>
            <a:ext cx="9620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48064" y="5513457"/>
            <a:ext cx="3384376"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朱文方形闲章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一片湖山锦绣中</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to="" calcmode="lin" valueType="num">
                                      <p:cBhvr>
                                        <p:cTn id="14" dur="1" fill="hold"/>
                                        <p:tgtEl>
                                          <p:spTgt spid="8"/>
                                        </p:tgtEl>
                                      </p:cBhvr>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760" y="1340768"/>
            <a:ext cx="7905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665689" y="2493842"/>
            <a:ext cx="2808312"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白文方形闲章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笔禅墨韵</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094" y="1124744"/>
            <a:ext cx="536538" cy="1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076056" y="2481352"/>
            <a:ext cx="3384376"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朱文方形闲章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一片湖山锦绣中</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51151"/>
            <a:ext cx="9334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546907" y="5229200"/>
            <a:ext cx="2808312"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白文方形闲章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笔禅墨韵</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41" name="Picture 6" descr="C:\Users\ADMINI~1\AppData\Local\Temp\ksohtml\wps4564.t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247" y="4005064"/>
            <a:ext cx="1752600" cy="9620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20072" y="5229200"/>
            <a:ext cx="2808312"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白文方形闲章</a:t>
            </a:r>
            <a:r>
              <a:rPr lang="en-US" altLang="zh-CN" sz="1600"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笔禅墨韵</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9"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png"/>
          <p:cNvPicPr>
            <a:picLocks noChangeAspect="1"/>
          </p:cNvPicPr>
          <p:nvPr/>
        </p:nvPicPr>
        <p:blipFill>
          <a:blip r:embed="rId1" cstate="print"/>
          <a:stretch>
            <a:fillRect/>
          </a:stretch>
        </p:blipFill>
        <p:spPr>
          <a:xfrm>
            <a:off x="0" y="642918"/>
            <a:ext cx="5364088" cy="742444"/>
          </a:xfrm>
          <a:prstGeom prst="rect">
            <a:avLst/>
          </a:prstGeom>
        </p:spPr>
      </p:pic>
      <p:sp>
        <p:nvSpPr>
          <p:cNvPr id="3" name="TextBox 2"/>
          <p:cNvSpPr txBox="1"/>
          <p:nvPr/>
        </p:nvSpPr>
        <p:spPr>
          <a:xfrm>
            <a:off x="502314" y="642918"/>
            <a:ext cx="3709646" cy="646331"/>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a:t>
            </a:r>
            <a:r>
              <a:rPr lang="zh-CN" altLang="en-US" sz="2400" dirty="0">
                <a:latin typeface="华文新魏" panose="02010800040101010101" pitchFamily="2" charset="-122"/>
                <a:ea typeface="华文新魏" panose="02010800040101010101" pitchFamily="2" charset="-122"/>
              </a:rPr>
              <a:t>）钤印的注意事项</a:t>
            </a:r>
            <a:endParaRPr lang="zh-CN" altLang="en-US" sz="2400" dirty="0" smtClean="0">
              <a:latin typeface="华文新魏" panose="02010800040101010101" pitchFamily="2" charset="-122"/>
              <a:ea typeface="华文新魏" panose="02010800040101010101" pitchFamily="2" charset="-122"/>
            </a:endParaRPr>
          </a:p>
        </p:txBody>
      </p:sp>
      <p:sp>
        <p:nvSpPr>
          <p:cNvPr id="4" name="TextBox 3"/>
          <p:cNvSpPr txBox="1"/>
          <p:nvPr/>
        </p:nvSpPr>
        <p:spPr>
          <a:xfrm>
            <a:off x="539552" y="1734337"/>
            <a:ext cx="8280920" cy="3416320"/>
          </a:xfrm>
          <a:prstGeom prst="rect">
            <a:avLst/>
          </a:prstGeom>
          <a:noFill/>
        </p:spPr>
        <p:txBody>
          <a:bodyPr wrap="square" rtlCol="0">
            <a:spAutoFit/>
          </a:bodyPr>
          <a:lstStyle/>
          <a:p>
            <a:pPr indent="4572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）印章的大小一般应略小于款字，印章太大显得笨拙，与款字不相匹配，太小则显得分量不够。</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）钤盖位置要根据作品的布白来</a:t>
            </a:r>
            <a:r>
              <a:rPr lang="zh-CN" altLang="en-US" dirty="0" smtClean="0">
                <a:latin typeface="微软雅黑" panose="020B0503020204020204" pitchFamily="34" charset="-122"/>
                <a:ea typeface="微软雅黑" panose="020B0503020204020204" pitchFamily="34" charset="-122"/>
              </a:rPr>
              <a:t>确定。</a:t>
            </a:r>
            <a:r>
              <a:rPr lang="zh-CN" altLang="en-US" dirty="0">
                <a:latin typeface="微软雅黑" panose="020B0503020204020204" pitchFamily="34" charset="-122"/>
                <a:ea typeface="微软雅黑" panose="020B0503020204020204" pitchFamily="34" charset="-122"/>
              </a:rPr>
              <a:t>尤其几种印章同时使用，其钤印位置须处理得恰到好处，不可形成横向齐平或平头齐脚格局，而应当错落有致，起到锦上添花、画龙点睛的效果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如果配合不当，就会影响或破坏作品的整体效果。</a:t>
            </a:r>
            <a:endParaRPr lang="zh-CN" altLang="en-US" dirty="0">
              <a:latin typeface="微软雅黑" panose="020B0503020204020204" pitchFamily="34" charset="-122"/>
              <a:ea typeface="微软雅黑" panose="020B0503020204020204" pitchFamily="34" charset="-122"/>
            </a:endParaRPr>
          </a:p>
          <a:p>
            <a:pPr indent="4572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）通常情况，一幅作品用印不宜太多，如果某件作品用一方印够了，就不要画蛇添足地钤上两三方。传统有“印不过三”之说，也有“用一不用二，用三不用四”的说法。</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2"/>
          <p:cNvSpPr>
            <a:spLocks noChangeArrowheads="1"/>
          </p:cNvSpPr>
          <p:nvPr/>
        </p:nvSpPr>
        <p:spPr bwMode="auto">
          <a:xfrm>
            <a:off x="3000364" y="1975498"/>
            <a:ext cx="3731260" cy="518160"/>
          </a:xfrm>
          <a:prstGeom prst="rect">
            <a:avLst/>
          </a:prstGeom>
          <a:noFill/>
          <a:ln w="9525">
            <a:noFill/>
            <a:miter lim="800000"/>
          </a:ln>
        </p:spPr>
        <p:txBody>
          <a:bodyPr wrap="none">
            <a:spAutoFit/>
          </a:bodyPr>
          <a:lstStyle/>
          <a:p>
            <a:pPr algn="l"/>
            <a:r>
              <a:rPr lang="zh-CN" altLang="en-US" sz="2800" dirty="0" smtClean="0">
                <a:latin typeface="华文隶书" panose="02010800040101010101" pitchFamily="2" charset="-122"/>
                <a:ea typeface="华文隶书" panose="02010800040101010101" pitchFamily="2" charset="-122"/>
              </a:rPr>
              <a:t>第一节  章法布局概述  </a:t>
            </a:r>
            <a:endParaRPr lang="zh-CN" altLang="en-US" sz="2800" dirty="0">
              <a:latin typeface="华文隶书" panose="02010800040101010101" pitchFamily="2" charset="-122"/>
              <a:ea typeface="华文隶书" panose="02010800040101010101" pitchFamily="2" charset="-122"/>
            </a:endParaRPr>
          </a:p>
        </p:txBody>
      </p:sp>
      <p:grpSp>
        <p:nvGrpSpPr>
          <p:cNvPr id="9" name="组合 8"/>
          <p:cNvGrpSpPr/>
          <p:nvPr/>
        </p:nvGrpSpPr>
        <p:grpSpPr>
          <a:xfrm rot="5217582">
            <a:off x="-377510" y="3358844"/>
            <a:ext cx="2323606" cy="732060"/>
            <a:chOff x="3059087" y="2408240"/>
            <a:chExt cx="6051502" cy="2019305"/>
          </a:xfrm>
          <a:solidFill>
            <a:srgbClr val="686868"/>
          </a:solidFill>
        </p:grpSpPr>
        <p:sp>
          <p:nvSpPr>
            <p:cNvPr id="10" name="Freeform 6"/>
            <p:cNvSpPr>
              <a:spLocks noEditPoints="1"/>
            </p:cNvSpPr>
            <p:nvPr/>
          </p:nvSpPr>
          <p:spPr bwMode="auto">
            <a:xfrm>
              <a:off x="3059087" y="2660653"/>
              <a:ext cx="5810203" cy="1766892"/>
            </a:xfrm>
            <a:custGeom>
              <a:avLst/>
              <a:gdLst>
                <a:gd name="T0" fmla="*/ 62 w 1547"/>
                <a:gd name="T1" fmla="*/ 5 h 469"/>
                <a:gd name="T2" fmla="*/ 112 w 1547"/>
                <a:gd name="T3" fmla="*/ 49 h 469"/>
                <a:gd name="T4" fmla="*/ 185 w 1547"/>
                <a:gd name="T5" fmla="*/ 125 h 469"/>
                <a:gd name="T6" fmla="*/ 254 w 1547"/>
                <a:gd name="T7" fmla="*/ 180 h 469"/>
                <a:gd name="T8" fmla="*/ 341 w 1547"/>
                <a:gd name="T9" fmla="*/ 251 h 469"/>
                <a:gd name="T10" fmla="*/ 409 w 1547"/>
                <a:gd name="T11" fmla="*/ 304 h 469"/>
                <a:gd name="T12" fmla="*/ 486 w 1547"/>
                <a:gd name="T13" fmla="*/ 326 h 469"/>
                <a:gd name="T14" fmla="*/ 557 w 1547"/>
                <a:gd name="T15" fmla="*/ 353 h 469"/>
                <a:gd name="T16" fmla="*/ 719 w 1547"/>
                <a:gd name="T17" fmla="*/ 385 h 469"/>
                <a:gd name="T18" fmla="*/ 799 w 1547"/>
                <a:gd name="T19" fmla="*/ 387 h 469"/>
                <a:gd name="T20" fmla="*/ 898 w 1547"/>
                <a:gd name="T21" fmla="*/ 374 h 469"/>
                <a:gd name="T22" fmla="*/ 990 w 1547"/>
                <a:gd name="T23" fmla="*/ 358 h 469"/>
                <a:gd name="T24" fmla="*/ 921 w 1547"/>
                <a:gd name="T25" fmla="*/ 383 h 469"/>
                <a:gd name="T26" fmla="*/ 878 w 1547"/>
                <a:gd name="T27" fmla="*/ 395 h 469"/>
                <a:gd name="T28" fmla="*/ 898 w 1547"/>
                <a:gd name="T29" fmla="*/ 403 h 469"/>
                <a:gd name="T30" fmla="*/ 797 w 1547"/>
                <a:gd name="T31" fmla="*/ 416 h 469"/>
                <a:gd name="T32" fmla="*/ 782 w 1547"/>
                <a:gd name="T33" fmla="*/ 428 h 469"/>
                <a:gd name="T34" fmla="*/ 965 w 1547"/>
                <a:gd name="T35" fmla="*/ 407 h 469"/>
                <a:gd name="T36" fmla="*/ 1093 w 1547"/>
                <a:gd name="T37" fmla="*/ 362 h 469"/>
                <a:gd name="T38" fmla="*/ 1010 w 1547"/>
                <a:gd name="T39" fmla="*/ 384 h 469"/>
                <a:gd name="T40" fmla="*/ 947 w 1547"/>
                <a:gd name="T41" fmla="*/ 399 h 469"/>
                <a:gd name="T42" fmla="*/ 983 w 1547"/>
                <a:gd name="T43" fmla="*/ 386 h 469"/>
                <a:gd name="T44" fmla="*/ 1067 w 1547"/>
                <a:gd name="T45" fmla="*/ 354 h 469"/>
                <a:gd name="T46" fmla="*/ 1124 w 1547"/>
                <a:gd name="T47" fmla="*/ 336 h 469"/>
                <a:gd name="T48" fmla="*/ 1125 w 1547"/>
                <a:gd name="T49" fmla="*/ 357 h 469"/>
                <a:gd name="T50" fmla="*/ 1194 w 1547"/>
                <a:gd name="T51" fmla="*/ 335 h 469"/>
                <a:gd name="T52" fmla="*/ 1279 w 1547"/>
                <a:gd name="T53" fmla="*/ 289 h 469"/>
                <a:gd name="T54" fmla="*/ 1350 w 1547"/>
                <a:gd name="T55" fmla="*/ 245 h 469"/>
                <a:gd name="T56" fmla="*/ 1419 w 1547"/>
                <a:gd name="T57" fmla="*/ 194 h 469"/>
                <a:gd name="T58" fmla="*/ 1438 w 1547"/>
                <a:gd name="T59" fmla="*/ 175 h 469"/>
                <a:gd name="T60" fmla="*/ 1545 w 1547"/>
                <a:gd name="T61" fmla="*/ 73 h 469"/>
                <a:gd name="T62" fmla="*/ 1412 w 1547"/>
                <a:gd name="T63" fmla="*/ 226 h 469"/>
                <a:gd name="T64" fmla="*/ 1358 w 1547"/>
                <a:gd name="T65" fmla="*/ 280 h 469"/>
                <a:gd name="T66" fmla="*/ 1309 w 1547"/>
                <a:gd name="T67" fmla="*/ 308 h 469"/>
                <a:gd name="T68" fmla="*/ 1232 w 1547"/>
                <a:gd name="T69" fmla="*/ 353 h 469"/>
                <a:gd name="T70" fmla="*/ 1192 w 1547"/>
                <a:gd name="T71" fmla="*/ 368 h 469"/>
                <a:gd name="T72" fmla="*/ 1144 w 1547"/>
                <a:gd name="T73" fmla="*/ 392 h 469"/>
                <a:gd name="T74" fmla="*/ 1061 w 1547"/>
                <a:gd name="T75" fmla="*/ 420 h 469"/>
                <a:gd name="T76" fmla="*/ 1017 w 1547"/>
                <a:gd name="T77" fmla="*/ 436 h 469"/>
                <a:gd name="T78" fmla="*/ 972 w 1547"/>
                <a:gd name="T79" fmla="*/ 445 h 469"/>
                <a:gd name="T80" fmla="*/ 843 w 1547"/>
                <a:gd name="T81" fmla="*/ 466 h 469"/>
                <a:gd name="T82" fmla="*/ 756 w 1547"/>
                <a:gd name="T83" fmla="*/ 468 h 469"/>
                <a:gd name="T84" fmla="*/ 651 w 1547"/>
                <a:gd name="T85" fmla="*/ 455 h 469"/>
                <a:gd name="T86" fmla="*/ 592 w 1547"/>
                <a:gd name="T87" fmla="*/ 444 h 469"/>
                <a:gd name="T88" fmla="*/ 506 w 1547"/>
                <a:gd name="T89" fmla="*/ 428 h 469"/>
                <a:gd name="T90" fmla="*/ 466 w 1547"/>
                <a:gd name="T91" fmla="*/ 415 h 469"/>
                <a:gd name="T92" fmla="*/ 392 w 1547"/>
                <a:gd name="T93" fmla="*/ 390 h 469"/>
                <a:gd name="T94" fmla="*/ 395 w 1547"/>
                <a:gd name="T95" fmla="*/ 376 h 469"/>
                <a:gd name="T96" fmla="*/ 295 w 1547"/>
                <a:gd name="T97" fmla="*/ 332 h 469"/>
                <a:gd name="T98" fmla="*/ 234 w 1547"/>
                <a:gd name="T99" fmla="*/ 302 h 469"/>
                <a:gd name="T100" fmla="*/ 151 w 1547"/>
                <a:gd name="T101" fmla="*/ 222 h 469"/>
                <a:gd name="T102" fmla="*/ 97 w 1547"/>
                <a:gd name="T103" fmla="*/ 183 h 469"/>
                <a:gd name="T104" fmla="*/ 1 w 1547"/>
                <a:gd name="T105" fmla="*/ 69 h 469"/>
                <a:gd name="T106" fmla="*/ 721 w 1547"/>
                <a:gd name="T107" fmla="*/ 402 h 469"/>
                <a:gd name="T108" fmla="*/ 650 w 1547"/>
                <a:gd name="T109" fmla="*/ 391 h 469"/>
                <a:gd name="T110" fmla="*/ 596 w 1547"/>
                <a:gd name="T111" fmla="*/ 393 h 469"/>
                <a:gd name="T112" fmla="*/ 754 w 1547"/>
                <a:gd name="T113" fmla="*/ 400 h 469"/>
                <a:gd name="T114" fmla="*/ 1437 w 1547"/>
                <a:gd name="T115" fmla="*/ 1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7" h="469">
                  <a:moveTo>
                    <a:pt x="0" y="43"/>
                  </a:moveTo>
                  <a:cubicBezTo>
                    <a:pt x="10" y="39"/>
                    <a:pt x="18" y="34"/>
                    <a:pt x="22" y="23"/>
                  </a:cubicBezTo>
                  <a:cubicBezTo>
                    <a:pt x="23" y="21"/>
                    <a:pt x="24" y="21"/>
                    <a:pt x="25" y="20"/>
                  </a:cubicBezTo>
                  <a:cubicBezTo>
                    <a:pt x="28" y="18"/>
                    <a:pt x="31" y="16"/>
                    <a:pt x="33" y="14"/>
                  </a:cubicBezTo>
                  <a:cubicBezTo>
                    <a:pt x="37" y="7"/>
                    <a:pt x="43" y="5"/>
                    <a:pt x="50" y="5"/>
                  </a:cubicBezTo>
                  <a:cubicBezTo>
                    <a:pt x="54" y="5"/>
                    <a:pt x="58" y="5"/>
                    <a:pt x="62" y="5"/>
                  </a:cubicBezTo>
                  <a:cubicBezTo>
                    <a:pt x="67" y="5"/>
                    <a:pt x="71" y="4"/>
                    <a:pt x="73" y="0"/>
                  </a:cubicBezTo>
                  <a:cubicBezTo>
                    <a:pt x="76" y="1"/>
                    <a:pt x="79" y="2"/>
                    <a:pt x="82" y="3"/>
                  </a:cubicBezTo>
                  <a:cubicBezTo>
                    <a:pt x="84" y="3"/>
                    <a:pt x="85" y="3"/>
                    <a:pt x="87" y="3"/>
                  </a:cubicBezTo>
                  <a:cubicBezTo>
                    <a:pt x="94" y="2"/>
                    <a:pt x="96" y="3"/>
                    <a:pt x="97" y="11"/>
                  </a:cubicBezTo>
                  <a:cubicBezTo>
                    <a:pt x="99" y="24"/>
                    <a:pt x="101" y="37"/>
                    <a:pt x="112" y="47"/>
                  </a:cubicBezTo>
                  <a:cubicBezTo>
                    <a:pt x="112" y="47"/>
                    <a:pt x="112" y="48"/>
                    <a:pt x="112" y="49"/>
                  </a:cubicBezTo>
                  <a:cubicBezTo>
                    <a:pt x="112" y="52"/>
                    <a:pt x="114" y="56"/>
                    <a:pt x="117" y="56"/>
                  </a:cubicBezTo>
                  <a:cubicBezTo>
                    <a:pt x="128" y="56"/>
                    <a:pt x="133" y="65"/>
                    <a:pt x="139" y="72"/>
                  </a:cubicBezTo>
                  <a:cubicBezTo>
                    <a:pt x="139" y="73"/>
                    <a:pt x="139" y="74"/>
                    <a:pt x="139" y="75"/>
                  </a:cubicBezTo>
                  <a:cubicBezTo>
                    <a:pt x="139" y="84"/>
                    <a:pt x="143" y="90"/>
                    <a:pt x="149" y="96"/>
                  </a:cubicBezTo>
                  <a:cubicBezTo>
                    <a:pt x="151" y="97"/>
                    <a:pt x="153" y="99"/>
                    <a:pt x="155" y="100"/>
                  </a:cubicBezTo>
                  <a:cubicBezTo>
                    <a:pt x="166" y="107"/>
                    <a:pt x="176" y="115"/>
                    <a:pt x="185" y="125"/>
                  </a:cubicBezTo>
                  <a:cubicBezTo>
                    <a:pt x="188" y="129"/>
                    <a:pt x="193" y="132"/>
                    <a:pt x="197" y="135"/>
                  </a:cubicBezTo>
                  <a:cubicBezTo>
                    <a:pt x="198" y="136"/>
                    <a:pt x="199" y="137"/>
                    <a:pt x="199" y="138"/>
                  </a:cubicBezTo>
                  <a:cubicBezTo>
                    <a:pt x="200" y="142"/>
                    <a:pt x="203" y="145"/>
                    <a:pt x="206" y="146"/>
                  </a:cubicBezTo>
                  <a:cubicBezTo>
                    <a:pt x="216" y="148"/>
                    <a:pt x="222" y="154"/>
                    <a:pt x="228" y="161"/>
                  </a:cubicBezTo>
                  <a:cubicBezTo>
                    <a:pt x="233" y="166"/>
                    <a:pt x="237" y="172"/>
                    <a:pt x="243" y="176"/>
                  </a:cubicBezTo>
                  <a:cubicBezTo>
                    <a:pt x="246" y="178"/>
                    <a:pt x="250" y="180"/>
                    <a:pt x="254" y="180"/>
                  </a:cubicBezTo>
                  <a:cubicBezTo>
                    <a:pt x="258" y="181"/>
                    <a:pt x="260" y="182"/>
                    <a:pt x="263" y="185"/>
                  </a:cubicBezTo>
                  <a:cubicBezTo>
                    <a:pt x="271" y="193"/>
                    <a:pt x="280" y="200"/>
                    <a:pt x="288" y="208"/>
                  </a:cubicBezTo>
                  <a:cubicBezTo>
                    <a:pt x="292" y="211"/>
                    <a:pt x="296" y="214"/>
                    <a:pt x="298" y="217"/>
                  </a:cubicBezTo>
                  <a:cubicBezTo>
                    <a:pt x="303" y="224"/>
                    <a:pt x="309" y="227"/>
                    <a:pt x="315" y="231"/>
                  </a:cubicBezTo>
                  <a:cubicBezTo>
                    <a:pt x="317" y="233"/>
                    <a:pt x="321" y="232"/>
                    <a:pt x="323" y="233"/>
                  </a:cubicBezTo>
                  <a:cubicBezTo>
                    <a:pt x="329" y="239"/>
                    <a:pt x="335" y="245"/>
                    <a:pt x="341" y="251"/>
                  </a:cubicBezTo>
                  <a:cubicBezTo>
                    <a:pt x="341" y="251"/>
                    <a:pt x="341" y="252"/>
                    <a:pt x="340" y="252"/>
                  </a:cubicBezTo>
                  <a:cubicBezTo>
                    <a:pt x="340" y="252"/>
                    <a:pt x="340" y="253"/>
                    <a:pt x="340" y="253"/>
                  </a:cubicBezTo>
                  <a:cubicBezTo>
                    <a:pt x="333" y="256"/>
                    <a:pt x="332" y="258"/>
                    <a:pt x="337" y="264"/>
                  </a:cubicBezTo>
                  <a:cubicBezTo>
                    <a:pt x="340" y="268"/>
                    <a:pt x="345" y="271"/>
                    <a:pt x="349" y="273"/>
                  </a:cubicBezTo>
                  <a:cubicBezTo>
                    <a:pt x="363" y="281"/>
                    <a:pt x="376" y="289"/>
                    <a:pt x="390" y="297"/>
                  </a:cubicBezTo>
                  <a:cubicBezTo>
                    <a:pt x="396" y="300"/>
                    <a:pt x="403" y="303"/>
                    <a:pt x="409" y="304"/>
                  </a:cubicBezTo>
                  <a:cubicBezTo>
                    <a:pt x="413" y="305"/>
                    <a:pt x="417" y="305"/>
                    <a:pt x="421" y="304"/>
                  </a:cubicBezTo>
                  <a:cubicBezTo>
                    <a:pt x="428" y="300"/>
                    <a:pt x="435" y="302"/>
                    <a:pt x="441" y="304"/>
                  </a:cubicBezTo>
                  <a:cubicBezTo>
                    <a:pt x="444" y="305"/>
                    <a:pt x="447" y="309"/>
                    <a:pt x="449" y="311"/>
                  </a:cubicBezTo>
                  <a:cubicBezTo>
                    <a:pt x="451" y="313"/>
                    <a:pt x="453" y="314"/>
                    <a:pt x="454" y="315"/>
                  </a:cubicBezTo>
                  <a:cubicBezTo>
                    <a:pt x="459" y="316"/>
                    <a:pt x="463" y="316"/>
                    <a:pt x="467" y="317"/>
                  </a:cubicBezTo>
                  <a:cubicBezTo>
                    <a:pt x="475" y="318"/>
                    <a:pt x="482" y="320"/>
                    <a:pt x="486" y="326"/>
                  </a:cubicBezTo>
                  <a:cubicBezTo>
                    <a:pt x="497" y="327"/>
                    <a:pt x="507" y="328"/>
                    <a:pt x="517" y="330"/>
                  </a:cubicBezTo>
                  <a:cubicBezTo>
                    <a:pt x="519" y="335"/>
                    <a:pt x="524" y="337"/>
                    <a:pt x="530" y="337"/>
                  </a:cubicBezTo>
                  <a:cubicBezTo>
                    <a:pt x="534" y="338"/>
                    <a:pt x="538" y="339"/>
                    <a:pt x="542" y="340"/>
                  </a:cubicBezTo>
                  <a:cubicBezTo>
                    <a:pt x="542" y="340"/>
                    <a:pt x="543" y="341"/>
                    <a:pt x="543" y="340"/>
                  </a:cubicBezTo>
                  <a:cubicBezTo>
                    <a:pt x="551" y="336"/>
                    <a:pt x="553" y="345"/>
                    <a:pt x="557" y="348"/>
                  </a:cubicBezTo>
                  <a:cubicBezTo>
                    <a:pt x="558" y="349"/>
                    <a:pt x="558" y="351"/>
                    <a:pt x="557" y="353"/>
                  </a:cubicBezTo>
                  <a:cubicBezTo>
                    <a:pt x="555" y="358"/>
                    <a:pt x="556" y="360"/>
                    <a:pt x="561" y="361"/>
                  </a:cubicBezTo>
                  <a:cubicBezTo>
                    <a:pt x="572" y="364"/>
                    <a:pt x="583" y="367"/>
                    <a:pt x="593" y="370"/>
                  </a:cubicBezTo>
                  <a:cubicBezTo>
                    <a:pt x="612" y="375"/>
                    <a:pt x="632" y="377"/>
                    <a:pt x="652" y="379"/>
                  </a:cubicBezTo>
                  <a:cubicBezTo>
                    <a:pt x="667" y="381"/>
                    <a:pt x="682" y="383"/>
                    <a:pt x="697" y="385"/>
                  </a:cubicBezTo>
                  <a:cubicBezTo>
                    <a:pt x="698" y="385"/>
                    <a:pt x="700" y="385"/>
                    <a:pt x="700" y="385"/>
                  </a:cubicBezTo>
                  <a:cubicBezTo>
                    <a:pt x="707" y="379"/>
                    <a:pt x="713" y="382"/>
                    <a:pt x="719" y="385"/>
                  </a:cubicBezTo>
                  <a:cubicBezTo>
                    <a:pt x="721" y="386"/>
                    <a:pt x="723" y="386"/>
                    <a:pt x="725" y="386"/>
                  </a:cubicBezTo>
                  <a:cubicBezTo>
                    <a:pt x="727" y="385"/>
                    <a:pt x="728" y="384"/>
                    <a:pt x="729" y="383"/>
                  </a:cubicBezTo>
                  <a:cubicBezTo>
                    <a:pt x="736" y="379"/>
                    <a:pt x="737" y="379"/>
                    <a:pt x="741" y="385"/>
                  </a:cubicBezTo>
                  <a:cubicBezTo>
                    <a:pt x="751" y="385"/>
                    <a:pt x="761" y="385"/>
                    <a:pt x="771" y="385"/>
                  </a:cubicBezTo>
                  <a:cubicBezTo>
                    <a:pt x="772" y="385"/>
                    <a:pt x="774" y="385"/>
                    <a:pt x="775" y="386"/>
                  </a:cubicBezTo>
                  <a:cubicBezTo>
                    <a:pt x="783" y="393"/>
                    <a:pt x="791" y="389"/>
                    <a:pt x="799" y="387"/>
                  </a:cubicBezTo>
                  <a:cubicBezTo>
                    <a:pt x="806" y="385"/>
                    <a:pt x="814" y="384"/>
                    <a:pt x="822" y="383"/>
                  </a:cubicBezTo>
                  <a:cubicBezTo>
                    <a:pt x="826" y="383"/>
                    <a:pt x="831" y="382"/>
                    <a:pt x="836" y="382"/>
                  </a:cubicBezTo>
                  <a:cubicBezTo>
                    <a:pt x="838" y="381"/>
                    <a:pt x="840" y="382"/>
                    <a:pt x="842" y="382"/>
                  </a:cubicBezTo>
                  <a:cubicBezTo>
                    <a:pt x="844" y="378"/>
                    <a:pt x="845" y="378"/>
                    <a:pt x="849" y="383"/>
                  </a:cubicBezTo>
                  <a:cubicBezTo>
                    <a:pt x="850" y="384"/>
                    <a:pt x="854" y="385"/>
                    <a:pt x="855" y="385"/>
                  </a:cubicBezTo>
                  <a:cubicBezTo>
                    <a:pt x="868" y="376"/>
                    <a:pt x="884" y="378"/>
                    <a:pt x="898" y="374"/>
                  </a:cubicBezTo>
                  <a:cubicBezTo>
                    <a:pt x="903" y="372"/>
                    <a:pt x="909" y="371"/>
                    <a:pt x="914" y="370"/>
                  </a:cubicBezTo>
                  <a:cubicBezTo>
                    <a:pt x="918" y="368"/>
                    <a:pt x="923" y="367"/>
                    <a:pt x="927" y="369"/>
                  </a:cubicBezTo>
                  <a:cubicBezTo>
                    <a:pt x="930" y="370"/>
                    <a:pt x="933" y="368"/>
                    <a:pt x="936" y="368"/>
                  </a:cubicBezTo>
                  <a:cubicBezTo>
                    <a:pt x="940" y="368"/>
                    <a:pt x="945" y="367"/>
                    <a:pt x="950" y="367"/>
                  </a:cubicBezTo>
                  <a:cubicBezTo>
                    <a:pt x="953" y="361"/>
                    <a:pt x="960" y="361"/>
                    <a:pt x="967" y="360"/>
                  </a:cubicBezTo>
                  <a:cubicBezTo>
                    <a:pt x="974" y="360"/>
                    <a:pt x="982" y="359"/>
                    <a:pt x="990" y="358"/>
                  </a:cubicBezTo>
                  <a:cubicBezTo>
                    <a:pt x="993" y="358"/>
                    <a:pt x="996" y="359"/>
                    <a:pt x="999" y="359"/>
                  </a:cubicBezTo>
                  <a:cubicBezTo>
                    <a:pt x="993" y="365"/>
                    <a:pt x="985" y="366"/>
                    <a:pt x="978" y="368"/>
                  </a:cubicBezTo>
                  <a:cubicBezTo>
                    <a:pt x="968" y="370"/>
                    <a:pt x="957" y="370"/>
                    <a:pt x="948" y="376"/>
                  </a:cubicBezTo>
                  <a:cubicBezTo>
                    <a:pt x="947" y="377"/>
                    <a:pt x="946" y="377"/>
                    <a:pt x="946" y="377"/>
                  </a:cubicBezTo>
                  <a:cubicBezTo>
                    <a:pt x="941" y="374"/>
                    <a:pt x="936" y="376"/>
                    <a:pt x="932" y="378"/>
                  </a:cubicBezTo>
                  <a:cubicBezTo>
                    <a:pt x="928" y="380"/>
                    <a:pt x="923" y="378"/>
                    <a:pt x="921" y="383"/>
                  </a:cubicBezTo>
                  <a:cubicBezTo>
                    <a:pt x="920" y="383"/>
                    <a:pt x="918" y="383"/>
                    <a:pt x="917" y="383"/>
                  </a:cubicBezTo>
                  <a:cubicBezTo>
                    <a:pt x="912" y="380"/>
                    <a:pt x="906" y="381"/>
                    <a:pt x="901" y="382"/>
                  </a:cubicBezTo>
                  <a:cubicBezTo>
                    <a:pt x="892" y="383"/>
                    <a:pt x="883" y="383"/>
                    <a:pt x="874" y="384"/>
                  </a:cubicBezTo>
                  <a:cubicBezTo>
                    <a:pt x="867" y="385"/>
                    <a:pt x="861" y="387"/>
                    <a:pt x="854" y="389"/>
                  </a:cubicBezTo>
                  <a:cubicBezTo>
                    <a:pt x="857" y="396"/>
                    <a:pt x="860" y="399"/>
                    <a:pt x="866" y="398"/>
                  </a:cubicBezTo>
                  <a:cubicBezTo>
                    <a:pt x="870" y="397"/>
                    <a:pt x="874" y="396"/>
                    <a:pt x="878" y="395"/>
                  </a:cubicBezTo>
                  <a:cubicBezTo>
                    <a:pt x="886" y="392"/>
                    <a:pt x="894" y="392"/>
                    <a:pt x="902" y="394"/>
                  </a:cubicBezTo>
                  <a:cubicBezTo>
                    <a:pt x="908" y="395"/>
                    <a:pt x="914" y="394"/>
                    <a:pt x="920" y="390"/>
                  </a:cubicBezTo>
                  <a:cubicBezTo>
                    <a:pt x="922" y="393"/>
                    <a:pt x="924" y="396"/>
                    <a:pt x="926" y="399"/>
                  </a:cubicBezTo>
                  <a:cubicBezTo>
                    <a:pt x="919" y="405"/>
                    <a:pt x="912" y="406"/>
                    <a:pt x="904" y="406"/>
                  </a:cubicBezTo>
                  <a:cubicBezTo>
                    <a:pt x="903" y="406"/>
                    <a:pt x="902" y="406"/>
                    <a:pt x="901" y="405"/>
                  </a:cubicBezTo>
                  <a:cubicBezTo>
                    <a:pt x="900" y="404"/>
                    <a:pt x="899" y="404"/>
                    <a:pt x="898" y="403"/>
                  </a:cubicBezTo>
                  <a:cubicBezTo>
                    <a:pt x="890" y="398"/>
                    <a:pt x="887" y="399"/>
                    <a:pt x="886" y="409"/>
                  </a:cubicBezTo>
                  <a:cubicBezTo>
                    <a:pt x="873" y="410"/>
                    <a:pt x="860" y="411"/>
                    <a:pt x="847" y="413"/>
                  </a:cubicBezTo>
                  <a:cubicBezTo>
                    <a:pt x="839" y="414"/>
                    <a:pt x="830" y="415"/>
                    <a:pt x="821" y="418"/>
                  </a:cubicBezTo>
                  <a:cubicBezTo>
                    <a:pt x="814" y="420"/>
                    <a:pt x="805" y="420"/>
                    <a:pt x="797" y="420"/>
                  </a:cubicBezTo>
                  <a:cubicBezTo>
                    <a:pt x="793" y="421"/>
                    <a:pt x="790" y="420"/>
                    <a:pt x="786" y="419"/>
                  </a:cubicBezTo>
                  <a:cubicBezTo>
                    <a:pt x="789" y="418"/>
                    <a:pt x="792" y="417"/>
                    <a:pt x="797" y="416"/>
                  </a:cubicBezTo>
                  <a:cubicBezTo>
                    <a:pt x="792" y="414"/>
                    <a:pt x="788" y="412"/>
                    <a:pt x="784" y="411"/>
                  </a:cubicBezTo>
                  <a:cubicBezTo>
                    <a:pt x="777" y="408"/>
                    <a:pt x="774" y="410"/>
                    <a:pt x="773" y="417"/>
                  </a:cubicBezTo>
                  <a:cubicBezTo>
                    <a:pt x="772" y="418"/>
                    <a:pt x="772" y="420"/>
                    <a:pt x="771" y="421"/>
                  </a:cubicBezTo>
                  <a:cubicBezTo>
                    <a:pt x="770" y="422"/>
                    <a:pt x="767" y="423"/>
                    <a:pt x="766" y="422"/>
                  </a:cubicBezTo>
                  <a:cubicBezTo>
                    <a:pt x="763" y="420"/>
                    <a:pt x="762" y="421"/>
                    <a:pt x="760" y="423"/>
                  </a:cubicBezTo>
                  <a:cubicBezTo>
                    <a:pt x="767" y="428"/>
                    <a:pt x="774" y="428"/>
                    <a:pt x="782" y="428"/>
                  </a:cubicBezTo>
                  <a:cubicBezTo>
                    <a:pt x="791" y="427"/>
                    <a:pt x="799" y="426"/>
                    <a:pt x="808" y="425"/>
                  </a:cubicBezTo>
                  <a:cubicBezTo>
                    <a:pt x="813" y="425"/>
                    <a:pt x="819" y="424"/>
                    <a:pt x="824" y="425"/>
                  </a:cubicBezTo>
                  <a:cubicBezTo>
                    <a:pt x="830" y="427"/>
                    <a:pt x="836" y="424"/>
                    <a:pt x="842" y="423"/>
                  </a:cubicBezTo>
                  <a:cubicBezTo>
                    <a:pt x="853" y="423"/>
                    <a:pt x="865" y="422"/>
                    <a:pt x="876" y="421"/>
                  </a:cubicBezTo>
                  <a:cubicBezTo>
                    <a:pt x="894" y="418"/>
                    <a:pt x="913" y="416"/>
                    <a:pt x="931" y="412"/>
                  </a:cubicBezTo>
                  <a:cubicBezTo>
                    <a:pt x="943" y="409"/>
                    <a:pt x="954" y="409"/>
                    <a:pt x="965" y="407"/>
                  </a:cubicBezTo>
                  <a:cubicBezTo>
                    <a:pt x="972" y="406"/>
                    <a:pt x="979" y="403"/>
                    <a:pt x="986" y="402"/>
                  </a:cubicBezTo>
                  <a:cubicBezTo>
                    <a:pt x="987" y="401"/>
                    <a:pt x="989" y="402"/>
                    <a:pt x="991" y="402"/>
                  </a:cubicBezTo>
                  <a:cubicBezTo>
                    <a:pt x="992" y="402"/>
                    <a:pt x="993" y="403"/>
                    <a:pt x="995" y="402"/>
                  </a:cubicBezTo>
                  <a:cubicBezTo>
                    <a:pt x="1029" y="390"/>
                    <a:pt x="1064" y="378"/>
                    <a:pt x="1098" y="366"/>
                  </a:cubicBezTo>
                  <a:cubicBezTo>
                    <a:pt x="1099" y="366"/>
                    <a:pt x="1100" y="365"/>
                    <a:pt x="1101" y="365"/>
                  </a:cubicBezTo>
                  <a:cubicBezTo>
                    <a:pt x="1099" y="361"/>
                    <a:pt x="1096" y="360"/>
                    <a:pt x="1093" y="362"/>
                  </a:cubicBezTo>
                  <a:cubicBezTo>
                    <a:pt x="1092" y="363"/>
                    <a:pt x="1091" y="363"/>
                    <a:pt x="1090" y="364"/>
                  </a:cubicBezTo>
                  <a:cubicBezTo>
                    <a:pt x="1084" y="367"/>
                    <a:pt x="1083" y="367"/>
                    <a:pt x="1079" y="362"/>
                  </a:cubicBezTo>
                  <a:cubicBezTo>
                    <a:pt x="1069" y="370"/>
                    <a:pt x="1057" y="371"/>
                    <a:pt x="1046" y="374"/>
                  </a:cubicBezTo>
                  <a:cubicBezTo>
                    <a:pt x="1038" y="377"/>
                    <a:pt x="1032" y="380"/>
                    <a:pt x="1025" y="383"/>
                  </a:cubicBezTo>
                  <a:cubicBezTo>
                    <a:pt x="1023" y="384"/>
                    <a:pt x="1022" y="384"/>
                    <a:pt x="1021" y="383"/>
                  </a:cubicBezTo>
                  <a:cubicBezTo>
                    <a:pt x="1017" y="381"/>
                    <a:pt x="1013" y="382"/>
                    <a:pt x="1010" y="384"/>
                  </a:cubicBezTo>
                  <a:cubicBezTo>
                    <a:pt x="1004" y="386"/>
                    <a:pt x="999" y="391"/>
                    <a:pt x="992" y="388"/>
                  </a:cubicBezTo>
                  <a:cubicBezTo>
                    <a:pt x="992" y="388"/>
                    <a:pt x="991" y="389"/>
                    <a:pt x="991" y="389"/>
                  </a:cubicBezTo>
                  <a:cubicBezTo>
                    <a:pt x="987" y="396"/>
                    <a:pt x="979" y="393"/>
                    <a:pt x="973" y="395"/>
                  </a:cubicBezTo>
                  <a:cubicBezTo>
                    <a:pt x="973" y="396"/>
                    <a:pt x="972" y="395"/>
                    <a:pt x="972" y="395"/>
                  </a:cubicBezTo>
                  <a:cubicBezTo>
                    <a:pt x="967" y="391"/>
                    <a:pt x="963" y="393"/>
                    <a:pt x="959" y="396"/>
                  </a:cubicBezTo>
                  <a:cubicBezTo>
                    <a:pt x="956" y="399"/>
                    <a:pt x="952" y="401"/>
                    <a:pt x="947" y="399"/>
                  </a:cubicBezTo>
                  <a:cubicBezTo>
                    <a:pt x="945" y="398"/>
                    <a:pt x="942" y="400"/>
                    <a:pt x="939" y="401"/>
                  </a:cubicBezTo>
                  <a:cubicBezTo>
                    <a:pt x="941" y="395"/>
                    <a:pt x="945" y="392"/>
                    <a:pt x="950" y="391"/>
                  </a:cubicBezTo>
                  <a:cubicBezTo>
                    <a:pt x="955" y="390"/>
                    <a:pt x="959" y="389"/>
                    <a:pt x="964" y="387"/>
                  </a:cubicBezTo>
                  <a:cubicBezTo>
                    <a:pt x="966" y="387"/>
                    <a:pt x="968" y="386"/>
                    <a:pt x="969" y="385"/>
                  </a:cubicBezTo>
                  <a:cubicBezTo>
                    <a:pt x="973" y="381"/>
                    <a:pt x="977" y="380"/>
                    <a:pt x="980" y="385"/>
                  </a:cubicBezTo>
                  <a:cubicBezTo>
                    <a:pt x="981" y="386"/>
                    <a:pt x="982" y="386"/>
                    <a:pt x="983" y="386"/>
                  </a:cubicBezTo>
                  <a:cubicBezTo>
                    <a:pt x="990" y="385"/>
                    <a:pt x="997" y="384"/>
                    <a:pt x="1005" y="382"/>
                  </a:cubicBezTo>
                  <a:cubicBezTo>
                    <a:pt x="1010" y="381"/>
                    <a:pt x="1015" y="378"/>
                    <a:pt x="1020" y="376"/>
                  </a:cubicBezTo>
                  <a:cubicBezTo>
                    <a:pt x="1021" y="375"/>
                    <a:pt x="1021" y="375"/>
                    <a:pt x="1021" y="374"/>
                  </a:cubicBezTo>
                  <a:cubicBezTo>
                    <a:pt x="1018" y="373"/>
                    <a:pt x="1016" y="372"/>
                    <a:pt x="1013" y="371"/>
                  </a:cubicBezTo>
                  <a:cubicBezTo>
                    <a:pt x="1013" y="371"/>
                    <a:pt x="1013" y="370"/>
                    <a:pt x="1013" y="370"/>
                  </a:cubicBezTo>
                  <a:cubicBezTo>
                    <a:pt x="1032" y="367"/>
                    <a:pt x="1049" y="359"/>
                    <a:pt x="1067" y="354"/>
                  </a:cubicBezTo>
                  <a:cubicBezTo>
                    <a:pt x="1070" y="353"/>
                    <a:pt x="1073" y="352"/>
                    <a:pt x="1077" y="351"/>
                  </a:cubicBezTo>
                  <a:cubicBezTo>
                    <a:pt x="1075" y="354"/>
                    <a:pt x="1073" y="356"/>
                    <a:pt x="1071" y="358"/>
                  </a:cubicBezTo>
                  <a:cubicBezTo>
                    <a:pt x="1072" y="359"/>
                    <a:pt x="1072" y="359"/>
                    <a:pt x="1072" y="360"/>
                  </a:cubicBezTo>
                  <a:cubicBezTo>
                    <a:pt x="1074" y="360"/>
                    <a:pt x="1077" y="359"/>
                    <a:pt x="1079" y="359"/>
                  </a:cubicBezTo>
                  <a:cubicBezTo>
                    <a:pt x="1080" y="358"/>
                    <a:pt x="1081" y="357"/>
                    <a:pt x="1082" y="356"/>
                  </a:cubicBezTo>
                  <a:cubicBezTo>
                    <a:pt x="1093" y="343"/>
                    <a:pt x="1109" y="340"/>
                    <a:pt x="1124" y="336"/>
                  </a:cubicBezTo>
                  <a:cubicBezTo>
                    <a:pt x="1129" y="335"/>
                    <a:pt x="1135" y="334"/>
                    <a:pt x="1141" y="334"/>
                  </a:cubicBezTo>
                  <a:cubicBezTo>
                    <a:pt x="1139" y="339"/>
                    <a:pt x="1136" y="342"/>
                    <a:pt x="1131" y="343"/>
                  </a:cubicBezTo>
                  <a:cubicBezTo>
                    <a:pt x="1119" y="345"/>
                    <a:pt x="1110" y="352"/>
                    <a:pt x="1103" y="361"/>
                  </a:cubicBezTo>
                  <a:cubicBezTo>
                    <a:pt x="1103" y="362"/>
                    <a:pt x="1103" y="362"/>
                    <a:pt x="1103" y="363"/>
                  </a:cubicBezTo>
                  <a:cubicBezTo>
                    <a:pt x="1107" y="363"/>
                    <a:pt x="1110" y="363"/>
                    <a:pt x="1114" y="362"/>
                  </a:cubicBezTo>
                  <a:cubicBezTo>
                    <a:pt x="1118" y="360"/>
                    <a:pt x="1121" y="358"/>
                    <a:pt x="1125" y="357"/>
                  </a:cubicBezTo>
                  <a:cubicBezTo>
                    <a:pt x="1130" y="354"/>
                    <a:pt x="1136" y="353"/>
                    <a:pt x="1141" y="355"/>
                  </a:cubicBezTo>
                  <a:cubicBezTo>
                    <a:pt x="1142" y="356"/>
                    <a:pt x="1144" y="355"/>
                    <a:pt x="1145" y="355"/>
                  </a:cubicBezTo>
                  <a:cubicBezTo>
                    <a:pt x="1150" y="353"/>
                    <a:pt x="1155" y="350"/>
                    <a:pt x="1160" y="348"/>
                  </a:cubicBezTo>
                  <a:cubicBezTo>
                    <a:pt x="1164" y="345"/>
                    <a:pt x="1168" y="343"/>
                    <a:pt x="1172" y="340"/>
                  </a:cubicBezTo>
                  <a:cubicBezTo>
                    <a:pt x="1173" y="340"/>
                    <a:pt x="1175" y="339"/>
                    <a:pt x="1176" y="339"/>
                  </a:cubicBezTo>
                  <a:cubicBezTo>
                    <a:pt x="1183" y="341"/>
                    <a:pt x="1189" y="339"/>
                    <a:pt x="1194" y="335"/>
                  </a:cubicBezTo>
                  <a:cubicBezTo>
                    <a:pt x="1198" y="333"/>
                    <a:pt x="1202" y="330"/>
                    <a:pt x="1206" y="328"/>
                  </a:cubicBezTo>
                  <a:cubicBezTo>
                    <a:pt x="1210" y="325"/>
                    <a:pt x="1215" y="324"/>
                    <a:pt x="1220" y="323"/>
                  </a:cubicBezTo>
                  <a:cubicBezTo>
                    <a:pt x="1221" y="322"/>
                    <a:pt x="1222" y="322"/>
                    <a:pt x="1223" y="322"/>
                  </a:cubicBezTo>
                  <a:cubicBezTo>
                    <a:pt x="1231" y="316"/>
                    <a:pt x="1240" y="311"/>
                    <a:pt x="1248" y="305"/>
                  </a:cubicBezTo>
                  <a:cubicBezTo>
                    <a:pt x="1249" y="305"/>
                    <a:pt x="1250" y="305"/>
                    <a:pt x="1251" y="304"/>
                  </a:cubicBezTo>
                  <a:cubicBezTo>
                    <a:pt x="1262" y="301"/>
                    <a:pt x="1271" y="296"/>
                    <a:pt x="1279" y="289"/>
                  </a:cubicBezTo>
                  <a:cubicBezTo>
                    <a:pt x="1280" y="288"/>
                    <a:pt x="1281" y="287"/>
                    <a:pt x="1282" y="287"/>
                  </a:cubicBezTo>
                  <a:cubicBezTo>
                    <a:pt x="1292" y="286"/>
                    <a:pt x="1298" y="280"/>
                    <a:pt x="1305" y="275"/>
                  </a:cubicBezTo>
                  <a:cubicBezTo>
                    <a:pt x="1309" y="271"/>
                    <a:pt x="1313" y="268"/>
                    <a:pt x="1317" y="266"/>
                  </a:cubicBezTo>
                  <a:cubicBezTo>
                    <a:pt x="1321" y="264"/>
                    <a:pt x="1326" y="262"/>
                    <a:pt x="1330" y="262"/>
                  </a:cubicBezTo>
                  <a:cubicBezTo>
                    <a:pt x="1335" y="262"/>
                    <a:pt x="1338" y="260"/>
                    <a:pt x="1341" y="256"/>
                  </a:cubicBezTo>
                  <a:cubicBezTo>
                    <a:pt x="1344" y="252"/>
                    <a:pt x="1347" y="249"/>
                    <a:pt x="1350" y="245"/>
                  </a:cubicBezTo>
                  <a:cubicBezTo>
                    <a:pt x="1354" y="241"/>
                    <a:pt x="1358" y="239"/>
                    <a:pt x="1363" y="241"/>
                  </a:cubicBezTo>
                  <a:cubicBezTo>
                    <a:pt x="1364" y="242"/>
                    <a:pt x="1366" y="241"/>
                    <a:pt x="1367" y="240"/>
                  </a:cubicBezTo>
                  <a:cubicBezTo>
                    <a:pt x="1371" y="236"/>
                    <a:pt x="1375" y="232"/>
                    <a:pt x="1379" y="227"/>
                  </a:cubicBezTo>
                  <a:cubicBezTo>
                    <a:pt x="1385" y="220"/>
                    <a:pt x="1392" y="213"/>
                    <a:pt x="1402" y="213"/>
                  </a:cubicBezTo>
                  <a:cubicBezTo>
                    <a:pt x="1408" y="214"/>
                    <a:pt x="1412" y="205"/>
                    <a:pt x="1410" y="201"/>
                  </a:cubicBezTo>
                  <a:cubicBezTo>
                    <a:pt x="1413" y="199"/>
                    <a:pt x="1416" y="197"/>
                    <a:pt x="1419" y="194"/>
                  </a:cubicBezTo>
                  <a:cubicBezTo>
                    <a:pt x="1421" y="192"/>
                    <a:pt x="1421" y="191"/>
                    <a:pt x="1418" y="190"/>
                  </a:cubicBezTo>
                  <a:cubicBezTo>
                    <a:pt x="1420" y="188"/>
                    <a:pt x="1422" y="186"/>
                    <a:pt x="1425" y="183"/>
                  </a:cubicBezTo>
                  <a:cubicBezTo>
                    <a:pt x="1423" y="182"/>
                    <a:pt x="1422" y="181"/>
                    <a:pt x="1420" y="180"/>
                  </a:cubicBezTo>
                  <a:cubicBezTo>
                    <a:pt x="1423" y="176"/>
                    <a:pt x="1426" y="173"/>
                    <a:pt x="1428" y="170"/>
                  </a:cubicBezTo>
                  <a:cubicBezTo>
                    <a:pt x="1429" y="172"/>
                    <a:pt x="1429" y="174"/>
                    <a:pt x="1430" y="177"/>
                  </a:cubicBezTo>
                  <a:cubicBezTo>
                    <a:pt x="1432" y="176"/>
                    <a:pt x="1436" y="176"/>
                    <a:pt x="1438" y="175"/>
                  </a:cubicBezTo>
                  <a:cubicBezTo>
                    <a:pt x="1442" y="172"/>
                    <a:pt x="1446" y="168"/>
                    <a:pt x="1450" y="165"/>
                  </a:cubicBezTo>
                  <a:cubicBezTo>
                    <a:pt x="1452" y="163"/>
                    <a:pt x="1453" y="161"/>
                    <a:pt x="1455" y="159"/>
                  </a:cubicBezTo>
                  <a:cubicBezTo>
                    <a:pt x="1476" y="145"/>
                    <a:pt x="1493" y="126"/>
                    <a:pt x="1512" y="108"/>
                  </a:cubicBezTo>
                  <a:cubicBezTo>
                    <a:pt x="1517" y="103"/>
                    <a:pt x="1521" y="96"/>
                    <a:pt x="1525" y="90"/>
                  </a:cubicBezTo>
                  <a:cubicBezTo>
                    <a:pt x="1530" y="84"/>
                    <a:pt x="1536" y="78"/>
                    <a:pt x="1541" y="73"/>
                  </a:cubicBezTo>
                  <a:cubicBezTo>
                    <a:pt x="1542" y="72"/>
                    <a:pt x="1544" y="72"/>
                    <a:pt x="1545" y="73"/>
                  </a:cubicBezTo>
                  <a:cubicBezTo>
                    <a:pt x="1546" y="75"/>
                    <a:pt x="1547" y="77"/>
                    <a:pt x="1547" y="78"/>
                  </a:cubicBezTo>
                  <a:cubicBezTo>
                    <a:pt x="1547" y="81"/>
                    <a:pt x="1546" y="83"/>
                    <a:pt x="1544" y="86"/>
                  </a:cubicBezTo>
                  <a:cubicBezTo>
                    <a:pt x="1538" y="97"/>
                    <a:pt x="1530" y="106"/>
                    <a:pt x="1520" y="114"/>
                  </a:cubicBezTo>
                  <a:cubicBezTo>
                    <a:pt x="1512" y="121"/>
                    <a:pt x="1505" y="130"/>
                    <a:pt x="1500" y="140"/>
                  </a:cubicBezTo>
                  <a:cubicBezTo>
                    <a:pt x="1495" y="149"/>
                    <a:pt x="1488" y="157"/>
                    <a:pt x="1480" y="165"/>
                  </a:cubicBezTo>
                  <a:cubicBezTo>
                    <a:pt x="1458" y="185"/>
                    <a:pt x="1435" y="205"/>
                    <a:pt x="1412" y="226"/>
                  </a:cubicBezTo>
                  <a:cubicBezTo>
                    <a:pt x="1412" y="226"/>
                    <a:pt x="1410" y="227"/>
                    <a:pt x="1409" y="227"/>
                  </a:cubicBezTo>
                  <a:cubicBezTo>
                    <a:pt x="1402" y="228"/>
                    <a:pt x="1397" y="232"/>
                    <a:pt x="1393" y="238"/>
                  </a:cubicBezTo>
                  <a:cubicBezTo>
                    <a:pt x="1389" y="244"/>
                    <a:pt x="1384" y="249"/>
                    <a:pt x="1377" y="251"/>
                  </a:cubicBezTo>
                  <a:cubicBezTo>
                    <a:pt x="1369" y="253"/>
                    <a:pt x="1363" y="259"/>
                    <a:pt x="1359" y="266"/>
                  </a:cubicBezTo>
                  <a:cubicBezTo>
                    <a:pt x="1358" y="268"/>
                    <a:pt x="1357" y="272"/>
                    <a:pt x="1359" y="273"/>
                  </a:cubicBezTo>
                  <a:cubicBezTo>
                    <a:pt x="1362" y="276"/>
                    <a:pt x="1360" y="278"/>
                    <a:pt x="1358" y="280"/>
                  </a:cubicBezTo>
                  <a:cubicBezTo>
                    <a:pt x="1357" y="281"/>
                    <a:pt x="1355" y="282"/>
                    <a:pt x="1353" y="283"/>
                  </a:cubicBezTo>
                  <a:cubicBezTo>
                    <a:pt x="1350" y="286"/>
                    <a:pt x="1347" y="288"/>
                    <a:pt x="1343" y="291"/>
                  </a:cubicBezTo>
                  <a:cubicBezTo>
                    <a:pt x="1342" y="290"/>
                    <a:pt x="1339" y="289"/>
                    <a:pt x="1337" y="289"/>
                  </a:cubicBezTo>
                  <a:cubicBezTo>
                    <a:pt x="1331" y="288"/>
                    <a:pt x="1329" y="290"/>
                    <a:pt x="1326" y="295"/>
                  </a:cubicBezTo>
                  <a:cubicBezTo>
                    <a:pt x="1323" y="299"/>
                    <a:pt x="1320" y="303"/>
                    <a:pt x="1317" y="307"/>
                  </a:cubicBezTo>
                  <a:cubicBezTo>
                    <a:pt x="1315" y="309"/>
                    <a:pt x="1312" y="310"/>
                    <a:pt x="1309" y="308"/>
                  </a:cubicBezTo>
                  <a:cubicBezTo>
                    <a:pt x="1308" y="307"/>
                    <a:pt x="1305" y="308"/>
                    <a:pt x="1304" y="309"/>
                  </a:cubicBezTo>
                  <a:cubicBezTo>
                    <a:pt x="1295" y="315"/>
                    <a:pt x="1286" y="322"/>
                    <a:pt x="1280" y="331"/>
                  </a:cubicBezTo>
                  <a:cubicBezTo>
                    <a:pt x="1274" y="338"/>
                    <a:pt x="1270" y="338"/>
                    <a:pt x="1262" y="334"/>
                  </a:cubicBezTo>
                  <a:cubicBezTo>
                    <a:pt x="1260" y="333"/>
                    <a:pt x="1258" y="333"/>
                    <a:pt x="1256" y="334"/>
                  </a:cubicBezTo>
                  <a:cubicBezTo>
                    <a:pt x="1254" y="336"/>
                    <a:pt x="1252" y="339"/>
                    <a:pt x="1250" y="341"/>
                  </a:cubicBezTo>
                  <a:cubicBezTo>
                    <a:pt x="1246" y="348"/>
                    <a:pt x="1240" y="351"/>
                    <a:pt x="1232" y="353"/>
                  </a:cubicBezTo>
                  <a:cubicBezTo>
                    <a:pt x="1223" y="354"/>
                    <a:pt x="1215" y="357"/>
                    <a:pt x="1208" y="364"/>
                  </a:cubicBezTo>
                  <a:cubicBezTo>
                    <a:pt x="1207" y="365"/>
                    <a:pt x="1206" y="366"/>
                    <a:pt x="1205" y="367"/>
                  </a:cubicBezTo>
                  <a:cubicBezTo>
                    <a:pt x="1207" y="369"/>
                    <a:pt x="1208" y="370"/>
                    <a:pt x="1209" y="372"/>
                  </a:cubicBezTo>
                  <a:cubicBezTo>
                    <a:pt x="1208" y="373"/>
                    <a:pt x="1207" y="374"/>
                    <a:pt x="1206" y="374"/>
                  </a:cubicBezTo>
                  <a:cubicBezTo>
                    <a:pt x="1202" y="369"/>
                    <a:pt x="1202" y="369"/>
                    <a:pt x="1191" y="372"/>
                  </a:cubicBezTo>
                  <a:cubicBezTo>
                    <a:pt x="1192" y="371"/>
                    <a:pt x="1192" y="370"/>
                    <a:pt x="1192" y="368"/>
                  </a:cubicBezTo>
                  <a:cubicBezTo>
                    <a:pt x="1187" y="367"/>
                    <a:pt x="1184" y="369"/>
                    <a:pt x="1181" y="372"/>
                  </a:cubicBezTo>
                  <a:cubicBezTo>
                    <a:pt x="1178" y="374"/>
                    <a:pt x="1176" y="377"/>
                    <a:pt x="1173" y="379"/>
                  </a:cubicBezTo>
                  <a:cubicBezTo>
                    <a:pt x="1171" y="381"/>
                    <a:pt x="1169" y="384"/>
                    <a:pt x="1165" y="382"/>
                  </a:cubicBezTo>
                  <a:cubicBezTo>
                    <a:pt x="1163" y="382"/>
                    <a:pt x="1160" y="384"/>
                    <a:pt x="1158" y="386"/>
                  </a:cubicBezTo>
                  <a:cubicBezTo>
                    <a:pt x="1155" y="390"/>
                    <a:pt x="1152" y="394"/>
                    <a:pt x="1146" y="391"/>
                  </a:cubicBezTo>
                  <a:cubicBezTo>
                    <a:pt x="1146" y="391"/>
                    <a:pt x="1145" y="391"/>
                    <a:pt x="1144" y="392"/>
                  </a:cubicBezTo>
                  <a:cubicBezTo>
                    <a:pt x="1134" y="396"/>
                    <a:pt x="1125" y="401"/>
                    <a:pt x="1115" y="406"/>
                  </a:cubicBezTo>
                  <a:cubicBezTo>
                    <a:pt x="1106" y="410"/>
                    <a:pt x="1098" y="414"/>
                    <a:pt x="1089" y="419"/>
                  </a:cubicBezTo>
                  <a:cubicBezTo>
                    <a:pt x="1088" y="418"/>
                    <a:pt x="1091" y="415"/>
                    <a:pt x="1088" y="412"/>
                  </a:cubicBezTo>
                  <a:cubicBezTo>
                    <a:pt x="1084" y="410"/>
                    <a:pt x="1081" y="410"/>
                    <a:pt x="1079" y="411"/>
                  </a:cubicBezTo>
                  <a:cubicBezTo>
                    <a:pt x="1074" y="413"/>
                    <a:pt x="1069" y="416"/>
                    <a:pt x="1064" y="419"/>
                  </a:cubicBezTo>
                  <a:cubicBezTo>
                    <a:pt x="1063" y="419"/>
                    <a:pt x="1062" y="420"/>
                    <a:pt x="1061" y="420"/>
                  </a:cubicBezTo>
                  <a:cubicBezTo>
                    <a:pt x="1055" y="418"/>
                    <a:pt x="1051" y="420"/>
                    <a:pt x="1046" y="423"/>
                  </a:cubicBezTo>
                  <a:cubicBezTo>
                    <a:pt x="1040" y="427"/>
                    <a:pt x="1035" y="432"/>
                    <a:pt x="1027" y="433"/>
                  </a:cubicBezTo>
                  <a:cubicBezTo>
                    <a:pt x="1026" y="433"/>
                    <a:pt x="1024" y="433"/>
                    <a:pt x="1023" y="433"/>
                  </a:cubicBezTo>
                  <a:cubicBezTo>
                    <a:pt x="1021" y="432"/>
                    <a:pt x="1020" y="431"/>
                    <a:pt x="1019" y="431"/>
                  </a:cubicBezTo>
                  <a:cubicBezTo>
                    <a:pt x="1018" y="431"/>
                    <a:pt x="1016" y="432"/>
                    <a:pt x="1015" y="432"/>
                  </a:cubicBezTo>
                  <a:cubicBezTo>
                    <a:pt x="1015" y="434"/>
                    <a:pt x="1016" y="435"/>
                    <a:pt x="1017" y="436"/>
                  </a:cubicBezTo>
                  <a:cubicBezTo>
                    <a:pt x="1017" y="437"/>
                    <a:pt x="1018" y="438"/>
                    <a:pt x="1019" y="439"/>
                  </a:cubicBezTo>
                  <a:cubicBezTo>
                    <a:pt x="1016" y="440"/>
                    <a:pt x="1013" y="440"/>
                    <a:pt x="1010" y="441"/>
                  </a:cubicBezTo>
                  <a:cubicBezTo>
                    <a:pt x="1009" y="432"/>
                    <a:pt x="1009" y="432"/>
                    <a:pt x="998" y="429"/>
                  </a:cubicBezTo>
                  <a:cubicBezTo>
                    <a:pt x="998" y="431"/>
                    <a:pt x="997" y="432"/>
                    <a:pt x="997" y="433"/>
                  </a:cubicBezTo>
                  <a:cubicBezTo>
                    <a:pt x="999" y="437"/>
                    <a:pt x="995" y="439"/>
                    <a:pt x="993" y="440"/>
                  </a:cubicBezTo>
                  <a:cubicBezTo>
                    <a:pt x="986" y="442"/>
                    <a:pt x="979" y="444"/>
                    <a:pt x="972" y="445"/>
                  </a:cubicBezTo>
                  <a:cubicBezTo>
                    <a:pt x="964" y="447"/>
                    <a:pt x="956" y="446"/>
                    <a:pt x="948" y="447"/>
                  </a:cubicBezTo>
                  <a:cubicBezTo>
                    <a:pt x="935" y="450"/>
                    <a:pt x="922" y="453"/>
                    <a:pt x="909" y="456"/>
                  </a:cubicBezTo>
                  <a:cubicBezTo>
                    <a:pt x="906" y="457"/>
                    <a:pt x="903" y="458"/>
                    <a:pt x="900" y="457"/>
                  </a:cubicBezTo>
                  <a:cubicBezTo>
                    <a:pt x="895" y="455"/>
                    <a:pt x="892" y="457"/>
                    <a:pt x="888" y="458"/>
                  </a:cubicBezTo>
                  <a:cubicBezTo>
                    <a:pt x="879" y="461"/>
                    <a:pt x="869" y="463"/>
                    <a:pt x="859" y="465"/>
                  </a:cubicBezTo>
                  <a:cubicBezTo>
                    <a:pt x="854" y="466"/>
                    <a:pt x="849" y="465"/>
                    <a:pt x="843" y="466"/>
                  </a:cubicBezTo>
                  <a:cubicBezTo>
                    <a:pt x="840" y="466"/>
                    <a:pt x="837" y="466"/>
                    <a:pt x="834" y="463"/>
                  </a:cubicBezTo>
                  <a:cubicBezTo>
                    <a:pt x="832" y="460"/>
                    <a:pt x="828" y="461"/>
                    <a:pt x="825" y="465"/>
                  </a:cubicBezTo>
                  <a:cubicBezTo>
                    <a:pt x="824" y="466"/>
                    <a:pt x="823" y="467"/>
                    <a:pt x="821" y="467"/>
                  </a:cubicBezTo>
                  <a:cubicBezTo>
                    <a:pt x="816" y="467"/>
                    <a:pt x="811" y="467"/>
                    <a:pt x="806" y="468"/>
                  </a:cubicBezTo>
                  <a:cubicBezTo>
                    <a:pt x="797" y="468"/>
                    <a:pt x="788" y="469"/>
                    <a:pt x="779" y="469"/>
                  </a:cubicBezTo>
                  <a:cubicBezTo>
                    <a:pt x="771" y="469"/>
                    <a:pt x="764" y="469"/>
                    <a:pt x="756" y="468"/>
                  </a:cubicBezTo>
                  <a:cubicBezTo>
                    <a:pt x="753" y="468"/>
                    <a:pt x="751" y="468"/>
                    <a:pt x="748" y="468"/>
                  </a:cubicBezTo>
                  <a:cubicBezTo>
                    <a:pt x="737" y="468"/>
                    <a:pt x="726" y="468"/>
                    <a:pt x="716" y="463"/>
                  </a:cubicBezTo>
                  <a:cubicBezTo>
                    <a:pt x="715" y="462"/>
                    <a:pt x="713" y="462"/>
                    <a:pt x="712" y="462"/>
                  </a:cubicBezTo>
                  <a:cubicBezTo>
                    <a:pt x="704" y="465"/>
                    <a:pt x="696" y="464"/>
                    <a:pt x="689" y="461"/>
                  </a:cubicBezTo>
                  <a:cubicBezTo>
                    <a:pt x="681" y="458"/>
                    <a:pt x="673" y="456"/>
                    <a:pt x="664" y="458"/>
                  </a:cubicBezTo>
                  <a:cubicBezTo>
                    <a:pt x="660" y="459"/>
                    <a:pt x="655" y="456"/>
                    <a:pt x="651" y="455"/>
                  </a:cubicBezTo>
                  <a:cubicBezTo>
                    <a:pt x="641" y="454"/>
                    <a:pt x="631" y="453"/>
                    <a:pt x="621" y="452"/>
                  </a:cubicBezTo>
                  <a:cubicBezTo>
                    <a:pt x="617" y="452"/>
                    <a:pt x="615" y="452"/>
                    <a:pt x="615" y="447"/>
                  </a:cubicBezTo>
                  <a:cubicBezTo>
                    <a:pt x="615" y="444"/>
                    <a:pt x="613" y="442"/>
                    <a:pt x="609" y="443"/>
                  </a:cubicBezTo>
                  <a:cubicBezTo>
                    <a:pt x="607" y="444"/>
                    <a:pt x="604" y="444"/>
                    <a:pt x="604" y="440"/>
                  </a:cubicBezTo>
                  <a:cubicBezTo>
                    <a:pt x="603" y="438"/>
                    <a:pt x="597" y="436"/>
                    <a:pt x="594" y="438"/>
                  </a:cubicBezTo>
                  <a:cubicBezTo>
                    <a:pt x="593" y="439"/>
                    <a:pt x="593" y="441"/>
                    <a:pt x="592" y="444"/>
                  </a:cubicBezTo>
                  <a:cubicBezTo>
                    <a:pt x="575" y="446"/>
                    <a:pt x="558" y="439"/>
                    <a:pt x="540" y="435"/>
                  </a:cubicBezTo>
                  <a:cubicBezTo>
                    <a:pt x="545" y="431"/>
                    <a:pt x="550" y="440"/>
                    <a:pt x="555" y="435"/>
                  </a:cubicBezTo>
                  <a:cubicBezTo>
                    <a:pt x="545" y="429"/>
                    <a:pt x="536" y="423"/>
                    <a:pt x="524" y="421"/>
                  </a:cubicBezTo>
                  <a:cubicBezTo>
                    <a:pt x="523" y="421"/>
                    <a:pt x="521" y="422"/>
                    <a:pt x="519" y="423"/>
                  </a:cubicBezTo>
                  <a:cubicBezTo>
                    <a:pt x="517" y="425"/>
                    <a:pt x="515" y="427"/>
                    <a:pt x="513" y="429"/>
                  </a:cubicBezTo>
                  <a:cubicBezTo>
                    <a:pt x="511" y="431"/>
                    <a:pt x="508" y="432"/>
                    <a:pt x="506" y="428"/>
                  </a:cubicBezTo>
                  <a:cubicBezTo>
                    <a:pt x="505" y="427"/>
                    <a:pt x="503" y="427"/>
                    <a:pt x="501" y="427"/>
                  </a:cubicBezTo>
                  <a:cubicBezTo>
                    <a:pt x="498" y="426"/>
                    <a:pt x="495" y="427"/>
                    <a:pt x="494" y="424"/>
                  </a:cubicBezTo>
                  <a:cubicBezTo>
                    <a:pt x="493" y="423"/>
                    <a:pt x="490" y="423"/>
                    <a:pt x="489" y="423"/>
                  </a:cubicBezTo>
                  <a:cubicBezTo>
                    <a:pt x="486" y="423"/>
                    <a:pt x="483" y="424"/>
                    <a:pt x="480" y="425"/>
                  </a:cubicBezTo>
                  <a:cubicBezTo>
                    <a:pt x="479" y="422"/>
                    <a:pt x="478" y="420"/>
                    <a:pt x="477" y="418"/>
                  </a:cubicBezTo>
                  <a:cubicBezTo>
                    <a:pt x="472" y="420"/>
                    <a:pt x="469" y="419"/>
                    <a:pt x="466" y="415"/>
                  </a:cubicBezTo>
                  <a:cubicBezTo>
                    <a:pt x="464" y="413"/>
                    <a:pt x="461" y="413"/>
                    <a:pt x="459" y="411"/>
                  </a:cubicBezTo>
                  <a:cubicBezTo>
                    <a:pt x="452" y="406"/>
                    <a:pt x="443" y="411"/>
                    <a:pt x="435" y="408"/>
                  </a:cubicBezTo>
                  <a:cubicBezTo>
                    <a:pt x="435" y="408"/>
                    <a:pt x="434" y="408"/>
                    <a:pt x="433" y="408"/>
                  </a:cubicBezTo>
                  <a:cubicBezTo>
                    <a:pt x="428" y="405"/>
                    <a:pt x="423" y="400"/>
                    <a:pt x="419" y="400"/>
                  </a:cubicBezTo>
                  <a:cubicBezTo>
                    <a:pt x="413" y="401"/>
                    <a:pt x="408" y="399"/>
                    <a:pt x="403" y="397"/>
                  </a:cubicBezTo>
                  <a:cubicBezTo>
                    <a:pt x="399" y="395"/>
                    <a:pt x="395" y="394"/>
                    <a:pt x="392" y="390"/>
                  </a:cubicBezTo>
                  <a:cubicBezTo>
                    <a:pt x="390" y="388"/>
                    <a:pt x="386" y="388"/>
                    <a:pt x="383" y="386"/>
                  </a:cubicBezTo>
                  <a:cubicBezTo>
                    <a:pt x="382" y="385"/>
                    <a:pt x="381" y="383"/>
                    <a:pt x="379" y="382"/>
                  </a:cubicBezTo>
                  <a:cubicBezTo>
                    <a:pt x="381" y="382"/>
                    <a:pt x="383" y="381"/>
                    <a:pt x="385" y="381"/>
                  </a:cubicBezTo>
                  <a:cubicBezTo>
                    <a:pt x="387" y="382"/>
                    <a:pt x="389" y="384"/>
                    <a:pt x="391" y="384"/>
                  </a:cubicBezTo>
                  <a:cubicBezTo>
                    <a:pt x="393" y="384"/>
                    <a:pt x="396" y="383"/>
                    <a:pt x="397" y="381"/>
                  </a:cubicBezTo>
                  <a:cubicBezTo>
                    <a:pt x="398" y="381"/>
                    <a:pt x="396" y="378"/>
                    <a:pt x="395" y="376"/>
                  </a:cubicBezTo>
                  <a:cubicBezTo>
                    <a:pt x="392" y="373"/>
                    <a:pt x="388" y="372"/>
                    <a:pt x="384" y="375"/>
                  </a:cubicBezTo>
                  <a:cubicBezTo>
                    <a:pt x="372" y="384"/>
                    <a:pt x="366" y="381"/>
                    <a:pt x="357" y="370"/>
                  </a:cubicBezTo>
                  <a:cubicBezTo>
                    <a:pt x="355" y="368"/>
                    <a:pt x="353" y="366"/>
                    <a:pt x="350" y="364"/>
                  </a:cubicBezTo>
                  <a:cubicBezTo>
                    <a:pt x="344" y="358"/>
                    <a:pt x="338" y="354"/>
                    <a:pt x="329" y="358"/>
                  </a:cubicBezTo>
                  <a:cubicBezTo>
                    <a:pt x="327" y="348"/>
                    <a:pt x="320" y="342"/>
                    <a:pt x="311" y="339"/>
                  </a:cubicBezTo>
                  <a:cubicBezTo>
                    <a:pt x="306" y="337"/>
                    <a:pt x="300" y="335"/>
                    <a:pt x="295" y="332"/>
                  </a:cubicBezTo>
                  <a:cubicBezTo>
                    <a:pt x="290" y="330"/>
                    <a:pt x="286" y="327"/>
                    <a:pt x="281" y="323"/>
                  </a:cubicBezTo>
                  <a:cubicBezTo>
                    <a:pt x="278" y="321"/>
                    <a:pt x="275" y="318"/>
                    <a:pt x="281" y="313"/>
                  </a:cubicBezTo>
                  <a:cubicBezTo>
                    <a:pt x="275" y="312"/>
                    <a:pt x="272" y="311"/>
                    <a:pt x="268" y="311"/>
                  </a:cubicBezTo>
                  <a:cubicBezTo>
                    <a:pt x="263" y="312"/>
                    <a:pt x="259" y="310"/>
                    <a:pt x="255" y="306"/>
                  </a:cubicBezTo>
                  <a:cubicBezTo>
                    <a:pt x="252" y="302"/>
                    <a:pt x="247" y="299"/>
                    <a:pt x="243" y="295"/>
                  </a:cubicBezTo>
                  <a:cubicBezTo>
                    <a:pt x="241" y="297"/>
                    <a:pt x="238" y="299"/>
                    <a:pt x="234" y="302"/>
                  </a:cubicBezTo>
                  <a:cubicBezTo>
                    <a:pt x="219" y="281"/>
                    <a:pt x="197" y="269"/>
                    <a:pt x="171" y="263"/>
                  </a:cubicBezTo>
                  <a:cubicBezTo>
                    <a:pt x="169" y="250"/>
                    <a:pt x="166" y="245"/>
                    <a:pt x="156" y="240"/>
                  </a:cubicBezTo>
                  <a:cubicBezTo>
                    <a:pt x="158" y="240"/>
                    <a:pt x="160" y="239"/>
                    <a:pt x="162" y="239"/>
                  </a:cubicBezTo>
                  <a:cubicBezTo>
                    <a:pt x="163" y="235"/>
                    <a:pt x="160" y="232"/>
                    <a:pt x="157" y="229"/>
                  </a:cubicBezTo>
                  <a:cubicBezTo>
                    <a:pt x="159" y="227"/>
                    <a:pt x="161" y="226"/>
                    <a:pt x="163" y="224"/>
                  </a:cubicBezTo>
                  <a:cubicBezTo>
                    <a:pt x="159" y="218"/>
                    <a:pt x="156" y="217"/>
                    <a:pt x="151" y="222"/>
                  </a:cubicBezTo>
                  <a:cubicBezTo>
                    <a:pt x="149" y="224"/>
                    <a:pt x="146" y="225"/>
                    <a:pt x="144" y="222"/>
                  </a:cubicBezTo>
                  <a:cubicBezTo>
                    <a:pt x="140" y="218"/>
                    <a:pt x="136" y="214"/>
                    <a:pt x="131" y="210"/>
                  </a:cubicBezTo>
                  <a:cubicBezTo>
                    <a:pt x="126" y="205"/>
                    <a:pt x="119" y="201"/>
                    <a:pt x="116" y="194"/>
                  </a:cubicBezTo>
                  <a:cubicBezTo>
                    <a:pt x="116" y="193"/>
                    <a:pt x="114" y="193"/>
                    <a:pt x="113" y="192"/>
                  </a:cubicBezTo>
                  <a:cubicBezTo>
                    <a:pt x="110" y="191"/>
                    <a:pt x="107" y="191"/>
                    <a:pt x="104" y="190"/>
                  </a:cubicBezTo>
                  <a:cubicBezTo>
                    <a:pt x="100" y="189"/>
                    <a:pt x="97" y="187"/>
                    <a:pt x="97" y="183"/>
                  </a:cubicBezTo>
                  <a:cubicBezTo>
                    <a:pt x="96" y="180"/>
                    <a:pt x="93" y="177"/>
                    <a:pt x="91" y="175"/>
                  </a:cubicBezTo>
                  <a:cubicBezTo>
                    <a:pt x="75" y="165"/>
                    <a:pt x="63" y="151"/>
                    <a:pt x="49" y="138"/>
                  </a:cubicBezTo>
                  <a:cubicBezTo>
                    <a:pt x="44" y="133"/>
                    <a:pt x="39" y="127"/>
                    <a:pt x="33" y="124"/>
                  </a:cubicBezTo>
                  <a:cubicBezTo>
                    <a:pt x="25" y="119"/>
                    <a:pt x="22" y="111"/>
                    <a:pt x="17" y="103"/>
                  </a:cubicBezTo>
                  <a:cubicBezTo>
                    <a:pt x="13" y="97"/>
                    <a:pt x="9" y="92"/>
                    <a:pt x="6" y="85"/>
                  </a:cubicBezTo>
                  <a:cubicBezTo>
                    <a:pt x="3" y="80"/>
                    <a:pt x="2" y="74"/>
                    <a:pt x="1" y="69"/>
                  </a:cubicBezTo>
                  <a:cubicBezTo>
                    <a:pt x="1" y="68"/>
                    <a:pt x="0" y="66"/>
                    <a:pt x="0" y="65"/>
                  </a:cubicBezTo>
                  <a:cubicBezTo>
                    <a:pt x="0" y="58"/>
                    <a:pt x="0" y="51"/>
                    <a:pt x="0" y="43"/>
                  </a:cubicBezTo>
                  <a:close/>
                  <a:moveTo>
                    <a:pt x="760" y="393"/>
                  </a:moveTo>
                  <a:cubicBezTo>
                    <a:pt x="754" y="390"/>
                    <a:pt x="750" y="391"/>
                    <a:pt x="745" y="394"/>
                  </a:cubicBezTo>
                  <a:cubicBezTo>
                    <a:pt x="741" y="396"/>
                    <a:pt x="738" y="399"/>
                    <a:pt x="734" y="401"/>
                  </a:cubicBezTo>
                  <a:cubicBezTo>
                    <a:pt x="730" y="404"/>
                    <a:pt x="725" y="405"/>
                    <a:pt x="721" y="402"/>
                  </a:cubicBezTo>
                  <a:cubicBezTo>
                    <a:pt x="716" y="399"/>
                    <a:pt x="712" y="399"/>
                    <a:pt x="708" y="400"/>
                  </a:cubicBezTo>
                  <a:cubicBezTo>
                    <a:pt x="704" y="402"/>
                    <a:pt x="702" y="401"/>
                    <a:pt x="700" y="398"/>
                  </a:cubicBezTo>
                  <a:cubicBezTo>
                    <a:pt x="699" y="397"/>
                    <a:pt x="698" y="396"/>
                    <a:pt x="697" y="396"/>
                  </a:cubicBezTo>
                  <a:cubicBezTo>
                    <a:pt x="689" y="396"/>
                    <a:pt x="682" y="393"/>
                    <a:pt x="675" y="390"/>
                  </a:cubicBezTo>
                  <a:cubicBezTo>
                    <a:pt x="674" y="390"/>
                    <a:pt x="672" y="389"/>
                    <a:pt x="672" y="390"/>
                  </a:cubicBezTo>
                  <a:cubicBezTo>
                    <a:pt x="665" y="396"/>
                    <a:pt x="658" y="393"/>
                    <a:pt x="650" y="391"/>
                  </a:cubicBezTo>
                  <a:cubicBezTo>
                    <a:pt x="644" y="389"/>
                    <a:pt x="638" y="389"/>
                    <a:pt x="632" y="388"/>
                  </a:cubicBezTo>
                  <a:cubicBezTo>
                    <a:pt x="626" y="388"/>
                    <a:pt x="621" y="389"/>
                    <a:pt x="615" y="390"/>
                  </a:cubicBezTo>
                  <a:cubicBezTo>
                    <a:pt x="613" y="390"/>
                    <a:pt x="610" y="391"/>
                    <a:pt x="609" y="387"/>
                  </a:cubicBezTo>
                  <a:cubicBezTo>
                    <a:pt x="609" y="386"/>
                    <a:pt x="606" y="386"/>
                    <a:pt x="605" y="386"/>
                  </a:cubicBezTo>
                  <a:cubicBezTo>
                    <a:pt x="601" y="387"/>
                    <a:pt x="597" y="388"/>
                    <a:pt x="593" y="389"/>
                  </a:cubicBezTo>
                  <a:cubicBezTo>
                    <a:pt x="594" y="391"/>
                    <a:pt x="595" y="392"/>
                    <a:pt x="596" y="393"/>
                  </a:cubicBezTo>
                  <a:cubicBezTo>
                    <a:pt x="603" y="397"/>
                    <a:pt x="610" y="402"/>
                    <a:pt x="618" y="405"/>
                  </a:cubicBezTo>
                  <a:cubicBezTo>
                    <a:pt x="642" y="414"/>
                    <a:pt x="668" y="412"/>
                    <a:pt x="693" y="413"/>
                  </a:cubicBezTo>
                  <a:cubicBezTo>
                    <a:pt x="692" y="410"/>
                    <a:pt x="691" y="408"/>
                    <a:pt x="690" y="406"/>
                  </a:cubicBezTo>
                  <a:cubicBezTo>
                    <a:pt x="712" y="406"/>
                    <a:pt x="734" y="406"/>
                    <a:pt x="756" y="407"/>
                  </a:cubicBezTo>
                  <a:cubicBezTo>
                    <a:pt x="763" y="407"/>
                    <a:pt x="766" y="403"/>
                    <a:pt x="771" y="399"/>
                  </a:cubicBezTo>
                  <a:cubicBezTo>
                    <a:pt x="765" y="396"/>
                    <a:pt x="760" y="405"/>
                    <a:pt x="754" y="400"/>
                  </a:cubicBezTo>
                  <a:cubicBezTo>
                    <a:pt x="756" y="397"/>
                    <a:pt x="758" y="395"/>
                    <a:pt x="760" y="393"/>
                  </a:cubicBezTo>
                  <a:close/>
                  <a:moveTo>
                    <a:pt x="1030" y="374"/>
                  </a:moveTo>
                  <a:cubicBezTo>
                    <a:pt x="1039" y="373"/>
                    <a:pt x="1047" y="369"/>
                    <a:pt x="1054" y="363"/>
                  </a:cubicBezTo>
                  <a:cubicBezTo>
                    <a:pt x="1047" y="365"/>
                    <a:pt x="1040" y="366"/>
                    <a:pt x="1033" y="368"/>
                  </a:cubicBezTo>
                  <a:cubicBezTo>
                    <a:pt x="1029" y="369"/>
                    <a:pt x="1028" y="371"/>
                    <a:pt x="1030" y="374"/>
                  </a:cubicBezTo>
                  <a:close/>
                  <a:moveTo>
                    <a:pt x="1437" y="185"/>
                  </a:moveTo>
                  <a:cubicBezTo>
                    <a:pt x="1440" y="183"/>
                    <a:pt x="1443" y="182"/>
                    <a:pt x="1445" y="180"/>
                  </a:cubicBezTo>
                  <a:cubicBezTo>
                    <a:pt x="1446" y="180"/>
                    <a:pt x="1446" y="178"/>
                    <a:pt x="1446" y="178"/>
                  </a:cubicBezTo>
                  <a:cubicBezTo>
                    <a:pt x="1445" y="177"/>
                    <a:pt x="1444" y="177"/>
                    <a:pt x="1444" y="177"/>
                  </a:cubicBezTo>
                  <a:cubicBezTo>
                    <a:pt x="1441" y="177"/>
                    <a:pt x="1437" y="181"/>
                    <a:pt x="1437" y="185"/>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1" name="Freeform 7"/>
            <p:cNvSpPr/>
            <p:nvPr/>
          </p:nvSpPr>
          <p:spPr bwMode="auto">
            <a:xfrm>
              <a:off x="9088363" y="2408240"/>
              <a:ext cx="22226" cy="30165"/>
            </a:xfrm>
            <a:custGeom>
              <a:avLst/>
              <a:gdLst>
                <a:gd name="T0" fmla="*/ 6 w 6"/>
                <a:gd name="T1" fmla="*/ 0 h 8"/>
                <a:gd name="T2" fmla="*/ 3 w 6"/>
                <a:gd name="T3" fmla="*/ 8 h 8"/>
                <a:gd name="T4" fmla="*/ 3 w 6"/>
                <a:gd name="T5" fmla="*/ 0 h 8"/>
                <a:gd name="T6" fmla="*/ 6 w 6"/>
                <a:gd name="T7" fmla="*/ 0 h 8"/>
              </a:gdLst>
              <a:ahLst/>
              <a:cxnLst>
                <a:cxn ang="0">
                  <a:pos x="T0" y="T1"/>
                </a:cxn>
                <a:cxn ang="0">
                  <a:pos x="T2" y="T3"/>
                </a:cxn>
                <a:cxn ang="0">
                  <a:pos x="T4" y="T5"/>
                </a:cxn>
                <a:cxn ang="0">
                  <a:pos x="T6" y="T7"/>
                </a:cxn>
              </a:cxnLst>
              <a:rect l="0" t="0" r="r" b="b"/>
              <a:pathLst>
                <a:path w="6" h="8">
                  <a:moveTo>
                    <a:pt x="6" y="0"/>
                  </a:moveTo>
                  <a:cubicBezTo>
                    <a:pt x="5" y="2"/>
                    <a:pt x="4" y="5"/>
                    <a:pt x="3" y="8"/>
                  </a:cubicBezTo>
                  <a:cubicBezTo>
                    <a:pt x="0" y="4"/>
                    <a:pt x="2" y="2"/>
                    <a:pt x="3" y="0"/>
                  </a:cubicBezTo>
                  <a:cubicBezTo>
                    <a:pt x="4" y="0"/>
                    <a:pt x="5" y="0"/>
                    <a:pt x="6"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2" name="Freeform 8"/>
            <p:cNvSpPr>
              <a:spLocks noEditPoints="1"/>
            </p:cNvSpPr>
            <p:nvPr/>
          </p:nvSpPr>
          <p:spPr bwMode="auto">
            <a:xfrm>
              <a:off x="7656449" y="2562230"/>
              <a:ext cx="1390638" cy="1085851"/>
            </a:xfrm>
            <a:custGeom>
              <a:avLst/>
              <a:gdLst>
                <a:gd name="T0" fmla="*/ 122 w 370"/>
                <a:gd name="T1" fmla="*/ 212 h 288"/>
                <a:gd name="T2" fmla="*/ 110 w 370"/>
                <a:gd name="T3" fmla="*/ 210 h 288"/>
                <a:gd name="T4" fmla="*/ 101 w 370"/>
                <a:gd name="T5" fmla="*/ 223 h 288"/>
                <a:gd name="T6" fmla="*/ 81 w 370"/>
                <a:gd name="T7" fmla="*/ 233 h 288"/>
                <a:gd name="T8" fmla="*/ 106 w 370"/>
                <a:gd name="T9" fmla="*/ 209 h 288"/>
                <a:gd name="T10" fmla="*/ 137 w 370"/>
                <a:gd name="T11" fmla="*/ 187 h 288"/>
                <a:gd name="T12" fmla="*/ 137 w 370"/>
                <a:gd name="T13" fmla="*/ 191 h 288"/>
                <a:gd name="T14" fmla="*/ 151 w 370"/>
                <a:gd name="T15" fmla="*/ 192 h 288"/>
                <a:gd name="T16" fmla="*/ 161 w 370"/>
                <a:gd name="T17" fmla="*/ 177 h 288"/>
                <a:gd name="T18" fmla="*/ 184 w 370"/>
                <a:gd name="T19" fmla="*/ 153 h 288"/>
                <a:gd name="T20" fmla="*/ 169 w 370"/>
                <a:gd name="T21" fmla="*/ 181 h 288"/>
                <a:gd name="T22" fmla="*/ 172 w 370"/>
                <a:gd name="T23" fmla="*/ 189 h 288"/>
                <a:gd name="T24" fmla="*/ 208 w 370"/>
                <a:gd name="T25" fmla="*/ 161 h 288"/>
                <a:gd name="T26" fmla="*/ 227 w 370"/>
                <a:gd name="T27" fmla="*/ 148 h 288"/>
                <a:gd name="T28" fmla="*/ 235 w 370"/>
                <a:gd name="T29" fmla="*/ 128 h 288"/>
                <a:gd name="T30" fmla="*/ 256 w 370"/>
                <a:gd name="T31" fmla="*/ 122 h 288"/>
                <a:gd name="T32" fmla="*/ 283 w 370"/>
                <a:gd name="T33" fmla="*/ 92 h 288"/>
                <a:gd name="T34" fmla="*/ 323 w 370"/>
                <a:gd name="T35" fmla="*/ 49 h 288"/>
                <a:gd name="T36" fmla="*/ 332 w 370"/>
                <a:gd name="T37" fmla="*/ 31 h 288"/>
                <a:gd name="T38" fmla="*/ 343 w 370"/>
                <a:gd name="T39" fmla="*/ 15 h 288"/>
                <a:gd name="T40" fmla="*/ 356 w 370"/>
                <a:gd name="T41" fmla="*/ 1 h 288"/>
                <a:gd name="T42" fmla="*/ 350 w 370"/>
                <a:gd name="T43" fmla="*/ 11 h 288"/>
                <a:gd name="T44" fmla="*/ 356 w 370"/>
                <a:gd name="T45" fmla="*/ 16 h 288"/>
                <a:gd name="T46" fmla="*/ 370 w 370"/>
                <a:gd name="T47" fmla="*/ 2 h 288"/>
                <a:gd name="T48" fmla="*/ 354 w 370"/>
                <a:gd name="T49" fmla="*/ 30 h 288"/>
                <a:gd name="T50" fmla="*/ 344 w 370"/>
                <a:gd name="T51" fmla="*/ 45 h 288"/>
                <a:gd name="T52" fmla="*/ 338 w 370"/>
                <a:gd name="T53" fmla="*/ 60 h 288"/>
                <a:gd name="T54" fmla="*/ 308 w 370"/>
                <a:gd name="T55" fmla="*/ 92 h 288"/>
                <a:gd name="T56" fmla="*/ 274 w 370"/>
                <a:gd name="T57" fmla="*/ 127 h 288"/>
                <a:gd name="T58" fmla="*/ 267 w 370"/>
                <a:gd name="T59" fmla="*/ 122 h 288"/>
                <a:gd name="T60" fmla="*/ 246 w 370"/>
                <a:gd name="T61" fmla="*/ 145 h 288"/>
                <a:gd name="T62" fmla="*/ 221 w 370"/>
                <a:gd name="T63" fmla="*/ 162 h 288"/>
                <a:gd name="T64" fmla="*/ 197 w 370"/>
                <a:gd name="T65" fmla="*/ 183 h 288"/>
                <a:gd name="T66" fmla="*/ 165 w 370"/>
                <a:gd name="T67" fmla="*/ 205 h 288"/>
                <a:gd name="T68" fmla="*/ 150 w 370"/>
                <a:gd name="T69" fmla="*/ 212 h 288"/>
                <a:gd name="T70" fmla="*/ 129 w 370"/>
                <a:gd name="T71" fmla="*/ 239 h 288"/>
                <a:gd name="T72" fmla="*/ 114 w 370"/>
                <a:gd name="T73" fmla="*/ 243 h 288"/>
                <a:gd name="T74" fmla="*/ 77 w 370"/>
                <a:gd name="T75" fmla="*/ 260 h 288"/>
                <a:gd name="T76" fmla="*/ 72 w 370"/>
                <a:gd name="T77" fmla="*/ 266 h 288"/>
                <a:gd name="T78" fmla="*/ 53 w 370"/>
                <a:gd name="T79" fmla="*/ 280 h 288"/>
                <a:gd name="T80" fmla="*/ 45 w 370"/>
                <a:gd name="T81" fmla="*/ 278 h 288"/>
                <a:gd name="T82" fmla="*/ 14 w 370"/>
                <a:gd name="T83" fmla="*/ 286 h 288"/>
                <a:gd name="T84" fmla="*/ 7 w 370"/>
                <a:gd name="T85" fmla="*/ 287 h 288"/>
                <a:gd name="T86" fmla="*/ 12 w 370"/>
                <a:gd name="T87" fmla="*/ 280 h 288"/>
                <a:gd name="T88" fmla="*/ 9 w 370"/>
                <a:gd name="T89" fmla="*/ 271 h 288"/>
                <a:gd name="T90" fmla="*/ 23 w 370"/>
                <a:gd name="T91" fmla="*/ 254 h 288"/>
                <a:gd name="T92" fmla="*/ 21 w 370"/>
                <a:gd name="T93" fmla="*/ 242 h 288"/>
                <a:gd name="T94" fmla="*/ 42 w 370"/>
                <a:gd name="T95" fmla="*/ 251 h 288"/>
                <a:gd name="T96" fmla="*/ 72 w 370"/>
                <a:gd name="T97" fmla="*/ 231 h 288"/>
                <a:gd name="T98" fmla="*/ 65 w 370"/>
                <a:gd name="T99" fmla="*/ 241 h 288"/>
                <a:gd name="T100" fmla="*/ 69 w 370"/>
                <a:gd name="T101" fmla="*/ 250 h 288"/>
                <a:gd name="T102" fmla="*/ 91 w 370"/>
                <a:gd name="T103" fmla="*/ 239 h 288"/>
                <a:gd name="T104" fmla="*/ 123 w 370"/>
                <a:gd name="T105" fmla="*/ 221 h 288"/>
                <a:gd name="T106" fmla="*/ 276 w 370"/>
                <a:gd name="T107" fmla="*/ 111 h 288"/>
                <a:gd name="T108" fmla="*/ 295 w 370"/>
                <a:gd name="T109"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288">
                  <a:moveTo>
                    <a:pt x="132" y="212"/>
                  </a:moveTo>
                  <a:cubicBezTo>
                    <a:pt x="128" y="210"/>
                    <a:pt x="125" y="209"/>
                    <a:pt x="122" y="212"/>
                  </a:cubicBezTo>
                  <a:cubicBezTo>
                    <a:pt x="120" y="215"/>
                    <a:pt x="118" y="215"/>
                    <a:pt x="116" y="211"/>
                  </a:cubicBezTo>
                  <a:cubicBezTo>
                    <a:pt x="115" y="208"/>
                    <a:pt x="113" y="208"/>
                    <a:pt x="110" y="210"/>
                  </a:cubicBezTo>
                  <a:cubicBezTo>
                    <a:pt x="107" y="213"/>
                    <a:pt x="104" y="217"/>
                    <a:pt x="101" y="221"/>
                  </a:cubicBezTo>
                  <a:cubicBezTo>
                    <a:pt x="100" y="221"/>
                    <a:pt x="101" y="222"/>
                    <a:pt x="101" y="223"/>
                  </a:cubicBezTo>
                  <a:cubicBezTo>
                    <a:pt x="102" y="228"/>
                    <a:pt x="101" y="231"/>
                    <a:pt x="95" y="232"/>
                  </a:cubicBezTo>
                  <a:cubicBezTo>
                    <a:pt x="90" y="233"/>
                    <a:pt x="86" y="233"/>
                    <a:pt x="81" y="233"/>
                  </a:cubicBezTo>
                  <a:cubicBezTo>
                    <a:pt x="84" y="228"/>
                    <a:pt x="87" y="223"/>
                    <a:pt x="91" y="218"/>
                  </a:cubicBezTo>
                  <a:cubicBezTo>
                    <a:pt x="94" y="213"/>
                    <a:pt x="99" y="209"/>
                    <a:pt x="106" y="209"/>
                  </a:cubicBezTo>
                  <a:cubicBezTo>
                    <a:pt x="108" y="209"/>
                    <a:pt x="109" y="208"/>
                    <a:pt x="111" y="207"/>
                  </a:cubicBezTo>
                  <a:cubicBezTo>
                    <a:pt x="119" y="200"/>
                    <a:pt x="128" y="193"/>
                    <a:pt x="137" y="187"/>
                  </a:cubicBezTo>
                  <a:cubicBezTo>
                    <a:pt x="139" y="185"/>
                    <a:pt x="142" y="183"/>
                    <a:pt x="145" y="183"/>
                  </a:cubicBezTo>
                  <a:cubicBezTo>
                    <a:pt x="142" y="186"/>
                    <a:pt x="140" y="189"/>
                    <a:pt x="137" y="191"/>
                  </a:cubicBezTo>
                  <a:cubicBezTo>
                    <a:pt x="139" y="194"/>
                    <a:pt x="148" y="197"/>
                    <a:pt x="150" y="195"/>
                  </a:cubicBezTo>
                  <a:cubicBezTo>
                    <a:pt x="151" y="195"/>
                    <a:pt x="151" y="193"/>
                    <a:pt x="151" y="192"/>
                  </a:cubicBezTo>
                  <a:cubicBezTo>
                    <a:pt x="147" y="188"/>
                    <a:pt x="150" y="187"/>
                    <a:pt x="153" y="185"/>
                  </a:cubicBezTo>
                  <a:cubicBezTo>
                    <a:pt x="156" y="183"/>
                    <a:pt x="160" y="180"/>
                    <a:pt x="161" y="177"/>
                  </a:cubicBezTo>
                  <a:cubicBezTo>
                    <a:pt x="163" y="170"/>
                    <a:pt x="168" y="164"/>
                    <a:pt x="174" y="161"/>
                  </a:cubicBezTo>
                  <a:cubicBezTo>
                    <a:pt x="178" y="159"/>
                    <a:pt x="181" y="155"/>
                    <a:pt x="184" y="153"/>
                  </a:cubicBezTo>
                  <a:cubicBezTo>
                    <a:pt x="184" y="154"/>
                    <a:pt x="183" y="155"/>
                    <a:pt x="182" y="157"/>
                  </a:cubicBezTo>
                  <a:cubicBezTo>
                    <a:pt x="176" y="164"/>
                    <a:pt x="171" y="171"/>
                    <a:pt x="169" y="181"/>
                  </a:cubicBezTo>
                  <a:cubicBezTo>
                    <a:pt x="168" y="184"/>
                    <a:pt x="165" y="187"/>
                    <a:pt x="164" y="191"/>
                  </a:cubicBezTo>
                  <a:cubicBezTo>
                    <a:pt x="166" y="191"/>
                    <a:pt x="170" y="190"/>
                    <a:pt x="172" y="189"/>
                  </a:cubicBezTo>
                  <a:cubicBezTo>
                    <a:pt x="179" y="183"/>
                    <a:pt x="187" y="179"/>
                    <a:pt x="193" y="172"/>
                  </a:cubicBezTo>
                  <a:cubicBezTo>
                    <a:pt x="197" y="167"/>
                    <a:pt x="203" y="164"/>
                    <a:pt x="208" y="161"/>
                  </a:cubicBezTo>
                  <a:cubicBezTo>
                    <a:pt x="213" y="158"/>
                    <a:pt x="218" y="155"/>
                    <a:pt x="222" y="152"/>
                  </a:cubicBezTo>
                  <a:cubicBezTo>
                    <a:pt x="224" y="151"/>
                    <a:pt x="226" y="149"/>
                    <a:pt x="227" y="148"/>
                  </a:cubicBezTo>
                  <a:cubicBezTo>
                    <a:pt x="232" y="142"/>
                    <a:pt x="236" y="136"/>
                    <a:pt x="240" y="130"/>
                  </a:cubicBezTo>
                  <a:cubicBezTo>
                    <a:pt x="239" y="130"/>
                    <a:pt x="238" y="129"/>
                    <a:pt x="235" y="128"/>
                  </a:cubicBezTo>
                  <a:cubicBezTo>
                    <a:pt x="237" y="127"/>
                    <a:pt x="239" y="127"/>
                    <a:pt x="240" y="126"/>
                  </a:cubicBezTo>
                  <a:cubicBezTo>
                    <a:pt x="245" y="125"/>
                    <a:pt x="251" y="124"/>
                    <a:pt x="256" y="122"/>
                  </a:cubicBezTo>
                  <a:cubicBezTo>
                    <a:pt x="257" y="122"/>
                    <a:pt x="258" y="121"/>
                    <a:pt x="258" y="120"/>
                  </a:cubicBezTo>
                  <a:cubicBezTo>
                    <a:pt x="264" y="109"/>
                    <a:pt x="273" y="100"/>
                    <a:pt x="283" y="92"/>
                  </a:cubicBezTo>
                  <a:cubicBezTo>
                    <a:pt x="292" y="85"/>
                    <a:pt x="300" y="77"/>
                    <a:pt x="307" y="67"/>
                  </a:cubicBezTo>
                  <a:cubicBezTo>
                    <a:pt x="311" y="61"/>
                    <a:pt x="318" y="55"/>
                    <a:pt x="323" y="49"/>
                  </a:cubicBezTo>
                  <a:cubicBezTo>
                    <a:pt x="327" y="44"/>
                    <a:pt x="329" y="39"/>
                    <a:pt x="331" y="34"/>
                  </a:cubicBezTo>
                  <a:cubicBezTo>
                    <a:pt x="332" y="33"/>
                    <a:pt x="332" y="32"/>
                    <a:pt x="332" y="31"/>
                  </a:cubicBezTo>
                  <a:cubicBezTo>
                    <a:pt x="339" y="28"/>
                    <a:pt x="341" y="22"/>
                    <a:pt x="343" y="15"/>
                  </a:cubicBezTo>
                  <a:cubicBezTo>
                    <a:pt x="343" y="15"/>
                    <a:pt x="343" y="15"/>
                    <a:pt x="343" y="15"/>
                  </a:cubicBezTo>
                  <a:cubicBezTo>
                    <a:pt x="346" y="10"/>
                    <a:pt x="350" y="5"/>
                    <a:pt x="354" y="0"/>
                  </a:cubicBezTo>
                  <a:cubicBezTo>
                    <a:pt x="355" y="0"/>
                    <a:pt x="355" y="0"/>
                    <a:pt x="356" y="1"/>
                  </a:cubicBezTo>
                  <a:cubicBezTo>
                    <a:pt x="355" y="2"/>
                    <a:pt x="354" y="4"/>
                    <a:pt x="353" y="6"/>
                  </a:cubicBezTo>
                  <a:cubicBezTo>
                    <a:pt x="353" y="8"/>
                    <a:pt x="351" y="9"/>
                    <a:pt x="350" y="11"/>
                  </a:cubicBezTo>
                  <a:cubicBezTo>
                    <a:pt x="350" y="13"/>
                    <a:pt x="351" y="15"/>
                    <a:pt x="352" y="16"/>
                  </a:cubicBezTo>
                  <a:cubicBezTo>
                    <a:pt x="353" y="17"/>
                    <a:pt x="355" y="17"/>
                    <a:pt x="356" y="16"/>
                  </a:cubicBezTo>
                  <a:cubicBezTo>
                    <a:pt x="359" y="13"/>
                    <a:pt x="362" y="9"/>
                    <a:pt x="366" y="6"/>
                  </a:cubicBezTo>
                  <a:cubicBezTo>
                    <a:pt x="367" y="5"/>
                    <a:pt x="368" y="3"/>
                    <a:pt x="370" y="2"/>
                  </a:cubicBezTo>
                  <a:cubicBezTo>
                    <a:pt x="368" y="5"/>
                    <a:pt x="367" y="8"/>
                    <a:pt x="366" y="12"/>
                  </a:cubicBezTo>
                  <a:cubicBezTo>
                    <a:pt x="362" y="18"/>
                    <a:pt x="358" y="24"/>
                    <a:pt x="354" y="30"/>
                  </a:cubicBezTo>
                  <a:cubicBezTo>
                    <a:pt x="354" y="31"/>
                    <a:pt x="353" y="32"/>
                    <a:pt x="351" y="33"/>
                  </a:cubicBezTo>
                  <a:cubicBezTo>
                    <a:pt x="346" y="35"/>
                    <a:pt x="344" y="39"/>
                    <a:pt x="344" y="45"/>
                  </a:cubicBezTo>
                  <a:cubicBezTo>
                    <a:pt x="343" y="48"/>
                    <a:pt x="344" y="51"/>
                    <a:pt x="343" y="53"/>
                  </a:cubicBezTo>
                  <a:cubicBezTo>
                    <a:pt x="342" y="56"/>
                    <a:pt x="340" y="59"/>
                    <a:pt x="338" y="60"/>
                  </a:cubicBezTo>
                  <a:cubicBezTo>
                    <a:pt x="331" y="62"/>
                    <a:pt x="327" y="68"/>
                    <a:pt x="323" y="73"/>
                  </a:cubicBezTo>
                  <a:cubicBezTo>
                    <a:pt x="318" y="79"/>
                    <a:pt x="313" y="86"/>
                    <a:pt x="308" y="92"/>
                  </a:cubicBezTo>
                  <a:cubicBezTo>
                    <a:pt x="302" y="100"/>
                    <a:pt x="293" y="106"/>
                    <a:pt x="288" y="114"/>
                  </a:cubicBezTo>
                  <a:cubicBezTo>
                    <a:pt x="285" y="119"/>
                    <a:pt x="279" y="123"/>
                    <a:pt x="274" y="127"/>
                  </a:cubicBezTo>
                  <a:cubicBezTo>
                    <a:pt x="272" y="127"/>
                    <a:pt x="269" y="127"/>
                    <a:pt x="266" y="127"/>
                  </a:cubicBezTo>
                  <a:cubicBezTo>
                    <a:pt x="266" y="125"/>
                    <a:pt x="266" y="123"/>
                    <a:pt x="267" y="122"/>
                  </a:cubicBezTo>
                  <a:cubicBezTo>
                    <a:pt x="260" y="121"/>
                    <a:pt x="257" y="125"/>
                    <a:pt x="258" y="132"/>
                  </a:cubicBezTo>
                  <a:cubicBezTo>
                    <a:pt x="252" y="134"/>
                    <a:pt x="249" y="139"/>
                    <a:pt x="246" y="145"/>
                  </a:cubicBezTo>
                  <a:cubicBezTo>
                    <a:pt x="243" y="149"/>
                    <a:pt x="239" y="152"/>
                    <a:pt x="235" y="155"/>
                  </a:cubicBezTo>
                  <a:cubicBezTo>
                    <a:pt x="230" y="158"/>
                    <a:pt x="226" y="160"/>
                    <a:pt x="221" y="162"/>
                  </a:cubicBezTo>
                  <a:cubicBezTo>
                    <a:pt x="217" y="164"/>
                    <a:pt x="213" y="167"/>
                    <a:pt x="211" y="171"/>
                  </a:cubicBezTo>
                  <a:cubicBezTo>
                    <a:pt x="207" y="176"/>
                    <a:pt x="202" y="179"/>
                    <a:pt x="197" y="183"/>
                  </a:cubicBezTo>
                  <a:cubicBezTo>
                    <a:pt x="192" y="187"/>
                    <a:pt x="186" y="190"/>
                    <a:pt x="180" y="194"/>
                  </a:cubicBezTo>
                  <a:cubicBezTo>
                    <a:pt x="175" y="198"/>
                    <a:pt x="170" y="201"/>
                    <a:pt x="165" y="205"/>
                  </a:cubicBezTo>
                  <a:cubicBezTo>
                    <a:pt x="164" y="205"/>
                    <a:pt x="163" y="206"/>
                    <a:pt x="161" y="206"/>
                  </a:cubicBezTo>
                  <a:cubicBezTo>
                    <a:pt x="156" y="205"/>
                    <a:pt x="153" y="208"/>
                    <a:pt x="150" y="212"/>
                  </a:cubicBezTo>
                  <a:cubicBezTo>
                    <a:pt x="146" y="219"/>
                    <a:pt x="143" y="225"/>
                    <a:pt x="138" y="232"/>
                  </a:cubicBezTo>
                  <a:cubicBezTo>
                    <a:pt x="136" y="235"/>
                    <a:pt x="132" y="237"/>
                    <a:pt x="129" y="239"/>
                  </a:cubicBezTo>
                  <a:cubicBezTo>
                    <a:pt x="125" y="242"/>
                    <a:pt x="121" y="244"/>
                    <a:pt x="116" y="247"/>
                  </a:cubicBezTo>
                  <a:cubicBezTo>
                    <a:pt x="116" y="246"/>
                    <a:pt x="115" y="245"/>
                    <a:pt x="114" y="243"/>
                  </a:cubicBezTo>
                  <a:cubicBezTo>
                    <a:pt x="102" y="253"/>
                    <a:pt x="91" y="261"/>
                    <a:pt x="76" y="266"/>
                  </a:cubicBezTo>
                  <a:cubicBezTo>
                    <a:pt x="76" y="263"/>
                    <a:pt x="77" y="262"/>
                    <a:pt x="77" y="260"/>
                  </a:cubicBezTo>
                  <a:cubicBezTo>
                    <a:pt x="71" y="261"/>
                    <a:pt x="65" y="260"/>
                    <a:pt x="62" y="268"/>
                  </a:cubicBezTo>
                  <a:cubicBezTo>
                    <a:pt x="66" y="268"/>
                    <a:pt x="69" y="267"/>
                    <a:pt x="72" y="266"/>
                  </a:cubicBezTo>
                  <a:cubicBezTo>
                    <a:pt x="70" y="273"/>
                    <a:pt x="64" y="278"/>
                    <a:pt x="58" y="278"/>
                  </a:cubicBezTo>
                  <a:cubicBezTo>
                    <a:pt x="56" y="278"/>
                    <a:pt x="55" y="279"/>
                    <a:pt x="53" y="280"/>
                  </a:cubicBezTo>
                  <a:cubicBezTo>
                    <a:pt x="51" y="281"/>
                    <a:pt x="50" y="282"/>
                    <a:pt x="48" y="283"/>
                  </a:cubicBezTo>
                  <a:cubicBezTo>
                    <a:pt x="47" y="281"/>
                    <a:pt x="46" y="279"/>
                    <a:pt x="45" y="278"/>
                  </a:cubicBezTo>
                  <a:cubicBezTo>
                    <a:pt x="38" y="278"/>
                    <a:pt x="31" y="278"/>
                    <a:pt x="24" y="280"/>
                  </a:cubicBezTo>
                  <a:cubicBezTo>
                    <a:pt x="20" y="281"/>
                    <a:pt x="17" y="284"/>
                    <a:pt x="14" y="286"/>
                  </a:cubicBezTo>
                  <a:cubicBezTo>
                    <a:pt x="13" y="286"/>
                    <a:pt x="12" y="288"/>
                    <a:pt x="11" y="288"/>
                  </a:cubicBezTo>
                  <a:cubicBezTo>
                    <a:pt x="9" y="288"/>
                    <a:pt x="8" y="287"/>
                    <a:pt x="7" y="287"/>
                  </a:cubicBezTo>
                  <a:cubicBezTo>
                    <a:pt x="7" y="285"/>
                    <a:pt x="8" y="284"/>
                    <a:pt x="9" y="283"/>
                  </a:cubicBezTo>
                  <a:cubicBezTo>
                    <a:pt x="9" y="282"/>
                    <a:pt x="11" y="281"/>
                    <a:pt x="12" y="280"/>
                  </a:cubicBezTo>
                  <a:cubicBezTo>
                    <a:pt x="9" y="275"/>
                    <a:pt x="4" y="279"/>
                    <a:pt x="0" y="278"/>
                  </a:cubicBezTo>
                  <a:cubicBezTo>
                    <a:pt x="3" y="276"/>
                    <a:pt x="6" y="273"/>
                    <a:pt x="9" y="271"/>
                  </a:cubicBezTo>
                  <a:cubicBezTo>
                    <a:pt x="15" y="267"/>
                    <a:pt x="20" y="263"/>
                    <a:pt x="25" y="259"/>
                  </a:cubicBezTo>
                  <a:cubicBezTo>
                    <a:pt x="28" y="256"/>
                    <a:pt x="27" y="254"/>
                    <a:pt x="23" y="254"/>
                  </a:cubicBezTo>
                  <a:cubicBezTo>
                    <a:pt x="20" y="253"/>
                    <a:pt x="16" y="253"/>
                    <a:pt x="17" y="249"/>
                  </a:cubicBezTo>
                  <a:cubicBezTo>
                    <a:pt x="17" y="247"/>
                    <a:pt x="19" y="245"/>
                    <a:pt x="21" y="242"/>
                  </a:cubicBezTo>
                  <a:cubicBezTo>
                    <a:pt x="24" y="245"/>
                    <a:pt x="26" y="248"/>
                    <a:pt x="28" y="250"/>
                  </a:cubicBezTo>
                  <a:cubicBezTo>
                    <a:pt x="33" y="256"/>
                    <a:pt x="37" y="256"/>
                    <a:pt x="42" y="251"/>
                  </a:cubicBezTo>
                  <a:cubicBezTo>
                    <a:pt x="50" y="245"/>
                    <a:pt x="57" y="237"/>
                    <a:pt x="65" y="231"/>
                  </a:cubicBezTo>
                  <a:cubicBezTo>
                    <a:pt x="67" y="230"/>
                    <a:pt x="70" y="231"/>
                    <a:pt x="72" y="231"/>
                  </a:cubicBezTo>
                  <a:cubicBezTo>
                    <a:pt x="72" y="233"/>
                    <a:pt x="72" y="235"/>
                    <a:pt x="71" y="236"/>
                  </a:cubicBezTo>
                  <a:cubicBezTo>
                    <a:pt x="70" y="238"/>
                    <a:pt x="67" y="239"/>
                    <a:pt x="65" y="241"/>
                  </a:cubicBezTo>
                  <a:cubicBezTo>
                    <a:pt x="64" y="242"/>
                    <a:pt x="62" y="245"/>
                    <a:pt x="62" y="246"/>
                  </a:cubicBezTo>
                  <a:cubicBezTo>
                    <a:pt x="64" y="248"/>
                    <a:pt x="67" y="251"/>
                    <a:pt x="69" y="250"/>
                  </a:cubicBezTo>
                  <a:cubicBezTo>
                    <a:pt x="73" y="250"/>
                    <a:pt x="76" y="249"/>
                    <a:pt x="80" y="247"/>
                  </a:cubicBezTo>
                  <a:cubicBezTo>
                    <a:pt x="84" y="245"/>
                    <a:pt x="87" y="242"/>
                    <a:pt x="91" y="239"/>
                  </a:cubicBezTo>
                  <a:cubicBezTo>
                    <a:pt x="92" y="238"/>
                    <a:pt x="94" y="236"/>
                    <a:pt x="96" y="236"/>
                  </a:cubicBezTo>
                  <a:cubicBezTo>
                    <a:pt x="107" y="233"/>
                    <a:pt x="114" y="226"/>
                    <a:pt x="123" y="221"/>
                  </a:cubicBezTo>
                  <a:cubicBezTo>
                    <a:pt x="127" y="219"/>
                    <a:pt x="129" y="215"/>
                    <a:pt x="132" y="212"/>
                  </a:cubicBezTo>
                  <a:close/>
                  <a:moveTo>
                    <a:pt x="276" y="111"/>
                  </a:moveTo>
                  <a:cubicBezTo>
                    <a:pt x="276" y="111"/>
                    <a:pt x="277" y="111"/>
                    <a:pt x="277" y="112"/>
                  </a:cubicBezTo>
                  <a:cubicBezTo>
                    <a:pt x="283" y="104"/>
                    <a:pt x="289" y="97"/>
                    <a:pt x="295" y="90"/>
                  </a:cubicBezTo>
                  <a:cubicBezTo>
                    <a:pt x="285" y="93"/>
                    <a:pt x="280" y="102"/>
                    <a:pt x="276" y="1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3" name="Freeform 9"/>
            <p:cNvSpPr/>
            <p:nvPr/>
          </p:nvSpPr>
          <p:spPr bwMode="auto">
            <a:xfrm>
              <a:off x="7423089" y="3409956"/>
              <a:ext cx="887407" cy="517526"/>
            </a:xfrm>
            <a:custGeom>
              <a:avLst/>
              <a:gdLst>
                <a:gd name="T0" fmla="*/ 236 w 236"/>
                <a:gd name="T1" fmla="*/ 2 h 137"/>
                <a:gd name="T2" fmla="*/ 228 w 236"/>
                <a:gd name="T3" fmla="*/ 12 h 137"/>
                <a:gd name="T4" fmla="*/ 214 w 236"/>
                <a:gd name="T5" fmla="*/ 19 h 137"/>
                <a:gd name="T6" fmla="*/ 197 w 236"/>
                <a:gd name="T7" fmla="*/ 31 h 137"/>
                <a:gd name="T8" fmla="*/ 180 w 236"/>
                <a:gd name="T9" fmla="*/ 41 h 137"/>
                <a:gd name="T10" fmla="*/ 169 w 236"/>
                <a:gd name="T11" fmla="*/ 48 h 137"/>
                <a:gd name="T12" fmla="*/ 157 w 236"/>
                <a:gd name="T13" fmla="*/ 59 h 137"/>
                <a:gd name="T14" fmla="*/ 137 w 236"/>
                <a:gd name="T15" fmla="*/ 67 h 137"/>
                <a:gd name="T16" fmla="*/ 129 w 236"/>
                <a:gd name="T17" fmla="*/ 70 h 137"/>
                <a:gd name="T18" fmla="*/ 116 w 236"/>
                <a:gd name="T19" fmla="*/ 81 h 137"/>
                <a:gd name="T20" fmla="*/ 111 w 236"/>
                <a:gd name="T21" fmla="*/ 89 h 137"/>
                <a:gd name="T22" fmla="*/ 89 w 236"/>
                <a:gd name="T23" fmla="*/ 94 h 137"/>
                <a:gd name="T24" fmla="*/ 77 w 236"/>
                <a:gd name="T25" fmla="*/ 103 h 137"/>
                <a:gd name="T26" fmla="*/ 74 w 236"/>
                <a:gd name="T27" fmla="*/ 105 h 137"/>
                <a:gd name="T28" fmla="*/ 63 w 236"/>
                <a:gd name="T29" fmla="*/ 107 h 137"/>
                <a:gd name="T30" fmla="*/ 59 w 236"/>
                <a:gd name="T31" fmla="*/ 107 h 137"/>
                <a:gd name="T32" fmla="*/ 49 w 236"/>
                <a:gd name="T33" fmla="*/ 114 h 137"/>
                <a:gd name="T34" fmla="*/ 29 w 236"/>
                <a:gd name="T35" fmla="*/ 117 h 137"/>
                <a:gd name="T36" fmla="*/ 27 w 236"/>
                <a:gd name="T37" fmla="*/ 122 h 137"/>
                <a:gd name="T38" fmla="*/ 22 w 236"/>
                <a:gd name="T39" fmla="*/ 125 h 137"/>
                <a:gd name="T40" fmla="*/ 18 w 236"/>
                <a:gd name="T41" fmla="*/ 127 h 137"/>
                <a:gd name="T42" fmla="*/ 7 w 236"/>
                <a:gd name="T43" fmla="*/ 135 h 137"/>
                <a:gd name="T44" fmla="*/ 1 w 236"/>
                <a:gd name="T45" fmla="*/ 133 h 137"/>
                <a:gd name="T46" fmla="*/ 0 w 236"/>
                <a:gd name="T47" fmla="*/ 127 h 137"/>
                <a:gd name="T48" fmla="*/ 2 w 236"/>
                <a:gd name="T49" fmla="*/ 124 h 137"/>
                <a:gd name="T50" fmla="*/ 59 w 236"/>
                <a:gd name="T51" fmla="*/ 98 h 137"/>
                <a:gd name="T52" fmla="*/ 103 w 236"/>
                <a:gd name="T53" fmla="*/ 73 h 137"/>
                <a:gd name="T54" fmla="*/ 127 w 236"/>
                <a:gd name="T55" fmla="*/ 60 h 137"/>
                <a:gd name="T56" fmla="*/ 156 w 236"/>
                <a:gd name="T57" fmla="*/ 44 h 137"/>
                <a:gd name="T58" fmla="*/ 158 w 236"/>
                <a:gd name="T59" fmla="*/ 43 h 137"/>
                <a:gd name="T60" fmla="*/ 182 w 236"/>
                <a:gd name="T61" fmla="*/ 29 h 137"/>
                <a:gd name="T62" fmla="*/ 187 w 236"/>
                <a:gd name="T63" fmla="*/ 24 h 137"/>
                <a:gd name="T64" fmla="*/ 199 w 236"/>
                <a:gd name="T65" fmla="*/ 20 h 137"/>
                <a:gd name="T66" fmla="*/ 209 w 236"/>
                <a:gd name="T67" fmla="*/ 16 h 137"/>
                <a:gd name="T68" fmla="*/ 215 w 236"/>
                <a:gd name="T69" fmla="*/ 10 h 137"/>
                <a:gd name="T70" fmla="*/ 236 w 236"/>
                <a:gd name="T71"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137">
                  <a:moveTo>
                    <a:pt x="236" y="2"/>
                  </a:moveTo>
                  <a:cubicBezTo>
                    <a:pt x="235" y="7"/>
                    <a:pt x="232" y="10"/>
                    <a:pt x="228" y="12"/>
                  </a:cubicBezTo>
                  <a:cubicBezTo>
                    <a:pt x="223" y="15"/>
                    <a:pt x="218" y="17"/>
                    <a:pt x="214" y="19"/>
                  </a:cubicBezTo>
                  <a:cubicBezTo>
                    <a:pt x="207" y="22"/>
                    <a:pt x="201" y="25"/>
                    <a:pt x="197" y="31"/>
                  </a:cubicBezTo>
                  <a:cubicBezTo>
                    <a:pt x="193" y="37"/>
                    <a:pt x="188" y="41"/>
                    <a:pt x="180" y="41"/>
                  </a:cubicBezTo>
                  <a:cubicBezTo>
                    <a:pt x="176" y="42"/>
                    <a:pt x="172" y="45"/>
                    <a:pt x="169" y="48"/>
                  </a:cubicBezTo>
                  <a:cubicBezTo>
                    <a:pt x="165" y="52"/>
                    <a:pt x="161" y="56"/>
                    <a:pt x="157" y="59"/>
                  </a:cubicBezTo>
                  <a:cubicBezTo>
                    <a:pt x="151" y="64"/>
                    <a:pt x="145" y="68"/>
                    <a:pt x="137" y="67"/>
                  </a:cubicBezTo>
                  <a:cubicBezTo>
                    <a:pt x="134" y="66"/>
                    <a:pt x="131" y="68"/>
                    <a:pt x="129" y="70"/>
                  </a:cubicBezTo>
                  <a:cubicBezTo>
                    <a:pt x="125" y="74"/>
                    <a:pt x="123" y="80"/>
                    <a:pt x="116" y="81"/>
                  </a:cubicBezTo>
                  <a:cubicBezTo>
                    <a:pt x="114" y="82"/>
                    <a:pt x="113" y="86"/>
                    <a:pt x="111" y="89"/>
                  </a:cubicBezTo>
                  <a:cubicBezTo>
                    <a:pt x="101" y="81"/>
                    <a:pt x="95" y="83"/>
                    <a:pt x="89" y="94"/>
                  </a:cubicBezTo>
                  <a:cubicBezTo>
                    <a:pt x="86" y="99"/>
                    <a:pt x="84" y="103"/>
                    <a:pt x="77" y="103"/>
                  </a:cubicBezTo>
                  <a:cubicBezTo>
                    <a:pt x="76" y="103"/>
                    <a:pt x="75" y="104"/>
                    <a:pt x="74" y="105"/>
                  </a:cubicBezTo>
                  <a:cubicBezTo>
                    <a:pt x="70" y="108"/>
                    <a:pt x="67" y="110"/>
                    <a:pt x="63" y="107"/>
                  </a:cubicBezTo>
                  <a:cubicBezTo>
                    <a:pt x="62" y="106"/>
                    <a:pt x="60" y="106"/>
                    <a:pt x="59" y="107"/>
                  </a:cubicBezTo>
                  <a:cubicBezTo>
                    <a:pt x="55" y="109"/>
                    <a:pt x="52" y="111"/>
                    <a:pt x="49" y="114"/>
                  </a:cubicBezTo>
                  <a:cubicBezTo>
                    <a:pt x="43" y="119"/>
                    <a:pt x="37" y="122"/>
                    <a:pt x="29" y="117"/>
                  </a:cubicBezTo>
                  <a:cubicBezTo>
                    <a:pt x="28" y="119"/>
                    <a:pt x="27" y="120"/>
                    <a:pt x="27" y="122"/>
                  </a:cubicBezTo>
                  <a:cubicBezTo>
                    <a:pt x="26" y="124"/>
                    <a:pt x="26" y="127"/>
                    <a:pt x="22" y="125"/>
                  </a:cubicBezTo>
                  <a:cubicBezTo>
                    <a:pt x="21" y="125"/>
                    <a:pt x="19" y="126"/>
                    <a:pt x="18" y="127"/>
                  </a:cubicBezTo>
                  <a:cubicBezTo>
                    <a:pt x="14" y="130"/>
                    <a:pt x="11" y="133"/>
                    <a:pt x="7" y="135"/>
                  </a:cubicBezTo>
                  <a:cubicBezTo>
                    <a:pt x="4" y="137"/>
                    <a:pt x="2" y="137"/>
                    <a:pt x="1" y="133"/>
                  </a:cubicBezTo>
                  <a:cubicBezTo>
                    <a:pt x="1" y="131"/>
                    <a:pt x="0" y="129"/>
                    <a:pt x="0" y="127"/>
                  </a:cubicBezTo>
                  <a:cubicBezTo>
                    <a:pt x="0" y="126"/>
                    <a:pt x="1" y="124"/>
                    <a:pt x="2" y="124"/>
                  </a:cubicBezTo>
                  <a:cubicBezTo>
                    <a:pt x="23" y="119"/>
                    <a:pt x="41" y="108"/>
                    <a:pt x="59" y="98"/>
                  </a:cubicBezTo>
                  <a:cubicBezTo>
                    <a:pt x="74" y="90"/>
                    <a:pt x="88" y="81"/>
                    <a:pt x="103" y="73"/>
                  </a:cubicBezTo>
                  <a:cubicBezTo>
                    <a:pt x="111" y="68"/>
                    <a:pt x="119" y="64"/>
                    <a:pt x="127" y="60"/>
                  </a:cubicBezTo>
                  <a:cubicBezTo>
                    <a:pt x="137" y="55"/>
                    <a:pt x="147" y="50"/>
                    <a:pt x="156" y="44"/>
                  </a:cubicBezTo>
                  <a:cubicBezTo>
                    <a:pt x="157" y="44"/>
                    <a:pt x="158" y="43"/>
                    <a:pt x="158" y="43"/>
                  </a:cubicBezTo>
                  <a:cubicBezTo>
                    <a:pt x="168" y="42"/>
                    <a:pt x="175" y="36"/>
                    <a:pt x="182" y="29"/>
                  </a:cubicBezTo>
                  <a:cubicBezTo>
                    <a:pt x="184" y="28"/>
                    <a:pt x="185" y="26"/>
                    <a:pt x="187" y="24"/>
                  </a:cubicBezTo>
                  <a:cubicBezTo>
                    <a:pt x="190" y="21"/>
                    <a:pt x="194" y="19"/>
                    <a:pt x="199" y="20"/>
                  </a:cubicBezTo>
                  <a:cubicBezTo>
                    <a:pt x="202" y="20"/>
                    <a:pt x="206" y="18"/>
                    <a:pt x="209" y="16"/>
                  </a:cubicBezTo>
                  <a:cubicBezTo>
                    <a:pt x="211" y="14"/>
                    <a:pt x="213" y="12"/>
                    <a:pt x="215" y="10"/>
                  </a:cubicBezTo>
                  <a:cubicBezTo>
                    <a:pt x="220" y="3"/>
                    <a:pt x="227" y="0"/>
                    <a:pt x="236" y="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4" name="Freeform 10"/>
            <p:cNvSpPr/>
            <p:nvPr/>
          </p:nvSpPr>
          <p:spPr bwMode="auto">
            <a:xfrm>
              <a:off x="7021456" y="3602042"/>
              <a:ext cx="609595" cy="331789"/>
            </a:xfrm>
            <a:custGeom>
              <a:avLst/>
              <a:gdLst>
                <a:gd name="T0" fmla="*/ 0 w 162"/>
                <a:gd name="T1" fmla="*/ 79 h 88"/>
                <a:gd name="T2" fmla="*/ 7 w 162"/>
                <a:gd name="T3" fmla="*/ 77 h 88"/>
                <a:gd name="T4" fmla="*/ 26 w 162"/>
                <a:gd name="T5" fmla="*/ 66 h 88"/>
                <a:gd name="T6" fmla="*/ 33 w 162"/>
                <a:gd name="T7" fmla="*/ 52 h 88"/>
                <a:gd name="T8" fmla="*/ 32 w 162"/>
                <a:gd name="T9" fmla="*/ 44 h 88"/>
                <a:gd name="T10" fmla="*/ 19 w 162"/>
                <a:gd name="T11" fmla="*/ 48 h 88"/>
                <a:gd name="T12" fmla="*/ 47 w 162"/>
                <a:gd name="T13" fmla="*/ 34 h 88"/>
                <a:gd name="T14" fmla="*/ 52 w 162"/>
                <a:gd name="T15" fmla="*/ 37 h 88"/>
                <a:gd name="T16" fmla="*/ 60 w 162"/>
                <a:gd name="T17" fmla="*/ 40 h 88"/>
                <a:gd name="T18" fmla="*/ 75 w 162"/>
                <a:gd name="T19" fmla="*/ 34 h 88"/>
                <a:gd name="T20" fmla="*/ 78 w 162"/>
                <a:gd name="T21" fmla="*/ 27 h 88"/>
                <a:gd name="T22" fmla="*/ 72 w 162"/>
                <a:gd name="T23" fmla="*/ 10 h 88"/>
                <a:gd name="T24" fmla="*/ 81 w 162"/>
                <a:gd name="T25" fmla="*/ 9 h 88"/>
                <a:gd name="T26" fmla="*/ 82 w 162"/>
                <a:gd name="T27" fmla="*/ 21 h 88"/>
                <a:gd name="T28" fmla="*/ 91 w 162"/>
                <a:gd name="T29" fmla="*/ 29 h 88"/>
                <a:gd name="T30" fmla="*/ 106 w 162"/>
                <a:gd name="T31" fmla="*/ 24 h 88"/>
                <a:gd name="T32" fmla="*/ 116 w 162"/>
                <a:gd name="T33" fmla="*/ 19 h 88"/>
                <a:gd name="T34" fmla="*/ 126 w 162"/>
                <a:gd name="T35" fmla="*/ 14 h 88"/>
                <a:gd name="T36" fmla="*/ 150 w 162"/>
                <a:gd name="T37" fmla="*/ 3 h 88"/>
                <a:gd name="T38" fmla="*/ 162 w 162"/>
                <a:gd name="T39" fmla="*/ 0 h 88"/>
                <a:gd name="T40" fmla="*/ 160 w 162"/>
                <a:gd name="T41" fmla="*/ 7 h 88"/>
                <a:gd name="T42" fmla="*/ 141 w 162"/>
                <a:gd name="T43" fmla="*/ 16 h 88"/>
                <a:gd name="T44" fmla="*/ 126 w 162"/>
                <a:gd name="T45" fmla="*/ 21 h 88"/>
                <a:gd name="T46" fmla="*/ 116 w 162"/>
                <a:gd name="T47" fmla="*/ 30 h 88"/>
                <a:gd name="T48" fmla="*/ 96 w 162"/>
                <a:gd name="T49" fmla="*/ 35 h 88"/>
                <a:gd name="T50" fmla="*/ 91 w 162"/>
                <a:gd name="T51" fmla="*/ 36 h 88"/>
                <a:gd name="T52" fmla="*/ 81 w 162"/>
                <a:gd name="T53" fmla="*/ 44 h 88"/>
                <a:gd name="T54" fmla="*/ 61 w 162"/>
                <a:gd name="T55" fmla="*/ 50 h 88"/>
                <a:gd name="T56" fmla="*/ 51 w 162"/>
                <a:gd name="T57" fmla="*/ 57 h 88"/>
                <a:gd name="T58" fmla="*/ 39 w 162"/>
                <a:gd name="T59" fmla="*/ 73 h 88"/>
                <a:gd name="T60" fmla="*/ 27 w 162"/>
                <a:gd name="T61" fmla="*/ 77 h 88"/>
                <a:gd name="T62" fmla="*/ 15 w 162"/>
                <a:gd name="T63" fmla="*/ 83 h 88"/>
                <a:gd name="T64" fmla="*/ 0 w 162"/>
                <a:gd name="T6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88">
                  <a:moveTo>
                    <a:pt x="0" y="79"/>
                  </a:moveTo>
                  <a:cubicBezTo>
                    <a:pt x="3" y="78"/>
                    <a:pt x="5" y="77"/>
                    <a:pt x="7" y="77"/>
                  </a:cubicBezTo>
                  <a:cubicBezTo>
                    <a:pt x="15" y="77"/>
                    <a:pt x="21" y="73"/>
                    <a:pt x="26" y="66"/>
                  </a:cubicBezTo>
                  <a:cubicBezTo>
                    <a:pt x="29" y="62"/>
                    <a:pt x="31" y="57"/>
                    <a:pt x="33" y="52"/>
                  </a:cubicBezTo>
                  <a:cubicBezTo>
                    <a:pt x="34" y="50"/>
                    <a:pt x="32" y="47"/>
                    <a:pt x="32" y="44"/>
                  </a:cubicBezTo>
                  <a:cubicBezTo>
                    <a:pt x="27" y="46"/>
                    <a:pt x="23" y="47"/>
                    <a:pt x="19" y="48"/>
                  </a:cubicBezTo>
                  <a:cubicBezTo>
                    <a:pt x="28" y="43"/>
                    <a:pt x="36" y="35"/>
                    <a:pt x="47" y="34"/>
                  </a:cubicBezTo>
                  <a:cubicBezTo>
                    <a:pt x="49" y="34"/>
                    <a:pt x="51" y="34"/>
                    <a:pt x="52" y="37"/>
                  </a:cubicBezTo>
                  <a:cubicBezTo>
                    <a:pt x="54" y="41"/>
                    <a:pt x="56" y="42"/>
                    <a:pt x="60" y="40"/>
                  </a:cubicBezTo>
                  <a:cubicBezTo>
                    <a:pt x="65" y="37"/>
                    <a:pt x="70" y="36"/>
                    <a:pt x="75" y="34"/>
                  </a:cubicBezTo>
                  <a:cubicBezTo>
                    <a:pt x="77" y="32"/>
                    <a:pt x="79" y="30"/>
                    <a:pt x="78" y="27"/>
                  </a:cubicBezTo>
                  <a:cubicBezTo>
                    <a:pt x="76" y="22"/>
                    <a:pt x="74" y="16"/>
                    <a:pt x="72" y="10"/>
                  </a:cubicBezTo>
                  <a:cubicBezTo>
                    <a:pt x="75" y="10"/>
                    <a:pt x="78" y="9"/>
                    <a:pt x="81" y="9"/>
                  </a:cubicBezTo>
                  <a:cubicBezTo>
                    <a:pt x="81" y="13"/>
                    <a:pt x="81" y="17"/>
                    <a:pt x="82" y="21"/>
                  </a:cubicBezTo>
                  <a:cubicBezTo>
                    <a:pt x="82" y="27"/>
                    <a:pt x="85" y="30"/>
                    <a:pt x="91" y="29"/>
                  </a:cubicBezTo>
                  <a:cubicBezTo>
                    <a:pt x="96" y="28"/>
                    <a:pt x="101" y="26"/>
                    <a:pt x="106" y="24"/>
                  </a:cubicBezTo>
                  <a:cubicBezTo>
                    <a:pt x="110" y="23"/>
                    <a:pt x="113" y="20"/>
                    <a:pt x="116" y="19"/>
                  </a:cubicBezTo>
                  <a:cubicBezTo>
                    <a:pt x="119" y="17"/>
                    <a:pt x="122" y="14"/>
                    <a:pt x="126" y="14"/>
                  </a:cubicBezTo>
                  <a:cubicBezTo>
                    <a:pt x="135" y="12"/>
                    <a:pt x="143" y="9"/>
                    <a:pt x="150" y="3"/>
                  </a:cubicBezTo>
                  <a:cubicBezTo>
                    <a:pt x="153" y="1"/>
                    <a:pt x="157" y="1"/>
                    <a:pt x="162" y="0"/>
                  </a:cubicBezTo>
                  <a:cubicBezTo>
                    <a:pt x="161" y="3"/>
                    <a:pt x="161" y="5"/>
                    <a:pt x="160" y="7"/>
                  </a:cubicBezTo>
                  <a:cubicBezTo>
                    <a:pt x="158" y="12"/>
                    <a:pt x="146" y="17"/>
                    <a:pt x="141" y="16"/>
                  </a:cubicBezTo>
                  <a:cubicBezTo>
                    <a:pt x="135" y="15"/>
                    <a:pt x="130" y="18"/>
                    <a:pt x="126" y="21"/>
                  </a:cubicBezTo>
                  <a:cubicBezTo>
                    <a:pt x="123" y="24"/>
                    <a:pt x="119" y="27"/>
                    <a:pt x="116" y="30"/>
                  </a:cubicBezTo>
                  <a:cubicBezTo>
                    <a:pt x="110" y="35"/>
                    <a:pt x="104" y="38"/>
                    <a:pt x="96" y="35"/>
                  </a:cubicBezTo>
                  <a:cubicBezTo>
                    <a:pt x="94" y="35"/>
                    <a:pt x="92" y="35"/>
                    <a:pt x="91" y="36"/>
                  </a:cubicBezTo>
                  <a:cubicBezTo>
                    <a:pt x="87" y="39"/>
                    <a:pt x="84" y="42"/>
                    <a:pt x="81" y="44"/>
                  </a:cubicBezTo>
                  <a:cubicBezTo>
                    <a:pt x="75" y="49"/>
                    <a:pt x="69" y="51"/>
                    <a:pt x="61" y="50"/>
                  </a:cubicBezTo>
                  <a:cubicBezTo>
                    <a:pt x="55" y="49"/>
                    <a:pt x="51" y="51"/>
                    <a:pt x="51" y="57"/>
                  </a:cubicBezTo>
                  <a:cubicBezTo>
                    <a:pt x="51" y="66"/>
                    <a:pt x="46" y="70"/>
                    <a:pt x="39" y="73"/>
                  </a:cubicBezTo>
                  <a:cubicBezTo>
                    <a:pt x="35" y="74"/>
                    <a:pt x="31" y="76"/>
                    <a:pt x="27" y="77"/>
                  </a:cubicBezTo>
                  <a:cubicBezTo>
                    <a:pt x="23" y="79"/>
                    <a:pt x="19" y="81"/>
                    <a:pt x="15" y="83"/>
                  </a:cubicBezTo>
                  <a:cubicBezTo>
                    <a:pt x="7" y="87"/>
                    <a:pt x="7" y="88"/>
                    <a:pt x="0" y="7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5" name="Freeform 11"/>
            <p:cNvSpPr/>
            <p:nvPr/>
          </p:nvSpPr>
          <p:spPr bwMode="auto">
            <a:xfrm>
              <a:off x="5365706" y="3998920"/>
              <a:ext cx="217487" cy="44449"/>
            </a:xfrm>
            <a:custGeom>
              <a:avLst/>
              <a:gdLst>
                <a:gd name="T0" fmla="*/ 0 w 58"/>
                <a:gd name="T1" fmla="*/ 4 h 12"/>
                <a:gd name="T2" fmla="*/ 5 w 58"/>
                <a:gd name="T3" fmla="*/ 1 h 12"/>
                <a:gd name="T4" fmla="*/ 17 w 58"/>
                <a:gd name="T5" fmla="*/ 1 h 12"/>
                <a:gd name="T6" fmla="*/ 18 w 58"/>
                <a:gd name="T7" fmla="*/ 1 h 12"/>
                <a:gd name="T8" fmla="*/ 50 w 58"/>
                <a:gd name="T9" fmla="*/ 3 h 12"/>
                <a:gd name="T10" fmla="*/ 58 w 58"/>
                <a:gd name="T11" fmla="*/ 3 h 12"/>
                <a:gd name="T12" fmla="*/ 36 w 58"/>
                <a:gd name="T13" fmla="*/ 11 h 12"/>
                <a:gd name="T14" fmla="*/ 8 w 58"/>
                <a:gd name="T15" fmla="*/ 5 h 12"/>
                <a:gd name="T16" fmla="*/ 0 w 58"/>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
                  <a:moveTo>
                    <a:pt x="0" y="4"/>
                  </a:moveTo>
                  <a:cubicBezTo>
                    <a:pt x="0" y="0"/>
                    <a:pt x="2" y="0"/>
                    <a:pt x="5" y="1"/>
                  </a:cubicBezTo>
                  <a:cubicBezTo>
                    <a:pt x="9" y="2"/>
                    <a:pt x="13" y="5"/>
                    <a:pt x="17" y="1"/>
                  </a:cubicBezTo>
                  <a:cubicBezTo>
                    <a:pt x="17" y="0"/>
                    <a:pt x="18" y="1"/>
                    <a:pt x="18" y="1"/>
                  </a:cubicBezTo>
                  <a:cubicBezTo>
                    <a:pt x="29" y="5"/>
                    <a:pt x="39" y="4"/>
                    <a:pt x="50" y="3"/>
                  </a:cubicBezTo>
                  <a:cubicBezTo>
                    <a:pt x="52" y="3"/>
                    <a:pt x="54" y="3"/>
                    <a:pt x="58" y="3"/>
                  </a:cubicBezTo>
                  <a:cubicBezTo>
                    <a:pt x="51" y="10"/>
                    <a:pt x="44" y="12"/>
                    <a:pt x="36" y="11"/>
                  </a:cubicBezTo>
                  <a:cubicBezTo>
                    <a:pt x="26" y="9"/>
                    <a:pt x="17" y="7"/>
                    <a:pt x="8" y="5"/>
                  </a:cubicBezTo>
                  <a:cubicBezTo>
                    <a:pt x="5" y="4"/>
                    <a:pt x="2" y="4"/>
                    <a:pt x="0" y="4"/>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6" name="Freeform 12"/>
            <p:cNvSpPr/>
            <p:nvPr/>
          </p:nvSpPr>
          <p:spPr bwMode="auto">
            <a:xfrm>
              <a:off x="3311497" y="2559054"/>
              <a:ext cx="74613" cy="85725"/>
            </a:xfrm>
            <a:custGeom>
              <a:avLst/>
              <a:gdLst>
                <a:gd name="T0" fmla="*/ 6 w 20"/>
                <a:gd name="T1" fmla="*/ 22 h 23"/>
                <a:gd name="T2" fmla="*/ 0 w 20"/>
                <a:gd name="T3" fmla="*/ 11 h 23"/>
                <a:gd name="T4" fmla="*/ 8 w 20"/>
                <a:gd name="T5" fmla="*/ 2 h 23"/>
                <a:gd name="T6" fmla="*/ 13 w 20"/>
                <a:gd name="T7" fmla="*/ 1 h 23"/>
                <a:gd name="T8" fmla="*/ 16 w 20"/>
                <a:gd name="T9" fmla="*/ 6 h 23"/>
                <a:gd name="T10" fmla="*/ 18 w 20"/>
                <a:gd name="T11" fmla="*/ 14 h 23"/>
                <a:gd name="T12" fmla="*/ 20 w 20"/>
                <a:gd name="T13" fmla="*/ 19 h 23"/>
                <a:gd name="T14" fmla="*/ 12 w 20"/>
                <a:gd name="T15" fmla="*/ 22 h 23"/>
                <a:gd name="T16" fmla="*/ 6 w 2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6" y="22"/>
                  </a:moveTo>
                  <a:cubicBezTo>
                    <a:pt x="4" y="18"/>
                    <a:pt x="2" y="15"/>
                    <a:pt x="0" y="11"/>
                  </a:cubicBezTo>
                  <a:cubicBezTo>
                    <a:pt x="2" y="8"/>
                    <a:pt x="5" y="5"/>
                    <a:pt x="8" y="2"/>
                  </a:cubicBezTo>
                  <a:cubicBezTo>
                    <a:pt x="9" y="1"/>
                    <a:pt x="12" y="0"/>
                    <a:pt x="13" y="1"/>
                  </a:cubicBezTo>
                  <a:cubicBezTo>
                    <a:pt x="14" y="1"/>
                    <a:pt x="15" y="4"/>
                    <a:pt x="16" y="6"/>
                  </a:cubicBezTo>
                  <a:cubicBezTo>
                    <a:pt x="16" y="8"/>
                    <a:pt x="17" y="11"/>
                    <a:pt x="18" y="14"/>
                  </a:cubicBezTo>
                  <a:cubicBezTo>
                    <a:pt x="19" y="16"/>
                    <a:pt x="20" y="19"/>
                    <a:pt x="20" y="19"/>
                  </a:cubicBezTo>
                  <a:cubicBezTo>
                    <a:pt x="17" y="21"/>
                    <a:pt x="14" y="22"/>
                    <a:pt x="12" y="22"/>
                  </a:cubicBezTo>
                  <a:cubicBezTo>
                    <a:pt x="10" y="23"/>
                    <a:pt x="8" y="22"/>
                    <a:pt x="6" y="2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7" name="Freeform 13"/>
            <p:cNvSpPr/>
            <p:nvPr/>
          </p:nvSpPr>
          <p:spPr bwMode="auto">
            <a:xfrm>
              <a:off x="7037330" y="3787780"/>
              <a:ext cx="44449" cy="85725"/>
            </a:xfrm>
            <a:custGeom>
              <a:avLst/>
              <a:gdLst>
                <a:gd name="T0" fmla="*/ 11 w 12"/>
                <a:gd name="T1" fmla="*/ 0 h 23"/>
                <a:gd name="T2" fmla="*/ 11 w 12"/>
                <a:gd name="T3" fmla="*/ 9 h 23"/>
                <a:gd name="T4" fmla="*/ 5 w 12"/>
                <a:gd name="T5" fmla="*/ 22 h 23"/>
                <a:gd name="T6" fmla="*/ 1 w 12"/>
                <a:gd name="T7" fmla="*/ 22 h 23"/>
                <a:gd name="T8" fmla="*/ 0 w 12"/>
                <a:gd name="T9" fmla="*/ 17 h 23"/>
                <a:gd name="T10" fmla="*/ 3 w 12"/>
                <a:gd name="T11" fmla="*/ 3 h 23"/>
                <a:gd name="T12" fmla="*/ 4 w 12"/>
                <a:gd name="T13" fmla="*/ 1 h 23"/>
                <a:gd name="T14" fmla="*/ 11 w 1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1" y="0"/>
                  </a:moveTo>
                  <a:cubicBezTo>
                    <a:pt x="11" y="3"/>
                    <a:pt x="11" y="6"/>
                    <a:pt x="11" y="9"/>
                  </a:cubicBezTo>
                  <a:cubicBezTo>
                    <a:pt x="12" y="17"/>
                    <a:pt x="11" y="19"/>
                    <a:pt x="5" y="22"/>
                  </a:cubicBezTo>
                  <a:cubicBezTo>
                    <a:pt x="4" y="22"/>
                    <a:pt x="1" y="23"/>
                    <a:pt x="1" y="22"/>
                  </a:cubicBezTo>
                  <a:cubicBezTo>
                    <a:pt x="0" y="21"/>
                    <a:pt x="0" y="18"/>
                    <a:pt x="0" y="17"/>
                  </a:cubicBezTo>
                  <a:cubicBezTo>
                    <a:pt x="5" y="13"/>
                    <a:pt x="4" y="8"/>
                    <a:pt x="3" y="3"/>
                  </a:cubicBezTo>
                  <a:cubicBezTo>
                    <a:pt x="3" y="2"/>
                    <a:pt x="4" y="2"/>
                    <a:pt x="4" y="1"/>
                  </a:cubicBezTo>
                  <a:cubicBezTo>
                    <a:pt x="6" y="0"/>
                    <a:pt x="9" y="0"/>
                    <a:pt x="11"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8" name="Freeform 14"/>
            <p:cNvSpPr/>
            <p:nvPr/>
          </p:nvSpPr>
          <p:spPr bwMode="auto">
            <a:xfrm>
              <a:off x="7689790" y="3643319"/>
              <a:ext cx="117475" cy="53974"/>
            </a:xfrm>
            <a:custGeom>
              <a:avLst/>
              <a:gdLst>
                <a:gd name="T0" fmla="*/ 0 w 31"/>
                <a:gd name="T1" fmla="*/ 14 h 14"/>
                <a:gd name="T2" fmla="*/ 31 w 31"/>
                <a:gd name="T3" fmla="*/ 0 h 14"/>
                <a:gd name="T4" fmla="*/ 0 w 31"/>
                <a:gd name="T5" fmla="*/ 14 h 14"/>
              </a:gdLst>
              <a:ahLst/>
              <a:cxnLst>
                <a:cxn ang="0">
                  <a:pos x="T0" y="T1"/>
                </a:cxn>
                <a:cxn ang="0">
                  <a:pos x="T2" y="T3"/>
                </a:cxn>
                <a:cxn ang="0">
                  <a:pos x="T4" y="T5"/>
                </a:cxn>
              </a:cxnLst>
              <a:rect l="0" t="0" r="r" b="b"/>
              <a:pathLst>
                <a:path w="31" h="14">
                  <a:moveTo>
                    <a:pt x="0" y="14"/>
                  </a:moveTo>
                  <a:cubicBezTo>
                    <a:pt x="8" y="6"/>
                    <a:pt x="18" y="1"/>
                    <a:pt x="31" y="0"/>
                  </a:cubicBezTo>
                  <a:cubicBezTo>
                    <a:pt x="22" y="10"/>
                    <a:pt x="10" y="9"/>
                    <a:pt x="0" y="14"/>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19" name="Freeform 15"/>
            <p:cNvSpPr/>
            <p:nvPr/>
          </p:nvSpPr>
          <p:spPr bwMode="auto">
            <a:xfrm>
              <a:off x="5800677" y="4024319"/>
              <a:ext cx="60326" cy="49215"/>
            </a:xfrm>
            <a:custGeom>
              <a:avLst/>
              <a:gdLst>
                <a:gd name="T0" fmla="*/ 0 w 16"/>
                <a:gd name="T1" fmla="*/ 3 h 13"/>
                <a:gd name="T2" fmla="*/ 16 w 16"/>
                <a:gd name="T3" fmla="*/ 7 h 13"/>
                <a:gd name="T4" fmla="*/ 1 w 16"/>
                <a:gd name="T5" fmla="*/ 13 h 13"/>
                <a:gd name="T6" fmla="*/ 0 w 16"/>
                <a:gd name="T7" fmla="*/ 3 h 13"/>
              </a:gdLst>
              <a:ahLst/>
              <a:cxnLst>
                <a:cxn ang="0">
                  <a:pos x="T0" y="T1"/>
                </a:cxn>
                <a:cxn ang="0">
                  <a:pos x="T2" y="T3"/>
                </a:cxn>
                <a:cxn ang="0">
                  <a:pos x="T4" y="T5"/>
                </a:cxn>
                <a:cxn ang="0">
                  <a:pos x="T6" y="T7"/>
                </a:cxn>
              </a:cxnLst>
              <a:rect l="0" t="0" r="r" b="b"/>
              <a:pathLst>
                <a:path w="16" h="13">
                  <a:moveTo>
                    <a:pt x="0" y="3"/>
                  </a:moveTo>
                  <a:cubicBezTo>
                    <a:pt x="5" y="0"/>
                    <a:pt x="9" y="6"/>
                    <a:pt x="16" y="7"/>
                  </a:cubicBezTo>
                  <a:cubicBezTo>
                    <a:pt x="11" y="13"/>
                    <a:pt x="6" y="12"/>
                    <a:pt x="1" y="13"/>
                  </a:cubicBezTo>
                  <a:cubicBezTo>
                    <a:pt x="1" y="9"/>
                    <a:pt x="0" y="6"/>
                    <a:pt x="0" y="3"/>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0" name="Freeform 16"/>
            <p:cNvSpPr/>
            <p:nvPr/>
          </p:nvSpPr>
          <p:spPr bwMode="auto">
            <a:xfrm>
              <a:off x="8385109" y="3101980"/>
              <a:ext cx="60326" cy="71438"/>
            </a:xfrm>
            <a:custGeom>
              <a:avLst/>
              <a:gdLst>
                <a:gd name="T0" fmla="*/ 16 w 16"/>
                <a:gd name="T1" fmla="*/ 0 h 19"/>
                <a:gd name="T2" fmla="*/ 0 w 16"/>
                <a:gd name="T3" fmla="*/ 19 h 19"/>
                <a:gd name="T4" fmla="*/ 16 w 16"/>
                <a:gd name="T5" fmla="*/ 0 h 19"/>
              </a:gdLst>
              <a:ahLst/>
              <a:cxnLst>
                <a:cxn ang="0">
                  <a:pos x="T0" y="T1"/>
                </a:cxn>
                <a:cxn ang="0">
                  <a:pos x="T2" y="T3"/>
                </a:cxn>
                <a:cxn ang="0">
                  <a:pos x="T4" y="T5"/>
                </a:cxn>
              </a:cxnLst>
              <a:rect l="0" t="0" r="r" b="b"/>
              <a:pathLst>
                <a:path w="16" h="19">
                  <a:moveTo>
                    <a:pt x="16" y="0"/>
                  </a:moveTo>
                  <a:cubicBezTo>
                    <a:pt x="14" y="10"/>
                    <a:pt x="8" y="14"/>
                    <a:pt x="0" y="19"/>
                  </a:cubicBezTo>
                  <a:cubicBezTo>
                    <a:pt x="4" y="11"/>
                    <a:pt x="6" y="3"/>
                    <a:pt x="16"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1" name="Freeform 17"/>
            <p:cNvSpPr/>
            <p:nvPr/>
          </p:nvSpPr>
          <p:spPr bwMode="auto">
            <a:xfrm>
              <a:off x="5211718" y="3975107"/>
              <a:ext cx="71437" cy="41276"/>
            </a:xfrm>
            <a:custGeom>
              <a:avLst/>
              <a:gdLst>
                <a:gd name="T0" fmla="*/ 19 w 19"/>
                <a:gd name="T1" fmla="*/ 11 h 11"/>
                <a:gd name="T2" fmla="*/ 0 w 19"/>
                <a:gd name="T3" fmla="*/ 1 h 11"/>
                <a:gd name="T4" fmla="*/ 3 w 19"/>
                <a:gd name="T5" fmla="*/ 0 h 11"/>
                <a:gd name="T6" fmla="*/ 19 w 19"/>
                <a:gd name="T7" fmla="*/ 11 h 11"/>
              </a:gdLst>
              <a:ahLst/>
              <a:cxnLst>
                <a:cxn ang="0">
                  <a:pos x="T0" y="T1"/>
                </a:cxn>
                <a:cxn ang="0">
                  <a:pos x="T2" y="T3"/>
                </a:cxn>
                <a:cxn ang="0">
                  <a:pos x="T4" y="T5"/>
                </a:cxn>
                <a:cxn ang="0">
                  <a:pos x="T6" y="T7"/>
                </a:cxn>
              </a:cxnLst>
              <a:rect l="0" t="0" r="r" b="b"/>
              <a:pathLst>
                <a:path w="19" h="11">
                  <a:moveTo>
                    <a:pt x="19" y="11"/>
                  </a:moveTo>
                  <a:cubicBezTo>
                    <a:pt x="12" y="8"/>
                    <a:pt x="7" y="5"/>
                    <a:pt x="0" y="1"/>
                  </a:cubicBezTo>
                  <a:cubicBezTo>
                    <a:pt x="1" y="1"/>
                    <a:pt x="2" y="0"/>
                    <a:pt x="3" y="0"/>
                  </a:cubicBezTo>
                  <a:cubicBezTo>
                    <a:pt x="10" y="1"/>
                    <a:pt x="17" y="0"/>
                    <a:pt x="19" y="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2" name="Freeform 18"/>
            <p:cNvSpPr/>
            <p:nvPr/>
          </p:nvSpPr>
          <p:spPr bwMode="auto">
            <a:xfrm>
              <a:off x="6751582" y="3944943"/>
              <a:ext cx="120648" cy="34924"/>
            </a:xfrm>
            <a:custGeom>
              <a:avLst/>
              <a:gdLst>
                <a:gd name="T0" fmla="*/ 0 w 32"/>
                <a:gd name="T1" fmla="*/ 9 h 9"/>
                <a:gd name="T2" fmla="*/ 32 w 32"/>
                <a:gd name="T3" fmla="*/ 4 h 9"/>
                <a:gd name="T4" fmla="*/ 29 w 32"/>
                <a:gd name="T5" fmla="*/ 5 h 9"/>
                <a:gd name="T6" fmla="*/ 0 w 32"/>
                <a:gd name="T7" fmla="*/ 9 h 9"/>
              </a:gdLst>
              <a:ahLst/>
              <a:cxnLst>
                <a:cxn ang="0">
                  <a:pos x="T0" y="T1"/>
                </a:cxn>
                <a:cxn ang="0">
                  <a:pos x="T2" y="T3"/>
                </a:cxn>
                <a:cxn ang="0">
                  <a:pos x="T4" y="T5"/>
                </a:cxn>
                <a:cxn ang="0">
                  <a:pos x="T6" y="T7"/>
                </a:cxn>
              </a:cxnLst>
              <a:rect l="0" t="0" r="r" b="b"/>
              <a:pathLst>
                <a:path w="32" h="9">
                  <a:moveTo>
                    <a:pt x="0" y="9"/>
                  </a:moveTo>
                  <a:cubicBezTo>
                    <a:pt x="9" y="0"/>
                    <a:pt x="21" y="6"/>
                    <a:pt x="32" y="4"/>
                  </a:cubicBezTo>
                  <a:cubicBezTo>
                    <a:pt x="31" y="4"/>
                    <a:pt x="30" y="6"/>
                    <a:pt x="29" y="5"/>
                  </a:cubicBezTo>
                  <a:cubicBezTo>
                    <a:pt x="19" y="3"/>
                    <a:pt x="10" y="9"/>
                    <a:pt x="0" y="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3" name="Freeform 19"/>
            <p:cNvSpPr/>
            <p:nvPr/>
          </p:nvSpPr>
          <p:spPr bwMode="auto">
            <a:xfrm>
              <a:off x="8258109" y="3595694"/>
              <a:ext cx="71437" cy="47625"/>
            </a:xfrm>
            <a:custGeom>
              <a:avLst/>
              <a:gdLst>
                <a:gd name="T0" fmla="*/ 19 w 19"/>
                <a:gd name="T1" fmla="*/ 1 h 13"/>
                <a:gd name="T2" fmla="*/ 3 w 19"/>
                <a:gd name="T3" fmla="*/ 13 h 13"/>
                <a:gd name="T4" fmla="*/ 3 w 19"/>
                <a:gd name="T5" fmla="*/ 5 h 13"/>
                <a:gd name="T6" fmla="*/ 9 w 19"/>
                <a:gd name="T7" fmla="*/ 3 h 13"/>
                <a:gd name="T8" fmla="*/ 18 w 19"/>
                <a:gd name="T9" fmla="*/ 0 h 13"/>
                <a:gd name="T10" fmla="*/ 19 w 19"/>
                <a:gd name="T11" fmla="*/ 1 h 13"/>
              </a:gdLst>
              <a:ahLst/>
              <a:cxnLst>
                <a:cxn ang="0">
                  <a:pos x="T0" y="T1"/>
                </a:cxn>
                <a:cxn ang="0">
                  <a:pos x="T2" y="T3"/>
                </a:cxn>
                <a:cxn ang="0">
                  <a:pos x="T4" y="T5"/>
                </a:cxn>
                <a:cxn ang="0">
                  <a:pos x="T6" y="T7"/>
                </a:cxn>
                <a:cxn ang="0">
                  <a:pos x="T8" y="T9"/>
                </a:cxn>
                <a:cxn ang="0">
                  <a:pos x="T10" y="T11"/>
                </a:cxn>
              </a:cxnLst>
              <a:rect l="0" t="0" r="r" b="b"/>
              <a:pathLst>
                <a:path w="19" h="13">
                  <a:moveTo>
                    <a:pt x="19" y="1"/>
                  </a:moveTo>
                  <a:cubicBezTo>
                    <a:pt x="14" y="5"/>
                    <a:pt x="8" y="9"/>
                    <a:pt x="3" y="13"/>
                  </a:cubicBezTo>
                  <a:cubicBezTo>
                    <a:pt x="0" y="12"/>
                    <a:pt x="0" y="8"/>
                    <a:pt x="3" y="5"/>
                  </a:cubicBezTo>
                  <a:cubicBezTo>
                    <a:pt x="4" y="4"/>
                    <a:pt x="7" y="3"/>
                    <a:pt x="9" y="3"/>
                  </a:cubicBezTo>
                  <a:cubicBezTo>
                    <a:pt x="12" y="2"/>
                    <a:pt x="15" y="1"/>
                    <a:pt x="18" y="0"/>
                  </a:cubicBezTo>
                  <a:cubicBezTo>
                    <a:pt x="18" y="0"/>
                    <a:pt x="19" y="1"/>
                    <a:pt x="19" y="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4" name="Freeform 20"/>
            <p:cNvSpPr/>
            <p:nvPr/>
          </p:nvSpPr>
          <p:spPr bwMode="auto">
            <a:xfrm>
              <a:off x="7581839" y="3667131"/>
              <a:ext cx="52387" cy="41276"/>
            </a:xfrm>
            <a:custGeom>
              <a:avLst/>
              <a:gdLst>
                <a:gd name="T0" fmla="*/ 14 w 14"/>
                <a:gd name="T1" fmla="*/ 0 h 11"/>
                <a:gd name="T2" fmla="*/ 8 w 14"/>
                <a:gd name="T3" fmla="*/ 7 h 11"/>
                <a:gd name="T4" fmla="*/ 1 w 14"/>
                <a:gd name="T5" fmla="*/ 11 h 11"/>
                <a:gd name="T6" fmla="*/ 0 w 14"/>
                <a:gd name="T7" fmla="*/ 8 h 11"/>
                <a:gd name="T8" fmla="*/ 4 w 14"/>
                <a:gd name="T9" fmla="*/ 3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cubicBezTo>
                    <a:pt x="12" y="3"/>
                    <a:pt x="10" y="5"/>
                    <a:pt x="8" y="7"/>
                  </a:cubicBezTo>
                  <a:cubicBezTo>
                    <a:pt x="7" y="10"/>
                    <a:pt x="5" y="11"/>
                    <a:pt x="1" y="11"/>
                  </a:cubicBezTo>
                  <a:cubicBezTo>
                    <a:pt x="1" y="10"/>
                    <a:pt x="0" y="9"/>
                    <a:pt x="0" y="8"/>
                  </a:cubicBezTo>
                  <a:cubicBezTo>
                    <a:pt x="1" y="6"/>
                    <a:pt x="2" y="4"/>
                    <a:pt x="4" y="3"/>
                  </a:cubicBezTo>
                  <a:cubicBezTo>
                    <a:pt x="7" y="1"/>
                    <a:pt x="10" y="1"/>
                    <a:pt x="14"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5" name="Freeform 21"/>
            <p:cNvSpPr/>
            <p:nvPr/>
          </p:nvSpPr>
          <p:spPr bwMode="auto">
            <a:xfrm>
              <a:off x="7986649" y="3297242"/>
              <a:ext cx="26988" cy="26989"/>
            </a:xfrm>
            <a:custGeom>
              <a:avLst/>
              <a:gdLst>
                <a:gd name="T0" fmla="*/ 0 w 7"/>
                <a:gd name="T1" fmla="*/ 3 h 7"/>
                <a:gd name="T2" fmla="*/ 6 w 7"/>
                <a:gd name="T3" fmla="*/ 0 h 7"/>
                <a:gd name="T4" fmla="*/ 7 w 7"/>
                <a:gd name="T5" fmla="*/ 1 h 7"/>
                <a:gd name="T6" fmla="*/ 4 w 7"/>
                <a:gd name="T7" fmla="*/ 7 h 7"/>
                <a:gd name="T8" fmla="*/ 0 w 7"/>
                <a:gd name="T9" fmla="*/ 5 h 7"/>
                <a:gd name="T10" fmla="*/ 0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0" y="3"/>
                  </a:moveTo>
                  <a:cubicBezTo>
                    <a:pt x="2" y="2"/>
                    <a:pt x="4" y="1"/>
                    <a:pt x="6" y="0"/>
                  </a:cubicBezTo>
                  <a:cubicBezTo>
                    <a:pt x="7" y="0"/>
                    <a:pt x="7" y="1"/>
                    <a:pt x="7" y="1"/>
                  </a:cubicBezTo>
                  <a:cubicBezTo>
                    <a:pt x="6" y="3"/>
                    <a:pt x="6" y="5"/>
                    <a:pt x="4" y="7"/>
                  </a:cubicBezTo>
                  <a:cubicBezTo>
                    <a:pt x="4" y="7"/>
                    <a:pt x="2" y="6"/>
                    <a:pt x="0" y="5"/>
                  </a:cubicBezTo>
                  <a:cubicBezTo>
                    <a:pt x="0" y="4"/>
                    <a:pt x="0" y="4"/>
                    <a:pt x="0" y="3"/>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6" name="Freeform 22"/>
            <p:cNvSpPr/>
            <p:nvPr/>
          </p:nvSpPr>
          <p:spPr bwMode="auto">
            <a:xfrm>
              <a:off x="8542270" y="2830517"/>
              <a:ext cx="30164" cy="33338"/>
            </a:xfrm>
            <a:custGeom>
              <a:avLst/>
              <a:gdLst>
                <a:gd name="T0" fmla="*/ 0 w 8"/>
                <a:gd name="T1" fmla="*/ 9 h 9"/>
                <a:gd name="T2" fmla="*/ 4 w 8"/>
                <a:gd name="T3" fmla="*/ 2 h 9"/>
                <a:gd name="T4" fmla="*/ 6 w 8"/>
                <a:gd name="T5" fmla="*/ 0 h 9"/>
                <a:gd name="T6" fmla="*/ 0 w 8"/>
                <a:gd name="T7" fmla="*/ 9 h 9"/>
              </a:gdLst>
              <a:ahLst/>
              <a:cxnLst>
                <a:cxn ang="0">
                  <a:pos x="T0" y="T1"/>
                </a:cxn>
                <a:cxn ang="0">
                  <a:pos x="T2" y="T3"/>
                </a:cxn>
                <a:cxn ang="0">
                  <a:pos x="T4" y="T5"/>
                </a:cxn>
                <a:cxn ang="0">
                  <a:pos x="T6" y="T7"/>
                </a:cxn>
              </a:cxnLst>
              <a:rect l="0" t="0" r="r" b="b"/>
              <a:pathLst>
                <a:path w="8" h="9">
                  <a:moveTo>
                    <a:pt x="0" y="9"/>
                  </a:moveTo>
                  <a:cubicBezTo>
                    <a:pt x="2" y="7"/>
                    <a:pt x="3" y="5"/>
                    <a:pt x="4" y="2"/>
                  </a:cubicBezTo>
                  <a:cubicBezTo>
                    <a:pt x="5" y="1"/>
                    <a:pt x="5" y="1"/>
                    <a:pt x="6" y="0"/>
                  </a:cubicBezTo>
                  <a:cubicBezTo>
                    <a:pt x="8" y="4"/>
                    <a:pt x="6" y="7"/>
                    <a:pt x="0" y="9"/>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7" name="Freeform 23"/>
            <p:cNvSpPr/>
            <p:nvPr/>
          </p:nvSpPr>
          <p:spPr bwMode="auto">
            <a:xfrm>
              <a:off x="8412094" y="3003553"/>
              <a:ext cx="30164" cy="30165"/>
            </a:xfrm>
            <a:custGeom>
              <a:avLst/>
              <a:gdLst>
                <a:gd name="T0" fmla="*/ 8 w 8"/>
                <a:gd name="T1" fmla="*/ 2 h 8"/>
                <a:gd name="T2" fmla="*/ 2 w 8"/>
                <a:gd name="T3" fmla="*/ 8 h 8"/>
                <a:gd name="T4" fmla="*/ 0 w 8"/>
                <a:gd name="T5" fmla="*/ 7 h 8"/>
                <a:gd name="T6" fmla="*/ 6 w 8"/>
                <a:gd name="T7" fmla="*/ 0 h 8"/>
                <a:gd name="T8" fmla="*/ 8 w 8"/>
                <a:gd name="T9" fmla="*/ 2 h 8"/>
              </a:gdLst>
              <a:ahLst/>
              <a:cxnLst>
                <a:cxn ang="0">
                  <a:pos x="T0" y="T1"/>
                </a:cxn>
                <a:cxn ang="0">
                  <a:pos x="T2" y="T3"/>
                </a:cxn>
                <a:cxn ang="0">
                  <a:pos x="T4" y="T5"/>
                </a:cxn>
                <a:cxn ang="0">
                  <a:pos x="T6" y="T7"/>
                </a:cxn>
                <a:cxn ang="0">
                  <a:pos x="T8" y="T9"/>
                </a:cxn>
              </a:cxnLst>
              <a:rect l="0" t="0" r="r" b="b"/>
              <a:pathLst>
                <a:path w="8" h="8">
                  <a:moveTo>
                    <a:pt x="8" y="2"/>
                  </a:moveTo>
                  <a:cubicBezTo>
                    <a:pt x="6" y="4"/>
                    <a:pt x="4" y="6"/>
                    <a:pt x="2" y="8"/>
                  </a:cubicBezTo>
                  <a:cubicBezTo>
                    <a:pt x="1" y="8"/>
                    <a:pt x="1" y="7"/>
                    <a:pt x="0" y="7"/>
                  </a:cubicBezTo>
                  <a:cubicBezTo>
                    <a:pt x="2" y="4"/>
                    <a:pt x="4" y="2"/>
                    <a:pt x="6" y="0"/>
                  </a:cubicBezTo>
                  <a:cubicBezTo>
                    <a:pt x="7" y="0"/>
                    <a:pt x="7" y="1"/>
                    <a:pt x="8" y="2"/>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8" name="Freeform 24"/>
            <p:cNvSpPr/>
            <p:nvPr/>
          </p:nvSpPr>
          <p:spPr bwMode="auto">
            <a:xfrm>
              <a:off x="7450077" y="3733806"/>
              <a:ext cx="22226" cy="26989"/>
            </a:xfrm>
            <a:custGeom>
              <a:avLst/>
              <a:gdLst>
                <a:gd name="T0" fmla="*/ 4 w 6"/>
                <a:gd name="T1" fmla="*/ 0 h 7"/>
                <a:gd name="T2" fmla="*/ 6 w 6"/>
                <a:gd name="T3" fmla="*/ 6 h 7"/>
                <a:gd name="T4" fmla="*/ 0 w 6"/>
                <a:gd name="T5" fmla="*/ 7 h 7"/>
                <a:gd name="T6" fmla="*/ 3 w 6"/>
                <a:gd name="T7" fmla="*/ 0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5" y="2"/>
                    <a:pt x="5" y="4"/>
                    <a:pt x="6" y="6"/>
                  </a:cubicBezTo>
                  <a:cubicBezTo>
                    <a:pt x="4" y="6"/>
                    <a:pt x="2" y="6"/>
                    <a:pt x="0" y="7"/>
                  </a:cubicBezTo>
                  <a:cubicBezTo>
                    <a:pt x="1" y="4"/>
                    <a:pt x="2" y="2"/>
                    <a:pt x="3" y="0"/>
                  </a:cubicBezTo>
                  <a:cubicBezTo>
                    <a:pt x="3" y="0"/>
                    <a:pt x="4" y="0"/>
                    <a:pt x="4" y="0"/>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29" name="Freeform 25"/>
            <p:cNvSpPr/>
            <p:nvPr/>
          </p:nvSpPr>
          <p:spPr bwMode="auto">
            <a:xfrm>
              <a:off x="6897632" y="3873505"/>
              <a:ext cx="30164" cy="23813"/>
            </a:xfrm>
            <a:custGeom>
              <a:avLst/>
              <a:gdLst>
                <a:gd name="T0" fmla="*/ 0 w 8"/>
                <a:gd name="T1" fmla="*/ 5 h 6"/>
                <a:gd name="T2" fmla="*/ 4 w 8"/>
                <a:gd name="T3" fmla="*/ 0 h 6"/>
                <a:gd name="T4" fmla="*/ 8 w 8"/>
                <a:gd name="T5" fmla="*/ 4 h 6"/>
                <a:gd name="T6" fmla="*/ 0 w 8"/>
                <a:gd name="T7" fmla="*/ 6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cubicBezTo>
                    <a:pt x="1" y="3"/>
                    <a:pt x="3" y="2"/>
                    <a:pt x="4" y="0"/>
                  </a:cubicBezTo>
                  <a:cubicBezTo>
                    <a:pt x="5" y="1"/>
                    <a:pt x="6" y="2"/>
                    <a:pt x="8" y="4"/>
                  </a:cubicBezTo>
                  <a:cubicBezTo>
                    <a:pt x="5" y="5"/>
                    <a:pt x="2" y="5"/>
                    <a:pt x="0" y="6"/>
                  </a:cubicBezTo>
                  <a:cubicBezTo>
                    <a:pt x="0" y="5"/>
                    <a:pt x="0" y="5"/>
                    <a:pt x="0" y="5"/>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0" name="Freeform 26"/>
            <p:cNvSpPr/>
            <p:nvPr/>
          </p:nvSpPr>
          <p:spPr bwMode="auto">
            <a:xfrm>
              <a:off x="5286331" y="4114806"/>
              <a:ext cx="668334" cy="106365"/>
            </a:xfrm>
            <a:custGeom>
              <a:avLst/>
              <a:gdLst>
                <a:gd name="T0" fmla="*/ 167 w 178"/>
                <a:gd name="T1" fmla="*/ 7 h 28"/>
                <a:gd name="T2" fmla="*/ 161 w 178"/>
                <a:gd name="T3" fmla="*/ 14 h 28"/>
                <a:gd name="T4" fmla="*/ 178 w 178"/>
                <a:gd name="T5" fmla="*/ 13 h 28"/>
                <a:gd name="T6" fmla="*/ 163 w 178"/>
                <a:gd name="T7" fmla="*/ 21 h 28"/>
                <a:gd name="T8" fmla="*/ 97 w 178"/>
                <a:gd name="T9" fmla="*/ 20 h 28"/>
                <a:gd name="T10" fmla="*/ 100 w 178"/>
                <a:gd name="T11" fmla="*/ 27 h 28"/>
                <a:gd name="T12" fmla="*/ 25 w 178"/>
                <a:gd name="T13" fmla="*/ 19 h 28"/>
                <a:gd name="T14" fmla="*/ 3 w 178"/>
                <a:gd name="T15" fmla="*/ 7 h 28"/>
                <a:gd name="T16" fmla="*/ 0 w 178"/>
                <a:gd name="T17" fmla="*/ 3 h 28"/>
                <a:gd name="T18" fmla="*/ 12 w 178"/>
                <a:gd name="T19" fmla="*/ 0 h 28"/>
                <a:gd name="T20" fmla="*/ 16 w 178"/>
                <a:gd name="T21" fmla="*/ 1 h 28"/>
                <a:gd name="T22" fmla="*/ 22 w 178"/>
                <a:gd name="T23" fmla="*/ 4 h 28"/>
                <a:gd name="T24" fmla="*/ 39 w 178"/>
                <a:gd name="T25" fmla="*/ 2 h 28"/>
                <a:gd name="T26" fmla="*/ 57 w 178"/>
                <a:gd name="T27" fmla="*/ 5 h 28"/>
                <a:gd name="T28" fmla="*/ 79 w 178"/>
                <a:gd name="T29" fmla="*/ 4 h 28"/>
                <a:gd name="T30" fmla="*/ 82 w 178"/>
                <a:gd name="T31" fmla="*/ 4 h 28"/>
                <a:gd name="T32" fmla="*/ 104 w 178"/>
                <a:gd name="T33" fmla="*/ 10 h 28"/>
                <a:gd name="T34" fmla="*/ 107 w 178"/>
                <a:gd name="T35" fmla="*/ 12 h 28"/>
                <a:gd name="T36" fmla="*/ 115 w 178"/>
                <a:gd name="T37" fmla="*/ 14 h 28"/>
                <a:gd name="T38" fmla="*/ 128 w 178"/>
                <a:gd name="T39" fmla="*/ 16 h 28"/>
                <a:gd name="T40" fmla="*/ 141 w 178"/>
                <a:gd name="T41" fmla="*/ 15 h 28"/>
                <a:gd name="T42" fmla="*/ 152 w 178"/>
                <a:gd name="T43" fmla="*/ 8 h 28"/>
                <a:gd name="T44" fmla="*/ 167 w 178"/>
                <a:gd name="T4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8">
                  <a:moveTo>
                    <a:pt x="167" y="7"/>
                  </a:moveTo>
                  <a:cubicBezTo>
                    <a:pt x="165" y="9"/>
                    <a:pt x="163" y="11"/>
                    <a:pt x="161" y="14"/>
                  </a:cubicBezTo>
                  <a:cubicBezTo>
                    <a:pt x="167" y="19"/>
                    <a:pt x="172" y="10"/>
                    <a:pt x="178" y="13"/>
                  </a:cubicBezTo>
                  <a:cubicBezTo>
                    <a:pt x="173" y="17"/>
                    <a:pt x="170" y="21"/>
                    <a:pt x="163" y="21"/>
                  </a:cubicBezTo>
                  <a:cubicBezTo>
                    <a:pt x="141" y="20"/>
                    <a:pt x="119" y="20"/>
                    <a:pt x="97" y="20"/>
                  </a:cubicBezTo>
                  <a:cubicBezTo>
                    <a:pt x="98" y="22"/>
                    <a:pt x="99" y="24"/>
                    <a:pt x="100" y="27"/>
                  </a:cubicBezTo>
                  <a:cubicBezTo>
                    <a:pt x="75" y="26"/>
                    <a:pt x="49" y="28"/>
                    <a:pt x="25" y="19"/>
                  </a:cubicBezTo>
                  <a:cubicBezTo>
                    <a:pt x="17" y="16"/>
                    <a:pt x="10" y="11"/>
                    <a:pt x="3" y="7"/>
                  </a:cubicBezTo>
                  <a:cubicBezTo>
                    <a:pt x="2" y="6"/>
                    <a:pt x="1" y="5"/>
                    <a:pt x="0" y="3"/>
                  </a:cubicBezTo>
                  <a:cubicBezTo>
                    <a:pt x="4" y="2"/>
                    <a:pt x="8" y="1"/>
                    <a:pt x="12" y="0"/>
                  </a:cubicBezTo>
                  <a:cubicBezTo>
                    <a:pt x="13" y="0"/>
                    <a:pt x="16" y="0"/>
                    <a:pt x="16" y="1"/>
                  </a:cubicBezTo>
                  <a:cubicBezTo>
                    <a:pt x="17" y="5"/>
                    <a:pt x="20" y="4"/>
                    <a:pt x="22" y="4"/>
                  </a:cubicBezTo>
                  <a:cubicBezTo>
                    <a:pt x="28" y="3"/>
                    <a:pt x="33" y="2"/>
                    <a:pt x="39" y="2"/>
                  </a:cubicBezTo>
                  <a:cubicBezTo>
                    <a:pt x="45" y="3"/>
                    <a:pt x="51" y="3"/>
                    <a:pt x="57" y="5"/>
                  </a:cubicBezTo>
                  <a:cubicBezTo>
                    <a:pt x="65" y="7"/>
                    <a:pt x="72" y="10"/>
                    <a:pt x="79" y="4"/>
                  </a:cubicBezTo>
                  <a:cubicBezTo>
                    <a:pt x="79" y="3"/>
                    <a:pt x="81" y="4"/>
                    <a:pt x="82" y="4"/>
                  </a:cubicBezTo>
                  <a:cubicBezTo>
                    <a:pt x="89" y="7"/>
                    <a:pt x="96" y="10"/>
                    <a:pt x="104" y="10"/>
                  </a:cubicBezTo>
                  <a:cubicBezTo>
                    <a:pt x="105" y="10"/>
                    <a:pt x="106" y="11"/>
                    <a:pt x="107" y="12"/>
                  </a:cubicBezTo>
                  <a:cubicBezTo>
                    <a:pt x="109" y="15"/>
                    <a:pt x="111" y="16"/>
                    <a:pt x="115" y="14"/>
                  </a:cubicBezTo>
                  <a:cubicBezTo>
                    <a:pt x="119" y="13"/>
                    <a:pt x="123" y="13"/>
                    <a:pt x="128" y="16"/>
                  </a:cubicBezTo>
                  <a:cubicBezTo>
                    <a:pt x="132" y="19"/>
                    <a:pt x="137" y="18"/>
                    <a:pt x="141" y="15"/>
                  </a:cubicBezTo>
                  <a:cubicBezTo>
                    <a:pt x="145" y="13"/>
                    <a:pt x="148" y="10"/>
                    <a:pt x="152" y="8"/>
                  </a:cubicBezTo>
                  <a:cubicBezTo>
                    <a:pt x="157" y="5"/>
                    <a:pt x="161" y="4"/>
                    <a:pt x="167" y="7"/>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1" name="Freeform 27"/>
            <p:cNvSpPr/>
            <p:nvPr/>
          </p:nvSpPr>
          <p:spPr bwMode="auto">
            <a:xfrm>
              <a:off x="6919861" y="4029081"/>
              <a:ext cx="98425" cy="41276"/>
            </a:xfrm>
            <a:custGeom>
              <a:avLst/>
              <a:gdLst>
                <a:gd name="T0" fmla="*/ 2 w 26"/>
                <a:gd name="T1" fmla="*/ 11 h 11"/>
                <a:gd name="T2" fmla="*/ 5 w 26"/>
                <a:gd name="T3" fmla="*/ 5 h 11"/>
                <a:gd name="T4" fmla="*/ 26 w 26"/>
                <a:gd name="T5" fmla="*/ 0 h 11"/>
                <a:gd name="T6" fmla="*/ 2 w 26"/>
                <a:gd name="T7" fmla="*/ 11 h 11"/>
              </a:gdLst>
              <a:ahLst/>
              <a:cxnLst>
                <a:cxn ang="0">
                  <a:pos x="T0" y="T1"/>
                </a:cxn>
                <a:cxn ang="0">
                  <a:pos x="T2" y="T3"/>
                </a:cxn>
                <a:cxn ang="0">
                  <a:pos x="T4" y="T5"/>
                </a:cxn>
                <a:cxn ang="0">
                  <a:pos x="T6" y="T7"/>
                </a:cxn>
              </a:cxnLst>
              <a:rect l="0" t="0" r="r" b="b"/>
              <a:pathLst>
                <a:path w="26" h="11">
                  <a:moveTo>
                    <a:pt x="2" y="11"/>
                  </a:moveTo>
                  <a:cubicBezTo>
                    <a:pt x="0" y="8"/>
                    <a:pt x="1" y="6"/>
                    <a:pt x="5" y="5"/>
                  </a:cubicBezTo>
                  <a:cubicBezTo>
                    <a:pt x="12" y="3"/>
                    <a:pt x="19" y="2"/>
                    <a:pt x="26" y="0"/>
                  </a:cubicBezTo>
                  <a:cubicBezTo>
                    <a:pt x="19" y="6"/>
                    <a:pt x="11" y="10"/>
                    <a:pt x="2" y="1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2" name="Freeform 28"/>
            <p:cNvSpPr/>
            <p:nvPr/>
          </p:nvSpPr>
          <p:spPr bwMode="auto">
            <a:xfrm>
              <a:off x="8456561" y="3327403"/>
              <a:ext cx="33337" cy="30165"/>
            </a:xfrm>
            <a:custGeom>
              <a:avLst/>
              <a:gdLst>
                <a:gd name="T0" fmla="*/ 0 w 9"/>
                <a:gd name="T1" fmla="*/ 8 h 8"/>
                <a:gd name="T2" fmla="*/ 7 w 9"/>
                <a:gd name="T3" fmla="*/ 0 h 8"/>
                <a:gd name="T4" fmla="*/ 9 w 9"/>
                <a:gd name="T5" fmla="*/ 1 h 8"/>
                <a:gd name="T6" fmla="*/ 8 w 9"/>
                <a:gd name="T7" fmla="*/ 3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cubicBezTo>
                    <a:pt x="0" y="4"/>
                    <a:pt x="4" y="0"/>
                    <a:pt x="7" y="0"/>
                  </a:cubicBezTo>
                  <a:cubicBezTo>
                    <a:pt x="7" y="0"/>
                    <a:pt x="8" y="0"/>
                    <a:pt x="9" y="1"/>
                  </a:cubicBezTo>
                  <a:cubicBezTo>
                    <a:pt x="9" y="1"/>
                    <a:pt x="9" y="3"/>
                    <a:pt x="8" y="3"/>
                  </a:cubicBezTo>
                  <a:cubicBezTo>
                    <a:pt x="6" y="5"/>
                    <a:pt x="3" y="6"/>
                    <a:pt x="0" y="8"/>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sp>
          <p:nvSpPr>
            <p:cNvPr id="33" name="Freeform 29"/>
            <p:cNvSpPr/>
            <p:nvPr/>
          </p:nvSpPr>
          <p:spPr bwMode="auto">
            <a:xfrm>
              <a:off x="8693150" y="2901951"/>
              <a:ext cx="71437" cy="82549"/>
            </a:xfrm>
            <a:custGeom>
              <a:avLst/>
              <a:gdLst>
                <a:gd name="T0" fmla="*/ 0 w 19"/>
                <a:gd name="T1" fmla="*/ 21 h 22"/>
                <a:gd name="T2" fmla="*/ 19 w 19"/>
                <a:gd name="T3" fmla="*/ 0 h 22"/>
                <a:gd name="T4" fmla="*/ 1 w 19"/>
                <a:gd name="T5" fmla="*/ 22 h 22"/>
                <a:gd name="T6" fmla="*/ 0 w 19"/>
                <a:gd name="T7" fmla="*/ 21 h 22"/>
              </a:gdLst>
              <a:ahLst/>
              <a:cxnLst>
                <a:cxn ang="0">
                  <a:pos x="T0" y="T1"/>
                </a:cxn>
                <a:cxn ang="0">
                  <a:pos x="T2" y="T3"/>
                </a:cxn>
                <a:cxn ang="0">
                  <a:pos x="T4" y="T5"/>
                </a:cxn>
                <a:cxn ang="0">
                  <a:pos x="T6" y="T7"/>
                </a:cxn>
              </a:cxnLst>
              <a:rect l="0" t="0" r="r" b="b"/>
              <a:pathLst>
                <a:path w="19" h="22">
                  <a:moveTo>
                    <a:pt x="0" y="21"/>
                  </a:moveTo>
                  <a:cubicBezTo>
                    <a:pt x="4" y="12"/>
                    <a:pt x="9" y="3"/>
                    <a:pt x="19" y="0"/>
                  </a:cubicBezTo>
                  <a:cubicBezTo>
                    <a:pt x="13" y="7"/>
                    <a:pt x="7" y="14"/>
                    <a:pt x="1" y="22"/>
                  </a:cubicBezTo>
                  <a:cubicBezTo>
                    <a:pt x="1" y="21"/>
                    <a:pt x="0" y="21"/>
                    <a:pt x="0" y="21"/>
                  </a:cubicBezTo>
                  <a:close/>
                </a:path>
              </a:pathLst>
            </a:custGeom>
            <a:grpFill/>
            <a:ln>
              <a:noFill/>
            </a:ln>
          </p:spPr>
          <p:txBody>
            <a:bodyPr/>
            <a:lstStyle/>
            <a:p>
              <a:pPr defTabSz="685165" fontAlgn="auto">
                <a:spcBef>
                  <a:spcPts val="0"/>
                </a:spcBef>
                <a:spcAft>
                  <a:spcPts val="0"/>
                </a:spcAft>
                <a:defRPr/>
              </a:pPr>
              <a:endParaRPr lang="zh-CN" altLang="en-US" sz="1350">
                <a:latin typeface="+mn-lt"/>
                <a:ea typeface="+mn-ea"/>
              </a:endParaRPr>
            </a:p>
          </p:txBody>
        </p:sp>
      </p:grpSp>
      <p:sp>
        <p:nvSpPr>
          <p:cNvPr id="60" name="TextBox 12"/>
          <p:cNvSpPr txBox="1">
            <a:spLocks noChangeArrowheads="1"/>
          </p:cNvSpPr>
          <p:nvPr/>
        </p:nvSpPr>
        <p:spPr bwMode="auto">
          <a:xfrm>
            <a:off x="1214414" y="802171"/>
            <a:ext cx="2357433" cy="762000"/>
          </a:xfrm>
          <a:prstGeom prst="rect">
            <a:avLst/>
          </a:prstGeom>
          <a:solidFill>
            <a:schemeClr val="bg1">
              <a:lumMod val="65000"/>
            </a:schemeClr>
          </a:solidFill>
          <a:ln w="9525">
            <a:noFill/>
            <a:miter lim="800000"/>
          </a:ln>
          <a:effectLst>
            <a:softEdge rad="127000"/>
          </a:effectLst>
        </p:spPr>
        <p:txBody>
          <a:bodyPr wrap="square">
            <a:spAutoFit/>
          </a:bodyPr>
          <a:lstStyle/>
          <a:p>
            <a:r>
              <a:rPr lang="zh-CN" altLang="en-US" sz="4400" dirty="0" smtClean="0">
                <a:latin typeface="汉仪行楷简" panose="02010609000101010101" pitchFamily="49" charset="-122"/>
                <a:ea typeface="汉仪行楷简" panose="02010609000101010101" pitchFamily="49" charset="-122"/>
              </a:rPr>
              <a:t> 第六章</a:t>
            </a:r>
            <a:endParaRPr lang="zh-CN" altLang="en-US" sz="4400" dirty="0">
              <a:latin typeface="汉仪行楷简" panose="02010609000101010101" pitchFamily="49" charset="-122"/>
              <a:ea typeface="汉仪行楷简" panose="02010609000101010101" pitchFamily="49" charset="-122"/>
            </a:endParaRPr>
          </a:p>
        </p:txBody>
      </p:sp>
      <p:pic>
        <p:nvPicPr>
          <p:cNvPr id="62" name="图片 61" descr="墨团.png"/>
          <p:cNvPicPr>
            <a:picLocks noChangeAspect="1"/>
          </p:cNvPicPr>
          <p:nvPr/>
        </p:nvPicPr>
        <p:blipFill>
          <a:blip r:embed="rId1"/>
          <a:stretch>
            <a:fillRect/>
          </a:stretch>
        </p:blipFill>
        <p:spPr>
          <a:xfrm>
            <a:off x="734457" y="2303220"/>
            <a:ext cx="2643174" cy="2565759"/>
          </a:xfrm>
          <a:prstGeom prst="rect">
            <a:avLst/>
          </a:prstGeom>
        </p:spPr>
      </p:pic>
      <p:cxnSp>
        <p:nvCxnSpPr>
          <p:cNvPr id="64" name="直接连接符 63"/>
          <p:cNvCxnSpPr/>
          <p:nvPr/>
        </p:nvCxnSpPr>
        <p:spPr>
          <a:xfrm flipV="1">
            <a:off x="4286250" y="2493010"/>
            <a:ext cx="2301875" cy="57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矩形 12"/>
          <p:cNvSpPr>
            <a:spLocks noChangeArrowheads="1"/>
          </p:cNvSpPr>
          <p:nvPr/>
        </p:nvSpPr>
        <p:spPr bwMode="auto">
          <a:xfrm>
            <a:off x="3618791" y="3022326"/>
            <a:ext cx="3557270" cy="518160"/>
          </a:xfrm>
          <a:prstGeom prst="rect">
            <a:avLst/>
          </a:prstGeom>
          <a:noFill/>
          <a:ln w="9525">
            <a:noFill/>
            <a:miter lim="800000"/>
          </a:ln>
        </p:spPr>
        <p:txBody>
          <a:bodyPr wrap="none">
            <a:spAutoFit/>
          </a:bodyPr>
          <a:lstStyle/>
          <a:p>
            <a:pPr algn="l"/>
            <a:r>
              <a:rPr lang="zh-CN" altLang="en-US" sz="2800" dirty="0" smtClean="0">
                <a:latin typeface="华文隶书" panose="02010800040101010101" pitchFamily="2" charset="-122"/>
                <a:ea typeface="华文隶书" panose="02010800040101010101" pitchFamily="2" charset="-122"/>
              </a:rPr>
              <a:t>第二节  传统书法幅式</a:t>
            </a:r>
            <a:endParaRPr lang="zh-CN" altLang="en-US" sz="2800" dirty="0" smtClean="0">
              <a:latin typeface="华文隶书" panose="02010800040101010101" pitchFamily="2" charset="-122"/>
              <a:ea typeface="华文隶书" panose="02010800040101010101" pitchFamily="2" charset="-122"/>
            </a:endParaRPr>
          </a:p>
        </p:txBody>
      </p:sp>
      <p:cxnSp>
        <p:nvCxnSpPr>
          <p:cNvPr id="66" name="直接连接符 65"/>
          <p:cNvCxnSpPr/>
          <p:nvPr/>
        </p:nvCxnSpPr>
        <p:spPr>
          <a:xfrm>
            <a:off x="4895215" y="3545840"/>
            <a:ext cx="2200910" cy="133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矩形 12"/>
          <p:cNvSpPr>
            <a:spLocks noChangeArrowheads="1"/>
          </p:cNvSpPr>
          <p:nvPr/>
        </p:nvSpPr>
        <p:spPr bwMode="auto">
          <a:xfrm>
            <a:off x="3396946" y="3975762"/>
            <a:ext cx="2846070" cy="518160"/>
          </a:xfrm>
          <a:prstGeom prst="rect">
            <a:avLst/>
          </a:prstGeom>
          <a:noFill/>
          <a:ln w="9525">
            <a:noFill/>
            <a:miter lim="800000"/>
          </a:ln>
        </p:spPr>
        <p:txBody>
          <a:bodyPr wrap="none">
            <a:spAutoFit/>
          </a:bodyPr>
          <a:lstStyle/>
          <a:p>
            <a:pPr algn="l"/>
            <a:r>
              <a:rPr lang="zh-CN" altLang="en-US" sz="2800" dirty="0" smtClean="0">
                <a:latin typeface="华文隶书" panose="02010800040101010101" pitchFamily="2" charset="-122"/>
                <a:ea typeface="华文隶书" panose="02010800040101010101" pitchFamily="2" charset="-122"/>
              </a:rPr>
              <a:t>第三节  分行布白</a:t>
            </a:r>
            <a:endParaRPr lang="zh-CN" altLang="en-US" sz="2800" dirty="0" smtClean="0">
              <a:latin typeface="华文隶书" panose="02010800040101010101" pitchFamily="2" charset="-122"/>
              <a:ea typeface="华文隶书" panose="02010800040101010101" pitchFamily="2" charset="-122"/>
            </a:endParaRPr>
          </a:p>
        </p:txBody>
      </p:sp>
      <p:cxnSp>
        <p:nvCxnSpPr>
          <p:cNvPr id="68" name="直接连接符 67"/>
          <p:cNvCxnSpPr/>
          <p:nvPr/>
        </p:nvCxnSpPr>
        <p:spPr>
          <a:xfrm flipV="1">
            <a:off x="4683125" y="4498340"/>
            <a:ext cx="1616075" cy="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矩形 12"/>
          <p:cNvSpPr>
            <a:spLocks noChangeArrowheads="1"/>
          </p:cNvSpPr>
          <p:nvPr/>
        </p:nvSpPr>
        <p:spPr bwMode="auto">
          <a:xfrm>
            <a:off x="2571736" y="4904456"/>
            <a:ext cx="3201670" cy="518160"/>
          </a:xfrm>
          <a:prstGeom prst="rect">
            <a:avLst/>
          </a:prstGeom>
          <a:noFill/>
          <a:ln w="9525">
            <a:noFill/>
            <a:miter lim="800000"/>
          </a:ln>
        </p:spPr>
        <p:txBody>
          <a:bodyPr wrap="none">
            <a:spAutoFit/>
          </a:bodyPr>
          <a:lstStyle/>
          <a:p>
            <a:pPr algn="l"/>
            <a:r>
              <a:rPr lang="zh-CN" altLang="en-US" sz="2800" dirty="0" smtClean="0">
                <a:latin typeface="华文隶书" panose="02010800040101010101" pitchFamily="2" charset="-122"/>
                <a:ea typeface="华文隶书" panose="02010800040101010101" pitchFamily="2" charset="-122"/>
              </a:rPr>
              <a:t>第四节  题款与钤印</a:t>
            </a:r>
            <a:endParaRPr lang="zh-CN" altLang="en-US" sz="2800" dirty="0" smtClean="0">
              <a:latin typeface="华文隶书" panose="02010800040101010101" pitchFamily="2" charset="-122"/>
              <a:ea typeface="华文隶书" panose="02010800040101010101" pitchFamily="2" charset="-122"/>
            </a:endParaRPr>
          </a:p>
        </p:txBody>
      </p:sp>
      <p:cxnSp>
        <p:nvCxnSpPr>
          <p:cNvPr id="70" name="直接连接符 69"/>
          <p:cNvCxnSpPr/>
          <p:nvPr/>
        </p:nvCxnSpPr>
        <p:spPr>
          <a:xfrm flipV="1">
            <a:off x="3857625" y="5426710"/>
            <a:ext cx="1873250" cy="12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图片 73" descr="石刻1.png"/>
          <p:cNvPicPr>
            <a:picLocks noChangeAspect="1"/>
          </p:cNvPicPr>
          <p:nvPr/>
        </p:nvPicPr>
        <p:blipFill>
          <a:blip r:embed="rId2" cstate="print"/>
          <a:stretch>
            <a:fillRect/>
          </a:stretch>
        </p:blipFill>
        <p:spPr>
          <a:xfrm flipH="1">
            <a:off x="585243" y="500042"/>
            <a:ext cx="414857" cy="1073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2000"/>
                                        <p:tgtEl>
                                          <p:spTgt spid="60"/>
                                        </p:tgtEl>
                                      </p:cBhvr>
                                    </p:animEffect>
                                  </p:childTnLst>
                                </p:cTn>
                              </p:par>
                              <p:par>
                                <p:cTn id="8" presetID="8" presetClass="entr" presetSubtype="16"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diamond(in)">
                                      <p:cBhvr>
                                        <p:cTn id="10" dur="2000"/>
                                        <p:tgtEl>
                                          <p:spTgt spid="74"/>
                                        </p:tgtEl>
                                      </p:cBhvr>
                                    </p:animEffect>
                                  </p:childTnLst>
                                </p:cTn>
                              </p:par>
                            </p:childTnLst>
                          </p:cTn>
                        </p:par>
                        <p:par>
                          <p:cTn id="11" fill="hold">
                            <p:stCondLst>
                              <p:cond delay="2000"/>
                            </p:stCondLst>
                            <p:childTnLst>
                              <p:par>
                                <p:cTn id="12" presetID="24"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 to="" calcmode="lin" valueType="num">
                                      <p:cBhvr>
                                        <p:cTn id="14" dur="1" fill="hold"/>
                                        <p:tgtEl>
                                          <p:spTgt spid="62"/>
                                        </p:tgtEl>
                                      </p:cBhvr>
                                    </p:anim>
                                  </p:childTnLst>
                                </p:cTn>
                              </p:par>
                            </p:childTnLst>
                          </p:cTn>
                        </p:par>
                        <p:par>
                          <p:cTn id="15" fill="hold">
                            <p:stCondLst>
                              <p:cond delay="2000"/>
                            </p:stCondLst>
                            <p:childTnLst>
                              <p:par>
                                <p:cTn id="16" presetID="24"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par>
                          <p:cTn id="19" fill="hold">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37" presetClass="entr" presetSubtype="0"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900" decel="100000" fill="hold"/>
                                        <p:tgtEl>
                                          <p:spTgt spid="6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anim calcmode="lin" valueType="num">
                                      <p:cBhvr>
                                        <p:cTn id="37" dur="1000" fill="hold"/>
                                        <p:tgtEl>
                                          <p:spTgt spid="65"/>
                                        </p:tgtEl>
                                        <p:attrNameLst>
                                          <p:attrName>ppt_x</p:attrName>
                                        </p:attrNameLst>
                                      </p:cBhvr>
                                      <p:tavLst>
                                        <p:tav tm="0">
                                          <p:val>
                                            <p:strVal val="#ppt_x"/>
                                          </p:val>
                                        </p:tav>
                                        <p:tav tm="100000">
                                          <p:val>
                                            <p:strVal val="#ppt_x"/>
                                          </p:val>
                                        </p:tav>
                                      </p:tavLst>
                                    </p:anim>
                                    <p:anim calcmode="lin" valueType="num">
                                      <p:cBhvr>
                                        <p:cTn id="38" dur="900" decel="100000" fill="hold"/>
                                        <p:tgtEl>
                                          <p:spTgt spid="6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37"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900" decel="100000" fill="hold"/>
                                        <p:tgtEl>
                                          <p:spTgt spid="6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7" fill="hold">
                            <p:stCondLst>
                              <p:cond delay="6000"/>
                            </p:stCondLst>
                            <p:childTnLst>
                              <p:par>
                                <p:cTn id="48" presetID="37"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anim calcmode="lin" valueType="num">
                                      <p:cBhvr>
                                        <p:cTn id="51" dur="1000" fill="hold"/>
                                        <p:tgtEl>
                                          <p:spTgt spid="67"/>
                                        </p:tgtEl>
                                        <p:attrNameLst>
                                          <p:attrName>ppt_x</p:attrName>
                                        </p:attrNameLst>
                                      </p:cBhvr>
                                      <p:tavLst>
                                        <p:tav tm="0">
                                          <p:val>
                                            <p:strVal val="#ppt_x"/>
                                          </p:val>
                                        </p:tav>
                                        <p:tav tm="100000">
                                          <p:val>
                                            <p:strVal val="#ppt_x"/>
                                          </p:val>
                                        </p:tav>
                                      </p:tavLst>
                                    </p:anim>
                                    <p:anim calcmode="lin" valueType="num">
                                      <p:cBhvr>
                                        <p:cTn id="52" dur="900" decel="100000" fill="hold"/>
                                        <p:tgtEl>
                                          <p:spTgt spid="6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4" fill="hold">
                            <p:stCondLst>
                              <p:cond delay="7000"/>
                            </p:stCondLst>
                            <p:childTnLst>
                              <p:par>
                                <p:cTn id="55" presetID="37" presetClass="entr" presetSubtype="0"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1000"/>
                                        <p:tgtEl>
                                          <p:spTgt spid="68"/>
                                        </p:tgtEl>
                                      </p:cBhvr>
                                    </p:animEffect>
                                    <p:anim calcmode="lin" valueType="num">
                                      <p:cBhvr>
                                        <p:cTn id="58" dur="1000" fill="hold"/>
                                        <p:tgtEl>
                                          <p:spTgt spid="68"/>
                                        </p:tgtEl>
                                        <p:attrNameLst>
                                          <p:attrName>ppt_x</p:attrName>
                                        </p:attrNameLst>
                                      </p:cBhvr>
                                      <p:tavLst>
                                        <p:tav tm="0">
                                          <p:val>
                                            <p:strVal val="#ppt_x"/>
                                          </p:val>
                                        </p:tav>
                                        <p:tav tm="100000">
                                          <p:val>
                                            <p:strVal val="#ppt_x"/>
                                          </p:val>
                                        </p:tav>
                                      </p:tavLst>
                                    </p:anim>
                                    <p:anim calcmode="lin" valueType="num">
                                      <p:cBhvr>
                                        <p:cTn id="59" dur="900" decel="100000" fill="hold"/>
                                        <p:tgtEl>
                                          <p:spTgt spid="6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61" fill="hold">
                            <p:stCondLst>
                              <p:cond delay="8000"/>
                            </p:stCondLst>
                            <p:childTnLst>
                              <p:par>
                                <p:cTn id="62" presetID="37"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900" decel="100000" fill="hold"/>
                                        <p:tgtEl>
                                          <p:spTgt spid="69"/>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8" fill="hold">
                            <p:stCondLst>
                              <p:cond delay="9000"/>
                            </p:stCondLst>
                            <p:childTnLst>
                              <p:par>
                                <p:cTn id="69" presetID="37" presetClass="entr" presetSubtype="0" fill="hold"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900" decel="100000" fill="hold"/>
                                        <p:tgtEl>
                                          <p:spTgt spid="7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 grpId="0" bldLvl="0" animBg="1"/>
      <p:bldP spid="65" grpId="0"/>
      <p:bldP spid="67" grpId="0"/>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2857" y="1194016"/>
            <a:ext cx="6103113" cy="365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71900" y="5299755"/>
            <a:ext cx="1296144" cy="461665"/>
          </a:xfrm>
          <a:prstGeom prst="rect">
            <a:avLst/>
          </a:prstGeom>
          <a:noFill/>
        </p:spPr>
        <p:txBody>
          <a:bodyPr wrap="square" rtlCol="0">
            <a:spAutoFit/>
          </a:bodyPr>
          <a:lstStyle/>
          <a:p>
            <a:pPr>
              <a:lnSpc>
                <a:spcPct val="150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rPr>
              <a:t> 钤印位置</a:t>
            </a:r>
            <a:endParaRPr lang="zh-CN" altLang="en-US" sz="1600"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2714612" y="1954222"/>
            <a:ext cx="1266825" cy="2832100"/>
            <a:chOff x="4050540" y="1387270"/>
            <a:chExt cx="1265465" cy="2123574"/>
          </a:xfrm>
        </p:grpSpPr>
        <p:sp>
          <p:nvSpPr>
            <p:cNvPr id="5" name="文本框 4"/>
            <p:cNvSpPr txBox="1"/>
            <p:nvPr/>
          </p:nvSpPr>
          <p:spPr>
            <a:xfrm>
              <a:off x="4275723" y="1607880"/>
              <a:ext cx="815099" cy="1315434"/>
            </a:xfrm>
            <a:prstGeom prst="rect">
              <a:avLst/>
            </a:prstGeom>
            <a:noFill/>
            <a:effectLst>
              <a:outerShdw blurRad="50800" dist="38100" dir="8100000" algn="tr" rotWithShape="0">
                <a:prstClr val="black">
                  <a:alpha val="40000"/>
                </a:prstClr>
              </a:outerShdw>
            </a:effectLst>
          </p:spPr>
          <p:txBody>
            <a:bodyPr>
              <a:spAutoFit/>
            </a:bodyPr>
            <a:lstStyle/>
            <a:p>
              <a:pPr defTabSz="685165" fontAlgn="auto">
                <a:spcBef>
                  <a:spcPts val="0"/>
                </a:spcBef>
                <a:spcAft>
                  <a:spcPts val="0"/>
                </a:spcAft>
                <a:defRPr/>
              </a:pPr>
              <a:r>
                <a:rPr lang="zh-CN" altLang="en-US" sz="5400" b="1" dirty="0">
                  <a:solidFill>
                    <a:schemeClr val="tx1">
                      <a:lumMod val="85000"/>
                      <a:lumOff val="15000"/>
                    </a:schemeClr>
                  </a:solidFill>
                  <a:latin typeface="叶根友行书繁" panose="02010601030101010101" pitchFamily="2" charset="-122"/>
                  <a:ea typeface="叶根友行书繁" panose="02010601030101010101" pitchFamily="2" charset="-122"/>
                </a:rPr>
                <a:t>谢谢</a:t>
              </a:r>
              <a:endParaRPr lang="zh-CN" altLang="en-US" sz="5400" b="1" dirty="0">
                <a:solidFill>
                  <a:schemeClr val="tx1">
                    <a:lumMod val="85000"/>
                    <a:lumOff val="15000"/>
                  </a:schemeClr>
                </a:solidFill>
                <a:latin typeface="叶根友行书繁" panose="02010601030101010101" pitchFamily="2" charset="-122"/>
                <a:ea typeface="叶根友行书繁" panose="02010601030101010101" pitchFamily="2" charset="-122"/>
              </a:endParaRPr>
            </a:p>
          </p:txBody>
        </p:sp>
        <p:sp>
          <p:nvSpPr>
            <p:cNvPr id="6" name="矩形 5"/>
            <p:cNvSpPr>
              <a:spLocks noChangeAspect="1"/>
            </p:cNvSpPr>
            <p:nvPr/>
          </p:nvSpPr>
          <p:spPr>
            <a:xfrm>
              <a:off x="4050540" y="1387270"/>
              <a:ext cx="1265465" cy="21235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350"/>
            </a:p>
          </p:txBody>
        </p:sp>
        <p:sp>
          <p:nvSpPr>
            <p:cNvPr id="7" name="矩形 6"/>
            <p:cNvSpPr/>
            <p:nvPr/>
          </p:nvSpPr>
          <p:spPr>
            <a:xfrm>
              <a:off x="4144101" y="1512652"/>
              <a:ext cx="1078341" cy="187280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350"/>
            </a:p>
          </p:txBody>
        </p:sp>
      </p:grpSp>
      <p:pic>
        <p:nvPicPr>
          <p:cNvPr id="22532" name="图片 9"/>
          <p:cNvPicPr>
            <a:picLocks noChangeAspect="1"/>
          </p:cNvPicPr>
          <p:nvPr/>
        </p:nvPicPr>
        <p:blipFill>
          <a:blip r:embed="rId1" cstate="print"/>
          <a:srcRect l="20380" t="4794" r="18375" b="3520"/>
          <a:stretch>
            <a:fillRect/>
          </a:stretch>
        </p:blipFill>
        <p:spPr bwMode="auto">
          <a:xfrm>
            <a:off x="4786314" y="2714620"/>
            <a:ext cx="3714776" cy="3539377"/>
          </a:xfrm>
          <a:prstGeom prst="rect">
            <a:avLst/>
          </a:prstGeom>
          <a:noFill/>
          <a:ln w="9525">
            <a:noFill/>
            <a:miter lim="800000"/>
            <a:headEnd/>
            <a:tailEnd/>
          </a:ln>
        </p:spPr>
      </p:pic>
      <p:pic>
        <p:nvPicPr>
          <p:cNvPr id="8" name="图片 7" descr="印章.PNG"/>
          <p:cNvPicPr>
            <a:picLocks noChangeAspect="1"/>
          </p:cNvPicPr>
          <p:nvPr/>
        </p:nvPicPr>
        <p:blipFill>
          <a:blip r:embed="rId2" cstate="print"/>
          <a:stretch>
            <a:fillRect/>
          </a:stretch>
        </p:blipFill>
        <p:spPr>
          <a:xfrm>
            <a:off x="4143372" y="4643446"/>
            <a:ext cx="428628" cy="59808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3000"/>
                                        <p:tgtEl>
                                          <p:spTgt spid="22532"/>
                                        </p:tgtEl>
                                      </p:cBhvr>
                                    </p:animEffect>
                                  </p:childTnLst>
                                </p:cTn>
                              </p:par>
                            </p:childTnLst>
                          </p:cTn>
                        </p:par>
                        <p:par>
                          <p:cTn id="8" fill="hold">
                            <p:stCondLst>
                              <p:cond delay="30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3000" decel="50000" fill="hold">
                                          <p:stCondLst>
                                            <p:cond delay="0"/>
                                          </p:stCondLst>
                                        </p:cTn>
                                        <p:tgtEl>
                                          <p:spTgt spid="2"/>
                                        </p:tgtEl>
                                        <p:attrNameLst>
                                          <p:attrName>ppt_x</p:attrName>
                                          <p:attrName>ppt_y</p:attrName>
                                        </p:attrNameLst>
                                      </p:cBhvr>
                                    </p:animMotion>
                                    <p:animEffect transition="in" filter="fade">
                                      <p:cBhvr>
                                        <p:cTn id="13" dur="3000"/>
                                        <p:tgtEl>
                                          <p:spTgt spid="2"/>
                                        </p:tgtEl>
                                      </p:cBhvr>
                                    </p:animEffect>
                                  </p:childTnLst>
                                </p:cTn>
                              </p:par>
                            </p:childTnLst>
                          </p:cTn>
                        </p:par>
                        <p:par>
                          <p:cTn id="14" fill="hold">
                            <p:stCondLst>
                              <p:cond delay="6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墨迹22.png"/>
          <p:cNvPicPr>
            <a:picLocks noChangeAspect="1"/>
          </p:cNvPicPr>
          <p:nvPr/>
        </p:nvPicPr>
        <p:blipFill>
          <a:blip r:embed="rId1"/>
          <a:stretch>
            <a:fillRect/>
          </a:stretch>
        </p:blipFill>
        <p:spPr>
          <a:xfrm>
            <a:off x="-142908" y="260383"/>
            <a:ext cx="5786478" cy="1096915"/>
          </a:xfrm>
          <a:prstGeom prst="rect">
            <a:avLst/>
          </a:prstGeom>
        </p:spPr>
      </p:pic>
      <p:sp>
        <p:nvSpPr>
          <p:cNvPr id="3" name="TextBox 2"/>
          <p:cNvSpPr txBox="1"/>
          <p:nvPr/>
        </p:nvSpPr>
        <p:spPr>
          <a:xfrm>
            <a:off x="785786" y="474697"/>
            <a:ext cx="2071702" cy="646331"/>
          </a:xfrm>
          <a:prstGeom prst="rect">
            <a:avLst/>
          </a:prstGeom>
          <a:noFill/>
        </p:spPr>
        <p:txBody>
          <a:bodyPr wrap="square" rtlCol="0">
            <a:spAutoFit/>
          </a:bodyPr>
          <a:lstStyle/>
          <a:p>
            <a:r>
              <a:rPr lang="zh-CN" altLang="en-US" sz="3600" dirty="0" smtClean="0">
                <a:solidFill>
                  <a:schemeClr val="bg1"/>
                </a:solidFill>
                <a:latin typeface="华文隶书" panose="02010800040101010101" pitchFamily="2" charset="-122"/>
                <a:ea typeface="华文隶书" panose="02010800040101010101" pitchFamily="2" charset="-122"/>
              </a:rPr>
              <a:t>第一节</a:t>
            </a:r>
            <a:endParaRPr lang="zh-CN" altLang="en-US" sz="3600" dirty="0">
              <a:solidFill>
                <a:schemeClr val="bg1"/>
              </a:solidFill>
              <a:latin typeface="华文隶书" panose="02010800040101010101" pitchFamily="2" charset="-122"/>
              <a:ea typeface="华文隶书" panose="02010800040101010101" pitchFamily="2" charset="-122"/>
            </a:endParaRPr>
          </a:p>
        </p:txBody>
      </p:sp>
      <p:sp>
        <p:nvSpPr>
          <p:cNvPr id="4" name="TextBox 3"/>
          <p:cNvSpPr txBox="1"/>
          <p:nvPr/>
        </p:nvSpPr>
        <p:spPr>
          <a:xfrm>
            <a:off x="2000232" y="1262706"/>
            <a:ext cx="3857652" cy="518160"/>
          </a:xfrm>
          <a:prstGeom prst="rect">
            <a:avLst/>
          </a:prstGeom>
          <a:noFill/>
        </p:spPr>
        <p:txBody>
          <a:bodyPr wrap="square" rtlCol="0">
            <a:spAutoFit/>
          </a:bodyPr>
          <a:lstStyle/>
          <a:p>
            <a:r>
              <a:rPr lang="zh-CN" altLang="en-US" sz="2800" dirty="0" smtClean="0">
                <a:solidFill>
                  <a:schemeClr val="accent6">
                    <a:lumMod val="50000"/>
                  </a:schemeClr>
                </a:solidFill>
                <a:latin typeface="华文隶书" panose="02010800040101010101" pitchFamily="2" charset="-122"/>
                <a:ea typeface="华文隶书" panose="02010800040101010101" pitchFamily="2" charset="-122"/>
              </a:rPr>
              <a:t>章法布局概述</a:t>
            </a:r>
            <a:endParaRPr lang="zh-CN" altLang="en-US" sz="2800" dirty="0" smtClean="0">
              <a:solidFill>
                <a:schemeClr val="accent6">
                  <a:lumMod val="50000"/>
                </a:schemeClr>
              </a:solidFill>
              <a:latin typeface="华文隶书" panose="02010800040101010101" pitchFamily="2" charset="-122"/>
              <a:ea typeface="华文隶书" panose="02010800040101010101" pitchFamily="2" charset="-122"/>
            </a:endParaRPr>
          </a:p>
        </p:txBody>
      </p:sp>
      <p:pic>
        <p:nvPicPr>
          <p:cNvPr id="9" name="图片 8" descr="墨迹11.png"/>
          <p:cNvPicPr>
            <a:picLocks noChangeAspect="1"/>
          </p:cNvPicPr>
          <p:nvPr/>
        </p:nvPicPr>
        <p:blipFill>
          <a:blip r:embed="rId2" cstate="print"/>
          <a:stretch>
            <a:fillRect/>
          </a:stretch>
        </p:blipFill>
        <p:spPr>
          <a:xfrm>
            <a:off x="4286248" y="1357298"/>
            <a:ext cx="714380" cy="465499"/>
          </a:xfrm>
          <a:prstGeom prst="rect">
            <a:avLst/>
          </a:prstGeom>
        </p:spPr>
      </p:pic>
      <p:cxnSp>
        <p:nvCxnSpPr>
          <p:cNvPr id="14" name="直接连接符 13"/>
          <p:cNvCxnSpPr/>
          <p:nvPr/>
        </p:nvCxnSpPr>
        <p:spPr>
          <a:xfrm>
            <a:off x="2071670" y="1785926"/>
            <a:ext cx="207170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3" cstate="print"/>
          <a:srcRect t="2067"/>
          <a:stretch>
            <a:fillRect/>
          </a:stretch>
        </p:blipFill>
        <p:spPr>
          <a:xfrm>
            <a:off x="5122871" y="-10794"/>
            <a:ext cx="4031925" cy="6716233"/>
          </a:xfrm>
          <a:prstGeom prst="rect">
            <a:avLst/>
          </a:prstGeom>
          <a:effectLst>
            <a:softEdge rad="0"/>
          </a:effectLst>
        </p:spPr>
      </p:pic>
      <p:grpSp>
        <p:nvGrpSpPr>
          <p:cNvPr id="17" name="组合 39"/>
          <p:cNvGrpSpPr/>
          <p:nvPr/>
        </p:nvGrpSpPr>
        <p:grpSpPr bwMode="auto">
          <a:xfrm>
            <a:off x="1562654" y="2344209"/>
            <a:ext cx="2011680" cy="4013749"/>
            <a:chOff x="3777336" y="1048893"/>
            <a:chExt cx="2010383" cy="3009716"/>
          </a:xfrm>
        </p:grpSpPr>
        <p:sp>
          <p:nvSpPr>
            <p:cNvPr id="21" name="矩形 20"/>
            <p:cNvSpPr/>
            <p:nvPr/>
          </p:nvSpPr>
          <p:spPr>
            <a:xfrm>
              <a:off x="3777336" y="1048893"/>
              <a:ext cx="2010383" cy="3009716"/>
            </a:xfrm>
            <a:prstGeom prst="rect">
              <a:avLst/>
            </a:prstGeom>
          </p:spPr>
          <p:txBody>
            <a:bodyPr vert="eaVert" wrap="square">
              <a:spAutoFit/>
            </a:bodyPr>
            <a:lstStyle/>
            <a:p>
              <a:pPr defTabSz="685165" fontAlgn="auto">
                <a:lnSpc>
                  <a:spcPct val="150000"/>
                </a:lnSpc>
                <a:spcBef>
                  <a:spcPts val="0"/>
                </a:spcBef>
                <a:spcAft>
                  <a:spcPts val="0"/>
                </a:spcAft>
                <a:defRPr/>
              </a:pPr>
              <a:r>
                <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rPr>
                <a:t>书法作品要借助于章法布局这一艺术表现手段去丰富、强化内容所要表现的思想和感情，并给人以视觉上的美感。</a:t>
              </a:r>
              <a:endParaRPr lang="zh-CN" altLang="en-US" sz="2000" dirty="0" smtClean="0">
                <a:solidFill>
                  <a:schemeClr val="tx1">
                    <a:lumMod val="85000"/>
                    <a:lumOff val="15000"/>
                  </a:schemeClr>
                </a:solidFill>
                <a:latin typeface="汉仪大隶书简" panose="02010609000101010101" pitchFamily="49" charset="-122"/>
                <a:ea typeface="汉仪大隶书简" panose="02010609000101010101" pitchFamily="49" charset="-122"/>
              </a:endParaRPr>
            </a:p>
          </p:txBody>
        </p:sp>
        <p:cxnSp>
          <p:nvCxnSpPr>
            <p:cNvPr id="22" name="直接连接符 21"/>
            <p:cNvCxnSpPr/>
            <p:nvPr/>
          </p:nvCxnSpPr>
          <p:spPr>
            <a:xfrm rot="5400000">
              <a:off x="4170483" y="2494433"/>
              <a:ext cx="2892666"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bwMode="auto">
          <a:xfrm rot="5400000">
            <a:off x="1001772" y="4272241"/>
            <a:ext cx="3857652"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a:off x="2459355" y="2344420"/>
            <a:ext cx="21590" cy="38131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8" name="图片 27" descr="毛笔.png"/>
          <p:cNvPicPr>
            <a:picLocks noChangeAspect="1"/>
          </p:cNvPicPr>
          <p:nvPr/>
        </p:nvPicPr>
        <p:blipFill>
          <a:blip r:embed="rId4"/>
          <a:stretch>
            <a:fillRect/>
          </a:stretch>
        </p:blipFill>
        <p:spPr>
          <a:xfrm>
            <a:off x="3286116" y="2991792"/>
            <a:ext cx="3325501" cy="2294596"/>
          </a:xfrm>
          <a:prstGeom prst="rect">
            <a:avLst/>
          </a:prstGeom>
        </p:spPr>
      </p:pic>
      <p:cxnSp>
        <p:nvCxnSpPr>
          <p:cNvPr id="5" name="直接连接符 4"/>
          <p:cNvCxnSpPr/>
          <p:nvPr/>
        </p:nvCxnSpPr>
        <p:spPr bwMode="auto">
          <a:xfrm flipH="1">
            <a:off x="2007235" y="2327910"/>
            <a:ext cx="5080" cy="38195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1562735" y="2344420"/>
            <a:ext cx="5715" cy="14497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4"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par>
                          <p:cTn id="28" fill="hold">
                            <p:stCondLst>
                              <p:cond delay="500"/>
                            </p:stCondLst>
                            <p:childTnLst>
                              <p:par>
                                <p:cTn id="29" presetID="24"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to="" calcmode="lin" valueType="num">
                                      <p:cBhvr>
                                        <p:cTn id="31" dur="1" fill="hold"/>
                                        <p:tgtEl>
                                          <p:spTgt spid="28"/>
                                        </p:tgtEl>
                                      </p:cBhvr>
                                    </p:anim>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to="" calcmode="lin" valueType="num">
                                      <p:cBhvr>
                                        <p:cTn id="35" dur="1" fill="hold"/>
                                        <p:tgtEl>
                                          <p:spTgt spid="17"/>
                                        </p:tgtEl>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1" fill="hold"/>
                                        <p:tgtEl>
                                          <p:spTgt spid="23"/>
                                        </p:tgtEl>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1" fill="hold"/>
                                        <p:tgtEl>
                                          <p:spTgt spid="24"/>
                                        </p:tgtEl>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to="" calcmode="lin" valueType="num">
                                      <p:cBhvr>
                                        <p:cTn id="51"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墨迹-浅.png"/>
          <p:cNvPicPr>
            <a:picLocks noChangeAspect="1"/>
          </p:cNvPicPr>
          <p:nvPr/>
        </p:nvPicPr>
        <p:blipFill>
          <a:blip r:embed="rId1"/>
          <a:stretch>
            <a:fillRect/>
          </a:stretch>
        </p:blipFill>
        <p:spPr>
          <a:xfrm>
            <a:off x="314791" y="450660"/>
            <a:ext cx="3328515" cy="603267"/>
          </a:xfrm>
          <a:prstGeom prst="rect">
            <a:avLst/>
          </a:prstGeom>
        </p:spPr>
      </p:pic>
      <p:sp>
        <p:nvSpPr>
          <p:cNvPr id="19" name="TextBox 18"/>
          <p:cNvSpPr txBox="1"/>
          <p:nvPr/>
        </p:nvSpPr>
        <p:spPr>
          <a:xfrm>
            <a:off x="0" y="356870"/>
            <a:ext cx="5146675"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一、章法的含义</a:t>
            </a:r>
            <a:endParaRPr lang="zh-CN" altLang="en-US" sz="2800" b="1" dirty="0" smtClean="0">
              <a:latin typeface="华文新魏" panose="02010800040101010101" pitchFamily="2" charset="-122"/>
              <a:ea typeface="华文新魏" panose="02010800040101010101" pitchFamily="2" charset="-122"/>
            </a:endParaRPr>
          </a:p>
        </p:txBody>
      </p:sp>
      <p:sp>
        <p:nvSpPr>
          <p:cNvPr id="15" name="TextBox 14"/>
          <p:cNvSpPr txBox="1"/>
          <p:nvPr/>
        </p:nvSpPr>
        <p:spPr>
          <a:xfrm>
            <a:off x="357505" y="1299210"/>
            <a:ext cx="8272780" cy="256032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书法家根据创作的内容处理幅式、行距、疏密、留白、题款等布局关系时遵循的方法，即为章法。</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习惯称整幅作品的布白为“大章法”，称一字之中点画的布局和一字与数字之间的相互关系为“小章法”。</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章法布局是书法艺术的主要表现手段，其整体美在一定条件下起着关键性和决定性的美学作用。只有讲究章法布局，才能创造出成功的书法作品。</a:t>
            </a:r>
            <a:endParaRPr lang="zh-CN" altLang="en-US" dirty="0" smtClean="0">
              <a:latin typeface="微软雅黑" panose="020B0503020204020204" pitchFamily="34" charset="-122"/>
              <a:ea typeface="微软雅黑" panose="020B0503020204020204" pitchFamily="34" charset="-122"/>
            </a:endParaRPr>
          </a:p>
        </p:txBody>
      </p:sp>
      <p:sp>
        <p:nvSpPr>
          <p:cNvPr id="20" name="TextBox 19"/>
          <p:cNvSpPr txBox="1"/>
          <p:nvPr/>
        </p:nvSpPr>
        <p:spPr>
          <a:xfrm>
            <a:off x="716915" y="4124960"/>
            <a:ext cx="4615180" cy="1920240"/>
          </a:xfrm>
          <a:prstGeom prst="rect">
            <a:avLst/>
          </a:prstGeom>
          <a:noFill/>
          <a:ln>
            <a:solidFill>
              <a:schemeClr val="bg2">
                <a:lumMod val="50000"/>
              </a:schemeClr>
            </a:solidFill>
          </a:ln>
        </p:spPr>
        <p:txBody>
          <a:bodyPr wrap="square" rtlCol="0">
            <a:spAutoFit/>
          </a:bodyPr>
          <a:lstStyle/>
          <a:p>
            <a:pPr indent="457200">
              <a:lnSpc>
                <a:spcPct val="150000"/>
              </a:lnSpc>
            </a:pPr>
            <a:r>
              <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rPr>
              <a:t>清代刘熙载《书概》云：“书之章法有大小，小如一字及数字，大如一行及数行，一幅及数幅，皆须有相避相形、相呼相应之妙。”</a:t>
            </a:r>
            <a:endParaRPr lang="zh-CN" altLang="en-US" sz="2000" dirty="0" smtClean="0">
              <a:solidFill>
                <a:schemeClr val="accent6">
                  <a:lumMod val="50000"/>
                </a:schemeClr>
              </a:solidFill>
              <a:latin typeface="汉仪行楷简" panose="02010609000101010101" pitchFamily="49" charset="-122"/>
              <a:ea typeface="汉仪行楷简" panose="02010609000101010101" pitchFamily="49" charset="-122"/>
            </a:endParaRPr>
          </a:p>
        </p:txBody>
      </p:sp>
      <p:pic>
        <p:nvPicPr>
          <p:cNvPr id="5" name="图片 4" descr="书法章法2.jpg"/>
          <p:cNvPicPr>
            <a:picLocks noChangeAspect="1"/>
          </p:cNvPicPr>
          <p:nvPr/>
        </p:nvPicPr>
        <p:blipFill>
          <a:blip r:embed="rId2"/>
          <a:stretch>
            <a:fillRect/>
          </a:stretch>
        </p:blipFill>
        <p:spPr>
          <a:xfrm>
            <a:off x="5332730" y="3859530"/>
            <a:ext cx="3297555" cy="2657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to="" calcmode="lin" valueType="num">
                                      <p:cBhvr>
                                        <p:cTn id="13" dur="1" fill="hold"/>
                                        <p:tgtEl>
                                          <p:spTgt spid="15"/>
                                        </p:tgtEl>
                                      </p:cBhvr>
                                    </p:anim>
                                  </p:childTnLst>
                                </p:cTn>
                              </p:par>
                            </p:childTnLst>
                          </p:cTn>
                        </p:par>
                        <p:par>
                          <p:cTn id="14" fill="hold">
                            <p:stCondLst>
                              <p:cond delay="500"/>
                            </p:stCondLst>
                            <p:childTnLst>
                              <p:par>
                                <p:cTn id="15" presetID="24"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to="" calcmode="lin" valueType="num">
                                      <p:cBhvr>
                                        <p:cTn id="17" dur="1" fill="hold"/>
                                        <p:tgtEl>
                                          <p:spTgt spid="20"/>
                                        </p:tgtEl>
                                      </p:cBhvr>
                                    </p:anim>
                                  </p:childTnLst>
                                </p:cTn>
                              </p:par>
                            </p:childTnLst>
                          </p:cTn>
                        </p:par>
                        <p:par>
                          <p:cTn id="18" fill="hold">
                            <p:stCondLst>
                              <p:cond delay="5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边框2"/>
          <p:cNvPicPr>
            <a:picLocks noChangeAspect="1"/>
          </p:cNvPicPr>
          <p:nvPr/>
        </p:nvPicPr>
        <p:blipFill>
          <a:blip r:embed="rId1"/>
          <a:stretch>
            <a:fillRect/>
          </a:stretch>
        </p:blipFill>
        <p:spPr>
          <a:xfrm>
            <a:off x="99695" y="1889760"/>
            <a:ext cx="2815590" cy="835025"/>
          </a:xfrm>
          <a:prstGeom prst="rect">
            <a:avLst/>
          </a:prstGeom>
        </p:spPr>
      </p:pic>
      <p:pic>
        <p:nvPicPr>
          <p:cNvPr id="3" name="图片 2" descr="墨迹-浅.png"/>
          <p:cNvPicPr>
            <a:picLocks noChangeAspect="1"/>
          </p:cNvPicPr>
          <p:nvPr/>
        </p:nvPicPr>
        <p:blipFill>
          <a:blip r:embed="rId2"/>
          <a:stretch>
            <a:fillRect/>
          </a:stretch>
        </p:blipFill>
        <p:spPr>
          <a:xfrm>
            <a:off x="314791" y="682593"/>
            <a:ext cx="3328515" cy="603267"/>
          </a:xfrm>
          <a:prstGeom prst="rect">
            <a:avLst/>
          </a:prstGeom>
        </p:spPr>
      </p:pic>
      <p:sp>
        <p:nvSpPr>
          <p:cNvPr id="4" name="TextBox 3"/>
          <p:cNvSpPr txBox="1"/>
          <p:nvPr/>
        </p:nvSpPr>
        <p:spPr>
          <a:xfrm>
            <a:off x="-32" y="589099"/>
            <a:ext cx="4000528" cy="731520"/>
          </a:xfrm>
          <a:prstGeom prst="rect">
            <a:avLst/>
          </a:prstGeom>
          <a:noFill/>
        </p:spPr>
        <p:txBody>
          <a:bodyPr wrap="square" rtlCol="0">
            <a:spAutoFit/>
          </a:bodyPr>
          <a:lstStyle/>
          <a:p>
            <a:pPr indent="457200">
              <a:lnSpc>
                <a:spcPct val="150000"/>
              </a:lnSpc>
            </a:pPr>
            <a:r>
              <a:rPr lang="zh-CN" altLang="en-US" sz="2800" b="1" dirty="0" smtClean="0">
                <a:latin typeface="华文新魏" panose="02010800040101010101" pitchFamily="2" charset="-122"/>
                <a:ea typeface="华文新魏" panose="02010800040101010101" pitchFamily="2" charset="-122"/>
              </a:rPr>
              <a:t>二、章法布局的要素</a:t>
            </a:r>
            <a:endParaRPr lang="zh-CN" altLang="en-US" sz="2800" b="1" dirty="0" smtClean="0">
              <a:latin typeface="华文新魏" panose="02010800040101010101" pitchFamily="2" charset="-122"/>
              <a:ea typeface="华文新魏" panose="02010800040101010101" pitchFamily="2" charset="-122"/>
            </a:endParaRPr>
          </a:p>
        </p:txBody>
      </p:sp>
      <p:sp>
        <p:nvSpPr>
          <p:cNvPr id="6" name="TextBox 2"/>
          <p:cNvSpPr txBox="1"/>
          <p:nvPr/>
        </p:nvSpPr>
        <p:spPr>
          <a:xfrm>
            <a:off x="70485" y="1934845"/>
            <a:ext cx="2178050"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（一）幅式</a:t>
            </a:r>
            <a:endParaRPr lang="zh-CN" altLang="en-US" sz="2400" dirty="0" smtClean="0">
              <a:latin typeface="华文新魏" panose="02010800040101010101" pitchFamily="2" charset="-122"/>
              <a:ea typeface="华文新魏" panose="02010800040101010101" pitchFamily="2" charset="-122"/>
            </a:endParaRPr>
          </a:p>
        </p:txBody>
      </p:sp>
      <p:sp>
        <p:nvSpPr>
          <p:cNvPr id="16" name="TextBox 3"/>
          <p:cNvSpPr txBox="1"/>
          <p:nvPr/>
        </p:nvSpPr>
        <p:spPr>
          <a:xfrm>
            <a:off x="565785" y="3007360"/>
            <a:ext cx="4726295" cy="2585323"/>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书法作品的常见幅式有匾额、横披、长卷、册页、立轴、条屏、中堂、楹联、斗方、扇面等。形式不同，章法可随机应变。</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选择好某种幅式后，根据字数的多寡来安排章法，宜采用多变手法，不拘一格，以使作品生机勃勃，神采飞扬。</a:t>
            </a:r>
            <a:endParaRPr lang="zh-CN" altLang="en-US" dirty="0" smtClean="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07360"/>
            <a:ext cx="3062390" cy="306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cBhvr>
                                    </p:anim>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cBhvr>
                                    </p:anim>
                                  </p:childTnLst>
                                </p:cTn>
                              </p:par>
                            </p:childTnLst>
                          </p:cTn>
                        </p:par>
                        <p:par>
                          <p:cTn id="17" fill="hold">
                            <p:stCondLst>
                              <p:cond delay="500"/>
                            </p:stCondLst>
                            <p:childTnLst>
                              <p:par>
                                <p:cTn id="18" presetID="24"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to="" calcmode="lin" valueType="num">
                                      <p:cBhvr>
                                        <p:cTn id="20" dur="1" fill="hold"/>
                                        <p:tgtEl>
                                          <p:spTgt spid="16"/>
                                        </p:tgtEl>
                                      </p:cBhvr>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randombar(horizontal)">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边框2"/>
          <p:cNvPicPr>
            <a:picLocks noChangeAspect="1"/>
          </p:cNvPicPr>
          <p:nvPr/>
        </p:nvPicPr>
        <p:blipFill>
          <a:blip r:embed="rId1"/>
          <a:stretch>
            <a:fillRect/>
          </a:stretch>
        </p:blipFill>
        <p:spPr>
          <a:xfrm>
            <a:off x="99695" y="598170"/>
            <a:ext cx="3317240" cy="835025"/>
          </a:xfrm>
          <a:prstGeom prst="rect">
            <a:avLst/>
          </a:prstGeom>
        </p:spPr>
      </p:pic>
      <p:sp>
        <p:nvSpPr>
          <p:cNvPr id="6" name="TextBox 2"/>
          <p:cNvSpPr txBox="1"/>
          <p:nvPr/>
        </p:nvSpPr>
        <p:spPr>
          <a:xfrm>
            <a:off x="70485" y="643255"/>
            <a:ext cx="2953385"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（二）分行布白</a:t>
            </a:r>
            <a:endParaRPr lang="zh-CN" altLang="en-US" sz="2400" dirty="0" smtClean="0">
              <a:latin typeface="华文新魏" panose="02010800040101010101" pitchFamily="2" charset="-122"/>
              <a:ea typeface="华文新魏" panose="02010800040101010101" pitchFamily="2" charset="-122"/>
            </a:endParaRPr>
          </a:p>
        </p:txBody>
      </p:sp>
      <p:sp>
        <p:nvSpPr>
          <p:cNvPr id="16" name="TextBox 3"/>
          <p:cNvSpPr txBox="1"/>
          <p:nvPr/>
        </p:nvSpPr>
        <p:spPr>
          <a:xfrm>
            <a:off x="655955" y="1451559"/>
            <a:ext cx="7832090" cy="297180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分行布白，即运用艺术手法，安排的点画结构，调整字与字、行与行之间的关系，使每个字的字形点画做到大小方圆、顺逆向背、揖让顾盼、疏密聚散、有理有法，形成丰富的变化与强烈的对比，达到神采飞跃、情态各异的艺术效果；</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字与字、行与行的布列要大小适宜、黑白相衬、疏密得当、虚实相安、首尾相接、照应严谨，使之既舒畅和谐又富有节奏，既千变万化又浑然一体，达到“穷变态于毫端，合情调于纸上”的效果。</a:t>
            </a:r>
            <a:endParaRPr lang="zh-CN" altLang="en-US" dirty="0" smtClean="0">
              <a:latin typeface="微软雅黑" panose="020B0503020204020204" pitchFamily="34" charset="-122"/>
              <a:ea typeface="微软雅黑" panose="020B0503020204020204" pitchFamily="34" charset="-122"/>
            </a:endParaRPr>
          </a:p>
        </p:txBody>
      </p:sp>
      <p:pic>
        <p:nvPicPr>
          <p:cNvPr id="1026" name="Picture 2" descr="http://auction.artron.net/getpic_new.php?type=b&amp;host=auction.artron.net&amp;hash=UBSG%2F%2FMc25mejxJL%2FLYjlAxs%2B2b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 b="50983"/>
          <a:stretch>
            <a:fillRect/>
          </a:stretch>
        </p:blipFill>
        <p:spPr bwMode="auto">
          <a:xfrm>
            <a:off x="1239424" y="4581128"/>
            <a:ext cx="6665152" cy="18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cBhvr>
                                    </p:anim>
                                  </p:childTnLst>
                                </p:cTn>
                              </p:par>
                              <p:par>
                                <p:cTn id="11" presetID="24"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to="" calcmode="lin" valueType="num">
                                      <p:cBhvr>
                                        <p:cTn id="13" dur="1" fill="hold"/>
                                        <p:tgtEl>
                                          <p:spTgt spid="16"/>
                                        </p:tgtEl>
                                      </p:cBhvr>
                                    </p:anim>
                                  </p:childTnLst>
                                </p:cTn>
                              </p:par>
                            </p:childTnLst>
                          </p:cTn>
                        </p:par>
                        <p:par>
                          <p:cTn id="14" fill="hold">
                            <p:stCondLst>
                              <p:cond delay="0"/>
                            </p:stCondLst>
                            <p:childTnLst>
                              <p:par>
                                <p:cTn id="15" presetID="3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边框2"/>
          <p:cNvPicPr>
            <a:picLocks noChangeAspect="1"/>
          </p:cNvPicPr>
          <p:nvPr/>
        </p:nvPicPr>
        <p:blipFill>
          <a:blip r:embed="rId1"/>
          <a:stretch>
            <a:fillRect/>
          </a:stretch>
        </p:blipFill>
        <p:spPr>
          <a:xfrm>
            <a:off x="99695" y="598170"/>
            <a:ext cx="3578860" cy="835025"/>
          </a:xfrm>
          <a:prstGeom prst="rect">
            <a:avLst/>
          </a:prstGeom>
        </p:spPr>
      </p:pic>
      <p:sp>
        <p:nvSpPr>
          <p:cNvPr id="6" name="TextBox 2"/>
          <p:cNvSpPr txBox="1"/>
          <p:nvPr/>
        </p:nvSpPr>
        <p:spPr>
          <a:xfrm>
            <a:off x="70485" y="643255"/>
            <a:ext cx="3236595" cy="640080"/>
          </a:xfrm>
          <a:prstGeom prst="rect">
            <a:avLst/>
          </a:prstGeom>
          <a:noFill/>
        </p:spPr>
        <p:txBody>
          <a:bodyPr wrap="square" rtlCol="0">
            <a:spAutoFit/>
          </a:bodyPr>
          <a:lstStyle/>
          <a:p>
            <a:pPr indent="457200">
              <a:lnSpc>
                <a:spcPct val="150000"/>
              </a:lnSpc>
            </a:pPr>
            <a:r>
              <a:rPr lang="zh-CN" altLang="en-US" sz="2400" dirty="0" smtClean="0">
                <a:latin typeface="华文新魏" panose="02010800040101010101" pitchFamily="2" charset="-122"/>
                <a:ea typeface="华文新魏" panose="02010800040101010101" pitchFamily="2" charset="-122"/>
              </a:rPr>
              <a:t>（三）题款和钤印</a:t>
            </a:r>
            <a:endParaRPr lang="zh-CN" altLang="en-US" sz="2400" dirty="0" smtClean="0">
              <a:latin typeface="华文新魏" panose="02010800040101010101" pitchFamily="2" charset="-122"/>
              <a:ea typeface="华文新魏" panose="02010800040101010101" pitchFamily="2" charset="-122"/>
            </a:endParaRPr>
          </a:p>
        </p:txBody>
      </p:sp>
      <p:sp>
        <p:nvSpPr>
          <p:cNvPr id="16" name="TextBox 3"/>
          <p:cNvSpPr txBox="1"/>
          <p:nvPr/>
        </p:nvSpPr>
        <p:spPr>
          <a:xfrm>
            <a:off x="655955" y="1516752"/>
            <a:ext cx="7832090" cy="2560320"/>
          </a:xfrm>
          <a:prstGeom prst="rect">
            <a:avLst/>
          </a:prstGeom>
          <a:noFill/>
        </p:spPr>
        <p:txBody>
          <a:bodyPr wrap="square" rtlCol="0">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题款是一种创作活动，应做到心中有数，认真书写，使其与正文融为一体，相得益彰。其字数、位置、内容、形式，应根据整体画面的空白和需要来考虑，以不破坏整体章法为原则。</a:t>
            </a:r>
            <a:endParaRPr lang="zh-CN" altLang="en-US"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在作品上钤印，使书与印相映成趣，增加作品的艺术感染力，同样是极为重要的事。加盖印章，无论名章还是闲章，都应谨慎为之，视作品的需要而定，使其为作品增添神采，又能对作品整体布局起调节作用。</a:t>
            </a:r>
            <a:endParaRPr lang="zh-CN" altLang="en-US" dirty="0" smtClean="0">
              <a:latin typeface="微软雅黑" panose="020B0503020204020204" pitchFamily="34" charset="-122"/>
              <a:ea typeface="微软雅黑" panose="020B0503020204020204" pitchFamily="34"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191" y="4221088"/>
            <a:ext cx="5637113" cy="225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to="" calcmode="lin" valueType="num">
                                      <p:cBhvr>
                                        <p:cTn id="14" dur="1" fill="hold"/>
                                        <p:tgtEl>
                                          <p:spTgt spid="16"/>
                                        </p:tgtEl>
                                      </p:cBhvr>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1000"/>
                                        <p:tgtEl>
                                          <p:spTgt spid="5123"/>
                                        </p:tgtEl>
                                      </p:cBhvr>
                                    </p:animEffect>
                                    <p:anim calcmode="lin" valueType="num">
                                      <p:cBhvr>
                                        <p:cTn id="19" dur="1000" fill="hold"/>
                                        <p:tgtEl>
                                          <p:spTgt spid="5123"/>
                                        </p:tgtEl>
                                        <p:attrNameLst>
                                          <p:attrName>ppt_x</p:attrName>
                                        </p:attrNameLst>
                                      </p:cBhvr>
                                      <p:tavLst>
                                        <p:tav tm="0">
                                          <p:val>
                                            <p:strVal val="#ppt_x"/>
                                          </p:val>
                                        </p:tav>
                                        <p:tav tm="100000">
                                          <p:val>
                                            <p:strVal val="#ppt_x"/>
                                          </p:val>
                                        </p:tav>
                                      </p:tavLst>
                                    </p:anim>
                                    <p:anim calcmode="lin" valueType="num">
                                      <p:cBhvr>
                                        <p:cTn id="20"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457200">
          <a:lnSpc>
            <a:spcPct val="150000"/>
          </a:lnSpc>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457200">
          <a:lnSpc>
            <a:spcPct val="150000"/>
          </a:lnSpc>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457200">
          <a:lnSpc>
            <a:spcPct val="150000"/>
          </a:lnSpc>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5451</Words>
  <Application>WPS 演示</Application>
  <PresentationFormat>全屏显示(4:3)</PresentationFormat>
  <Paragraphs>293</Paragraphs>
  <Slides>41</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41</vt:i4>
      </vt:variant>
    </vt:vector>
  </HeadingPairs>
  <TitlesOfParts>
    <vt:vector size="56" baseType="lpstr">
      <vt:lpstr>Arial</vt:lpstr>
      <vt:lpstr>宋体</vt:lpstr>
      <vt:lpstr>Wingdings</vt:lpstr>
      <vt:lpstr>微软雅黑</vt:lpstr>
      <vt:lpstr>Calibri</vt:lpstr>
      <vt:lpstr>华文隶书</vt:lpstr>
      <vt:lpstr>Adobe 楷体 Std R</vt:lpstr>
      <vt:lpstr>汉仪行楷简</vt:lpstr>
      <vt:lpstr>汉仪大隶书简</vt:lpstr>
      <vt:lpstr>华文新魏</vt:lpstr>
      <vt:lpstr>华文楷体</vt:lpstr>
      <vt:lpstr>叶根友行书繁</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www.pptbz.com</dc:creator>
  <cp:lastModifiedBy>admin</cp:lastModifiedBy>
  <cp:revision>411</cp:revision>
  <dcterms:created xsi:type="dcterms:W3CDTF">2013-10-30T09:04:00Z</dcterms:created>
  <dcterms:modified xsi:type="dcterms:W3CDTF">2016-10-23T06:04:11Z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