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3"/>
    <p:sldId id="267" r:id="rId4"/>
    <p:sldId id="296" r:id="rId5"/>
    <p:sldId id="278" r:id="rId6"/>
    <p:sldId id="297" r:id="rId7"/>
    <p:sldId id="327" r:id="rId8"/>
    <p:sldId id="361" r:id="rId9"/>
    <p:sldId id="364" r:id="rId10"/>
    <p:sldId id="605" r:id="rId11"/>
    <p:sldId id="467" r:id="rId12"/>
    <p:sldId id="606" r:id="rId13"/>
    <p:sldId id="607" r:id="rId14"/>
    <p:sldId id="608" r:id="rId15"/>
    <p:sldId id="610" r:id="rId16"/>
    <p:sldId id="611" r:id="rId17"/>
    <p:sldId id="373" r:id="rId18"/>
    <p:sldId id="365" r:id="rId19"/>
    <p:sldId id="366" r:id="rId20"/>
    <p:sldId id="375" r:id="rId21"/>
    <p:sldId id="376" r:id="rId22"/>
    <p:sldId id="380" r:id="rId23"/>
    <p:sldId id="382" r:id="rId24"/>
    <p:sldId id="394" r:id="rId25"/>
    <p:sldId id="612" r:id="rId26"/>
    <p:sldId id="613" r:id="rId27"/>
    <p:sldId id="397" r:id="rId28"/>
    <p:sldId id="399" r:id="rId29"/>
    <p:sldId id="614" r:id="rId30"/>
    <p:sldId id="402" r:id="rId31"/>
    <p:sldId id="404" r:id="rId32"/>
    <p:sldId id="405" r:id="rId33"/>
    <p:sldId id="615" r:id="rId34"/>
    <p:sldId id="406" r:id="rId35"/>
    <p:sldId id="325" r:id="rId3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5730"/>
    <a:srgbClr val="A2947A"/>
    <a:srgbClr val="94634C"/>
    <a:srgbClr val="FFCC99"/>
    <a:srgbClr val="93634C"/>
    <a:srgbClr val="EA7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620" autoAdjust="0"/>
  </p:normalViewPr>
  <p:slideViewPr>
    <p:cSldViewPr>
      <p:cViewPr>
        <p:scale>
          <a:sx n="80" d="100"/>
          <a:sy n="80" d="100"/>
        </p:scale>
        <p:origin x="-540" y="0"/>
      </p:cViewPr>
      <p:guideLst>
        <p:guide orient="horz" pos="2179"/>
        <p:guide pos="29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6DEF0C5-8D26-42A1-8DB5-9E6FCEE927D3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34EBDD1-51D7-41BF-9A09-FDE9C543022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33195-ED54-4FB5-AC25-805965F7E45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E3A3-3612-4669-AB17-733DA63C49B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DFFFE-96B3-419D-9ED1-5A6920839E9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72029-3EF2-418A-8F3A-D70720090CC6}" type="slidenum">
              <a:rPr lang="zh-CN" altLang="en-US"/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9F84-4AD1-45EC-ADB7-575BF6573AA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2D0C-049A-4FF5-B6B9-A4A4C63DA5C1}" type="slidenum">
              <a:rPr lang="zh-CN" altLang="en-US"/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D409-BA23-4EDC-9674-0BE2BDDDCB2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C4318-357C-45AB-AFD5-700DB894D7D9}" type="slidenum">
              <a:rPr lang="zh-CN" altLang="en-US"/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1242A-B40C-4F74-93B6-0AC209454F3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5E786-7262-4117-9B00-27E5F23B5FAB}" type="slidenum">
              <a:rPr lang="zh-CN" altLang="en-US"/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2C997-A8B9-477F-AF64-8EB04167CF1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FA2F-DFB7-4420-9ED6-2AA2383AA247}" type="slidenum">
              <a:rPr lang="zh-CN" altLang="en-US"/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F6BE4-FA59-4D09-B257-2F14B951D2DA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38F88-2851-4BEB-8A43-06E4DA80E83B}" type="slidenum">
              <a:rPr lang="zh-CN" altLang="en-US"/>
            </a:fld>
            <a:endParaRPr lang="zh-CN" altLang="en-US"/>
          </a:p>
        </p:txBody>
      </p:sp>
      <p:pic>
        <p:nvPicPr>
          <p:cNvPr id="11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91EB7-A340-4275-AFC6-A6AE44E206D0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91F85-C461-4244-8748-AB1E9400CE0B}" type="slidenum">
              <a:rPr lang="zh-CN" altLang="en-US"/>
            </a:fld>
            <a:endParaRPr lang="zh-CN" altLang="en-US"/>
          </a:p>
        </p:txBody>
      </p:sp>
      <p:pic>
        <p:nvPicPr>
          <p:cNvPr id="7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24E2-0E3C-41CE-992F-B91142D06268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FDB17-3D3B-46BA-9A8D-59274DF3DA96}" type="slidenum">
              <a:rPr lang="zh-CN" altLang="en-US"/>
            </a:fld>
            <a:endParaRPr lang="zh-CN" altLang="en-US"/>
          </a:p>
        </p:txBody>
      </p:sp>
      <p:pic>
        <p:nvPicPr>
          <p:cNvPr id="6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7349-3101-4BE5-AD72-5ABFE98B08B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EBB5C-D11A-472F-B9B9-0AF753091705}" type="slidenum">
              <a:rPr lang="zh-CN" altLang="en-US"/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949"/>
          <a:stretch>
            <a:fillRect/>
          </a:stretch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5CE8-E773-41A5-A6A0-B1DC2092FDF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08EC3-C527-4617-9F9D-E91D5B48B237}" type="slidenum">
              <a:rPr lang="zh-CN" altLang="en-US"/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84D853A-3725-420F-BCAC-6F1594BDB34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A0C4885-1210-49F0-A74E-5FEAF6348083}" type="slidenum">
              <a:rPr lang="zh-CN" altLang="en-US"/>
            </a:fld>
            <a:endParaRPr lang="zh-CN" altLang="en-US"/>
          </a:p>
        </p:txBody>
      </p:sp>
      <p:pic>
        <p:nvPicPr>
          <p:cNvPr id="12" name="Picture 6" descr="C:\Documents and Settings\Administrator\桌面\Nipic_7193556_20111024140640832000.png"/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67" y="1"/>
            <a:ext cx="9144167" cy="544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.tiff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1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.tiff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0512" y="1928802"/>
            <a:ext cx="1292662" cy="42148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b="1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书法教程</a:t>
            </a:r>
            <a:endParaRPr lang="zh-CN" altLang="en-US" sz="7200" b="1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560" y="1522095"/>
            <a:ext cx="8376285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篆书是我国一种古老的书体，其基本组字的点画较为简单、笔画粗细一致，起止都要藏锋，向左撇出的地方并不用撇，向右用捺的地方也不出捺，一概是曲笔弧线结字。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682593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89280"/>
            <a:ext cx="627126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三、篆书基本笔画的书写方法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775" y="2978785"/>
            <a:ext cx="2386330" cy="742315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285115" y="2978785"/>
            <a:ext cx="210947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（一）横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428596" y="3727407"/>
            <a:ext cx="828680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由右至左藏锋起笔，而后转笔向右，中锋涩行，至末端向左回锋收笔，有时也可略驻后提笔空回。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LW7@ILLN8LF{Y%OD4]P`UJ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40" y="4641850"/>
            <a:ext cx="6488430" cy="1797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8775" y="969645"/>
            <a:ext cx="2386330" cy="742315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285115" y="969645"/>
            <a:ext cx="210947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（二）竖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428596" y="2005287"/>
            <a:ext cx="8286808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由下至上藏锋起笔，而后转笔向下，中锋涩行，至末端向上回锋收笔。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J147%2{2GNURL]E5~GMN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5" y="2967990"/>
            <a:ext cx="7709535" cy="2051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8775" y="754380"/>
            <a:ext cx="2386330" cy="742315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285115" y="754380"/>
            <a:ext cx="210947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（三）弧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428596" y="1615397"/>
            <a:ext cx="8286808" cy="214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“弧”画有很多变体，包括上弯弧、下弯弧、左弯弧、右弯弧、斜笔（分向左倾斜和向右倾斜）、曲笔（指一笔之内不同方向弯转的笔画）等。在书写时，应注意藏锋起笔，回锋收笔（或略驻后提笔空回）。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此外，在写上弯弧和下弯弧时，应从上到下分作两笔写，先写左半，后写右半，并保证交接处的衔接自然无痕。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$S}`1LMP@FEN_XH{X)@WV@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10" y="3951605"/>
            <a:ext cx="7607935" cy="204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682593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89280"/>
            <a:ext cx="627126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四、篆书的结构特点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560070" y="1574165"/>
            <a:ext cx="498030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（一）字取纵势，体正势圆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5" name="图片 14" descr="边框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1574165"/>
            <a:ext cx="5239385" cy="717550"/>
          </a:xfrm>
          <a:prstGeom prst="rect">
            <a:avLst/>
          </a:prstGeom>
        </p:spPr>
      </p:pic>
      <p:sp>
        <p:nvSpPr>
          <p:cNvPr id="16" name="TextBox 3"/>
          <p:cNvSpPr txBox="1"/>
          <p:nvPr/>
        </p:nvSpPr>
        <p:spPr>
          <a:xfrm>
            <a:off x="428596" y="2292307"/>
            <a:ext cx="8286808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篆横向的笔画一般写得收敛，而纵向的笔画则舒展，字形大多呈长方形。小篆的字势，凡方折处都是弧形线，少量的在刻印用的缪篆（汉代摹制印章用的一种篆书体）和秦诏版（刻在铜版上的秦朝时期的诏书）上也有部分的方形体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11102" t="9889" r="8626" b="10278"/>
          <a:stretch>
            <a:fillRect/>
          </a:stretch>
        </p:blipFill>
        <p:spPr>
          <a:xfrm>
            <a:off x="1446530" y="3952875"/>
            <a:ext cx="1873250" cy="182499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8" name="TextBox 2"/>
          <p:cNvSpPr txBox="1"/>
          <p:nvPr/>
        </p:nvSpPr>
        <p:spPr>
          <a:xfrm>
            <a:off x="995680" y="4290695"/>
            <a:ext cx="594360" cy="1193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缪篆</a:t>
            </a:r>
            <a:endParaRPr lang="zh-CN" altLang="zh-CN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r="9773"/>
          <a:stretch>
            <a:fillRect/>
          </a:stretch>
        </p:blipFill>
        <p:spPr>
          <a:xfrm>
            <a:off x="5244465" y="3716655"/>
            <a:ext cx="1548765" cy="3024505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4633595" y="4290695"/>
            <a:ext cx="594360" cy="11931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秦诏版</a:t>
            </a:r>
            <a:endParaRPr lang="zh-CN" altLang="zh-CN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990" y="1287145"/>
            <a:ext cx="5239385" cy="71755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60070" y="1287145"/>
            <a:ext cx="498030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（二）重心平稳，平衡对称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500380" y="2507615"/>
            <a:ext cx="4836160" cy="297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小篆的形体既平又正，是严紧而又工整的书体形式，呈现出来的大都为静态美。在书写时，应注意横平竖直、重心平稳。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小篆追求空间分割均衡、左右上下对称，这是篆书不同于其他书体的重要特征。这种平衡对称主要包括独体对称、字的局部对称和圆弧形笔画左右倾斜度的对称。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l="4163" t="1467" r="6614" b="3651"/>
          <a:stretch>
            <a:fillRect/>
          </a:stretch>
        </p:blipFill>
        <p:spPr>
          <a:xfrm>
            <a:off x="5821680" y="826135"/>
            <a:ext cx="3305810" cy="55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990" y="1287145"/>
            <a:ext cx="5239385" cy="71755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60070" y="1287145"/>
            <a:ext cx="498030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（三）上紧下松，参差错落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806450" y="2518410"/>
            <a:ext cx="3689350" cy="297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小篆大部分字的主体部分在上大半部，下小半部是伸缩的垂脚，显得上紧下松。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小篆讲究随体赋形，常在不改变结体原则的前提下，灵活处理字体笔画，使其布列整齐、疏密匀均、高低错落，以确保字形美观匀称。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3192"/>
          <a:stretch>
            <a:fillRect/>
          </a:stretch>
        </p:blipFill>
        <p:spPr>
          <a:xfrm>
            <a:off x="5052060" y="2307590"/>
            <a:ext cx="3459480" cy="408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第二节</a:t>
            </a:r>
            <a:endParaRPr lang="zh-CN" altLang="en-US" sz="36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262706"/>
            <a:ext cx="3857652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毛笔隶书</a:t>
            </a:r>
            <a:endParaRPr lang="zh-CN" altLang="en-US" sz="2800" dirty="0" smtClean="0">
              <a:solidFill>
                <a:schemeClr val="accent6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图片 8" descr="墨迹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357298"/>
            <a:ext cx="714380" cy="465499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071670" y="1785926"/>
            <a:ext cx="207170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/>
          <a:srcRect t="2067"/>
          <a:stretch>
            <a:fillRect/>
          </a:stretch>
        </p:blipFill>
        <p:spPr>
          <a:xfrm>
            <a:off x="5112076" y="1"/>
            <a:ext cx="4031925" cy="671623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5" name="组合 39"/>
          <p:cNvGrpSpPr/>
          <p:nvPr/>
        </p:nvGrpSpPr>
        <p:grpSpPr bwMode="auto">
          <a:xfrm>
            <a:off x="337421" y="2344209"/>
            <a:ext cx="3383280" cy="4013749"/>
            <a:chOff x="2406618" y="1048893"/>
            <a:chExt cx="3381099" cy="3009716"/>
          </a:xfrm>
        </p:grpSpPr>
        <p:sp>
          <p:nvSpPr>
            <p:cNvPr id="21" name="矩形 20"/>
            <p:cNvSpPr/>
            <p:nvPr/>
          </p:nvSpPr>
          <p:spPr>
            <a:xfrm>
              <a:off x="2406618" y="1048893"/>
              <a:ext cx="3381099" cy="300971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anose="02010609000101010101" pitchFamily="49" charset="-122"/>
                  <a:ea typeface="汉仪大隶书简" panose="02010609000101010101" pitchFamily="49" charset="-122"/>
                </a:rPr>
                <a:t>隶书为秦书八体之一，是汉字中常见的一种庄重字体，书写效果略微宽扁，横画长而直画短，呈长方形状，讲究“蚕头雁尾”“一波三折”。隶书对后世书法有不可小觑的影响，在书法界有“汉隶唐楷”之称。</a:t>
              </a:r>
              <a:endPara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大隶书简" panose="02010609000101010101" pitchFamily="49" charset="-122"/>
                <a:ea typeface="汉仪大隶书简" panose="02010609000101010101" pitchFamily="49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5400000">
              <a:off x="4170483" y="2494433"/>
              <a:ext cx="2892666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/>
        </p:nvCxnSpPr>
        <p:spPr bwMode="auto">
          <a:xfrm rot="5400000">
            <a:off x="717609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rot="5400000">
            <a:off x="245679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 bwMode="auto">
          <a:xfrm rot="5400000">
            <a:off x="-213552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毛笔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2991792"/>
            <a:ext cx="3325501" cy="2294596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 bwMode="auto">
          <a:xfrm rot="5400000">
            <a:off x="-660592" y="425573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 bwMode="auto">
          <a:xfrm rot="5400000">
            <a:off x="-1179387" y="423922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 bwMode="auto">
          <a:xfrm flipH="1">
            <a:off x="373380" y="2294890"/>
            <a:ext cx="1270" cy="100203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00042"/>
            <a:ext cx="4000528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一、隶书的发展概况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43685"/>
            <a:ext cx="4469765" cy="742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1543548"/>
            <a:ext cx="3429024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（一）隶书的起源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783590" y="2452370"/>
            <a:ext cx="4464685" cy="338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相传，秦始皇在“书同文”的过程中，命令李斯创立小篆后，也采纳了程邈整理的隶书。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隶书基本是由篆书演化来的，汉字从小篆到隶书的演变过程称为“隶变”，主要将篆书圆转的笔画改为方折，书写速度更快，因为在竹简、木简（简牍）上写字很难画出圆转的笔画。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45" y="1849120"/>
            <a:ext cx="2694940" cy="4590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826135"/>
            <a:ext cx="5934075" cy="742315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72135" y="826135"/>
            <a:ext cx="463994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（二）隶书的繁盛与变化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356870" y="1861820"/>
            <a:ext cx="8450580" cy="256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西汉初期仍然沿用秦隶的风格，到新莽时期开始产生重大的变化，产生了点画的波磔写法。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所谓“波”指笔画左行如曲波，后楷书中变为撇；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所谓“磔”指右行笔画的笔锋开张，形如“燕尾”的捺笔。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到东汉时期，隶书点画的波磔变化明显，完全没有了篆书的势态，产生了众多风格，并留下大量石刻。《张迁碑》《乙瑛碑》《曹全碑》是这一时期的代表作。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15" y="4874260"/>
            <a:ext cx="2597785" cy="1474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125" y="4726940"/>
            <a:ext cx="2357755" cy="1769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398917"/>
            <a:ext cx="8072494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魏晋以后，草书、行书、楷书迅速形成并得以发展，隶书虽然没有被废弃，但变化不多，在书法史上出现了一个较长的沉寂期。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到了清代，在碑学复兴浪潮中隶书再度受到重视，出现了郑燮、金农等著名书法家，他们在继承汉隶的基础上对隶书进行了创新。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99745"/>
            <a:ext cx="6108700" cy="742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645" y="499745"/>
            <a:ext cx="426910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（三）隶书的第二次高峰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5306"/>
          <a:stretch>
            <a:fillRect/>
          </a:stretch>
        </p:blipFill>
        <p:spPr>
          <a:xfrm>
            <a:off x="1174750" y="3378200"/>
            <a:ext cx="6884035" cy="2914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/>
          <p:cNvGrpSpPr/>
          <p:nvPr/>
        </p:nvGrpSpPr>
        <p:grpSpPr bwMode="auto">
          <a:xfrm>
            <a:off x="928662" y="3091409"/>
            <a:ext cx="962025" cy="924458"/>
            <a:chOff x="2898904" y="638212"/>
            <a:chExt cx="1081361" cy="1057151"/>
          </a:xfrm>
        </p:grpSpPr>
        <p:grpSp>
          <p:nvGrpSpPr>
            <p:cNvPr id="4" name="组合 10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514" name="图片 11"/>
              <p:cNvPicPr>
                <a:picLocks noChangeAspect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15" name="图片 3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矩形 16"/>
            <p:cNvSpPr/>
            <p:nvPr/>
          </p:nvSpPr>
          <p:spPr>
            <a:xfrm>
              <a:off x="3250436" y="984058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伍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组合 50"/>
          <p:cNvGrpSpPr/>
          <p:nvPr/>
        </p:nvGrpSpPr>
        <p:grpSpPr bwMode="auto">
          <a:xfrm>
            <a:off x="2428860" y="2379146"/>
            <a:ext cx="962025" cy="922899"/>
            <a:chOff x="2898904" y="638212"/>
            <a:chExt cx="1081361" cy="1057151"/>
          </a:xfrm>
        </p:grpSpPr>
        <p:grpSp>
          <p:nvGrpSpPr>
            <p:cNvPr id="8" name="组合 56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506" name="图片 58"/>
              <p:cNvPicPr>
                <a:picLocks noChangeAspect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7" name="图片 3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" name="矩形 57"/>
            <p:cNvSpPr/>
            <p:nvPr/>
          </p:nvSpPr>
          <p:spPr>
            <a:xfrm>
              <a:off x="3227238" y="984643"/>
              <a:ext cx="503076" cy="458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10" name="组合 61"/>
          <p:cNvGrpSpPr/>
          <p:nvPr/>
        </p:nvGrpSpPr>
        <p:grpSpPr bwMode="auto">
          <a:xfrm>
            <a:off x="4000496" y="1805523"/>
            <a:ext cx="962025" cy="924459"/>
            <a:chOff x="2898904" y="638212"/>
            <a:chExt cx="1081361" cy="1057151"/>
          </a:xfrm>
        </p:grpSpPr>
        <p:grpSp>
          <p:nvGrpSpPr>
            <p:cNvPr id="11" name="组合 67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498" name="图片 69"/>
              <p:cNvPicPr>
                <a:picLocks noChangeAspect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9" name="图片 3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" name="矩形 68"/>
            <p:cNvSpPr/>
            <p:nvPr/>
          </p:nvSpPr>
          <p:spPr>
            <a:xfrm>
              <a:off x="3232592" y="1009017"/>
              <a:ext cx="503076" cy="3369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叁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500055" y="476233"/>
            <a:ext cx="29289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篇章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61"/>
          <p:cNvGrpSpPr/>
          <p:nvPr/>
        </p:nvGrpSpPr>
        <p:grpSpPr bwMode="auto">
          <a:xfrm>
            <a:off x="5500694" y="1214422"/>
            <a:ext cx="962025" cy="924459"/>
            <a:chOff x="2898904" y="638212"/>
            <a:chExt cx="1081361" cy="1057151"/>
          </a:xfrm>
        </p:grpSpPr>
        <p:grpSp>
          <p:nvGrpSpPr>
            <p:cNvPr id="36" name="组合 67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39" name="图片 69"/>
              <p:cNvPicPr>
                <a:picLocks noChangeAspect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图片 3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8" name="矩形 37"/>
            <p:cNvSpPr/>
            <p:nvPr/>
          </p:nvSpPr>
          <p:spPr>
            <a:xfrm>
              <a:off x="3232592" y="1009017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贰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46" name="组合 61"/>
          <p:cNvGrpSpPr/>
          <p:nvPr/>
        </p:nvGrpSpPr>
        <p:grpSpPr bwMode="auto">
          <a:xfrm>
            <a:off x="7000892" y="642918"/>
            <a:ext cx="962025" cy="924459"/>
            <a:chOff x="2898904" y="638212"/>
            <a:chExt cx="1081361" cy="1057151"/>
          </a:xfrm>
        </p:grpSpPr>
        <p:grpSp>
          <p:nvGrpSpPr>
            <p:cNvPr id="48" name="组合 67"/>
            <p:cNvGrpSpPr/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50" name="图片 69"/>
              <p:cNvPicPr>
                <a:picLocks noChangeAspect="1"/>
              </p:cNvPicPr>
              <p:nvPr/>
            </p:nvPicPr>
            <p:blipFill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图片 33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9" name="矩形 48"/>
            <p:cNvSpPr/>
            <p:nvPr/>
          </p:nvSpPr>
          <p:spPr>
            <a:xfrm>
              <a:off x="3232592" y="1009017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壹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52" name="组合 62"/>
          <p:cNvGrpSpPr/>
          <p:nvPr/>
        </p:nvGrpSpPr>
        <p:grpSpPr bwMode="auto">
          <a:xfrm>
            <a:off x="7187064" y="1785926"/>
            <a:ext cx="785826" cy="1891263"/>
            <a:chOff x="2991260" y="2951618"/>
            <a:chExt cx="1129254" cy="1027846"/>
          </a:xfrm>
        </p:grpSpPr>
        <p:sp>
          <p:nvSpPr>
            <p:cNvPr id="57" name="矩形 56"/>
            <p:cNvSpPr/>
            <p:nvPr/>
          </p:nvSpPr>
          <p:spPr>
            <a:xfrm>
              <a:off x="3059033" y="2951618"/>
              <a:ext cx="1061481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书法概述篇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图片 61" descr="印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5072074"/>
            <a:ext cx="928694" cy="1295853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 bwMode="auto">
          <a:xfrm>
            <a:off x="5715001" y="2409061"/>
            <a:ext cx="785827" cy="1891263"/>
            <a:chOff x="2991260" y="2951618"/>
            <a:chExt cx="1129256" cy="1027846"/>
          </a:xfrm>
        </p:grpSpPr>
        <p:sp>
          <p:nvSpPr>
            <p:cNvPr id="68" name="矩形 67"/>
            <p:cNvSpPr/>
            <p:nvPr/>
          </p:nvSpPr>
          <p:spPr>
            <a:xfrm>
              <a:off x="3059035" y="2951618"/>
              <a:ext cx="1061481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毛笔书法篇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 bwMode="auto">
          <a:xfrm>
            <a:off x="4214801" y="3037935"/>
            <a:ext cx="785829" cy="1891263"/>
            <a:chOff x="2991260" y="2951618"/>
            <a:chExt cx="1129259" cy="1027846"/>
          </a:xfrm>
        </p:grpSpPr>
        <p:sp>
          <p:nvSpPr>
            <p:cNvPr id="73" name="矩形 72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硬笔书法篇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/>
          <p:nvPr/>
        </p:nvGrpSpPr>
        <p:grpSpPr bwMode="auto">
          <a:xfrm>
            <a:off x="2613941" y="3643314"/>
            <a:ext cx="785829" cy="1891263"/>
            <a:chOff x="2991260" y="2951618"/>
            <a:chExt cx="1129259" cy="1027846"/>
          </a:xfrm>
        </p:grpSpPr>
        <p:sp>
          <p:nvSpPr>
            <p:cNvPr id="77" name="矩形 76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粉笔书法篇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/>
          <p:nvPr/>
        </p:nvGrpSpPr>
        <p:grpSpPr bwMode="auto">
          <a:xfrm>
            <a:off x="1071539" y="4323819"/>
            <a:ext cx="785829" cy="1891263"/>
            <a:chOff x="2991260" y="2951618"/>
            <a:chExt cx="1129259" cy="1027846"/>
          </a:xfrm>
        </p:grpSpPr>
        <p:sp>
          <p:nvSpPr>
            <p:cNvPr id="81" name="矩形 80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书法欣赏篇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625" y="2787650"/>
            <a:ext cx="3477260" cy="256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表现为气势浑厚、茂密凝重、雄健壮美。其用笔不同于篆书的篆引，而是全力铺毫、逆行涩进。它给人的艺术感受不是帖学一路的俊逸清秀、有书卷气，而是旷达雄浑、气势壮美。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" y="500042"/>
            <a:ext cx="500066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二、隶书的艺术特征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30885"/>
            <a:ext cx="3071802" cy="742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893" y="1830885"/>
            <a:ext cx="2286016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（一）厚重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515" y="2951480"/>
            <a:ext cx="4363085" cy="2858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456483"/>
            <a:ext cx="8215370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表现为朴实率真、稚拙天趣、平中寓奇。隶书虽然总体是方整的、静态的，但却平中有欹、静中有动、拙中有巧。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仔细观察传统隶书，字形结体很少见横平竖直、方正匀称的，多是欹侧险绝、参差错落、疏密有致、随字造势、同字异形、自然天成。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893" y="571480"/>
            <a:ext cx="2286016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（二）朴拙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2845"/>
          <a:stretch>
            <a:fillRect/>
          </a:stretch>
        </p:blipFill>
        <p:spPr>
          <a:xfrm>
            <a:off x="1423035" y="3414395"/>
            <a:ext cx="6298565" cy="3068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528238"/>
            <a:ext cx="821537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表现为取法高远、古典味浓、金石味重。在隶书结体中常带有篆书的造形，有的是用隶书的笔法写出篆书的结构，有的用篆书的笔意写出隶书的形态，似篆似隶，篆隶杂糅，有一种古典美。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893" y="571480"/>
            <a:ext cx="2286016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（三）高古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325" t="7990" r="1467" b="7279"/>
          <a:stretch>
            <a:fillRect/>
          </a:stretch>
        </p:blipFill>
        <p:spPr>
          <a:xfrm>
            <a:off x="1564640" y="3038475"/>
            <a:ext cx="5943600" cy="3037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586" y="1312538"/>
            <a:ext cx="821537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隶书笔画在篆书的直、曲基础上增加了起讫分明的点、撇、捺、折、钩、挑。加上原有的横和竖，使汉字的八类笔画基本成形。与其他书体相比较，隶书的笔法呈现出如下特点。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00042"/>
            <a:ext cx="5572164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三、隶书的笔法特点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864610" y="2707005"/>
            <a:ext cx="4777105" cy="3726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7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（1）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起收藏护</a:t>
            </a:r>
            <a:r>
              <a:rPr lang="zh-CN" altLang="en-US" sz="17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点画圆和</a:t>
            </a:r>
            <a:r>
              <a:rPr lang="zh-CN" altLang="en-US" sz="17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。起笔藏头、收笔护尾，这使得所有点画呈现出端头圆和的形态，体现出含蓄委婉之美。</a:t>
            </a:r>
            <a:endParaRPr lang="zh-CN" altLang="en-US" sz="17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7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（2）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蚕头燕尾</a:t>
            </a:r>
            <a:r>
              <a:rPr lang="zh-CN" altLang="en-US" sz="17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藏露相宜</a:t>
            </a:r>
            <a:r>
              <a:rPr lang="zh-CN" altLang="en-US" sz="17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。隶书的点画，尤其是横画、捺画和钩画，讲究起笔如“蚕头”、收笔如“燕尾”。</a:t>
            </a:r>
            <a:endParaRPr lang="zh-CN" altLang="en-US" sz="17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7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（3）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行笔俯仰</a:t>
            </a:r>
            <a:r>
              <a:rPr lang="zh-CN" altLang="en-US" sz="17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线条起伏</a:t>
            </a:r>
            <a:r>
              <a:rPr lang="zh-CN" altLang="en-US" sz="17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。笔画开端稍附、尾端微仰，这使得线条呈现出波折起伏之态，动感十足，生动有韵味。</a:t>
            </a:r>
            <a:endParaRPr lang="zh-CN" altLang="en-US" sz="17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" y="3246755"/>
            <a:ext cx="3178175" cy="2384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2428868"/>
            <a:ext cx="821537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横画是隶书中有特色的笔画，包括平横和波横两种。往往以“横飞”为美。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9745"/>
            <a:ext cx="590677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四、隶书基本笔画的书写方法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2110"/>
            <a:ext cx="3071802" cy="742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1472110"/>
            <a:ext cx="2286016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（一）横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428596" y="3155639"/>
            <a:ext cx="828680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（1）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平横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是指横呈水平状，一般藏锋起笔，折笔中锋运行，回锋收笔或露锋收笔。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BL2[2U`4IC)YM`8P`M~_}S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30" y="4367530"/>
            <a:ext cx="7170420" cy="1944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428596" y="1146499"/>
            <a:ext cx="8286808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（2）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波横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具有俯仰之态，书写时一般藏锋起笔，折笔重顿，形成蚕头，然后提笔运行，至收笔处顿挫出锋，形成燕尾。写出来的蚕头、燕尾都要饱满，横中略向上弯。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USMRRHY[BCMY6MLJ2R$TAP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195" y="2829560"/>
            <a:ext cx="7610475" cy="207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8920" y="398780"/>
            <a:ext cx="2717165" cy="742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398955"/>
            <a:ext cx="285752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（二）竖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629285" y="1284605"/>
            <a:ext cx="8108950" cy="214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竖画在隶书中继承篆书的成分较大，多数为圆起圆收。有些字中的竖画末端较尖，但不同于楷书的悬针竖，写时应自然收结。书写时，一般藏锋起笔，中锋徐行，藏锋收笔。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隶书中有一种以竖代撇现象较多。主要表现在书写楷书戈钩的短撇上，如“威”第八笔，“咸”第八笔。此外，隶书中的点大多是由竖充任的。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JL7Z@`LD~NI9PF)RM_OZ9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605" y="3505200"/>
            <a:ext cx="5661660" cy="1513840"/>
          </a:xfrm>
          <a:prstGeom prst="rect">
            <a:avLst/>
          </a:prstGeom>
        </p:spPr>
      </p:pic>
      <p:pic>
        <p:nvPicPr>
          <p:cNvPr id="9" name="图片 8" descr="QV}WB`4D5_RTRNEQ`8L`$E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605" y="5056505"/>
            <a:ext cx="5655310" cy="1563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5450" y="542290"/>
            <a:ext cx="2353310" cy="742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870" y="542290"/>
            <a:ext cx="205041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（三）撇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738" y="1435741"/>
            <a:ext cx="8501122" cy="256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（1）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是隶书中最基本的撇。一般藏锋起笔，向左下倾斜行笔，整体弧度不大，回锋向上收笔，与楷书的长撇基本类似。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（2）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弯撇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是隶书中常见的撇，弯如半月。一般为藏锋起笔，或竖行—半向左下弯行，或直接弯行，弧度呈45°角。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（3）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竖撇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是一种将左旁竖画进行艺术美化的做法。起笔如竖，行至一半，向左上弯行，至末端向上微挑旋即回锋收结。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%0[L}H4HV8K98EUKBG9XH`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25" y="4241165"/>
            <a:ext cx="7042150" cy="1891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5738" y="1435741"/>
            <a:ext cx="8501122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（4）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是一种基本无弧度的撇，在隶书中常用于字头呈外展状。只是起笔处稍向上抬。一般藏锋起笔，转向左行，至尾处向上回锋收笔。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（5）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：藏锋起笔，由右上方向左下运行，回锋收笔。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6ECT$SMM@S80UH}`9E1S5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060" y="3009900"/>
            <a:ext cx="6484620" cy="267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36880" y="757555"/>
            <a:ext cx="2287270" cy="742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57730"/>
            <a:ext cx="285752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（四）捺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437168" y="1801501"/>
            <a:ext cx="8501122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捺画是波笔的又一形式，是形成隶书气势的重要笔画。隶书中的捺画与波横写法近似，均为蚕头燕尾状。只是波横平出，捺画藏锋起笔后，向右下倾斜行笔，至捺角处稍顿向右上提笔出锋。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DYYICP@RQ2F%%LI1Q0@BTV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65" y="3433445"/>
            <a:ext cx="7341235" cy="202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书香门第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" y="92867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43895"/>
            <a:ext cx="150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accent1">
                    <a:lumMod val="7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第二篇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500174"/>
            <a:ext cx="485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chemeClr val="accent6">
                    <a:lumMod val="50000"/>
                  </a:schemeClr>
                </a:solidFill>
                <a:latin typeface="汉仪行楷简" panose="02010609000101010101" pitchFamily="49" charset="-122"/>
                <a:ea typeface="汉仪行楷简" panose="02010609000101010101" pitchFamily="49" charset="-122"/>
              </a:rPr>
              <a:t>毛笔书法篇</a:t>
            </a:r>
            <a:endParaRPr lang="zh-CN" altLang="en-US" sz="7200" dirty="0">
              <a:solidFill>
                <a:schemeClr val="accent6">
                  <a:lumMod val="50000"/>
                </a:schemeClr>
              </a:solidFill>
              <a:latin typeface="汉仪行楷简" panose="02010609000101010101" pitchFamily="49" charset="-122"/>
              <a:ea typeface="汉仪行楷简" panose="0201060900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3288" y="5500702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第二章  毛笔书法常识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图片 8" descr="印鉴-圆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5857892"/>
            <a:ext cx="365832" cy="357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7356" y="5857892"/>
            <a:ext cx="3014464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第三章  毛笔楷书</a:t>
            </a:r>
            <a:endParaRPr lang="zh-CN" altLang="en-US" sz="20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356" y="6243600"/>
            <a:ext cx="3014464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第四章  毛笔行书</a:t>
            </a:r>
            <a:endParaRPr lang="zh-CN" altLang="en-US" sz="20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5500702"/>
            <a:ext cx="3014464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6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第五章  毛笔篆书与隶书</a:t>
            </a:r>
            <a:endParaRPr lang="zh-CN" altLang="en-US" sz="2000" dirty="0" smtClean="0">
              <a:solidFill>
                <a:schemeClr val="accent6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7818" y="5857892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第六章  毛笔书法的章法布局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7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6085" y="757555"/>
            <a:ext cx="2322195" cy="742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57730"/>
            <a:ext cx="285752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（五）钩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357158" y="1635766"/>
            <a:ext cx="8501122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隶书中的钩画颈部过长，并不像楷书的钩向上翘拔、出锋犀利，而是多带波笔痕迹、滑行出钩。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356870" y="2581910"/>
            <a:ext cx="8430260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（1）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竖钩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：起笔如竖画，行至出钩处向左（或向右）滑行，回锋收笔，钩圆而不挑。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（2）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弯钩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近似楷书的钩，出钩前折笔顿驻，然后向左上方提笔挑钩出锋。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（3）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撇钩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是一种近似撇的钩。起笔如撇，行一半时滑行向左出钩，钩身略弯。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4N[VS)28PHH[$}(EM7F]@%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4512310"/>
            <a:ext cx="6781800" cy="183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59740" y="715010"/>
            <a:ext cx="2246630" cy="742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15307"/>
            <a:ext cx="285752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（六）折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357159" y="1765303"/>
            <a:ext cx="8286808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折画在隶书中主要指两种笔画接合处，包括内折、外折、横折撇三种，笔法较为随意。</a:t>
            </a:r>
            <a:endParaRPr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_M@S`]8SLTSNX{N8~HWV[X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30" y="2818130"/>
            <a:ext cx="7470140" cy="2044065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765175" y="4979035"/>
            <a:ext cx="7592695" cy="100584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sz="2000" dirty="0" smtClean="0">
                <a:solidFill>
                  <a:schemeClr val="accent6">
                    <a:lumMod val="50000"/>
                  </a:schemeClr>
                </a:solidFill>
                <a:latin typeface="汉仪行楷简" panose="02010609000101010101" pitchFamily="49" charset="-122"/>
                <a:ea typeface="汉仪行楷简" panose="02010609000101010101" pitchFamily="49" charset="-122"/>
              </a:rPr>
              <a:t>隶书中的折画变化很多，出于它承继篆书，许多折画不像楷书那样有规可循，多为带有图画的随意行为，因此书写时要多临帖。</a:t>
            </a:r>
            <a:endParaRPr sz="2000" dirty="0" smtClean="0">
              <a:solidFill>
                <a:schemeClr val="accent6">
                  <a:lumMod val="50000"/>
                </a:schemeClr>
              </a:solidFill>
              <a:latin typeface="汉仪行楷简" panose="02010609000101010101" pitchFamily="49" charset="-122"/>
              <a:ea typeface="汉仪行楷简" panose="0201060900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36880" y="757555"/>
            <a:ext cx="2287270" cy="742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57730"/>
            <a:ext cx="285752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（七）点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437168" y="1729746"/>
            <a:ext cx="8501122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点画在隶书中处于发展状态，多利用其他笔画如横、竖、撇、捺来代替。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E5L]NJ$ALL}~J9[ZZ[N14K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55" y="2431415"/>
            <a:ext cx="5040630" cy="402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1329690"/>
            <a:ext cx="8117205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隶书是从篆书发展而来的，与篆书相比，有以下特点。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99745"/>
            <a:ext cx="5881370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五、隶书的结构特点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1013460" y="1899920"/>
            <a:ext cx="3611245" cy="214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（1）字取横势，形体扁方。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（2）化圆为方，化弧为直。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（3）波磔分明，左舒右展。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（4）因字立形，参差变化。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（5）偏旁独立，体势均衡。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7518" t="5568" r="5584" b="6384"/>
          <a:stretch>
            <a:fillRect/>
          </a:stretch>
        </p:blipFill>
        <p:spPr>
          <a:xfrm>
            <a:off x="5775325" y="1799590"/>
            <a:ext cx="2884805" cy="2922905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330" y="4270375"/>
            <a:ext cx="4761865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 bwMode="auto">
          <a:xfrm>
            <a:off x="2714612" y="1954222"/>
            <a:ext cx="1266825" cy="2832100"/>
            <a:chOff x="4050540" y="1387270"/>
            <a:chExt cx="1265465" cy="2123574"/>
          </a:xfrm>
        </p:grpSpPr>
        <p:sp>
          <p:nvSpPr>
            <p:cNvPr id="5" name="文本框 4"/>
            <p:cNvSpPr txBox="1"/>
            <p:nvPr/>
          </p:nvSpPr>
          <p:spPr>
            <a:xfrm>
              <a:off x="4275723" y="1607880"/>
              <a:ext cx="815099" cy="131543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谢谢</a:t>
              </a:r>
              <a:endParaRPr lang="zh-CN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叶根友行书繁" panose="02010601030101010101" pitchFamily="2" charset="-122"/>
                <a:ea typeface="叶根友行书繁" panose="02010601030101010101" pitchFamily="2" charset="-122"/>
              </a:endParaRP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4050540" y="1387270"/>
              <a:ext cx="1265465" cy="212357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4144101" y="1512652"/>
              <a:ext cx="1078341" cy="1872808"/>
            </a:xfrm>
            <a:prstGeom prst="rect">
              <a:avLst/>
            </a:pr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pic>
        <p:nvPicPr>
          <p:cNvPr id="22532" name="图片 9"/>
          <p:cNvPicPr>
            <a:picLocks noChangeAspect="1"/>
          </p:cNvPicPr>
          <p:nvPr/>
        </p:nvPicPr>
        <p:blipFill>
          <a:blip r:embed="rId1" cstate="print"/>
          <a:srcRect l="20380" t="4794" r="18375" b="3520"/>
          <a:stretch>
            <a:fillRect/>
          </a:stretch>
        </p:blipFill>
        <p:spPr bwMode="auto">
          <a:xfrm>
            <a:off x="4786314" y="2714620"/>
            <a:ext cx="3714776" cy="353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印章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4643446"/>
            <a:ext cx="428628" cy="5980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2"/>
          <p:cNvSpPr>
            <a:spLocks noChangeArrowheads="1"/>
          </p:cNvSpPr>
          <p:nvPr/>
        </p:nvSpPr>
        <p:spPr bwMode="auto">
          <a:xfrm>
            <a:off x="3458930" y="2832754"/>
            <a:ext cx="2846070" cy="518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第一节  毛笔篆书</a:t>
            </a:r>
            <a:endParaRPr lang="zh-CN" altLang="en-US" sz="28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 rot="5217582">
            <a:off x="-306072" y="3526462"/>
            <a:ext cx="2323606" cy="732060"/>
            <a:chOff x="3059087" y="2408240"/>
            <a:chExt cx="6051502" cy="2019305"/>
          </a:xfrm>
          <a:solidFill>
            <a:srgbClr val="686868"/>
          </a:solidFill>
        </p:grpSpPr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059087" y="2660653"/>
              <a:ext cx="5810203" cy="1766892"/>
            </a:xfrm>
            <a:custGeom>
              <a:avLst/>
              <a:gdLst>
                <a:gd name="T0" fmla="*/ 62 w 1547"/>
                <a:gd name="T1" fmla="*/ 5 h 469"/>
                <a:gd name="T2" fmla="*/ 112 w 1547"/>
                <a:gd name="T3" fmla="*/ 49 h 469"/>
                <a:gd name="T4" fmla="*/ 185 w 1547"/>
                <a:gd name="T5" fmla="*/ 125 h 469"/>
                <a:gd name="T6" fmla="*/ 254 w 1547"/>
                <a:gd name="T7" fmla="*/ 180 h 469"/>
                <a:gd name="T8" fmla="*/ 341 w 1547"/>
                <a:gd name="T9" fmla="*/ 251 h 469"/>
                <a:gd name="T10" fmla="*/ 409 w 1547"/>
                <a:gd name="T11" fmla="*/ 304 h 469"/>
                <a:gd name="T12" fmla="*/ 486 w 1547"/>
                <a:gd name="T13" fmla="*/ 326 h 469"/>
                <a:gd name="T14" fmla="*/ 557 w 1547"/>
                <a:gd name="T15" fmla="*/ 353 h 469"/>
                <a:gd name="T16" fmla="*/ 719 w 1547"/>
                <a:gd name="T17" fmla="*/ 385 h 469"/>
                <a:gd name="T18" fmla="*/ 799 w 1547"/>
                <a:gd name="T19" fmla="*/ 387 h 469"/>
                <a:gd name="T20" fmla="*/ 898 w 1547"/>
                <a:gd name="T21" fmla="*/ 374 h 469"/>
                <a:gd name="T22" fmla="*/ 990 w 1547"/>
                <a:gd name="T23" fmla="*/ 358 h 469"/>
                <a:gd name="T24" fmla="*/ 921 w 1547"/>
                <a:gd name="T25" fmla="*/ 383 h 469"/>
                <a:gd name="T26" fmla="*/ 878 w 1547"/>
                <a:gd name="T27" fmla="*/ 395 h 469"/>
                <a:gd name="T28" fmla="*/ 898 w 1547"/>
                <a:gd name="T29" fmla="*/ 403 h 469"/>
                <a:gd name="T30" fmla="*/ 797 w 1547"/>
                <a:gd name="T31" fmla="*/ 416 h 469"/>
                <a:gd name="T32" fmla="*/ 782 w 1547"/>
                <a:gd name="T33" fmla="*/ 428 h 469"/>
                <a:gd name="T34" fmla="*/ 965 w 1547"/>
                <a:gd name="T35" fmla="*/ 407 h 469"/>
                <a:gd name="T36" fmla="*/ 1093 w 1547"/>
                <a:gd name="T37" fmla="*/ 362 h 469"/>
                <a:gd name="T38" fmla="*/ 1010 w 1547"/>
                <a:gd name="T39" fmla="*/ 384 h 469"/>
                <a:gd name="T40" fmla="*/ 947 w 1547"/>
                <a:gd name="T41" fmla="*/ 399 h 469"/>
                <a:gd name="T42" fmla="*/ 983 w 1547"/>
                <a:gd name="T43" fmla="*/ 386 h 469"/>
                <a:gd name="T44" fmla="*/ 1067 w 1547"/>
                <a:gd name="T45" fmla="*/ 354 h 469"/>
                <a:gd name="T46" fmla="*/ 1124 w 1547"/>
                <a:gd name="T47" fmla="*/ 336 h 469"/>
                <a:gd name="T48" fmla="*/ 1125 w 1547"/>
                <a:gd name="T49" fmla="*/ 357 h 469"/>
                <a:gd name="T50" fmla="*/ 1194 w 1547"/>
                <a:gd name="T51" fmla="*/ 335 h 469"/>
                <a:gd name="T52" fmla="*/ 1279 w 1547"/>
                <a:gd name="T53" fmla="*/ 289 h 469"/>
                <a:gd name="T54" fmla="*/ 1350 w 1547"/>
                <a:gd name="T55" fmla="*/ 245 h 469"/>
                <a:gd name="T56" fmla="*/ 1419 w 1547"/>
                <a:gd name="T57" fmla="*/ 194 h 469"/>
                <a:gd name="T58" fmla="*/ 1438 w 1547"/>
                <a:gd name="T59" fmla="*/ 175 h 469"/>
                <a:gd name="T60" fmla="*/ 1545 w 1547"/>
                <a:gd name="T61" fmla="*/ 73 h 469"/>
                <a:gd name="T62" fmla="*/ 1412 w 1547"/>
                <a:gd name="T63" fmla="*/ 226 h 469"/>
                <a:gd name="T64" fmla="*/ 1358 w 1547"/>
                <a:gd name="T65" fmla="*/ 280 h 469"/>
                <a:gd name="T66" fmla="*/ 1309 w 1547"/>
                <a:gd name="T67" fmla="*/ 308 h 469"/>
                <a:gd name="T68" fmla="*/ 1232 w 1547"/>
                <a:gd name="T69" fmla="*/ 353 h 469"/>
                <a:gd name="T70" fmla="*/ 1192 w 1547"/>
                <a:gd name="T71" fmla="*/ 368 h 469"/>
                <a:gd name="T72" fmla="*/ 1144 w 1547"/>
                <a:gd name="T73" fmla="*/ 392 h 469"/>
                <a:gd name="T74" fmla="*/ 1061 w 1547"/>
                <a:gd name="T75" fmla="*/ 420 h 469"/>
                <a:gd name="T76" fmla="*/ 1017 w 1547"/>
                <a:gd name="T77" fmla="*/ 436 h 469"/>
                <a:gd name="T78" fmla="*/ 972 w 1547"/>
                <a:gd name="T79" fmla="*/ 445 h 469"/>
                <a:gd name="T80" fmla="*/ 843 w 1547"/>
                <a:gd name="T81" fmla="*/ 466 h 469"/>
                <a:gd name="T82" fmla="*/ 756 w 1547"/>
                <a:gd name="T83" fmla="*/ 468 h 469"/>
                <a:gd name="T84" fmla="*/ 651 w 1547"/>
                <a:gd name="T85" fmla="*/ 455 h 469"/>
                <a:gd name="T86" fmla="*/ 592 w 1547"/>
                <a:gd name="T87" fmla="*/ 444 h 469"/>
                <a:gd name="T88" fmla="*/ 506 w 1547"/>
                <a:gd name="T89" fmla="*/ 428 h 469"/>
                <a:gd name="T90" fmla="*/ 466 w 1547"/>
                <a:gd name="T91" fmla="*/ 415 h 469"/>
                <a:gd name="T92" fmla="*/ 392 w 1547"/>
                <a:gd name="T93" fmla="*/ 390 h 469"/>
                <a:gd name="T94" fmla="*/ 395 w 1547"/>
                <a:gd name="T95" fmla="*/ 376 h 469"/>
                <a:gd name="T96" fmla="*/ 295 w 1547"/>
                <a:gd name="T97" fmla="*/ 332 h 469"/>
                <a:gd name="T98" fmla="*/ 234 w 1547"/>
                <a:gd name="T99" fmla="*/ 302 h 469"/>
                <a:gd name="T100" fmla="*/ 151 w 1547"/>
                <a:gd name="T101" fmla="*/ 222 h 469"/>
                <a:gd name="T102" fmla="*/ 97 w 1547"/>
                <a:gd name="T103" fmla="*/ 183 h 469"/>
                <a:gd name="T104" fmla="*/ 1 w 1547"/>
                <a:gd name="T105" fmla="*/ 69 h 469"/>
                <a:gd name="T106" fmla="*/ 721 w 1547"/>
                <a:gd name="T107" fmla="*/ 402 h 469"/>
                <a:gd name="T108" fmla="*/ 650 w 1547"/>
                <a:gd name="T109" fmla="*/ 391 h 469"/>
                <a:gd name="T110" fmla="*/ 596 w 1547"/>
                <a:gd name="T111" fmla="*/ 393 h 469"/>
                <a:gd name="T112" fmla="*/ 754 w 1547"/>
                <a:gd name="T113" fmla="*/ 400 h 469"/>
                <a:gd name="T114" fmla="*/ 1437 w 1547"/>
                <a:gd name="T115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7" h="469">
                  <a:moveTo>
                    <a:pt x="0" y="43"/>
                  </a:moveTo>
                  <a:cubicBezTo>
                    <a:pt x="10" y="39"/>
                    <a:pt x="18" y="34"/>
                    <a:pt x="22" y="23"/>
                  </a:cubicBezTo>
                  <a:cubicBezTo>
                    <a:pt x="23" y="21"/>
                    <a:pt x="24" y="21"/>
                    <a:pt x="25" y="20"/>
                  </a:cubicBezTo>
                  <a:cubicBezTo>
                    <a:pt x="28" y="18"/>
                    <a:pt x="31" y="16"/>
                    <a:pt x="33" y="14"/>
                  </a:cubicBezTo>
                  <a:cubicBezTo>
                    <a:pt x="37" y="7"/>
                    <a:pt x="43" y="5"/>
                    <a:pt x="50" y="5"/>
                  </a:cubicBezTo>
                  <a:cubicBezTo>
                    <a:pt x="54" y="5"/>
                    <a:pt x="58" y="5"/>
                    <a:pt x="62" y="5"/>
                  </a:cubicBezTo>
                  <a:cubicBezTo>
                    <a:pt x="67" y="5"/>
                    <a:pt x="71" y="4"/>
                    <a:pt x="73" y="0"/>
                  </a:cubicBezTo>
                  <a:cubicBezTo>
                    <a:pt x="76" y="1"/>
                    <a:pt x="79" y="2"/>
                    <a:pt x="82" y="3"/>
                  </a:cubicBezTo>
                  <a:cubicBezTo>
                    <a:pt x="84" y="3"/>
                    <a:pt x="85" y="3"/>
                    <a:pt x="87" y="3"/>
                  </a:cubicBezTo>
                  <a:cubicBezTo>
                    <a:pt x="94" y="2"/>
                    <a:pt x="96" y="3"/>
                    <a:pt x="97" y="11"/>
                  </a:cubicBezTo>
                  <a:cubicBezTo>
                    <a:pt x="99" y="24"/>
                    <a:pt x="101" y="37"/>
                    <a:pt x="112" y="47"/>
                  </a:cubicBezTo>
                  <a:cubicBezTo>
                    <a:pt x="112" y="47"/>
                    <a:pt x="112" y="48"/>
                    <a:pt x="112" y="49"/>
                  </a:cubicBezTo>
                  <a:cubicBezTo>
                    <a:pt x="112" y="52"/>
                    <a:pt x="114" y="56"/>
                    <a:pt x="117" y="56"/>
                  </a:cubicBezTo>
                  <a:cubicBezTo>
                    <a:pt x="128" y="56"/>
                    <a:pt x="133" y="65"/>
                    <a:pt x="139" y="72"/>
                  </a:cubicBezTo>
                  <a:cubicBezTo>
                    <a:pt x="139" y="73"/>
                    <a:pt x="139" y="74"/>
                    <a:pt x="139" y="75"/>
                  </a:cubicBezTo>
                  <a:cubicBezTo>
                    <a:pt x="139" y="84"/>
                    <a:pt x="143" y="90"/>
                    <a:pt x="149" y="96"/>
                  </a:cubicBezTo>
                  <a:cubicBezTo>
                    <a:pt x="151" y="97"/>
                    <a:pt x="153" y="99"/>
                    <a:pt x="155" y="100"/>
                  </a:cubicBezTo>
                  <a:cubicBezTo>
                    <a:pt x="166" y="107"/>
                    <a:pt x="176" y="115"/>
                    <a:pt x="185" y="125"/>
                  </a:cubicBezTo>
                  <a:cubicBezTo>
                    <a:pt x="188" y="129"/>
                    <a:pt x="193" y="132"/>
                    <a:pt x="197" y="135"/>
                  </a:cubicBezTo>
                  <a:cubicBezTo>
                    <a:pt x="198" y="136"/>
                    <a:pt x="199" y="137"/>
                    <a:pt x="199" y="138"/>
                  </a:cubicBezTo>
                  <a:cubicBezTo>
                    <a:pt x="200" y="142"/>
                    <a:pt x="203" y="145"/>
                    <a:pt x="206" y="146"/>
                  </a:cubicBezTo>
                  <a:cubicBezTo>
                    <a:pt x="216" y="148"/>
                    <a:pt x="222" y="154"/>
                    <a:pt x="228" y="161"/>
                  </a:cubicBezTo>
                  <a:cubicBezTo>
                    <a:pt x="233" y="166"/>
                    <a:pt x="237" y="172"/>
                    <a:pt x="243" y="176"/>
                  </a:cubicBezTo>
                  <a:cubicBezTo>
                    <a:pt x="246" y="178"/>
                    <a:pt x="250" y="180"/>
                    <a:pt x="254" y="180"/>
                  </a:cubicBezTo>
                  <a:cubicBezTo>
                    <a:pt x="258" y="181"/>
                    <a:pt x="260" y="182"/>
                    <a:pt x="263" y="185"/>
                  </a:cubicBezTo>
                  <a:cubicBezTo>
                    <a:pt x="271" y="193"/>
                    <a:pt x="280" y="200"/>
                    <a:pt x="288" y="208"/>
                  </a:cubicBezTo>
                  <a:cubicBezTo>
                    <a:pt x="292" y="211"/>
                    <a:pt x="296" y="214"/>
                    <a:pt x="298" y="217"/>
                  </a:cubicBezTo>
                  <a:cubicBezTo>
                    <a:pt x="303" y="224"/>
                    <a:pt x="309" y="227"/>
                    <a:pt x="315" y="231"/>
                  </a:cubicBezTo>
                  <a:cubicBezTo>
                    <a:pt x="317" y="233"/>
                    <a:pt x="321" y="232"/>
                    <a:pt x="323" y="233"/>
                  </a:cubicBezTo>
                  <a:cubicBezTo>
                    <a:pt x="329" y="239"/>
                    <a:pt x="335" y="245"/>
                    <a:pt x="341" y="251"/>
                  </a:cubicBezTo>
                  <a:cubicBezTo>
                    <a:pt x="341" y="251"/>
                    <a:pt x="341" y="252"/>
                    <a:pt x="340" y="252"/>
                  </a:cubicBezTo>
                  <a:cubicBezTo>
                    <a:pt x="340" y="252"/>
                    <a:pt x="340" y="253"/>
                    <a:pt x="340" y="253"/>
                  </a:cubicBezTo>
                  <a:cubicBezTo>
                    <a:pt x="333" y="256"/>
                    <a:pt x="332" y="258"/>
                    <a:pt x="337" y="264"/>
                  </a:cubicBezTo>
                  <a:cubicBezTo>
                    <a:pt x="340" y="268"/>
                    <a:pt x="345" y="271"/>
                    <a:pt x="349" y="273"/>
                  </a:cubicBezTo>
                  <a:cubicBezTo>
                    <a:pt x="363" y="281"/>
                    <a:pt x="376" y="289"/>
                    <a:pt x="390" y="297"/>
                  </a:cubicBezTo>
                  <a:cubicBezTo>
                    <a:pt x="396" y="300"/>
                    <a:pt x="403" y="303"/>
                    <a:pt x="409" y="304"/>
                  </a:cubicBezTo>
                  <a:cubicBezTo>
                    <a:pt x="413" y="305"/>
                    <a:pt x="417" y="305"/>
                    <a:pt x="421" y="304"/>
                  </a:cubicBezTo>
                  <a:cubicBezTo>
                    <a:pt x="428" y="300"/>
                    <a:pt x="435" y="302"/>
                    <a:pt x="441" y="304"/>
                  </a:cubicBezTo>
                  <a:cubicBezTo>
                    <a:pt x="444" y="305"/>
                    <a:pt x="447" y="309"/>
                    <a:pt x="449" y="311"/>
                  </a:cubicBezTo>
                  <a:cubicBezTo>
                    <a:pt x="451" y="313"/>
                    <a:pt x="453" y="314"/>
                    <a:pt x="454" y="315"/>
                  </a:cubicBezTo>
                  <a:cubicBezTo>
                    <a:pt x="459" y="316"/>
                    <a:pt x="463" y="316"/>
                    <a:pt x="467" y="317"/>
                  </a:cubicBezTo>
                  <a:cubicBezTo>
                    <a:pt x="475" y="318"/>
                    <a:pt x="482" y="320"/>
                    <a:pt x="486" y="326"/>
                  </a:cubicBezTo>
                  <a:cubicBezTo>
                    <a:pt x="497" y="327"/>
                    <a:pt x="507" y="328"/>
                    <a:pt x="517" y="330"/>
                  </a:cubicBezTo>
                  <a:cubicBezTo>
                    <a:pt x="519" y="335"/>
                    <a:pt x="524" y="337"/>
                    <a:pt x="530" y="337"/>
                  </a:cubicBezTo>
                  <a:cubicBezTo>
                    <a:pt x="534" y="338"/>
                    <a:pt x="538" y="339"/>
                    <a:pt x="542" y="340"/>
                  </a:cubicBezTo>
                  <a:cubicBezTo>
                    <a:pt x="542" y="340"/>
                    <a:pt x="543" y="341"/>
                    <a:pt x="543" y="340"/>
                  </a:cubicBezTo>
                  <a:cubicBezTo>
                    <a:pt x="551" y="336"/>
                    <a:pt x="553" y="345"/>
                    <a:pt x="557" y="348"/>
                  </a:cubicBezTo>
                  <a:cubicBezTo>
                    <a:pt x="558" y="349"/>
                    <a:pt x="558" y="351"/>
                    <a:pt x="557" y="353"/>
                  </a:cubicBezTo>
                  <a:cubicBezTo>
                    <a:pt x="555" y="358"/>
                    <a:pt x="556" y="360"/>
                    <a:pt x="561" y="361"/>
                  </a:cubicBezTo>
                  <a:cubicBezTo>
                    <a:pt x="572" y="364"/>
                    <a:pt x="583" y="367"/>
                    <a:pt x="593" y="370"/>
                  </a:cubicBezTo>
                  <a:cubicBezTo>
                    <a:pt x="612" y="375"/>
                    <a:pt x="632" y="377"/>
                    <a:pt x="652" y="379"/>
                  </a:cubicBezTo>
                  <a:cubicBezTo>
                    <a:pt x="667" y="381"/>
                    <a:pt x="682" y="383"/>
                    <a:pt x="697" y="385"/>
                  </a:cubicBezTo>
                  <a:cubicBezTo>
                    <a:pt x="698" y="385"/>
                    <a:pt x="700" y="385"/>
                    <a:pt x="700" y="385"/>
                  </a:cubicBezTo>
                  <a:cubicBezTo>
                    <a:pt x="707" y="379"/>
                    <a:pt x="713" y="382"/>
                    <a:pt x="719" y="385"/>
                  </a:cubicBezTo>
                  <a:cubicBezTo>
                    <a:pt x="721" y="386"/>
                    <a:pt x="723" y="386"/>
                    <a:pt x="725" y="386"/>
                  </a:cubicBezTo>
                  <a:cubicBezTo>
                    <a:pt x="727" y="385"/>
                    <a:pt x="728" y="384"/>
                    <a:pt x="729" y="383"/>
                  </a:cubicBezTo>
                  <a:cubicBezTo>
                    <a:pt x="736" y="379"/>
                    <a:pt x="737" y="379"/>
                    <a:pt x="741" y="385"/>
                  </a:cubicBezTo>
                  <a:cubicBezTo>
                    <a:pt x="751" y="385"/>
                    <a:pt x="761" y="385"/>
                    <a:pt x="771" y="385"/>
                  </a:cubicBezTo>
                  <a:cubicBezTo>
                    <a:pt x="772" y="385"/>
                    <a:pt x="774" y="385"/>
                    <a:pt x="775" y="386"/>
                  </a:cubicBezTo>
                  <a:cubicBezTo>
                    <a:pt x="783" y="393"/>
                    <a:pt x="791" y="389"/>
                    <a:pt x="799" y="387"/>
                  </a:cubicBezTo>
                  <a:cubicBezTo>
                    <a:pt x="806" y="385"/>
                    <a:pt x="814" y="384"/>
                    <a:pt x="822" y="383"/>
                  </a:cubicBezTo>
                  <a:cubicBezTo>
                    <a:pt x="826" y="383"/>
                    <a:pt x="831" y="382"/>
                    <a:pt x="836" y="382"/>
                  </a:cubicBezTo>
                  <a:cubicBezTo>
                    <a:pt x="838" y="381"/>
                    <a:pt x="840" y="382"/>
                    <a:pt x="842" y="382"/>
                  </a:cubicBezTo>
                  <a:cubicBezTo>
                    <a:pt x="844" y="378"/>
                    <a:pt x="845" y="378"/>
                    <a:pt x="849" y="383"/>
                  </a:cubicBezTo>
                  <a:cubicBezTo>
                    <a:pt x="850" y="384"/>
                    <a:pt x="854" y="385"/>
                    <a:pt x="855" y="385"/>
                  </a:cubicBezTo>
                  <a:cubicBezTo>
                    <a:pt x="868" y="376"/>
                    <a:pt x="884" y="378"/>
                    <a:pt x="898" y="374"/>
                  </a:cubicBezTo>
                  <a:cubicBezTo>
                    <a:pt x="903" y="372"/>
                    <a:pt x="909" y="371"/>
                    <a:pt x="914" y="370"/>
                  </a:cubicBezTo>
                  <a:cubicBezTo>
                    <a:pt x="918" y="368"/>
                    <a:pt x="923" y="367"/>
                    <a:pt x="927" y="369"/>
                  </a:cubicBezTo>
                  <a:cubicBezTo>
                    <a:pt x="930" y="370"/>
                    <a:pt x="933" y="368"/>
                    <a:pt x="936" y="368"/>
                  </a:cubicBezTo>
                  <a:cubicBezTo>
                    <a:pt x="940" y="368"/>
                    <a:pt x="945" y="367"/>
                    <a:pt x="950" y="367"/>
                  </a:cubicBezTo>
                  <a:cubicBezTo>
                    <a:pt x="953" y="361"/>
                    <a:pt x="960" y="361"/>
                    <a:pt x="967" y="360"/>
                  </a:cubicBezTo>
                  <a:cubicBezTo>
                    <a:pt x="974" y="360"/>
                    <a:pt x="982" y="359"/>
                    <a:pt x="990" y="358"/>
                  </a:cubicBezTo>
                  <a:cubicBezTo>
                    <a:pt x="993" y="358"/>
                    <a:pt x="996" y="359"/>
                    <a:pt x="999" y="359"/>
                  </a:cubicBezTo>
                  <a:cubicBezTo>
                    <a:pt x="993" y="365"/>
                    <a:pt x="985" y="366"/>
                    <a:pt x="978" y="368"/>
                  </a:cubicBezTo>
                  <a:cubicBezTo>
                    <a:pt x="968" y="370"/>
                    <a:pt x="957" y="370"/>
                    <a:pt x="948" y="376"/>
                  </a:cubicBezTo>
                  <a:cubicBezTo>
                    <a:pt x="947" y="377"/>
                    <a:pt x="946" y="377"/>
                    <a:pt x="946" y="377"/>
                  </a:cubicBezTo>
                  <a:cubicBezTo>
                    <a:pt x="941" y="374"/>
                    <a:pt x="936" y="376"/>
                    <a:pt x="932" y="378"/>
                  </a:cubicBezTo>
                  <a:cubicBezTo>
                    <a:pt x="928" y="380"/>
                    <a:pt x="923" y="378"/>
                    <a:pt x="921" y="383"/>
                  </a:cubicBezTo>
                  <a:cubicBezTo>
                    <a:pt x="920" y="383"/>
                    <a:pt x="918" y="383"/>
                    <a:pt x="917" y="383"/>
                  </a:cubicBezTo>
                  <a:cubicBezTo>
                    <a:pt x="912" y="380"/>
                    <a:pt x="906" y="381"/>
                    <a:pt x="901" y="382"/>
                  </a:cubicBezTo>
                  <a:cubicBezTo>
                    <a:pt x="892" y="383"/>
                    <a:pt x="883" y="383"/>
                    <a:pt x="874" y="384"/>
                  </a:cubicBezTo>
                  <a:cubicBezTo>
                    <a:pt x="867" y="385"/>
                    <a:pt x="861" y="387"/>
                    <a:pt x="854" y="389"/>
                  </a:cubicBezTo>
                  <a:cubicBezTo>
                    <a:pt x="857" y="396"/>
                    <a:pt x="860" y="399"/>
                    <a:pt x="866" y="398"/>
                  </a:cubicBezTo>
                  <a:cubicBezTo>
                    <a:pt x="870" y="397"/>
                    <a:pt x="874" y="396"/>
                    <a:pt x="878" y="395"/>
                  </a:cubicBezTo>
                  <a:cubicBezTo>
                    <a:pt x="886" y="392"/>
                    <a:pt x="894" y="392"/>
                    <a:pt x="902" y="394"/>
                  </a:cubicBezTo>
                  <a:cubicBezTo>
                    <a:pt x="908" y="395"/>
                    <a:pt x="914" y="394"/>
                    <a:pt x="920" y="390"/>
                  </a:cubicBezTo>
                  <a:cubicBezTo>
                    <a:pt x="922" y="393"/>
                    <a:pt x="924" y="396"/>
                    <a:pt x="926" y="399"/>
                  </a:cubicBezTo>
                  <a:cubicBezTo>
                    <a:pt x="919" y="405"/>
                    <a:pt x="912" y="406"/>
                    <a:pt x="904" y="406"/>
                  </a:cubicBezTo>
                  <a:cubicBezTo>
                    <a:pt x="903" y="406"/>
                    <a:pt x="902" y="406"/>
                    <a:pt x="901" y="405"/>
                  </a:cubicBezTo>
                  <a:cubicBezTo>
                    <a:pt x="900" y="404"/>
                    <a:pt x="899" y="404"/>
                    <a:pt x="898" y="403"/>
                  </a:cubicBezTo>
                  <a:cubicBezTo>
                    <a:pt x="890" y="398"/>
                    <a:pt x="887" y="399"/>
                    <a:pt x="886" y="409"/>
                  </a:cubicBezTo>
                  <a:cubicBezTo>
                    <a:pt x="873" y="410"/>
                    <a:pt x="860" y="411"/>
                    <a:pt x="847" y="413"/>
                  </a:cubicBezTo>
                  <a:cubicBezTo>
                    <a:pt x="839" y="414"/>
                    <a:pt x="830" y="415"/>
                    <a:pt x="821" y="418"/>
                  </a:cubicBezTo>
                  <a:cubicBezTo>
                    <a:pt x="814" y="420"/>
                    <a:pt x="805" y="420"/>
                    <a:pt x="797" y="420"/>
                  </a:cubicBezTo>
                  <a:cubicBezTo>
                    <a:pt x="793" y="421"/>
                    <a:pt x="790" y="420"/>
                    <a:pt x="786" y="419"/>
                  </a:cubicBezTo>
                  <a:cubicBezTo>
                    <a:pt x="789" y="418"/>
                    <a:pt x="792" y="417"/>
                    <a:pt x="797" y="416"/>
                  </a:cubicBezTo>
                  <a:cubicBezTo>
                    <a:pt x="792" y="414"/>
                    <a:pt x="788" y="412"/>
                    <a:pt x="784" y="411"/>
                  </a:cubicBezTo>
                  <a:cubicBezTo>
                    <a:pt x="777" y="408"/>
                    <a:pt x="774" y="410"/>
                    <a:pt x="773" y="417"/>
                  </a:cubicBezTo>
                  <a:cubicBezTo>
                    <a:pt x="772" y="418"/>
                    <a:pt x="772" y="420"/>
                    <a:pt x="771" y="421"/>
                  </a:cubicBezTo>
                  <a:cubicBezTo>
                    <a:pt x="770" y="422"/>
                    <a:pt x="767" y="423"/>
                    <a:pt x="766" y="422"/>
                  </a:cubicBezTo>
                  <a:cubicBezTo>
                    <a:pt x="763" y="420"/>
                    <a:pt x="762" y="421"/>
                    <a:pt x="760" y="423"/>
                  </a:cubicBezTo>
                  <a:cubicBezTo>
                    <a:pt x="767" y="428"/>
                    <a:pt x="774" y="428"/>
                    <a:pt x="782" y="428"/>
                  </a:cubicBezTo>
                  <a:cubicBezTo>
                    <a:pt x="791" y="427"/>
                    <a:pt x="799" y="426"/>
                    <a:pt x="808" y="425"/>
                  </a:cubicBezTo>
                  <a:cubicBezTo>
                    <a:pt x="813" y="425"/>
                    <a:pt x="819" y="424"/>
                    <a:pt x="824" y="425"/>
                  </a:cubicBezTo>
                  <a:cubicBezTo>
                    <a:pt x="830" y="427"/>
                    <a:pt x="836" y="424"/>
                    <a:pt x="842" y="423"/>
                  </a:cubicBezTo>
                  <a:cubicBezTo>
                    <a:pt x="853" y="423"/>
                    <a:pt x="865" y="422"/>
                    <a:pt x="876" y="421"/>
                  </a:cubicBezTo>
                  <a:cubicBezTo>
                    <a:pt x="894" y="418"/>
                    <a:pt x="913" y="416"/>
                    <a:pt x="931" y="412"/>
                  </a:cubicBezTo>
                  <a:cubicBezTo>
                    <a:pt x="943" y="409"/>
                    <a:pt x="954" y="409"/>
                    <a:pt x="965" y="407"/>
                  </a:cubicBezTo>
                  <a:cubicBezTo>
                    <a:pt x="972" y="406"/>
                    <a:pt x="979" y="403"/>
                    <a:pt x="986" y="402"/>
                  </a:cubicBezTo>
                  <a:cubicBezTo>
                    <a:pt x="987" y="401"/>
                    <a:pt x="989" y="402"/>
                    <a:pt x="991" y="402"/>
                  </a:cubicBezTo>
                  <a:cubicBezTo>
                    <a:pt x="992" y="402"/>
                    <a:pt x="993" y="403"/>
                    <a:pt x="995" y="402"/>
                  </a:cubicBezTo>
                  <a:cubicBezTo>
                    <a:pt x="1029" y="390"/>
                    <a:pt x="1064" y="378"/>
                    <a:pt x="1098" y="366"/>
                  </a:cubicBezTo>
                  <a:cubicBezTo>
                    <a:pt x="1099" y="366"/>
                    <a:pt x="1100" y="365"/>
                    <a:pt x="1101" y="365"/>
                  </a:cubicBezTo>
                  <a:cubicBezTo>
                    <a:pt x="1099" y="361"/>
                    <a:pt x="1096" y="360"/>
                    <a:pt x="1093" y="362"/>
                  </a:cubicBezTo>
                  <a:cubicBezTo>
                    <a:pt x="1092" y="363"/>
                    <a:pt x="1091" y="363"/>
                    <a:pt x="1090" y="364"/>
                  </a:cubicBezTo>
                  <a:cubicBezTo>
                    <a:pt x="1084" y="367"/>
                    <a:pt x="1083" y="367"/>
                    <a:pt x="1079" y="362"/>
                  </a:cubicBezTo>
                  <a:cubicBezTo>
                    <a:pt x="1069" y="370"/>
                    <a:pt x="1057" y="371"/>
                    <a:pt x="1046" y="374"/>
                  </a:cubicBezTo>
                  <a:cubicBezTo>
                    <a:pt x="1038" y="377"/>
                    <a:pt x="1032" y="380"/>
                    <a:pt x="1025" y="383"/>
                  </a:cubicBezTo>
                  <a:cubicBezTo>
                    <a:pt x="1023" y="384"/>
                    <a:pt x="1022" y="384"/>
                    <a:pt x="1021" y="383"/>
                  </a:cubicBezTo>
                  <a:cubicBezTo>
                    <a:pt x="1017" y="381"/>
                    <a:pt x="1013" y="382"/>
                    <a:pt x="1010" y="384"/>
                  </a:cubicBezTo>
                  <a:cubicBezTo>
                    <a:pt x="1004" y="386"/>
                    <a:pt x="999" y="391"/>
                    <a:pt x="992" y="388"/>
                  </a:cubicBezTo>
                  <a:cubicBezTo>
                    <a:pt x="992" y="388"/>
                    <a:pt x="991" y="389"/>
                    <a:pt x="991" y="389"/>
                  </a:cubicBezTo>
                  <a:cubicBezTo>
                    <a:pt x="987" y="396"/>
                    <a:pt x="979" y="393"/>
                    <a:pt x="973" y="395"/>
                  </a:cubicBezTo>
                  <a:cubicBezTo>
                    <a:pt x="973" y="396"/>
                    <a:pt x="972" y="395"/>
                    <a:pt x="972" y="395"/>
                  </a:cubicBezTo>
                  <a:cubicBezTo>
                    <a:pt x="967" y="391"/>
                    <a:pt x="963" y="393"/>
                    <a:pt x="959" y="396"/>
                  </a:cubicBezTo>
                  <a:cubicBezTo>
                    <a:pt x="956" y="399"/>
                    <a:pt x="952" y="401"/>
                    <a:pt x="947" y="399"/>
                  </a:cubicBezTo>
                  <a:cubicBezTo>
                    <a:pt x="945" y="398"/>
                    <a:pt x="942" y="400"/>
                    <a:pt x="939" y="401"/>
                  </a:cubicBezTo>
                  <a:cubicBezTo>
                    <a:pt x="941" y="395"/>
                    <a:pt x="945" y="392"/>
                    <a:pt x="950" y="391"/>
                  </a:cubicBezTo>
                  <a:cubicBezTo>
                    <a:pt x="955" y="390"/>
                    <a:pt x="959" y="389"/>
                    <a:pt x="964" y="387"/>
                  </a:cubicBezTo>
                  <a:cubicBezTo>
                    <a:pt x="966" y="387"/>
                    <a:pt x="968" y="386"/>
                    <a:pt x="969" y="385"/>
                  </a:cubicBezTo>
                  <a:cubicBezTo>
                    <a:pt x="973" y="381"/>
                    <a:pt x="977" y="380"/>
                    <a:pt x="980" y="385"/>
                  </a:cubicBezTo>
                  <a:cubicBezTo>
                    <a:pt x="981" y="386"/>
                    <a:pt x="982" y="386"/>
                    <a:pt x="983" y="386"/>
                  </a:cubicBezTo>
                  <a:cubicBezTo>
                    <a:pt x="990" y="385"/>
                    <a:pt x="997" y="384"/>
                    <a:pt x="1005" y="382"/>
                  </a:cubicBezTo>
                  <a:cubicBezTo>
                    <a:pt x="1010" y="381"/>
                    <a:pt x="1015" y="378"/>
                    <a:pt x="1020" y="376"/>
                  </a:cubicBezTo>
                  <a:cubicBezTo>
                    <a:pt x="1021" y="375"/>
                    <a:pt x="1021" y="375"/>
                    <a:pt x="1021" y="374"/>
                  </a:cubicBezTo>
                  <a:cubicBezTo>
                    <a:pt x="1018" y="373"/>
                    <a:pt x="1016" y="372"/>
                    <a:pt x="1013" y="371"/>
                  </a:cubicBezTo>
                  <a:cubicBezTo>
                    <a:pt x="1013" y="371"/>
                    <a:pt x="1013" y="370"/>
                    <a:pt x="1013" y="370"/>
                  </a:cubicBezTo>
                  <a:cubicBezTo>
                    <a:pt x="1032" y="367"/>
                    <a:pt x="1049" y="359"/>
                    <a:pt x="1067" y="354"/>
                  </a:cubicBezTo>
                  <a:cubicBezTo>
                    <a:pt x="1070" y="353"/>
                    <a:pt x="1073" y="352"/>
                    <a:pt x="1077" y="351"/>
                  </a:cubicBezTo>
                  <a:cubicBezTo>
                    <a:pt x="1075" y="354"/>
                    <a:pt x="1073" y="356"/>
                    <a:pt x="1071" y="358"/>
                  </a:cubicBezTo>
                  <a:cubicBezTo>
                    <a:pt x="1072" y="359"/>
                    <a:pt x="1072" y="359"/>
                    <a:pt x="1072" y="360"/>
                  </a:cubicBezTo>
                  <a:cubicBezTo>
                    <a:pt x="1074" y="360"/>
                    <a:pt x="1077" y="359"/>
                    <a:pt x="1079" y="359"/>
                  </a:cubicBezTo>
                  <a:cubicBezTo>
                    <a:pt x="1080" y="358"/>
                    <a:pt x="1081" y="357"/>
                    <a:pt x="1082" y="356"/>
                  </a:cubicBezTo>
                  <a:cubicBezTo>
                    <a:pt x="1093" y="343"/>
                    <a:pt x="1109" y="340"/>
                    <a:pt x="1124" y="336"/>
                  </a:cubicBezTo>
                  <a:cubicBezTo>
                    <a:pt x="1129" y="335"/>
                    <a:pt x="1135" y="334"/>
                    <a:pt x="1141" y="334"/>
                  </a:cubicBezTo>
                  <a:cubicBezTo>
                    <a:pt x="1139" y="339"/>
                    <a:pt x="1136" y="342"/>
                    <a:pt x="1131" y="343"/>
                  </a:cubicBezTo>
                  <a:cubicBezTo>
                    <a:pt x="1119" y="345"/>
                    <a:pt x="1110" y="352"/>
                    <a:pt x="1103" y="361"/>
                  </a:cubicBezTo>
                  <a:cubicBezTo>
                    <a:pt x="1103" y="362"/>
                    <a:pt x="1103" y="362"/>
                    <a:pt x="1103" y="363"/>
                  </a:cubicBezTo>
                  <a:cubicBezTo>
                    <a:pt x="1107" y="363"/>
                    <a:pt x="1110" y="363"/>
                    <a:pt x="1114" y="362"/>
                  </a:cubicBezTo>
                  <a:cubicBezTo>
                    <a:pt x="1118" y="360"/>
                    <a:pt x="1121" y="358"/>
                    <a:pt x="1125" y="357"/>
                  </a:cubicBezTo>
                  <a:cubicBezTo>
                    <a:pt x="1130" y="354"/>
                    <a:pt x="1136" y="353"/>
                    <a:pt x="1141" y="355"/>
                  </a:cubicBezTo>
                  <a:cubicBezTo>
                    <a:pt x="1142" y="356"/>
                    <a:pt x="1144" y="355"/>
                    <a:pt x="1145" y="355"/>
                  </a:cubicBezTo>
                  <a:cubicBezTo>
                    <a:pt x="1150" y="353"/>
                    <a:pt x="1155" y="350"/>
                    <a:pt x="1160" y="348"/>
                  </a:cubicBezTo>
                  <a:cubicBezTo>
                    <a:pt x="1164" y="345"/>
                    <a:pt x="1168" y="343"/>
                    <a:pt x="1172" y="340"/>
                  </a:cubicBezTo>
                  <a:cubicBezTo>
                    <a:pt x="1173" y="340"/>
                    <a:pt x="1175" y="339"/>
                    <a:pt x="1176" y="339"/>
                  </a:cubicBezTo>
                  <a:cubicBezTo>
                    <a:pt x="1183" y="341"/>
                    <a:pt x="1189" y="339"/>
                    <a:pt x="1194" y="335"/>
                  </a:cubicBezTo>
                  <a:cubicBezTo>
                    <a:pt x="1198" y="333"/>
                    <a:pt x="1202" y="330"/>
                    <a:pt x="1206" y="328"/>
                  </a:cubicBezTo>
                  <a:cubicBezTo>
                    <a:pt x="1210" y="325"/>
                    <a:pt x="1215" y="324"/>
                    <a:pt x="1220" y="323"/>
                  </a:cubicBezTo>
                  <a:cubicBezTo>
                    <a:pt x="1221" y="322"/>
                    <a:pt x="1222" y="322"/>
                    <a:pt x="1223" y="322"/>
                  </a:cubicBezTo>
                  <a:cubicBezTo>
                    <a:pt x="1231" y="316"/>
                    <a:pt x="1240" y="311"/>
                    <a:pt x="1248" y="305"/>
                  </a:cubicBezTo>
                  <a:cubicBezTo>
                    <a:pt x="1249" y="305"/>
                    <a:pt x="1250" y="305"/>
                    <a:pt x="1251" y="304"/>
                  </a:cubicBezTo>
                  <a:cubicBezTo>
                    <a:pt x="1262" y="301"/>
                    <a:pt x="1271" y="296"/>
                    <a:pt x="1279" y="289"/>
                  </a:cubicBezTo>
                  <a:cubicBezTo>
                    <a:pt x="1280" y="288"/>
                    <a:pt x="1281" y="287"/>
                    <a:pt x="1282" y="287"/>
                  </a:cubicBezTo>
                  <a:cubicBezTo>
                    <a:pt x="1292" y="286"/>
                    <a:pt x="1298" y="280"/>
                    <a:pt x="1305" y="275"/>
                  </a:cubicBezTo>
                  <a:cubicBezTo>
                    <a:pt x="1309" y="271"/>
                    <a:pt x="1313" y="268"/>
                    <a:pt x="1317" y="266"/>
                  </a:cubicBezTo>
                  <a:cubicBezTo>
                    <a:pt x="1321" y="264"/>
                    <a:pt x="1326" y="262"/>
                    <a:pt x="1330" y="262"/>
                  </a:cubicBezTo>
                  <a:cubicBezTo>
                    <a:pt x="1335" y="262"/>
                    <a:pt x="1338" y="260"/>
                    <a:pt x="1341" y="256"/>
                  </a:cubicBezTo>
                  <a:cubicBezTo>
                    <a:pt x="1344" y="252"/>
                    <a:pt x="1347" y="249"/>
                    <a:pt x="1350" y="245"/>
                  </a:cubicBezTo>
                  <a:cubicBezTo>
                    <a:pt x="1354" y="241"/>
                    <a:pt x="1358" y="239"/>
                    <a:pt x="1363" y="241"/>
                  </a:cubicBezTo>
                  <a:cubicBezTo>
                    <a:pt x="1364" y="242"/>
                    <a:pt x="1366" y="241"/>
                    <a:pt x="1367" y="240"/>
                  </a:cubicBezTo>
                  <a:cubicBezTo>
                    <a:pt x="1371" y="236"/>
                    <a:pt x="1375" y="232"/>
                    <a:pt x="1379" y="227"/>
                  </a:cubicBezTo>
                  <a:cubicBezTo>
                    <a:pt x="1385" y="220"/>
                    <a:pt x="1392" y="213"/>
                    <a:pt x="1402" y="213"/>
                  </a:cubicBezTo>
                  <a:cubicBezTo>
                    <a:pt x="1408" y="214"/>
                    <a:pt x="1412" y="205"/>
                    <a:pt x="1410" y="201"/>
                  </a:cubicBezTo>
                  <a:cubicBezTo>
                    <a:pt x="1413" y="199"/>
                    <a:pt x="1416" y="197"/>
                    <a:pt x="1419" y="194"/>
                  </a:cubicBezTo>
                  <a:cubicBezTo>
                    <a:pt x="1421" y="192"/>
                    <a:pt x="1421" y="191"/>
                    <a:pt x="1418" y="190"/>
                  </a:cubicBezTo>
                  <a:cubicBezTo>
                    <a:pt x="1420" y="188"/>
                    <a:pt x="1422" y="186"/>
                    <a:pt x="1425" y="183"/>
                  </a:cubicBezTo>
                  <a:cubicBezTo>
                    <a:pt x="1423" y="182"/>
                    <a:pt x="1422" y="181"/>
                    <a:pt x="1420" y="180"/>
                  </a:cubicBezTo>
                  <a:cubicBezTo>
                    <a:pt x="1423" y="176"/>
                    <a:pt x="1426" y="173"/>
                    <a:pt x="1428" y="170"/>
                  </a:cubicBezTo>
                  <a:cubicBezTo>
                    <a:pt x="1429" y="172"/>
                    <a:pt x="1429" y="174"/>
                    <a:pt x="1430" y="177"/>
                  </a:cubicBezTo>
                  <a:cubicBezTo>
                    <a:pt x="1432" y="176"/>
                    <a:pt x="1436" y="176"/>
                    <a:pt x="1438" y="175"/>
                  </a:cubicBezTo>
                  <a:cubicBezTo>
                    <a:pt x="1442" y="172"/>
                    <a:pt x="1446" y="168"/>
                    <a:pt x="1450" y="165"/>
                  </a:cubicBezTo>
                  <a:cubicBezTo>
                    <a:pt x="1452" y="163"/>
                    <a:pt x="1453" y="161"/>
                    <a:pt x="1455" y="159"/>
                  </a:cubicBezTo>
                  <a:cubicBezTo>
                    <a:pt x="1476" y="145"/>
                    <a:pt x="1493" y="126"/>
                    <a:pt x="1512" y="108"/>
                  </a:cubicBezTo>
                  <a:cubicBezTo>
                    <a:pt x="1517" y="103"/>
                    <a:pt x="1521" y="96"/>
                    <a:pt x="1525" y="90"/>
                  </a:cubicBezTo>
                  <a:cubicBezTo>
                    <a:pt x="1530" y="84"/>
                    <a:pt x="1536" y="78"/>
                    <a:pt x="1541" y="73"/>
                  </a:cubicBezTo>
                  <a:cubicBezTo>
                    <a:pt x="1542" y="72"/>
                    <a:pt x="1544" y="72"/>
                    <a:pt x="1545" y="73"/>
                  </a:cubicBezTo>
                  <a:cubicBezTo>
                    <a:pt x="1546" y="75"/>
                    <a:pt x="1547" y="77"/>
                    <a:pt x="1547" y="78"/>
                  </a:cubicBezTo>
                  <a:cubicBezTo>
                    <a:pt x="1547" y="81"/>
                    <a:pt x="1546" y="83"/>
                    <a:pt x="1544" y="86"/>
                  </a:cubicBezTo>
                  <a:cubicBezTo>
                    <a:pt x="1538" y="97"/>
                    <a:pt x="1530" y="106"/>
                    <a:pt x="1520" y="114"/>
                  </a:cubicBezTo>
                  <a:cubicBezTo>
                    <a:pt x="1512" y="121"/>
                    <a:pt x="1505" y="130"/>
                    <a:pt x="1500" y="140"/>
                  </a:cubicBezTo>
                  <a:cubicBezTo>
                    <a:pt x="1495" y="149"/>
                    <a:pt x="1488" y="157"/>
                    <a:pt x="1480" y="165"/>
                  </a:cubicBezTo>
                  <a:cubicBezTo>
                    <a:pt x="1458" y="185"/>
                    <a:pt x="1435" y="205"/>
                    <a:pt x="1412" y="226"/>
                  </a:cubicBezTo>
                  <a:cubicBezTo>
                    <a:pt x="1412" y="226"/>
                    <a:pt x="1410" y="227"/>
                    <a:pt x="1409" y="227"/>
                  </a:cubicBezTo>
                  <a:cubicBezTo>
                    <a:pt x="1402" y="228"/>
                    <a:pt x="1397" y="232"/>
                    <a:pt x="1393" y="238"/>
                  </a:cubicBezTo>
                  <a:cubicBezTo>
                    <a:pt x="1389" y="244"/>
                    <a:pt x="1384" y="249"/>
                    <a:pt x="1377" y="251"/>
                  </a:cubicBezTo>
                  <a:cubicBezTo>
                    <a:pt x="1369" y="253"/>
                    <a:pt x="1363" y="259"/>
                    <a:pt x="1359" y="266"/>
                  </a:cubicBezTo>
                  <a:cubicBezTo>
                    <a:pt x="1358" y="268"/>
                    <a:pt x="1357" y="272"/>
                    <a:pt x="1359" y="273"/>
                  </a:cubicBezTo>
                  <a:cubicBezTo>
                    <a:pt x="1362" y="276"/>
                    <a:pt x="1360" y="278"/>
                    <a:pt x="1358" y="280"/>
                  </a:cubicBezTo>
                  <a:cubicBezTo>
                    <a:pt x="1357" y="281"/>
                    <a:pt x="1355" y="282"/>
                    <a:pt x="1353" y="283"/>
                  </a:cubicBezTo>
                  <a:cubicBezTo>
                    <a:pt x="1350" y="286"/>
                    <a:pt x="1347" y="288"/>
                    <a:pt x="1343" y="291"/>
                  </a:cubicBezTo>
                  <a:cubicBezTo>
                    <a:pt x="1342" y="290"/>
                    <a:pt x="1339" y="289"/>
                    <a:pt x="1337" y="289"/>
                  </a:cubicBezTo>
                  <a:cubicBezTo>
                    <a:pt x="1331" y="288"/>
                    <a:pt x="1329" y="290"/>
                    <a:pt x="1326" y="295"/>
                  </a:cubicBezTo>
                  <a:cubicBezTo>
                    <a:pt x="1323" y="299"/>
                    <a:pt x="1320" y="303"/>
                    <a:pt x="1317" y="307"/>
                  </a:cubicBezTo>
                  <a:cubicBezTo>
                    <a:pt x="1315" y="309"/>
                    <a:pt x="1312" y="310"/>
                    <a:pt x="1309" y="308"/>
                  </a:cubicBezTo>
                  <a:cubicBezTo>
                    <a:pt x="1308" y="307"/>
                    <a:pt x="1305" y="308"/>
                    <a:pt x="1304" y="309"/>
                  </a:cubicBezTo>
                  <a:cubicBezTo>
                    <a:pt x="1295" y="315"/>
                    <a:pt x="1286" y="322"/>
                    <a:pt x="1280" y="331"/>
                  </a:cubicBezTo>
                  <a:cubicBezTo>
                    <a:pt x="1274" y="338"/>
                    <a:pt x="1270" y="338"/>
                    <a:pt x="1262" y="334"/>
                  </a:cubicBezTo>
                  <a:cubicBezTo>
                    <a:pt x="1260" y="333"/>
                    <a:pt x="1258" y="333"/>
                    <a:pt x="1256" y="334"/>
                  </a:cubicBezTo>
                  <a:cubicBezTo>
                    <a:pt x="1254" y="336"/>
                    <a:pt x="1252" y="339"/>
                    <a:pt x="1250" y="341"/>
                  </a:cubicBezTo>
                  <a:cubicBezTo>
                    <a:pt x="1246" y="348"/>
                    <a:pt x="1240" y="351"/>
                    <a:pt x="1232" y="353"/>
                  </a:cubicBezTo>
                  <a:cubicBezTo>
                    <a:pt x="1223" y="354"/>
                    <a:pt x="1215" y="357"/>
                    <a:pt x="1208" y="364"/>
                  </a:cubicBezTo>
                  <a:cubicBezTo>
                    <a:pt x="1207" y="365"/>
                    <a:pt x="1206" y="366"/>
                    <a:pt x="1205" y="367"/>
                  </a:cubicBezTo>
                  <a:cubicBezTo>
                    <a:pt x="1207" y="369"/>
                    <a:pt x="1208" y="370"/>
                    <a:pt x="1209" y="372"/>
                  </a:cubicBezTo>
                  <a:cubicBezTo>
                    <a:pt x="1208" y="373"/>
                    <a:pt x="1207" y="374"/>
                    <a:pt x="1206" y="374"/>
                  </a:cubicBezTo>
                  <a:cubicBezTo>
                    <a:pt x="1202" y="369"/>
                    <a:pt x="1202" y="369"/>
                    <a:pt x="1191" y="372"/>
                  </a:cubicBezTo>
                  <a:cubicBezTo>
                    <a:pt x="1192" y="371"/>
                    <a:pt x="1192" y="370"/>
                    <a:pt x="1192" y="368"/>
                  </a:cubicBezTo>
                  <a:cubicBezTo>
                    <a:pt x="1187" y="367"/>
                    <a:pt x="1184" y="369"/>
                    <a:pt x="1181" y="372"/>
                  </a:cubicBezTo>
                  <a:cubicBezTo>
                    <a:pt x="1178" y="374"/>
                    <a:pt x="1176" y="377"/>
                    <a:pt x="1173" y="379"/>
                  </a:cubicBezTo>
                  <a:cubicBezTo>
                    <a:pt x="1171" y="381"/>
                    <a:pt x="1169" y="384"/>
                    <a:pt x="1165" y="382"/>
                  </a:cubicBezTo>
                  <a:cubicBezTo>
                    <a:pt x="1163" y="382"/>
                    <a:pt x="1160" y="384"/>
                    <a:pt x="1158" y="386"/>
                  </a:cubicBezTo>
                  <a:cubicBezTo>
                    <a:pt x="1155" y="390"/>
                    <a:pt x="1152" y="394"/>
                    <a:pt x="1146" y="391"/>
                  </a:cubicBezTo>
                  <a:cubicBezTo>
                    <a:pt x="1146" y="391"/>
                    <a:pt x="1145" y="391"/>
                    <a:pt x="1144" y="392"/>
                  </a:cubicBezTo>
                  <a:cubicBezTo>
                    <a:pt x="1134" y="396"/>
                    <a:pt x="1125" y="401"/>
                    <a:pt x="1115" y="406"/>
                  </a:cubicBezTo>
                  <a:cubicBezTo>
                    <a:pt x="1106" y="410"/>
                    <a:pt x="1098" y="414"/>
                    <a:pt x="1089" y="419"/>
                  </a:cubicBezTo>
                  <a:cubicBezTo>
                    <a:pt x="1088" y="418"/>
                    <a:pt x="1091" y="415"/>
                    <a:pt x="1088" y="412"/>
                  </a:cubicBezTo>
                  <a:cubicBezTo>
                    <a:pt x="1084" y="410"/>
                    <a:pt x="1081" y="410"/>
                    <a:pt x="1079" y="411"/>
                  </a:cubicBezTo>
                  <a:cubicBezTo>
                    <a:pt x="1074" y="413"/>
                    <a:pt x="1069" y="416"/>
                    <a:pt x="1064" y="419"/>
                  </a:cubicBezTo>
                  <a:cubicBezTo>
                    <a:pt x="1063" y="419"/>
                    <a:pt x="1062" y="420"/>
                    <a:pt x="1061" y="420"/>
                  </a:cubicBezTo>
                  <a:cubicBezTo>
                    <a:pt x="1055" y="418"/>
                    <a:pt x="1051" y="420"/>
                    <a:pt x="1046" y="423"/>
                  </a:cubicBezTo>
                  <a:cubicBezTo>
                    <a:pt x="1040" y="427"/>
                    <a:pt x="1035" y="432"/>
                    <a:pt x="1027" y="433"/>
                  </a:cubicBezTo>
                  <a:cubicBezTo>
                    <a:pt x="1026" y="433"/>
                    <a:pt x="1024" y="433"/>
                    <a:pt x="1023" y="433"/>
                  </a:cubicBezTo>
                  <a:cubicBezTo>
                    <a:pt x="1021" y="432"/>
                    <a:pt x="1020" y="431"/>
                    <a:pt x="1019" y="431"/>
                  </a:cubicBezTo>
                  <a:cubicBezTo>
                    <a:pt x="1018" y="431"/>
                    <a:pt x="1016" y="432"/>
                    <a:pt x="1015" y="432"/>
                  </a:cubicBezTo>
                  <a:cubicBezTo>
                    <a:pt x="1015" y="434"/>
                    <a:pt x="1016" y="435"/>
                    <a:pt x="1017" y="436"/>
                  </a:cubicBezTo>
                  <a:cubicBezTo>
                    <a:pt x="1017" y="437"/>
                    <a:pt x="1018" y="438"/>
                    <a:pt x="1019" y="439"/>
                  </a:cubicBezTo>
                  <a:cubicBezTo>
                    <a:pt x="1016" y="440"/>
                    <a:pt x="1013" y="440"/>
                    <a:pt x="1010" y="441"/>
                  </a:cubicBezTo>
                  <a:cubicBezTo>
                    <a:pt x="1009" y="432"/>
                    <a:pt x="1009" y="432"/>
                    <a:pt x="998" y="429"/>
                  </a:cubicBezTo>
                  <a:cubicBezTo>
                    <a:pt x="998" y="431"/>
                    <a:pt x="997" y="432"/>
                    <a:pt x="997" y="433"/>
                  </a:cubicBezTo>
                  <a:cubicBezTo>
                    <a:pt x="999" y="437"/>
                    <a:pt x="995" y="439"/>
                    <a:pt x="993" y="440"/>
                  </a:cubicBezTo>
                  <a:cubicBezTo>
                    <a:pt x="986" y="442"/>
                    <a:pt x="979" y="444"/>
                    <a:pt x="972" y="445"/>
                  </a:cubicBezTo>
                  <a:cubicBezTo>
                    <a:pt x="964" y="447"/>
                    <a:pt x="956" y="446"/>
                    <a:pt x="948" y="447"/>
                  </a:cubicBezTo>
                  <a:cubicBezTo>
                    <a:pt x="935" y="450"/>
                    <a:pt x="922" y="453"/>
                    <a:pt x="909" y="456"/>
                  </a:cubicBezTo>
                  <a:cubicBezTo>
                    <a:pt x="906" y="457"/>
                    <a:pt x="903" y="458"/>
                    <a:pt x="900" y="457"/>
                  </a:cubicBezTo>
                  <a:cubicBezTo>
                    <a:pt x="895" y="455"/>
                    <a:pt x="892" y="457"/>
                    <a:pt x="888" y="458"/>
                  </a:cubicBezTo>
                  <a:cubicBezTo>
                    <a:pt x="879" y="461"/>
                    <a:pt x="869" y="463"/>
                    <a:pt x="859" y="465"/>
                  </a:cubicBezTo>
                  <a:cubicBezTo>
                    <a:pt x="854" y="466"/>
                    <a:pt x="849" y="465"/>
                    <a:pt x="843" y="466"/>
                  </a:cubicBezTo>
                  <a:cubicBezTo>
                    <a:pt x="840" y="466"/>
                    <a:pt x="837" y="466"/>
                    <a:pt x="834" y="463"/>
                  </a:cubicBezTo>
                  <a:cubicBezTo>
                    <a:pt x="832" y="460"/>
                    <a:pt x="828" y="461"/>
                    <a:pt x="825" y="465"/>
                  </a:cubicBezTo>
                  <a:cubicBezTo>
                    <a:pt x="824" y="466"/>
                    <a:pt x="823" y="467"/>
                    <a:pt x="821" y="467"/>
                  </a:cubicBezTo>
                  <a:cubicBezTo>
                    <a:pt x="816" y="467"/>
                    <a:pt x="811" y="467"/>
                    <a:pt x="806" y="468"/>
                  </a:cubicBezTo>
                  <a:cubicBezTo>
                    <a:pt x="797" y="468"/>
                    <a:pt x="788" y="469"/>
                    <a:pt x="779" y="469"/>
                  </a:cubicBezTo>
                  <a:cubicBezTo>
                    <a:pt x="771" y="469"/>
                    <a:pt x="764" y="469"/>
                    <a:pt x="756" y="468"/>
                  </a:cubicBezTo>
                  <a:cubicBezTo>
                    <a:pt x="753" y="468"/>
                    <a:pt x="751" y="468"/>
                    <a:pt x="748" y="468"/>
                  </a:cubicBezTo>
                  <a:cubicBezTo>
                    <a:pt x="737" y="468"/>
                    <a:pt x="726" y="468"/>
                    <a:pt x="716" y="463"/>
                  </a:cubicBezTo>
                  <a:cubicBezTo>
                    <a:pt x="715" y="462"/>
                    <a:pt x="713" y="462"/>
                    <a:pt x="712" y="462"/>
                  </a:cubicBezTo>
                  <a:cubicBezTo>
                    <a:pt x="704" y="465"/>
                    <a:pt x="696" y="464"/>
                    <a:pt x="689" y="461"/>
                  </a:cubicBezTo>
                  <a:cubicBezTo>
                    <a:pt x="681" y="458"/>
                    <a:pt x="673" y="456"/>
                    <a:pt x="664" y="458"/>
                  </a:cubicBezTo>
                  <a:cubicBezTo>
                    <a:pt x="660" y="459"/>
                    <a:pt x="655" y="456"/>
                    <a:pt x="651" y="455"/>
                  </a:cubicBezTo>
                  <a:cubicBezTo>
                    <a:pt x="641" y="454"/>
                    <a:pt x="631" y="453"/>
                    <a:pt x="621" y="452"/>
                  </a:cubicBezTo>
                  <a:cubicBezTo>
                    <a:pt x="617" y="452"/>
                    <a:pt x="615" y="452"/>
                    <a:pt x="615" y="447"/>
                  </a:cubicBezTo>
                  <a:cubicBezTo>
                    <a:pt x="615" y="444"/>
                    <a:pt x="613" y="442"/>
                    <a:pt x="609" y="443"/>
                  </a:cubicBezTo>
                  <a:cubicBezTo>
                    <a:pt x="607" y="444"/>
                    <a:pt x="604" y="444"/>
                    <a:pt x="604" y="440"/>
                  </a:cubicBezTo>
                  <a:cubicBezTo>
                    <a:pt x="603" y="438"/>
                    <a:pt x="597" y="436"/>
                    <a:pt x="594" y="438"/>
                  </a:cubicBezTo>
                  <a:cubicBezTo>
                    <a:pt x="593" y="439"/>
                    <a:pt x="593" y="441"/>
                    <a:pt x="592" y="444"/>
                  </a:cubicBezTo>
                  <a:cubicBezTo>
                    <a:pt x="575" y="446"/>
                    <a:pt x="558" y="439"/>
                    <a:pt x="540" y="435"/>
                  </a:cubicBezTo>
                  <a:cubicBezTo>
                    <a:pt x="545" y="431"/>
                    <a:pt x="550" y="440"/>
                    <a:pt x="555" y="435"/>
                  </a:cubicBezTo>
                  <a:cubicBezTo>
                    <a:pt x="545" y="429"/>
                    <a:pt x="536" y="423"/>
                    <a:pt x="524" y="421"/>
                  </a:cubicBezTo>
                  <a:cubicBezTo>
                    <a:pt x="523" y="421"/>
                    <a:pt x="521" y="422"/>
                    <a:pt x="519" y="423"/>
                  </a:cubicBezTo>
                  <a:cubicBezTo>
                    <a:pt x="517" y="425"/>
                    <a:pt x="515" y="427"/>
                    <a:pt x="513" y="429"/>
                  </a:cubicBezTo>
                  <a:cubicBezTo>
                    <a:pt x="511" y="431"/>
                    <a:pt x="508" y="432"/>
                    <a:pt x="506" y="428"/>
                  </a:cubicBezTo>
                  <a:cubicBezTo>
                    <a:pt x="505" y="427"/>
                    <a:pt x="503" y="427"/>
                    <a:pt x="501" y="427"/>
                  </a:cubicBezTo>
                  <a:cubicBezTo>
                    <a:pt x="498" y="426"/>
                    <a:pt x="495" y="427"/>
                    <a:pt x="494" y="424"/>
                  </a:cubicBezTo>
                  <a:cubicBezTo>
                    <a:pt x="493" y="423"/>
                    <a:pt x="490" y="423"/>
                    <a:pt x="489" y="423"/>
                  </a:cubicBezTo>
                  <a:cubicBezTo>
                    <a:pt x="486" y="423"/>
                    <a:pt x="483" y="424"/>
                    <a:pt x="480" y="425"/>
                  </a:cubicBezTo>
                  <a:cubicBezTo>
                    <a:pt x="479" y="422"/>
                    <a:pt x="478" y="420"/>
                    <a:pt x="477" y="418"/>
                  </a:cubicBezTo>
                  <a:cubicBezTo>
                    <a:pt x="472" y="420"/>
                    <a:pt x="469" y="419"/>
                    <a:pt x="466" y="415"/>
                  </a:cubicBezTo>
                  <a:cubicBezTo>
                    <a:pt x="464" y="413"/>
                    <a:pt x="461" y="413"/>
                    <a:pt x="459" y="411"/>
                  </a:cubicBezTo>
                  <a:cubicBezTo>
                    <a:pt x="452" y="406"/>
                    <a:pt x="443" y="411"/>
                    <a:pt x="435" y="408"/>
                  </a:cubicBezTo>
                  <a:cubicBezTo>
                    <a:pt x="435" y="408"/>
                    <a:pt x="434" y="408"/>
                    <a:pt x="433" y="408"/>
                  </a:cubicBezTo>
                  <a:cubicBezTo>
                    <a:pt x="428" y="405"/>
                    <a:pt x="423" y="400"/>
                    <a:pt x="419" y="400"/>
                  </a:cubicBezTo>
                  <a:cubicBezTo>
                    <a:pt x="413" y="401"/>
                    <a:pt x="408" y="399"/>
                    <a:pt x="403" y="397"/>
                  </a:cubicBezTo>
                  <a:cubicBezTo>
                    <a:pt x="399" y="395"/>
                    <a:pt x="395" y="394"/>
                    <a:pt x="392" y="390"/>
                  </a:cubicBezTo>
                  <a:cubicBezTo>
                    <a:pt x="390" y="388"/>
                    <a:pt x="386" y="388"/>
                    <a:pt x="383" y="386"/>
                  </a:cubicBezTo>
                  <a:cubicBezTo>
                    <a:pt x="382" y="385"/>
                    <a:pt x="381" y="383"/>
                    <a:pt x="379" y="382"/>
                  </a:cubicBezTo>
                  <a:cubicBezTo>
                    <a:pt x="381" y="382"/>
                    <a:pt x="383" y="381"/>
                    <a:pt x="385" y="381"/>
                  </a:cubicBezTo>
                  <a:cubicBezTo>
                    <a:pt x="387" y="382"/>
                    <a:pt x="389" y="384"/>
                    <a:pt x="391" y="384"/>
                  </a:cubicBezTo>
                  <a:cubicBezTo>
                    <a:pt x="393" y="384"/>
                    <a:pt x="396" y="383"/>
                    <a:pt x="397" y="381"/>
                  </a:cubicBezTo>
                  <a:cubicBezTo>
                    <a:pt x="398" y="381"/>
                    <a:pt x="396" y="378"/>
                    <a:pt x="395" y="376"/>
                  </a:cubicBezTo>
                  <a:cubicBezTo>
                    <a:pt x="392" y="373"/>
                    <a:pt x="388" y="372"/>
                    <a:pt x="384" y="375"/>
                  </a:cubicBezTo>
                  <a:cubicBezTo>
                    <a:pt x="372" y="384"/>
                    <a:pt x="366" y="381"/>
                    <a:pt x="357" y="370"/>
                  </a:cubicBezTo>
                  <a:cubicBezTo>
                    <a:pt x="355" y="368"/>
                    <a:pt x="353" y="366"/>
                    <a:pt x="350" y="364"/>
                  </a:cubicBezTo>
                  <a:cubicBezTo>
                    <a:pt x="344" y="358"/>
                    <a:pt x="338" y="354"/>
                    <a:pt x="329" y="358"/>
                  </a:cubicBezTo>
                  <a:cubicBezTo>
                    <a:pt x="327" y="348"/>
                    <a:pt x="320" y="342"/>
                    <a:pt x="311" y="339"/>
                  </a:cubicBezTo>
                  <a:cubicBezTo>
                    <a:pt x="306" y="337"/>
                    <a:pt x="300" y="335"/>
                    <a:pt x="295" y="332"/>
                  </a:cubicBezTo>
                  <a:cubicBezTo>
                    <a:pt x="290" y="330"/>
                    <a:pt x="286" y="327"/>
                    <a:pt x="281" y="323"/>
                  </a:cubicBezTo>
                  <a:cubicBezTo>
                    <a:pt x="278" y="321"/>
                    <a:pt x="275" y="318"/>
                    <a:pt x="281" y="313"/>
                  </a:cubicBezTo>
                  <a:cubicBezTo>
                    <a:pt x="275" y="312"/>
                    <a:pt x="272" y="311"/>
                    <a:pt x="268" y="311"/>
                  </a:cubicBezTo>
                  <a:cubicBezTo>
                    <a:pt x="263" y="312"/>
                    <a:pt x="259" y="310"/>
                    <a:pt x="255" y="306"/>
                  </a:cubicBezTo>
                  <a:cubicBezTo>
                    <a:pt x="252" y="302"/>
                    <a:pt x="247" y="299"/>
                    <a:pt x="243" y="295"/>
                  </a:cubicBezTo>
                  <a:cubicBezTo>
                    <a:pt x="241" y="297"/>
                    <a:pt x="238" y="299"/>
                    <a:pt x="234" y="302"/>
                  </a:cubicBezTo>
                  <a:cubicBezTo>
                    <a:pt x="219" y="281"/>
                    <a:pt x="197" y="269"/>
                    <a:pt x="171" y="263"/>
                  </a:cubicBezTo>
                  <a:cubicBezTo>
                    <a:pt x="169" y="250"/>
                    <a:pt x="166" y="245"/>
                    <a:pt x="156" y="240"/>
                  </a:cubicBezTo>
                  <a:cubicBezTo>
                    <a:pt x="158" y="240"/>
                    <a:pt x="160" y="239"/>
                    <a:pt x="162" y="239"/>
                  </a:cubicBezTo>
                  <a:cubicBezTo>
                    <a:pt x="163" y="235"/>
                    <a:pt x="160" y="232"/>
                    <a:pt x="157" y="229"/>
                  </a:cubicBezTo>
                  <a:cubicBezTo>
                    <a:pt x="159" y="227"/>
                    <a:pt x="161" y="226"/>
                    <a:pt x="163" y="224"/>
                  </a:cubicBezTo>
                  <a:cubicBezTo>
                    <a:pt x="159" y="218"/>
                    <a:pt x="156" y="217"/>
                    <a:pt x="151" y="222"/>
                  </a:cubicBezTo>
                  <a:cubicBezTo>
                    <a:pt x="149" y="224"/>
                    <a:pt x="146" y="225"/>
                    <a:pt x="144" y="222"/>
                  </a:cubicBezTo>
                  <a:cubicBezTo>
                    <a:pt x="140" y="218"/>
                    <a:pt x="136" y="214"/>
                    <a:pt x="131" y="210"/>
                  </a:cubicBezTo>
                  <a:cubicBezTo>
                    <a:pt x="126" y="205"/>
                    <a:pt x="119" y="201"/>
                    <a:pt x="116" y="194"/>
                  </a:cubicBezTo>
                  <a:cubicBezTo>
                    <a:pt x="116" y="193"/>
                    <a:pt x="114" y="193"/>
                    <a:pt x="113" y="192"/>
                  </a:cubicBezTo>
                  <a:cubicBezTo>
                    <a:pt x="110" y="191"/>
                    <a:pt x="107" y="191"/>
                    <a:pt x="104" y="190"/>
                  </a:cubicBezTo>
                  <a:cubicBezTo>
                    <a:pt x="100" y="189"/>
                    <a:pt x="97" y="187"/>
                    <a:pt x="97" y="183"/>
                  </a:cubicBezTo>
                  <a:cubicBezTo>
                    <a:pt x="96" y="180"/>
                    <a:pt x="93" y="177"/>
                    <a:pt x="91" y="175"/>
                  </a:cubicBezTo>
                  <a:cubicBezTo>
                    <a:pt x="75" y="165"/>
                    <a:pt x="63" y="151"/>
                    <a:pt x="49" y="138"/>
                  </a:cubicBezTo>
                  <a:cubicBezTo>
                    <a:pt x="44" y="133"/>
                    <a:pt x="39" y="127"/>
                    <a:pt x="33" y="124"/>
                  </a:cubicBezTo>
                  <a:cubicBezTo>
                    <a:pt x="25" y="119"/>
                    <a:pt x="22" y="111"/>
                    <a:pt x="17" y="103"/>
                  </a:cubicBezTo>
                  <a:cubicBezTo>
                    <a:pt x="13" y="97"/>
                    <a:pt x="9" y="92"/>
                    <a:pt x="6" y="85"/>
                  </a:cubicBezTo>
                  <a:cubicBezTo>
                    <a:pt x="3" y="80"/>
                    <a:pt x="2" y="74"/>
                    <a:pt x="1" y="69"/>
                  </a:cubicBezTo>
                  <a:cubicBezTo>
                    <a:pt x="1" y="68"/>
                    <a:pt x="0" y="66"/>
                    <a:pt x="0" y="65"/>
                  </a:cubicBezTo>
                  <a:cubicBezTo>
                    <a:pt x="0" y="58"/>
                    <a:pt x="0" y="51"/>
                    <a:pt x="0" y="43"/>
                  </a:cubicBezTo>
                  <a:close/>
                  <a:moveTo>
                    <a:pt x="760" y="393"/>
                  </a:moveTo>
                  <a:cubicBezTo>
                    <a:pt x="754" y="390"/>
                    <a:pt x="750" y="391"/>
                    <a:pt x="745" y="394"/>
                  </a:cubicBezTo>
                  <a:cubicBezTo>
                    <a:pt x="741" y="396"/>
                    <a:pt x="738" y="399"/>
                    <a:pt x="734" y="401"/>
                  </a:cubicBezTo>
                  <a:cubicBezTo>
                    <a:pt x="730" y="404"/>
                    <a:pt x="725" y="405"/>
                    <a:pt x="721" y="402"/>
                  </a:cubicBezTo>
                  <a:cubicBezTo>
                    <a:pt x="716" y="399"/>
                    <a:pt x="712" y="399"/>
                    <a:pt x="708" y="400"/>
                  </a:cubicBezTo>
                  <a:cubicBezTo>
                    <a:pt x="704" y="402"/>
                    <a:pt x="702" y="401"/>
                    <a:pt x="700" y="398"/>
                  </a:cubicBezTo>
                  <a:cubicBezTo>
                    <a:pt x="699" y="397"/>
                    <a:pt x="698" y="396"/>
                    <a:pt x="697" y="396"/>
                  </a:cubicBezTo>
                  <a:cubicBezTo>
                    <a:pt x="689" y="396"/>
                    <a:pt x="682" y="393"/>
                    <a:pt x="675" y="390"/>
                  </a:cubicBezTo>
                  <a:cubicBezTo>
                    <a:pt x="674" y="390"/>
                    <a:pt x="672" y="389"/>
                    <a:pt x="672" y="390"/>
                  </a:cubicBezTo>
                  <a:cubicBezTo>
                    <a:pt x="665" y="396"/>
                    <a:pt x="658" y="393"/>
                    <a:pt x="650" y="391"/>
                  </a:cubicBezTo>
                  <a:cubicBezTo>
                    <a:pt x="644" y="389"/>
                    <a:pt x="638" y="389"/>
                    <a:pt x="632" y="388"/>
                  </a:cubicBezTo>
                  <a:cubicBezTo>
                    <a:pt x="626" y="388"/>
                    <a:pt x="621" y="389"/>
                    <a:pt x="615" y="390"/>
                  </a:cubicBezTo>
                  <a:cubicBezTo>
                    <a:pt x="613" y="390"/>
                    <a:pt x="610" y="391"/>
                    <a:pt x="609" y="387"/>
                  </a:cubicBezTo>
                  <a:cubicBezTo>
                    <a:pt x="609" y="386"/>
                    <a:pt x="606" y="386"/>
                    <a:pt x="605" y="386"/>
                  </a:cubicBezTo>
                  <a:cubicBezTo>
                    <a:pt x="601" y="387"/>
                    <a:pt x="597" y="388"/>
                    <a:pt x="593" y="389"/>
                  </a:cubicBezTo>
                  <a:cubicBezTo>
                    <a:pt x="594" y="391"/>
                    <a:pt x="595" y="392"/>
                    <a:pt x="596" y="393"/>
                  </a:cubicBezTo>
                  <a:cubicBezTo>
                    <a:pt x="603" y="397"/>
                    <a:pt x="610" y="402"/>
                    <a:pt x="618" y="405"/>
                  </a:cubicBezTo>
                  <a:cubicBezTo>
                    <a:pt x="642" y="414"/>
                    <a:pt x="668" y="412"/>
                    <a:pt x="693" y="413"/>
                  </a:cubicBezTo>
                  <a:cubicBezTo>
                    <a:pt x="692" y="410"/>
                    <a:pt x="691" y="408"/>
                    <a:pt x="690" y="406"/>
                  </a:cubicBezTo>
                  <a:cubicBezTo>
                    <a:pt x="712" y="406"/>
                    <a:pt x="734" y="406"/>
                    <a:pt x="756" y="407"/>
                  </a:cubicBezTo>
                  <a:cubicBezTo>
                    <a:pt x="763" y="407"/>
                    <a:pt x="766" y="403"/>
                    <a:pt x="771" y="399"/>
                  </a:cubicBezTo>
                  <a:cubicBezTo>
                    <a:pt x="765" y="396"/>
                    <a:pt x="760" y="405"/>
                    <a:pt x="754" y="400"/>
                  </a:cubicBezTo>
                  <a:cubicBezTo>
                    <a:pt x="756" y="397"/>
                    <a:pt x="758" y="395"/>
                    <a:pt x="760" y="393"/>
                  </a:cubicBezTo>
                  <a:close/>
                  <a:moveTo>
                    <a:pt x="1030" y="374"/>
                  </a:moveTo>
                  <a:cubicBezTo>
                    <a:pt x="1039" y="373"/>
                    <a:pt x="1047" y="369"/>
                    <a:pt x="1054" y="363"/>
                  </a:cubicBezTo>
                  <a:cubicBezTo>
                    <a:pt x="1047" y="365"/>
                    <a:pt x="1040" y="366"/>
                    <a:pt x="1033" y="368"/>
                  </a:cubicBezTo>
                  <a:cubicBezTo>
                    <a:pt x="1029" y="369"/>
                    <a:pt x="1028" y="371"/>
                    <a:pt x="1030" y="374"/>
                  </a:cubicBezTo>
                  <a:close/>
                  <a:moveTo>
                    <a:pt x="1437" y="185"/>
                  </a:moveTo>
                  <a:cubicBezTo>
                    <a:pt x="1440" y="183"/>
                    <a:pt x="1443" y="182"/>
                    <a:pt x="1445" y="180"/>
                  </a:cubicBezTo>
                  <a:cubicBezTo>
                    <a:pt x="1446" y="180"/>
                    <a:pt x="1446" y="178"/>
                    <a:pt x="1446" y="178"/>
                  </a:cubicBezTo>
                  <a:cubicBezTo>
                    <a:pt x="1445" y="177"/>
                    <a:pt x="1444" y="177"/>
                    <a:pt x="1444" y="177"/>
                  </a:cubicBezTo>
                  <a:cubicBezTo>
                    <a:pt x="1441" y="177"/>
                    <a:pt x="1437" y="181"/>
                    <a:pt x="1437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9088363" y="2408240"/>
              <a:ext cx="22226" cy="30165"/>
            </a:xfrm>
            <a:custGeom>
              <a:avLst/>
              <a:gdLst>
                <a:gd name="T0" fmla="*/ 6 w 6"/>
                <a:gd name="T1" fmla="*/ 0 h 8"/>
                <a:gd name="T2" fmla="*/ 3 w 6"/>
                <a:gd name="T3" fmla="*/ 8 h 8"/>
                <a:gd name="T4" fmla="*/ 3 w 6"/>
                <a:gd name="T5" fmla="*/ 0 h 8"/>
                <a:gd name="T6" fmla="*/ 6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5" y="2"/>
                    <a:pt x="4" y="5"/>
                    <a:pt x="3" y="8"/>
                  </a:cubicBezTo>
                  <a:cubicBezTo>
                    <a:pt x="0" y="4"/>
                    <a:pt x="2" y="2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7656449" y="2562230"/>
              <a:ext cx="1390638" cy="1085851"/>
            </a:xfrm>
            <a:custGeom>
              <a:avLst/>
              <a:gdLst>
                <a:gd name="T0" fmla="*/ 122 w 370"/>
                <a:gd name="T1" fmla="*/ 212 h 288"/>
                <a:gd name="T2" fmla="*/ 110 w 370"/>
                <a:gd name="T3" fmla="*/ 210 h 288"/>
                <a:gd name="T4" fmla="*/ 101 w 370"/>
                <a:gd name="T5" fmla="*/ 223 h 288"/>
                <a:gd name="T6" fmla="*/ 81 w 370"/>
                <a:gd name="T7" fmla="*/ 233 h 288"/>
                <a:gd name="T8" fmla="*/ 106 w 370"/>
                <a:gd name="T9" fmla="*/ 209 h 288"/>
                <a:gd name="T10" fmla="*/ 137 w 370"/>
                <a:gd name="T11" fmla="*/ 187 h 288"/>
                <a:gd name="T12" fmla="*/ 137 w 370"/>
                <a:gd name="T13" fmla="*/ 191 h 288"/>
                <a:gd name="T14" fmla="*/ 151 w 370"/>
                <a:gd name="T15" fmla="*/ 192 h 288"/>
                <a:gd name="T16" fmla="*/ 161 w 370"/>
                <a:gd name="T17" fmla="*/ 177 h 288"/>
                <a:gd name="T18" fmla="*/ 184 w 370"/>
                <a:gd name="T19" fmla="*/ 153 h 288"/>
                <a:gd name="T20" fmla="*/ 169 w 370"/>
                <a:gd name="T21" fmla="*/ 181 h 288"/>
                <a:gd name="T22" fmla="*/ 172 w 370"/>
                <a:gd name="T23" fmla="*/ 189 h 288"/>
                <a:gd name="T24" fmla="*/ 208 w 370"/>
                <a:gd name="T25" fmla="*/ 161 h 288"/>
                <a:gd name="T26" fmla="*/ 227 w 370"/>
                <a:gd name="T27" fmla="*/ 148 h 288"/>
                <a:gd name="T28" fmla="*/ 235 w 370"/>
                <a:gd name="T29" fmla="*/ 128 h 288"/>
                <a:gd name="T30" fmla="*/ 256 w 370"/>
                <a:gd name="T31" fmla="*/ 122 h 288"/>
                <a:gd name="T32" fmla="*/ 283 w 370"/>
                <a:gd name="T33" fmla="*/ 92 h 288"/>
                <a:gd name="T34" fmla="*/ 323 w 370"/>
                <a:gd name="T35" fmla="*/ 49 h 288"/>
                <a:gd name="T36" fmla="*/ 332 w 370"/>
                <a:gd name="T37" fmla="*/ 31 h 288"/>
                <a:gd name="T38" fmla="*/ 343 w 370"/>
                <a:gd name="T39" fmla="*/ 15 h 288"/>
                <a:gd name="T40" fmla="*/ 356 w 370"/>
                <a:gd name="T41" fmla="*/ 1 h 288"/>
                <a:gd name="T42" fmla="*/ 350 w 370"/>
                <a:gd name="T43" fmla="*/ 11 h 288"/>
                <a:gd name="T44" fmla="*/ 356 w 370"/>
                <a:gd name="T45" fmla="*/ 16 h 288"/>
                <a:gd name="T46" fmla="*/ 370 w 370"/>
                <a:gd name="T47" fmla="*/ 2 h 288"/>
                <a:gd name="T48" fmla="*/ 354 w 370"/>
                <a:gd name="T49" fmla="*/ 30 h 288"/>
                <a:gd name="T50" fmla="*/ 344 w 370"/>
                <a:gd name="T51" fmla="*/ 45 h 288"/>
                <a:gd name="T52" fmla="*/ 338 w 370"/>
                <a:gd name="T53" fmla="*/ 60 h 288"/>
                <a:gd name="T54" fmla="*/ 308 w 370"/>
                <a:gd name="T55" fmla="*/ 92 h 288"/>
                <a:gd name="T56" fmla="*/ 274 w 370"/>
                <a:gd name="T57" fmla="*/ 127 h 288"/>
                <a:gd name="T58" fmla="*/ 267 w 370"/>
                <a:gd name="T59" fmla="*/ 122 h 288"/>
                <a:gd name="T60" fmla="*/ 246 w 370"/>
                <a:gd name="T61" fmla="*/ 145 h 288"/>
                <a:gd name="T62" fmla="*/ 221 w 370"/>
                <a:gd name="T63" fmla="*/ 162 h 288"/>
                <a:gd name="T64" fmla="*/ 197 w 370"/>
                <a:gd name="T65" fmla="*/ 183 h 288"/>
                <a:gd name="T66" fmla="*/ 165 w 370"/>
                <a:gd name="T67" fmla="*/ 205 h 288"/>
                <a:gd name="T68" fmla="*/ 150 w 370"/>
                <a:gd name="T69" fmla="*/ 212 h 288"/>
                <a:gd name="T70" fmla="*/ 129 w 370"/>
                <a:gd name="T71" fmla="*/ 239 h 288"/>
                <a:gd name="T72" fmla="*/ 114 w 370"/>
                <a:gd name="T73" fmla="*/ 243 h 288"/>
                <a:gd name="T74" fmla="*/ 77 w 370"/>
                <a:gd name="T75" fmla="*/ 260 h 288"/>
                <a:gd name="T76" fmla="*/ 72 w 370"/>
                <a:gd name="T77" fmla="*/ 266 h 288"/>
                <a:gd name="T78" fmla="*/ 53 w 370"/>
                <a:gd name="T79" fmla="*/ 280 h 288"/>
                <a:gd name="T80" fmla="*/ 45 w 370"/>
                <a:gd name="T81" fmla="*/ 278 h 288"/>
                <a:gd name="T82" fmla="*/ 14 w 370"/>
                <a:gd name="T83" fmla="*/ 286 h 288"/>
                <a:gd name="T84" fmla="*/ 7 w 370"/>
                <a:gd name="T85" fmla="*/ 287 h 288"/>
                <a:gd name="T86" fmla="*/ 12 w 370"/>
                <a:gd name="T87" fmla="*/ 280 h 288"/>
                <a:gd name="T88" fmla="*/ 9 w 370"/>
                <a:gd name="T89" fmla="*/ 271 h 288"/>
                <a:gd name="T90" fmla="*/ 23 w 370"/>
                <a:gd name="T91" fmla="*/ 254 h 288"/>
                <a:gd name="T92" fmla="*/ 21 w 370"/>
                <a:gd name="T93" fmla="*/ 242 h 288"/>
                <a:gd name="T94" fmla="*/ 42 w 370"/>
                <a:gd name="T95" fmla="*/ 251 h 288"/>
                <a:gd name="T96" fmla="*/ 72 w 370"/>
                <a:gd name="T97" fmla="*/ 231 h 288"/>
                <a:gd name="T98" fmla="*/ 65 w 370"/>
                <a:gd name="T99" fmla="*/ 241 h 288"/>
                <a:gd name="T100" fmla="*/ 69 w 370"/>
                <a:gd name="T101" fmla="*/ 250 h 288"/>
                <a:gd name="T102" fmla="*/ 91 w 370"/>
                <a:gd name="T103" fmla="*/ 239 h 288"/>
                <a:gd name="T104" fmla="*/ 123 w 370"/>
                <a:gd name="T105" fmla="*/ 221 h 288"/>
                <a:gd name="T106" fmla="*/ 276 w 370"/>
                <a:gd name="T107" fmla="*/ 111 h 288"/>
                <a:gd name="T108" fmla="*/ 295 w 370"/>
                <a:gd name="T109" fmla="*/ 9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288">
                  <a:moveTo>
                    <a:pt x="132" y="212"/>
                  </a:moveTo>
                  <a:cubicBezTo>
                    <a:pt x="128" y="210"/>
                    <a:pt x="125" y="209"/>
                    <a:pt x="122" y="212"/>
                  </a:cubicBezTo>
                  <a:cubicBezTo>
                    <a:pt x="120" y="215"/>
                    <a:pt x="118" y="215"/>
                    <a:pt x="116" y="211"/>
                  </a:cubicBezTo>
                  <a:cubicBezTo>
                    <a:pt x="115" y="208"/>
                    <a:pt x="113" y="208"/>
                    <a:pt x="110" y="210"/>
                  </a:cubicBezTo>
                  <a:cubicBezTo>
                    <a:pt x="107" y="213"/>
                    <a:pt x="104" y="217"/>
                    <a:pt x="101" y="221"/>
                  </a:cubicBezTo>
                  <a:cubicBezTo>
                    <a:pt x="100" y="221"/>
                    <a:pt x="101" y="222"/>
                    <a:pt x="101" y="223"/>
                  </a:cubicBezTo>
                  <a:cubicBezTo>
                    <a:pt x="102" y="228"/>
                    <a:pt x="101" y="231"/>
                    <a:pt x="95" y="232"/>
                  </a:cubicBezTo>
                  <a:cubicBezTo>
                    <a:pt x="90" y="233"/>
                    <a:pt x="86" y="233"/>
                    <a:pt x="81" y="233"/>
                  </a:cubicBezTo>
                  <a:cubicBezTo>
                    <a:pt x="84" y="228"/>
                    <a:pt x="87" y="223"/>
                    <a:pt x="91" y="218"/>
                  </a:cubicBezTo>
                  <a:cubicBezTo>
                    <a:pt x="94" y="213"/>
                    <a:pt x="99" y="209"/>
                    <a:pt x="106" y="209"/>
                  </a:cubicBezTo>
                  <a:cubicBezTo>
                    <a:pt x="108" y="209"/>
                    <a:pt x="109" y="208"/>
                    <a:pt x="111" y="207"/>
                  </a:cubicBezTo>
                  <a:cubicBezTo>
                    <a:pt x="119" y="200"/>
                    <a:pt x="128" y="193"/>
                    <a:pt x="137" y="187"/>
                  </a:cubicBezTo>
                  <a:cubicBezTo>
                    <a:pt x="139" y="185"/>
                    <a:pt x="142" y="183"/>
                    <a:pt x="145" y="183"/>
                  </a:cubicBezTo>
                  <a:cubicBezTo>
                    <a:pt x="142" y="186"/>
                    <a:pt x="140" y="189"/>
                    <a:pt x="137" y="191"/>
                  </a:cubicBezTo>
                  <a:cubicBezTo>
                    <a:pt x="139" y="194"/>
                    <a:pt x="148" y="197"/>
                    <a:pt x="150" y="195"/>
                  </a:cubicBezTo>
                  <a:cubicBezTo>
                    <a:pt x="151" y="195"/>
                    <a:pt x="151" y="193"/>
                    <a:pt x="151" y="192"/>
                  </a:cubicBezTo>
                  <a:cubicBezTo>
                    <a:pt x="147" y="188"/>
                    <a:pt x="150" y="187"/>
                    <a:pt x="153" y="185"/>
                  </a:cubicBezTo>
                  <a:cubicBezTo>
                    <a:pt x="156" y="183"/>
                    <a:pt x="160" y="180"/>
                    <a:pt x="161" y="177"/>
                  </a:cubicBezTo>
                  <a:cubicBezTo>
                    <a:pt x="163" y="170"/>
                    <a:pt x="168" y="164"/>
                    <a:pt x="174" y="161"/>
                  </a:cubicBezTo>
                  <a:cubicBezTo>
                    <a:pt x="178" y="159"/>
                    <a:pt x="181" y="155"/>
                    <a:pt x="184" y="153"/>
                  </a:cubicBezTo>
                  <a:cubicBezTo>
                    <a:pt x="184" y="154"/>
                    <a:pt x="183" y="155"/>
                    <a:pt x="182" y="157"/>
                  </a:cubicBezTo>
                  <a:cubicBezTo>
                    <a:pt x="176" y="164"/>
                    <a:pt x="171" y="171"/>
                    <a:pt x="169" y="181"/>
                  </a:cubicBezTo>
                  <a:cubicBezTo>
                    <a:pt x="168" y="184"/>
                    <a:pt x="165" y="187"/>
                    <a:pt x="164" y="191"/>
                  </a:cubicBezTo>
                  <a:cubicBezTo>
                    <a:pt x="166" y="191"/>
                    <a:pt x="170" y="190"/>
                    <a:pt x="172" y="189"/>
                  </a:cubicBezTo>
                  <a:cubicBezTo>
                    <a:pt x="179" y="183"/>
                    <a:pt x="187" y="179"/>
                    <a:pt x="193" y="172"/>
                  </a:cubicBezTo>
                  <a:cubicBezTo>
                    <a:pt x="197" y="167"/>
                    <a:pt x="203" y="164"/>
                    <a:pt x="208" y="161"/>
                  </a:cubicBezTo>
                  <a:cubicBezTo>
                    <a:pt x="213" y="158"/>
                    <a:pt x="218" y="155"/>
                    <a:pt x="222" y="152"/>
                  </a:cubicBezTo>
                  <a:cubicBezTo>
                    <a:pt x="224" y="151"/>
                    <a:pt x="226" y="149"/>
                    <a:pt x="227" y="148"/>
                  </a:cubicBezTo>
                  <a:cubicBezTo>
                    <a:pt x="232" y="142"/>
                    <a:pt x="236" y="136"/>
                    <a:pt x="240" y="130"/>
                  </a:cubicBezTo>
                  <a:cubicBezTo>
                    <a:pt x="239" y="130"/>
                    <a:pt x="238" y="129"/>
                    <a:pt x="235" y="128"/>
                  </a:cubicBezTo>
                  <a:cubicBezTo>
                    <a:pt x="237" y="127"/>
                    <a:pt x="239" y="127"/>
                    <a:pt x="240" y="126"/>
                  </a:cubicBezTo>
                  <a:cubicBezTo>
                    <a:pt x="245" y="125"/>
                    <a:pt x="251" y="124"/>
                    <a:pt x="256" y="122"/>
                  </a:cubicBezTo>
                  <a:cubicBezTo>
                    <a:pt x="257" y="122"/>
                    <a:pt x="258" y="121"/>
                    <a:pt x="258" y="120"/>
                  </a:cubicBezTo>
                  <a:cubicBezTo>
                    <a:pt x="264" y="109"/>
                    <a:pt x="273" y="100"/>
                    <a:pt x="283" y="92"/>
                  </a:cubicBezTo>
                  <a:cubicBezTo>
                    <a:pt x="292" y="85"/>
                    <a:pt x="300" y="77"/>
                    <a:pt x="307" y="67"/>
                  </a:cubicBezTo>
                  <a:cubicBezTo>
                    <a:pt x="311" y="61"/>
                    <a:pt x="318" y="55"/>
                    <a:pt x="323" y="49"/>
                  </a:cubicBezTo>
                  <a:cubicBezTo>
                    <a:pt x="327" y="44"/>
                    <a:pt x="329" y="39"/>
                    <a:pt x="331" y="34"/>
                  </a:cubicBezTo>
                  <a:cubicBezTo>
                    <a:pt x="332" y="33"/>
                    <a:pt x="332" y="32"/>
                    <a:pt x="332" y="31"/>
                  </a:cubicBezTo>
                  <a:cubicBezTo>
                    <a:pt x="339" y="28"/>
                    <a:pt x="341" y="22"/>
                    <a:pt x="343" y="15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6" y="10"/>
                    <a:pt x="350" y="5"/>
                    <a:pt x="354" y="0"/>
                  </a:cubicBezTo>
                  <a:cubicBezTo>
                    <a:pt x="355" y="0"/>
                    <a:pt x="355" y="0"/>
                    <a:pt x="356" y="1"/>
                  </a:cubicBezTo>
                  <a:cubicBezTo>
                    <a:pt x="355" y="2"/>
                    <a:pt x="354" y="4"/>
                    <a:pt x="353" y="6"/>
                  </a:cubicBezTo>
                  <a:cubicBezTo>
                    <a:pt x="353" y="8"/>
                    <a:pt x="351" y="9"/>
                    <a:pt x="350" y="11"/>
                  </a:cubicBezTo>
                  <a:cubicBezTo>
                    <a:pt x="350" y="13"/>
                    <a:pt x="351" y="15"/>
                    <a:pt x="352" y="16"/>
                  </a:cubicBezTo>
                  <a:cubicBezTo>
                    <a:pt x="353" y="17"/>
                    <a:pt x="355" y="17"/>
                    <a:pt x="356" y="16"/>
                  </a:cubicBezTo>
                  <a:cubicBezTo>
                    <a:pt x="359" y="13"/>
                    <a:pt x="362" y="9"/>
                    <a:pt x="366" y="6"/>
                  </a:cubicBezTo>
                  <a:cubicBezTo>
                    <a:pt x="367" y="5"/>
                    <a:pt x="368" y="3"/>
                    <a:pt x="370" y="2"/>
                  </a:cubicBezTo>
                  <a:cubicBezTo>
                    <a:pt x="368" y="5"/>
                    <a:pt x="367" y="8"/>
                    <a:pt x="366" y="12"/>
                  </a:cubicBezTo>
                  <a:cubicBezTo>
                    <a:pt x="362" y="18"/>
                    <a:pt x="358" y="24"/>
                    <a:pt x="354" y="30"/>
                  </a:cubicBezTo>
                  <a:cubicBezTo>
                    <a:pt x="354" y="31"/>
                    <a:pt x="353" y="32"/>
                    <a:pt x="351" y="33"/>
                  </a:cubicBezTo>
                  <a:cubicBezTo>
                    <a:pt x="346" y="35"/>
                    <a:pt x="344" y="39"/>
                    <a:pt x="344" y="45"/>
                  </a:cubicBezTo>
                  <a:cubicBezTo>
                    <a:pt x="343" y="48"/>
                    <a:pt x="344" y="51"/>
                    <a:pt x="343" y="53"/>
                  </a:cubicBezTo>
                  <a:cubicBezTo>
                    <a:pt x="342" y="56"/>
                    <a:pt x="340" y="59"/>
                    <a:pt x="338" y="60"/>
                  </a:cubicBezTo>
                  <a:cubicBezTo>
                    <a:pt x="331" y="62"/>
                    <a:pt x="327" y="68"/>
                    <a:pt x="323" y="73"/>
                  </a:cubicBezTo>
                  <a:cubicBezTo>
                    <a:pt x="318" y="79"/>
                    <a:pt x="313" y="86"/>
                    <a:pt x="308" y="92"/>
                  </a:cubicBezTo>
                  <a:cubicBezTo>
                    <a:pt x="302" y="100"/>
                    <a:pt x="293" y="106"/>
                    <a:pt x="288" y="114"/>
                  </a:cubicBezTo>
                  <a:cubicBezTo>
                    <a:pt x="285" y="119"/>
                    <a:pt x="279" y="123"/>
                    <a:pt x="274" y="127"/>
                  </a:cubicBezTo>
                  <a:cubicBezTo>
                    <a:pt x="272" y="127"/>
                    <a:pt x="269" y="127"/>
                    <a:pt x="266" y="127"/>
                  </a:cubicBezTo>
                  <a:cubicBezTo>
                    <a:pt x="266" y="125"/>
                    <a:pt x="266" y="123"/>
                    <a:pt x="267" y="122"/>
                  </a:cubicBezTo>
                  <a:cubicBezTo>
                    <a:pt x="260" y="121"/>
                    <a:pt x="257" y="125"/>
                    <a:pt x="258" y="132"/>
                  </a:cubicBezTo>
                  <a:cubicBezTo>
                    <a:pt x="252" y="134"/>
                    <a:pt x="249" y="139"/>
                    <a:pt x="246" y="145"/>
                  </a:cubicBezTo>
                  <a:cubicBezTo>
                    <a:pt x="243" y="149"/>
                    <a:pt x="239" y="152"/>
                    <a:pt x="235" y="155"/>
                  </a:cubicBezTo>
                  <a:cubicBezTo>
                    <a:pt x="230" y="158"/>
                    <a:pt x="226" y="160"/>
                    <a:pt x="221" y="162"/>
                  </a:cubicBezTo>
                  <a:cubicBezTo>
                    <a:pt x="217" y="164"/>
                    <a:pt x="213" y="167"/>
                    <a:pt x="211" y="171"/>
                  </a:cubicBezTo>
                  <a:cubicBezTo>
                    <a:pt x="207" y="176"/>
                    <a:pt x="202" y="179"/>
                    <a:pt x="197" y="183"/>
                  </a:cubicBezTo>
                  <a:cubicBezTo>
                    <a:pt x="192" y="187"/>
                    <a:pt x="186" y="190"/>
                    <a:pt x="180" y="194"/>
                  </a:cubicBezTo>
                  <a:cubicBezTo>
                    <a:pt x="175" y="198"/>
                    <a:pt x="170" y="201"/>
                    <a:pt x="165" y="205"/>
                  </a:cubicBezTo>
                  <a:cubicBezTo>
                    <a:pt x="164" y="205"/>
                    <a:pt x="163" y="206"/>
                    <a:pt x="161" y="206"/>
                  </a:cubicBezTo>
                  <a:cubicBezTo>
                    <a:pt x="156" y="205"/>
                    <a:pt x="153" y="208"/>
                    <a:pt x="150" y="212"/>
                  </a:cubicBezTo>
                  <a:cubicBezTo>
                    <a:pt x="146" y="219"/>
                    <a:pt x="143" y="225"/>
                    <a:pt x="138" y="232"/>
                  </a:cubicBezTo>
                  <a:cubicBezTo>
                    <a:pt x="136" y="235"/>
                    <a:pt x="132" y="237"/>
                    <a:pt x="129" y="239"/>
                  </a:cubicBezTo>
                  <a:cubicBezTo>
                    <a:pt x="125" y="242"/>
                    <a:pt x="121" y="244"/>
                    <a:pt x="116" y="247"/>
                  </a:cubicBezTo>
                  <a:cubicBezTo>
                    <a:pt x="116" y="246"/>
                    <a:pt x="115" y="245"/>
                    <a:pt x="114" y="243"/>
                  </a:cubicBezTo>
                  <a:cubicBezTo>
                    <a:pt x="102" y="253"/>
                    <a:pt x="91" y="261"/>
                    <a:pt x="76" y="266"/>
                  </a:cubicBezTo>
                  <a:cubicBezTo>
                    <a:pt x="76" y="263"/>
                    <a:pt x="77" y="262"/>
                    <a:pt x="77" y="260"/>
                  </a:cubicBezTo>
                  <a:cubicBezTo>
                    <a:pt x="71" y="261"/>
                    <a:pt x="65" y="260"/>
                    <a:pt x="62" y="268"/>
                  </a:cubicBezTo>
                  <a:cubicBezTo>
                    <a:pt x="66" y="268"/>
                    <a:pt x="69" y="267"/>
                    <a:pt x="72" y="266"/>
                  </a:cubicBezTo>
                  <a:cubicBezTo>
                    <a:pt x="70" y="273"/>
                    <a:pt x="64" y="278"/>
                    <a:pt x="58" y="278"/>
                  </a:cubicBezTo>
                  <a:cubicBezTo>
                    <a:pt x="56" y="278"/>
                    <a:pt x="55" y="279"/>
                    <a:pt x="53" y="280"/>
                  </a:cubicBezTo>
                  <a:cubicBezTo>
                    <a:pt x="51" y="281"/>
                    <a:pt x="50" y="282"/>
                    <a:pt x="48" y="283"/>
                  </a:cubicBezTo>
                  <a:cubicBezTo>
                    <a:pt x="47" y="281"/>
                    <a:pt x="46" y="279"/>
                    <a:pt x="45" y="278"/>
                  </a:cubicBezTo>
                  <a:cubicBezTo>
                    <a:pt x="38" y="278"/>
                    <a:pt x="31" y="278"/>
                    <a:pt x="24" y="280"/>
                  </a:cubicBezTo>
                  <a:cubicBezTo>
                    <a:pt x="20" y="281"/>
                    <a:pt x="17" y="284"/>
                    <a:pt x="14" y="286"/>
                  </a:cubicBezTo>
                  <a:cubicBezTo>
                    <a:pt x="13" y="286"/>
                    <a:pt x="12" y="288"/>
                    <a:pt x="11" y="288"/>
                  </a:cubicBezTo>
                  <a:cubicBezTo>
                    <a:pt x="9" y="288"/>
                    <a:pt x="8" y="287"/>
                    <a:pt x="7" y="287"/>
                  </a:cubicBezTo>
                  <a:cubicBezTo>
                    <a:pt x="7" y="285"/>
                    <a:pt x="8" y="284"/>
                    <a:pt x="9" y="283"/>
                  </a:cubicBezTo>
                  <a:cubicBezTo>
                    <a:pt x="9" y="282"/>
                    <a:pt x="11" y="281"/>
                    <a:pt x="12" y="280"/>
                  </a:cubicBezTo>
                  <a:cubicBezTo>
                    <a:pt x="9" y="275"/>
                    <a:pt x="4" y="279"/>
                    <a:pt x="0" y="278"/>
                  </a:cubicBezTo>
                  <a:cubicBezTo>
                    <a:pt x="3" y="276"/>
                    <a:pt x="6" y="273"/>
                    <a:pt x="9" y="271"/>
                  </a:cubicBezTo>
                  <a:cubicBezTo>
                    <a:pt x="15" y="267"/>
                    <a:pt x="20" y="263"/>
                    <a:pt x="25" y="259"/>
                  </a:cubicBezTo>
                  <a:cubicBezTo>
                    <a:pt x="28" y="256"/>
                    <a:pt x="27" y="254"/>
                    <a:pt x="23" y="254"/>
                  </a:cubicBezTo>
                  <a:cubicBezTo>
                    <a:pt x="20" y="253"/>
                    <a:pt x="16" y="253"/>
                    <a:pt x="17" y="249"/>
                  </a:cubicBezTo>
                  <a:cubicBezTo>
                    <a:pt x="17" y="247"/>
                    <a:pt x="19" y="245"/>
                    <a:pt x="21" y="242"/>
                  </a:cubicBezTo>
                  <a:cubicBezTo>
                    <a:pt x="24" y="245"/>
                    <a:pt x="26" y="248"/>
                    <a:pt x="28" y="250"/>
                  </a:cubicBezTo>
                  <a:cubicBezTo>
                    <a:pt x="33" y="256"/>
                    <a:pt x="37" y="256"/>
                    <a:pt x="42" y="251"/>
                  </a:cubicBezTo>
                  <a:cubicBezTo>
                    <a:pt x="50" y="245"/>
                    <a:pt x="57" y="237"/>
                    <a:pt x="65" y="231"/>
                  </a:cubicBezTo>
                  <a:cubicBezTo>
                    <a:pt x="67" y="230"/>
                    <a:pt x="70" y="231"/>
                    <a:pt x="72" y="231"/>
                  </a:cubicBezTo>
                  <a:cubicBezTo>
                    <a:pt x="72" y="233"/>
                    <a:pt x="72" y="235"/>
                    <a:pt x="71" y="236"/>
                  </a:cubicBezTo>
                  <a:cubicBezTo>
                    <a:pt x="70" y="238"/>
                    <a:pt x="67" y="239"/>
                    <a:pt x="65" y="241"/>
                  </a:cubicBezTo>
                  <a:cubicBezTo>
                    <a:pt x="64" y="242"/>
                    <a:pt x="62" y="245"/>
                    <a:pt x="62" y="246"/>
                  </a:cubicBezTo>
                  <a:cubicBezTo>
                    <a:pt x="64" y="248"/>
                    <a:pt x="67" y="251"/>
                    <a:pt x="69" y="250"/>
                  </a:cubicBezTo>
                  <a:cubicBezTo>
                    <a:pt x="73" y="250"/>
                    <a:pt x="76" y="249"/>
                    <a:pt x="80" y="247"/>
                  </a:cubicBezTo>
                  <a:cubicBezTo>
                    <a:pt x="84" y="245"/>
                    <a:pt x="87" y="242"/>
                    <a:pt x="91" y="239"/>
                  </a:cubicBezTo>
                  <a:cubicBezTo>
                    <a:pt x="92" y="238"/>
                    <a:pt x="94" y="236"/>
                    <a:pt x="96" y="236"/>
                  </a:cubicBezTo>
                  <a:cubicBezTo>
                    <a:pt x="107" y="233"/>
                    <a:pt x="114" y="226"/>
                    <a:pt x="123" y="221"/>
                  </a:cubicBezTo>
                  <a:cubicBezTo>
                    <a:pt x="127" y="219"/>
                    <a:pt x="129" y="215"/>
                    <a:pt x="132" y="212"/>
                  </a:cubicBezTo>
                  <a:close/>
                  <a:moveTo>
                    <a:pt x="276" y="111"/>
                  </a:moveTo>
                  <a:cubicBezTo>
                    <a:pt x="276" y="111"/>
                    <a:pt x="277" y="111"/>
                    <a:pt x="277" y="112"/>
                  </a:cubicBezTo>
                  <a:cubicBezTo>
                    <a:pt x="283" y="104"/>
                    <a:pt x="289" y="97"/>
                    <a:pt x="295" y="90"/>
                  </a:cubicBezTo>
                  <a:cubicBezTo>
                    <a:pt x="285" y="93"/>
                    <a:pt x="280" y="102"/>
                    <a:pt x="276" y="1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7423089" y="3409956"/>
              <a:ext cx="887407" cy="517526"/>
            </a:xfrm>
            <a:custGeom>
              <a:avLst/>
              <a:gdLst>
                <a:gd name="T0" fmla="*/ 236 w 236"/>
                <a:gd name="T1" fmla="*/ 2 h 137"/>
                <a:gd name="T2" fmla="*/ 228 w 236"/>
                <a:gd name="T3" fmla="*/ 12 h 137"/>
                <a:gd name="T4" fmla="*/ 214 w 236"/>
                <a:gd name="T5" fmla="*/ 19 h 137"/>
                <a:gd name="T6" fmla="*/ 197 w 236"/>
                <a:gd name="T7" fmla="*/ 31 h 137"/>
                <a:gd name="T8" fmla="*/ 180 w 236"/>
                <a:gd name="T9" fmla="*/ 41 h 137"/>
                <a:gd name="T10" fmla="*/ 169 w 236"/>
                <a:gd name="T11" fmla="*/ 48 h 137"/>
                <a:gd name="T12" fmla="*/ 157 w 236"/>
                <a:gd name="T13" fmla="*/ 59 h 137"/>
                <a:gd name="T14" fmla="*/ 137 w 236"/>
                <a:gd name="T15" fmla="*/ 67 h 137"/>
                <a:gd name="T16" fmla="*/ 129 w 236"/>
                <a:gd name="T17" fmla="*/ 70 h 137"/>
                <a:gd name="T18" fmla="*/ 116 w 236"/>
                <a:gd name="T19" fmla="*/ 81 h 137"/>
                <a:gd name="T20" fmla="*/ 111 w 236"/>
                <a:gd name="T21" fmla="*/ 89 h 137"/>
                <a:gd name="T22" fmla="*/ 89 w 236"/>
                <a:gd name="T23" fmla="*/ 94 h 137"/>
                <a:gd name="T24" fmla="*/ 77 w 236"/>
                <a:gd name="T25" fmla="*/ 103 h 137"/>
                <a:gd name="T26" fmla="*/ 74 w 236"/>
                <a:gd name="T27" fmla="*/ 105 h 137"/>
                <a:gd name="T28" fmla="*/ 63 w 236"/>
                <a:gd name="T29" fmla="*/ 107 h 137"/>
                <a:gd name="T30" fmla="*/ 59 w 236"/>
                <a:gd name="T31" fmla="*/ 107 h 137"/>
                <a:gd name="T32" fmla="*/ 49 w 236"/>
                <a:gd name="T33" fmla="*/ 114 h 137"/>
                <a:gd name="T34" fmla="*/ 29 w 236"/>
                <a:gd name="T35" fmla="*/ 117 h 137"/>
                <a:gd name="T36" fmla="*/ 27 w 236"/>
                <a:gd name="T37" fmla="*/ 122 h 137"/>
                <a:gd name="T38" fmla="*/ 22 w 236"/>
                <a:gd name="T39" fmla="*/ 125 h 137"/>
                <a:gd name="T40" fmla="*/ 18 w 236"/>
                <a:gd name="T41" fmla="*/ 127 h 137"/>
                <a:gd name="T42" fmla="*/ 7 w 236"/>
                <a:gd name="T43" fmla="*/ 135 h 137"/>
                <a:gd name="T44" fmla="*/ 1 w 236"/>
                <a:gd name="T45" fmla="*/ 133 h 137"/>
                <a:gd name="T46" fmla="*/ 0 w 236"/>
                <a:gd name="T47" fmla="*/ 127 h 137"/>
                <a:gd name="T48" fmla="*/ 2 w 236"/>
                <a:gd name="T49" fmla="*/ 124 h 137"/>
                <a:gd name="T50" fmla="*/ 59 w 236"/>
                <a:gd name="T51" fmla="*/ 98 h 137"/>
                <a:gd name="T52" fmla="*/ 103 w 236"/>
                <a:gd name="T53" fmla="*/ 73 h 137"/>
                <a:gd name="T54" fmla="*/ 127 w 236"/>
                <a:gd name="T55" fmla="*/ 60 h 137"/>
                <a:gd name="T56" fmla="*/ 156 w 236"/>
                <a:gd name="T57" fmla="*/ 44 h 137"/>
                <a:gd name="T58" fmla="*/ 158 w 236"/>
                <a:gd name="T59" fmla="*/ 43 h 137"/>
                <a:gd name="T60" fmla="*/ 182 w 236"/>
                <a:gd name="T61" fmla="*/ 29 h 137"/>
                <a:gd name="T62" fmla="*/ 187 w 236"/>
                <a:gd name="T63" fmla="*/ 24 h 137"/>
                <a:gd name="T64" fmla="*/ 199 w 236"/>
                <a:gd name="T65" fmla="*/ 20 h 137"/>
                <a:gd name="T66" fmla="*/ 209 w 236"/>
                <a:gd name="T67" fmla="*/ 16 h 137"/>
                <a:gd name="T68" fmla="*/ 215 w 236"/>
                <a:gd name="T69" fmla="*/ 10 h 137"/>
                <a:gd name="T70" fmla="*/ 236 w 236"/>
                <a:gd name="T71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137">
                  <a:moveTo>
                    <a:pt x="236" y="2"/>
                  </a:moveTo>
                  <a:cubicBezTo>
                    <a:pt x="235" y="7"/>
                    <a:pt x="232" y="10"/>
                    <a:pt x="228" y="12"/>
                  </a:cubicBezTo>
                  <a:cubicBezTo>
                    <a:pt x="223" y="15"/>
                    <a:pt x="218" y="17"/>
                    <a:pt x="214" y="19"/>
                  </a:cubicBezTo>
                  <a:cubicBezTo>
                    <a:pt x="207" y="22"/>
                    <a:pt x="201" y="25"/>
                    <a:pt x="197" y="31"/>
                  </a:cubicBezTo>
                  <a:cubicBezTo>
                    <a:pt x="193" y="37"/>
                    <a:pt x="188" y="41"/>
                    <a:pt x="180" y="41"/>
                  </a:cubicBezTo>
                  <a:cubicBezTo>
                    <a:pt x="176" y="42"/>
                    <a:pt x="172" y="45"/>
                    <a:pt x="169" y="48"/>
                  </a:cubicBezTo>
                  <a:cubicBezTo>
                    <a:pt x="165" y="52"/>
                    <a:pt x="161" y="56"/>
                    <a:pt x="157" y="59"/>
                  </a:cubicBezTo>
                  <a:cubicBezTo>
                    <a:pt x="151" y="64"/>
                    <a:pt x="145" y="68"/>
                    <a:pt x="137" y="67"/>
                  </a:cubicBezTo>
                  <a:cubicBezTo>
                    <a:pt x="134" y="66"/>
                    <a:pt x="131" y="68"/>
                    <a:pt x="129" y="70"/>
                  </a:cubicBezTo>
                  <a:cubicBezTo>
                    <a:pt x="125" y="74"/>
                    <a:pt x="123" y="80"/>
                    <a:pt x="116" y="81"/>
                  </a:cubicBezTo>
                  <a:cubicBezTo>
                    <a:pt x="114" y="82"/>
                    <a:pt x="113" y="86"/>
                    <a:pt x="111" y="89"/>
                  </a:cubicBezTo>
                  <a:cubicBezTo>
                    <a:pt x="101" y="81"/>
                    <a:pt x="95" y="83"/>
                    <a:pt x="89" y="94"/>
                  </a:cubicBezTo>
                  <a:cubicBezTo>
                    <a:pt x="86" y="99"/>
                    <a:pt x="84" y="103"/>
                    <a:pt x="77" y="103"/>
                  </a:cubicBezTo>
                  <a:cubicBezTo>
                    <a:pt x="76" y="103"/>
                    <a:pt x="75" y="104"/>
                    <a:pt x="74" y="105"/>
                  </a:cubicBezTo>
                  <a:cubicBezTo>
                    <a:pt x="70" y="108"/>
                    <a:pt x="67" y="110"/>
                    <a:pt x="63" y="107"/>
                  </a:cubicBezTo>
                  <a:cubicBezTo>
                    <a:pt x="62" y="106"/>
                    <a:pt x="60" y="106"/>
                    <a:pt x="59" y="107"/>
                  </a:cubicBezTo>
                  <a:cubicBezTo>
                    <a:pt x="55" y="109"/>
                    <a:pt x="52" y="111"/>
                    <a:pt x="49" y="114"/>
                  </a:cubicBezTo>
                  <a:cubicBezTo>
                    <a:pt x="43" y="119"/>
                    <a:pt x="37" y="122"/>
                    <a:pt x="29" y="117"/>
                  </a:cubicBezTo>
                  <a:cubicBezTo>
                    <a:pt x="28" y="119"/>
                    <a:pt x="27" y="120"/>
                    <a:pt x="27" y="122"/>
                  </a:cubicBezTo>
                  <a:cubicBezTo>
                    <a:pt x="26" y="124"/>
                    <a:pt x="26" y="127"/>
                    <a:pt x="22" y="125"/>
                  </a:cubicBezTo>
                  <a:cubicBezTo>
                    <a:pt x="21" y="125"/>
                    <a:pt x="19" y="126"/>
                    <a:pt x="18" y="127"/>
                  </a:cubicBezTo>
                  <a:cubicBezTo>
                    <a:pt x="14" y="130"/>
                    <a:pt x="11" y="133"/>
                    <a:pt x="7" y="135"/>
                  </a:cubicBezTo>
                  <a:cubicBezTo>
                    <a:pt x="4" y="137"/>
                    <a:pt x="2" y="137"/>
                    <a:pt x="1" y="133"/>
                  </a:cubicBezTo>
                  <a:cubicBezTo>
                    <a:pt x="1" y="131"/>
                    <a:pt x="0" y="129"/>
                    <a:pt x="0" y="127"/>
                  </a:cubicBezTo>
                  <a:cubicBezTo>
                    <a:pt x="0" y="126"/>
                    <a:pt x="1" y="124"/>
                    <a:pt x="2" y="124"/>
                  </a:cubicBezTo>
                  <a:cubicBezTo>
                    <a:pt x="23" y="119"/>
                    <a:pt x="41" y="108"/>
                    <a:pt x="59" y="98"/>
                  </a:cubicBezTo>
                  <a:cubicBezTo>
                    <a:pt x="74" y="90"/>
                    <a:pt x="88" y="81"/>
                    <a:pt x="103" y="73"/>
                  </a:cubicBezTo>
                  <a:cubicBezTo>
                    <a:pt x="111" y="68"/>
                    <a:pt x="119" y="64"/>
                    <a:pt x="127" y="60"/>
                  </a:cubicBezTo>
                  <a:cubicBezTo>
                    <a:pt x="137" y="55"/>
                    <a:pt x="147" y="50"/>
                    <a:pt x="156" y="44"/>
                  </a:cubicBezTo>
                  <a:cubicBezTo>
                    <a:pt x="157" y="44"/>
                    <a:pt x="158" y="43"/>
                    <a:pt x="158" y="43"/>
                  </a:cubicBezTo>
                  <a:cubicBezTo>
                    <a:pt x="168" y="42"/>
                    <a:pt x="175" y="36"/>
                    <a:pt x="182" y="29"/>
                  </a:cubicBezTo>
                  <a:cubicBezTo>
                    <a:pt x="184" y="28"/>
                    <a:pt x="185" y="26"/>
                    <a:pt x="187" y="24"/>
                  </a:cubicBezTo>
                  <a:cubicBezTo>
                    <a:pt x="190" y="21"/>
                    <a:pt x="194" y="19"/>
                    <a:pt x="199" y="20"/>
                  </a:cubicBezTo>
                  <a:cubicBezTo>
                    <a:pt x="202" y="20"/>
                    <a:pt x="206" y="18"/>
                    <a:pt x="209" y="16"/>
                  </a:cubicBezTo>
                  <a:cubicBezTo>
                    <a:pt x="211" y="14"/>
                    <a:pt x="213" y="12"/>
                    <a:pt x="215" y="10"/>
                  </a:cubicBezTo>
                  <a:cubicBezTo>
                    <a:pt x="220" y="3"/>
                    <a:pt x="227" y="0"/>
                    <a:pt x="23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7021456" y="3602042"/>
              <a:ext cx="609595" cy="331789"/>
            </a:xfrm>
            <a:custGeom>
              <a:avLst/>
              <a:gdLst>
                <a:gd name="T0" fmla="*/ 0 w 162"/>
                <a:gd name="T1" fmla="*/ 79 h 88"/>
                <a:gd name="T2" fmla="*/ 7 w 162"/>
                <a:gd name="T3" fmla="*/ 77 h 88"/>
                <a:gd name="T4" fmla="*/ 26 w 162"/>
                <a:gd name="T5" fmla="*/ 66 h 88"/>
                <a:gd name="T6" fmla="*/ 33 w 162"/>
                <a:gd name="T7" fmla="*/ 52 h 88"/>
                <a:gd name="T8" fmla="*/ 32 w 162"/>
                <a:gd name="T9" fmla="*/ 44 h 88"/>
                <a:gd name="T10" fmla="*/ 19 w 162"/>
                <a:gd name="T11" fmla="*/ 48 h 88"/>
                <a:gd name="T12" fmla="*/ 47 w 162"/>
                <a:gd name="T13" fmla="*/ 34 h 88"/>
                <a:gd name="T14" fmla="*/ 52 w 162"/>
                <a:gd name="T15" fmla="*/ 37 h 88"/>
                <a:gd name="T16" fmla="*/ 60 w 162"/>
                <a:gd name="T17" fmla="*/ 40 h 88"/>
                <a:gd name="T18" fmla="*/ 75 w 162"/>
                <a:gd name="T19" fmla="*/ 34 h 88"/>
                <a:gd name="T20" fmla="*/ 78 w 162"/>
                <a:gd name="T21" fmla="*/ 27 h 88"/>
                <a:gd name="T22" fmla="*/ 72 w 162"/>
                <a:gd name="T23" fmla="*/ 10 h 88"/>
                <a:gd name="T24" fmla="*/ 81 w 162"/>
                <a:gd name="T25" fmla="*/ 9 h 88"/>
                <a:gd name="T26" fmla="*/ 82 w 162"/>
                <a:gd name="T27" fmla="*/ 21 h 88"/>
                <a:gd name="T28" fmla="*/ 91 w 162"/>
                <a:gd name="T29" fmla="*/ 29 h 88"/>
                <a:gd name="T30" fmla="*/ 106 w 162"/>
                <a:gd name="T31" fmla="*/ 24 h 88"/>
                <a:gd name="T32" fmla="*/ 116 w 162"/>
                <a:gd name="T33" fmla="*/ 19 h 88"/>
                <a:gd name="T34" fmla="*/ 126 w 162"/>
                <a:gd name="T35" fmla="*/ 14 h 88"/>
                <a:gd name="T36" fmla="*/ 150 w 162"/>
                <a:gd name="T37" fmla="*/ 3 h 88"/>
                <a:gd name="T38" fmla="*/ 162 w 162"/>
                <a:gd name="T39" fmla="*/ 0 h 88"/>
                <a:gd name="T40" fmla="*/ 160 w 162"/>
                <a:gd name="T41" fmla="*/ 7 h 88"/>
                <a:gd name="T42" fmla="*/ 141 w 162"/>
                <a:gd name="T43" fmla="*/ 16 h 88"/>
                <a:gd name="T44" fmla="*/ 126 w 162"/>
                <a:gd name="T45" fmla="*/ 21 h 88"/>
                <a:gd name="T46" fmla="*/ 116 w 162"/>
                <a:gd name="T47" fmla="*/ 30 h 88"/>
                <a:gd name="T48" fmla="*/ 96 w 162"/>
                <a:gd name="T49" fmla="*/ 35 h 88"/>
                <a:gd name="T50" fmla="*/ 91 w 162"/>
                <a:gd name="T51" fmla="*/ 36 h 88"/>
                <a:gd name="T52" fmla="*/ 81 w 162"/>
                <a:gd name="T53" fmla="*/ 44 h 88"/>
                <a:gd name="T54" fmla="*/ 61 w 162"/>
                <a:gd name="T55" fmla="*/ 50 h 88"/>
                <a:gd name="T56" fmla="*/ 51 w 162"/>
                <a:gd name="T57" fmla="*/ 57 h 88"/>
                <a:gd name="T58" fmla="*/ 39 w 162"/>
                <a:gd name="T59" fmla="*/ 73 h 88"/>
                <a:gd name="T60" fmla="*/ 27 w 162"/>
                <a:gd name="T61" fmla="*/ 77 h 88"/>
                <a:gd name="T62" fmla="*/ 15 w 162"/>
                <a:gd name="T63" fmla="*/ 83 h 88"/>
                <a:gd name="T64" fmla="*/ 0 w 162"/>
                <a:gd name="T6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88">
                  <a:moveTo>
                    <a:pt x="0" y="79"/>
                  </a:moveTo>
                  <a:cubicBezTo>
                    <a:pt x="3" y="78"/>
                    <a:pt x="5" y="77"/>
                    <a:pt x="7" y="77"/>
                  </a:cubicBezTo>
                  <a:cubicBezTo>
                    <a:pt x="15" y="77"/>
                    <a:pt x="21" y="73"/>
                    <a:pt x="26" y="66"/>
                  </a:cubicBezTo>
                  <a:cubicBezTo>
                    <a:pt x="29" y="62"/>
                    <a:pt x="31" y="57"/>
                    <a:pt x="33" y="52"/>
                  </a:cubicBezTo>
                  <a:cubicBezTo>
                    <a:pt x="34" y="50"/>
                    <a:pt x="32" y="47"/>
                    <a:pt x="32" y="44"/>
                  </a:cubicBezTo>
                  <a:cubicBezTo>
                    <a:pt x="27" y="46"/>
                    <a:pt x="23" y="47"/>
                    <a:pt x="19" y="48"/>
                  </a:cubicBezTo>
                  <a:cubicBezTo>
                    <a:pt x="28" y="43"/>
                    <a:pt x="36" y="35"/>
                    <a:pt x="47" y="34"/>
                  </a:cubicBezTo>
                  <a:cubicBezTo>
                    <a:pt x="49" y="34"/>
                    <a:pt x="51" y="34"/>
                    <a:pt x="52" y="37"/>
                  </a:cubicBezTo>
                  <a:cubicBezTo>
                    <a:pt x="54" y="41"/>
                    <a:pt x="56" y="42"/>
                    <a:pt x="60" y="40"/>
                  </a:cubicBezTo>
                  <a:cubicBezTo>
                    <a:pt x="65" y="37"/>
                    <a:pt x="70" y="36"/>
                    <a:pt x="75" y="34"/>
                  </a:cubicBezTo>
                  <a:cubicBezTo>
                    <a:pt x="77" y="32"/>
                    <a:pt x="79" y="30"/>
                    <a:pt x="78" y="27"/>
                  </a:cubicBezTo>
                  <a:cubicBezTo>
                    <a:pt x="76" y="22"/>
                    <a:pt x="74" y="16"/>
                    <a:pt x="72" y="10"/>
                  </a:cubicBezTo>
                  <a:cubicBezTo>
                    <a:pt x="75" y="10"/>
                    <a:pt x="78" y="9"/>
                    <a:pt x="81" y="9"/>
                  </a:cubicBezTo>
                  <a:cubicBezTo>
                    <a:pt x="81" y="13"/>
                    <a:pt x="81" y="17"/>
                    <a:pt x="82" y="21"/>
                  </a:cubicBezTo>
                  <a:cubicBezTo>
                    <a:pt x="82" y="27"/>
                    <a:pt x="85" y="30"/>
                    <a:pt x="91" y="29"/>
                  </a:cubicBezTo>
                  <a:cubicBezTo>
                    <a:pt x="96" y="28"/>
                    <a:pt x="101" y="26"/>
                    <a:pt x="106" y="24"/>
                  </a:cubicBezTo>
                  <a:cubicBezTo>
                    <a:pt x="110" y="23"/>
                    <a:pt x="113" y="20"/>
                    <a:pt x="116" y="19"/>
                  </a:cubicBezTo>
                  <a:cubicBezTo>
                    <a:pt x="119" y="17"/>
                    <a:pt x="122" y="14"/>
                    <a:pt x="126" y="14"/>
                  </a:cubicBezTo>
                  <a:cubicBezTo>
                    <a:pt x="135" y="12"/>
                    <a:pt x="143" y="9"/>
                    <a:pt x="150" y="3"/>
                  </a:cubicBezTo>
                  <a:cubicBezTo>
                    <a:pt x="153" y="1"/>
                    <a:pt x="157" y="1"/>
                    <a:pt x="162" y="0"/>
                  </a:cubicBezTo>
                  <a:cubicBezTo>
                    <a:pt x="161" y="3"/>
                    <a:pt x="161" y="5"/>
                    <a:pt x="160" y="7"/>
                  </a:cubicBezTo>
                  <a:cubicBezTo>
                    <a:pt x="158" y="12"/>
                    <a:pt x="146" y="17"/>
                    <a:pt x="141" y="16"/>
                  </a:cubicBezTo>
                  <a:cubicBezTo>
                    <a:pt x="135" y="15"/>
                    <a:pt x="130" y="18"/>
                    <a:pt x="126" y="21"/>
                  </a:cubicBezTo>
                  <a:cubicBezTo>
                    <a:pt x="123" y="24"/>
                    <a:pt x="119" y="27"/>
                    <a:pt x="116" y="30"/>
                  </a:cubicBezTo>
                  <a:cubicBezTo>
                    <a:pt x="110" y="35"/>
                    <a:pt x="104" y="38"/>
                    <a:pt x="96" y="35"/>
                  </a:cubicBezTo>
                  <a:cubicBezTo>
                    <a:pt x="94" y="35"/>
                    <a:pt x="92" y="35"/>
                    <a:pt x="91" y="36"/>
                  </a:cubicBezTo>
                  <a:cubicBezTo>
                    <a:pt x="87" y="39"/>
                    <a:pt x="84" y="42"/>
                    <a:pt x="81" y="44"/>
                  </a:cubicBezTo>
                  <a:cubicBezTo>
                    <a:pt x="75" y="49"/>
                    <a:pt x="69" y="51"/>
                    <a:pt x="61" y="50"/>
                  </a:cubicBezTo>
                  <a:cubicBezTo>
                    <a:pt x="55" y="49"/>
                    <a:pt x="51" y="51"/>
                    <a:pt x="51" y="57"/>
                  </a:cubicBezTo>
                  <a:cubicBezTo>
                    <a:pt x="51" y="66"/>
                    <a:pt x="46" y="70"/>
                    <a:pt x="39" y="73"/>
                  </a:cubicBezTo>
                  <a:cubicBezTo>
                    <a:pt x="35" y="74"/>
                    <a:pt x="31" y="76"/>
                    <a:pt x="27" y="77"/>
                  </a:cubicBezTo>
                  <a:cubicBezTo>
                    <a:pt x="23" y="79"/>
                    <a:pt x="19" y="81"/>
                    <a:pt x="15" y="83"/>
                  </a:cubicBezTo>
                  <a:cubicBezTo>
                    <a:pt x="7" y="87"/>
                    <a:pt x="7" y="88"/>
                    <a:pt x="0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5365706" y="3998920"/>
              <a:ext cx="217487" cy="44449"/>
            </a:xfrm>
            <a:custGeom>
              <a:avLst/>
              <a:gdLst>
                <a:gd name="T0" fmla="*/ 0 w 58"/>
                <a:gd name="T1" fmla="*/ 4 h 12"/>
                <a:gd name="T2" fmla="*/ 5 w 58"/>
                <a:gd name="T3" fmla="*/ 1 h 12"/>
                <a:gd name="T4" fmla="*/ 17 w 58"/>
                <a:gd name="T5" fmla="*/ 1 h 12"/>
                <a:gd name="T6" fmla="*/ 18 w 58"/>
                <a:gd name="T7" fmla="*/ 1 h 12"/>
                <a:gd name="T8" fmla="*/ 50 w 58"/>
                <a:gd name="T9" fmla="*/ 3 h 12"/>
                <a:gd name="T10" fmla="*/ 58 w 58"/>
                <a:gd name="T11" fmla="*/ 3 h 12"/>
                <a:gd name="T12" fmla="*/ 36 w 58"/>
                <a:gd name="T13" fmla="*/ 11 h 12"/>
                <a:gd name="T14" fmla="*/ 8 w 58"/>
                <a:gd name="T15" fmla="*/ 5 h 12"/>
                <a:gd name="T16" fmla="*/ 0 w 58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4"/>
                  </a:moveTo>
                  <a:cubicBezTo>
                    <a:pt x="0" y="0"/>
                    <a:pt x="2" y="0"/>
                    <a:pt x="5" y="1"/>
                  </a:cubicBezTo>
                  <a:cubicBezTo>
                    <a:pt x="9" y="2"/>
                    <a:pt x="13" y="5"/>
                    <a:pt x="17" y="1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29" y="5"/>
                    <a:pt x="39" y="4"/>
                    <a:pt x="50" y="3"/>
                  </a:cubicBezTo>
                  <a:cubicBezTo>
                    <a:pt x="52" y="3"/>
                    <a:pt x="54" y="3"/>
                    <a:pt x="58" y="3"/>
                  </a:cubicBezTo>
                  <a:cubicBezTo>
                    <a:pt x="51" y="10"/>
                    <a:pt x="44" y="12"/>
                    <a:pt x="36" y="11"/>
                  </a:cubicBezTo>
                  <a:cubicBezTo>
                    <a:pt x="26" y="9"/>
                    <a:pt x="17" y="7"/>
                    <a:pt x="8" y="5"/>
                  </a:cubicBezTo>
                  <a:cubicBezTo>
                    <a:pt x="5" y="4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3311497" y="2559054"/>
              <a:ext cx="74613" cy="85725"/>
            </a:xfrm>
            <a:custGeom>
              <a:avLst/>
              <a:gdLst>
                <a:gd name="T0" fmla="*/ 6 w 20"/>
                <a:gd name="T1" fmla="*/ 22 h 23"/>
                <a:gd name="T2" fmla="*/ 0 w 20"/>
                <a:gd name="T3" fmla="*/ 11 h 23"/>
                <a:gd name="T4" fmla="*/ 8 w 20"/>
                <a:gd name="T5" fmla="*/ 2 h 23"/>
                <a:gd name="T6" fmla="*/ 13 w 20"/>
                <a:gd name="T7" fmla="*/ 1 h 23"/>
                <a:gd name="T8" fmla="*/ 16 w 20"/>
                <a:gd name="T9" fmla="*/ 6 h 23"/>
                <a:gd name="T10" fmla="*/ 18 w 20"/>
                <a:gd name="T11" fmla="*/ 14 h 23"/>
                <a:gd name="T12" fmla="*/ 20 w 20"/>
                <a:gd name="T13" fmla="*/ 19 h 23"/>
                <a:gd name="T14" fmla="*/ 12 w 20"/>
                <a:gd name="T15" fmla="*/ 22 h 23"/>
                <a:gd name="T16" fmla="*/ 6 w 20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6" y="22"/>
                  </a:moveTo>
                  <a:cubicBezTo>
                    <a:pt x="4" y="18"/>
                    <a:pt x="2" y="15"/>
                    <a:pt x="0" y="11"/>
                  </a:cubicBezTo>
                  <a:cubicBezTo>
                    <a:pt x="2" y="8"/>
                    <a:pt x="5" y="5"/>
                    <a:pt x="8" y="2"/>
                  </a:cubicBezTo>
                  <a:cubicBezTo>
                    <a:pt x="9" y="1"/>
                    <a:pt x="12" y="0"/>
                    <a:pt x="13" y="1"/>
                  </a:cubicBezTo>
                  <a:cubicBezTo>
                    <a:pt x="14" y="1"/>
                    <a:pt x="15" y="4"/>
                    <a:pt x="16" y="6"/>
                  </a:cubicBezTo>
                  <a:cubicBezTo>
                    <a:pt x="16" y="8"/>
                    <a:pt x="17" y="11"/>
                    <a:pt x="18" y="14"/>
                  </a:cubicBezTo>
                  <a:cubicBezTo>
                    <a:pt x="19" y="16"/>
                    <a:pt x="20" y="19"/>
                    <a:pt x="20" y="19"/>
                  </a:cubicBezTo>
                  <a:cubicBezTo>
                    <a:pt x="17" y="21"/>
                    <a:pt x="14" y="22"/>
                    <a:pt x="12" y="22"/>
                  </a:cubicBezTo>
                  <a:cubicBezTo>
                    <a:pt x="10" y="23"/>
                    <a:pt x="8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7037330" y="3787780"/>
              <a:ext cx="44449" cy="85725"/>
            </a:xfrm>
            <a:custGeom>
              <a:avLst/>
              <a:gdLst>
                <a:gd name="T0" fmla="*/ 11 w 12"/>
                <a:gd name="T1" fmla="*/ 0 h 23"/>
                <a:gd name="T2" fmla="*/ 11 w 12"/>
                <a:gd name="T3" fmla="*/ 9 h 23"/>
                <a:gd name="T4" fmla="*/ 5 w 12"/>
                <a:gd name="T5" fmla="*/ 22 h 23"/>
                <a:gd name="T6" fmla="*/ 1 w 12"/>
                <a:gd name="T7" fmla="*/ 22 h 23"/>
                <a:gd name="T8" fmla="*/ 0 w 12"/>
                <a:gd name="T9" fmla="*/ 17 h 23"/>
                <a:gd name="T10" fmla="*/ 3 w 12"/>
                <a:gd name="T11" fmla="*/ 3 h 23"/>
                <a:gd name="T12" fmla="*/ 4 w 12"/>
                <a:gd name="T13" fmla="*/ 1 h 23"/>
                <a:gd name="T14" fmla="*/ 11 w 1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3">
                  <a:moveTo>
                    <a:pt x="11" y="0"/>
                  </a:moveTo>
                  <a:cubicBezTo>
                    <a:pt x="11" y="3"/>
                    <a:pt x="11" y="6"/>
                    <a:pt x="11" y="9"/>
                  </a:cubicBezTo>
                  <a:cubicBezTo>
                    <a:pt x="12" y="17"/>
                    <a:pt x="11" y="19"/>
                    <a:pt x="5" y="22"/>
                  </a:cubicBezTo>
                  <a:cubicBezTo>
                    <a:pt x="4" y="22"/>
                    <a:pt x="1" y="23"/>
                    <a:pt x="1" y="22"/>
                  </a:cubicBezTo>
                  <a:cubicBezTo>
                    <a:pt x="0" y="21"/>
                    <a:pt x="0" y="18"/>
                    <a:pt x="0" y="17"/>
                  </a:cubicBezTo>
                  <a:cubicBezTo>
                    <a:pt x="5" y="13"/>
                    <a:pt x="4" y="8"/>
                    <a:pt x="3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6" y="0"/>
                    <a:pt x="9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7689790" y="3643319"/>
              <a:ext cx="117475" cy="53974"/>
            </a:xfrm>
            <a:custGeom>
              <a:avLst/>
              <a:gdLst>
                <a:gd name="T0" fmla="*/ 0 w 31"/>
                <a:gd name="T1" fmla="*/ 14 h 14"/>
                <a:gd name="T2" fmla="*/ 31 w 31"/>
                <a:gd name="T3" fmla="*/ 0 h 14"/>
                <a:gd name="T4" fmla="*/ 0 w 3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4">
                  <a:moveTo>
                    <a:pt x="0" y="14"/>
                  </a:moveTo>
                  <a:cubicBezTo>
                    <a:pt x="8" y="6"/>
                    <a:pt x="18" y="1"/>
                    <a:pt x="31" y="0"/>
                  </a:cubicBezTo>
                  <a:cubicBezTo>
                    <a:pt x="22" y="10"/>
                    <a:pt x="10" y="9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5800677" y="4024319"/>
              <a:ext cx="60326" cy="49215"/>
            </a:xfrm>
            <a:custGeom>
              <a:avLst/>
              <a:gdLst>
                <a:gd name="T0" fmla="*/ 0 w 16"/>
                <a:gd name="T1" fmla="*/ 3 h 13"/>
                <a:gd name="T2" fmla="*/ 16 w 16"/>
                <a:gd name="T3" fmla="*/ 7 h 13"/>
                <a:gd name="T4" fmla="*/ 1 w 16"/>
                <a:gd name="T5" fmla="*/ 13 h 13"/>
                <a:gd name="T6" fmla="*/ 0 w 16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0" y="3"/>
                  </a:moveTo>
                  <a:cubicBezTo>
                    <a:pt x="5" y="0"/>
                    <a:pt x="9" y="6"/>
                    <a:pt x="16" y="7"/>
                  </a:cubicBezTo>
                  <a:cubicBezTo>
                    <a:pt x="11" y="13"/>
                    <a:pt x="6" y="12"/>
                    <a:pt x="1" y="13"/>
                  </a:cubicBezTo>
                  <a:cubicBezTo>
                    <a:pt x="1" y="9"/>
                    <a:pt x="0" y="6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0" name="Freeform 16"/>
            <p:cNvSpPr/>
            <p:nvPr/>
          </p:nvSpPr>
          <p:spPr bwMode="auto">
            <a:xfrm>
              <a:off x="8385109" y="3101980"/>
              <a:ext cx="60326" cy="71438"/>
            </a:xfrm>
            <a:custGeom>
              <a:avLst/>
              <a:gdLst>
                <a:gd name="T0" fmla="*/ 16 w 16"/>
                <a:gd name="T1" fmla="*/ 0 h 19"/>
                <a:gd name="T2" fmla="*/ 0 w 16"/>
                <a:gd name="T3" fmla="*/ 19 h 19"/>
                <a:gd name="T4" fmla="*/ 16 w 1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16" y="0"/>
                  </a:moveTo>
                  <a:cubicBezTo>
                    <a:pt x="14" y="10"/>
                    <a:pt x="8" y="14"/>
                    <a:pt x="0" y="19"/>
                  </a:cubicBezTo>
                  <a:cubicBezTo>
                    <a:pt x="4" y="11"/>
                    <a:pt x="6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1" name="Freeform 17"/>
            <p:cNvSpPr/>
            <p:nvPr/>
          </p:nvSpPr>
          <p:spPr bwMode="auto">
            <a:xfrm>
              <a:off x="5211718" y="3975107"/>
              <a:ext cx="71437" cy="4127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1 h 11"/>
                <a:gd name="T4" fmla="*/ 3 w 19"/>
                <a:gd name="T5" fmla="*/ 0 h 11"/>
                <a:gd name="T6" fmla="*/ 19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2" y="8"/>
                    <a:pt x="7" y="5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0" y="1"/>
                    <a:pt x="17" y="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2" name="Freeform 18"/>
            <p:cNvSpPr/>
            <p:nvPr/>
          </p:nvSpPr>
          <p:spPr bwMode="auto">
            <a:xfrm>
              <a:off x="6751582" y="3944943"/>
              <a:ext cx="120648" cy="34924"/>
            </a:xfrm>
            <a:custGeom>
              <a:avLst/>
              <a:gdLst>
                <a:gd name="T0" fmla="*/ 0 w 32"/>
                <a:gd name="T1" fmla="*/ 9 h 9"/>
                <a:gd name="T2" fmla="*/ 32 w 32"/>
                <a:gd name="T3" fmla="*/ 4 h 9"/>
                <a:gd name="T4" fmla="*/ 29 w 32"/>
                <a:gd name="T5" fmla="*/ 5 h 9"/>
                <a:gd name="T6" fmla="*/ 0 w 3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">
                  <a:moveTo>
                    <a:pt x="0" y="9"/>
                  </a:moveTo>
                  <a:cubicBezTo>
                    <a:pt x="9" y="0"/>
                    <a:pt x="21" y="6"/>
                    <a:pt x="32" y="4"/>
                  </a:cubicBezTo>
                  <a:cubicBezTo>
                    <a:pt x="31" y="4"/>
                    <a:pt x="30" y="6"/>
                    <a:pt x="29" y="5"/>
                  </a:cubicBezTo>
                  <a:cubicBezTo>
                    <a:pt x="19" y="3"/>
                    <a:pt x="1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>
              <a:off x="8258109" y="3595694"/>
              <a:ext cx="71437" cy="47625"/>
            </a:xfrm>
            <a:custGeom>
              <a:avLst/>
              <a:gdLst>
                <a:gd name="T0" fmla="*/ 19 w 19"/>
                <a:gd name="T1" fmla="*/ 1 h 13"/>
                <a:gd name="T2" fmla="*/ 3 w 19"/>
                <a:gd name="T3" fmla="*/ 13 h 13"/>
                <a:gd name="T4" fmla="*/ 3 w 19"/>
                <a:gd name="T5" fmla="*/ 5 h 13"/>
                <a:gd name="T6" fmla="*/ 9 w 19"/>
                <a:gd name="T7" fmla="*/ 3 h 13"/>
                <a:gd name="T8" fmla="*/ 18 w 19"/>
                <a:gd name="T9" fmla="*/ 0 h 13"/>
                <a:gd name="T10" fmla="*/ 19 w 1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3">
                  <a:moveTo>
                    <a:pt x="19" y="1"/>
                  </a:moveTo>
                  <a:cubicBezTo>
                    <a:pt x="14" y="5"/>
                    <a:pt x="8" y="9"/>
                    <a:pt x="3" y="13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4" y="4"/>
                    <a:pt x="7" y="3"/>
                    <a:pt x="9" y="3"/>
                  </a:cubicBezTo>
                  <a:cubicBezTo>
                    <a:pt x="12" y="2"/>
                    <a:pt x="15" y="1"/>
                    <a:pt x="18" y="0"/>
                  </a:cubicBezTo>
                  <a:cubicBezTo>
                    <a:pt x="18" y="0"/>
                    <a:pt x="19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4" name="Freeform 20"/>
            <p:cNvSpPr/>
            <p:nvPr/>
          </p:nvSpPr>
          <p:spPr bwMode="auto">
            <a:xfrm>
              <a:off x="7581839" y="3667131"/>
              <a:ext cx="52387" cy="41276"/>
            </a:xfrm>
            <a:custGeom>
              <a:avLst/>
              <a:gdLst>
                <a:gd name="T0" fmla="*/ 14 w 14"/>
                <a:gd name="T1" fmla="*/ 0 h 11"/>
                <a:gd name="T2" fmla="*/ 8 w 14"/>
                <a:gd name="T3" fmla="*/ 7 h 11"/>
                <a:gd name="T4" fmla="*/ 1 w 14"/>
                <a:gd name="T5" fmla="*/ 11 h 11"/>
                <a:gd name="T6" fmla="*/ 0 w 14"/>
                <a:gd name="T7" fmla="*/ 8 h 11"/>
                <a:gd name="T8" fmla="*/ 4 w 14"/>
                <a:gd name="T9" fmla="*/ 3 h 11"/>
                <a:gd name="T10" fmla="*/ 14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3"/>
                    <a:pt x="10" y="5"/>
                    <a:pt x="8" y="7"/>
                  </a:cubicBezTo>
                  <a:cubicBezTo>
                    <a:pt x="7" y="10"/>
                    <a:pt x="5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1" y="6"/>
                    <a:pt x="2" y="4"/>
                    <a:pt x="4" y="3"/>
                  </a:cubicBezTo>
                  <a:cubicBezTo>
                    <a:pt x="7" y="1"/>
                    <a:pt x="10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5" name="Freeform 21"/>
            <p:cNvSpPr/>
            <p:nvPr/>
          </p:nvSpPr>
          <p:spPr bwMode="auto">
            <a:xfrm>
              <a:off x="7986649" y="3297242"/>
              <a:ext cx="26988" cy="26989"/>
            </a:xfrm>
            <a:custGeom>
              <a:avLst/>
              <a:gdLst>
                <a:gd name="T0" fmla="*/ 0 w 7"/>
                <a:gd name="T1" fmla="*/ 3 h 7"/>
                <a:gd name="T2" fmla="*/ 6 w 7"/>
                <a:gd name="T3" fmla="*/ 0 h 7"/>
                <a:gd name="T4" fmla="*/ 7 w 7"/>
                <a:gd name="T5" fmla="*/ 1 h 7"/>
                <a:gd name="T6" fmla="*/ 4 w 7"/>
                <a:gd name="T7" fmla="*/ 7 h 7"/>
                <a:gd name="T8" fmla="*/ 0 w 7"/>
                <a:gd name="T9" fmla="*/ 5 h 7"/>
                <a:gd name="T10" fmla="*/ 0 w 7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3"/>
                    <a:pt x="6" y="5"/>
                    <a:pt x="4" y="7"/>
                  </a:cubicBezTo>
                  <a:cubicBezTo>
                    <a:pt x="4" y="7"/>
                    <a:pt x="2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8542270" y="2830517"/>
              <a:ext cx="30164" cy="33338"/>
            </a:xfrm>
            <a:custGeom>
              <a:avLst/>
              <a:gdLst>
                <a:gd name="T0" fmla="*/ 0 w 8"/>
                <a:gd name="T1" fmla="*/ 9 h 9"/>
                <a:gd name="T2" fmla="*/ 4 w 8"/>
                <a:gd name="T3" fmla="*/ 2 h 9"/>
                <a:gd name="T4" fmla="*/ 6 w 8"/>
                <a:gd name="T5" fmla="*/ 0 h 9"/>
                <a:gd name="T6" fmla="*/ 0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2" y="7"/>
                    <a:pt x="3" y="5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8" y="4"/>
                    <a:pt x="6" y="7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8412094" y="3003553"/>
              <a:ext cx="30164" cy="30165"/>
            </a:xfrm>
            <a:custGeom>
              <a:avLst/>
              <a:gdLst>
                <a:gd name="T0" fmla="*/ 8 w 8"/>
                <a:gd name="T1" fmla="*/ 2 h 8"/>
                <a:gd name="T2" fmla="*/ 2 w 8"/>
                <a:gd name="T3" fmla="*/ 8 h 8"/>
                <a:gd name="T4" fmla="*/ 0 w 8"/>
                <a:gd name="T5" fmla="*/ 7 h 8"/>
                <a:gd name="T6" fmla="*/ 6 w 8"/>
                <a:gd name="T7" fmla="*/ 0 h 8"/>
                <a:gd name="T8" fmla="*/ 8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2"/>
                  </a:moveTo>
                  <a:cubicBezTo>
                    <a:pt x="6" y="4"/>
                    <a:pt x="4" y="6"/>
                    <a:pt x="2" y="8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7" y="0"/>
                    <a:pt x="7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7450077" y="3733806"/>
              <a:ext cx="22226" cy="26989"/>
            </a:xfrm>
            <a:custGeom>
              <a:avLst/>
              <a:gdLst>
                <a:gd name="T0" fmla="*/ 4 w 6"/>
                <a:gd name="T1" fmla="*/ 0 h 7"/>
                <a:gd name="T2" fmla="*/ 6 w 6"/>
                <a:gd name="T3" fmla="*/ 6 h 7"/>
                <a:gd name="T4" fmla="*/ 0 w 6"/>
                <a:gd name="T5" fmla="*/ 7 h 7"/>
                <a:gd name="T6" fmla="*/ 3 w 6"/>
                <a:gd name="T7" fmla="*/ 0 h 7"/>
                <a:gd name="T8" fmla="*/ 4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5" y="2"/>
                    <a:pt x="5" y="4"/>
                    <a:pt x="6" y="6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1" y="4"/>
                    <a:pt x="2" y="2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6897632" y="3873505"/>
              <a:ext cx="30164" cy="23813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0 h 6"/>
                <a:gd name="T4" fmla="*/ 8 w 8"/>
                <a:gd name="T5" fmla="*/ 4 h 6"/>
                <a:gd name="T6" fmla="*/ 0 w 8"/>
                <a:gd name="T7" fmla="*/ 6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cubicBezTo>
                    <a:pt x="1" y="3"/>
                    <a:pt x="3" y="2"/>
                    <a:pt x="4" y="0"/>
                  </a:cubicBezTo>
                  <a:cubicBezTo>
                    <a:pt x="5" y="1"/>
                    <a:pt x="6" y="2"/>
                    <a:pt x="8" y="4"/>
                  </a:cubicBezTo>
                  <a:cubicBezTo>
                    <a:pt x="5" y="5"/>
                    <a:pt x="2" y="5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5286331" y="4114806"/>
              <a:ext cx="668334" cy="106365"/>
            </a:xfrm>
            <a:custGeom>
              <a:avLst/>
              <a:gdLst>
                <a:gd name="T0" fmla="*/ 167 w 178"/>
                <a:gd name="T1" fmla="*/ 7 h 28"/>
                <a:gd name="T2" fmla="*/ 161 w 178"/>
                <a:gd name="T3" fmla="*/ 14 h 28"/>
                <a:gd name="T4" fmla="*/ 178 w 178"/>
                <a:gd name="T5" fmla="*/ 13 h 28"/>
                <a:gd name="T6" fmla="*/ 163 w 178"/>
                <a:gd name="T7" fmla="*/ 21 h 28"/>
                <a:gd name="T8" fmla="*/ 97 w 178"/>
                <a:gd name="T9" fmla="*/ 20 h 28"/>
                <a:gd name="T10" fmla="*/ 100 w 178"/>
                <a:gd name="T11" fmla="*/ 27 h 28"/>
                <a:gd name="T12" fmla="*/ 25 w 178"/>
                <a:gd name="T13" fmla="*/ 19 h 28"/>
                <a:gd name="T14" fmla="*/ 3 w 178"/>
                <a:gd name="T15" fmla="*/ 7 h 28"/>
                <a:gd name="T16" fmla="*/ 0 w 178"/>
                <a:gd name="T17" fmla="*/ 3 h 28"/>
                <a:gd name="T18" fmla="*/ 12 w 178"/>
                <a:gd name="T19" fmla="*/ 0 h 28"/>
                <a:gd name="T20" fmla="*/ 16 w 178"/>
                <a:gd name="T21" fmla="*/ 1 h 28"/>
                <a:gd name="T22" fmla="*/ 22 w 178"/>
                <a:gd name="T23" fmla="*/ 4 h 28"/>
                <a:gd name="T24" fmla="*/ 39 w 178"/>
                <a:gd name="T25" fmla="*/ 2 h 28"/>
                <a:gd name="T26" fmla="*/ 57 w 178"/>
                <a:gd name="T27" fmla="*/ 5 h 28"/>
                <a:gd name="T28" fmla="*/ 79 w 178"/>
                <a:gd name="T29" fmla="*/ 4 h 28"/>
                <a:gd name="T30" fmla="*/ 82 w 178"/>
                <a:gd name="T31" fmla="*/ 4 h 28"/>
                <a:gd name="T32" fmla="*/ 104 w 178"/>
                <a:gd name="T33" fmla="*/ 10 h 28"/>
                <a:gd name="T34" fmla="*/ 107 w 178"/>
                <a:gd name="T35" fmla="*/ 12 h 28"/>
                <a:gd name="T36" fmla="*/ 115 w 178"/>
                <a:gd name="T37" fmla="*/ 14 h 28"/>
                <a:gd name="T38" fmla="*/ 128 w 178"/>
                <a:gd name="T39" fmla="*/ 16 h 28"/>
                <a:gd name="T40" fmla="*/ 141 w 178"/>
                <a:gd name="T41" fmla="*/ 15 h 28"/>
                <a:gd name="T42" fmla="*/ 152 w 178"/>
                <a:gd name="T43" fmla="*/ 8 h 28"/>
                <a:gd name="T44" fmla="*/ 167 w 178"/>
                <a:gd name="T4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28">
                  <a:moveTo>
                    <a:pt x="167" y="7"/>
                  </a:moveTo>
                  <a:cubicBezTo>
                    <a:pt x="165" y="9"/>
                    <a:pt x="163" y="11"/>
                    <a:pt x="161" y="14"/>
                  </a:cubicBezTo>
                  <a:cubicBezTo>
                    <a:pt x="167" y="19"/>
                    <a:pt x="172" y="10"/>
                    <a:pt x="178" y="13"/>
                  </a:cubicBezTo>
                  <a:cubicBezTo>
                    <a:pt x="173" y="17"/>
                    <a:pt x="170" y="21"/>
                    <a:pt x="163" y="21"/>
                  </a:cubicBezTo>
                  <a:cubicBezTo>
                    <a:pt x="141" y="20"/>
                    <a:pt x="119" y="20"/>
                    <a:pt x="97" y="20"/>
                  </a:cubicBezTo>
                  <a:cubicBezTo>
                    <a:pt x="98" y="22"/>
                    <a:pt x="99" y="24"/>
                    <a:pt x="100" y="27"/>
                  </a:cubicBezTo>
                  <a:cubicBezTo>
                    <a:pt x="75" y="26"/>
                    <a:pt x="49" y="28"/>
                    <a:pt x="25" y="19"/>
                  </a:cubicBezTo>
                  <a:cubicBezTo>
                    <a:pt x="17" y="16"/>
                    <a:pt x="10" y="11"/>
                    <a:pt x="3" y="7"/>
                  </a:cubicBezTo>
                  <a:cubicBezTo>
                    <a:pt x="2" y="6"/>
                    <a:pt x="1" y="5"/>
                    <a:pt x="0" y="3"/>
                  </a:cubicBezTo>
                  <a:cubicBezTo>
                    <a:pt x="4" y="2"/>
                    <a:pt x="8" y="1"/>
                    <a:pt x="12" y="0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17" y="5"/>
                    <a:pt x="20" y="4"/>
                    <a:pt x="22" y="4"/>
                  </a:cubicBezTo>
                  <a:cubicBezTo>
                    <a:pt x="28" y="3"/>
                    <a:pt x="33" y="2"/>
                    <a:pt x="39" y="2"/>
                  </a:cubicBezTo>
                  <a:cubicBezTo>
                    <a:pt x="45" y="3"/>
                    <a:pt x="51" y="3"/>
                    <a:pt x="57" y="5"/>
                  </a:cubicBezTo>
                  <a:cubicBezTo>
                    <a:pt x="65" y="7"/>
                    <a:pt x="72" y="10"/>
                    <a:pt x="79" y="4"/>
                  </a:cubicBezTo>
                  <a:cubicBezTo>
                    <a:pt x="79" y="3"/>
                    <a:pt x="81" y="4"/>
                    <a:pt x="82" y="4"/>
                  </a:cubicBezTo>
                  <a:cubicBezTo>
                    <a:pt x="89" y="7"/>
                    <a:pt x="96" y="10"/>
                    <a:pt x="104" y="10"/>
                  </a:cubicBezTo>
                  <a:cubicBezTo>
                    <a:pt x="105" y="10"/>
                    <a:pt x="106" y="11"/>
                    <a:pt x="107" y="12"/>
                  </a:cubicBezTo>
                  <a:cubicBezTo>
                    <a:pt x="109" y="15"/>
                    <a:pt x="111" y="16"/>
                    <a:pt x="115" y="14"/>
                  </a:cubicBezTo>
                  <a:cubicBezTo>
                    <a:pt x="119" y="13"/>
                    <a:pt x="123" y="13"/>
                    <a:pt x="128" y="16"/>
                  </a:cubicBezTo>
                  <a:cubicBezTo>
                    <a:pt x="132" y="19"/>
                    <a:pt x="137" y="18"/>
                    <a:pt x="141" y="15"/>
                  </a:cubicBezTo>
                  <a:cubicBezTo>
                    <a:pt x="145" y="13"/>
                    <a:pt x="148" y="10"/>
                    <a:pt x="152" y="8"/>
                  </a:cubicBezTo>
                  <a:cubicBezTo>
                    <a:pt x="157" y="5"/>
                    <a:pt x="161" y="4"/>
                    <a:pt x="16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6919861" y="4029081"/>
              <a:ext cx="98425" cy="41276"/>
            </a:xfrm>
            <a:custGeom>
              <a:avLst/>
              <a:gdLst>
                <a:gd name="T0" fmla="*/ 2 w 26"/>
                <a:gd name="T1" fmla="*/ 11 h 11"/>
                <a:gd name="T2" fmla="*/ 5 w 26"/>
                <a:gd name="T3" fmla="*/ 5 h 11"/>
                <a:gd name="T4" fmla="*/ 26 w 26"/>
                <a:gd name="T5" fmla="*/ 0 h 11"/>
                <a:gd name="T6" fmla="*/ 2 w 26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1">
                  <a:moveTo>
                    <a:pt x="2" y="11"/>
                  </a:moveTo>
                  <a:cubicBezTo>
                    <a:pt x="0" y="8"/>
                    <a:pt x="1" y="6"/>
                    <a:pt x="5" y="5"/>
                  </a:cubicBezTo>
                  <a:cubicBezTo>
                    <a:pt x="12" y="3"/>
                    <a:pt x="19" y="2"/>
                    <a:pt x="26" y="0"/>
                  </a:cubicBezTo>
                  <a:cubicBezTo>
                    <a:pt x="19" y="6"/>
                    <a:pt x="11" y="1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2" name="Freeform 28"/>
            <p:cNvSpPr/>
            <p:nvPr/>
          </p:nvSpPr>
          <p:spPr bwMode="auto">
            <a:xfrm>
              <a:off x="8456561" y="3327403"/>
              <a:ext cx="33337" cy="30165"/>
            </a:xfrm>
            <a:custGeom>
              <a:avLst/>
              <a:gdLst>
                <a:gd name="T0" fmla="*/ 0 w 9"/>
                <a:gd name="T1" fmla="*/ 8 h 8"/>
                <a:gd name="T2" fmla="*/ 7 w 9"/>
                <a:gd name="T3" fmla="*/ 0 h 8"/>
                <a:gd name="T4" fmla="*/ 9 w 9"/>
                <a:gd name="T5" fmla="*/ 1 h 8"/>
                <a:gd name="T6" fmla="*/ 8 w 9"/>
                <a:gd name="T7" fmla="*/ 3 h 8"/>
                <a:gd name="T8" fmla="*/ 0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0" y="4"/>
                    <a:pt x="4" y="0"/>
                    <a:pt x="7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9" y="3"/>
                    <a:pt x="8" y="3"/>
                  </a:cubicBezTo>
                  <a:cubicBezTo>
                    <a:pt x="6" y="5"/>
                    <a:pt x="3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3" name="Freeform 29"/>
            <p:cNvSpPr/>
            <p:nvPr/>
          </p:nvSpPr>
          <p:spPr bwMode="auto">
            <a:xfrm>
              <a:off x="8693150" y="2901951"/>
              <a:ext cx="71437" cy="82549"/>
            </a:xfrm>
            <a:custGeom>
              <a:avLst/>
              <a:gdLst>
                <a:gd name="T0" fmla="*/ 0 w 19"/>
                <a:gd name="T1" fmla="*/ 21 h 22"/>
                <a:gd name="T2" fmla="*/ 19 w 19"/>
                <a:gd name="T3" fmla="*/ 0 h 22"/>
                <a:gd name="T4" fmla="*/ 1 w 19"/>
                <a:gd name="T5" fmla="*/ 22 h 22"/>
                <a:gd name="T6" fmla="*/ 0 w 19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0" y="21"/>
                  </a:moveTo>
                  <a:cubicBezTo>
                    <a:pt x="4" y="12"/>
                    <a:pt x="9" y="3"/>
                    <a:pt x="19" y="0"/>
                  </a:cubicBezTo>
                  <a:cubicBezTo>
                    <a:pt x="13" y="7"/>
                    <a:pt x="7" y="14"/>
                    <a:pt x="1" y="22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6851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1214414" y="802171"/>
            <a:ext cx="2357433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latin typeface="汉仪行楷简" panose="02010609000101010101" pitchFamily="49" charset="-122"/>
                <a:ea typeface="汉仪行楷简" panose="02010609000101010101" pitchFamily="49" charset="-122"/>
              </a:rPr>
              <a:t> 第五章</a:t>
            </a:r>
            <a:endParaRPr lang="zh-CN" altLang="en-US" sz="4400" dirty="0">
              <a:latin typeface="汉仪行楷简" panose="02010609000101010101" pitchFamily="49" charset="-122"/>
              <a:ea typeface="汉仪行楷简" panose="02010609000101010101" pitchFamily="49" charset="-122"/>
            </a:endParaRPr>
          </a:p>
        </p:txBody>
      </p:sp>
      <p:pic>
        <p:nvPicPr>
          <p:cNvPr id="62" name="图片 61" descr="墨团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95" y="2470838"/>
            <a:ext cx="2643174" cy="2565759"/>
          </a:xfrm>
          <a:prstGeom prst="rect">
            <a:avLst/>
          </a:prstGeom>
        </p:spPr>
      </p:pic>
      <p:cxnSp>
        <p:nvCxnSpPr>
          <p:cNvPr id="64" name="直接连接符 63"/>
          <p:cNvCxnSpPr/>
          <p:nvPr/>
        </p:nvCxnSpPr>
        <p:spPr>
          <a:xfrm>
            <a:off x="4744720" y="3355975"/>
            <a:ext cx="1483360" cy="12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12"/>
          <p:cNvSpPr>
            <a:spLocks noChangeArrowheads="1"/>
          </p:cNvSpPr>
          <p:nvPr/>
        </p:nvSpPr>
        <p:spPr bwMode="auto">
          <a:xfrm>
            <a:off x="3500430" y="4120226"/>
            <a:ext cx="2846070" cy="518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第二节  毛笔隶书</a:t>
            </a:r>
            <a:endParaRPr lang="zh-CN" altLang="en-US" sz="28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74" name="图片 73" descr="石刻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85243" y="500042"/>
            <a:ext cx="414857" cy="1073044"/>
          </a:xfrm>
          <a:prstGeom prst="rect">
            <a:avLst/>
          </a:prstGeom>
        </p:spPr>
      </p:pic>
      <p:cxnSp>
        <p:nvCxnSpPr>
          <p:cNvPr id="38" name="直接连接符 37"/>
          <p:cNvCxnSpPr/>
          <p:nvPr/>
        </p:nvCxnSpPr>
        <p:spPr>
          <a:xfrm>
            <a:off x="4786630" y="4617085"/>
            <a:ext cx="1450975" cy="12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 bldLvl="0" animBg="1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第一节</a:t>
            </a:r>
            <a:endParaRPr lang="zh-CN" altLang="en-US" sz="36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262706"/>
            <a:ext cx="3857652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毛笔篆书</a:t>
            </a:r>
            <a:endParaRPr lang="zh-CN" altLang="en-US" sz="2800" dirty="0" smtClean="0">
              <a:solidFill>
                <a:schemeClr val="accent6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图片 8" descr="墨迹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1357298"/>
            <a:ext cx="714380" cy="465499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071670" y="1785926"/>
            <a:ext cx="207170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/>
          <a:srcRect t="2067"/>
          <a:stretch>
            <a:fillRect/>
          </a:stretch>
        </p:blipFill>
        <p:spPr>
          <a:xfrm>
            <a:off x="5122871" y="-10794"/>
            <a:ext cx="4031925" cy="671623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7" name="组合 39"/>
          <p:cNvGrpSpPr/>
          <p:nvPr/>
        </p:nvGrpSpPr>
        <p:grpSpPr bwMode="auto">
          <a:xfrm>
            <a:off x="2019854" y="2344209"/>
            <a:ext cx="1554480" cy="4013749"/>
            <a:chOff x="4234241" y="1048893"/>
            <a:chExt cx="1553478" cy="3009716"/>
          </a:xfrm>
        </p:grpSpPr>
        <p:sp>
          <p:nvSpPr>
            <p:cNvPr id="21" name="矩形 20"/>
            <p:cNvSpPr/>
            <p:nvPr/>
          </p:nvSpPr>
          <p:spPr>
            <a:xfrm>
              <a:off x="4234241" y="1048893"/>
              <a:ext cx="1553478" cy="300971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anose="02010609000101010101" pitchFamily="49" charset="-122"/>
                  <a:ea typeface="汉仪大隶书简" panose="02010609000101010101" pitchFamily="49" charset="-122"/>
                </a:rPr>
                <a:t>篆书是最早的一种书体，其笔法比其他书体简单，结字富</a:t>
              </a:r>
              <a:endPara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大隶书简" panose="02010609000101010101" pitchFamily="49" charset="-122"/>
                <a:ea typeface="汉仪大隶书简" panose="02010609000101010101" pitchFamily="49" charset="-122"/>
              </a:endParaRPr>
            </a:p>
            <a:p>
              <a:pPr defTabSz="68516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anose="02010609000101010101" pitchFamily="49" charset="-122"/>
                  <a:ea typeface="汉仪大隶书简" panose="02010609000101010101" pitchFamily="49" charset="-122"/>
                </a:rPr>
                <a:t>有装饰性。</a:t>
              </a:r>
              <a:endPara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大隶书简" panose="02010609000101010101" pitchFamily="49" charset="-122"/>
                <a:ea typeface="汉仪大隶书简" panose="02010609000101010101" pitchFamily="49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5400000">
              <a:off x="4170483" y="2494433"/>
              <a:ext cx="2892666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/>
        </p:nvCxnSpPr>
        <p:spPr bwMode="auto">
          <a:xfrm rot="5400000">
            <a:off x="1001772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flipH="1">
            <a:off x="2454910" y="2344420"/>
            <a:ext cx="4445" cy="261302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毛笔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2991792"/>
            <a:ext cx="3325501" cy="2294596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 bwMode="auto">
          <a:xfrm>
            <a:off x="2012315" y="2327910"/>
            <a:ext cx="5715" cy="144970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墨迹-浅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91" y="450660"/>
            <a:ext cx="3328515" cy="6032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56870"/>
            <a:ext cx="5146675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一、篆书的发展概况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505" y="1514475"/>
            <a:ext cx="827278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大篆是周朝时期的文字，广义来说，甲骨文和金文都属于大篆。在统一六国后，秦国综合了七国的文字制定出了一种通用的文字，称为小篆，又称秦篆。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129" r="11146"/>
          <a:stretch>
            <a:fillRect/>
          </a:stretch>
        </p:blipFill>
        <p:spPr>
          <a:xfrm>
            <a:off x="5056505" y="2755900"/>
            <a:ext cx="3158490" cy="33362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2"/>
          <p:cNvSpPr txBox="1"/>
          <p:nvPr/>
        </p:nvSpPr>
        <p:spPr>
          <a:xfrm>
            <a:off x="1048363" y="2868925"/>
            <a:ext cx="594360" cy="27860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甲骨文</a:t>
            </a:r>
            <a:endParaRPr lang="zh-CN" altLang="zh-CN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735" y="2690495"/>
            <a:ext cx="2021205" cy="322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TextBox 2"/>
          <p:cNvSpPr txBox="1"/>
          <p:nvPr/>
        </p:nvSpPr>
        <p:spPr>
          <a:xfrm>
            <a:off x="4462123" y="3030850"/>
            <a:ext cx="594360" cy="27860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金文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边框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" y="534035"/>
            <a:ext cx="8516620" cy="5553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9005" y="930275"/>
            <a:ext cx="7468870" cy="461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篆书主要在先秦、秦汉时期应用广泛，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汉代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以后，篆书多用于书写碑额（汉代墓碑的额首，位于碑的头）和器物款识，在其他场合则应用较少。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到了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唐代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，篆书因李阳冰而复苏，但秦篆的浑厚宏伟之气已荡然无存。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宋代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的金石学（中国考古学的前身）和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元朝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的复古书风（元初书法总的情况是崇尚复古）使篆书的发展略有起色，以篆书著称者不乏其人但乏超越之力。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明代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承元之风，步趋持平。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清朝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时期，篆书百花斗艳，进入了推唐超秦的大繁荣阶段。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汉字是从小篆演变而来的。虽然小篆已经有近2 000年的历史，但它仍然出现在今天的许多场合中，尤其是艺术设计和书画作品中。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95" y="1889760"/>
            <a:ext cx="5369560" cy="835025"/>
          </a:xfrm>
          <a:prstGeom prst="rect">
            <a:avLst/>
          </a:prstGeom>
        </p:spPr>
      </p:pic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682593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89099"/>
            <a:ext cx="4000528" cy="73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二、篆书的笔法特点</a:t>
            </a:r>
            <a:endParaRPr lang="zh-CN" altLang="en-US" sz="28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357505" y="1934845"/>
            <a:ext cx="430720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（一）藏头护尾，中锋行笔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882015" y="3007360"/>
            <a:ext cx="7450455" cy="214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小篆笔画的起笔和收笔讲究含蓄，一般采用藏锋起笔、回锋收笔。有的笔画在采用逆入平出的写法时，不采用回锋收笔，但也须提笔空回，以保证笔尾自然含蓄。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中锋行笔写出来的线条厚实饱满、富有立体感，是写小篆最重要的笔法。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b="15583"/>
          <a:stretch>
            <a:fillRect/>
          </a:stretch>
        </p:blipFill>
        <p:spPr>
          <a:xfrm>
            <a:off x="5544820" y="4932045"/>
            <a:ext cx="3620770" cy="1630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95" y="598170"/>
            <a:ext cx="5369560" cy="835025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357505" y="643255"/>
            <a:ext cx="430720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（二）粗细均匀，圆转为主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882015" y="1572260"/>
            <a:ext cx="7832090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大篆的笔画轻重变化明显，小篆由大篆演化而来，笔画由之前的“轻重变化明显”发展成为“粗细均匀”。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小篆的笔画中除了直线外，就是弧线，所有笔画方中寓圆，圆中有方，使转圆活。有明显折角之处大多由两个笔画衔接而成，并非纯粹的折笔。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185" y="3810635"/>
            <a:ext cx="5369560" cy="83502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340995" y="3855720"/>
            <a:ext cx="430720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（三）弧画运笔，搭接无痕</a:t>
            </a:r>
            <a:endParaRPr lang="zh-CN" altLang="en-US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865505" y="4856480"/>
            <a:ext cx="783209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小篆中，笔画的起笔相接、收笔相连、起笔与收笔相连使得字体接头处的笔锋隐而不露，衔接自然、不露痕迹。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457200">
          <a:lnSpc>
            <a:spcPct val="150000"/>
          </a:lnSpc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3582</Words>
  <Application>WPS 演示</Application>
  <PresentationFormat>全屏显示(4:3)</PresentationFormat>
  <Paragraphs>224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Calibri</vt:lpstr>
      <vt:lpstr>华文隶书</vt:lpstr>
      <vt:lpstr>Adobe 楷体 Std R</vt:lpstr>
      <vt:lpstr>汉仪行楷简</vt:lpstr>
      <vt:lpstr>汉仪大隶书简</vt:lpstr>
      <vt:lpstr>华文新魏</vt:lpstr>
      <vt:lpstr>叶根友行书繁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www.pptbz.com</dc:creator>
  <cp:lastModifiedBy>admin</cp:lastModifiedBy>
  <cp:revision>378</cp:revision>
  <dcterms:created xsi:type="dcterms:W3CDTF">2013-10-30T09:04:00Z</dcterms:created>
  <dcterms:modified xsi:type="dcterms:W3CDTF">2016-10-23T05:43:18Z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