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tiff" ContentType="image/tif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6"/>
  </p:notesMasterIdLst>
  <p:sldIdLst>
    <p:sldId id="256" r:id="rId2"/>
    <p:sldId id="267" r:id="rId3"/>
    <p:sldId id="296" r:id="rId4"/>
    <p:sldId id="278" r:id="rId5"/>
    <p:sldId id="297" r:id="rId6"/>
    <p:sldId id="327" r:id="rId7"/>
    <p:sldId id="361" r:id="rId8"/>
    <p:sldId id="362" r:id="rId9"/>
    <p:sldId id="363" r:id="rId10"/>
    <p:sldId id="364" r:id="rId11"/>
    <p:sldId id="373" r:id="rId12"/>
    <p:sldId id="365" r:id="rId13"/>
    <p:sldId id="366" r:id="rId14"/>
    <p:sldId id="367" r:id="rId15"/>
    <p:sldId id="368" r:id="rId16"/>
    <p:sldId id="369" r:id="rId17"/>
    <p:sldId id="370" r:id="rId18"/>
    <p:sldId id="371" r:id="rId19"/>
    <p:sldId id="372" r:id="rId20"/>
    <p:sldId id="374" r:id="rId21"/>
    <p:sldId id="375" r:id="rId22"/>
    <p:sldId id="376" r:id="rId23"/>
    <p:sldId id="377" r:id="rId24"/>
    <p:sldId id="378" r:id="rId25"/>
    <p:sldId id="379" r:id="rId26"/>
    <p:sldId id="380" r:id="rId27"/>
    <p:sldId id="381" r:id="rId28"/>
    <p:sldId id="382" r:id="rId29"/>
    <p:sldId id="383" r:id="rId30"/>
    <p:sldId id="384" r:id="rId31"/>
    <p:sldId id="385" r:id="rId32"/>
    <p:sldId id="386" r:id="rId33"/>
    <p:sldId id="387" r:id="rId34"/>
    <p:sldId id="388" r:id="rId35"/>
    <p:sldId id="389" r:id="rId36"/>
    <p:sldId id="390" r:id="rId37"/>
    <p:sldId id="391" r:id="rId38"/>
    <p:sldId id="392" r:id="rId39"/>
    <p:sldId id="393" r:id="rId40"/>
    <p:sldId id="394" r:id="rId41"/>
    <p:sldId id="395" r:id="rId42"/>
    <p:sldId id="396" r:id="rId43"/>
    <p:sldId id="397" r:id="rId44"/>
    <p:sldId id="398" r:id="rId45"/>
    <p:sldId id="399" r:id="rId46"/>
    <p:sldId id="401" r:id="rId47"/>
    <p:sldId id="402" r:id="rId48"/>
    <p:sldId id="403" r:id="rId49"/>
    <p:sldId id="404" r:id="rId50"/>
    <p:sldId id="405" r:id="rId51"/>
    <p:sldId id="406" r:id="rId52"/>
    <p:sldId id="407" r:id="rId53"/>
    <p:sldId id="408" r:id="rId54"/>
    <p:sldId id="409" r:id="rId55"/>
    <p:sldId id="410" r:id="rId56"/>
    <p:sldId id="411" r:id="rId57"/>
    <p:sldId id="412" r:id="rId58"/>
    <p:sldId id="413" r:id="rId59"/>
    <p:sldId id="414" r:id="rId60"/>
    <p:sldId id="415" r:id="rId61"/>
    <p:sldId id="416" r:id="rId62"/>
    <p:sldId id="417" r:id="rId63"/>
    <p:sldId id="400" r:id="rId64"/>
    <p:sldId id="418" r:id="rId65"/>
    <p:sldId id="419" r:id="rId66"/>
    <p:sldId id="420" r:id="rId67"/>
    <p:sldId id="421" r:id="rId68"/>
    <p:sldId id="422" r:id="rId69"/>
    <p:sldId id="423" r:id="rId70"/>
    <p:sldId id="424" r:id="rId71"/>
    <p:sldId id="425" r:id="rId72"/>
    <p:sldId id="426" r:id="rId73"/>
    <p:sldId id="427" r:id="rId74"/>
    <p:sldId id="428" r:id="rId75"/>
    <p:sldId id="429" r:id="rId76"/>
    <p:sldId id="430" r:id="rId77"/>
    <p:sldId id="431" r:id="rId78"/>
    <p:sldId id="432" r:id="rId79"/>
    <p:sldId id="433" r:id="rId80"/>
    <p:sldId id="434" r:id="rId81"/>
    <p:sldId id="435" r:id="rId82"/>
    <p:sldId id="436" r:id="rId83"/>
    <p:sldId id="437" r:id="rId84"/>
    <p:sldId id="438" r:id="rId85"/>
    <p:sldId id="440" r:id="rId86"/>
    <p:sldId id="441" r:id="rId87"/>
    <p:sldId id="442" r:id="rId88"/>
    <p:sldId id="443" r:id="rId89"/>
    <p:sldId id="444" r:id="rId90"/>
    <p:sldId id="445" r:id="rId91"/>
    <p:sldId id="446" r:id="rId92"/>
    <p:sldId id="447" r:id="rId93"/>
    <p:sldId id="448" r:id="rId94"/>
    <p:sldId id="449" r:id="rId95"/>
    <p:sldId id="450" r:id="rId96"/>
    <p:sldId id="451" r:id="rId97"/>
    <p:sldId id="452" r:id="rId98"/>
    <p:sldId id="453" r:id="rId99"/>
    <p:sldId id="439" r:id="rId100"/>
    <p:sldId id="454" r:id="rId101"/>
    <p:sldId id="455" r:id="rId102"/>
    <p:sldId id="456" r:id="rId103"/>
    <p:sldId id="457" r:id="rId104"/>
    <p:sldId id="325" r:id="rId105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5730"/>
    <a:srgbClr val="A2947A"/>
    <a:srgbClr val="94634C"/>
    <a:srgbClr val="FFCC99"/>
    <a:srgbClr val="93634C"/>
    <a:srgbClr val="EA718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5620" autoAdjust="0"/>
  </p:normalViewPr>
  <p:slideViewPr>
    <p:cSldViewPr>
      <p:cViewPr>
        <p:scale>
          <a:sx n="70" d="100"/>
          <a:sy n="70" d="100"/>
        </p:scale>
        <p:origin x="-828" y="-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C6DEF0C5-8D26-42A1-8DB5-9E6FCEE927D3}" type="datetimeFigureOut">
              <a:rPr lang="zh-CN" altLang="en-US"/>
              <a:pPr>
                <a:defRPr/>
              </a:pPr>
              <a:t>2016-9-8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D34EBDD1-51D7-41BF-9A09-FDE9C543022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33195-ED54-4FB5-AC25-805965F7E451}" type="datetimeFigureOut">
              <a:rPr lang="zh-CN" altLang="en-US"/>
              <a:pPr>
                <a:defRPr/>
              </a:pPr>
              <a:t>2016-9-8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1E3A3-3612-4669-AB17-733DA63C49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 t="40949"/>
          <a:stretch/>
        </p:blipFill>
        <p:spPr bwMode="auto">
          <a:xfrm>
            <a:off x="-165100" y="3000084"/>
            <a:ext cx="9298826" cy="411826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DFFFE-96B3-419D-9ED1-5A6920839E92}" type="datetimeFigureOut">
              <a:rPr lang="zh-CN" altLang="en-US"/>
              <a:pPr>
                <a:defRPr/>
              </a:pPr>
              <a:t>2016-9-8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72029-3EF2-418A-8F3A-D70720090CC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8" name="Picture 2" descr="F:\cmh【第六文件夹】2016\【PPT制作】-委托\金企鹅标\hui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000768"/>
            <a:ext cx="678726" cy="57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 t="40949"/>
          <a:stretch/>
        </p:blipFill>
        <p:spPr bwMode="auto">
          <a:xfrm>
            <a:off x="-165100" y="3000084"/>
            <a:ext cx="9298826" cy="411826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79F84-4AD1-45EC-ADB7-575BF6573AA2}" type="datetimeFigureOut">
              <a:rPr lang="zh-CN" altLang="en-US"/>
              <a:pPr>
                <a:defRPr/>
              </a:pPr>
              <a:t>2016-9-8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22D0C-049A-4FF5-B6B9-A4A4C63DA5C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8" name="Picture 2" descr="F:\cmh【第六文件夹】2016\【PPT制作】-委托\金企鹅标\hui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000768"/>
            <a:ext cx="678726" cy="57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 t="40949"/>
          <a:stretch/>
        </p:blipFill>
        <p:spPr bwMode="auto">
          <a:xfrm>
            <a:off x="-165100" y="3000084"/>
            <a:ext cx="9298826" cy="411826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CD409-BA23-4EDC-9674-0BE2BDDDCB27}" type="datetimeFigureOut">
              <a:rPr lang="zh-CN" altLang="en-US"/>
              <a:pPr>
                <a:defRPr/>
              </a:pPr>
              <a:t>2016-9-8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C4318-357C-45AB-AFD5-700DB894D7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8" name="Picture 2" descr="F:\cmh【第六文件夹】2016\【PPT制作】-委托\金企鹅标\hui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000768"/>
            <a:ext cx="678726" cy="57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 t="40949"/>
          <a:stretch/>
        </p:blipFill>
        <p:spPr bwMode="auto">
          <a:xfrm>
            <a:off x="-165100" y="3000084"/>
            <a:ext cx="9298826" cy="411826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1242A-B40C-4F74-93B6-0AC209454F39}" type="datetimeFigureOut">
              <a:rPr lang="zh-CN" altLang="en-US"/>
              <a:pPr>
                <a:defRPr/>
              </a:pPr>
              <a:t>2016-9-8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5E786-7262-4117-9B00-27E5F23B5FA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8" name="Picture 2" descr="F:\cmh【第六文件夹】2016\【PPT制作】-委托\金企鹅标\hui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000768"/>
            <a:ext cx="678726" cy="57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 t="40949"/>
          <a:stretch/>
        </p:blipFill>
        <p:spPr bwMode="auto">
          <a:xfrm>
            <a:off x="-165100" y="3000084"/>
            <a:ext cx="9298826" cy="411826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2C997-A8B9-477F-AF64-8EB04167CF10}" type="datetimeFigureOut">
              <a:rPr lang="zh-CN" altLang="en-US"/>
              <a:pPr>
                <a:defRPr/>
              </a:pPr>
              <a:t>2016-9-8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DFA2F-DFB7-4420-9ED6-2AA2383AA2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9" name="Picture 2" descr="F:\cmh【第六文件夹】2016\【PPT制作】-委托\金企鹅标\hui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000768"/>
            <a:ext cx="678726" cy="57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 t="40949"/>
          <a:stretch/>
        </p:blipFill>
        <p:spPr bwMode="auto">
          <a:xfrm>
            <a:off x="-165100" y="3000084"/>
            <a:ext cx="9298826" cy="411826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F6BE4-FA59-4D09-B257-2F14B951D2DA}" type="datetimeFigureOut">
              <a:rPr lang="zh-CN" altLang="en-US"/>
              <a:pPr>
                <a:defRPr/>
              </a:pPr>
              <a:t>2016-9-8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38F88-2851-4BEB-8A43-06E4DA80E83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11" name="Picture 2" descr="F:\cmh【第六文件夹】2016\【PPT制作】-委托\金企鹅标\hui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000768"/>
            <a:ext cx="678726" cy="57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 t="40949"/>
          <a:stretch/>
        </p:blipFill>
        <p:spPr bwMode="auto">
          <a:xfrm>
            <a:off x="-165100" y="3000084"/>
            <a:ext cx="9298826" cy="411826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91EB7-A340-4275-AFC6-A6AE44E206D0}" type="datetimeFigureOut">
              <a:rPr lang="zh-CN" altLang="en-US"/>
              <a:pPr>
                <a:defRPr/>
              </a:pPr>
              <a:t>2016-9-8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91F85-C461-4244-8748-AB1E9400CE0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7" name="Picture 2" descr="F:\cmh【第六文件夹】2016\【PPT制作】-委托\金企鹅标\hui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000768"/>
            <a:ext cx="678726" cy="57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 t="40949"/>
          <a:stretch/>
        </p:blipFill>
        <p:spPr bwMode="auto">
          <a:xfrm>
            <a:off x="-165100" y="3000084"/>
            <a:ext cx="9298826" cy="411826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524E2-0E3C-41CE-992F-B91142D06268}" type="datetimeFigureOut">
              <a:rPr lang="zh-CN" altLang="en-US"/>
              <a:pPr>
                <a:defRPr/>
              </a:pPr>
              <a:t>2016-9-8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FDB17-3D3B-46BA-9A8D-59274DF3DA9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6" name="Picture 2" descr="F:\cmh【第六文件夹】2016\【PPT制作】-委托\金企鹅标\hui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000768"/>
            <a:ext cx="678726" cy="57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 t="40949"/>
          <a:stretch/>
        </p:blipFill>
        <p:spPr bwMode="auto">
          <a:xfrm>
            <a:off x="-165100" y="3000084"/>
            <a:ext cx="9298826" cy="411826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37349-3101-4BE5-AD72-5ABFE98B08B7}" type="datetimeFigureOut">
              <a:rPr lang="zh-CN" altLang="en-US"/>
              <a:pPr>
                <a:defRPr/>
              </a:pPr>
              <a:t>2016-9-8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EBB5C-D11A-472F-B9B9-0AF75309170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9" name="Picture 2" descr="F:\cmh【第六文件夹】2016\【PPT制作】-委托\金企鹅标\hui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000768"/>
            <a:ext cx="678726" cy="57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 t="40949"/>
          <a:stretch/>
        </p:blipFill>
        <p:spPr bwMode="auto">
          <a:xfrm>
            <a:off x="-165100" y="3000084"/>
            <a:ext cx="9298826" cy="4118268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65CE8-E773-41A5-A6A0-B1DC2092FDFB}" type="datetimeFigureOut">
              <a:rPr lang="zh-CN" altLang="en-US"/>
              <a:pPr>
                <a:defRPr/>
              </a:pPr>
              <a:t>2016-9-8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08EC3-C527-4617-9F9D-E91D5B48B2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9" name="Picture 2" descr="F:\cmh【第六文件夹】2016\【PPT制作】-委托\金企鹅标\hui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000768"/>
            <a:ext cx="678726" cy="571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84D853A-3725-420F-BCAC-6F1594BDB346}" type="datetimeFigureOut">
              <a:rPr lang="zh-CN" altLang="en-US"/>
              <a:pPr>
                <a:defRPr/>
              </a:pPr>
              <a:t>2016-9-8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A0C4885-1210-49F0-A74E-5FEAF634808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12" name="Picture 6" descr="C:\Documents and Settings\Administrator\桌面\Nipic_7193556_20111024140640832000.png"/>
          <p:cNvPicPr>
            <a:picLocks noChangeAspect="1" noChangeArrowheads="1"/>
          </p:cNvPicPr>
          <p:nvPr/>
        </p:nvPicPr>
        <p:blipFill>
          <a:blip r:embed="rId1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-167" y="1"/>
            <a:ext cx="9144167" cy="544624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2" name="Picture 2" descr="F:\cmh【第六文件夹】2016\【PPT制作】-委托\金企鹅标\hui.pn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14282" y="6000768"/>
            <a:ext cx="678726" cy="571504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9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50512" y="1928802"/>
            <a:ext cx="1292662" cy="421484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7200" b="1" dirty="0" smtClean="0">
                <a:latin typeface="华文隶书" pitchFamily="2" charset="-122"/>
                <a:ea typeface="华文隶书" pitchFamily="2" charset="-122"/>
              </a:rPr>
              <a:t>书法教程</a:t>
            </a:r>
            <a:endParaRPr lang="zh-CN" altLang="en-US" sz="7200" b="1" dirty="0">
              <a:latin typeface="华文隶书" pitchFamily="2" charset="-122"/>
              <a:ea typeface="华文隶书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1674674"/>
            <a:ext cx="59293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从整体上看，楷书的特点主要体现在以下几个方面：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）形体方正，结体整齐。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）点画齐备，要求严格。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（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）章法和谐。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 descr="墨迹-浅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91" y="682593"/>
            <a:ext cx="3328515" cy="6032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2" y="589099"/>
            <a:ext cx="400052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800" b="1" dirty="0" smtClean="0">
                <a:latin typeface="华文新魏" pitchFamily="2" charset="-122"/>
                <a:ea typeface="华文新魏" pitchFamily="2" charset="-122"/>
              </a:rPr>
              <a:t>二、毛笔楷书的特点</a:t>
            </a:r>
          </a:p>
        </p:txBody>
      </p:sp>
      <p:pic>
        <p:nvPicPr>
          <p:cNvPr id="5" name="图片 4" descr="楷书.jpg"/>
          <p:cNvPicPr>
            <a:picLocks noChangeAspect="1"/>
          </p:cNvPicPr>
          <p:nvPr/>
        </p:nvPicPr>
        <p:blipFill>
          <a:blip r:embed="rId3"/>
          <a:srcRect l="11734" t="5612" r="7143" b="7143"/>
          <a:stretch>
            <a:fillRect/>
          </a:stretch>
        </p:blipFill>
        <p:spPr>
          <a:xfrm>
            <a:off x="6429388" y="223759"/>
            <a:ext cx="2714612" cy="2919489"/>
          </a:xfrm>
          <a:prstGeom prst="rect">
            <a:avLst/>
          </a:prstGeom>
        </p:spPr>
      </p:pic>
      <p:pic>
        <p:nvPicPr>
          <p:cNvPr id="6" name="图片 5" descr="楷书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818" y="3302745"/>
            <a:ext cx="3786214" cy="3555255"/>
          </a:xfrm>
          <a:prstGeom prst="rect">
            <a:avLst/>
          </a:prstGeom>
        </p:spPr>
      </p:pic>
      <p:pic>
        <p:nvPicPr>
          <p:cNvPr id="7" name="图片 6" descr="楷书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00504"/>
            <a:ext cx="5357817" cy="16624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13148" y="2102591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端庄者，点画方正，结构精密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7" name="图片 6" descr="墨团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03" y="2699686"/>
            <a:ext cx="1428553" cy="15151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32" y="2996983"/>
            <a:ext cx="2571768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12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．组合</a:t>
            </a:r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</a:rPr>
              <a:t>相应</a:t>
            </a:r>
            <a:endParaRPr lang="zh-CN" altLang="en-US" sz="2400" b="1" dirty="0" smtClean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00364" y="3000372"/>
            <a:ext cx="5643602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所谓组合相应，是指笔画与笔画之间的组合搭配要相映成趣。</a:t>
            </a:r>
            <a:endParaRPr lang="zh-CN" altLang="en-US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57290" y="5707251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点横组合者，笔势呼应，形断意连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71682" name="图片 69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653697"/>
            <a:ext cx="6715172" cy="1417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3" name="图片 69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2" y="4214818"/>
            <a:ext cx="6786610" cy="1433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3148" y="2605137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点挑组合者，笔势左右开合，形断意连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3148" y="4970356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两点相背者，呈上合下开之势，左右呼应成趣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72706" name="图片 69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154250"/>
            <a:ext cx="6715172" cy="1417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图片 69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3511704"/>
            <a:ext cx="6715172" cy="1417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3148" y="2605137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两点相向者，呈上开下合之势，左右呼应成趣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3148" y="4970356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三点连用者，有高有低，笔势相互呼应，形断意连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73730" name="图片 69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156563"/>
            <a:ext cx="6715172" cy="1415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图片 69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3500438"/>
            <a:ext cx="6715172" cy="1417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3148" y="2541464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四点相聚者，紧守中宫，呈放射状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3148" y="4970356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撇捺连用者，左右双飞，稳中求应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74754" name="图片 69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071546"/>
            <a:ext cx="6715172" cy="1417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6" name="图片 69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3511216"/>
            <a:ext cx="6715172" cy="141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/>
          <p:cNvGrpSpPr>
            <a:grpSpLocks/>
          </p:cNvGrpSpPr>
          <p:nvPr/>
        </p:nvGrpSpPr>
        <p:grpSpPr bwMode="auto">
          <a:xfrm>
            <a:off x="2714612" y="1954222"/>
            <a:ext cx="1266825" cy="2832100"/>
            <a:chOff x="4050540" y="1387270"/>
            <a:chExt cx="1265465" cy="2123574"/>
          </a:xfrm>
        </p:grpSpPr>
        <p:sp>
          <p:nvSpPr>
            <p:cNvPr id="5" name="文本框 4"/>
            <p:cNvSpPr txBox="1"/>
            <p:nvPr/>
          </p:nvSpPr>
          <p:spPr>
            <a:xfrm>
              <a:off x="4275723" y="1607880"/>
              <a:ext cx="815099" cy="1315434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叶根友行书繁" panose="02010601030101010101" pitchFamily="2" charset="-122"/>
                  <a:ea typeface="叶根友行书繁" panose="02010601030101010101" pitchFamily="2" charset="-122"/>
                </a:rPr>
                <a:t>谢谢</a:t>
              </a:r>
            </a:p>
          </p:txBody>
        </p:sp>
        <p:sp>
          <p:nvSpPr>
            <p:cNvPr id="6" name="矩形 5"/>
            <p:cNvSpPr>
              <a:spLocks noChangeAspect="1"/>
            </p:cNvSpPr>
            <p:nvPr/>
          </p:nvSpPr>
          <p:spPr>
            <a:xfrm>
              <a:off x="4050540" y="1387270"/>
              <a:ext cx="1265465" cy="2123574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/>
            </a:p>
          </p:txBody>
        </p:sp>
        <p:sp>
          <p:nvSpPr>
            <p:cNvPr id="7" name="矩形 6"/>
            <p:cNvSpPr/>
            <p:nvPr/>
          </p:nvSpPr>
          <p:spPr>
            <a:xfrm>
              <a:off x="4144101" y="1512652"/>
              <a:ext cx="1078341" cy="1872808"/>
            </a:xfrm>
            <a:prstGeom prst="rect">
              <a:avLst/>
            </a:prstGeom>
            <a:noFill/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/>
            </a:p>
          </p:txBody>
        </p:sp>
      </p:grpSp>
      <p:pic>
        <p:nvPicPr>
          <p:cNvPr id="22532" name="图片 9"/>
          <p:cNvPicPr>
            <a:picLocks noChangeAspect="1"/>
          </p:cNvPicPr>
          <p:nvPr/>
        </p:nvPicPr>
        <p:blipFill>
          <a:blip r:embed="rId2" cstate="print"/>
          <a:srcRect l="20380" t="4794" r="18375" b="3520"/>
          <a:stretch>
            <a:fillRect/>
          </a:stretch>
        </p:blipFill>
        <p:spPr bwMode="auto">
          <a:xfrm>
            <a:off x="4786314" y="2714620"/>
            <a:ext cx="3714776" cy="3539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 descr="印章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3372" y="4643446"/>
            <a:ext cx="428628" cy="59808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墨迹2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908" y="260383"/>
            <a:ext cx="5786478" cy="10969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5786" y="474697"/>
            <a:ext cx="2071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chemeClr val="bg1"/>
                </a:solidFill>
                <a:latin typeface="华文隶书" pitchFamily="2" charset="-122"/>
                <a:ea typeface="华文隶书" pitchFamily="2" charset="-122"/>
              </a:rPr>
              <a:t>第二节</a:t>
            </a:r>
            <a:endParaRPr lang="zh-CN" altLang="en-US" sz="3600" dirty="0">
              <a:solidFill>
                <a:schemeClr val="bg1"/>
              </a:solidFill>
              <a:latin typeface="华文隶书" pitchFamily="2" charset="-122"/>
              <a:ea typeface="华文隶书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0232" y="1262706"/>
            <a:ext cx="3857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accent6">
                    <a:lumMod val="50000"/>
                  </a:schemeClr>
                </a:solidFill>
                <a:latin typeface="华文隶书" pitchFamily="2" charset="-122"/>
                <a:ea typeface="华文隶书" pitchFamily="2" charset="-122"/>
              </a:rPr>
              <a:t>毛笔楷书技法</a:t>
            </a:r>
            <a:endParaRPr lang="zh-CN" altLang="en-US" sz="2800" dirty="0">
              <a:solidFill>
                <a:schemeClr val="accent6">
                  <a:lumMod val="50000"/>
                </a:schemeClr>
              </a:solidFill>
              <a:latin typeface="华文隶书" pitchFamily="2" charset="-122"/>
              <a:ea typeface="华文隶书" pitchFamily="2" charset="-122"/>
            </a:endParaRPr>
          </a:p>
        </p:txBody>
      </p:sp>
      <p:pic>
        <p:nvPicPr>
          <p:cNvPr id="9" name="图片 8" descr="墨迹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1357298"/>
            <a:ext cx="714380" cy="465499"/>
          </a:xfrm>
          <a:prstGeom prst="rect">
            <a:avLst/>
          </a:prstGeom>
        </p:spPr>
      </p:pic>
      <p:cxnSp>
        <p:nvCxnSpPr>
          <p:cNvPr id="14" name="直接连接符 13"/>
          <p:cNvCxnSpPr/>
          <p:nvPr/>
        </p:nvCxnSpPr>
        <p:spPr>
          <a:xfrm>
            <a:off x="2071670" y="1785926"/>
            <a:ext cx="2071702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t="2067"/>
          <a:stretch/>
        </p:blipFill>
        <p:spPr>
          <a:xfrm>
            <a:off x="5112076" y="1"/>
            <a:ext cx="4031925" cy="6716233"/>
          </a:xfrm>
          <a:prstGeom prst="rect">
            <a:avLst/>
          </a:prstGeom>
          <a:effectLst>
            <a:softEdge rad="0"/>
          </a:effectLst>
        </p:spPr>
      </p:pic>
      <p:grpSp>
        <p:nvGrpSpPr>
          <p:cNvPr id="5" name="组合 39"/>
          <p:cNvGrpSpPr>
            <a:grpSpLocks/>
          </p:cNvGrpSpPr>
          <p:nvPr/>
        </p:nvGrpSpPr>
        <p:grpSpPr bwMode="auto">
          <a:xfrm>
            <a:off x="1720511" y="2344209"/>
            <a:ext cx="1569660" cy="4013749"/>
            <a:chOff x="4219069" y="1048893"/>
            <a:chExt cx="1568648" cy="3009716"/>
          </a:xfrm>
        </p:grpSpPr>
        <p:sp>
          <p:nvSpPr>
            <p:cNvPr id="21" name="矩形 20"/>
            <p:cNvSpPr/>
            <p:nvPr/>
          </p:nvSpPr>
          <p:spPr>
            <a:xfrm>
              <a:off x="4219069" y="1048893"/>
              <a:ext cx="1568648" cy="3009716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defTabSz="685783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大隶书简" pitchFamily="49" charset="-122"/>
                  <a:ea typeface="汉仪大隶书简" pitchFamily="49" charset="-122"/>
                </a:rPr>
                <a:t>习熟不拘成法，自然妙生。有唐以书法取人，故专务严整，极意欧、颜。欧、颜诸家，宜于朝庙浩救。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大隶书简" pitchFamily="49" charset="-122"/>
                <a:ea typeface="汉仪大隶书简" pitchFamily="49" charset="-122"/>
              </a:endParaRPr>
            </a:p>
          </p:txBody>
        </p:sp>
        <p:cxnSp>
          <p:nvCxnSpPr>
            <p:cNvPr id="22" name="直接连接符 21"/>
            <p:cNvCxnSpPr/>
            <p:nvPr/>
          </p:nvCxnSpPr>
          <p:spPr>
            <a:xfrm rot="5400000">
              <a:off x="4170483" y="2494433"/>
              <a:ext cx="2892666" cy="158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直接连接符 22"/>
          <p:cNvCxnSpPr/>
          <p:nvPr/>
        </p:nvCxnSpPr>
        <p:spPr bwMode="auto">
          <a:xfrm rot="5400000">
            <a:off x="717609" y="4272241"/>
            <a:ext cx="3857652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 bwMode="auto">
          <a:xfrm rot="5400000">
            <a:off x="245679" y="4272241"/>
            <a:ext cx="3857652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 bwMode="auto">
          <a:xfrm rot="5400000">
            <a:off x="-213552" y="4272241"/>
            <a:ext cx="3857652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图片 27" descr="毛笔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4678" y="2991792"/>
            <a:ext cx="3325501" cy="22945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2857496"/>
            <a:ext cx="392909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“永”字有八画：点、横、竖、钩、提、长撇、短撇、捺，按各自的笔势以八字概括为侧、勒、弩（又作“努”）、趯、策、掠、啄、磔。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了解永字八法，对我们临写范本、掌握笔法是有好处的。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 descr="墨迹-浅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91" y="593536"/>
            <a:ext cx="3328515" cy="6032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2" y="500042"/>
            <a:ext cx="40005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800" b="1" dirty="0" smtClean="0">
                <a:latin typeface="华文新魏" pitchFamily="2" charset="-122"/>
                <a:ea typeface="华文新魏" pitchFamily="2" charset="-122"/>
              </a:rPr>
              <a:t>一、楷书的笔法</a:t>
            </a:r>
          </a:p>
        </p:txBody>
      </p:sp>
      <p:pic>
        <p:nvPicPr>
          <p:cNvPr id="5" name="图片 4" descr="边框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543548"/>
            <a:ext cx="4143372" cy="7424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7158" y="1543548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itchFamily="2" charset="-122"/>
                <a:ea typeface="华文新魏" pitchFamily="2" charset="-122"/>
              </a:rPr>
              <a:t>（一）永字八法</a:t>
            </a:r>
          </a:p>
        </p:txBody>
      </p:sp>
      <p:pic>
        <p:nvPicPr>
          <p:cNvPr id="3074" name="Picture 2" descr="永字八法"/>
          <p:cNvPicPr>
            <a:picLocks noChangeAspect="1" noChangeArrowheads="1"/>
          </p:cNvPicPr>
          <p:nvPr/>
        </p:nvPicPr>
        <p:blipFill>
          <a:blip r:embed="rId4"/>
          <a:srcRect r="1570"/>
          <a:stretch>
            <a:fillRect/>
          </a:stretch>
        </p:blipFill>
        <p:spPr bwMode="auto">
          <a:xfrm>
            <a:off x="4429124" y="1714489"/>
            <a:ext cx="4681630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墨团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03" y="571480"/>
            <a:ext cx="1428553" cy="15151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2" y="857232"/>
            <a:ext cx="2500330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1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．点的</a:t>
            </a:r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</a:rPr>
              <a:t>写法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8596" y="2077042"/>
            <a:ext cx="8286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古人称点为侧，即不是正势而是侧势，用笔时斜下笔，笔锋侧向左，笔肚子向右，逆锋入笔往右按，它的形态像一只鸟在翻身往上飞。</a:t>
            </a:r>
          </a:p>
        </p:txBody>
      </p:sp>
      <p:pic>
        <p:nvPicPr>
          <p:cNvPr id="5" name="图片 4" descr="点.tif"/>
          <p:cNvPicPr>
            <a:picLocks noChangeAspect="1"/>
          </p:cNvPicPr>
          <p:nvPr/>
        </p:nvPicPr>
        <p:blipFill>
          <a:blip r:embed="rId3">
            <a:lum contrast="40000"/>
          </a:blip>
          <a:stretch>
            <a:fillRect/>
          </a:stretch>
        </p:blipFill>
        <p:spPr>
          <a:xfrm>
            <a:off x="1266850" y="3205185"/>
            <a:ext cx="6877050" cy="3438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墨团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03" y="500042"/>
            <a:ext cx="1428553" cy="15151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2" y="785794"/>
            <a:ext cx="2500330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2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．横的</a:t>
            </a:r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</a:rPr>
              <a:t>写法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8596" y="1928802"/>
            <a:ext cx="8286808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古人称横的写法为勒，像“悬崖勒马”，即下笔时要逆入后往下顿，然后平拉向右运行，收笔停顿时，即勒住回锋收笔、在往右运行时要有一种涩劲，像“千里阵云”。</a:t>
            </a:r>
          </a:p>
        </p:txBody>
      </p:sp>
      <p:pic>
        <p:nvPicPr>
          <p:cNvPr id="5" name="图片 4" descr="横.tif"/>
          <p:cNvPicPr>
            <a:picLocks noChangeAspect="1"/>
          </p:cNvPicPr>
          <p:nvPr/>
        </p:nvPicPr>
        <p:blipFill>
          <a:blip r:embed="rId3">
            <a:lum contrast="40000"/>
          </a:blip>
          <a:stretch>
            <a:fillRect/>
          </a:stretch>
        </p:blipFill>
        <p:spPr>
          <a:xfrm>
            <a:off x="1214414" y="3286124"/>
            <a:ext cx="6867525" cy="3486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墨团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03" y="500042"/>
            <a:ext cx="1428553" cy="15151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2" y="785794"/>
            <a:ext cx="2500330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3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．竖的</a:t>
            </a:r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</a:rPr>
              <a:t>写法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0034" y="2285567"/>
            <a:ext cx="36433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古人称竖为弩。竖画的上下头有曲势，不能直上直下，运笔时笔逆锋向上往右顿笔再往下运行。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在往下运行时，笔杆因用力自然微倾前而成涩笔，收笔时停顿回锋收笔。</a:t>
            </a:r>
          </a:p>
        </p:txBody>
      </p:sp>
      <p:pic>
        <p:nvPicPr>
          <p:cNvPr id="5" name="图片 4" descr="竖.tif"/>
          <p:cNvPicPr>
            <a:picLocks noChangeAspect="1"/>
          </p:cNvPicPr>
          <p:nvPr/>
        </p:nvPicPr>
        <p:blipFill>
          <a:blip r:embed="rId3">
            <a:lum contrast="40000"/>
          </a:blip>
          <a:stretch>
            <a:fillRect/>
          </a:stretch>
        </p:blipFill>
        <p:spPr>
          <a:xfrm>
            <a:off x="4786314" y="142852"/>
            <a:ext cx="3357586" cy="6521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墨团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03" y="500042"/>
            <a:ext cx="1428553" cy="15151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2" y="785794"/>
            <a:ext cx="2500330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4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．钩的</a:t>
            </a:r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</a:rPr>
              <a:t>写法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4348" y="2545059"/>
            <a:ext cx="364333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钩别称“趯”。“趯”即踢，意为出钩如出“脚”，犹如人踢腿。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出钩前须先回行顿笔，然后用蹲锋蓄力，先后挫再往前猝然踢出，力量凝聚在笔端。</a:t>
            </a:r>
          </a:p>
        </p:txBody>
      </p:sp>
      <p:pic>
        <p:nvPicPr>
          <p:cNvPr id="5" name="图片 4" descr="钩.tif"/>
          <p:cNvPicPr>
            <a:picLocks noChangeAspect="1"/>
          </p:cNvPicPr>
          <p:nvPr/>
        </p:nvPicPr>
        <p:blipFill>
          <a:blip r:embed="rId3">
            <a:lum contrast="40000"/>
          </a:blip>
          <a:stretch>
            <a:fillRect/>
          </a:stretch>
        </p:blipFill>
        <p:spPr>
          <a:xfrm>
            <a:off x="4929190" y="181214"/>
            <a:ext cx="3376627" cy="6605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墨团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03" y="500042"/>
            <a:ext cx="1428553" cy="15151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2" y="785794"/>
            <a:ext cx="2500330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5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．提的</a:t>
            </a:r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</a:rPr>
              <a:t>写法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8596" y="1928802"/>
            <a:ext cx="8286808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提又称“策”，意思是运笔有马鞭策马之势，逆笔向下按，稍作停顿后，仰笔铺毫而上，到笔画末端收笔暗收锋，其力量在末端的锋锐。</a:t>
            </a:r>
          </a:p>
        </p:txBody>
      </p:sp>
      <p:pic>
        <p:nvPicPr>
          <p:cNvPr id="5" name="图片 4" descr="提.tif"/>
          <p:cNvPicPr>
            <a:picLocks noChangeAspect="1"/>
          </p:cNvPicPr>
          <p:nvPr/>
        </p:nvPicPr>
        <p:blipFill>
          <a:blip r:embed="rId3">
            <a:lum contrast="40000"/>
          </a:blip>
          <a:stretch>
            <a:fillRect/>
          </a:stretch>
        </p:blipFill>
        <p:spPr>
          <a:xfrm>
            <a:off x="1185887" y="3000372"/>
            <a:ext cx="6886575" cy="3390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墨团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03" y="500042"/>
            <a:ext cx="1428553" cy="15151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2" y="785794"/>
            <a:ext cx="2857520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6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．长撇</a:t>
            </a:r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</a:rPr>
              <a:t>的写法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2910" y="2343875"/>
            <a:ext cx="36433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古人称长撇为“掠”，其写法如飞鸟的鸟翼掠过，由大到小，笔势轻捷险劲。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运笔时先逆笔向上入笔，停顿后回锋往左下运行要轻捷，至收笔时暗回锋，有险峻之势。</a:t>
            </a:r>
          </a:p>
        </p:txBody>
      </p:sp>
      <p:pic>
        <p:nvPicPr>
          <p:cNvPr id="5" name="图片 4" descr="长撇.tif"/>
          <p:cNvPicPr>
            <a:picLocks noChangeAspect="1"/>
          </p:cNvPicPr>
          <p:nvPr/>
        </p:nvPicPr>
        <p:blipFill>
          <a:blip r:embed="rId3">
            <a:lum contrast="40000"/>
          </a:blip>
          <a:stretch>
            <a:fillRect/>
          </a:stretch>
        </p:blipFill>
        <p:spPr>
          <a:xfrm>
            <a:off x="5069965" y="142852"/>
            <a:ext cx="3359687" cy="65507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墨团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03" y="500042"/>
            <a:ext cx="1428553" cy="15151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2" y="785794"/>
            <a:ext cx="3143272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7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．短撇</a:t>
            </a:r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</a:rPr>
              <a:t>的写法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596" y="1928802"/>
            <a:ext cx="8286808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古人称短撇为“啄”，其形态如鸟啄物，书写时腾凌而速进，是一种从右上方腾空而来的撇。运笔时下笔蹲锋而速进，因笔画短故收笔时要急速收锋。</a:t>
            </a:r>
          </a:p>
        </p:txBody>
      </p:sp>
      <p:pic>
        <p:nvPicPr>
          <p:cNvPr id="7" name="图片 6" descr="短撇.tif"/>
          <p:cNvPicPr>
            <a:picLocks noChangeAspect="1"/>
          </p:cNvPicPr>
          <p:nvPr/>
        </p:nvPicPr>
        <p:blipFill>
          <a:blip r:embed="rId3">
            <a:lum contrast="40000"/>
          </a:blip>
          <a:stretch>
            <a:fillRect/>
          </a:stretch>
        </p:blipFill>
        <p:spPr>
          <a:xfrm>
            <a:off x="1214414" y="3143248"/>
            <a:ext cx="6848475" cy="3467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9"/>
          <p:cNvGrpSpPr>
            <a:grpSpLocks/>
          </p:cNvGrpSpPr>
          <p:nvPr/>
        </p:nvGrpSpPr>
        <p:grpSpPr bwMode="auto">
          <a:xfrm>
            <a:off x="928662" y="3091409"/>
            <a:ext cx="962025" cy="924458"/>
            <a:chOff x="2898904" y="638212"/>
            <a:chExt cx="1081361" cy="1057151"/>
          </a:xfrm>
        </p:grpSpPr>
        <p:grpSp>
          <p:nvGrpSpPr>
            <p:cNvPr id="4" name="组合 10"/>
            <p:cNvGrpSpPr>
              <a:grpSpLocks/>
            </p:cNvGrpSpPr>
            <p:nvPr/>
          </p:nvGrpSpPr>
          <p:grpSpPr bwMode="auto">
            <a:xfrm>
              <a:off x="2898904" y="638212"/>
              <a:ext cx="1081361" cy="1057151"/>
              <a:chOff x="2069306" y="2739231"/>
              <a:chExt cx="2127250" cy="2079625"/>
            </a:xfrm>
          </p:grpSpPr>
          <p:pic>
            <p:nvPicPr>
              <p:cNvPr id="20514" name="图片 11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069306" y="2739231"/>
                <a:ext cx="2127250" cy="2079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515" name="图片 33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</a:blip>
              <a:srcRect/>
              <a:stretch>
                <a:fillRect/>
              </a:stretch>
            </p:blipFill>
            <p:spPr bwMode="auto">
              <a:xfrm>
                <a:off x="2526149" y="3160719"/>
                <a:ext cx="1377950" cy="1368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7" name="矩形 16"/>
            <p:cNvSpPr/>
            <p:nvPr/>
          </p:nvSpPr>
          <p:spPr>
            <a:xfrm>
              <a:off x="3250436" y="984058"/>
              <a:ext cx="503076" cy="4575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伍</a:t>
              </a:r>
              <a:endPara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7" name="组合 50"/>
          <p:cNvGrpSpPr>
            <a:grpSpLocks/>
          </p:cNvGrpSpPr>
          <p:nvPr/>
        </p:nvGrpSpPr>
        <p:grpSpPr bwMode="auto">
          <a:xfrm>
            <a:off x="2428860" y="2379146"/>
            <a:ext cx="962025" cy="922899"/>
            <a:chOff x="2898904" y="638212"/>
            <a:chExt cx="1081361" cy="1057151"/>
          </a:xfrm>
        </p:grpSpPr>
        <p:grpSp>
          <p:nvGrpSpPr>
            <p:cNvPr id="8" name="组合 56"/>
            <p:cNvGrpSpPr>
              <a:grpSpLocks/>
            </p:cNvGrpSpPr>
            <p:nvPr/>
          </p:nvGrpSpPr>
          <p:grpSpPr bwMode="auto">
            <a:xfrm>
              <a:off x="2898904" y="638212"/>
              <a:ext cx="1081361" cy="1057151"/>
              <a:chOff x="2069306" y="2739231"/>
              <a:chExt cx="2127250" cy="2079625"/>
            </a:xfrm>
          </p:grpSpPr>
          <p:pic>
            <p:nvPicPr>
              <p:cNvPr id="20506" name="图片 58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069306" y="2739231"/>
                <a:ext cx="2127250" cy="2079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507" name="图片 33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</a:blip>
              <a:srcRect/>
              <a:stretch>
                <a:fillRect/>
              </a:stretch>
            </p:blipFill>
            <p:spPr bwMode="auto">
              <a:xfrm>
                <a:off x="2526149" y="3160719"/>
                <a:ext cx="1377950" cy="1368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58" name="矩形 57"/>
            <p:cNvSpPr/>
            <p:nvPr/>
          </p:nvSpPr>
          <p:spPr>
            <a:xfrm>
              <a:off x="3227238" y="984643"/>
              <a:ext cx="503076" cy="4583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肆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endParaRPr>
            </a:p>
          </p:txBody>
        </p:sp>
      </p:grpSp>
      <p:grpSp>
        <p:nvGrpSpPr>
          <p:cNvPr id="10" name="组合 61"/>
          <p:cNvGrpSpPr>
            <a:grpSpLocks/>
          </p:cNvGrpSpPr>
          <p:nvPr/>
        </p:nvGrpSpPr>
        <p:grpSpPr bwMode="auto">
          <a:xfrm>
            <a:off x="4000496" y="1805523"/>
            <a:ext cx="962025" cy="924459"/>
            <a:chOff x="2898904" y="638212"/>
            <a:chExt cx="1081361" cy="1057151"/>
          </a:xfrm>
        </p:grpSpPr>
        <p:grpSp>
          <p:nvGrpSpPr>
            <p:cNvPr id="11" name="组合 67"/>
            <p:cNvGrpSpPr>
              <a:grpSpLocks/>
            </p:cNvGrpSpPr>
            <p:nvPr/>
          </p:nvGrpSpPr>
          <p:grpSpPr bwMode="auto">
            <a:xfrm>
              <a:off x="2898904" y="638212"/>
              <a:ext cx="1081361" cy="1057151"/>
              <a:chOff x="2069306" y="2739231"/>
              <a:chExt cx="2127250" cy="2079625"/>
            </a:xfrm>
          </p:grpSpPr>
          <p:pic>
            <p:nvPicPr>
              <p:cNvPr id="20498" name="图片 69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069306" y="2739231"/>
                <a:ext cx="2127250" cy="2079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499" name="图片 33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</a:blip>
              <a:srcRect/>
              <a:stretch>
                <a:fillRect/>
              </a:stretch>
            </p:blipFill>
            <p:spPr bwMode="auto">
              <a:xfrm>
                <a:off x="2526149" y="3160719"/>
                <a:ext cx="1377950" cy="1368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9" name="矩形 68"/>
            <p:cNvSpPr/>
            <p:nvPr/>
          </p:nvSpPr>
          <p:spPr>
            <a:xfrm>
              <a:off x="3232592" y="1009017"/>
              <a:ext cx="503076" cy="33698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叁</a:t>
              </a:r>
            </a:p>
          </p:txBody>
        </p:sp>
      </p:grpSp>
      <p:sp>
        <p:nvSpPr>
          <p:cNvPr id="37" name="TextBox 12"/>
          <p:cNvSpPr txBox="1">
            <a:spLocks noChangeArrowheads="1"/>
          </p:cNvSpPr>
          <p:nvPr/>
        </p:nvSpPr>
        <p:spPr bwMode="auto">
          <a:xfrm>
            <a:off x="500055" y="476233"/>
            <a:ext cx="29289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篇章</a:t>
            </a:r>
            <a:endParaRPr lang="zh-CN" altLang="en-US" sz="2800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35" name="组合 61"/>
          <p:cNvGrpSpPr>
            <a:grpSpLocks/>
          </p:cNvGrpSpPr>
          <p:nvPr/>
        </p:nvGrpSpPr>
        <p:grpSpPr bwMode="auto">
          <a:xfrm>
            <a:off x="5500694" y="1214422"/>
            <a:ext cx="962025" cy="924459"/>
            <a:chOff x="2898904" y="638212"/>
            <a:chExt cx="1081361" cy="1057151"/>
          </a:xfrm>
        </p:grpSpPr>
        <p:grpSp>
          <p:nvGrpSpPr>
            <p:cNvPr id="36" name="组合 67"/>
            <p:cNvGrpSpPr>
              <a:grpSpLocks/>
            </p:cNvGrpSpPr>
            <p:nvPr/>
          </p:nvGrpSpPr>
          <p:grpSpPr bwMode="auto">
            <a:xfrm>
              <a:off x="2898904" y="638212"/>
              <a:ext cx="1081361" cy="1057151"/>
              <a:chOff x="2069306" y="2739231"/>
              <a:chExt cx="2127250" cy="2079625"/>
            </a:xfrm>
          </p:grpSpPr>
          <p:pic>
            <p:nvPicPr>
              <p:cNvPr id="39" name="图片 69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069306" y="2739231"/>
                <a:ext cx="2127250" cy="2079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0" name="图片 33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</a:blip>
              <a:srcRect/>
              <a:stretch>
                <a:fillRect/>
              </a:stretch>
            </p:blipFill>
            <p:spPr bwMode="auto">
              <a:xfrm>
                <a:off x="2526149" y="3160719"/>
                <a:ext cx="1377950" cy="1368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8" name="矩形 37"/>
            <p:cNvSpPr/>
            <p:nvPr/>
          </p:nvSpPr>
          <p:spPr>
            <a:xfrm>
              <a:off x="3232592" y="1009017"/>
              <a:ext cx="503076" cy="4575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贰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endParaRPr>
            </a:p>
          </p:txBody>
        </p:sp>
      </p:grpSp>
      <p:grpSp>
        <p:nvGrpSpPr>
          <p:cNvPr id="46" name="组合 61"/>
          <p:cNvGrpSpPr>
            <a:grpSpLocks/>
          </p:cNvGrpSpPr>
          <p:nvPr/>
        </p:nvGrpSpPr>
        <p:grpSpPr bwMode="auto">
          <a:xfrm>
            <a:off x="7000892" y="642918"/>
            <a:ext cx="962025" cy="924459"/>
            <a:chOff x="2898904" y="638212"/>
            <a:chExt cx="1081361" cy="1057151"/>
          </a:xfrm>
        </p:grpSpPr>
        <p:grpSp>
          <p:nvGrpSpPr>
            <p:cNvPr id="48" name="组合 67"/>
            <p:cNvGrpSpPr>
              <a:grpSpLocks/>
            </p:cNvGrpSpPr>
            <p:nvPr/>
          </p:nvGrpSpPr>
          <p:grpSpPr bwMode="auto">
            <a:xfrm>
              <a:off x="2898904" y="638212"/>
              <a:ext cx="1081361" cy="1057151"/>
              <a:chOff x="2069306" y="2739231"/>
              <a:chExt cx="2127250" cy="2079625"/>
            </a:xfrm>
          </p:grpSpPr>
          <p:pic>
            <p:nvPicPr>
              <p:cNvPr id="50" name="图片 69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069306" y="2739231"/>
                <a:ext cx="2127250" cy="2079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" name="图片 33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</a:blip>
              <a:srcRect/>
              <a:stretch>
                <a:fillRect/>
              </a:stretch>
            </p:blipFill>
            <p:spPr bwMode="auto">
              <a:xfrm>
                <a:off x="2526149" y="3160719"/>
                <a:ext cx="1377950" cy="1368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9" name="矩形 48"/>
            <p:cNvSpPr/>
            <p:nvPr/>
          </p:nvSpPr>
          <p:spPr>
            <a:xfrm>
              <a:off x="3232592" y="1009017"/>
              <a:ext cx="503076" cy="4575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壹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endParaRPr>
            </a:p>
          </p:txBody>
        </p:sp>
      </p:grpSp>
      <p:grpSp>
        <p:nvGrpSpPr>
          <p:cNvPr id="52" name="组合 62"/>
          <p:cNvGrpSpPr>
            <a:grpSpLocks/>
          </p:cNvGrpSpPr>
          <p:nvPr/>
        </p:nvGrpSpPr>
        <p:grpSpPr bwMode="auto">
          <a:xfrm>
            <a:off x="7187064" y="1785926"/>
            <a:ext cx="785826" cy="1891263"/>
            <a:chOff x="2991260" y="2951618"/>
            <a:chExt cx="1129254" cy="1027846"/>
          </a:xfrm>
        </p:grpSpPr>
        <p:sp>
          <p:nvSpPr>
            <p:cNvPr id="57" name="矩形 56"/>
            <p:cNvSpPr/>
            <p:nvPr/>
          </p:nvSpPr>
          <p:spPr>
            <a:xfrm>
              <a:off x="3059033" y="2951618"/>
              <a:ext cx="1061481" cy="1027846"/>
            </a:xfrm>
            <a:prstGeom prst="rect">
              <a:avLst/>
            </a:prstGeom>
          </p:spPr>
          <p:txBody>
            <a:bodyPr vert="eaVert">
              <a:spAutoFit/>
            </a:bodyPr>
            <a:lstStyle/>
            <a:p>
              <a:pPr algn="ctr" defTabSz="685783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书法概述篇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endParaRPr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2991260" y="2964307"/>
              <a:ext cx="0" cy="93584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>
              <a:off x="4014072" y="2964307"/>
              <a:ext cx="0" cy="93584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2" name="图片 61" descr="印章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00958" y="5072074"/>
            <a:ext cx="928694" cy="1295853"/>
          </a:xfrm>
          <a:prstGeom prst="rect">
            <a:avLst/>
          </a:prstGeom>
        </p:spPr>
      </p:pic>
      <p:grpSp>
        <p:nvGrpSpPr>
          <p:cNvPr id="63" name="组合 62"/>
          <p:cNvGrpSpPr>
            <a:grpSpLocks/>
          </p:cNvGrpSpPr>
          <p:nvPr/>
        </p:nvGrpSpPr>
        <p:grpSpPr bwMode="auto">
          <a:xfrm>
            <a:off x="5715001" y="2409061"/>
            <a:ext cx="785827" cy="1891263"/>
            <a:chOff x="2991260" y="2951618"/>
            <a:chExt cx="1129256" cy="1027846"/>
          </a:xfrm>
        </p:grpSpPr>
        <p:sp>
          <p:nvSpPr>
            <p:cNvPr id="68" name="矩形 67"/>
            <p:cNvSpPr/>
            <p:nvPr/>
          </p:nvSpPr>
          <p:spPr>
            <a:xfrm>
              <a:off x="3059035" y="2951618"/>
              <a:ext cx="1061481" cy="1027846"/>
            </a:xfrm>
            <a:prstGeom prst="rect">
              <a:avLst/>
            </a:prstGeom>
          </p:spPr>
          <p:txBody>
            <a:bodyPr vert="eaVert">
              <a:spAutoFit/>
            </a:bodyPr>
            <a:lstStyle/>
            <a:p>
              <a:pPr algn="ctr" defTabSz="685783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毛笔书法篇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endParaRPr>
            </a:p>
          </p:txBody>
        </p:sp>
        <p:cxnSp>
          <p:nvCxnSpPr>
            <p:cNvPr id="70" name="直接连接符 69"/>
            <p:cNvCxnSpPr/>
            <p:nvPr/>
          </p:nvCxnSpPr>
          <p:spPr>
            <a:xfrm>
              <a:off x="2991260" y="2964307"/>
              <a:ext cx="0" cy="93584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>
              <a:off x="4014072" y="2964307"/>
              <a:ext cx="0" cy="93584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组合 71"/>
          <p:cNvGrpSpPr>
            <a:grpSpLocks/>
          </p:cNvGrpSpPr>
          <p:nvPr/>
        </p:nvGrpSpPr>
        <p:grpSpPr bwMode="auto">
          <a:xfrm>
            <a:off x="4214801" y="3037935"/>
            <a:ext cx="785829" cy="1891263"/>
            <a:chOff x="2991260" y="2951618"/>
            <a:chExt cx="1129259" cy="1027846"/>
          </a:xfrm>
        </p:grpSpPr>
        <p:sp>
          <p:nvSpPr>
            <p:cNvPr id="73" name="矩形 72"/>
            <p:cNvSpPr/>
            <p:nvPr/>
          </p:nvSpPr>
          <p:spPr>
            <a:xfrm>
              <a:off x="3059037" y="2951618"/>
              <a:ext cx="1061482" cy="1027846"/>
            </a:xfrm>
            <a:prstGeom prst="rect">
              <a:avLst/>
            </a:prstGeom>
          </p:spPr>
          <p:txBody>
            <a:bodyPr vert="eaVert">
              <a:spAutoFit/>
            </a:bodyPr>
            <a:lstStyle/>
            <a:p>
              <a:pPr algn="ctr" defTabSz="685783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硬笔书法篇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endParaRPr>
            </a:p>
          </p:txBody>
        </p:sp>
        <p:cxnSp>
          <p:nvCxnSpPr>
            <p:cNvPr id="74" name="直接连接符 73"/>
            <p:cNvCxnSpPr/>
            <p:nvPr/>
          </p:nvCxnSpPr>
          <p:spPr>
            <a:xfrm>
              <a:off x="2991260" y="2964307"/>
              <a:ext cx="0" cy="93584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>
              <a:off x="4014072" y="2964307"/>
              <a:ext cx="0" cy="93584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组合 75"/>
          <p:cNvGrpSpPr>
            <a:grpSpLocks/>
          </p:cNvGrpSpPr>
          <p:nvPr/>
        </p:nvGrpSpPr>
        <p:grpSpPr bwMode="auto">
          <a:xfrm>
            <a:off x="2613941" y="3643314"/>
            <a:ext cx="785829" cy="1891263"/>
            <a:chOff x="2991260" y="2951618"/>
            <a:chExt cx="1129259" cy="1027846"/>
          </a:xfrm>
        </p:grpSpPr>
        <p:sp>
          <p:nvSpPr>
            <p:cNvPr id="77" name="矩形 76"/>
            <p:cNvSpPr/>
            <p:nvPr/>
          </p:nvSpPr>
          <p:spPr>
            <a:xfrm>
              <a:off x="3059037" y="2951618"/>
              <a:ext cx="1061482" cy="1027846"/>
            </a:xfrm>
            <a:prstGeom prst="rect">
              <a:avLst/>
            </a:prstGeom>
          </p:spPr>
          <p:txBody>
            <a:bodyPr vert="eaVert">
              <a:spAutoFit/>
            </a:bodyPr>
            <a:lstStyle/>
            <a:p>
              <a:pPr algn="ctr" defTabSz="685783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粉笔书法篇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endParaRPr>
            </a:p>
          </p:txBody>
        </p:sp>
        <p:cxnSp>
          <p:nvCxnSpPr>
            <p:cNvPr id="78" name="直接连接符 77"/>
            <p:cNvCxnSpPr/>
            <p:nvPr/>
          </p:nvCxnSpPr>
          <p:spPr>
            <a:xfrm>
              <a:off x="2991260" y="2964307"/>
              <a:ext cx="0" cy="93584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/>
          </p:nvCxnSpPr>
          <p:spPr>
            <a:xfrm>
              <a:off x="4014072" y="2964307"/>
              <a:ext cx="0" cy="93584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组合 79"/>
          <p:cNvGrpSpPr>
            <a:grpSpLocks/>
          </p:cNvGrpSpPr>
          <p:nvPr/>
        </p:nvGrpSpPr>
        <p:grpSpPr bwMode="auto">
          <a:xfrm>
            <a:off x="1071539" y="4323819"/>
            <a:ext cx="785829" cy="1891263"/>
            <a:chOff x="2991260" y="2951618"/>
            <a:chExt cx="1129259" cy="1027846"/>
          </a:xfrm>
        </p:grpSpPr>
        <p:sp>
          <p:nvSpPr>
            <p:cNvPr id="81" name="矩形 80"/>
            <p:cNvSpPr/>
            <p:nvPr/>
          </p:nvSpPr>
          <p:spPr>
            <a:xfrm>
              <a:off x="3059037" y="2951618"/>
              <a:ext cx="1061482" cy="1027846"/>
            </a:xfrm>
            <a:prstGeom prst="rect">
              <a:avLst/>
            </a:prstGeom>
          </p:spPr>
          <p:txBody>
            <a:bodyPr vert="eaVert">
              <a:spAutoFit/>
            </a:bodyPr>
            <a:lstStyle/>
            <a:p>
              <a:pPr algn="ctr" defTabSz="685783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dobe 楷体 Std R" panose="02020400000000000000" pitchFamily="18" charset="-122"/>
                  <a:ea typeface="Adobe 楷体 Std R" panose="02020400000000000000" pitchFamily="18" charset="-122"/>
                </a:rPr>
                <a:t>书法欣赏篇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dobe 楷体 Std R" panose="02020400000000000000" pitchFamily="18" charset="-122"/>
                <a:ea typeface="Adobe 楷体 Std R" panose="02020400000000000000" pitchFamily="18" charset="-122"/>
              </a:endParaRPr>
            </a:p>
          </p:txBody>
        </p:sp>
        <p:cxnSp>
          <p:nvCxnSpPr>
            <p:cNvPr id="82" name="直接连接符 81"/>
            <p:cNvCxnSpPr/>
            <p:nvPr/>
          </p:nvCxnSpPr>
          <p:spPr>
            <a:xfrm>
              <a:off x="2991260" y="2964307"/>
              <a:ext cx="0" cy="93584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>
              <a:off x="4014072" y="2964307"/>
              <a:ext cx="0" cy="93584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墨团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03" y="500042"/>
            <a:ext cx="1428553" cy="15151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2" y="785794"/>
            <a:ext cx="3143272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8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．捺的</a:t>
            </a:r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</a:rPr>
              <a:t>写法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1472" y="2571744"/>
            <a:ext cx="3429024" cy="17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古人称捺为“磔”。磔是古代的一种刑法，用来形容捺的形态与写法。捺的形态如同一把锋利的刀，笔端出锋劲利。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图片 4" descr="捺.tif"/>
          <p:cNvPicPr>
            <a:picLocks noChangeAspect="1"/>
          </p:cNvPicPr>
          <p:nvPr/>
        </p:nvPicPr>
        <p:blipFill>
          <a:blip r:embed="rId3">
            <a:lum contrast="40000"/>
          </a:blip>
          <a:stretch>
            <a:fillRect/>
          </a:stretch>
        </p:blipFill>
        <p:spPr>
          <a:xfrm>
            <a:off x="4786314" y="214290"/>
            <a:ext cx="3286148" cy="6487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1398917"/>
            <a:ext cx="8072494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中国书法在长期发展过程中，形成了一套极为丰富的笔法技巧，每一种笔法都有其专门名词和内涵。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 descr="边框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00042"/>
            <a:ext cx="4143372" cy="742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158" y="500042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itchFamily="2" charset="-122"/>
                <a:ea typeface="华文新魏" pitchFamily="2" charset="-122"/>
              </a:rPr>
              <a:t>（二）笔法技巧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4282" y="2428868"/>
            <a:ext cx="4286280" cy="341632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accent6">
                    <a:lumMod val="50000"/>
                  </a:schemeClr>
                </a:solidFill>
                <a:latin typeface="汉仪行楷简" pitchFamily="49" charset="-122"/>
                <a:ea typeface="汉仪行楷简" pitchFamily="49" charset="-122"/>
              </a:rPr>
              <a:t>抢笔：指入笔前笔锋不落纸而作折势的一种下笔前的准备动作。</a:t>
            </a:r>
          </a:p>
          <a:p>
            <a:pPr indent="457200"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accent6">
                    <a:lumMod val="50000"/>
                  </a:schemeClr>
                </a:solidFill>
                <a:latin typeface="汉仪行楷简" pitchFamily="49" charset="-122"/>
                <a:ea typeface="汉仪行楷简" pitchFamily="49" charset="-122"/>
              </a:rPr>
              <a:t>顿笔：指笔锋下按时，受下按时的压力垂直落纸之后，受到纸面的阻力，使弹性的笔毫不断地压铺在纸面上，达到一定的深度，成顿笔状。顿笔力度要恰当，如果过重时，笔毫铺得过多，时间长，就会出现点画肥滞。</a:t>
            </a:r>
          </a:p>
          <a:p>
            <a:pPr indent="457200"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accent6">
                    <a:lumMod val="50000"/>
                  </a:schemeClr>
                </a:solidFill>
                <a:latin typeface="汉仪行楷简" pitchFamily="49" charset="-122"/>
                <a:ea typeface="汉仪行楷简" pitchFamily="49" charset="-122"/>
              </a:rPr>
              <a:t>蹲笔：运笔如顿笔，然而力度轻于顿笔；运笔比顿笔快。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3438" y="2428868"/>
            <a:ext cx="4286280" cy="415498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accent6">
                    <a:lumMod val="50000"/>
                  </a:schemeClr>
                </a:solidFill>
                <a:latin typeface="汉仪行楷简" pitchFamily="49" charset="-122"/>
                <a:ea typeface="汉仪行楷简" pitchFamily="49" charset="-122"/>
              </a:rPr>
              <a:t>挫笔：指顿笔后略提起，使笔锋转动，微离顿处。多用于笔画的转折处。</a:t>
            </a:r>
          </a:p>
          <a:p>
            <a:pPr indent="457200"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accent6">
                    <a:lumMod val="50000"/>
                  </a:schemeClr>
                </a:solidFill>
                <a:latin typeface="汉仪行楷简" pitchFamily="49" charset="-122"/>
                <a:ea typeface="汉仪行楷简" pitchFamily="49" charset="-122"/>
              </a:rPr>
              <a:t>衄笔：笔锋去而逆回。</a:t>
            </a:r>
          </a:p>
          <a:p>
            <a:pPr indent="457200"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accent6">
                    <a:lumMod val="50000"/>
                  </a:schemeClr>
                </a:solidFill>
                <a:latin typeface="汉仪行楷简" pitchFamily="49" charset="-122"/>
                <a:ea typeface="汉仪行楷简" pitchFamily="49" charset="-122"/>
              </a:rPr>
              <a:t>折笔：指笔锋或上或下、或左或右逆返。折锋可以方折，也可圆折。</a:t>
            </a:r>
          </a:p>
          <a:p>
            <a:pPr indent="457200"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accent6">
                    <a:lumMod val="50000"/>
                  </a:schemeClr>
                </a:solidFill>
                <a:latin typeface="汉仪行楷简" pitchFamily="49" charset="-122"/>
                <a:ea typeface="汉仪行楷简" pitchFamily="49" charset="-122"/>
              </a:rPr>
              <a:t>转笔：指笔锋回旋。回旋时藏锋不露棱角，不露笔锋。</a:t>
            </a:r>
          </a:p>
          <a:p>
            <a:pPr indent="457200"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accent6">
                    <a:lumMod val="50000"/>
                  </a:schemeClr>
                </a:solidFill>
                <a:latin typeface="汉仪行楷简" pitchFamily="49" charset="-122"/>
                <a:ea typeface="汉仪行楷简" pitchFamily="49" charset="-122"/>
              </a:rPr>
              <a:t>翻笔：指笔锋在第一笔势未尽时，即趁势翻转到第二笔，从横画转到竖画。</a:t>
            </a:r>
          </a:p>
          <a:p>
            <a:pPr indent="457200"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accent6">
                    <a:lumMod val="50000"/>
                  </a:schemeClr>
                </a:solidFill>
                <a:latin typeface="汉仪行楷简" pitchFamily="49" charset="-122"/>
                <a:ea typeface="汉仪行楷简" pitchFamily="49" charset="-122"/>
              </a:rPr>
              <a:t>驻笔：不提不顿，不转不动，笔锋着纸，停以取势。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596" y="2428868"/>
            <a:ext cx="8215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点的形态可以随着字形、字势产生各种变化，但其书写的基本要求不变。点画大致有以下七种基本形态。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" name="图片 3" descr="墨迹-浅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91" y="593536"/>
            <a:ext cx="3328515" cy="6032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2" y="500042"/>
            <a:ext cx="50006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800" b="1" dirty="0" smtClean="0">
                <a:latin typeface="华文新魏" pitchFamily="2" charset="-122"/>
                <a:ea typeface="华文新魏" pitchFamily="2" charset="-122"/>
              </a:rPr>
              <a:t>二、基本笔画的书写方法</a:t>
            </a:r>
          </a:p>
        </p:txBody>
      </p:sp>
      <p:pic>
        <p:nvPicPr>
          <p:cNvPr id="6" name="图片 5" descr="边框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72110"/>
            <a:ext cx="3071802" cy="7424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7158" y="1472110"/>
            <a:ext cx="228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itchFamily="2" charset="-122"/>
                <a:ea typeface="华文新魏" pitchFamily="2" charset="-122"/>
              </a:rPr>
              <a:t>（一）点</a:t>
            </a:r>
          </a:p>
        </p:txBody>
      </p:sp>
      <p:pic>
        <p:nvPicPr>
          <p:cNvPr id="8" name="图片 7" descr="墨团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803" y="3357562"/>
            <a:ext cx="1428553" cy="15151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32" y="3654859"/>
            <a:ext cx="200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1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．顿点</a:t>
            </a:r>
            <a:endParaRPr lang="zh-CN" altLang="en-US" sz="2400" b="1" dirty="0" smtClean="0"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4098" name="图片 138" descr="飞信截图2013022715410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28794" y="3286124"/>
            <a:ext cx="6871494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28596" y="5197799"/>
            <a:ext cx="8286808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藏锋起笔，转笔稍顿，成方折后向右下（呈弧形）行笔，由轻到重，顿笔成圆状，随之藏锋收笔。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0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墨团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03" y="500042"/>
            <a:ext cx="1428553" cy="15151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2" y="797339"/>
            <a:ext cx="200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2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．撇点</a:t>
            </a:r>
            <a:endParaRPr lang="zh-CN" altLang="en-US" sz="2400" b="1" dirty="0" smtClean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596" y="2340279"/>
            <a:ext cx="842968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藏锋起笔，转笔向右下稍行，至如意处稍驻后顺势向左下爽利出笔，短而有力。</a:t>
            </a:r>
          </a:p>
        </p:txBody>
      </p:sp>
      <p:pic>
        <p:nvPicPr>
          <p:cNvPr id="5122" name="图片 137" descr="飞信截图201303151615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1" y="357166"/>
            <a:ext cx="6786611" cy="1840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6" descr="墨团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03" y="3214686"/>
            <a:ext cx="1428553" cy="15151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32" y="3511983"/>
            <a:ext cx="200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3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．挑点</a:t>
            </a:r>
            <a:endParaRPr lang="zh-CN" altLang="en-US" sz="2400" b="1" dirty="0" smtClean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034" y="5000636"/>
            <a:ext cx="83582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露锋起笔，向右下运笔作弧线运动，随后回锋向右上提笔出锋，使尾部高高翘起。</a:t>
            </a:r>
          </a:p>
        </p:txBody>
      </p:sp>
      <p:pic>
        <p:nvPicPr>
          <p:cNvPr id="5123" name="图片 136" descr="飞信截图201302271541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32" y="3071810"/>
            <a:ext cx="6786610" cy="1850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1" dur="1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4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墨团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03" y="500042"/>
            <a:ext cx="1428553" cy="15151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2" y="797339"/>
            <a:ext cx="200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4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．长点</a:t>
            </a:r>
            <a:endParaRPr lang="zh-CN" altLang="en-US" sz="2400" b="1" dirty="0" smtClean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596" y="2340279"/>
            <a:ext cx="842968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侧锋起笔，向右下按笔，转笔向下，至如意处向上回锋收笔。</a:t>
            </a:r>
          </a:p>
        </p:txBody>
      </p:sp>
      <p:pic>
        <p:nvPicPr>
          <p:cNvPr id="6146" name="图片 135" descr="飞信截图201302271541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435343"/>
            <a:ext cx="6786610" cy="1850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6" descr="墨团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03" y="3201557"/>
            <a:ext cx="1428553" cy="15151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32" y="3498854"/>
            <a:ext cx="200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5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．横点</a:t>
            </a:r>
            <a:endParaRPr lang="zh-CN" altLang="en-US" sz="2400" b="1" dirty="0" smtClean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596" y="5041794"/>
            <a:ext cx="842968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露锋略顿起笔，向右上缓行渐重，至如意处先挫笔向右，后向左回锋收笔。</a:t>
            </a:r>
          </a:p>
        </p:txBody>
      </p:sp>
      <p:pic>
        <p:nvPicPr>
          <p:cNvPr id="6147" name="图片 134" descr="飞信截图201302271541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32" y="3000372"/>
            <a:ext cx="6786610" cy="1847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1" dur="1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4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墨团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03" y="714356"/>
            <a:ext cx="1428553" cy="15151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2" y="1011653"/>
            <a:ext cx="200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6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．竖点</a:t>
            </a:r>
            <a:endParaRPr lang="zh-CN" altLang="en-US" sz="2400" b="1" dirty="0" smtClean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596" y="2554593"/>
            <a:ext cx="842968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向左上方逆锋入笔，折笔后向右按笔下行，至如意处向左回锋收笔。</a:t>
            </a:r>
          </a:p>
        </p:txBody>
      </p:sp>
      <p:pic>
        <p:nvPicPr>
          <p:cNvPr id="7170" name="图片 133" descr="飞信截图201302271541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571480"/>
            <a:ext cx="6786610" cy="183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6" descr="墨团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03" y="3344433"/>
            <a:ext cx="1428553" cy="15151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32" y="3641730"/>
            <a:ext cx="200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7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．垂点</a:t>
            </a:r>
            <a:endParaRPr lang="zh-CN" altLang="en-US" sz="2400" b="1" dirty="0" smtClean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596" y="5184670"/>
            <a:ext cx="842968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藏锋起笔，向右转笔成圆笔，行笔至如意处向左上回锋收笔。</a:t>
            </a:r>
          </a:p>
        </p:txBody>
      </p:sp>
      <p:pic>
        <p:nvPicPr>
          <p:cNvPr id="7171" name="图片 668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70" y="3214686"/>
            <a:ext cx="6786610" cy="181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1" dur="1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4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1528238"/>
            <a:ext cx="8215370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横画是汉字中出现最多的笔画，它腰身挺直而中段稍细，尾部斜圆。书写时行笔宜快，慢则滞涩无气势。横画有以下三种基本形态。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 descr="边框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480"/>
            <a:ext cx="3071802" cy="742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158" y="571480"/>
            <a:ext cx="228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itchFamily="2" charset="-122"/>
                <a:ea typeface="华文新魏" pitchFamily="2" charset="-122"/>
              </a:rPr>
              <a:t>（二）横</a:t>
            </a:r>
          </a:p>
        </p:txBody>
      </p:sp>
      <p:pic>
        <p:nvPicPr>
          <p:cNvPr id="5" name="图片 4" descr="墨团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03" y="2872555"/>
            <a:ext cx="1428553" cy="15151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2" y="3169852"/>
            <a:ext cx="200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1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．长横</a:t>
            </a:r>
            <a:endParaRPr lang="zh-CN" altLang="en-US" sz="2400" b="1" dirty="0" smtClean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596" y="4712792"/>
            <a:ext cx="8429684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下笔略顿，提笔向右行笔，沿弧行至末端“耸肩”，右下转左回锋收笔。轻重分明，左低右高。</a:t>
            </a:r>
          </a:p>
        </p:txBody>
      </p:sp>
      <p:pic>
        <p:nvPicPr>
          <p:cNvPr id="8194" name="图片 132" descr="飞信截图201302271541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32" y="2727858"/>
            <a:ext cx="6715172" cy="184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墨团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03" y="714356"/>
            <a:ext cx="1428553" cy="15151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2" y="1011653"/>
            <a:ext cx="200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2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．短横</a:t>
            </a:r>
            <a:endParaRPr lang="zh-CN" altLang="en-US" sz="2400" b="1" dirty="0" smtClean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596" y="2554593"/>
            <a:ext cx="842968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与长横写法相同，只是行笔距离短，倾斜角度稍大，露头护尾。</a:t>
            </a:r>
          </a:p>
        </p:txBody>
      </p:sp>
      <p:pic>
        <p:nvPicPr>
          <p:cNvPr id="6" name="图片 5" descr="墨团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03" y="3344433"/>
            <a:ext cx="1428553" cy="15151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32" y="3641730"/>
            <a:ext cx="200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3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．仰横</a:t>
            </a:r>
            <a:endParaRPr lang="zh-CN" altLang="en-US" sz="2400" b="1" dirty="0" smtClean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596" y="5184670"/>
            <a:ext cx="842968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顿峰起笔，提笔右仰，端头方直，末端接下笔。</a:t>
            </a:r>
          </a:p>
        </p:txBody>
      </p:sp>
      <p:pic>
        <p:nvPicPr>
          <p:cNvPr id="9218" name="图片 131" descr="飞信截图201302271541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496686"/>
            <a:ext cx="6715172" cy="181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图片 90" descr="飞信截图201302271541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32" y="3214686"/>
            <a:ext cx="6694079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1" dur="1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4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1528238"/>
            <a:ext cx="8215370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竖画可分为悬针竖、垂露竖两大类。这两大类还可细分为左弧竖、右弧竖、悬胆竖等多种形态。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 descr="边框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480"/>
            <a:ext cx="3071802" cy="742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158" y="571480"/>
            <a:ext cx="228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itchFamily="2" charset="-122"/>
                <a:ea typeface="华文新魏" pitchFamily="2" charset="-122"/>
              </a:rPr>
              <a:t>（三）竖</a:t>
            </a:r>
          </a:p>
        </p:txBody>
      </p:sp>
      <p:pic>
        <p:nvPicPr>
          <p:cNvPr id="5" name="图片 4" descr="墨团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03" y="2872555"/>
            <a:ext cx="1428553" cy="15151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2" y="3169852"/>
            <a:ext cx="2286016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1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．悬针</a:t>
            </a:r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</a:rPr>
              <a:t>竖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8596" y="4712792"/>
            <a:ext cx="8286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藏锋向左上角起笔，折锋向右，顿笔转锋下行，收笔出锋，力至笔端，呈针尖状。</a:t>
            </a:r>
          </a:p>
        </p:txBody>
      </p:sp>
      <p:pic>
        <p:nvPicPr>
          <p:cNvPr id="10242" name="图片 89" descr="飞信截图2013031516153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46" y="2827113"/>
            <a:ext cx="6643734" cy="1744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墨团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03" y="1214422"/>
            <a:ext cx="1428553" cy="15151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2" y="1511719"/>
            <a:ext cx="2500330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2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．垂露</a:t>
            </a:r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</a:rPr>
              <a:t>竖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8596" y="3054659"/>
            <a:ext cx="8215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藏锋向左上角起笔，折锋向右，顿笔转锋下行，至末端顿笔向上回收，呈露珠状。</a:t>
            </a:r>
          </a:p>
        </p:txBody>
      </p:sp>
      <p:pic>
        <p:nvPicPr>
          <p:cNvPr id="11266" name="图片 81" descr="飞信截图201303151615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08" y="1071546"/>
            <a:ext cx="6658020" cy="1818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000100" y="4157497"/>
            <a:ext cx="7143800" cy="1200329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accent6">
                    <a:lumMod val="50000"/>
                  </a:schemeClr>
                </a:solidFill>
                <a:latin typeface="汉仪行楷简" pitchFamily="49" charset="-122"/>
                <a:ea typeface="汉仪行楷简" pitchFamily="49" charset="-122"/>
              </a:rPr>
              <a:t>垂露竖的书写要领：① 起笔遵循“欲上先下”的法则藏锋入笔，随之按“竖画横落笔”的法则将笔锋略向右下按笔，稍作停驻便调正笔锋取努势下行；② 行笔至竖画末端，轻提笔锋后顺势偏向左下顿笔，然后向上回锋收笔。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书香门第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" y="928670"/>
            <a:ext cx="9144000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43895"/>
            <a:ext cx="1500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chemeClr val="accent1">
                    <a:lumMod val="75000"/>
                  </a:schemeClr>
                </a:solidFill>
                <a:latin typeface="华文隶书" pitchFamily="2" charset="-122"/>
                <a:ea typeface="华文隶书" pitchFamily="2" charset="-122"/>
              </a:rPr>
              <a:t>第二篇</a:t>
            </a:r>
            <a:endParaRPr lang="zh-CN" altLang="en-US" sz="3200" dirty="0">
              <a:solidFill>
                <a:schemeClr val="accent1">
                  <a:lumMod val="75000"/>
                </a:schemeClr>
              </a:solidFill>
              <a:latin typeface="华文隶书" pitchFamily="2" charset="-122"/>
              <a:ea typeface="华文隶书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28794" y="1500174"/>
            <a:ext cx="4857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 smtClean="0">
                <a:solidFill>
                  <a:schemeClr val="accent6">
                    <a:lumMod val="50000"/>
                  </a:schemeClr>
                </a:solidFill>
                <a:latin typeface="汉仪行楷简" pitchFamily="49" charset="-122"/>
                <a:ea typeface="汉仪行楷简" pitchFamily="49" charset="-122"/>
              </a:rPr>
              <a:t>毛笔书法篇</a:t>
            </a:r>
            <a:endParaRPr lang="zh-CN" altLang="en-US" sz="7200" dirty="0">
              <a:solidFill>
                <a:schemeClr val="accent6">
                  <a:lumMod val="50000"/>
                </a:schemeClr>
              </a:solidFill>
              <a:latin typeface="汉仪行楷简" pitchFamily="49" charset="-122"/>
              <a:ea typeface="汉仪行楷简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43288" y="5500702"/>
            <a:ext cx="3014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华文隶书" pitchFamily="2" charset="-122"/>
                <a:ea typeface="华文隶书" pitchFamily="2" charset="-122"/>
              </a:rPr>
              <a:t>第二章  毛笔书法常识</a:t>
            </a:r>
            <a:endParaRPr lang="zh-CN" altLang="en-US" sz="2000" dirty="0">
              <a:latin typeface="华文隶书" pitchFamily="2" charset="-122"/>
              <a:ea typeface="华文隶书" pitchFamily="2" charset="-122"/>
            </a:endParaRPr>
          </a:p>
        </p:txBody>
      </p:sp>
      <p:pic>
        <p:nvPicPr>
          <p:cNvPr id="9" name="图片 8" descr="印鉴-圆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4414" y="5857892"/>
            <a:ext cx="365832" cy="3571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57356" y="5857892"/>
            <a:ext cx="3014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accent6">
                    <a:lumMod val="50000"/>
                  </a:schemeClr>
                </a:solidFill>
                <a:latin typeface="华文隶书" pitchFamily="2" charset="-122"/>
                <a:ea typeface="华文隶书" pitchFamily="2" charset="-122"/>
              </a:rPr>
              <a:t>第三章  毛笔楷书</a:t>
            </a:r>
            <a:endParaRPr lang="zh-CN" altLang="en-US" sz="2000" dirty="0">
              <a:solidFill>
                <a:schemeClr val="accent6">
                  <a:lumMod val="50000"/>
                </a:schemeClr>
              </a:solidFill>
              <a:latin typeface="华文隶书" pitchFamily="2" charset="-122"/>
              <a:ea typeface="华文隶书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57356" y="6243600"/>
            <a:ext cx="3014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华文隶书" pitchFamily="2" charset="-122"/>
                <a:ea typeface="华文隶书" pitchFamily="2" charset="-122"/>
              </a:rPr>
              <a:t>第四章  毛笔行书</a:t>
            </a:r>
            <a:endParaRPr lang="zh-CN" altLang="en-US" sz="2000" dirty="0">
              <a:latin typeface="华文隶书" pitchFamily="2" charset="-122"/>
              <a:ea typeface="华文隶书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57818" y="5500702"/>
            <a:ext cx="3014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华文隶书" pitchFamily="2" charset="-122"/>
                <a:ea typeface="华文隶书" pitchFamily="2" charset="-122"/>
              </a:rPr>
              <a:t>第五章  毛笔篆书与隶书</a:t>
            </a:r>
            <a:endParaRPr lang="zh-CN" altLang="en-US" sz="2000" dirty="0">
              <a:latin typeface="华文隶书" pitchFamily="2" charset="-122"/>
              <a:ea typeface="华文隶书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57818" y="5857892"/>
            <a:ext cx="357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华文隶书" pitchFamily="2" charset="-122"/>
                <a:ea typeface="华文隶书" pitchFamily="2" charset="-122"/>
              </a:rPr>
              <a:t>第六章  毛笔书法的章法布局</a:t>
            </a:r>
            <a:endParaRPr lang="zh-CN" altLang="en-US" sz="2000" dirty="0">
              <a:latin typeface="华文隶书" pitchFamily="2" charset="-122"/>
              <a:ea typeface="华文隶书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7" grpId="0"/>
      <p:bldP spid="10" grpId="0"/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1528238"/>
            <a:ext cx="8215370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撇画以舒展、俊逸、劲健为美。“撇头”要昂扬有精神，“撇身”须有适当弧度，“撇尾”应有上扬之势。撇画大致可分为以下三种形态。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 descr="边框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480"/>
            <a:ext cx="3071802" cy="742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158" y="571480"/>
            <a:ext cx="228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itchFamily="2" charset="-122"/>
                <a:ea typeface="华文新魏" pitchFamily="2" charset="-122"/>
              </a:rPr>
              <a:t>（四）撇</a:t>
            </a:r>
          </a:p>
        </p:txBody>
      </p:sp>
      <p:pic>
        <p:nvPicPr>
          <p:cNvPr id="5" name="图片 4" descr="墨团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03" y="2872555"/>
            <a:ext cx="1428553" cy="15151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2" y="3169852"/>
            <a:ext cx="2286016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1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．短撇</a:t>
            </a:r>
            <a:endParaRPr lang="zh-CN" altLang="en-US" sz="2400" b="1" dirty="0" smtClean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596" y="5041794"/>
            <a:ext cx="8286808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藏锋向左上角起笔，折锋向右下作顿，随之向左下爽利出笔，力至笔端。</a:t>
            </a:r>
            <a:endParaRPr lang="zh-CN" altLang="en-US" dirty="0" smtClean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26" name="图片 80" descr="飞信截图201302271541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46" y="2934284"/>
            <a:ext cx="6643734" cy="185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墨团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03" y="714356"/>
            <a:ext cx="1428553" cy="15151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2" y="1011653"/>
            <a:ext cx="200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2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．斜撇</a:t>
            </a:r>
            <a:endParaRPr lang="zh-CN" altLang="en-US" sz="2400" b="1" dirty="0" smtClean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596" y="2554593"/>
            <a:ext cx="842968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藏锋起笔，折锋向右下行笔，转锋向左下力行，中段弧形不可太直。</a:t>
            </a:r>
            <a:endParaRPr lang="zh-CN" altLang="en-US" dirty="0" smtClean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图片 4" descr="墨团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03" y="3344433"/>
            <a:ext cx="1428553" cy="15151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2" y="3641730"/>
            <a:ext cx="200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3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．竖撇</a:t>
            </a:r>
            <a:endParaRPr lang="zh-CN" altLang="en-US" sz="2400" b="1" dirty="0" smtClean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596" y="5184670"/>
            <a:ext cx="842968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与短撇写法相似，只是行笔时先向下行笔，逐渐向左下撇出，倾斜角度较小。</a:t>
            </a:r>
            <a:endParaRPr lang="zh-CN" altLang="en-US" dirty="0" smtClean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050" name="图片 79" descr="飞信截图201302271541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571480"/>
            <a:ext cx="6643734" cy="178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图片 78" descr="飞信截图201302271541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8022" y="3357562"/>
            <a:ext cx="6585944" cy="1753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1" dur="1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4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1625899"/>
            <a:ext cx="8215370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捺画在行笔方向上与撇画相反，它是由左上至右下伸展的笔画。捺画讲究藏头雄尾，起伏有致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。捺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画主要有以下两种形态。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 descr="边框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480"/>
            <a:ext cx="3071802" cy="742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158" y="571480"/>
            <a:ext cx="228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itchFamily="2" charset="-122"/>
                <a:ea typeface="华文新魏" pitchFamily="2" charset="-122"/>
              </a:rPr>
              <a:t>（</a:t>
            </a:r>
            <a:r>
              <a:rPr lang="zh-CN" altLang="en-US" sz="2400" dirty="0" smtClean="0">
                <a:latin typeface="华文新魏" pitchFamily="2" charset="-122"/>
                <a:ea typeface="华文新魏" pitchFamily="2" charset="-122"/>
              </a:rPr>
              <a:t>五）</a:t>
            </a:r>
            <a:r>
              <a:rPr lang="zh-CN" altLang="en-US" sz="2400" dirty="0" smtClean="0">
                <a:latin typeface="华文新魏" pitchFamily="2" charset="-122"/>
                <a:ea typeface="华文新魏" pitchFamily="2" charset="-122"/>
              </a:rPr>
              <a:t>捺</a:t>
            </a:r>
            <a:endParaRPr lang="zh-CN" altLang="en-US" sz="2400" dirty="0" smtClean="0">
              <a:latin typeface="华文新魏" pitchFamily="2" charset="-122"/>
              <a:ea typeface="华文新魏" pitchFamily="2" charset="-122"/>
            </a:endParaRPr>
          </a:p>
        </p:txBody>
      </p:sp>
      <p:pic>
        <p:nvPicPr>
          <p:cNvPr id="5" name="图片 4" descr="墨团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03" y="2983221"/>
            <a:ext cx="1428553" cy="15151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2" y="3280518"/>
            <a:ext cx="2286016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1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．斜捺</a:t>
            </a:r>
            <a:endParaRPr lang="zh-CN" altLang="en-US" sz="2400" b="1" dirty="0" smtClean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596" y="5000636"/>
            <a:ext cx="8286808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露锋起笔，转笔向右下铺毫徐行，缓行渐重，且行且收，至末端提笔出锋。整体粗重有力，笔势起伏跌宕。</a:t>
            </a:r>
            <a:endParaRPr lang="zh-CN" altLang="en-US" dirty="0" smtClean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074" name="图片 77" descr="飞信截图201302271541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5984" y="3010235"/>
            <a:ext cx="6572296" cy="177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墨团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03" y="1214422"/>
            <a:ext cx="1428553" cy="15151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32" y="1511719"/>
            <a:ext cx="2500330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2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．平捺</a:t>
            </a:r>
            <a:endParaRPr lang="zh-CN" altLang="en-US" sz="2400" b="1" dirty="0" smtClean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596" y="3054659"/>
            <a:ext cx="8215370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露锋起笔，折锋向右，然后向右下铺毫徐行，稍顿，蓄势出锋。整体趋势较平，斜度较小。</a:t>
            </a:r>
            <a:endParaRPr lang="zh-CN" altLang="en-US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85918" y="4753285"/>
            <a:ext cx="6000792" cy="461665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accent6">
                    <a:lumMod val="50000"/>
                  </a:schemeClr>
                </a:solidFill>
                <a:latin typeface="汉仪行楷简" pitchFamily="49" charset="-122"/>
                <a:ea typeface="汉仪行楷简" pitchFamily="49" charset="-122"/>
              </a:rPr>
              <a:t>捺画起笔</a:t>
            </a:r>
            <a:r>
              <a:rPr lang="zh-CN" altLang="en-US" sz="1600" dirty="0" smtClean="0">
                <a:solidFill>
                  <a:schemeClr val="accent6">
                    <a:lumMod val="50000"/>
                  </a:schemeClr>
                </a:solidFill>
                <a:latin typeface="汉仪行楷简" pitchFamily="49" charset="-122"/>
                <a:ea typeface="汉仪行楷简" pitchFamily="49" charset="-122"/>
              </a:rPr>
              <a:t>宜快，中部稍缓，出捺时不疾不徐，舒展自然。</a:t>
            </a:r>
            <a:endParaRPr lang="zh-CN" altLang="en-US" sz="1600" dirty="0" smtClean="0">
              <a:solidFill>
                <a:schemeClr val="accent6">
                  <a:lumMod val="50000"/>
                </a:schemeClr>
              </a:solidFill>
              <a:latin typeface="汉仪行楷简" pitchFamily="49" charset="-122"/>
              <a:ea typeface="汉仪行楷简" pitchFamily="49" charset="-122"/>
            </a:endParaRPr>
          </a:p>
        </p:txBody>
      </p:sp>
      <p:pic>
        <p:nvPicPr>
          <p:cNvPr id="4098" name="图片 76" descr="飞信截图201302271541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1000108"/>
            <a:ext cx="6572296" cy="177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1625899"/>
            <a:ext cx="8215370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钩画常附在其他笔画之后，属于“附属品”。钩画书写时讲究饱满有力，出钩爽快。钩画有以下五种表现形式。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 descr="边框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480"/>
            <a:ext cx="3071802" cy="742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158" y="571480"/>
            <a:ext cx="228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itchFamily="2" charset="-122"/>
                <a:ea typeface="华文新魏" pitchFamily="2" charset="-122"/>
              </a:rPr>
              <a:t>（六</a:t>
            </a:r>
            <a:r>
              <a:rPr lang="zh-CN" altLang="en-US" sz="2400" dirty="0" smtClean="0">
                <a:latin typeface="华文新魏" pitchFamily="2" charset="-122"/>
                <a:ea typeface="华文新魏" pitchFamily="2" charset="-122"/>
              </a:rPr>
              <a:t>）钩</a:t>
            </a:r>
            <a:endParaRPr lang="zh-CN" altLang="en-US" sz="2400" dirty="0" smtClean="0">
              <a:latin typeface="华文新魏" pitchFamily="2" charset="-122"/>
              <a:ea typeface="华文新魏" pitchFamily="2" charset="-122"/>
            </a:endParaRPr>
          </a:p>
        </p:txBody>
      </p:sp>
      <p:pic>
        <p:nvPicPr>
          <p:cNvPr id="5" name="图片 4" descr="墨团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03" y="2983221"/>
            <a:ext cx="1428553" cy="15151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2" y="3280518"/>
            <a:ext cx="2286016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1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．横钩</a:t>
            </a:r>
            <a:endParaRPr lang="zh-CN" altLang="en-US" sz="2400" b="1" dirty="0" smtClean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596" y="4912047"/>
            <a:ext cx="8286808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起笔同横画，行笔至钩处提笔折锋出方笔，转笔向右斜下挫笔，回锋驻笔，蓄势出钩。</a:t>
            </a:r>
            <a:endParaRPr lang="zh-CN" altLang="en-US" dirty="0" smtClean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122" name="图片 75" descr="飞信截图201302271541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5984" y="2857496"/>
            <a:ext cx="6500858" cy="1815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墨团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03" y="714356"/>
            <a:ext cx="1428553" cy="15151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2" y="1011653"/>
            <a:ext cx="200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2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．竖钩</a:t>
            </a:r>
            <a:endParaRPr lang="zh-CN" altLang="en-US" sz="2400" b="1" dirty="0" smtClean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596" y="2428868"/>
            <a:ext cx="8429684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起笔同竖法，顿笔转锋，向下力行，至钩出轻顿，转笔向上，稍驻，蓄势向左出钩，钩不宜太大。</a:t>
            </a:r>
            <a:endParaRPr lang="zh-CN" altLang="en-US" dirty="0" smtClean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图片 4" descr="墨团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03" y="3344433"/>
            <a:ext cx="1428553" cy="15151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2" y="3641730"/>
            <a:ext cx="2214578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3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．竖弯</a:t>
            </a:r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</a:rPr>
              <a:t>钩</a:t>
            </a:r>
            <a:endParaRPr lang="zh-CN" altLang="en-US" sz="2400" b="1" dirty="0" smtClean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596" y="5143512"/>
            <a:ext cx="8429684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竖弯钩也称“鹅钩”，起笔同竖画，至弯处稍缓，行笔一路圆转，至钩处稍顿，向左回锋，稍驻，蓄势向上挑出。</a:t>
            </a:r>
            <a:endParaRPr lang="zh-CN" altLang="en-US" dirty="0" smtClean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146" name="图片 74" descr="飞信截图201302271541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08" y="500042"/>
            <a:ext cx="6500858" cy="1788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图片 73" descr="飞信截图20130227154108"/>
          <p:cNvPicPr>
            <a:picLocks noChangeAspect="1" noChangeArrowheads="1"/>
          </p:cNvPicPr>
          <p:nvPr/>
        </p:nvPicPr>
        <p:blipFill>
          <a:blip r:embed="rId4"/>
          <a:srcRect t="2528"/>
          <a:stretch>
            <a:fillRect/>
          </a:stretch>
        </p:blipFill>
        <p:spPr bwMode="auto">
          <a:xfrm>
            <a:off x="2143108" y="3286124"/>
            <a:ext cx="6500858" cy="171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1" dur="1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4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墨团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03" y="714356"/>
            <a:ext cx="1428553" cy="15151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2" y="1011653"/>
            <a:ext cx="200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4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．斜钩</a:t>
            </a:r>
            <a:endParaRPr lang="zh-CN" altLang="en-US" sz="2400" b="1" dirty="0" smtClean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596" y="2428868"/>
            <a:ext cx="8429684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藏锋起笔，折笔作顿，向右下略带弯力行，至钩处作顿，回锋出钩向上，常作为字的主笔。</a:t>
            </a:r>
            <a:endParaRPr lang="zh-CN" altLang="en-US" dirty="0" smtClean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图片 4" descr="墨团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03" y="3344433"/>
            <a:ext cx="1428553" cy="15151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2" y="3641730"/>
            <a:ext cx="2214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5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．卧钩</a:t>
            </a:r>
            <a:endParaRPr lang="zh-CN" altLang="en-US" sz="2400" b="1" dirty="0" smtClean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596" y="5072074"/>
            <a:ext cx="8429684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顺锋起笔，向右下一路作横弯势，至钩处稍顿，向左回锋，稍驻，蓄势向字心钩出。</a:t>
            </a:r>
            <a:endParaRPr lang="zh-CN" altLang="en-US" dirty="0" smtClean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7170" name="图片 72" descr="飞信截图201302271541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08" y="571480"/>
            <a:ext cx="6429420" cy="1772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图片 71" descr="飞信截图201302271541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71711" y="3232864"/>
            <a:ext cx="6400817" cy="1767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1" dur="1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4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1755646"/>
            <a:ext cx="8215370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提也称挑，是由左下斜向上写出的笔画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。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 descr="边框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01227"/>
            <a:ext cx="3071802" cy="742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158" y="701227"/>
            <a:ext cx="228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itchFamily="2" charset="-122"/>
                <a:ea typeface="华文新魏" pitchFamily="2" charset="-122"/>
              </a:rPr>
              <a:t>（七</a:t>
            </a:r>
            <a:r>
              <a:rPr lang="zh-CN" altLang="en-US" sz="2400" dirty="0" smtClean="0">
                <a:latin typeface="华文新魏" pitchFamily="2" charset="-122"/>
                <a:ea typeface="华文新魏" pitchFamily="2" charset="-122"/>
              </a:rPr>
              <a:t>）提</a:t>
            </a:r>
            <a:endParaRPr lang="zh-CN" altLang="en-US" sz="2400" dirty="0" smtClean="0"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596" y="4714884"/>
            <a:ext cx="8286808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书写时，应藏锋入笔，折笔向下顿笔，提笔向右上角迅速有力挑出。写出的挑画须有仰势，其头昂、腹平、背润，讲究雄头强尾。</a:t>
            </a:r>
            <a:endParaRPr lang="zh-CN" altLang="en-US" dirty="0" smtClean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8194" name="图片 70" descr="飞信截图201302271541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2607754"/>
            <a:ext cx="6500858" cy="1749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1625899"/>
            <a:ext cx="8429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折画主要分为横折、竖折、撇折三种。先横后竖为横折，先竖后横为竖折。折画还有方折与圆折之分。方折骨力外露，刚劲洒脱；圆折宜外柔内刚，苍劲丰满。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 descr="边框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480"/>
            <a:ext cx="3071802" cy="742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158" y="571480"/>
            <a:ext cx="228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itchFamily="2" charset="-122"/>
                <a:ea typeface="华文新魏" pitchFamily="2" charset="-122"/>
              </a:rPr>
              <a:t>（八</a:t>
            </a:r>
            <a:r>
              <a:rPr lang="zh-CN" altLang="en-US" sz="2400" dirty="0" smtClean="0">
                <a:latin typeface="华文新魏" pitchFamily="2" charset="-122"/>
                <a:ea typeface="华文新魏" pitchFamily="2" charset="-122"/>
              </a:rPr>
              <a:t>）折</a:t>
            </a:r>
            <a:endParaRPr lang="zh-CN" altLang="en-US" sz="2400" dirty="0" smtClean="0">
              <a:latin typeface="华文新魏" pitchFamily="2" charset="-122"/>
              <a:ea typeface="华文新魏" pitchFamily="2" charset="-122"/>
            </a:endParaRPr>
          </a:p>
        </p:txBody>
      </p:sp>
      <p:pic>
        <p:nvPicPr>
          <p:cNvPr id="5" name="图片 4" descr="墨团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03" y="2983221"/>
            <a:ext cx="1428553" cy="15151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2" y="3280518"/>
            <a:ext cx="2286016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1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．横折</a:t>
            </a:r>
            <a:endParaRPr lang="zh-CN" altLang="en-US" sz="2400" b="1" dirty="0" smtClean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596" y="4912047"/>
            <a:ext cx="8286808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起笔写横，至折处稍驻笔，向右上微昂，右下顿笔，转下重顿，使之形成方肩状。</a:t>
            </a:r>
            <a:endParaRPr lang="zh-CN" altLang="en-US" dirty="0" smtClean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9218" name="图片 6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5984" y="3000372"/>
            <a:ext cx="6500858" cy="1703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墨团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03" y="714356"/>
            <a:ext cx="1428553" cy="15151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2" y="1011653"/>
            <a:ext cx="200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2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．竖折</a:t>
            </a:r>
            <a:endParaRPr lang="zh-CN" altLang="en-US" sz="2400" b="1" dirty="0" smtClean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596" y="2357430"/>
            <a:ext cx="842968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起笔如同竖法，向下力行至折处，提笔向左，起笔写横。</a:t>
            </a:r>
            <a:endParaRPr lang="zh-CN" altLang="en-US" dirty="0" smtClean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图片 4" descr="墨团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03" y="3344433"/>
            <a:ext cx="1428553" cy="15151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2" y="3641730"/>
            <a:ext cx="2214578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3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．撇折</a:t>
            </a:r>
            <a:endParaRPr lang="zh-CN" altLang="en-US" sz="2400" b="1" dirty="0" smtClean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596" y="5072074"/>
            <a:ext cx="8429684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起笔如同撇法，向左下行至折处，提笔向左微折，折笔向下稍顿，折后或向右挑，或向右横。</a:t>
            </a:r>
            <a:endParaRPr lang="zh-CN" altLang="en-US" dirty="0" smtClean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242" name="图片 68" descr="飞信截图201303151629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08" y="561329"/>
            <a:ext cx="6429420" cy="172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图片 67" descr="飞信截图201303151531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66947" y="3214686"/>
            <a:ext cx="6405581" cy="1747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1" dur="1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4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2"/>
          <p:cNvSpPr>
            <a:spLocks noChangeArrowheads="1"/>
          </p:cNvSpPr>
          <p:nvPr/>
        </p:nvSpPr>
        <p:spPr bwMode="auto">
          <a:xfrm>
            <a:off x="3458930" y="2832754"/>
            <a:ext cx="35926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800" dirty="0" smtClean="0">
                <a:latin typeface="华文隶书" pitchFamily="2" charset="-122"/>
                <a:ea typeface="华文隶书" pitchFamily="2" charset="-122"/>
              </a:rPr>
              <a:t>第一节  毛笔楷书概述</a:t>
            </a:r>
            <a:endParaRPr lang="zh-CN" altLang="en-US" sz="2800" dirty="0">
              <a:latin typeface="华文隶书" pitchFamily="2" charset="-122"/>
              <a:ea typeface="华文隶书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 rot="5217582">
            <a:off x="-306072" y="3526462"/>
            <a:ext cx="2323606" cy="732060"/>
            <a:chOff x="3059087" y="2408240"/>
            <a:chExt cx="6051502" cy="2019305"/>
          </a:xfrm>
          <a:solidFill>
            <a:srgbClr val="686868"/>
          </a:solidFill>
        </p:grpSpPr>
        <p:sp>
          <p:nvSpPr>
            <p:cNvPr id="10" name="Freeform 6"/>
            <p:cNvSpPr>
              <a:spLocks noEditPoints="1"/>
            </p:cNvSpPr>
            <p:nvPr/>
          </p:nvSpPr>
          <p:spPr bwMode="auto">
            <a:xfrm>
              <a:off x="3059087" y="2660653"/>
              <a:ext cx="5810203" cy="1766892"/>
            </a:xfrm>
            <a:custGeom>
              <a:avLst/>
              <a:gdLst>
                <a:gd name="T0" fmla="*/ 62 w 1547"/>
                <a:gd name="T1" fmla="*/ 5 h 469"/>
                <a:gd name="T2" fmla="*/ 112 w 1547"/>
                <a:gd name="T3" fmla="*/ 49 h 469"/>
                <a:gd name="T4" fmla="*/ 185 w 1547"/>
                <a:gd name="T5" fmla="*/ 125 h 469"/>
                <a:gd name="T6" fmla="*/ 254 w 1547"/>
                <a:gd name="T7" fmla="*/ 180 h 469"/>
                <a:gd name="T8" fmla="*/ 341 w 1547"/>
                <a:gd name="T9" fmla="*/ 251 h 469"/>
                <a:gd name="T10" fmla="*/ 409 w 1547"/>
                <a:gd name="T11" fmla="*/ 304 h 469"/>
                <a:gd name="T12" fmla="*/ 486 w 1547"/>
                <a:gd name="T13" fmla="*/ 326 h 469"/>
                <a:gd name="T14" fmla="*/ 557 w 1547"/>
                <a:gd name="T15" fmla="*/ 353 h 469"/>
                <a:gd name="T16" fmla="*/ 719 w 1547"/>
                <a:gd name="T17" fmla="*/ 385 h 469"/>
                <a:gd name="T18" fmla="*/ 799 w 1547"/>
                <a:gd name="T19" fmla="*/ 387 h 469"/>
                <a:gd name="T20" fmla="*/ 898 w 1547"/>
                <a:gd name="T21" fmla="*/ 374 h 469"/>
                <a:gd name="T22" fmla="*/ 990 w 1547"/>
                <a:gd name="T23" fmla="*/ 358 h 469"/>
                <a:gd name="T24" fmla="*/ 921 w 1547"/>
                <a:gd name="T25" fmla="*/ 383 h 469"/>
                <a:gd name="T26" fmla="*/ 878 w 1547"/>
                <a:gd name="T27" fmla="*/ 395 h 469"/>
                <a:gd name="T28" fmla="*/ 898 w 1547"/>
                <a:gd name="T29" fmla="*/ 403 h 469"/>
                <a:gd name="T30" fmla="*/ 797 w 1547"/>
                <a:gd name="T31" fmla="*/ 416 h 469"/>
                <a:gd name="T32" fmla="*/ 782 w 1547"/>
                <a:gd name="T33" fmla="*/ 428 h 469"/>
                <a:gd name="T34" fmla="*/ 965 w 1547"/>
                <a:gd name="T35" fmla="*/ 407 h 469"/>
                <a:gd name="T36" fmla="*/ 1093 w 1547"/>
                <a:gd name="T37" fmla="*/ 362 h 469"/>
                <a:gd name="T38" fmla="*/ 1010 w 1547"/>
                <a:gd name="T39" fmla="*/ 384 h 469"/>
                <a:gd name="T40" fmla="*/ 947 w 1547"/>
                <a:gd name="T41" fmla="*/ 399 h 469"/>
                <a:gd name="T42" fmla="*/ 983 w 1547"/>
                <a:gd name="T43" fmla="*/ 386 h 469"/>
                <a:gd name="T44" fmla="*/ 1067 w 1547"/>
                <a:gd name="T45" fmla="*/ 354 h 469"/>
                <a:gd name="T46" fmla="*/ 1124 w 1547"/>
                <a:gd name="T47" fmla="*/ 336 h 469"/>
                <a:gd name="T48" fmla="*/ 1125 w 1547"/>
                <a:gd name="T49" fmla="*/ 357 h 469"/>
                <a:gd name="T50" fmla="*/ 1194 w 1547"/>
                <a:gd name="T51" fmla="*/ 335 h 469"/>
                <a:gd name="T52" fmla="*/ 1279 w 1547"/>
                <a:gd name="T53" fmla="*/ 289 h 469"/>
                <a:gd name="T54" fmla="*/ 1350 w 1547"/>
                <a:gd name="T55" fmla="*/ 245 h 469"/>
                <a:gd name="T56" fmla="*/ 1419 w 1547"/>
                <a:gd name="T57" fmla="*/ 194 h 469"/>
                <a:gd name="T58" fmla="*/ 1438 w 1547"/>
                <a:gd name="T59" fmla="*/ 175 h 469"/>
                <a:gd name="T60" fmla="*/ 1545 w 1547"/>
                <a:gd name="T61" fmla="*/ 73 h 469"/>
                <a:gd name="T62" fmla="*/ 1412 w 1547"/>
                <a:gd name="T63" fmla="*/ 226 h 469"/>
                <a:gd name="T64" fmla="*/ 1358 w 1547"/>
                <a:gd name="T65" fmla="*/ 280 h 469"/>
                <a:gd name="T66" fmla="*/ 1309 w 1547"/>
                <a:gd name="T67" fmla="*/ 308 h 469"/>
                <a:gd name="T68" fmla="*/ 1232 w 1547"/>
                <a:gd name="T69" fmla="*/ 353 h 469"/>
                <a:gd name="T70" fmla="*/ 1192 w 1547"/>
                <a:gd name="T71" fmla="*/ 368 h 469"/>
                <a:gd name="T72" fmla="*/ 1144 w 1547"/>
                <a:gd name="T73" fmla="*/ 392 h 469"/>
                <a:gd name="T74" fmla="*/ 1061 w 1547"/>
                <a:gd name="T75" fmla="*/ 420 h 469"/>
                <a:gd name="T76" fmla="*/ 1017 w 1547"/>
                <a:gd name="T77" fmla="*/ 436 h 469"/>
                <a:gd name="T78" fmla="*/ 972 w 1547"/>
                <a:gd name="T79" fmla="*/ 445 h 469"/>
                <a:gd name="T80" fmla="*/ 843 w 1547"/>
                <a:gd name="T81" fmla="*/ 466 h 469"/>
                <a:gd name="T82" fmla="*/ 756 w 1547"/>
                <a:gd name="T83" fmla="*/ 468 h 469"/>
                <a:gd name="T84" fmla="*/ 651 w 1547"/>
                <a:gd name="T85" fmla="*/ 455 h 469"/>
                <a:gd name="T86" fmla="*/ 592 w 1547"/>
                <a:gd name="T87" fmla="*/ 444 h 469"/>
                <a:gd name="T88" fmla="*/ 506 w 1547"/>
                <a:gd name="T89" fmla="*/ 428 h 469"/>
                <a:gd name="T90" fmla="*/ 466 w 1547"/>
                <a:gd name="T91" fmla="*/ 415 h 469"/>
                <a:gd name="T92" fmla="*/ 392 w 1547"/>
                <a:gd name="T93" fmla="*/ 390 h 469"/>
                <a:gd name="T94" fmla="*/ 395 w 1547"/>
                <a:gd name="T95" fmla="*/ 376 h 469"/>
                <a:gd name="T96" fmla="*/ 295 w 1547"/>
                <a:gd name="T97" fmla="*/ 332 h 469"/>
                <a:gd name="T98" fmla="*/ 234 w 1547"/>
                <a:gd name="T99" fmla="*/ 302 h 469"/>
                <a:gd name="T100" fmla="*/ 151 w 1547"/>
                <a:gd name="T101" fmla="*/ 222 h 469"/>
                <a:gd name="T102" fmla="*/ 97 w 1547"/>
                <a:gd name="T103" fmla="*/ 183 h 469"/>
                <a:gd name="T104" fmla="*/ 1 w 1547"/>
                <a:gd name="T105" fmla="*/ 69 h 469"/>
                <a:gd name="T106" fmla="*/ 721 w 1547"/>
                <a:gd name="T107" fmla="*/ 402 h 469"/>
                <a:gd name="T108" fmla="*/ 650 w 1547"/>
                <a:gd name="T109" fmla="*/ 391 h 469"/>
                <a:gd name="T110" fmla="*/ 596 w 1547"/>
                <a:gd name="T111" fmla="*/ 393 h 469"/>
                <a:gd name="T112" fmla="*/ 754 w 1547"/>
                <a:gd name="T113" fmla="*/ 400 h 469"/>
                <a:gd name="T114" fmla="*/ 1437 w 1547"/>
                <a:gd name="T115" fmla="*/ 185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47" h="469">
                  <a:moveTo>
                    <a:pt x="0" y="43"/>
                  </a:moveTo>
                  <a:cubicBezTo>
                    <a:pt x="10" y="39"/>
                    <a:pt x="18" y="34"/>
                    <a:pt x="22" y="23"/>
                  </a:cubicBezTo>
                  <a:cubicBezTo>
                    <a:pt x="23" y="21"/>
                    <a:pt x="24" y="21"/>
                    <a:pt x="25" y="20"/>
                  </a:cubicBezTo>
                  <a:cubicBezTo>
                    <a:pt x="28" y="18"/>
                    <a:pt x="31" y="16"/>
                    <a:pt x="33" y="14"/>
                  </a:cubicBezTo>
                  <a:cubicBezTo>
                    <a:pt x="37" y="7"/>
                    <a:pt x="43" y="5"/>
                    <a:pt x="50" y="5"/>
                  </a:cubicBezTo>
                  <a:cubicBezTo>
                    <a:pt x="54" y="5"/>
                    <a:pt x="58" y="5"/>
                    <a:pt x="62" y="5"/>
                  </a:cubicBezTo>
                  <a:cubicBezTo>
                    <a:pt x="67" y="5"/>
                    <a:pt x="71" y="4"/>
                    <a:pt x="73" y="0"/>
                  </a:cubicBezTo>
                  <a:cubicBezTo>
                    <a:pt x="76" y="1"/>
                    <a:pt x="79" y="2"/>
                    <a:pt x="82" y="3"/>
                  </a:cubicBezTo>
                  <a:cubicBezTo>
                    <a:pt x="84" y="3"/>
                    <a:pt x="85" y="3"/>
                    <a:pt x="87" y="3"/>
                  </a:cubicBezTo>
                  <a:cubicBezTo>
                    <a:pt x="94" y="2"/>
                    <a:pt x="96" y="3"/>
                    <a:pt x="97" y="11"/>
                  </a:cubicBezTo>
                  <a:cubicBezTo>
                    <a:pt x="99" y="24"/>
                    <a:pt x="101" y="37"/>
                    <a:pt x="112" y="47"/>
                  </a:cubicBezTo>
                  <a:cubicBezTo>
                    <a:pt x="112" y="47"/>
                    <a:pt x="112" y="48"/>
                    <a:pt x="112" y="49"/>
                  </a:cubicBezTo>
                  <a:cubicBezTo>
                    <a:pt x="112" y="52"/>
                    <a:pt x="114" y="56"/>
                    <a:pt x="117" y="56"/>
                  </a:cubicBezTo>
                  <a:cubicBezTo>
                    <a:pt x="128" y="56"/>
                    <a:pt x="133" y="65"/>
                    <a:pt x="139" y="72"/>
                  </a:cubicBezTo>
                  <a:cubicBezTo>
                    <a:pt x="139" y="73"/>
                    <a:pt x="139" y="74"/>
                    <a:pt x="139" y="75"/>
                  </a:cubicBezTo>
                  <a:cubicBezTo>
                    <a:pt x="139" y="84"/>
                    <a:pt x="143" y="90"/>
                    <a:pt x="149" y="96"/>
                  </a:cubicBezTo>
                  <a:cubicBezTo>
                    <a:pt x="151" y="97"/>
                    <a:pt x="153" y="99"/>
                    <a:pt x="155" y="100"/>
                  </a:cubicBezTo>
                  <a:cubicBezTo>
                    <a:pt x="166" y="107"/>
                    <a:pt x="176" y="115"/>
                    <a:pt x="185" y="125"/>
                  </a:cubicBezTo>
                  <a:cubicBezTo>
                    <a:pt x="188" y="129"/>
                    <a:pt x="193" y="132"/>
                    <a:pt x="197" y="135"/>
                  </a:cubicBezTo>
                  <a:cubicBezTo>
                    <a:pt x="198" y="136"/>
                    <a:pt x="199" y="137"/>
                    <a:pt x="199" y="138"/>
                  </a:cubicBezTo>
                  <a:cubicBezTo>
                    <a:pt x="200" y="142"/>
                    <a:pt x="203" y="145"/>
                    <a:pt x="206" y="146"/>
                  </a:cubicBezTo>
                  <a:cubicBezTo>
                    <a:pt x="216" y="148"/>
                    <a:pt x="222" y="154"/>
                    <a:pt x="228" y="161"/>
                  </a:cubicBezTo>
                  <a:cubicBezTo>
                    <a:pt x="233" y="166"/>
                    <a:pt x="237" y="172"/>
                    <a:pt x="243" y="176"/>
                  </a:cubicBezTo>
                  <a:cubicBezTo>
                    <a:pt x="246" y="178"/>
                    <a:pt x="250" y="180"/>
                    <a:pt x="254" y="180"/>
                  </a:cubicBezTo>
                  <a:cubicBezTo>
                    <a:pt x="258" y="181"/>
                    <a:pt x="260" y="182"/>
                    <a:pt x="263" y="185"/>
                  </a:cubicBezTo>
                  <a:cubicBezTo>
                    <a:pt x="271" y="193"/>
                    <a:pt x="280" y="200"/>
                    <a:pt x="288" y="208"/>
                  </a:cubicBezTo>
                  <a:cubicBezTo>
                    <a:pt x="292" y="211"/>
                    <a:pt x="296" y="214"/>
                    <a:pt x="298" y="217"/>
                  </a:cubicBezTo>
                  <a:cubicBezTo>
                    <a:pt x="303" y="224"/>
                    <a:pt x="309" y="227"/>
                    <a:pt x="315" y="231"/>
                  </a:cubicBezTo>
                  <a:cubicBezTo>
                    <a:pt x="317" y="233"/>
                    <a:pt x="321" y="232"/>
                    <a:pt x="323" y="233"/>
                  </a:cubicBezTo>
                  <a:cubicBezTo>
                    <a:pt x="329" y="239"/>
                    <a:pt x="335" y="245"/>
                    <a:pt x="341" y="251"/>
                  </a:cubicBezTo>
                  <a:cubicBezTo>
                    <a:pt x="341" y="251"/>
                    <a:pt x="341" y="252"/>
                    <a:pt x="340" y="252"/>
                  </a:cubicBezTo>
                  <a:cubicBezTo>
                    <a:pt x="340" y="252"/>
                    <a:pt x="340" y="253"/>
                    <a:pt x="340" y="253"/>
                  </a:cubicBezTo>
                  <a:cubicBezTo>
                    <a:pt x="333" y="256"/>
                    <a:pt x="332" y="258"/>
                    <a:pt x="337" y="264"/>
                  </a:cubicBezTo>
                  <a:cubicBezTo>
                    <a:pt x="340" y="268"/>
                    <a:pt x="345" y="271"/>
                    <a:pt x="349" y="273"/>
                  </a:cubicBezTo>
                  <a:cubicBezTo>
                    <a:pt x="363" y="281"/>
                    <a:pt x="376" y="289"/>
                    <a:pt x="390" y="297"/>
                  </a:cubicBezTo>
                  <a:cubicBezTo>
                    <a:pt x="396" y="300"/>
                    <a:pt x="403" y="303"/>
                    <a:pt x="409" y="304"/>
                  </a:cubicBezTo>
                  <a:cubicBezTo>
                    <a:pt x="413" y="305"/>
                    <a:pt x="417" y="305"/>
                    <a:pt x="421" y="304"/>
                  </a:cubicBezTo>
                  <a:cubicBezTo>
                    <a:pt x="428" y="300"/>
                    <a:pt x="435" y="302"/>
                    <a:pt x="441" y="304"/>
                  </a:cubicBezTo>
                  <a:cubicBezTo>
                    <a:pt x="444" y="305"/>
                    <a:pt x="447" y="309"/>
                    <a:pt x="449" y="311"/>
                  </a:cubicBezTo>
                  <a:cubicBezTo>
                    <a:pt x="451" y="313"/>
                    <a:pt x="453" y="314"/>
                    <a:pt x="454" y="315"/>
                  </a:cubicBezTo>
                  <a:cubicBezTo>
                    <a:pt x="459" y="316"/>
                    <a:pt x="463" y="316"/>
                    <a:pt x="467" y="317"/>
                  </a:cubicBezTo>
                  <a:cubicBezTo>
                    <a:pt x="475" y="318"/>
                    <a:pt x="482" y="320"/>
                    <a:pt x="486" y="326"/>
                  </a:cubicBezTo>
                  <a:cubicBezTo>
                    <a:pt x="497" y="327"/>
                    <a:pt x="507" y="328"/>
                    <a:pt x="517" y="330"/>
                  </a:cubicBezTo>
                  <a:cubicBezTo>
                    <a:pt x="519" y="335"/>
                    <a:pt x="524" y="337"/>
                    <a:pt x="530" y="337"/>
                  </a:cubicBezTo>
                  <a:cubicBezTo>
                    <a:pt x="534" y="338"/>
                    <a:pt x="538" y="339"/>
                    <a:pt x="542" y="340"/>
                  </a:cubicBezTo>
                  <a:cubicBezTo>
                    <a:pt x="542" y="340"/>
                    <a:pt x="543" y="341"/>
                    <a:pt x="543" y="340"/>
                  </a:cubicBezTo>
                  <a:cubicBezTo>
                    <a:pt x="551" y="336"/>
                    <a:pt x="553" y="345"/>
                    <a:pt x="557" y="348"/>
                  </a:cubicBezTo>
                  <a:cubicBezTo>
                    <a:pt x="558" y="349"/>
                    <a:pt x="558" y="351"/>
                    <a:pt x="557" y="353"/>
                  </a:cubicBezTo>
                  <a:cubicBezTo>
                    <a:pt x="555" y="358"/>
                    <a:pt x="556" y="360"/>
                    <a:pt x="561" y="361"/>
                  </a:cubicBezTo>
                  <a:cubicBezTo>
                    <a:pt x="572" y="364"/>
                    <a:pt x="583" y="367"/>
                    <a:pt x="593" y="370"/>
                  </a:cubicBezTo>
                  <a:cubicBezTo>
                    <a:pt x="612" y="375"/>
                    <a:pt x="632" y="377"/>
                    <a:pt x="652" y="379"/>
                  </a:cubicBezTo>
                  <a:cubicBezTo>
                    <a:pt x="667" y="381"/>
                    <a:pt x="682" y="383"/>
                    <a:pt x="697" y="385"/>
                  </a:cubicBezTo>
                  <a:cubicBezTo>
                    <a:pt x="698" y="385"/>
                    <a:pt x="700" y="385"/>
                    <a:pt x="700" y="385"/>
                  </a:cubicBezTo>
                  <a:cubicBezTo>
                    <a:pt x="707" y="379"/>
                    <a:pt x="713" y="382"/>
                    <a:pt x="719" y="385"/>
                  </a:cubicBezTo>
                  <a:cubicBezTo>
                    <a:pt x="721" y="386"/>
                    <a:pt x="723" y="386"/>
                    <a:pt x="725" y="386"/>
                  </a:cubicBezTo>
                  <a:cubicBezTo>
                    <a:pt x="727" y="385"/>
                    <a:pt x="728" y="384"/>
                    <a:pt x="729" y="383"/>
                  </a:cubicBezTo>
                  <a:cubicBezTo>
                    <a:pt x="736" y="379"/>
                    <a:pt x="737" y="379"/>
                    <a:pt x="741" y="385"/>
                  </a:cubicBezTo>
                  <a:cubicBezTo>
                    <a:pt x="751" y="385"/>
                    <a:pt x="761" y="385"/>
                    <a:pt x="771" y="385"/>
                  </a:cubicBezTo>
                  <a:cubicBezTo>
                    <a:pt x="772" y="385"/>
                    <a:pt x="774" y="385"/>
                    <a:pt x="775" y="386"/>
                  </a:cubicBezTo>
                  <a:cubicBezTo>
                    <a:pt x="783" y="393"/>
                    <a:pt x="791" y="389"/>
                    <a:pt x="799" y="387"/>
                  </a:cubicBezTo>
                  <a:cubicBezTo>
                    <a:pt x="806" y="385"/>
                    <a:pt x="814" y="384"/>
                    <a:pt x="822" y="383"/>
                  </a:cubicBezTo>
                  <a:cubicBezTo>
                    <a:pt x="826" y="383"/>
                    <a:pt x="831" y="382"/>
                    <a:pt x="836" y="382"/>
                  </a:cubicBezTo>
                  <a:cubicBezTo>
                    <a:pt x="838" y="381"/>
                    <a:pt x="840" y="382"/>
                    <a:pt x="842" y="382"/>
                  </a:cubicBezTo>
                  <a:cubicBezTo>
                    <a:pt x="844" y="378"/>
                    <a:pt x="845" y="378"/>
                    <a:pt x="849" y="383"/>
                  </a:cubicBezTo>
                  <a:cubicBezTo>
                    <a:pt x="850" y="384"/>
                    <a:pt x="854" y="385"/>
                    <a:pt x="855" y="385"/>
                  </a:cubicBezTo>
                  <a:cubicBezTo>
                    <a:pt x="868" y="376"/>
                    <a:pt x="884" y="378"/>
                    <a:pt x="898" y="374"/>
                  </a:cubicBezTo>
                  <a:cubicBezTo>
                    <a:pt x="903" y="372"/>
                    <a:pt x="909" y="371"/>
                    <a:pt x="914" y="370"/>
                  </a:cubicBezTo>
                  <a:cubicBezTo>
                    <a:pt x="918" y="368"/>
                    <a:pt x="923" y="367"/>
                    <a:pt x="927" y="369"/>
                  </a:cubicBezTo>
                  <a:cubicBezTo>
                    <a:pt x="930" y="370"/>
                    <a:pt x="933" y="368"/>
                    <a:pt x="936" y="368"/>
                  </a:cubicBezTo>
                  <a:cubicBezTo>
                    <a:pt x="940" y="368"/>
                    <a:pt x="945" y="367"/>
                    <a:pt x="950" y="367"/>
                  </a:cubicBezTo>
                  <a:cubicBezTo>
                    <a:pt x="953" y="361"/>
                    <a:pt x="960" y="361"/>
                    <a:pt x="967" y="360"/>
                  </a:cubicBezTo>
                  <a:cubicBezTo>
                    <a:pt x="974" y="360"/>
                    <a:pt x="982" y="359"/>
                    <a:pt x="990" y="358"/>
                  </a:cubicBezTo>
                  <a:cubicBezTo>
                    <a:pt x="993" y="358"/>
                    <a:pt x="996" y="359"/>
                    <a:pt x="999" y="359"/>
                  </a:cubicBezTo>
                  <a:cubicBezTo>
                    <a:pt x="993" y="365"/>
                    <a:pt x="985" y="366"/>
                    <a:pt x="978" y="368"/>
                  </a:cubicBezTo>
                  <a:cubicBezTo>
                    <a:pt x="968" y="370"/>
                    <a:pt x="957" y="370"/>
                    <a:pt x="948" y="376"/>
                  </a:cubicBezTo>
                  <a:cubicBezTo>
                    <a:pt x="947" y="377"/>
                    <a:pt x="946" y="377"/>
                    <a:pt x="946" y="377"/>
                  </a:cubicBezTo>
                  <a:cubicBezTo>
                    <a:pt x="941" y="374"/>
                    <a:pt x="936" y="376"/>
                    <a:pt x="932" y="378"/>
                  </a:cubicBezTo>
                  <a:cubicBezTo>
                    <a:pt x="928" y="380"/>
                    <a:pt x="923" y="378"/>
                    <a:pt x="921" y="383"/>
                  </a:cubicBezTo>
                  <a:cubicBezTo>
                    <a:pt x="920" y="383"/>
                    <a:pt x="918" y="383"/>
                    <a:pt x="917" y="383"/>
                  </a:cubicBezTo>
                  <a:cubicBezTo>
                    <a:pt x="912" y="380"/>
                    <a:pt x="906" y="381"/>
                    <a:pt x="901" y="382"/>
                  </a:cubicBezTo>
                  <a:cubicBezTo>
                    <a:pt x="892" y="383"/>
                    <a:pt x="883" y="383"/>
                    <a:pt x="874" y="384"/>
                  </a:cubicBezTo>
                  <a:cubicBezTo>
                    <a:pt x="867" y="385"/>
                    <a:pt x="861" y="387"/>
                    <a:pt x="854" y="389"/>
                  </a:cubicBezTo>
                  <a:cubicBezTo>
                    <a:pt x="857" y="396"/>
                    <a:pt x="860" y="399"/>
                    <a:pt x="866" y="398"/>
                  </a:cubicBezTo>
                  <a:cubicBezTo>
                    <a:pt x="870" y="397"/>
                    <a:pt x="874" y="396"/>
                    <a:pt x="878" y="395"/>
                  </a:cubicBezTo>
                  <a:cubicBezTo>
                    <a:pt x="886" y="392"/>
                    <a:pt x="894" y="392"/>
                    <a:pt x="902" y="394"/>
                  </a:cubicBezTo>
                  <a:cubicBezTo>
                    <a:pt x="908" y="395"/>
                    <a:pt x="914" y="394"/>
                    <a:pt x="920" y="390"/>
                  </a:cubicBezTo>
                  <a:cubicBezTo>
                    <a:pt x="922" y="393"/>
                    <a:pt x="924" y="396"/>
                    <a:pt x="926" y="399"/>
                  </a:cubicBezTo>
                  <a:cubicBezTo>
                    <a:pt x="919" y="405"/>
                    <a:pt x="912" y="406"/>
                    <a:pt x="904" y="406"/>
                  </a:cubicBezTo>
                  <a:cubicBezTo>
                    <a:pt x="903" y="406"/>
                    <a:pt x="902" y="406"/>
                    <a:pt x="901" y="405"/>
                  </a:cubicBezTo>
                  <a:cubicBezTo>
                    <a:pt x="900" y="404"/>
                    <a:pt x="899" y="404"/>
                    <a:pt x="898" y="403"/>
                  </a:cubicBezTo>
                  <a:cubicBezTo>
                    <a:pt x="890" y="398"/>
                    <a:pt x="887" y="399"/>
                    <a:pt x="886" y="409"/>
                  </a:cubicBezTo>
                  <a:cubicBezTo>
                    <a:pt x="873" y="410"/>
                    <a:pt x="860" y="411"/>
                    <a:pt x="847" y="413"/>
                  </a:cubicBezTo>
                  <a:cubicBezTo>
                    <a:pt x="839" y="414"/>
                    <a:pt x="830" y="415"/>
                    <a:pt x="821" y="418"/>
                  </a:cubicBezTo>
                  <a:cubicBezTo>
                    <a:pt x="814" y="420"/>
                    <a:pt x="805" y="420"/>
                    <a:pt x="797" y="420"/>
                  </a:cubicBezTo>
                  <a:cubicBezTo>
                    <a:pt x="793" y="421"/>
                    <a:pt x="790" y="420"/>
                    <a:pt x="786" y="419"/>
                  </a:cubicBezTo>
                  <a:cubicBezTo>
                    <a:pt x="789" y="418"/>
                    <a:pt x="792" y="417"/>
                    <a:pt x="797" y="416"/>
                  </a:cubicBezTo>
                  <a:cubicBezTo>
                    <a:pt x="792" y="414"/>
                    <a:pt x="788" y="412"/>
                    <a:pt x="784" y="411"/>
                  </a:cubicBezTo>
                  <a:cubicBezTo>
                    <a:pt x="777" y="408"/>
                    <a:pt x="774" y="410"/>
                    <a:pt x="773" y="417"/>
                  </a:cubicBezTo>
                  <a:cubicBezTo>
                    <a:pt x="772" y="418"/>
                    <a:pt x="772" y="420"/>
                    <a:pt x="771" y="421"/>
                  </a:cubicBezTo>
                  <a:cubicBezTo>
                    <a:pt x="770" y="422"/>
                    <a:pt x="767" y="423"/>
                    <a:pt x="766" y="422"/>
                  </a:cubicBezTo>
                  <a:cubicBezTo>
                    <a:pt x="763" y="420"/>
                    <a:pt x="762" y="421"/>
                    <a:pt x="760" y="423"/>
                  </a:cubicBezTo>
                  <a:cubicBezTo>
                    <a:pt x="767" y="428"/>
                    <a:pt x="774" y="428"/>
                    <a:pt x="782" y="428"/>
                  </a:cubicBezTo>
                  <a:cubicBezTo>
                    <a:pt x="791" y="427"/>
                    <a:pt x="799" y="426"/>
                    <a:pt x="808" y="425"/>
                  </a:cubicBezTo>
                  <a:cubicBezTo>
                    <a:pt x="813" y="425"/>
                    <a:pt x="819" y="424"/>
                    <a:pt x="824" y="425"/>
                  </a:cubicBezTo>
                  <a:cubicBezTo>
                    <a:pt x="830" y="427"/>
                    <a:pt x="836" y="424"/>
                    <a:pt x="842" y="423"/>
                  </a:cubicBezTo>
                  <a:cubicBezTo>
                    <a:pt x="853" y="423"/>
                    <a:pt x="865" y="422"/>
                    <a:pt x="876" y="421"/>
                  </a:cubicBezTo>
                  <a:cubicBezTo>
                    <a:pt x="894" y="418"/>
                    <a:pt x="913" y="416"/>
                    <a:pt x="931" y="412"/>
                  </a:cubicBezTo>
                  <a:cubicBezTo>
                    <a:pt x="943" y="409"/>
                    <a:pt x="954" y="409"/>
                    <a:pt x="965" y="407"/>
                  </a:cubicBezTo>
                  <a:cubicBezTo>
                    <a:pt x="972" y="406"/>
                    <a:pt x="979" y="403"/>
                    <a:pt x="986" y="402"/>
                  </a:cubicBezTo>
                  <a:cubicBezTo>
                    <a:pt x="987" y="401"/>
                    <a:pt x="989" y="402"/>
                    <a:pt x="991" y="402"/>
                  </a:cubicBezTo>
                  <a:cubicBezTo>
                    <a:pt x="992" y="402"/>
                    <a:pt x="993" y="403"/>
                    <a:pt x="995" y="402"/>
                  </a:cubicBezTo>
                  <a:cubicBezTo>
                    <a:pt x="1029" y="390"/>
                    <a:pt x="1064" y="378"/>
                    <a:pt x="1098" y="366"/>
                  </a:cubicBezTo>
                  <a:cubicBezTo>
                    <a:pt x="1099" y="366"/>
                    <a:pt x="1100" y="365"/>
                    <a:pt x="1101" y="365"/>
                  </a:cubicBezTo>
                  <a:cubicBezTo>
                    <a:pt x="1099" y="361"/>
                    <a:pt x="1096" y="360"/>
                    <a:pt x="1093" y="362"/>
                  </a:cubicBezTo>
                  <a:cubicBezTo>
                    <a:pt x="1092" y="363"/>
                    <a:pt x="1091" y="363"/>
                    <a:pt x="1090" y="364"/>
                  </a:cubicBezTo>
                  <a:cubicBezTo>
                    <a:pt x="1084" y="367"/>
                    <a:pt x="1083" y="367"/>
                    <a:pt x="1079" y="362"/>
                  </a:cubicBezTo>
                  <a:cubicBezTo>
                    <a:pt x="1069" y="370"/>
                    <a:pt x="1057" y="371"/>
                    <a:pt x="1046" y="374"/>
                  </a:cubicBezTo>
                  <a:cubicBezTo>
                    <a:pt x="1038" y="377"/>
                    <a:pt x="1032" y="380"/>
                    <a:pt x="1025" y="383"/>
                  </a:cubicBezTo>
                  <a:cubicBezTo>
                    <a:pt x="1023" y="384"/>
                    <a:pt x="1022" y="384"/>
                    <a:pt x="1021" y="383"/>
                  </a:cubicBezTo>
                  <a:cubicBezTo>
                    <a:pt x="1017" y="381"/>
                    <a:pt x="1013" y="382"/>
                    <a:pt x="1010" y="384"/>
                  </a:cubicBezTo>
                  <a:cubicBezTo>
                    <a:pt x="1004" y="386"/>
                    <a:pt x="999" y="391"/>
                    <a:pt x="992" y="388"/>
                  </a:cubicBezTo>
                  <a:cubicBezTo>
                    <a:pt x="992" y="388"/>
                    <a:pt x="991" y="389"/>
                    <a:pt x="991" y="389"/>
                  </a:cubicBezTo>
                  <a:cubicBezTo>
                    <a:pt x="987" y="396"/>
                    <a:pt x="979" y="393"/>
                    <a:pt x="973" y="395"/>
                  </a:cubicBezTo>
                  <a:cubicBezTo>
                    <a:pt x="973" y="396"/>
                    <a:pt x="972" y="395"/>
                    <a:pt x="972" y="395"/>
                  </a:cubicBezTo>
                  <a:cubicBezTo>
                    <a:pt x="967" y="391"/>
                    <a:pt x="963" y="393"/>
                    <a:pt x="959" y="396"/>
                  </a:cubicBezTo>
                  <a:cubicBezTo>
                    <a:pt x="956" y="399"/>
                    <a:pt x="952" y="401"/>
                    <a:pt x="947" y="399"/>
                  </a:cubicBezTo>
                  <a:cubicBezTo>
                    <a:pt x="945" y="398"/>
                    <a:pt x="942" y="400"/>
                    <a:pt x="939" y="401"/>
                  </a:cubicBezTo>
                  <a:cubicBezTo>
                    <a:pt x="941" y="395"/>
                    <a:pt x="945" y="392"/>
                    <a:pt x="950" y="391"/>
                  </a:cubicBezTo>
                  <a:cubicBezTo>
                    <a:pt x="955" y="390"/>
                    <a:pt x="959" y="389"/>
                    <a:pt x="964" y="387"/>
                  </a:cubicBezTo>
                  <a:cubicBezTo>
                    <a:pt x="966" y="387"/>
                    <a:pt x="968" y="386"/>
                    <a:pt x="969" y="385"/>
                  </a:cubicBezTo>
                  <a:cubicBezTo>
                    <a:pt x="973" y="381"/>
                    <a:pt x="977" y="380"/>
                    <a:pt x="980" y="385"/>
                  </a:cubicBezTo>
                  <a:cubicBezTo>
                    <a:pt x="981" y="386"/>
                    <a:pt x="982" y="386"/>
                    <a:pt x="983" y="386"/>
                  </a:cubicBezTo>
                  <a:cubicBezTo>
                    <a:pt x="990" y="385"/>
                    <a:pt x="997" y="384"/>
                    <a:pt x="1005" y="382"/>
                  </a:cubicBezTo>
                  <a:cubicBezTo>
                    <a:pt x="1010" y="381"/>
                    <a:pt x="1015" y="378"/>
                    <a:pt x="1020" y="376"/>
                  </a:cubicBezTo>
                  <a:cubicBezTo>
                    <a:pt x="1021" y="375"/>
                    <a:pt x="1021" y="375"/>
                    <a:pt x="1021" y="374"/>
                  </a:cubicBezTo>
                  <a:cubicBezTo>
                    <a:pt x="1018" y="373"/>
                    <a:pt x="1016" y="372"/>
                    <a:pt x="1013" y="371"/>
                  </a:cubicBezTo>
                  <a:cubicBezTo>
                    <a:pt x="1013" y="371"/>
                    <a:pt x="1013" y="370"/>
                    <a:pt x="1013" y="370"/>
                  </a:cubicBezTo>
                  <a:cubicBezTo>
                    <a:pt x="1032" y="367"/>
                    <a:pt x="1049" y="359"/>
                    <a:pt x="1067" y="354"/>
                  </a:cubicBezTo>
                  <a:cubicBezTo>
                    <a:pt x="1070" y="353"/>
                    <a:pt x="1073" y="352"/>
                    <a:pt x="1077" y="351"/>
                  </a:cubicBezTo>
                  <a:cubicBezTo>
                    <a:pt x="1075" y="354"/>
                    <a:pt x="1073" y="356"/>
                    <a:pt x="1071" y="358"/>
                  </a:cubicBezTo>
                  <a:cubicBezTo>
                    <a:pt x="1072" y="359"/>
                    <a:pt x="1072" y="359"/>
                    <a:pt x="1072" y="360"/>
                  </a:cubicBezTo>
                  <a:cubicBezTo>
                    <a:pt x="1074" y="360"/>
                    <a:pt x="1077" y="359"/>
                    <a:pt x="1079" y="359"/>
                  </a:cubicBezTo>
                  <a:cubicBezTo>
                    <a:pt x="1080" y="358"/>
                    <a:pt x="1081" y="357"/>
                    <a:pt x="1082" y="356"/>
                  </a:cubicBezTo>
                  <a:cubicBezTo>
                    <a:pt x="1093" y="343"/>
                    <a:pt x="1109" y="340"/>
                    <a:pt x="1124" y="336"/>
                  </a:cubicBezTo>
                  <a:cubicBezTo>
                    <a:pt x="1129" y="335"/>
                    <a:pt x="1135" y="334"/>
                    <a:pt x="1141" y="334"/>
                  </a:cubicBezTo>
                  <a:cubicBezTo>
                    <a:pt x="1139" y="339"/>
                    <a:pt x="1136" y="342"/>
                    <a:pt x="1131" y="343"/>
                  </a:cubicBezTo>
                  <a:cubicBezTo>
                    <a:pt x="1119" y="345"/>
                    <a:pt x="1110" y="352"/>
                    <a:pt x="1103" y="361"/>
                  </a:cubicBezTo>
                  <a:cubicBezTo>
                    <a:pt x="1103" y="362"/>
                    <a:pt x="1103" y="362"/>
                    <a:pt x="1103" y="363"/>
                  </a:cubicBezTo>
                  <a:cubicBezTo>
                    <a:pt x="1107" y="363"/>
                    <a:pt x="1110" y="363"/>
                    <a:pt x="1114" y="362"/>
                  </a:cubicBezTo>
                  <a:cubicBezTo>
                    <a:pt x="1118" y="360"/>
                    <a:pt x="1121" y="358"/>
                    <a:pt x="1125" y="357"/>
                  </a:cubicBezTo>
                  <a:cubicBezTo>
                    <a:pt x="1130" y="354"/>
                    <a:pt x="1136" y="353"/>
                    <a:pt x="1141" y="355"/>
                  </a:cubicBezTo>
                  <a:cubicBezTo>
                    <a:pt x="1142" y="356"/>
                    <a:pt x="1144" y="355"/>
                    <a:pt x="1145" y="355"/>
                  </a:cubicBezTo>
                  <a:cubicBezTo>
                    <a:pt x="1150" y="353"/>
                    <a:pt x="1155" y="350"/>
                    <a:pt x="1160" y="348"/>
                  </a:cubicBezTo>
                  <a:cubicBezTo>
                    <a:pt x="1164" y="345"/>
                    <a:pt x="1168" y="343"/>
                    <a:pt x="1172" y="340"/>
                  </a:cubicBezTo>
                  <a:cubicBezTo>
                    <a:pt x="1173" y="340"/>
                    <a:pt x="1175" y="339"/>
                    <a:pt x="1176" y="339"/>
                  </a:cubicBezTo>
                  <a:cubicBezTo>
                    <a:pt x="1183" y="341"/>
                    <a:pt x="1189" y="339"/>
                    <a:pt x="1194" y="335"/>
                  </a:cubicBezTo>
                  <a:cubicBezTo>
                    <a:pt x="1198" y="333"/>
                    <a:pt x="1202" y="330"/>
                    <a:pt x="1206" y="328"/>
                  </a:cubicBezTo>
                  <a:cubicBezTo>
                    <a:pt x="1210" y="325"/>
                    <a:pt x="1215" y="324"/>
                    <a:pt x="1220" y="323"/>
                  </a:cubicBezTo>
                  <a:cubicBezTo>
                    <a:pt x="1221" y="322"/>
                    <a:pt x="1222" y="322"/>
                    <a:pt x="1223" y="322"/>
                  </a:cubicBezTo>
                  <a:cubicBezTo>
                    <a:pt x="1231" y="316"/>
                    <a:pt x="1240" y="311"/>
                    <a:pt x="1248" y="305"/>
                  </a:cubicBezTo>
                  <a:cubicBezTo>
                    <a:pt x="1249" y="305"/>
                    <a:pt x="1250" y="305"/>
                    <a:pt x="1251" y="304"/>
                  </a:cubicBezTo>
                  <a:cubicBezTo>
                    <a:pt x="1262" y="301"/>
                    <a:pt x="1271" y="296"/>
                    <a:pt x="1279" y="289"/>
                  </a:cubicBezTo>
                  <a:cubicBezTo>
                    <a:pt x="1280" y="288"/>
                    <a:pt x="1281" y="287"/>
                    <a:pt x="1282" y="287"/>
                  </a:cubicBezTo>
                  <a:cubicBezTo>
                    <a:pt x="1292" y="286"/>
                    <a:pt x="1298" y="280"/>
                    <a:pt x="1305" y="275"/>
                  </a:cubicBezTo>
                  <a:cubicBezTo>
                    <a:pt x="1309" y="271"/>
                    <a:pt x="1313" y="268"/>
                    <a:pt x="1317" y="266"/>
                  </a:cubicBezTo>
                  <a:cubicBezTo>
                    <a:pt x="1321" y="264"/>
                    <a:pt x="1326" y="262"/>
                    <a:pt x="1330" y="262"/>
                  </a:cubicBezTo>
                  <a:cubicBezTo>
                    <a:pt x="1335" y="262"/>
                    <a:pt x="1338" y="260"/>
                    <a:pt x="1341" y="256"/>
                  </a:cubicBezTo>
                  <a:cubicBezTo>
                    <a:pt x="1344" y="252"/>
                    <a:pt x="1347" y="249"/>
                    <a:pt x="1350" y="245"/>
                  </a:cubicBezTo>
                  <a:cubicBezTo>
                    <a:pt x="1354" y="241"/>
                    <a:pt x="1358" y="239"/>
                    <a:pt x="1363" y="241"/>
                  </a:cubicBezTo>
                  <a:cubicBezTo>
                    <a:pt x="1364" y="242"/>
                    <a:pt x="1366" y="241"/>
                    <a:pt x="1367" y="240"/>
                  </a:cubicBezTo>
                  <a:cubicBezTo>
                    <a:pt x="1371" y="236"/>
                    <a:pt x="1375" y="232"/>
                    <a:pt x="1379" y="227"/>
                  </a:cubicBezTo>
                  <a:cubicBezTo>
                    <a:pt x="1385" y="220"/>
                    <a:pt x="1392" y="213"/>
                    <a:pt x="1402" y="213"/>
                  </a:cubicBezTo>
                  <a:cubicBezTo>
                    <a:pt x="1408" y="214"/>
                    <a:pt x="1412" y="205"/>
                    <a:pt x="1410" y="201"/>
                  </a:cubicBezTo>
                  <a:cubicBezTo>
                    <a:pt x="1413" y="199"/>
                    <a:pt x="1416" y="197"/>
                    <a:pt x="1419" y="194"/>
                  </a:cubicBezTo>
                  <a:cubicBezTo>
                    <a:pt x="1421" y="192"/>
                    <a:pt x="1421" y="191"/>
                    <a:pt x="1418" y="190"/>
                  </a:cubicBezTo>
                  <a:cubicBezTo>
                    <a:pt x="1420" y="188"/>
                    <a:pt x="1422" y="186"/>
                    <a:pt x="1425" y="183"/>
                  </a:cubicBezTo>
                  <a:cubicBezTo>
                    <a:pt x="1423" y="182"/>
                    <a:pt x="1422" y="181"/>
                    <a:pt x="1420" y="180"/>
                  </a:cubicBezTo>
                  <a:cubicBezTo>
                    <a:pt x="1423" y="176"/>
                    <a:pt x="1426" y="173"/>
                    <a:pt x="1428" y="170"/>
                  </a:cubicBezTo>
                  <a:cubicBezTo>
                    <a:pt x="1429" y="172"/>
                    <a:pt x="1429" y="174"/>
                    <a:pt x="1430" y="177"/>
                  </a:cubicBezTo>
                  <a:cubicBezTo>
                    <a:pt x="1432" y="176"/>
                    <a:pt x="1436" y="176"/>
                    <a:pt x="1438" y="175"/>
                  </a:cubicBezTo>
                  <a:cubicBezTo>
                    <a:pt x="1442" y="172"/>
                    <a:pt x="1446" y="168"/>
                    <a:pt x="1450" y="165"/>
                  </a:cubicBezTo>
                  <a:cubicBezTo>
                    <a:pt x="1452" y="163"/>
                    <a:pt x="1453" y="161"/>
                    <a:pt x="1455" y="159"/>
                  </a:cubicBezTo>
                  <a:cubicBezTo>
                    <a:pt x="1476" y="145"/>
                    <a:pt x="1493" y="126"/>
                    <a:pt x="1512" y="108"/>
                  </a:cubicBezTo>
                  <a:cubicBezTo>
                    <a:pt x="1517" y="103"/>
                    <a:pt x="1521" y="96"/>
                    <a:pt x="1525" y="90"/>
                  </a:cubicBezTo>
                  <a:cubicBezTo>
                    <a:pt x="1530" y="84"/>
                    <a:pt x="1536" y="78"/>
                    <a:pt x="1541" y="73"/>
                  </a:cubicBezTo>
                  <a:cubicBezTo>
                    <a:pt x="1542" y="72"/>
                    <a:pt x="1544" y="72"/>
                    <a:pt x="1545" y="73"/>
                  </a:cubicBezTo>
                  <a:cubicBezTo>
                    <a:pt x="1546" y="75"/>
                    <a:pt x="1547" y="77"/>
                    <a:pt x="1547" y="78"/>
                  </a:cubicBezTo>
                  <a:cubicBezTo>
                    <a:pt x="1547" y="81"/>
                    <a:pt x="1546" y="83"/>
                    <a:pt x="1544" y="86"/>
                  </a:cubicBezTo>
                  <a:cubicBezTo>
                    <a:pt x="1538" y="97"/>
                    <a:pt x="1530" y="106"/>
                    <a:pt x="1520" y="114"/>
                  </a:cubicBezTo>
                  <a:cubicBezTo>
                    <a:pt x="1512" y="121"/>
                    <a:pt x="1505" y="130"/>
                    <a:pt x="1500" y="140"/>
                  </a:cubicBezTo>
                  <a:cubicBezTo>
                    <a:pt x="1495" y="149"/>
                    <a:pt x="1488" y="157"/>
                    <a:pt x="1480" y="165"/>
                  </a:cubicBezTo>
                  <a:cubicBezTo>
                    <a:pt x="1458" y="185"/>
                    <a:pt x="1435" y="205"/>
                    <a:pt x="1412" y="226"/>
                  </a:cubicBezTo>
                  <a:cubicBezTo>
                    <a:pt x="1412" y="226"/>
                    <a:pt x="1410" y="227"/>
                    <a:pt x="1409" y="227"/>
                  </a:cubicBezTo>
                  <a:cubicBezTo>
                    <a:pt x="1402" y="228"/>
                    <a:pt x="1397" y="232"/>
                    <a:pt x="1393" y="238"/>
                  </a:cubicBezTo>
                  <a:cubicBezTo>
                    <a:pt x="1389" y="244"/>
                    <a:pt x="1384" y="249"/>
                    <a:pt x="1377" y="251"/>
                  </a:cubicBezTo>
                  <a:cubicBezTo>
                    <a:pt x="1369" y="253"/>
                    <a:pt x="1363" y="259"/>
                    <a:pt x="1359" y="266"/>
                  </a:cubicBezTo>
                  <a:cubicBezTo>
                    <a:pt x="1358" y="268"/>
                    <a:pt x="1357" y="272"/>
                    <a:pt x="1359" y="273"/>
                  </a:cubicBezTo>
                  <a:cubicBezTo>
                    <a:pt x="1362" y="276"/>
                    <a:pt x="1360" y="278"/>
                    <a:pt x="1358" y="280"/>
                  </a:cubicBezTo>
                  <a:cubicBezTo>
                    <a:pt x="1357" y="281"/>
                    <a:pt x="1355" y="282"/>
                    <a:pt x="1353" y="283"/>
                  </a:cubicBezTo>
                  <a:cubicBezTo>
                    <a:pt x="1350" y="286"/>
                    <a:pt x="1347" y="288"/>
                    <a:pt x="1343" y="291"/>
                  </a:cubicBezTo>
                  <a:cubicBezTo>
                    <a:pt x="1342" y="290"/>
                    <a:pt x="1339" y="289"/>
                    <a:pt x="1337" y="289"/>
                  </a:cubicBezTo>
                  <a:cubicBezTo>
                    <a:pt x="1331" y="288"/>
                    <a:pt x="1329" y="290"/>
                    <a:pt x="1326" y="295"/>
                  </a:cubicBezTo>
                  <a:cubicBezTo>
                    <a:pt x="1323" y="299"/>
                    <a:pt x="1320" y="303"/>
                    <a:pt x="1317" y="307"/>
                  </a:cubicBezTo>
                  <a:cubicBezTo>
                    <a:pt x="1315" y="309"/>
                    <a:pt x="1312" y="310"/>
                    <a:pt x="1309" y="308"/>
                  </a:cubicBezTo>
                  <a:cubicBezTo>
                    <a:pt x="1308" y="307"/>
                    <a:pt x="1305" y="308"/>
                    <a:pt x="1304" y="309"/>
                  </a:cubicBezTo>
                  <a:cubicBezTo>
                    <a:pt x="1295" y="315"/>
                    <a:pt x="1286" y="322"/>
                    <a:pt x="1280" y="331"/>
                  </a:cubicBezTo>
                  <a:cubicBezTo>
                    <a:pt x="1274" y="338"/>
                    <a:pt x="1270" y="338"/>
                    <a:pt x="1262" y="334"/>
                  </a:cubicBezTo>
                  <a:cubicBezTo>
                    <a:pt x="1260" y="333"/>
                    <a:pt x="1258" y="333"/>
                    <a:pt x="1256" y="334"/>
                  </a:cubicBezTo>
                  <a:cubicBezTo>
                    <a:pt x="1254" y="336"/>
                    <a:pt x="1252" y="339"/>
                    <a:pt x="1250" y="341"/>
                  </a:cubicBezTo>
                  <a:cubicBezTo>
                    <a:pt x="1246" y="348"/>
                    <a:pt x="1240" y="351"/>
                    <a:pt x="1232" y="353"/>
                  </a:cubicBezTo>
                  <a:cubicBezTo>
                    <a:pt x="1223" y="354"/>
                    <a:pt x="1215" y="357"/>
                    <a:pt x="1208" y="364"/>
                  </a:cubicBezTo>
                  <a:cubicBezTo>
                    <a:pt x="1207" y="365"/>
                    <a:pt x="1206" y="366"/>
                    <a:pt x="1205" y="367"/>
                  </a:cubicBezTo>
                  <a:cubicBezTo>
                    <a:pt x="1207" y="369"/>
                    <a:pt x="1208" y="370"/>
                    <a:pt x="1209" y="372"/>
                  </a:cubicBezTo>
                  <a:cubicBezTo>
                    <a:pt x="1208" y="373"/>
                    <a:pt x="1207" y="374"/>
                    <a:pt x="1206" y="374"/>
                  </a:cubicBezTo>
                  <a:cubicBezTo>
                    <a:pt x="1202" y="369"/>
                    <a:pt x="1202" y="369"/>
                    <a:pt x="1191" y="372"/>
                  </a:cubicBezTo>
                  <a:cubicBezTo>
                    <a:pt x="1192" y="371"/>
                    <a:pt x="1192" y="370"/>
                    <a:pt x="1192" y="368"/>
                  </a:cubicBezTo>
                  <a:cubicBezTo>
                    <a:pt x="1187" y="367"/>
                    <a:pt x="1184" y="369"/>
                    <a:pt x="1181" y="372"/>
                  </a:cubicBezTo>
                  <a:cubicBezTo>
                    <a:pt x="1178" y="374"/>
                    <a:pt x="1176" y="377"/>
                    <a:pt x="1173" y="379"/>
                  </a:cubicBezTo>
                  <a:cubicBezTo>
                    <a:pt x="1171" y="381"/>
                    <a:pt x="1169" y="384"/>
                    <a:pt x="1165" y="382"/>
                  </a:cubicBezTo>
                  <a:cubicBezTo>
                    <a:pt x="1163" y="382"/>
                    <a:pt x="1160" y="384"/>
                    <a:pt x="1158" y="386"/>
                  </a:cubicBezTo>
                  <a:cubicBezTo>
                    <a:pt x="1155" y="390"/>
                    <a:pt x="1152" y="394"/>
                    <a:pt x="1146" y="391"/>
                  </a:cubicBezTo>
                  <a:cubicBezTo>
                    <a:pt x="1146" y="391"/>
                    <a:pt x="1145" y="391"/>
                    <a:pt x="1144" y="392"/>
                  </a:cubicBezTo>
                  <a:cubicBezTo>
                    <a:pt x="1134" y="396"/>
                    <a:pt x="1125" y="401"/>
                    <a:pt x="1115" y="406"/>
                  </a:cubicBezTo>
                  <a:cubicBezTo>
                    <a:pt x="1106" y="410"/>
                    <a:pt x="1098" y="414"/>
                    <a:pt x="1089" y="419"/>
                  </a:cubicBezTo>
                  <a:cubicBezTo>
                    <a:pt x="1088" y="418"/>
                    <a:pt x="1091" y="415"/>
                    <a:pt x="1088" y="412"/>
                  </a:cubicBezTo>
                  <a:cubicBezTo>
                    <a:pt x="1084" y="410"/>
                    <a:pt x="1081" y="410"/>
                    <a:pt x="1079" y="411"/>
                  </a:cubicBezTo>
                  <a:cubicBezTo>
                    <a:pt x="1074" y="413"/>
                    <a:pt x="1069" y="416"/>
                    <a:pt x="1064" y="419"/>
                  </a:cubicBezTo>
                  <a:cubicBezTo>
                    <a:pt x="1063" y="419"/>
                    <a:pt x="1062" y="420"/>
                    <a:pt x="1061" y="420"/>
                  </a:cubicBezTo>
                  <a:cubicBezTo>
                    <a:pt x="1055" y="418"/>
                    <a:pt x="1051" y="420"/>
                    <a:pt x="1046" y="423"/>
                  </a:cubicBezTo>
                  <a:cubicBezTo>
                    <a:pt x="1040" y="427"/>
                    <a:pt x="1035" y="432"/>
                    <a:pt x="1027" y="433"/>
                  </a:cubicBezTo>
                  <a:cubicBezTo>
                    <a:pt x="1026" y="433"/>
                    <a:pt x="1024" y="433"/>
                    <a:pt x="1023" y="433"/>
                  </a:cubicBezTo>
                  <a:cubicBezTo>
                    <a:pt x="1021" y="432"/>
                    <a:pt x="1020" y="431"/>
                    <a:pt x="1019" y="431"/>
                  </a:cubicBezTo>
                  <a:cubicBezTo>
                    <a:pt x="1018" y="431"/>
                    <a:pt x="1016" y="432"/>
                    <a:pt x="1015" y="432"/>
                  </a:cubicBezTo>
                  <a:cubicBezTo>
                    <a:pt x="1015" y="434"/>
                    <a:pt x="1016" y="435"/>
                    <a:pt x="1017" y="436"/>
                  </a:cubicBezTo>
                  <a:cubicBezTo>
                    <a:pt x="1017" y="437"/>
                    <a:pt x="1018" y="438"/>
                    <a:pt x="1019" y="439"/>
                  </a:cubicBezTo>
                  <a:cubicBezTo>
                    <a:pt x="1016" y="440"/>
                    <a:pt x="1013" y="440"/>
                    <a:pt x="1010" y="441"/>
                  </a:cubicBezTo>
                  <a:cubicBezTo>
                    <a:pt x="1009" y="432"/>
                    <a:pt x="1009" y="432"/>
                    <a:pt x="998" y="429"/>
                  </a:cubicBezTo>
                  <a:cubicBezTo>
                    <a:pt x="998" y="431"/>
                    <a:pt x="997" y="432"/>
                    <a:pt x="997" y="433"/>
                  </a:cubicBezTo>
                  <a:cubicBezTo>
                    <a:pt x="999" y="437"/>
                    <a:pt x="995" y="439"/>
                    <a:pt x="993" y="440"/>
                  </a:cubicBezTo>
                  <a:cubicBezTo>
                    <a:pt x="986" y="442"/>
                    <a:pt x="979" y="444"/>
                    <a:pt x="972" y="445"/>
                  </a:cubicBezTo>
                  <a:cubicBezTo>
                    <a:pt x="964" y="447"/>
                    <a:pt x="956" y="446"/>
                    <a:pt x="948" y="447"/>
                  </a:cubicBezTo>
                  <a:cubicBezTo>
                    <a:pt x="935" y="450"/>
                    <a:pt x="922" y="453"/>
                    <a:pt x="909" y="456"/>
                  </a:cubicBezTo>
                  <a:cubicBezTo>
                    <a:pt x="906" y="457"/>
                    <a:pt x="903" y="458"/>
                    <a:pt x="900" y="457"/>
                  </a:cubicBezTo>
                  <a:cubicBezTo>
                    <a:pt x="895" y="455"/>
                    <a:pt x="892" y="457"/>
                    <a:pt x="888" y="458"/>
                  </a:cubicBezTo>
                  <a:cubicBezTo>
                    <a:pt x="879" y="461"/>
                    <a:pt x="869" y="463"/>
                    <a:pt x="859" y="465"/>
                  </a:cubicBezTo>
                  <a:cubicBezTo>
                    <a:pt x="854" y="466"/>
                    <a:pt x="849" y="465"/>
                    <a:pt x="843" y="466"/>
                  </a:cubicBezTo>
                  <a:cubicBezTo>
                    <a:pt x="840" y="466"/>
                    <a:pt x="837" y="466"/>
                    <a:pt x="834" y="463"/>
                  </a:cubicBezTo>
                  <a:cubicBezTo>
                    <a:pt x="832" y="460"/>
                    <a:pt x="828" y="461"/>
                    <a:pt x="825" y="465"/>
                  </a:cubicBezTo>
                  <a:cubicBezTo>
                    <a:pt x="824" y="466"/>
                    <a:pt x="823" y="467"/>
                    <a:pt x="821" y="467"/>
                  </a:cubicBezTo>
                  <a:cubicBezTo>
                    <a:pt x="816" y="467"/>
                    <a:pt x="811" y="467"/>
                    <a:pt x="806" y="468"/>
                  </a:cubicBezTo>
                  <a:cubicBezTo>
                    <a:pt x="797" y="468"/>
                    <a:pt x="788" y="469"/>
                    <a:pt x="779" y="469"/>
                  </a:cubicBezTo>
                  <a:cubicBezTo>
                    <a:pt x="771" y="469"/>
                    <a:pt x="764" y="469"/>
                    <a:pt x="756" y="468"/>
                  </a:cubicBezTo>
                  <a:cubicBezTo>
                    <a:pt x="753" y="468"/>
                    <a:pt x="751" y="468"/>
                    <a:pt x="748" y="468"/>
                  </a:cubicBezTo>
                  <a:cubicBezTo>
                    <a:pt x="737" y="468"/>
                    <a:pt x="726" y="468"/>
                    <a:pt x="716" y="463"/>
                  </a:cubicBezTo>
                  <a:cubicBezTo>
                    <a:pt x="715" y="462"/>
                    <a:pt x="713" y="462"/>
                    <a:pt x="712" y="462"/>
                  </a:cubicBezTo>
                  <a:cubicBezTo>
                    <a:pt x="704" y="465"/>
                    <a:pt x="696" y="464"/>
                    <a:pt x="689" y="461"/>
                  </a:cubicBezTo>
                  <a:cubicBezTo>
                    <a:pt x="681" y="458"/>
                    <a:pt x="673" y="456"/>
                    <a:pt x="664" y="458"/>
                  </a:cubicBezTo>
                  <a:cubicBezTo>
                    <a:pt x="660" y="459"/>
                    <a:pt x="655" y="456"/>
                    <a:pt x="651" y="455"/>
                  </a:cubicBezTo>
                  <a:cubicBezTo>
                    <a:pt x="641" y="454"/>
                    <a:pt x="631" y="453"/>
                    <a:pt x="621" y="452"/>
                  </a:cubicBezTo>
                  <a:cubicBezTo>
                    <a:pt x="617" y="452"/>
                    <a:pt x="615" y="452"/>
                    <a:pt x="615" y="447"/>
                  </a:cubicBezTo>
                  <a:cubicBezTo>
                    <a:pt x="615" y="444"/>
                    <a:pt x="613" y="442"/>
                    <a:pt x="609" y="443"/>
                  </a:cubicBezTo>
                  <a:cubicBezTo>
                    <a:pt x="607" y="444"/>
                    <a:pt x="604" y="444"/>
                    <a:pt x="604" y="440"/>
                  </a:cubicBezTo>
                  <a:cubicBezTo>
                    <a:pt x="603" y="438"/>
                    <a:pt x="597" y="436"/>
                    <a:pt x="594" y="438"/>
                  </a:cubicBezTo>
                  <a:cubicBezTo>
                    <a:pt x="593" y="439"/>
                    <a:pt x="593" y="441"/>
                    <a:pt x="592" y="444"/>
                  </a:cubicBezTo>
                  <a:cubicBezTo>
                    <a:pt x="575" y="446"/>
                    <a:pt x="558" y="439"/>
                    <a:pt x="540" y="435"/>
                  </a:cubicBezTo>
                  <a:cubicBezTo>
                    <a:pt x="545" y="431"/>
                    <a:pt x="550" y="440"/>
                    <a:pt x="555" y="435"/>
                  </a:cubicBezTo>
                  <a:cubicBezTo>
                    <a:pt x="545" y="429"/>
                    <a:pt x="536" y="423"/>
                    <a:pt x="524" y="421"/>
                  </a:cubicBezTo>
                  <a:cubicBezTo>
                    <a:pt x="523" y="421"/>
                    <a:pt x="521" y="422"/>
                    <a:pt x="519" y="423"/>
                  </a:cubicBezTo>
                  <a:cubicBezTo>
                    <a:pt x="517" y="425"/>
                    <a:pt x="515" y="427"/>
                    <a:pt x="513" y="429"/>
                  </a:cubicBezTo>
                  <a:cubicBezTo>
                    <a:pt x="511" y="431"/>
                    <a:pt x="508" y="432"/>
                    <a:pt x="506" y="428"/>
                  </a:cubicBezTo>
                  <a:cubicBezTo>
                    <a:pt x="505" y="427"/>
                    <a:pt x="503" y="427"/>
                    <a:pt x="501" y="427"/>
                  </a:cubicBezTo>
                  <a:cubicBezTo>
                    <a:pt x="498" y="426"/>
                    <a:pt x="495" y="427"/>
                    <a:pt x="494" y="424"/>
                  </a:cubicBezTo>
                  <a:cubicBezTo>
                    <a:pt x="493" y="423"/>
                    <a:pt x="490" y="423"/>
                    <a:pt x="489" y="423"/>
                  </a:cubicBezTo>
                  <a:cubicBezTo>
                    <a:pt x="486" y="423"/>
                    <a:pt x="483" y="424"/>
                    <a:pt x="480" y="425"/>
                  </a:cubicBezTo>
                  <a:cubicBezTo>
                    <a:pt x="479" y="422"/>
                    <a:pt x="478" y="420"/>
                    <a:pt x="477" y="418"/>
                  </a:cubicBezTo>
                  <a:cubicBezTo>
                    <a:pt x="472" y="420"/>
                    <a:pt x="469" y="419"/>
                    <a:pt x="466" y="415"/>
                  </a:cubicBezTo>
                  <a:cubicBezTo>
                    <a:pt x="464" y="413"/>
                    <a:pt x="461" y="413"/>
                    <a:pt x="459" y="411"/>
                  </a:cubicBezTo>
                  <a:cubicBezTo>
                    <a:pt x="452" y="406"/>
                    <a:pt x="443" y="411"/>
                    <a:pt x="435" y="408"/>
                  </a:cubicBezTo>
                  <a:cubicBezTo>
                    <a:pt x="435" y="408"/>
                    <a:pt x="434" y="408"/>
                    <a:pt x="433" y="408"/>
                  </a:cubicBezTo>
                  <a:cubicBezTo>
                    <a:pt x="428" y="405"/>
                    <a:pt x="423" y="400"/>
                    <a:pt x="419" y="400"/>
                  </a:cubicBezTo>
                  <a:cubicBezTo>
                    <a:pt x="413" y="401"/>
                    <a:pt x="408" y="399"/>
                    <a:pt x="403" y="397"/>
                  </a:cubicBezTo>
                  <a:cubicBezTo>
                    <a:pt x="399" y="395"/>
                    <a:pt x="395" y="394"/>
                    <a:pt x="392" y="390"/>
                  </a:cubicBezTo>
                  <a:cubicBezTo>
                    <a:pt x="390" y="388"/>
                    <a:pt x="386" y="388"/>
                    <a:pt x="383" y="386"/>
                  </a:cubicBezTo>
                  <a:cubicBezTo>
                    <a:pt x="382" y="385"/>
                    <a:pt x="381" y="383"/>
                    <a:pt x="379" y="382"/>
                  </a:cubicBezTo>
                  <a:cubicBezTo>
                    <a:pt x="381" y="382"/>
                    <a:pt x="383" y="381"/>
                    <a:pt x="385" y="381"/>
                  </a:cubicBezTo>
                  <a:cubicBezTo>
                    <a:pt x="387" y="382"/>
                    <a:pt x="389" y="384"/>
                    <a:pt x="391" y="384"/>
                  </a:cubicBezTo>
                  <a:cubicBezTo>
                    <a:pt x="393" y="384"/>
                    <a:pt x="396" y="383"/>
                    <a:pt x="397" y="381"/>
                  </a:cubicBezTo>
                  <a:cubicBezTo>
                    <a:pt x="398" y="381"/>
                    <a:pt x="396" y="378"/>
                    <a:pt x="395" y="376"/>
                  </a:cubicBezTo>
                  <a:cubicBezTo>
                    <a:pt x="392" y="373"/>
                    <a:pt x="388" y="372"/>
                    <a:pt x="384" y="375"/>
                  </a:cubicBezTo>
                  <a:cubicBezTo>
                    <a:pt x="372" y="384"/>
                    <a:pt x="366" y="381"/>
                    <a:pt x="357" y="370"/>
                  </a:cubicBezTo>
                  <a:cubicBezTo>
                    <a:pt x="355" y="368"/>
                    <a:pt x="353" y="366"/>
                    <a:pt x="350" y="364"/>
                  </a:cubicBezTo>
                  <a:cubicBezTo>
                    <a:pt x="344" y="358"/>
                    <a:pt x="338" y="354"/>
                    <a:pt x="329" y="358"/>
                  </a:cubicBezTo>
                  <a:cubicBezTo>
                    <a:pt x="327" y="348"/>
                    <a:pt x="320" y="342"/>
                    <a:pt x="311" y="339"/>
                  </a:cubicBezTo>
                  <a:cubicBezTo>
                    <a:pt x="306" y="337"/>
                    <a:pt x="300" y="335"/>
                    <a:pt x="295" y="332"/>
                  </a:cubicBezTo>
                  <a:cubicBezTo>
                    <a:pt x="290" y="330"/>
                    <a:pt x="286" y="327"/>
                    <a:pt x="281" y="323"/>
                  </a:cubicBezTo>
                  <a:cubicBezTo>
                    <a:pt x="278" y="321"/>
                    <a:pt x="275" y="318"/>
                    <a:pt x="281" y="313"/>
                  </a:cubicBezTo>
                  <a:cubicBezTo>
                    <a:pt x="275" y="312"/>
                    <a:pt x="272" y="311"/>
                    <a:pt x="268" y="311"/>
                  </a:cubicBezTo>
                  <a:cubicBezTo>
                    <a:pt x="263" y="312"/>
                    <a:pt x="259" y="310"/>
                    <a:pt x="255" y="306"/>
                  </a:cubicBezTo>
                  <a:cubicBezTo>
                    <a:pt x="252" y="302"/>
                    <a:pt x="247" y="299"/>
                    <a:pt x="243" y="295"/>
                  </a:cubicBezTo>
                  <a:cubicBezTo>
                    <a:pt x="241" y="297"/>
                    <a:pt x="238" y="299"/>
                    <a:pt x="234" y="302"/>
                  </a:cubicBezTo>
                  <a:cubicBezTo>
                    <a:pt x="219" y="281"/>
                    <a:pt x="197" y="269"/>
                    <a:pt x="171" y="263"/>
                  </a:cubicBezTo>
                  <a:cubicBezTo>
                    <a:pt x="169" y="250"/>
                    <a:pt x="166" y="245"/>
                    <a:pt x="156" y="240"/>
                  </a:cubicBezTo>
                  <a:cubicBezTo>
                    <a:pt x="158" y="240"/>
                    <a:pt x="160" y="239"/>
                    <a:pt x="162" y="239"/>
                  </a:cubicBezTo>
                  <a:cubicBezTo>
                    <a:pt x="163" y="235"/>
                    <a:pt x="160" y="232"/>
                    <a:pt x="157" y="229"/>
                  </a:cubicBezTo>
                  <a:cubicBezTo>
                    <a:pt x="159" y="227"/>
                    <a:pt x="161" y="226"/>
                    <a:pt x="163" y="224"/>
                  </a:cubicBezTo>
                  <a:cubicBezTo>
                    <a:pt x="159" y="218"/>
                    <a:pt x="156" y="217"/>
                    <a:pt x="151" y="222"/>
                  </a:cubicBezTo>
                  <a:cubicBezTo>
                    <a:pt x="149" y="224"/>
                    <a:pt x="146" y="225"/>
                    <a:pt x="144" y="222"/>
                  </a:cubicBezTo>
                  <a:cubicBezTo>
                    <a:pt x="140" y="218"/>
                    <a:pt x="136" y="214"/>
                    <a:pt x="131" y="210"/>
                  </a:cubicBezTo>
                  <a:cubicBezTo>
                    <a:pt x="126" y="205"/>
                    <a:pt x="119" y="201"/>
                    <a:pt x="116" y="194"/>
                  </a:cubicBezTo>
                  <a:cubicBezTo>
                    <a:pt x="116" y="193"/>
                    <a:pt x="114" y="193"/>
                    <a:pt x="113" y="192"/>
                  </a:cubicBezTo>
                  <a:cubicBezTo>
                    <a:pt x="110" y="191"/>
                    <a:pt x="107" y="191"/>
                    <a:pt x="104" y="190"/>
                  </a:cubicBezTo>
                  <a:cubicBezTo>
                    <a:pt x="100" y="189"/>
                    <a:pt x="97" y="187"/>
                    <a:pt x="97" y="183"/>
                  </a:cubicBezTo>
                  <a:cubicBezTo>
                    <a:pt x="96" y="180"/>
                    <a:pt x="93" y="177"/>
                    <a:pt x="91" y="175"/>
                  </a:cubicBezTo>
                  <a:cubicBezTo>
                    <a:pt x="75" y="165"/>
                    <a:pt x="63" y="151"/>
                    <a:pt x="49" y="138"/>
                  </a:cubicBezTo>
                  <a:cubicBezTo>
                    <a:pt x="44" y="133"/>
                    <a:pt x="39" y="127"/>
                    <a:pt x="33" y="124"/>
                  </a:cubicBezTo>
                  <a:cubicBezTo>
                    <a:pt x="25" y="119"/>
                    <a:pt x="22" y="111"/>
                    <a:pt x="17" y="103"/>
                  </a:cubicBezTo>
                  <a:cubicBezTo>
                    <a:pt x="13" y="97"/>
                    <a:pt x="9" y="92"/>
                    <a:pt x="6" y="85"/>
                  </a:cubicBezTo>
                  <a:cubicBezTo>
                    <a:pt x="3" y="80"/>
                    <a:pt x="2" y="74"/>
                    <a:pt x="1" y="69"/>
                  </a:cubicBezTo>
                  <a:cubicBezTo>
                    <a:pt x="1" y="68"/>
                    <a:pt x="0" y="66"/>
                    <a:pt x="0" y="65"/>
                  </a:cubicBezTo>
                  <a:cubicBezTo>
                    <a:pt x="0" y="58"/>
                    <a:pt x="0" y="51"/>
                    <a:pt x="0" y="43"/>
                  </a:cubicBezTo>
                  <a:close/>
                  <a:moveTo>
                    <a:pt x="760" y="393"/>
                  </a:moveTo>
                  <a:cubicBezTo>
                    <a:pt x="754" y="390"/>
                    <a:pt x="750" y="391"/>
                    <a:pt x="745" y="394"/>
                  </a:cubicBezTo>
                  <a:cubicBezTo>
                    <a:pt x="741" y="396"/>
                    <a:pt x="738" y="399"/>
                    <a:pt x="734" y="401"/>
                  </a:cubicBezTo>
                  <a:cubicBezTo>
                    <a:pt x="730" y="404"/>
                    <a:pt x="725" y="405"/>
                    <a:pt x="721" y="402"/>
                  </a:cubicBezTo>
                  <a:cubicBezTo>
                    <a:pt x="716" y="399"/>
                    <a:pt x="712" y="399"/>
                    <a:pt x="708" y="400"/>
                  </a:cubicBezTo>
                  <a:cubicBezTo>
                    <a:pt x="704" y="402"/>
                    <a:pt x="702" y="401"/>
                    <a:pt x="700" y="398"/>
                  </a:cubicBezTo>
                  <a:cubicBezTo>
                    <a:pt x="699" y="397"/>
                    <a:pt x="698" y="396"/>
                    <a:pt x="697" y="396"/>
                  </a:cubicBezTo>
                  <a:cubicBezTo>
                    <a:pt x="689" y="396"/>
                    <a:pt x="682" y="393"/>
                    <a:pt x="675" y="390"/>
                  </a:cubicBezTo>
                  <a:cubicBezTo>
                    <a:pt x="674" y="390"/>
                    <a:pt x="672" y="389"/>
                    <a:pt x="672" y="390"/>
                  </a:cubicBezTo>
                  <a:cubicBezTo>
                    <a:pt x="665" y="396"/>
                    <a:pt x="658" y="393"/>
                    <a:pt x="650" y="391"/>
                  </a:cubicBezTo>
                  <a:cubicBezTo>
                    <a:pt x="644" y="389"/>
                    <a:pt x="638" y="389"/>
                    <a:pt x="632" y="388"/>
                  </a:cubicBezTo>
                  <a:cubicBezTo>
                    <a:pt x="626" y="388"/>
                    <a:pt x="621" y="389"/>
                    <a:pt x="615" y="390"/>
                  </a:cubicBezTo>
                  <a:cubicBezTo>
                    <a:pt x="613" y="390"/>
                    <a:pt x="610" y="391"/>
                    <a:pt x="609" y="387"/>
                  </a:cubicBezTo>
                  <a:cubicBezTo>
                    <a:pt x="609" y="386"/>
                    <a:pt x="606" y="386"/>
                    <a:pt x="605" y="386"/>
                  </a:cubicBezTo>
                  <a:cubicBezTo>
                    <a:pt x="601" y="387"/>
                    <a:pt x="597" y="388"/>
                    <a:pt x="593" y="389"/>
                  </a:cubicBezTo>
                  <a:cubicBezTo>
                    <a:pt x="594" y="391"/>
                    <a:pt x="595" y="392"/>
                    <a:pt x="596" y="393"/>
                  </a:cubicBezTo>
                  <a:cubicBezTo>
                    <a:pt x="603" y="397"/>
                    <a:pt x="610" y="402"/>
                    <a:pt x="618" y="405"/>
                  </a:cubicBezTo>
                  <a:cubicBezTo>
                    <a:pt x="642" y="414"/>
                    <a:pt x="668" y="412"/>
                    <a:pt x="693" y="413"/>
                  </a:cubicBezTo>
                  <a:cubicBezTo>
                    <a:pt x="692" y="410"/>
                    <a:pt x="691" y="408"/>
                    <a:pt x="690" y="406"/>
                  </a:cubicBezTo>
                  <a:cubicBezTo>
                    <a:pt x="712" y="406"/>
                    <a:pt x="734" y="406"/>
                    <a:pt x="756" y="407"/>
                  </a:cubicBezTo>
                  <a:cubicBezTo>
                    <a:pt x="763" y="407"/>
                    <a:pt x="766" y="403"/>
                    <a:pt x="771" y="399"/>
                  </a:cubicBezTo>
                  <a:cubicBezTo>
                    <a:pt x="765" y="396"/>
                    <a:pt x="760" y="405"/>
                    <a:pt x="754" y="400"/>
                  </a:cubicBezTo>
                  <a:cubicBezTo>
                    <a:pt x="756" y="397"/>
                    <a:pt x="758" y="395"/>
                    <a:pt x="760" y="393"/>
                  </a:cubicBezTo>
                  <a:close/>
                  <a:moveTo>
                    <a:pt x="1030" y="374"/>
                  </a:moveTo>
                  <a:cubicBezTo>
                    <a:pt x="1039" y="373"/>
                    <a:pt x="1047" y="369"/>
                    <a:pt x="1054" y="363"/>
                  </a:cubicBezTo>
                  <a:cubicBezTo>
                    <a:pt x="1047" y="365"/>
                    <a:pt x="1040" y="366"/>
                    <a:pt x="1033" y="368"/>
                  </a:cubicBezTo>
                  <a:cubicBezTo>
                    <a:pt x="1029" y="369"/>
                    <a:pt x="1028" y="371"/>
                    <a:pt x="1030" y="374"/>
                  </a:cubicBezTo>
                  <a:close/>
                  <a:moveTo>
                    <a:pt x="1437" y="185"/>
                  </a:moveTo>
                  <a:cubicBezTo>
                    <a:pt x="1440" y="183"/>
                    <a:pt x="1443" y="182"/>
                    <a:pt x="1445" y="180"/>
                  </a:cubicBezTo>
                  <a:cubicBezTo>
                    <a:pt x="1446" y="180"/>
                    <a:pt x="1446" y="178"/>
                    <a:pt x="1446" y="178"/>
                  </a:cubicBezTo>
                  <a:cubicBezTo>
                    <a:pt x="1445" y="177"/>
                    <a:pt x="1444" y="177"/>
                    <a:pt x="1444" y="177"/>
                  </a:cubicBezTo>
                  <a:cubicBezTo>
                    <a:pt x="1441" y="177"/>
                    <a:pt x="1437" y="181"/>
                    <a:pt x="1437" y="1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9088363" y="2408240"/>
              <a:ext cx="22226" cy="30165"/>
            </a:xfrm>
            <a:custGeom>
              <a:avLst/>
              <a:gdLst>
                <a:gd name="T0" fmla="*/ 6 w 6"/>
                <a:gd name="T1" fmla="*/ 0 h 8"/>
                <a:gd name="T2" fmla="*/ 3 w 6"/>
                <a:gd name="T3" fmla="*/ 8 h 8"/>
                <a:gd name="T4" fmla="*/ 3 w 6"/>
                <a:gd name="T5" fmla="*/ 0 h 8"/>
                <a:gd name="T6" fmla="*/ 6 w 6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8">
                  <a:moveTo>
                    <a:pt x="6" y="0"/>
                  </a:moveTo>
                  <a:cubicBezTo>
                    <a:pt x="5" y="2"/>
                    <a:pt x="4" y="5"/>
                    <a:pt x="3" y="8"/>
                  </a:cubicBezTo>
                  <a:cubicBezTo>
                    <a:pt x="0" y="4"/>
                    <a:pt x="2" y="2"/>
                    <a:pt x="3" y="0"/>
                  </a:cubicBezTo>
                  <a:cubicBezTo>
                    <a:pt x="4" y="0"/>
                    <a:pt x="5" y="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12" name="Freeform 8"/>
            <p:cNvSpPr>
              <a:spLocks noEditPoints="1"/>
            </p:cNvSpPr>
            <p:nvPr/>
          </p:nvSpPr>
          <p:spPr bwMode="auto">
            <a:xfrm>
              <a:off x="7656449" y="2562230"/>
              <a:ext cx="1390638" cy="1085851"/>
            </a:xfrm>
            <a:custGeom>
              <a:avLst/>
              <a:gdLst>
                <a:gd name="T0" fmla="*/ 122 w 370"/>
                <a:gd name="T1" fmla="*/ 212 h 288"/>
                <a:gd name="T2" fmla="*/ 110 w 370"/>
                <a:gd name="T3" fmla="*/ 210 h 288"/>
                <a:gd name="T4" fmla="*/ 101 w 370"/>
                <a:gd name="T5" fmla="*/ 223 h 288"/>
                <a:gd name="T6" fmla="*/ 81 w 370"/>
                <a:gd name="T7" fmla="*/ 233 h 288"/>
                <a:gd name="T8" fmla="*/ 106 w 370"/>
                <a:gd name="T9" fmla="*/ 209 h 288"/>
                <a:gd name="T10" fmla="*/ 137 w 370"/>
                <a:gd name="T11" fmla="*/ 187 h 288"/>
                <a:gd name="T12" fmla="*/ 137 w 370"/>
                <a:gd name="T13" fmla="*/ 191 h 288"/>
                <a:gd name="T14" fmla="*/ 151 w 370"/>
                <a:gd name="T15" fmla="*/ 192 h 288"/>
                <a:gd name="T16" fmla="*/ 161 w 370"/>
                <a:gd name="T17" fmla="*/ 177 h 288"/>
                <a:gd name="T18" fmla="*/ 184 w 370"/>
                <a:gd name="T19" fmla="*/ 153 h 288"/>
                <a:gd name="T20" fmla="*/ 169 w 370"/>
                <a:gd name="T21" fmla="*/ 181 h 288"/>
                <a:gd name="T22" fmla="*/ 172 w 370"/>
                <a:gd name="T23" fmla="*/ 189 h 288"/>
                <a:gd name="T24" fmla="*/ 208 w 370"/>
                <a:gd name="T25" fmla="*/ 161 h 288"/>
                <a:gd name="T26" fmla="*/ 227 w 370"/>
                <a:gd name="T27" fmla="*/ 148 h 288"/>
                <a:gd name="T28" fmla="*/ 235 w 370"/>
                <a:gd name="T29" fmla="*/ 128 h 288"/>
                <a:gd name="T30" fmla="*/ 256 w 370"/>
                <a:gd name="T31" fmla="*/ 122 h 288"/>
                <a:gd name="T32" fmla="*/ 283 w 370"/>
                <a:gd name="T33" fmla="*/ 92 h 288"/>
                <a:gd name="T34" fmla="*/ 323 w 370"/>
                <a:gd name="T35" fmla="*/ 49 h 288"/>
                <a:gd name="T36" fmla="*/ 332 w 370"/>
                <a:gd name="T37" fmla="*/ 31 h 288"/>
                <a:gd name="T38" fmla="*/ 343 w 370"/>
                <a:gd name="T39" fmla="*/ 15 h 288"/>
                <a:gd name="T40" fmla="*/ 356 w 370"/>
                <a:gd name="T41" fmla="*/ 1 h 288"/>
                <a:gd name="T42" fmla="*/ 350 w 370"/>
                <a:gd name="T43" fmla="*/ 11 h 288"/>
                <a:gd name="T44" fmla="*/ 356 w 370"/>
                <a:gd name="T45" fmla="*/ 16 h 288"/>
                <a:gd name="T46" fmla="*/ 370 w 370"/>
                <a:gd name="T47" fmla="*/ 2 h 288"/>
                <a:gd name="T48" fmla="*/ 354 w 370"/>
                <a:gd name="T49" fmla="*/ 30 h 288"/>
                <a:gd name="T50" fmla="*/ 344 w 370"/>
                <a:gd name="T51" fmla="*/ 45 h 288"/>
                <a:gd name="T52" fmla="*/ 338 w 370"/>
                <a:gd name="T53" fmla="*/ 60 h 288"/>
                <a:gd name="T54" fmla="*/ 308 w 370"/>
                <a:gd name="T55" fmla="*/ 92 h 288"/>
                <a:gd name="T56" fmla="*/ 274 w 370"/>
                <a:gd name="T57" fmla="*/ 127 h 288"/>
                <a:gd name="T58" fmla="*/ 267 w 370"/>
                <a:gd name="T59" fmla="*/ 122 h 288"/>
                <a:gd name="T60" fmla="*/ 246 w 370"/>
                <a:gd name="T61" fmla="*/ 145 h 288"/>
                <a:gd name="T62" fmla="*/ 221 w 370"/>
                <a:gd name="T63" fmla="*/ 162 h 288"/>
                <a:gd name="T64" fmla="*/ 197 w 370"/>
                <a:gd name="T65" fmla="*/ 183 h 288"/>
                <a:gd name="T66" fmla="*/ 165 w 370"/>
                <a:gd name="T67" fmla="*/ 205 h 288"/>
                <a:gd name="T68" fmla="*/ 150 w 370"/>
                <a:gd name="T69" fmla="*/ 212 h 288"/>
                <a:gd name="T70" fmla="*/ 129 w 370"/>
                <a:gd name="T71" fmla="*/ 239 h 288"/>
                <a:gd name="T72" fmla="*/ 114 w 370"/>
                <a:gd name="T73" fmla="*/ 243 h 288"/>
                <a:gd name="T74" fmla="*/ 77 w 370"/>
                <a:gd name="T75" fmla="*/ 260 h 288"/>
                <a:gd name="T76" fmla="*/ 72 w 370"/>
                <a:gd name="T77" fmla="*/ 266 h 288"/>
                <a:gd name="T78" fmla="*/ 53 w 370"/>
                <a:gd name="T79" fmla="*/ 280 h 288"/>
                <a:gd name="T80" fmla="*/ 45 w 370"/>
                <a:gd name="T81" fmla="*/ 278 h 288"/>
                <a:gd name="T82" fmla="*/ 14 w 370"/>
                <a:gd name="T83" fmla="*/ 286 h 288"/>
                <a:gd name="T84" fmla="*/ 7 w 370"/>
                <a:gd name="T85" fmla="*/ 287 h 288"/>
                <a:gd name="T86" fmla="*/ 12 w 370"/>
                <a:gd name="T87" fmla="*/ 280 h 288"/>
                <a:gd name="T88" fmla="*/ 9 w 370"/>
                <a:gd name="T89" fmla="*/ 271 h 288"/>
                <a:gd name="T90" fmla="*/ 23 w 370"/>
                <a:gd name="T91" fmla="*/ 254 h 288"/>
                <a:gd name="T92" fmla="*/ 21 w 370"/>
                <a:gd name="T93" fmla="*/ 242 h 288"/>
                <a:gd name="T94" fmla="*/ 42 w 370"/>
                <a:gd name="T95" fmla="*/ 251 h 288"/>
                <a:gd name="T96" fmla="*/ 72 w 370"/>
                <a:gd name="T97" fmla="*/ 231 h 288"/>
                <a:gd name="T98" fmla="*/ 65 w 370"/>
                <a:gd name="T99" fmla="*/ 241 h 288"/>
                <a:gd name="T100" fmla="*/ 69 w 370"/>
                <a:gd name="T101" fmla="*/ 250 h 288"/>
                <a:gd name="T102" fmla="*/ 91 w 370"/>
                <a:gd name="T103" fmla="*/ 239 h 288"/>
                <a:gd name="T104" fmla="*/ 123 w 370"/>
                <a:gd name="T105" fmla="*/ 221 h 288"/>
                <a:gd name="T106" fmla="*/ 276 w 370"/>
                <a:gd name="T107" fmla="*/ 111 h 288"/>
                <a:gd name="T108" fmla="*/ 295 w 370"/>
                <a:gd name="T109" fmla="*/ 9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70" h="288">
                  <a:moveTo>
                    <a:pt x="132" y="212"/>
                  </a:moveTo>
                  <a:cubicBezTo>
                    <a:pt x="128" y="210"/>
                    <a:pt x="125" y="209"/>
                    <a:pt x="122" y="212"/>
                  </a:cubicBezTo>
                  <a:cubicBezTo>
                    <a:pt x="120" y="215"/>
                    <a:pt x="118" y="215"/>
                    <a:pt x="116" y="211"/>
                  </a:cubicBezTo>
                  <a:cubicBezTo>
                    <a:pt x="115" y="208"/>
                    <a:pt x="113" y="208"/>
                    <a:pt x="110" y="210"/>
                  </a:cubicBezTo>
                  <a:cubicBezTo>
                    <a:pt x="107" y="213"/>
                    <a:pt x="104" y="217"/>
                    <a:pt x="101" y="221"/>
                  </a:cubicBezTo>
                  <a:cubicBezTo>
                    <a:pt x="100" y="221"/>
                    <a:pt x="101" y="222"/>
                    <a:pt x="101" y="223"/>
                  </a:cubicBezTo>
                  <a:cubicBezTo>
                    <a:pt x="102" y="228"/>
                    <a:pt x="101" y="231"/>
                    <a:pt x="95" y="232"/>
                  </a:cubicBezTo>
                  <a:cubicBezTo>
                    <a:pt x="90" y="233"/>
                    <a:pt x="86" y="233"/>
                    <a:pt x="81" y="233"/>
                  </a:cubicBezTo>
                  <a:cubicBezTo>
                    <a:pt x="84" y="228"/>
                    <a:pt x="87" y="223"/>
                    <a:pt x="91" y="218"/>
                  </a:cubicBezTo>
                  <a:cubicBezTo>
                    <a:pt x="94" y="213"/>
                    <a:pt x="99" y="209"/>
                    <a:pt x="106" y="209"/>
                  </a:cubicBezTo>
                  <a:cubicBezTo>
                    <a:pt x="108" y="209"/>
                    <a:pt x="109" y="208"/>
                    <a:pt x="111" y="207"/>
                  </a:cubicBezTo>
                  <a:cubicBezTo>
                    <a:pt x="119" y="200"/>
                    <a:pt x="128" y="193"/>
                    <a:pt x="137" y="187"/>
                  </a:cubicBezTo>
                  <a:cubicBezTo>
                    <a:pt x="139" y="185"/>
                    <a:pt x="142" y="183"/>
                    <a:pt x="145" y="183"/>
                  </a:cubicBezTo>
                  <a:cubicBezTo>
                    <a:pt x="142" y="186"/>
                    <a:pt x="140" y="189"/>
                    <a:pt x="137" y="191"/>
                  </a:cubicBezTo>
                  <a:cubicBezTo>
                    <a:pt x="139" y="194"/>
                    <a:pt x="148" y="197"/>
                    <a:pt x="150" y="195"/>
                  </a:cubicBezTo>
                  <a:cubicBezTo>
                    <a:pt x="151" y="195"/>
                    <a:pt x="151" y="193"/>
                    <a:pt x="151" y="192"/>
                  </a:cubicBezTo>
                  <a:cubicBezTo>
                    <a:pt x="147" y="188"/>
                    <a:pt x="150" y="187"/>
                    <a:pt x="153" y="185"/>
                  </a:cubicBezTo>
                  <a:cubicBezTo>
                    <a:pt x="156" y="183"/>
                    <a:pt x="160" y="180"/>
                    <a:pt x="161" y="177"/>
                  </a:cubicBezTo>
                  <a:cubicBezTo>
                    <a:pt x="163" y="170"/>
                    <a:pt x="168" y="164"/>
                    <a:pt x="174" y="161"/>
                  </a:cubicBezTo>
                  <a:cubicBezTo>
                    <a:pt x="178" y="159"/>
                    <a:pt x="181" y="155"/>
                    <a:pt x="184" y="153"/>
                  </a:cubicBezTo>
                  <a:cubicBezTo>
                    <a:pt x="184" y="154"/>
                    <a:pt x="183" y="155"/>
                    <a:pt x="182" y="157"/>
                  </a:cubicBezTo>
                  <a:cubicBezTo>
                    <a:pt x="176" y="164"/>
                    <a:pt x="171" y="171"/>
                    <a:pt x="169" y="181"/>
                  </a:cubicBezTo>
                  <a:cubicBezTo>
                    <a:pt x="168" y="184"/>
                    <a:pt x="165" y="187"/>
                    <a:pt x="164" y="191"/>
                  </a:cubicBezTo>
                  <a:cubicBezTo>
                    <a:pt x="166" y="191"/>
                    <a:pt x="170" y="190"/>
                    <a:pt x="172" y="189"/>
                  </a:cubicBezTo>
                  <a:cubicBezTo>
                    <a:pt x="179" y="183"/>
                    <a:pt x="187" y="179"/>
                    <a:pt x="193" y="172"/>
                  </a:cubicBezTo>
                  <a:cubicBezTo>
                    <a:pt x="197" y="167"/>
                    <a:pt x="203" y="164"/>
                    <a:pt x="208" y="161"/>
                  </a:cubicBezTo>
                  <a:cubicBezTo>
                    <a:pt x="213" y="158"/>
                    <a:pt x="218" y="155"/>
                    <a:pt x="222" y="152"/>
                  </a:cubicBezTo>
                  <a:cubicBezTo>
                    <a:pt x="224" y="151"/>
                    <a:pt x="226" y="149"/>
                    <a:pt x="227" y="148"/>
                  </a:cubicBezTo>
                  <a:cubicBezTo>
                    <a:pt x="232" y="142"/>
                    <a:pt x="236" y="136"/>
                    <a:pt x="240" y="130"/>
                  </a:cubicBezTo>
                  <a:cubicBezTo>
                    <a:pt x="239" y="130"/>
                    <a:pt x="238" y="129"/>
                    <a:pt x="235" y="128"/>
                  </a:cubicBezTo>
                  <a:cubicBezTo>
                    <a:pt x="237" y="127"/>
                    <a:pt x="239" y="127"/>
                    <a:pt x="240" y="126"/>
                  </a:cubicBezTo>
                  <a:cubicBezTo>
                    <a:pt x="245" y="125"/>
                    <a:pt x="251" y="124"/>
                    <a:pt x="256" y="122"/>
                  </a:cubicBezTo>
                  <a:cubicBezTo>
                    <a:pt x="257" y="122"/>
                    <a:pt x="258" y="121"/>
                    <a:pt x="258" y="120"/>
                  </a:cubicBezTo>
                  <a:cubicBezTo>
                    <a:pt x="264" y="109"/>
                    <a:pt x="273" y="100"/>
                    <a:pt x="283" y="92"/>
                  </a:cubicBezTo>
                  <a:cubicBezTo>
                    <a:pt x="292" y="85"/>
                    <a:pt x="300" y="77"/>
                    <a:pt x="307" y="67"/>
                  </a:cubicBezTo>
                  <a:cubicBezTo>
                    <a:pt x="311" y="61"/>
                    <a:pt x="318" y="55"/>
                    <a:pt x="323" y="49"/>
                  </a:cubicBezTo>
                  <a:cubicBezTo>
                    <a:pt x="327" y="44"/>
                    <a:pt x="329" y="39"/>
                    <a:pt x="331" y="34"/>
                  </a:cubicBezTo>
                  <a:cubicBezTo>
                    <a:pt x="332" y="33"/>
                    <a:pt x="332" y="32"/>
                    <a:pt x="332" y="31"/>
                  </a:cubicBezTo>
                  <a:cubicBezTo>
                    <a:pt x="339" y="28"/>
                    <a:pt x="341" y="22"/>
                    <a:pt x="343" y="15"/>
                  </a:cubicBezTo>
                  <a:cubicBezTo>
                    <a:pt x="343" y="15"/>
                    <a:pt x="343" y="15"/>
                    <a:pt x="343" y="15"/>
                  </a:cubicBezTo>
                  <a:cubicBezTo>
                    <a:pt x="346" y="10"/>
                    <a:pt x="350" y="5"/>
                    <a:pt x="354" y="0"/>
                  </a:cubicBezTo>
                  <a:cubicBezTo>
                    <a:pt x="355" y="0"/>
                    <a:pt x="355" y="0"/>
                    <a:pt x="356" y="1"/>
                  </a:cubicBezTo>
                  <a:cubicBezTo>
                    <a:pt x="355" y="2"/>
                    <a:pt x="354" y="4"/>
                    <a:pt x="353" y="6"/>
                  </a:cubicBezTo>
                  <a:cubicBezTo>
                    <a:pt x="353" y="8"/>
                    <a:pt x="351" y="9"/>
                    <a:pt x="350" y="11"/>
                  </a:cubicBezTo>
                  <a:cubicBezTo>
                    <a:pt x="350" y="13"/>
                    <a:pt x="351" y="15"/>
                    <a:pt x="352" y="16"/>
                  </a:cubicBezTo>
                  <a:cubicBezTo>
                    <a:pt x="353" y="17"/>
                    <a:pt x="355" y="17"/>
                    <a:pt x="356" y="16"/>
                  </a:cubicBezTo>
                  <a:cubicBezTo>
                    <a:pt x="359" y="13"/>
                    <a:pt x="362" y="9"/>
                    <a:pt x="366" y="6"/>
                  </a:cubicBezTo>
                  <a:cubicBezTo>
                    <a:pt x="367" y="5"/>
                    <a:pt x="368" y="3"/>
                    <a:pt x="370" y="2"/>
                  </a:cubicBezTo>
                  <a:cubicBezTo>
                    <a:pt x="368" y="5"/>
                    <a:pt x="367" y="8"/>
                    <a:pt x="366" y="12"/>
                  </a:cubicBezTo>
                  <a:cubicBezTo>
                    <a:pt x="362" y="18"/>
                    <a:pt x="358" y="24"/>
                    <a:pt x="354" y="30"/>
                  </a:cubicBezTo>
                  <a:cubicBezTo>
                    <a:pt x="354" y="31"/>
                    <a:pt x="353" y="32"/>
                    <a:pt x="351" y="33"/>
                  </a:cubicBezTo>
                  <a:cubicBezTo>
                    <a:pt x="346" y="35"/>
                    <a:pt x="344" y="39"/>
                    <a:pt x="344" y="45"/>
                  </a:cubicBezTo>
                  <a:cubicBezTo>
                    <a:pt x="343" y="48"/>
                    <a:pt x="344" y="51"/>
                    <a:pt x="343" y="53"/>
                  </a:cubicBezTo>
                  <a:cubicBezTo>
                    <a:pt x="342" y="56"/>
                    <a:pt x="340" y="59"/>
                    <a:pt x="338" y="60"/>
                  </a:cubicBezTo>
                  <a:cubicBezTo>
                    <a:pt x="331" y="62"/>
                    <a:pt x="327" y="68"/>
                    <a:pt x="323" y="73"/>
                  </a:cubicBezTo>
                  <a:cubicBezTo>
                    <a:pt x="318" y="79"/>
                    <a:pt x="313" y="86"/>
                    <a:pt x="308" y="92"/>
                  </a:cubicBezTo>
                  <a:cubicBezTo>
                    <a:pt x="302" y="100"/>
                    <a:pt x="293" y="106"/>
                    <a:pt x="288" y="114"/>
                  </a:cubicBezTo>
                  <a:cubicBezTo>
                    <a:pt x="285" y="119"/>
                    <a:pt x="279" y="123"/>
                    <a:pt x="274" y="127"/>
                  </a:cubicBezTo>
                  <a:cubicBezTo>
                    <a:pt x="272" y="127"/>
                    <a:pt x="269" y="127"/>
                    <a:pt x="266" y="127"/>
                  </a:cubicBezTo>
                  <a:cubicBezTo>
                    <a:pt x="266" y="125"/>
                    <a:pt x="266" y="123"/>
                    <a:pt x="267" y="122"/>
                  </a:cubicBezTo>
                  <a:cubicBezTo>
                    <a:pt x="260" y="121"/>
                    <a:pt x="257" y="125"/>
                    <a:pt x="258" y="132"/>
                  </a:cubicBezTo>
                  <a:cubicBezTo>
                    <a:pt x="252" y="134"/>
                    <a:pt x="249" y="139"/>
                    <a:pt x="246" y="145"/>
                  </a:cubicBezTo>
                  <a:cubicBezTo>
                    <a:pt x="243" y="149"/>
                    <a:pt x="239" y="152"/>
                    <a:pt x="235" y="155"/>
                  </a:cubicBezTo>
                  <a:cubicBezTo>
                    <a:pt x="230" y="158"/>
                    <a:pt x="226" y="160"/>
                    <a:pt x="221" y="162"/>
                  </a:cubicBezTo>
                  <a:cubicBezTo>
                    <a:pt x="217" y="164"/>
                    <a:pt x="213" y="167"/>
                    <a:pt x="211" y="171"/>
                  </a:cubicBezTo>
                  <a:cubicBezTo>
                    <a:pt x="207" y="176"/>
                    <a:pt x="202" y="179"/>
                    <a:pt x="197" y="183"/>
                  </a:cubicBezTo>
                  <a:cubicBezTo>
                    <a:pt x="192" y="187"/>
                    <a:pt x="186" y="190"/>
                    <a:pt x="180" y="194"/>
                  </a:cubicBezTo>
                  <a:cubicBezTo>
                    <a:pt x="175" y="198"/>
                    <a:pt x="170" y="201"/>
                    <a:pt x="165" y="205"/>
                  </a:cubicBezTo>
                  <a:cubicBezTo>
                    <a:pt x="164" y="205"/>
                    <a:pt x="163" y="206"/>
                    <a:pt x="161" y="206"/>
                  </a:cubicBezTo>
                  <a:cubicBezTo>
                    <a:pt x="156" y="205"/>
                    <a:pt x="153" y="208"/>
                    <a:pt x="150" y="212"/>
                  </a:cubicBezTo>
                  <a:cubicBezTo>
                    <a:pt x="146" y="219"/>
                    <a:pt x="143" y="225"/>
                    <a:pt x="138" y="232"/>
                  </a:cubicBezTo>
                  <a:cubicBezTo>
                    <a:pt x="136" y="235"/>
                    <a:pt x="132" y="237"/>
                    <a:pt x="129" y="239"/>
                  </a:cubicBezTo>
                  <a:cubicBezTo>
                    <a:pt x="125" y="242"/>
                    <a:pt x="121" y="244"/>
                    <a:pt x="116" y="247"/>
                  </a:cubicBezTo>
                  <a:cubicBezTo>
                    <a:pt x="116" y="246"/>
                    <a:pt x="115" y="245"/>
                    <a:pt x="114" y="243"/>
                  </a:cubicBezTo>
                  <a:cubicBezTo>
                    <a:pt x="102" y="253"/>
                    <a:pt x="91" y="261"/>
                    <a:pt x="76" y="266"/>
                  </a:cubicBezTo>
                  <a:cubicBezTo>
                    <a:pt x="76" y="263"/>
                    <a:pt x="77" y="262"/>
                    <a:pt x="77" y="260"/>
                  </a:cubicBezTo>
                  <a:cubicBezTo>
                    <a:pt x="71" y="261"/>
                    <a:pt x="65" y="260"/>
                    <a:pt x="62" y="268"/>
                  </a:cubicBezTo>
                  <a:cubicBezTo>
                    <a:pt x="66" y="268"/>
                    <a:pt x="69" y="267"/>
                    <a:pt x="72" y="266"/>
                  </a:cubicBezTo>
                  <a:cubicBezTo>
                    <a:pt x="70" y="273"/>
                    <a:pt x="64" y="278"/>
                    <a:pt x="58" y="278"/>
                  </a:cubicBezTo>
                  <a:cubicBezTo>
                    <a:pt x="56" y="278"/>
                    <a:pt x="55" y="279"/>
                    <a:pt x="53" y="280"/>
                  </a:cubicBezTo>
                  <a:cubicBezTo>
                    <a:pt x="51" y="281"/>
                    <a:pt x="50" y="282"/>
                    <a:pt x="48" y="283"/>
                  </a:cubicBezTo>
                  <a:cubicBezTo>
                    <a:pt x="47" y="281"/>
                    <a:pt x="46" y="279"/>
                    <a:pt x="45" y="278"/>
                  </a:cubicBezTo>
                  <a:cubicBezTo>
                    <a:pt x="38" y="278"/>
                    <a:pt x="31" y="278"/>
                    <a:pt x="24" y="280"/>
                  </a:cubicBezTo>
                  <a:cubicBezTo>
                    <a:pt x="20" y="281"/>
                    <a:pt x="17" y="284"/>
                    <a:pt x="14" y="286"/>
                  </a:cubicBezTo>
                  <a:cubicBezTo>
                    <a:pt x="13" y="286"/>
                    <a:pt x="12" y="288"/>
                    <a:pt x="11" y="288"/>
                  </a:cubicBezTo>
                  <a:cubicBezTo>
                    <a:pt x="9" y="288"/>
                    <a:pt x="8" y="287"/>
                    <a:pt x="7" y="287"/>
                  </a:cubicBezTo>
                  <a:cubicBezTo>
                    <a:pt x="7" y="285"/>
                    <a:pt x="8" y="284"/>
                    <a:pt x="9" y="283"/>
                  </a:cubicBezTo>
                  <a:cubicBezTo>
                    <a:pt x="9" y="282"/>
                    <a:pt x="11" y="281"/>
                    <a:pt x="12" y="280"/>
                  </a:cubicBezTo>
                  <a:cubicBezTo>
                    <a:pt x="9" y="275"/>
                    <a:pt x="4" y="279"/>
                    <a:pt x="0" y="278"/>
                  </a:cubicBezTo>
                  <a:cubicBezTo>
                    <a:pt x="3" y="276"/>
                    <a:pt x="6" y="273"/>
                    <a:pt x="9" y="271"/>
                  </a:cubicBezTo>
                  <a:cubicBezTo>
                    <a:pt x="15" y="267"/>
                    <a:pt x="20" y="263"/>
                    <a:pt x="25" y="259"/>
                  </a:cubicBezTo>
                  <a:cubicBezTo>
                    <a:pt x="28" y="256"/>
                    <a:pt x="27" y="254"/>
                    <a:pt x="23" y="254"/>
                  </a:cubicBezTo>
                  <a:cubicBezTo>
                    <a:pt x="20" y="253"/>
                    <a:pt x="16" y="253"/>
                    <a:pt x="17" y="249"/>
                  </a:cubicBezTo>
                  <a:cubicBezTo>
                    <a:pt x="17" y="247"/>
                    <a:pt x="19" y="245"/>
                    <a:pt x="21" y="242"/>
                  </a:cubicBezTo>
                  <a:cubicBezTo>
                    <a:pt x="24" y="245"/>
                    <a:pt x="26" y="248"/>
                    <a:pt x="28" y="250"/>
                  </a:cubicBezTo>
                  <a:cubicBezTo>
                    <a:pt x="33" y="256"/>
                    <a:pt x="37" y="256"/>
                    <a:pt x="42" y="251"/>
                  </a:cubicBezTo>
                  <a:cubicBezTo>
                    <a:pt x="50" y="245"/>
                    <a:pt x="57" y="237"/>
                    <a:pt x="65" y="231"/>
                  </a:cubicBezTo>
                  <a:cubicBezTo>
                    <a:pt x="67" y="230"/>
                    <a:pt x="70" y="231"/>
                    <a:pt x="72" y="231"/>
                  </a:cubicBezTo>
                  <a:cubicBezTo>
                    <a:pt x="72" y="233"/>
                    <a:pt x="72" y="235"/>
                    <a:pt x="71" y="236"/>
                  </a:cubicBezTo>
                  <a:cubicBezTo>
                    <a:pt x="70" y="238"/>
                    <a:pt x="67" y="239"/>
                    <a:pt x="65" y="241"/>
                  </a:cubicBezTo>
                  <a:cubicBezTo>
                    <a:pt x="64" y="242"/>
                    <a:pt x="62" y="245"/>
                    <a:pt x="62" y="246"/>
                  </a:cubicBezTo>
                  <a:cubicBezTo>
                    <a:pt x="64" y="248"/>
                    <a:pt x="67" y="251"/>
                    <a:pt x="69" y="250"/>
                  </a:cubicBezTo>
                  <a:cubicBezTo>
                    <a:pt x="73" y="250"/>
                    <a:pt x="76" y="249"/>
                    <a:pt x="80" y="247"/>
                  </a:cubicBezTo>
                  <a:cubicBezTo>
                    <a:pt x="84" y="245"/>
                    <a:pt x="87" y="242"/>
                    <a:pt x="91" y="239"/>
                  </a:cubicBezTo>
                  <a:cubicBezTo>
                    <a:pt x="92" y="238"/>
                    <a:pt x="94" y="236"/>
                    <a:pt x="96" y="236"/>
                  </a:cubicBezTo>
                  <a:cubicBezTo>
                    <a:pt x="107" y="233"/>
                    <a:pt x="114" y="226"/>
                    <a:pt x="123" y="221"/>
                  </a:cubicBezTo>
                  <a:cubicBezTo>
                    <a:pt x="127" y="219"/>
                    <a:pt x="129" y="215"/>
                    <a:pt x="132" y="212"/>
                  </a:cubicBezTo>
                  <a:close/>
                  <a:moveTo>
                    <a:pt x="276" y="111"/>
                  </a:moveTo>
                  <a:cubicBezTo>
                    <a:pt x="276" y="111"/>
                    <a:pt x="277" y="111"/>
                    <a:pt x="277" y="112"/>
                  </a:cubicBezTo>
                  <a:cubicBezTo>
                    <a:pt x="283" y="104"/>
                    <a:pt x="289" y="97"/>
                    <a:pt x="295" y="90"/>
                  </a:cubicBezTo>
                  <a:cubicBezTo>
                    <a:pt x="285" y="93"/>
                    <a:pt x="280" y="102"/>
                    <a:pt x="276" y="1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7423089" y="3409956"/>
              <a:ext cx="887407" cy="517526"/>
            </a:xfrm>
            <a:custGeom>
              <a:avLst/>
              <a:gdLst>
                <a:gd name="T0" fmla="*/ 236 w 236"/>
                <a:gd name="T1" fmla="*/ 2 h 137"/>
                <a:gd name="T2" fmla="*/ 228 w 236"/>
                <a:gd name="T3" fmla="*/ 12 h 137"/>
                <a:gd name="T4" fmla="*/ 214 w 236"/>
                <a:gd name="T5" fmla="*/ 19 h 137"/>
                <a:gd name="T6" fmla="*/ 197 w 236"/>
                <a:gd name="T7" fmla="*/ 31 h 137"/>
                <a:gd name="T8" fmla="*/ 180 w 236"/>
                <a:gd name="T9" fmla="*/ 41 h 137"/>
                <a:gd name="T10" fmla="*/ 169 w 236"/>
                <a:gd name="T11" fmla="*/ 48 h 137"/>
                <a:gd name="T12" fmla="*/ 157 w 236"/>
                <a:gd name="T13" fmla="*/ 59 h 137"/>
                <a:gd name="T14" fmla="*/ 137 w 236"/>
                <a:gd name="T15" fmla="*/ 67 h 137"/>
                <a:gd name="T16" fmla="*/ 129 w 236"/>
                <a:gd name="T17" fmla="*/ 70 h 137"/>
                <a:gd name="T18" fmla="*/ 116 w 236"/>
                <a:gd name="T19" fmla="*/ 81 h 137"/>
                <a:gd name="T20" fmla="*/ 111 w 236"/>
                <a:gd name="T21" fmla="*/ 89 h 137"/>
                <a:gd name="T22" fmla="*/ 89 w 236"/>
                <a:gd name="T23" fmla="*/ 94 h 137"/>
                <a:gd name="T24" fmla="*/ 77 w 236"/>
                <a:gd name="T25" fmla="*/ 103 h 137"/>
                <a:gd name="T26" fmla="*/ 74 w 236"/>
                <a:gd name="T27" fmla="*/ 105 h 137"/>
                <a:gd name="T28" fmla="*/ 63 w 236"/>
                <a:gd name="T29" fmla="*/ 107 h 137"/>
                <a:gd name="T30" fmla="*/ 59 w 236"/>
                <a:gd name="T31" fmla="*/ 107 h 137"/>
                <a:gd name="T32" fmla="*/ 49 w 236"/>
                <a:gd name="T33" fmla="*/ 114 h 137"/>
                <a:gd name="T34" fmla="*/ 29 w 236"/>
                <a:gd name="T35" fmla="*/ 117 h 137"/>
                <a:gd name="T36" fmla="*/ 27 w 236"/>
                <a:gd name="T37" fmla="*/ 122 h 137"/>
                <a:gd name="T38" fmla="*/ 22 w 236"/>
                <a:gd name="T39" fmla="*/ 125 h 137"/>
                <a:gd name="T40" fmla="*/ 18 w 236"/>
                <a:gd name="T41" fmla="*/ 127 h 137"/>
                <a:gd name="T42" fmla="*/ 7 w 236"/>
                <a:gd name="T43" fmla="*/ 135 h 137"/>
                <a:gd name="T44" fmla="*/ 1 w 236"/>
                <a:gd name="T45" fmla="*/ 133 h 137"/>
                <a:gd name="T46" fmla="*/ 0 w 236"/>
                <a:gd name="T47" fmla="*/ 127 h 137"/>
                <a:gd name="T48" fmla="*/ 2 w 236"/>
                <a:gd name="T49" fmla="*/ 124 h 137"/>
                <a:gd name="T50" fmla="*/ 59 w 236"/>
                <a:gd name="T51" fmla="*/ 98 h 137"/>
                <a:gd name="T52" fmla="*/ 103 w 236"/>
                <a:gd name="T53" fmla="*/ 73 h 137"/>
                <a:gd name="T54" fmla="*/ 127 w 236"/>
                <a:gd name="T55" fmla="*/ 60 h 137"/>
                <a:gd name="T56" fmla="*/ 156 w 236"/>
                <a:gd name="T57" fmla="*/ 44 h 137"/>
                <a:gd name="T58" fmla="*/ 158 w 236"/>
                <a:gd name="T59" fmla="*/ 43 h 137"/>
                <a:gd name="T60" fmla="*/ 182 w 236"/>
                <a:gd name="T61" fmla="*/ 29 h 137"/>
                <a:gd name="T62" fmla="*/ 187 w 236"/>
                <a:gd name="T63" fmla="*/ 24 h 137"/>
                <a:gd name="T64" fmla="*/ 199 w 236"/>
                <a:gd name="T65" fmla="*/ 20 h 137"/>
                <a:gd name="T66" fmla="*/ 209 w 236"/>
                <a:gd name="T67" fmla="*/ 16 h 137"/>
                <a:gd name="T68" fmla="*/ 215 w 236"/>
                <a:gd name="T69" fmla="*/ 10 h 137"/>
                <a:gd name="T70" fmla="*/ 236 w 236"/>
                <a:gd name="T71" fmla="*/ 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6" h="137">
                  <a:moveTo>
                    <a:pt x="236" y="2"/>
                  </a:moveTo>
                  <a:cubicBezTo>
                    <a:pt x="235" y="7"/>
                    <a:pt x="232" y="10"/>
                    <a:pt x="228" y="12"/>
                  </a:cubicBezTo>
                  <a:cubicBezTo>
                    <a:pt x="223" y="15"/>
                    <a:pt x="218" y="17"/>
                    <a:pt x="214" y="19"/>
                  </a:cubicBezTo>
                  <a:cubicBezTo>
                    <a:pt x="207" y="22"/>
                    <a:pt x="201" y="25"/>
                    <a:pt x="197" y="31"/>
                  </a:cubicBezTo>
                  <a:cubicBezTo>
                    <a:pt x="193" y="37"/>
                    <a:pt x="188" y="41"/>
                    <a:pt x="180" y="41"/>
                  </a:cubicBezTo>
                  <a:cubicBezTo>
                    <a:pt x="176" y="42"/>
                    <a:pt x="172" y="45"/>
                    <a:pt x="169" y="48"/>
                  </a:cubicBezTo>
                  <a:cubicBezTo>
                    <a:pt x="165" y="52"/>
                    <a:pt x="161" y="56"/>
                    <a:pt x="157" y="59"/>
                  </a:cubicBezTo>
                  <a:cubicBezTo>
                    <a:pt x="151" y="64"/>
                    <a:pt x="145" y="68"/>
                    <a:pt x="137" y="67"/>
                  </a:cubicBezTo>
                  <a:cubicBezTo>
                    <a:pt x="134" y="66"/>
                    <a:pt x="131" y="68"/>
                    <a:pt x="129" y="70"/>
                  </a:cubicBezTo>
                  <a:cubicBezTo>
                    <a:pt x="125" y="74"/>
                    <a:pt x="123" y="80"/>
                    <a:pt x="116" y="81"/>
                  </a:cubicBezTo>
                  <a:cubicBezTo>
                    <a:pt x="114" y="82"/>
                    <a:pt x="113" y="86"/>
                    <a:pt x="111" y="89"/>
                  </a:cubicBezTo>
                  <a:cubicBezTo>
                    <a:pt x="101" y="81"/>
                    <a:pt x="95" y="83"/>
                    <a:pt x="89" y="94"/>
                  </a:cubicBezTo>
                  <a:cubicBezTo>
                    <a:pt x="86" y="99"/>
                    <a:pt x="84" y="103"/>
                    <a:pt x="77" y="103"/>
                  </a:cubicBezTo>
                  <a:cubicBezTo>
                    <a:pt x="76" y="103"/>
                    <a:pt x="75" y="104"/>
                    <a:pt x="74" y="105"/>
                  </a:cubicBezTo>
                  <a:cubicBezTo>
                    <a:pt x="70" y="108"/>
                    <a:pt x="67" y="110"/>
                    <a:pt x="63" y="107"/>
                  </a:cubicBezTo>
                  <a:cubicBezTo>
                    <a:pt x="62" y="106"/>
                    <a:pt x="60" y="106"/>
                    <a:pt x="59" y="107"/>
                  </a:cubicBezTo>
                  <a:cubicBezTo>
                    <a:pt x="55" y="109"/>
                    <a:pt x="52" y="111"/>
                    <a:pt x="49" y="114"/>
                  </a:cubicBezTo>
                  <a:cubicBezTo>
                    <a:pt x="43" y="119"/>
                    <a:pt x="37" y="122"/>
                    <a:pt x="29" y="117"/>
                  </a:cubicBezTo>
                  <a:cubicBezTo>
                    <a:pt x="28" y="119"/>
                    <a:pt x="27" y="120"/>
                    <a:pt x="27" y="122"/>
                  </a:cubicBezTo>
                  <a:cubicBezTo>
                    <a:pt x="26" y="124"/>
                    <a:pt x="26" y="127"/>
                    <a:pt x="22" y="125"/>
                  </a:cubicBezTo>
                  <a:cubicBezTo>
                    <a:pt x="21" y="125"/>
                    <a:pt x="19" y="126"/>
                    <a:pt x="18" y="127"/>
                  </a:cubicBezTo>
                  <a:cubicBezTo>
                    <a:pt x="14" y="130"/>
                    <a:pt x="11" y="133"/>
                    <a:pt x="7" y="135"/>
                  </a:cubicBezTo>
                  <a:cubicBezTo>
                    <a:pt x="4" y="137"/>
                    <a:pt x="2" y="137"/>
                    <a:pt x="1" y="133"/>
                  </a:cubicBezTo>
                  <a:cubicBezTo>
                    <a:pt x="1" y="131"/>
                    <a:pt x="0" y="129"/>
                    <a:pt x="0" y="127"/>
                  </a:cubicBezTo>
                  <a:cubicBezTo>
                    <a:pt x="0" y="126"/>
                    <a:pt x="1" y="124"/>
                    <a:pt x="2" y="124"/>
                  </a:cubicBezTo>
                  <a:cubicBezTo>
                    <a:pt x="23" y="119"/>
                    <a:pt x="41" y="108"/>
                    <a:pt x="59" y="98"/>
                  </a:cubicBezTo>
                  <a:cubicBezTo>
                    <a:pt x="74" y="90"/>
                    <a:pt x="88" y="81"/>
                    <a:pt x="103" y="73"/>
                  </a:cubicBezTo>
                  <a:cubicBezTo>
                    <a:pt x="111" y="68"/>
                    <a:pt x="119" y="64"/>
                    <a:pt x="127" y="60"/>
                  </a:cubicBezTo>
                  <a:cubicBezTo>
                    <a:pt x="137" y="55"/>
                    <a:pt x="147" y="50"/>
                    <a:pt x="156" y="44"/>
                  </a:cubicBezTo>
                  <a:cubicBezTo>
                    <a:pt x="157" y="44"/>
                    <a:pt x="158" y="43"/>
                    <a:pt x="158" y="43"/>
                  </a:cubicBezTo>
                  <a:cubicBezTo>
                    <a:pt x="168" y="42"/>
                    <a:pt x="175" y="36"/>
                    <a:pt x="182" y="29"/>
                  </a:cubicBezTo>
                  <a:cubicBezTo>
                    <a:pt x="184" y="28"/>
                    <a:pt x="185" y="26"/>
                    <a:pt x="187" y="24"/>
                  </a:cubicBezTo>
                  <a:cubicBezTo>
                    <a:pt x="190" y="21"/>
                    <a:pt x="194" y="19"/>
                    <a:pt x="199" y="20"/>
                  </a:cubicBezTo>
                  <a:cubicBezTo>
                    <a:pt x="202" y="20"/>
                    <a:pt x="206" y="18"/>
                    <a:pt x="209" y="16"/>
                  </a:cubicBezTo>
                  <a:cubicBezTo>
                    <a:pt x="211" y="14"/>
                    <a:pt x="213" y="12"/>
                    <a:pt x="215" y="10"/>
                  </a:cubicBezTo>
                  <a:cubicBezTo>
                    <a:pt x="220" y="3"/>
                    <a:pt x="227" y="0"/>
                    <a:pt x="2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7021456" y="3602042"/>
              <a:ext cx="609595" cy="331789"/>
            </a:xfrm>
            <a:custGeom>
              <a:avLst/>
              <a:gdLst>
                <a:gd name="T0" fmla="*/ 0 w 162"/>
                <a:gd name="T1" fmla="*/ 79 h 88"/>
                <a:gd name="T2" fmla="*/ 7 w 162"/>
                <a:gd name="T3" fmla="*/ 77 h 88"/>
                <a:gd name="T4" fmla="*/ 26 w 162"/>
                <a:gd name="T5" fmla="*/ 66 h 88"/>
                <a:gd name="T6" fmla="*/ 33 w 162"/>
                <a:gd name="T7" fmla="*/ 52 h 88"/>
                <a:gd name="T8" fmla="*/ 32 w 162"/>
                <a:gd name="T9" fmla="*/ 44 h 88"/>
                <a:gd name="T10" fmla="*/ 19 w 162"/>
                <a:gd name="T11" fmla="*/ 48 h 88"/>
                <a:gd name="T12" fmla="*/ 47 w 162"/>
                <a:gd name="T13" fmla="*/ 34 h 88"/>
                <a:gd name="T14" fmla="*/ 52 w 162"/>
                <a:gd name="T15" fmla="*/ 37 h 88"/>
                <a:gd name="T16" fmla="*/ 60 w 162"/>
                <a:gd name="T17" fmla="*/ 40 h 88"/>
                <a:gd name="T18" fmla="*/ 75 w 162"/>
                <a:gd name="T19" fmla="*/ 34 h 88"/>
                <a:gd name="T20" fmla="*/ 78 w 162"/>
                <a:gd name="T21" fmla="*/ 27 h 88"/>
                <a:gd name="T22" fmla="*/ 72 w 162"/>
                <a:gd name="T23" fmla="*/ 10 h 88"/>
                <a:gd name="T24" fmla="*/ 81 w 162"/>
                <a:gd name="T25" fmla="*/ 9 h 88"/>
                <a:gd name="T26" fmla="*/ 82 w 162"/>
                <a:gd name="T27" fmla="*/ 21 h 88"/>
                <a:gd name="T28" fmla="*/ 91 w 162"/>
                <a:gd name="T29" fmla="*/ 29 h 88"/>
                <a:gd name="T30" fmla="*/ 106 w 162"/>
                <a:gd name="T31" fmla="*/ 24 h 88"/>
                <a:gd name="T32" fmla="*/ 116 w 162"/>
                <a:gd name="T33" fmla="*/ 19 h 88"/>
                <a:gd name="T34" fmla="*/ 126 w 162"/>
                <a:gd name="T35" fmla="*/ 14 h 88"/>
                <a:gd name="T36" fmla="*/ 150 w 162"/>
                <a:gd name="T37" fmla="*/ 3 h 88"/>
                <a:gd name="T38" fmla="*/ 162 w 162"/>
                <a:gd name="T39" fmla="*/ 0 h 88"/>
                <a:gd name="T40" fmla="*/ 160 w 162"/>
                <a:gd name="T41" fmla="*/ 7 h 88"/>
                <a:gd name="T42" fmla="*/ 141 w 162"/>
                <a:gd name="T43" fmla="*/ 16 h 88"/>
                <a:gd name="T44" fmla="*/ 126 w 162"/>
                <a:gd name="T45" fmla="*/ 21 h 88"/>
                <a:gd name="T46" fmla="*/ 116 w 162"/>
                <a:gd name="T47" fmla="*/ 30 h 88"/>
                <a:gd name="T48" fmla="*/ 96 w 162"/>
                <a:gd name="T49" fmla="*/ 35 h 88"/>
                <a:gd name="T50" fmla="*/ 91 w 162"/>
                <a:gd name="T51" fmla="*/ 36 h 88"/>
                <a:gd name="T52" fmla="*/ 81 w 162"/>
                <a:gd name="T53" fmla="*/ 44 h 88"/>
                <a:gd name="T54" fmla="*/ 61 w 162"/>
                <a:gd name="T55" fmla="*/ 50 h 88"/>
                <a:gd name="T56" fmla="*/ 51 w 162"/>
                <a:gd name="T57" fmla="*/ 57 h 88"/>
                <a:gd name="T58" fmla="*/ 39 w 162"/>
                <a:gd name="T59" fmla="*/ 73 h 88"/>
                <a:gd name="T60" fmla="*/ 27 w 162"/>
                <a:gd name="T61" fmla="*/ 77 h 88"/>
                <a:gd name="T62" fmla="*/ 15 w 162"/>
                <a:gd name="T63" fmla="*/ 83 h 88"/>
                <a:gd name="T64" fmla="*/ 0 w 162"/>
                <a:gd name="T65" fmla="*/ 79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2" h="88">
                  <a:moveTo>
                    <a:pt x="0" y="79"/>
                  </a:moveTo>
                  <a:cubicBezTo>
                    <a:pt x="3" y="78"/>
                    <a:pt x="5" y="77"/>
                    <a:pt x="7" y="77"/>
                  </a:cubicBezTo>
                  <a:cubicBezTo>
                    <a:pt x="15" y="77"/>
                    <a:pt x="21" y="73"/>
                    <a:pt x="26" y="66"/>
                  </a:cubicBezTo>
                  <a:cubicBezTo>
                    <a:pt x="29" y="62"/>
                    <a:pt x="31" y="57"/>
                    <a:pt x="33" y="52"/>
                  </a:cubicBezTo>
                  <a:cubicBezTo>
                    <a:pt x="34" y="50"/>
                    <a:pt x="32" y="47"/>
                    <a:pt x="32" y="44"/>
                  </a:cubicBezTo>
                  <a:cubicBezTo>
                    <a:pt x="27" y="46"/>
                    <a:pt x="23" y="47"/>
                    <a:pt x="19" y="48"/>
                  </a:cubicBezTo>
                  <a:cubicBezTo>
                    <a:pt x="28" y="43"/>
                    <a:pt x="36" y="35"/>
                    <a:pt x="47" y="34"/>
                  </a:cubicBezTo>
                  <a:cubicBezTo>
                    <a:pt x="49" y="34"/>
                    <a:pt x="51" y="34"/>
                    <a:pt x="52" y="37"/>
                  </a:cubicBezTo>
                  <a:cubicBezTo>
                    <a:pt x="54" y="41"/>
                    <a:pt x="56" y="42"/>
                    <a:pt x="60" y="40"/>
                  </a:cubicBezTo>
                  <a:cubicBezTo>
                    <a:pt x="65" y="37"/>
                    <a:pt x="70" y="36"/>
                    <a:pt x="75" y="34"/>
                  </a:cubicBezTo>
                  <a:cubicBezTo>
                    <a:pt x="77" y="32"/>
                    <a:pt x="79" y="30"/>
                    <a:pt x="78" y="27"/>
                  </a:cubicBezTo>
                  <a:cubicBezTo>
                    <a:pt x="76" y="22"/>
                    <a:pt x="74" y="16"/>
                    <a:pt x="72" y="10"/>
                  </a:cubicBezTo>
                  <a:cubicBezTo>
                    <a:pt x="75" y="10"/>
                    <a:pt x="78" y="9"/>
                    <a:pt x="81" y="9"/>
                  </a:cubicBezTo>
                  <a:cubicBezTo>
                    <a:pt x="81" y="13"/>
                    <a:pt x="81" y="17"/>
                    <a:pt x="82" y="21"/>
                  </a:cubicBezTo>
                  <a:cubicBezTo>
                    <a:pt x="82" y="27"/>
                    <a:pt x="85" y="30"/>
                    <a:pt x="91" y="29"/>
                  </a:cubicBezTo>
                  <a:cubicBezTo>
                    <a:pt x="96" y="28"/>
                    <a:pt x="101" y="26"/>
                    <a:pt x="106" y="24"/>
                  </a:cubicBezTo>
                  <a:cubicBezTo>
                    <a:pt x="110" y="23"/>
                    <a:pt x="113" y="20"/>
                    <a:pt x="116" y="19"/>
                  </a:cubicBezTo>
                  <a:cubicBezTo>
                    <a:pt x="119" y="17"/>
                    <a:pt x="122" y="14"/>
                    <a:pt x="126" y="14"/>
                  </a:cubicBezTo>
                  <a:cubicBezTo>
                    <a:pt x="135" y="12"/>
                    <a:pt x="143" y="9"/>
                    <a:pt x="150" y="3"/>
                  </a:cubicBezTo>
                  <a:cubicBezTo>
                    <a:pt x="153" y="1"/>
                    <a:pt x="157" y="1"/>
                    <a:pt x="162" y="0"/>
                  </a:cubicBezTo>
                  <a:cubicBezTo>
                    <a:pt x="161" y="3"/>
                    <a:pt x="161" y="5"/>
                    <a:pt x="160" y="7"/>
                  </a:cubicBezTo>
                  <a:cubicBezTo>
                    <a:pt x="158" y="12"/>
                    <a:pt x="146" y="17"/>
                    <a:pt x="141" y="16"/>
                  </a:cubicBezTo>
                  <a:cubicBezTo>
                    <a:pt x="135" y="15"/>
                    <a:pt x="130" y="18"/>
                    <a:pt x="126" y="21"/>
                  </a:cubicBezTo>
                  <a:cubicBezTo>
                    <a:pt x="123" y="24"/>
                    <a:pt x="119" y="27"/>
                    <a:pt x="116" y="30"/>
                  </a:cubicBezTo>
                  <a:cubicBezTo>
                    <a:pt x="110" y="35"/>
                    <a:pt x="104" y="38"/>
                    <a:pt x="96" y="35"/>
                  </a:cubicBezTo>
                  <a:cubicBezTo>
                    <a:pt x="94" y="35"/>
                    <a:pt x="92" y="35"/>
                    <a:pt x="91" y="36"/>
                  </a:cubicBezTo>
                  <a:cubicBezTo>
                    <a:pt x="87" y="39"/>
                    <a:pt x="84" y="42"/>
                    <a:pt x="81" y="44"/>
                  </a:cubicBezTo>
                  <a:cubicBezTo>
                    <a:pt x="75" y="49"/>
                    <a:pt x="69" y="51"/>
                    <a:pt x="61" y="50"/>
                  </a:cubicBezTo>
                  <a:cubicBezTo>
                    <a:pt x="55" y="49"/>
                    <a:pt x="51" y="51"/>
                    <a:pt x="51" y="57"/>
                  </a:cubicBezTo>
                  <a:cubicBezTo>
                    <a:pt x="51" y="66"/>
                    <a:pt x="46" y="70"/>
                    <a:pt x="39" y="73"/>
                  </a:cubicBezTo>
                  <a:cubicBezTo>
                    <a:pt x="35" y="74"/>
                    <a:pt x="31" y="76"/>
                    <a:pt x="27" y="77"/>
                  </a:cubicBezTo>
                  <a:cubicBezTo>
                    <a:pt x="23" y="79"/>
                    <a:pt x="19" y="81"/>
                    <a:pt x="15" y="83"/>
                  </a:cubicBezTo>
                  <a:cubicBezTo>
                    <a:pt x="7" y="87"/>
                    <a:pt x="7" y="88"/>
                    <a:pt x="0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5365706" y="3998920"/>
              <a:ext cx="217487" cy="44449"/>
            </a:xfrm>
            <a:custGeom>
              <a:avLst/>
              <a:gdLst>
                <a:gd name="T0" fmla="*/ 0 w 58"/>
                <a:gd name="T1" fmla="*/ 4 h 12"/>
                <a:gd name="T2" fmla="*/ 5 w 58"/>
                <a:gd name="T3" fmla="*/ 1 h 12"/>
                <a:gd name="T4" fmla="*/ 17 w 58"/>
                <a:gd name="T5" fmla="*/ 1 h 12"/>
                <a:gd name="T6" fmla="*/ 18 w 58"/>
                <a:gd name="T7" fmla="*/ 1 h 12"/>
                <a:gd name="T8" fmla="*/ 50 w 58"/>
                <a:gd name="T9" fmla="*/ 3 h 12"/>
                <a:gd name="T10" fmla="*/ 58 w 58"/>
                <a:gd name="T11" fmla="*/ 3 h 12"/>
                <a:gd name="T12" fmla="*/ 36 w 58"/>
                <a:gd name="T13" fmla="*/ 11 h 12"/>
                <a:gd name="T14" fmla="*/ 8 w 58"/>
                <a:gd name="T15" fmla="*/ 5 h 12"/>
                <a:gd name="T16" fmla="*/ 0 w 58"/>
                <a:gd name="T17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12">
                  <a:moveTo>
                    <a:pt x="0" y="4"/>
                  </a:moveTo>
                  <a:cubicBezTo>
                    <a:pt x="0" y="0"/>
                    <a:pt x="2" y="0"/>
                    <a:pt x="5" y="1"/>
                  </a:cubicBezTo>
                  <a:cubicBezTo>
                    <a:pt x="9" y="2"/>
                    <a:pt x="13" y="5"/>
                    <a:pt x="17" y="1"/>
                  </a:cubicBezTo>
                  <a:cubicBezTo>
                    <a:pt x="17" y="0"/>
                    <a:pt x="18" y="1"/>
                    <a:pt x="18" y="1"/>
                  </a:cubicBezTo>
                  <a:cubicBezTo>
                    <a:pt x="29" y="5"/>
                    <a:pt x="39" y="4"/>
                    <a:pt x="50" y="3"/>
                  </a:cubicBezTo>
                  <a:cubicBezTo>
                    <a:pt x="52" y="3"/>
                    <a:pt x="54" y="3"/>
                    <a:pt x="58" y="3"/>
                  </a:cubicBezTo>
                  <a:cubicBezTo>
                    <a:pt x="51" y="10"/>
                    <a:pt x="44" y="12"/>
                    <a:pt x="36" y="11"/>
                  </a:cubicBezTo>
                  <a:cubicBezTo>
                    <a:pt x="26" y="9"/>
                    <a:pt x="17" y="7"/>
                    <a:pt x="8" y="5"/>
                  </a:cubicBezTo>
                  <a:cubicBezTo>
                    <a:pt x="5" y="4"/>
                    <a:pt x="2" y="4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3311497" y="2559054"/>
              <a:ext cx="74613" cy="85725"/>
            </a:xfrm>
            <a:custGeom>
              <a:avLst/>
              <a:gdLst>
                <a:gd name="T0" fmla="*/ 6 w 20"/>
                <a:gd name="T1" fmla="*/ 22 h 23"/>
                <a:gd name="T2" fmla="*/ 0 w 20"/>
                <a:gd name="T3" fmla="*/ 11 h 23"/>
                <a:gd name="T4" fmla="*/ 8 w 20"/>
                <a:gd name="T5" fmla="*/ 2 h 23"/>
                <a:gd name="T6" fmla="*/ 13 w 20"/>
                <a:gd name="T7" fmla="*/ 1 h 23"/>
                <a:gd name="T8" fmla="*/ 16 w 20"/>
                <a:gd name="T9" fmla="*/ 6 h 23"/>
                <a:gd name="T10" fmla="*/ 18 w 20"/>
                <a:gd name="T11" fmla="*/ 14 h 23"/>
                <a:gd name="T12" fmla="*/ 20 w 20"/>
                <a:gd name="T13" fmla="*/ 19 h 23"/>
                <a:gd name="T14" fmla="*/ 12 w 20"/>
                <a:gd name="T15" fmla="*/ 22 h 23"/>
                <a:gd name="T16" fmla="*/ 6 w 20"/>
                <a:gd name="T17" fmla="*/ 2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3">
                  <a:moveTo>
                    <a:pt x="6" y="22"/>
                  </a:moveTo>
                  <a:cubicBezTo>
                    <a:pt x="4" y="18"/>
                    <a:pt x="2" y="15"/>
                    <a:pt x="0" y="11"/>
                  </a:cubicBezTo>
                  <a:cubicBezTo>
                    <a:pt x="2" y="8"/>
                    <a:pt x="5" y="5"/>
                    <a:pt x="8" y="2"/>
                  </a:cubicBezTo>
                  <a:cubicBezTo>
                    <a:pt x="9" y="1"/>
                    <a:pt x="12" y="0"/>
                    <a:pt x="13" y="1"/>
                  </a:cubicBezTo>
                  <a:cubicBezTo>
                    <a:pt x="14" y="1"/>
                    <a:pt x="15" y="4"/>
                    <a:pt x="16" y="6"/>
                  </a:cubicBezTo>
                  <a:cubicBezTo>
                    <a:pt x="16" y="8"/>
                    <a:pt x="17" y="11"/>
                    <a:pt x="18" y="14"/>
                  </a:cubicBezTo>
                  <a:cubicBezTo>
                    <a:pt x="19" y="16"/>
                    <a:pt x="20" y="19"/>
                    <a:pt x="20" y="19"/>
                  </a:cubicBezTo>
                  <a:cubicBezTo>
                    <a:pt x="17" y="21"/>
                    <a:pt x="14" y="22"/>
                    <a:pt x="12" y="22"/>
                  </a:cubicBezTo>
                  <a:cubicBezTo>
                    <a:pt x="10" y="23"/>
                    <a:pt x="8" y="22"/>
                    <a:pt x="6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7037330" y="3787780"/>
              <a:ext cx="44449" cy="85725"/>
            </a:xfrm>
            <a:custGeom>
              <a:avLst/>
              <a:gdLst>
                <a:gd name="T0" fmla="*/ 11 w 12"/>
                <a:gd name="T1" fmla="*/ 0 h 23"/>
                <a:gd name="T2" fmla="*/ 11 w 12"/>
                <a:gd name="T3" fmla="*/ 9 h 23"/>
                <a:gd name="T4" fmla="*/ 5 w 12"/>
                <a:gd name="T5" fmla="*/ 22 h 23"/>
                <a:gd name="T6" fmla="*/ 1 w 12"/>
                <a:gd name="T7" fmla="*/ 22 h 23"/>
                <a:gd name="T8" fmla="*/ 0 w 12"/>
                <a:gd name="T9" fmla="*/ 17 h 23"/>
                <a:gd name="T10" fmla="*/ 3 w 12"/>
                <a:gd name="T11" fmla="*/ 3 h 23"/>
                <a:gd name="T12" fmla="*/ 4 w 12"/>
                <a:gd name="T13" fmla="*/ 1 h 23"/>
                <a:gd name="T14" fmla="*/ 11 w 12"/>
                <a:gd name="T1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23">
                  <a:moveTo>
                    <a:pt x="11" y="0"/>
                  </a:moveTo>
                  <a:cubicBezTo>
                    <a:pt x="11" y="3"/>
                    <a:pt x="11" y="6"/>
                    <a:pt x="11" y="9"/>
                  </a:cubicBezTo>
                  <a:cubicBezTo>
                    <a:pt x="12" y="17"/>
                    <a:pt x="11" y="19"/>
                    <a:pt x="5" y="22"/>
                  </a:cubicBezTo>
                  <a:cubicBezTo>
                    <a:pt x="4" y="22"/>
                    <a:pt x="1" y="23"/>
                    <a:pt x="1" y="22"/>
                  </a:cubicBezTo>
                  <a:cubicBezTo>
                    <a:pt x="0" y="21"/>
                    <a:pt x="0" y="18"/>
                    <a:pt x="0" y="17"/>
                  </a:cubicBezTo>
                  <a:cubicBezTo>
                    <a:pt x="5" y="13"/>
                    <a:pt x="4" y="8"/>
                    <a:pt x="3" y="3"/>
                  </a:cubicBezTo>
                  <a:cubicBezTo>
                    <a:pt x="3" y="2"/>
                    <a:pt x="4" y="2"/>
                    <a:pt x="4" y="1"/>
                  </a:cubicBezTo>
                  <a:cubicBezTo>
                    <a:pt x="6" y="0"/>
                    <a:pt x="9" y="0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18" name="Freeform 14"/>
            <p:cNvSpPr>
              <a:spLocks/>
            </p:cNvSpPr>
            <p:nvPr/>
          </p:nvSpPr>
          <p:spPr bwMode="auto">
            <a:xfrm>
              <a:off x="7689790" y="3643319"/>
              <a:ext cx="117475" cy="53974"/>
            </a:xfrm>
            <a:custGeom>
              <a:avLst/>
              <a:gdLst>
                <a:gd name="T0" fmla="*/ 0 w 31"/>
                <a:gd name="T1" fmla="*/ 14 h 14"/>
                <a:gd name="T2" fmla="*/ 31 w 31"/>
                <a:gd name="T3" fmla="*/ 0 h 14"/>
                <a:gd name="T4" fmla="*/ 0 w 3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4">
                  <a:moveTo>
                    <a:pt x="0" y="14"/>
                  </a:moveTo>
                  <a:cubicBezTo>
                    <a:pt x="8" y="6"/>
                    <a:pt x="18" y="1"/>
                    <a:pt x="31" y="0"/>
                  </a:cubicBezTo>
                  <a:cubicBezTo>
                    <a:pt x="22" y="10"/>
                    <a:pt x="10" y="9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19" name="Freeform 15"/>
            <p:cNvSpPr>
              <a:spLocks/>
            </p:cNvSpPr>
            <p:nvPr/>
          </p:nvSpPr>
          <p:spPr bwMode="auto">
            <a:xfrm>
              <a:off x="5800677" y="4024319"/>
              <a:ext cx="60326" cy="49215"/>
            </a:xfrm>
            <a:custGeom>
              <a:avLst/>
              <a:gdLst>
                <a:gd name="T0" fmla="*/ 0 w 16"/>
                <a:gd name="T1" fmla="*/ 3 h 13"/>
                <a:gd name="T2" fmla="*/ 16 w 16"/>
                <a:gd name="T3" fmla="*/ 7 h 13"/>
                <a:gd name="T4" fmla="*/ 1 w 16"/>
                <a:gd name="T5" fmla="*/ 13 h 13"/>
                <a:gd name="T6" fmla="*/ 0 w 16"/>
                <a:gd name="T7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3">
                  <a:moveTo>
                    <a:pt x="0" y="3"/>
                  </a:moveTo>
                  <a:cubicBezTo>
                    <a:pt x="5" y="0"/>
                    <a:pt x="9" y="6"/>
                    <a:pt x="16" y="7"/>
                  </a:cubicBezTo>
                  <a:cubicBezTo>
                    <a:pt x="11" y="13"/>
                    <a:pt x="6" y="12"/>
                    <a:pt x="1" y="13"/>
                  </a:cubicBezTo>
                  <a:cubicBezTo>
                    <a:pt x="1" y="9"/>
                    <a:pt x="0" y="6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8385109" y="3101980"/>
              <a:ext cx="60326" cy="71438"/>
            </a:xfrm>
            <a:custGeom>
              <a:avLst/>
              <a:gdLst>
                <a:gd name="T0" fmla="*/ 16 w 16"/>
                <a:gd name="T1" fmla="*/ 0 h 19"/>
                <a:gd name="T2" fmla="*/ 0 w 16"/>
                <a:gd name="T3" fmla="*/ 19 h 19"/>
                <a:gd name="T4" fmla="*/ 16 w 16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9">
                  <a:moveTo>
                    <a:pt x="16" y="0"/>
                  </a:moveTo>
                  <a:cubicBezTo>
                    <a:pt x="14" y="10"/>
                    <a:pt x="8" y="14"/>
                    <a:pt x="0" y="19"/>
                  </a:cubicBezTo>
                  <a:cubicBezTo>
                    <a:pt x="4" y="11"/>
                    <a:pt x="6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5211718" y="3975107"/>
              <a:ext cx="71437" cy="41276"/>
            </a:xfrm>
            <a:custGeom>
              <a:avLst/>
              <a:gdLst>
                <a:gd name="T0" fmla="*/ 19 w 19"/>
                <a:gd name="T1" fmla="*/ 11 h 11"/>
                <a:gd name="T2" fmla="*/ 0 w 19"/>
                <a:gd name="T3" fmla="*/ 1 h 11"/>
                <a:gd name="T4" fmla="*/ 3 w 19"/>
                <a:gd name="T5" fmla="*/ 0 h 11"/>
                <a:gd name="T6" fmla="*/ 19 w 19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1">
                  <a:moveTo>
                    <a:pt x="19" y="11"/>
                  </a:moveTo>
                  <a:cubicBezTo>
                    <a:pt x="12" y="8"/>
                    <a:pt x="7" y="5"/>
                    <a:pt x="0" y="1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10" y="1"/>
                    <a:pt x="17" y="0"/>
                    <a:pt x="19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6751582" y="3944943"/>
              <a:ext cx="120648" cy="34924"/>
            </a:xfrm>
            <a:custGeom>
              <a:avLst/>
              <a:gdLst>
                <a:gd name="T0" fmla="*/ 0 w 32"/>
                <a:gd name="T1" fmla="*/ 9 h 9"/>
                <a:gd name="T2" fmla="*/ 32 w 32"/>
                <a:gd name="T3" fmla="*/ 4 h 9"/>
                <a:gd name="T4" fmla="*/ 29 w 32"/>
                <a:gd name="T5" fmla="*/ 5 h 9"/>
                <a:gd name="T6" fmla="*/ 0 w 32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">
                  <a:moveTo>
                    <a:pt x="0" y="9"/>
                  </a:moveTo>
                  <a:cubicBezTo>
                    <a:pt x="9" y="0"/>
                    <a:pt x="21" y="6"/>
                    <a:pt x="32" y="4"/>
                  </a:cubicBezTo>
                  <a:cubicBezTo>
                    <a:pt x="31" y="4"/>
                    <a:pt x="30" y="6"/>
                    <a:pt x="29" y="5"/>
                  </a:cubicBezTo>
                  <a:cubicBezTo>
                    <a:pt x="19" y="3"/>
                    <a:pt x="10" y="9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23" name="Freeform 19"/>
            <p:cNvSpPr>
              <a:spLocks/>
            </p:cNvSpPr>
            <p:nvPr/>
          </p:nvSpPr>
          <p:spPr bwMode="auto">
            <a:xfrm>
              <a:off x="8258109" y="3595694"/>
              <a:ext cx="71437" cy="47625"/>
            </a:xfrm>
            <a:custGeom>
              <a:avLst/>
              <a:gdLst>
                <a:gd name="T0" fmla="*/ 19 w 19"/>
                <a:gd name="T1" fmla="*/ 1 h 13"/>
                <a:gd name="T2" fmla="*/ 3 w 19"/>
                <a:gd name="T3" fmla="*/ 13 h 13"/>
                <a:gd name="T4" fmla="*/ 3 w 19"/>
                <a:gd name="T5" fmla="*/ 5 h 13"/>
                <a:gd name="T6" fmla="*/ 9 w 19"/>
                <a:gd name="T7" fmla="*/ 3 h 13"/>
                <a:gd name="T8" fmla="*/ 18 w 19"/>
                <a:gd name="T9" fmla="*/ 0 h 13"/>
                <a:gd name="T10" fmla="*/ 19 w 19"/>
                <a:gd name="T11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3">
                  <a:moveTo>
                    <a:pt x="19" y="1"/>
                  </a:moveTo>
                  <a:cubicBezTo>
                    <a:pt x="14" y="5"/>
                    <a:pt x="8" y="9"/>
                    <a:pt x="3" y="13"/>
                  </a:cubicBezTo>
                  <a:cubicBezTo>
                    <a:pt x="0" y="12"/>
                    <a:pt x="0" y="8"/>
                    <a:pt x="3" y="5"/>
                  </a:cubicBezTo>
                  <a:cubicBezTo>
                    <a:pt x="4" y="4"/>
                    <a:pt x="7" y="3"/>
                    <a:pt x="9" y="3"/>
                  </a:cubicBezTo>
                  <a:cubicBezTo>
                    <a:pt x="12" y="2"/>
                    <a:pt x="15" y="1"/>
                    <a:pt x="18" y="0"/>
                  </a:cubicBezTo>
                  <a:cubicBezTo>
                    <a:pt x="18" y="0"/>
                    <a:pt x="19" y="1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24" name="Freeform 20"/>
            <p:cNvSpPr>
              <a:spLocks/>
            </p:cNvSpPr>
            <p:nvPr/>
          </p:nvSpPr>
          <p:spPr bwMode="auto">
            <a:xfrm>
              <a:off x="7581839" y="3667131"/>
              <a:ext cx="52387" cy="41276"/>
            </a:xfrm>
            <a:custGeom>
              <a:avLst/>
              <a:gdLst>
                <a:gd name="T0" fmla="*/ 14 w 14"/>
                <a:gd name="T1" fmla="*/ 0 h 11"/>
                <a:gd name="T2" fmla="*/ 8 w 14"/>
                <a:gd name="T3" fmla="*/ 7 h 11"/>
                <a:gd name="T4" fmla="*/ 1 w 14"/>
                <a:gd name="T5" fmla="*/ 11 h 11"/>
                <a:gd name="T6" fmla="*/ 0 w 14"/>
                <a:gd name="T7" fmla="*/ 8 h 11"/>
                <a:gd name="T8" fmla="*/ 4 w 14"/>
                <a:gd name="T9" fmla="*/ 3 h 11"/>
                <a:gd name="T10" fmla="*/ 14 w 14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1">
                  <a:moveTo>
                    <a:pt x="14" y="0"/>
                  </a:moveTo>
                  <a:cubicBezTo>
                    <a:pt x="12" y="3"/>
                    <a:pt x="10" y="5"/>
                    <a:pt x="8" y="7"/>
                  </a:cubicBezTo>
                  <a:cubicBezTo>
                    <a:pt x="7" y="10"/>
                    <a:pt x="5" y="11"/>
                    <a:pt x="1" y="11"/>
                  </a:cubicBezTo>
                  <a:cubicBezTo>
                    <a:pt x="1" y="10"/>
                    <a:pt x="0" y="9"/>
                    <a:pt x="0" y="8"/>
                  </a:cubicBezTo>
                  <a:cubicBezTo>
                    <a:pt x="1" y="6"/>
                    <a:pt x="2" y="4"/>
                    <a:pt x="4" y="3"/>
                  </a:cubicBezTo>
                  <a:cubicBezTo>
                    <a:pt x="7" y="1"/>
                    <a:pt x="10" y="1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25" name="Freeform 21"/>
            <p:cNvSpPr>
              <a:spLocks/>
            </p:cNvSpPr>
            <p:nvPr/>
          </p:nvSpPr>
          <p:spPr bwMode="auto">
            <a:xfrm>
              <a:off x="7986649" y="3297242"/>
              <a:ext cx="26988" cy="26989"/>
            </a:xfrm>
            <a:custGeom>
              <a:avLst/>
              <a:gdLst>
                <a:gd name="T0" fmla="*/ 0 w 7"/>
                <a:gd name="T1" fmla="*/ 3 h 7"/>
                <a:gd name="T2" fmla="*/ 6 w 7"/>
                <a:gd name="T3" fmla="*/ 0 h 7"/>
                <a:gd name="T4" fmla="*/ 7 w 7"/>
                <a:gd name="T5" fmla="*/ 1 h 7"/>
                <a:gd name="T6" fmla="*/ 4 w 7"/>
                <a:gd name="T7" fmla="*/ 7 h 7"/>
                <a:gd name="T8" fmla="*/ 0 w 7"/>
                <a:gd name="T9" fmla="*/ 5 h 7"/>
                <a:gd name="T10" fmla="*/ 0 w 7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7">
                  <a:moveTo>
                    <a:pt x="0" y="3"/>
                  </a:moveTo>
                  <a:cubicBezTo>
                    <a:pt x="2" y="2"/>
                    <a:pt x="4" y="1"/>
                    <a:pt x="6" y="0"/>
                  </a:cubicBezTo>
                  <a:cubicBezTo>
                    <a:pt x="7" y="0"/>
                    <a:pt x="7" y="1"/>
                    <a:pt x="7" y="1"/>
                  </a:cubicBezTo>
                  <a:cubicBezTo>
                    <a:pt x="6" y="3"/>
                    <a:pt x="6" y="5"/>
                    <a:pt x="4" y="7"/>
                  </a:cubicBezTo>
                  <a:cubicBezTo>
                    <a:pt x="4" y="7"/>
                    <a:pt x="2" y="6"/>
                    <a:pt x="0" y="5"/>
                  </a:cubicBezTo>
                  <a:cubicBezTo>
                    <a:pt x="0" y="4"/>
                    <a:pt x="0" y="4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8542270" y="2830517"/>
              <a:ext cx="30164" cy="33338"/>
            </a:xfrm>
            <a:custGeom>
              <a:avLst/>
              <a:gdLst>
                <a:gd name="T0" fmla="*/ 0 w 8"/>
                <a:gd name="T1" fmla="*/ 9 h 9"/>
                <a:gd name="T2" fmla="*/ 4 w 8"/>
                <a:gd name="T3" fmla="*/ 2 h 9"/>
                <a:gd name="T4" fmla="*/ 6 w 8"/>
                <a:gd name="T5" fmla="*/ 0 h 9"/>
                <a:gd name="T6" fmla="*/ 0 w 8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9">
                  <a:moveTo>
                    <a:pt x="0" y="9"/>
                  </a:moveTo>
                  <a:cubicBezTo>
                    <a:pt x="2" y="7"/>
                    <a:pt x="3" y="5"/>
                    <a:pt x="4" y="2"/>
                  </a:cubicBezTo>
                  <a:cubicBezTo>
                    <a:pt x="5" y="1"/>
                    <a:pt x="5" y="1"/>
                    <a:pt x="6" y="0"/>
                  </a:cubicBezTo>
                  <a:cubicBezTo>
                    <a:pt x="8" y="4"/>
                    <a:pt x="6" y="7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27" name="Freeform 23"/>
            <p:cNvSpPr>
              <a:spLocks/>
            </p:cNvSpPr>
            <p:nvPr/>
          </p:nvSpPr>
          <p:spPr bwMode="auto">
            <a:xfrm>
              <a:off x="8412094" y="3003553"/>
              <a:ext cx="30164" cy="30165"/>
            </a:xfrm>
            <a:custGeom>
              <a:avLst/>
              <a:gdLst>
                <a:gd name="T0" fmla="*/ 8 w 8"/>
                <a:gd name="T1" fmla="*/ 2 h 8"/>
                <a:gd name="T2" fmla="*/ 2 w 8"/>
                <a:gd name="T3" fmla="*/ 8 h 8"/>
                <a:gd name="T4" fmla="*/ 0 w 8"/>
                <a:gd name="T5" fmla="*/ 7 h 8"/>
                <a:gd name="T6" fmla="*/ 6 w 8"/>
                <a:gd name="T7" fmla="*/ 0 h 8"/>
                <a:gd name="T8" fmla="*/ 8 w 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8" y="2"/>
                  </a:moveTo>
                  <a:cubicBezTo>
                    <a:pt x="6" y="4"/>
                    <a:pt x="4" y="6"/>
                    <a:pt x="2" y="8"/>
                  </a:cubicBezTo>
                  <a:cubicBezTo>
                    <a:pt x="1" y="8"/>
                    <a:pt x="1" y="7"/>
                    <a:pt x="0" y="7"/>
                  </a:cubicBezTo>
                  <a:cubicBezTo>
                    <a:pt x="2" y="4"/>
                    <a:pt x="4" y="2"/>
                    <a:pt x="6" y="0"/>
                  </a:cubicBezTo>
                  <a:cubicBezTo>
                    <a:pt x="7" y="0"/>
                    <a:pt x="7" y="1"/>
                    <a:pt x="8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28" name="Freeform 24"/>
            <p:cNvSpPr>
              <a:spLocks/>
            </p:cNvSpPr>
            <p:nvPr/>
          </p:nvSpPr>
          <p:spPr bwMode="auto">
            <a:xfrm>
              <a:off x="7450077" y="3733806"/>
              <a:ext cx="22226" cy="26989"/>
            </a:xfrm>
            <a:custGeom>
              <a:avLst/>
              <a:gdLst>
                <a:gd name="T0" fmla="*/ 4 w 6"/>
                <a:gd name="T1" fmla="*/ 0 h 7"/>
                <a:gd name="T2" fmla="*/ 6 w 6"/>
                <a:gd name="T3" fmla="*/ 6 h 7"/>
                <a:gd name="T4" fmla="*/ 0 w 6"/>
                <a:gd name="T5" fmla="*/ 7 h 7"/>
                <a:gd name="T6" fmla="*/ 3 w 6"/>
                <a:gd name="T7" fmla="*/ 0 h 7"/>
                <a:gd name="T8" fmla="*/ 4 w 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7">
                  <a:moveTo>
                    <a:pt x="4" y="0"/>
                  </a:moveTo>
                  <a:cubicBezTo>
                    <a:pt x="5" y="2"/>
                    <a:pt x="5" y="4"/>
                    <a:pt x="6" y="6"/>
                  </a:cubicBezTo>
                  <a:cubicBezTo>
                    <a:pt x="4" y="6"/>
                    <a:pt x="2" y="6"/>
                    <a:pt x="0" y="7"/>
                  </a:cubicBezTo>
                  <a:cubicBezTo>
                    <a:pt x="1" y="4"/>
                    <a:pt x="2" y="2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29" name="Freeform 25"/>
            <p:cNvSpPr>
              <a:spLocks/>
            </p:cNvSpPr>
            <p:nvPr/>
          </p:nvSpPr>
          <p:spPr bwMode="auto">
            <a:xfrm>
              <a:off x="6897632" y="3873505"/>
              <a:ext cx="30164" cy="23813"/>
            </a:xfrm>
            <a:custGeom>
              <a:avLst/>
              <a:gdLst>
                <a:gd name="T0" fmla="*/ 0 w 8"/>
                <a:gd name="T1" fmla="*/ 5 h 6"/>
                <a:gd name="T2" fmla="*/ 4 w 8"/>
                <a:gd name="T3" fmla="*/ 0 h 6"/>
                <a:gd name="T4" fmla="*/ 8 w 8"/>
                <a:gd name="T5" fmla="*/ 4 h 6"/>
                <a:gd name="T6" fmla="*/ 0 w 8"/>
                <a:gd name="T7" fmla="*/ 6 h 6"/>
                <a:gd name="T8" fmla="*/ 0 w 8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">
                  <a:moveTo>
                    <a:pt x="0" y="5"/>
                  </a:moveTo>
                  <a:cubicBezTo>
                    <a:pt x="1" y="3"/>
                    <a:pt x="3" y="2"/>
                    <a:pt x="4" y="0"/>
                  </a:cubicBezTo>
                  <a:cubicBezTo>
                    <a:pt x="5" y="1"/>
                    <a:pt x="6" y="2"/>
                    <a:pt x="8" y="4"/>
                  </a:cubicBezTo>
                  <a:cubicBezTo>
                    <a:pt x="5" y="5"/>
                    <a:pt x="2" y="5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30" name="Freeform 26"/>
            <p:cNvSpPr>
              <a:spLocks/>
            </p:cNvSpPr>
            <p:nvPr/>
          </p:nvSpPr>
          <p:spPr bwMode="auto">
            <a:xfrm>
              <a:off x="5286331" y="4114806"/>
              <a:ext cx="668334" cy="106365"/>
            </a:xfrm>
            <a:custGeom>
              <a:avLst/>
              <a:gdLst>
                <a:gd name="T0" fmla="*/ 167 w 178"/>
                <a:gd name="T1" fmla="*/ 7 h 28"/>
                <a:gd name="T2" fmla="*/ 161 w 178"/>
                <a:gd name="T3" fmla="*/ 14 h 28"/>
                <a:gd name="T4" fmla="*/ 178 w 178"/>
                <a:gd name="T5" fmla="*/ 13 h 28"/>
                <a:gd name="T6" fmla="*/ 163 w 178"/>
                <a:gd name="T7" fmla="*/ 21 h 28"/>
                <a:gd name="T8" fmla="*/ 97 w 178"/>
                <a:gd name="T9" fmla="*/ 20 h 28"/>
                <a:gd name="T10" fmla="*/ 100 w 178"/>
                <a:gd name="T11" fmla="*/ 27 h 28"/>
                <a:gd name="T12" fmla="*/ 25 w 178"/>
                <a:gd name="T13" fmla="*/ 19 h 28"/>
                <a:gd name="T14" fmla="*/ 3 w 178"/>
                <a:gd name="T15" fmla="*/ 7 h 28"/>
                <a:gd name="T16" fmla="*/ 0 w 178"/>
                <a:gd name="T17" fmla="*/ 3 h 28"/>
                <a:gd name="T18" fmla="*/ 12 w 178"/>
                <a:gd name="T19" fmla="*/ 0 h 28"/>
                <a:gd name="T20" fmla="*/ 16 w 178"/>
                <a:gd name="T21" fmla="*/ 1 h 28"/>
                <a:gd name="T22" fmla="*/ 22 w 178"/>
                <a:gd name="T23" fmla="*/ 4 h 28"/>
                <a:gd name="T24" fmla="*/ 39 w 178"/>
                <a:gd name="T25" fmla="*/ 2 h 28"/>
                <a:gd name="T26" fmla="*/ 57 w 178"/>
                <a:gd name="T27" fmla="*/ 5 h 28"/>
                <a:gd name="T28" fmla="*/ 79 w 178"/>
                <a:gd name="T29" fmla="*/ 4 h 28"/>
                <a:gd name="T30" fmla="*/ 82 w 178"/>
                <a:gd name="T31" fmla="*/ 4 h 28"/>
                <a:gd name="T32" fmla="*/ 104 w 178"/>
                <a:gd name="T33" fmla="*/ 10 h 28"/>
                <a:gd name="T34" fmla="*/ 107 w 178"/>
                <a:gd name="T35" fmla="*/ 12 h 28"/>
                <a:gd name="T36" fmla="*/ 115 w 178"/>
                <a:gd name="T37" fmla="*/ 14 h 28"/>
                <a:gd name="T38" fmla="*/ 128 w 178"/>
                <a:gd name="T39" fmla="*/ 16 h 28"/>
                <a:gd name="T40" fmla="*/ 141 w 178"/>
                <a:gd name="T41" fmla="*/ 15 h 28"/>
                <a:gd name="T42" fmla="*/ 152 w 178"/>
                <a:gd name="T43" fmla="*/ 8 h 28"/>
                <a:gd name="T44" fmla="*/ 167 w 178"/>
                <a:gd name="T45" fmla="*/ 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8" h="28">
                  <a:moveTo>
                    <a:pt x="167" y="7"/>
                  </a:moveTo>
                  <a:cubicBezTo>
                    <a:pt x="165" y="9"/>
                    <a:pt x="163" y="11"/>
                    <a:pt x="161" y="14"/>
                  </a:cubicBezTo>
                  <a:cubicBezTo>
                    <a:pt x="167" y="19"/>
                    <a:pt x="172" y="10"/>
                    <a:pt x="178" y="13"/>
                  </a:cubicBezTo>
                  <a:cubicBezTo>
                    <a:pt x="173" y="17"/>
                    <a:pt x="170" y="21"/>
                    <a:pt x="163" y="21"/>
                  </a:cubicBezTo>
                  <a:cubicBezTo>
                    <a:pt x="141" y="20"/>
                    <a:pt x="119" y="20"/>
                    <a:pt x="97" y="20"/>
                  </a:cubicBezTo>
                  <a:cubicBezTo>
                    <a:pt x="98" y="22"/>
                    <a:pt x="99" y="24"/>
                    <a:pt x="100" y="27"/>
                  </a:cubicBezTo>
                  <a:cubicBezTo>
                    <a:pt x="75" y="26"/>
                    <a:pt x="49" y="28"/>
                    <a:pt x="25" y="19"/>
                  </a:cubicBezTo>
                  <a:cubicBezTo>
                    <a:pt x="17" y="16"/>
                    <a:pt x="10" y="11"/>
                    <a:pt x="3" y="7"/>
                  </a:cubicBezTo>
                  <a:cubicBezTo>
                    <a:pt x="2" y="6"/>
                    <a:pt x="1" y="5"/>
                    <a:pt x="0" y="3"/>
                  </a:cubicBezTo>
                  <a:cubicBezTo>
                    <a:pt x="4" y="2"/>
                    <a:pt x="8" y="1"/>
                    <a:pt x="12" y="0"/>
                  </a:cubicBezTo>
                  <a:cubicBezTo>
                    <a:pt x="13" y="0"/>
                    <a:pt x="16" y="0"/>
                    <a:pt x="16" y="1"/>
                  </a:cubicBezTo>
                  <a:cubicBezTo>
                    <a:pt x="17" y="5"/>
                    <a:pt x="20" y="4"/>
                    <a:pt x="22" y="4"/>
                  </a:cubicBezTo>
                  <a:cubicBezTo>
                    <a:pt x="28" y="3"/>
                    <a:pt x="33" y="2"/>
                    <a:pt x="39" y="2"/>
                  </a:cubicBezTo>
                  <a:cubicBezTo>
                    <a:pt x="45" y="3"/>
                    <a:pt x="51" y="3"/>
                    <a:pt x="57" y="5"/>
                  </a:cubicBezTo>
                  <a:cubicBezTo>
                    <a:pt x="65" y="7"/>
                    <a:pt x="72" y="10"/>
                    <a:pt x="79" y="4"/>
                  </a:cubicBezTo>
                  <a:cubicBezTo>
                    <a:pt x="79" y="3"/>
                    <a:pt x="81" y="4"/>
                    <a:pt x="82" y="4"/>
                  </a:cubicBezTo>
                  <a:cubicBezTo>
                    <a:pt x="89" y="7"/>
                    <a:pt x="96" y="10"/>
                    <a:pt x="104" y="10"/>
                  </a:cubicBezTo>
                  <a:cubicBezTo>
                    <a:pt x="105" y="10"/>
                    <a:pt x="106" y="11"/>
                    <a:pt x="107" y="12"/>
                  </a:cubicBezTo>
                  <a:cubicBezTo>
                    <a:pt x="109" y="15"/>
                    <a:pt x="111" y="16"/>
                    <a:pt x="115" y="14"/>
                  </a:cubicBezTo>
                  <a:cubicBezTo>
                    <a:pt x="119" y="13"/>
                    <a:pt x="123" y="13"/>
                    <a:pt x="128" y="16"/>
                  </a:cubicBezTo>
                  <a:cubicBezTo>
                    <a:pt x="132" y="19"/>
                    <a:pt x="137" y="18"/>
                    <a:pt x="141" y="15"/>
                  </a:cubicBezTo>
                  <a:cubicBezTo>
                    <a:pt x="145" y="13"/>
                    <a:pt x="148" y="10"/>
                    <a:pt x="152" y="8"/>
                  </a:cubicBezTo>
                  <a:cubicBezTo>
                    <a:pt x="157" y="5"/>
                    <a:pt x="161" y="4"/>
                    <a:pt x="16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31" name="Freeform 27"/>
            <p:cNvSpPr>
              <a:spLocks/>
            </p:cNvSpPr>
            <p:nvPr/>
          </p:nvSpPr>
          <p:spPr bwMode="auto">
            <a:xfrm>
              <a:off x="6919861" y="4029081"/>
              <a:ext cx="98425" cy="41276"/>
            </a:xfrm>
            <a:custGeom>
              <a:avLst/>
              <a:gdLst>
                <a:gd name="T0" fmla="*/ 2 w 26"/>
                <a:gd name="T1" fmla="*/ 11 h 11"/>
                <a:gd name="T2" fmla="*/ 5 w 26"/>
                <a:gd name="T3" fmla="*/ 5 h 11"/>
                <a:gd name="T4" fmla="*/ 26 w 26"/>
                <a:gd name="T5" fmla="*/ 0 h 11"/>
                <a:gd name="T6" fmla="*/ 2 w 26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11">
                  <a:moveTo>
                    <a:pt x="2" y="11"/>
                  </a:moveTo>
                  <a:cubicBezTo>
                    <a:pt x="0" y="8"/>
                    <a:pt x="1" y="6"/>
                    <a:pt x="5" y="5"/>
                  </a:cubicBezTo>
                  <a:cubicBezTo>
                    <a:pt x="12" y="3"/>
                    <a:pt x="19" y="2"/>
                    <a:pt x="26" y="0"/>
                  </a:cubicBezTo>
                  <a:cubicBezTo>
                    <a:pt x="19" y="6"/>
                    <a:pt x="11" y="10"/>
                    <a:pt x="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32" name="Freeform 28"/>
            <p:cNvSpPr>
              <a:spLocks/>
            </p:cNvSpPr>
            <p:nvPr/>
          </p:nvSpPr>
          <p:spPr bwMode="auto">
            <a:xfrm>
              <a:off x="8456561" y="3327403"/>
              <a:ext cx="33337" cy="30165"/>
            </a:xfrm>
            <a:custGeom>
              <a:avLst/>
              <a:gdLst>
                <a:gd name="T0" fmla="*/ 0 w 9"/>
                <a:gd name="T1" fmla="*/ 8 h 8"/>
                <a:gd name="T2" fmla="*/ 7 w 9"/>
                <a:gd name="T3" fmla="*/ 0 h 8"/>
                <a:gd name="T4" fmla="*/ 9 w 9"/>
                <a:gd name="T5" fmla="*/ 1 h 8"/>
                <a:gd name="T6" fmla="*/ 8 w 9"/>
                <a:gd name="T7" fmla="*/ 3 h 8"/>
                <a:gd name="T8" fmla="*/ 0 w 9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0" y="8"/>
                  </a:moveTo>
                  <a:cubicBezTo>
                    <a:pt x="0" y="4"/>
                    <a:pt x="4" y="0"/>
                    <a:pt x="7" y="0"/>
                  </a:cubicBezTo>
                  <a:cubicBezTo>
                    <a:pt x="7" y="0"/>
                    <a:pt x="8" y="0"/>
                    <a:pt x="9" y="1"/>
                  </a:cubicBezTo>
                  <a:cubicBezTo>
                    <a:pt x="9" y="1"/>
                    <a:pt x="9" y="3"/>
                    <a:pt x="8" y="3"/>
                  </a:cubicBezTo>
                  <a:cubicBezTo>
                    <a:pt x="6" y="5"/>
                    <a:pt x="3" y="6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  <p:sp>
          <p:nvSpPr>
            <p:cNvPr id="33" name="Freeform 29"/>
            <p:cNvSpPr>
              <a:spLocks/>
            </p:cNvSpPr>
            <p:nvPr/>
          </p:nvSpPr>
          <p:spPr bwMode="auto">
            <a:xfrm>
              <a:off x="8693150" y="2901951"/>
              <a:ext cx="71437" cy="82549"/>
            </a:xfrm>
            <a:custGeom>
              <a:avLst/>
              <a:gdLst>
                <a:gd name="T0" fmla="*/ 0 w 19"/>
                <a:gd name="T1" fmla="*/ 21 h 22"/>
                <a:gd name="T2" fmla="*/ 19 w 19"/>
                <a:gd name="T3" fmla="*/ 0 h 22"/>
                <a:gd name="T4" fmla="*/ 1 w 19"/>
                <a:gd name="T5" fmla="*/ 22 h 22"/>
                <a:gd name="T6" fmla="*/ 0 w 19"/>
                <a:gd name="T7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2">
                  <a:moveTo>
                    <a:pt x="0" y="21"/>
                  </a:moveTo>
                  <a:cubicBezTo>
                    <a:pt x="4" y="12"/>
                    <a:pt x="9" y="3"/>
                    <a:pt x="19" y="0"/>
                  </a:cubicBezTo>
                  <a:cubicBezTo>
                    <a:pt x="13" y="7"/>
                    <a:pt x="7" y="14"/>
                    <a:pt x="1" y="22"/>
                  </a:cubicBezTo>
                  <a:cubicBezTo>
                    <a:pt x="1" y="21"/>
                    <a:pt x="0" y="21"/>
                    <a:pt x="0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latin typeface="+mn-lt"/>
                <a:ea typeface="+mn-ea"/>
              </a:endParaRPr>
            </a:p>
          </p:txBody>
        </p:sp>
      </p:grpSp>
      <p:sp>
        <p:nvSpPr>
          <p:cNvPr id="60" name="TextBox 12"/>
          <p:cNvSpPr txBox="1">
            <a:spLocks noChangeArrowheads="1"/>
          </p:cNvSpPr>
          <p:nvPr/>
        </p:nvSpPr>
        <p:spPr bwMode="auto">
          <a:xfrm>
            <a:off x="1214414" y="802171"/>
            <a:ext cx="2357433" cy="769441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zh-CN" altLang="en-US" sz="4400" dirty="0" smtClean="0">
                <a:latin typeface="汉仪行楷简" pitchFamily="49" charset="-122"/>
                <a:ea typeface="汉仪行楷简" pitchFamily="49" charset="-122"/>
              </a:rPr>
              <a:t> 第三章</a:t>
            </a:r>
            <a:endParaRPr lang="zh-CN" altLang="en-US" sz="4400" dirty="0">
              <a:latin typeface="汉仪行楷简" pitchFamily="49" charset="-122"/>
              <a:ea typeface="汉仪行楷简" pitchFamily="49" charset="-122"/>
            </a:endParaRPr>
          </a:p>
        </p:txBody>
      </p:sp>
      <p:pic>
        <p:nvPicPr>
          <p:cNvPr id="62" name="图片 61" descr="墨团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895" y="2470838"/>
            <a:ext cx="2643174" cy="2565759"/>
          </a:xfrm>
          <a:prstGeom prst="rect">
            <a:avLst/>
          </a:prstGeom>
        </p:spPr>
      </p:pic>
      <p:cxnSp>
        <p:nvCxnSpPr>
          <p:cNvPr id="64" name="直接连接符 63"/>
          <p:cNvCxnSpPr/>
          <p:nvPr/>
        </p:nvCxnSpPr>
        <p:spPr>
          <a:xfrm>
            <a:off x="4744814" y="3355974"/>
            <a:ext cx="2143140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矩形 12"/>
          <p:cNvSpPr>
            <a:spLocks noChangeArrowheads="1"/>
          </p:cNvSpPr>
          <p:nvPr/>
        </p:nvSpPr>
        <p:spPr bwMode="auto">
          <a:xfrm>
            <a:off x="3500430" y="4120226"/>
            <a:ext cx="35926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800" dirty="0" smtClean="0">
                <a:latin typeface="华文隶书" pitchFamily="2" charset="-122"/>
                <a:ea typeface="华文隶书" pitchFamily="2" charset="-122"/>
              </a:rPr>
              <a:t>第二节  毛笔楷书技法</a:t>
            </a:r>
            <a:endParaRPr lang="zh-CN" altLang="en-US" sz="2800" dirty="0">
              <a:latin typeface="华文隶书" pitchFamily="2" charset="-122"/>
              <a:ea typeface="华文隶书" pitchFamily="2" charset="-122"/>
            </a:endParaRPr>
          </a:p>
        </p:txBody>
      </p:sp>
      <p:pic>
        <p:nvPicPr>
          <p:cNvPr id="74" name="图片 73" descr="石刻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585243" y="500042"/>
            <a:ext cx="414857" cy="1073044"/>
          </a:xfrm>
          <a:prstGeom prst="rect">
            <a:avLst/>
          </a:prstGeom>
        </p:spPr>
      </p:pic>
      <p:cxnSp>
        <p:nvCxnSpPr>
          <p:cNvPr id="38" name="直接连接符 37"/>
          <p:cNvCxnSpPr/>
          <p:nvPr/>
        </p:nvCxnSpPr>
        <p:spPr>
          <a:xfrm>
            <a:off x="4786314" y="4617116"/>
            <a:ext cx="2143140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0" grpId="0" animBg="1"/>
      <p:bldP spid="6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2428868"/>
            <a:ext cx="8215370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竖式左立是指偏旁部首竖向书写，并立于文字的左边。常见的竖式左立偏旁部首有“亻”“忄”“氵”“扌”“木”“礻”等。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 descr="墨迹-浅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91" y="593536"/>
            <a:ext cx="3328515" cy="6032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2" y="500042"/>
            <a:ext cx="55721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800" b="1" dirty="0" smtClean="0">
                <a:latin typeface="华文新魏" pitchFamily="2" charset="-122"/>
                <a:ea typeface="华文新魏" pitchFamily="2" charset="-122"/>
              </a:rPr>
              <a:t>三、常用偏旁部首的书写方法</a:t>
            </a:r>
            <a:endParaRPr lang="zh-CN" altLang="en-US" sz="2800" b="1" dirty="0" smtClean="0">
              <a:latin typeface="华文新魏" pitchFamily="2" charset="-122"/>
              <a:ea typeface="华文新魏" pitchFamily="2" charset="-122"/>
            </a:endParaRPr>
          </a:p>
        </p:txBody>
      </p:sp>
      <p:pic>
        <p:nvPicPr>
          <p:cNvPr id="5" name="图片 4" descr="边框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72110"/>
            <a:ext cx="4143372" cy="7424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7158" y="1472110"/>
            <a:ext cx="285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itchFamily="2" charset="-122"/>
                <a:ea typeface="华文新魏" pitchFamily="2" charset="-122"/>
              </a:rPr>
              <a:t>（一</a:t>
            </a:r>
            <a:r>
              <a:rPr lang="zh-CN" altLang="en-US" sz="2400" dirty="0" smtClean="0">
                <a:latin typeface="华文新魏" pitchFamily="2" charset="-122"/>
                <a:ea typeface="华文新魏" pitchFamily="2" charset="-122"/>
              </a:rPr>
              <a:t>）竖式左立</a:t>
            </a:r>
            <a:endParaRPr lang="zh-CN" altLang="en-US" sz="2400" dirty="0" smtClean="0"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844" y="5148876"/>
            <a:ext cx="8715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“亻”：撇画短而斜，与竖画起笔自然相接；竖画取“垂露”状，忌露锋垂尾。</a:t>
            </a: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“忄”：竖画取“垂露”状，直而不僵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；两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个垂尾点呼应于竖画两边，重心居上。</a:t>
            </a:r>
          </a:p>
        </p:txBody>
      </p:sp>
      <p:pic>
        <p:nvPicPr>
          <p:cNvPr id="11266" name="图片 66" descr="飞信截图201302281419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0338" y="3552625"/>
            <a:ext cx="6473562" cy="1305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3168651"/>
            <a:ext cx="80010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“氵”：上两点为侧点，形态相似，第二点略向左移，以避免直线排列之弊，末点连下笔；三点成弧形排列，上紧下松。</a:t>
            </a: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“扌”：应先落笔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写短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横，从横的中部靠右起笔写竖钩；再从左下起笔，穿过竖画中下部作提；横画左长右短，竖画上短下长，挑画左出成参差之势。</a:t>
            </a:r>
          </a:p>
        </p:txBody>
      </p:sp>
      <p:pic>
        <p:nvPicPr>
          <p:cNvPr id="12290" name="图片 65" descr="飞信截图201302281419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357298"/>
            <a:ext cx="6429420" cy="127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3246310"/>
            <a:ext cx="80010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木字旁：先写短横，从横中偏右部写竖画，竖作垂露状，端直挺拔；再从横竖交笔处起笔写短撇，最后写点。整个笔画上紧下松。</a:t>
            </a: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“礻”：首先写上面的点定下基准；余下三笔交于一点，上紧下松，重心居上。</a:t>
            </a:r>
          </a:p>
        </p:txBody>
      </p:sp>
      <p:pic>
        <p:nvPicPr>
          <p:cNvPr id="13314" name="图片 64" descr="飞信截图201302281419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357298"/>
            <a:ext cx="6429420" cy="132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1714488"/>
            <a:ext cx="8215370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竖式右立型是指偏旁部首竖向书写，并立于文字的右边。常见的竖式右立偏旁部首有“刂”“攵”“力”“页”等。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 descr="边框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57730"/>
            <a:ext cx="4143372" cy="742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158" y="757730"/>
            <a:ext cx="285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itchFamily="2" charset="-122"/>
                <a:ea typeface="华文新魏" pitchFamily="2" charset="-122"/>
              </a:rPr>
              <a:t>（二</a:t>
            </a:r>
            <a:r>
              <a:rPr lang="zh-CN" altLang="en-US" sz="2400" dirty="0" smtClean="0">
                <a:latin typeface="华文新魏" pitchFamily="2" charset="-122"/>
                <a:ea typeface="华文新魏" pitchFamily="2" charset="-122"/>
              </a:rPr>
              <a:t>）竖式右立</a:t>
            </a:r>
            <a:endParaRPr lang="zh-CN" altLang="en-US" sz="2400" dirty="0" smtClean="0"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58" y="4434496"/>
            <a:ext cx="850112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“刂”：两笔前后呼应，短竖偏上，重心居高，前竖细，后竖粗。</a:t>
            </a: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“攵”：起笔写短撇，笔势稍陡，从撇的中下部起笔写短横；再从横画的偏左处起笔写撇，撇的弧度较大，捺画向右伸展。</a:t>
            </a:r>
          </a:p>
        </p:txBody>
      </p:sp>
      <p:pic>
        <p:nvPicPr>
          <p:cNvPr id="14338" name="图片 2303" descr="飞信截图201302281419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2928934"/>
            <a:ext cx="6443068" cy="1274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3246310"/>
            <a:ext cx="80010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力字旁：横画以露锋起笔，右上至转折处提笔“耸肩”，左下斜行，至末端回锋出钩，最后写撇，撇画应舒展有力。</a:t>
            </a: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页字旁：先写长横，从横画的偏左处起笔写小短撇，下框方正，稍显窄长，从框内中上部起笔写竖撇；最后写长点，其撇、点稳住重心。</a:t>
            </a:r>
          </a:p>
        </p:txBody>
      </p:sp>
      <p:pic>
        <p:nvPicPr>
          <p:cNvPr id="15362" name="图片 2302" descr="飞信截图201303151647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428736"/>
            <a:ext cx="6402124" cy="128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596" y="1714488"/>
            <a:ext cx="8215370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横式上置是指偏旁部首横向书写，并立于文字的上部。常见的横式上置偏旁部首有“宀”“人”“艹”“雨”等。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图片 4" descr="边框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57730"/>
            <a:ext cx="4143372" cy="7424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7158" y="757730"/>
            <a:ext cx="285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itchFamily="2" charset="-122"/>
                <a:ea typeface="华文新魏" pitchFamily="2" charset="-122"/>
              </a:rPr>
              <a:t>（三</a:t>
            </a:r>
            <a:r>
              <a:rPr lang="zh-CN" altLang="en-US" sz="2400" dirty="0" smtClean="0">
                <a:latin typeface="华文新魏" pitchFamily="2" charset="-122"/>
                <a:ea typeface="华文新魏" pitchFamily="2" charset="-122"/>
              </a:rPr>
              <a:t>）横式上置</a:t>
            </a:r>
            <a:endParaRPr lang="zh-CN" altLang="en-US" sz="2400" dirty="0" smtClean="0"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158" y="4286256"/>
            <a:ext cx="8501122" cy="17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“宀”：上点应浑厚饱满，居中安排；左点微倾，横钩宽展以盖下部，出钩应有力，且钩锋与左点相呼应。</a:t>
            </a: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人字头：落笔稍顿后转笔向左下撇出；再从撇头轻起笔向右下斜行写捺，捺应有一定的弧度。撇、捺左伸右展、有波有折、相互呼应。</a:t>
            </a:r>
          </a:p>
        </p:txBody>
      </p:sp>
      <p:pic>
        <p:nvPicPr>
          <p:cNvPr id="16386" name="图片 2301" descr="飞信截图201302281419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2813186"/>
            <a:ext cx="6500858" cy="1330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3246310"/>
            <a:ext cx="80010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“艹”：先写中长横，横略上仰，再写左短竖，竖画上粗下细，最后写短撇；竖、撇长短基本一致，头散而尾合，呈上开下合之势。</a:t>
            </a: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雨字头：先写短横，横钩拉长，气势开阔；中竖短而端庄；左右四点形态各异，内聚外散，整体姿态扁平。</a:t>
            </a:r>
          </a:p>
        </p:txBody>
      </p:sp>
      <p:pic>
        <p:nvPicPr>
          <p:cNvPr id="17410" name="图片 2300" descr="飞信截图201302281419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583555"/>
            <a:ext cx="6429420" cy="1273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1714488"/>
            <a:ext cx="8215370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横式下置是指偏旁部首横向书写，并立于文字的底部。常见的横式下置偏旁部首有“皿”“心”“虫”“贝”等。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 descr="边框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57730"/>
            <a:ext cx="4143372" cy="742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158" y="757730"/>
            <a:ext cx="285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itchFamily="2" charset="-122"/>
                <a:ea typeface="华文新魏" pitchFamily="2" charset="-122"/>
              </a:rPr>
              <a:t>（四</a:t>
            </a:r>
            <a:r>
              <a:rPr lang="zh-CN" altLang="en-US" sz="2400" dirty="0" smtClean="0">
                <a:latin typeface="华文新魏" pitchFamily="2" charset="-122"/>
                <a:ea typeface="华文新魏" pitchFamily="2" charset="-122"/>
              </a:rPr>
              <a:t>）横式下置</a:t>
            </a:r>
            <a:endParaRPr lang="zh-CN" altLang="en-US" sz="2400" dirty="0" smtClean="0"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58" y="4286256"/>
            <a:ext cx="8501122" cy="17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皿字底：先向右下稍斜写左短竖，再写横折，横长竖短，框内两竖上开下合，分布均匀，下面长横形体开阔，整体字形宽扁。</a:t>
            </a: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心字底：先写左点，在稍上方轻入笔向右下斜行写卧钩，钩画应浑圆坚实，出钩后顺势写中点、右点，三点姿态各异，忌呆板。</a:t>
            </a:r>
          </a:p>
        </p:txBody>
      </p:sp>
      <p:pic>
        <p:nvPicPr>
          <p:cNvPr id="18434" name="图片 2299" descr="飞信截图201303180932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5746" y="2857496"/>
            <a:ext cx="642942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3246310"/>
            <a:ext cx="80010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虫字底：先写“口”字，“口”形宽扁，上宽下窄，再从中部下笔写短竖，然后写长挑，最后写长点。“虫”做字底时，形不宜高，应端庄。</a:t>
            </a: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贝字底：先写短竖，再写横折，折角宜方，横短竖长，框呈窄长形；从框内中上部起笔写短竖撇，最后写长点。</a:t>
            </a:r>
          </a:p>
        </p:txBody>
      </p:sp>
      <p:pic>
        <p:nvPicPr>
          <p:cNvPr id="19458" name="图片 2298" descr="飞信截图201303180932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643050"/>
            <a:ext cx="6429420" cy="127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1714488"/>
            <a:ext cx="8215370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左上置是指偏旁部首位于文字的左上部。常见的左上置偏旁部首有“广”“尸”等。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 descr="边框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57730"/>
            <a:ext cx="3786182" cy="742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158" y="757730"/>
            <a:ext cx="285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itchFamily="2" charset="-122"/>
                <a:ea typeface="华文新魏" pitchFamily="2" charset="-122"/>
              </a:rPr>
              <a:t>（五</a:t>
            </a:r>
            <a:r>
              <a:rPr lang="zh-CN" altLang="en-US" sz="2400" dirty="0" smtClean="0">
                <a:latin typeface="华文新魏" pitchFamily="2" charset="-122"/>
                <a:ea typeface="华文新魏" pitchFamily="2" charset="-122"/>
              </a:rPr>
              <a:t>）左上置</a:t>
            </a:r>
            <a:endParaRPr lang="zh-CN" altLang="en-US" sz="2400" dirty="0" smtClean="0"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58" y="4286256"/>
            <a:ext cx="8501122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广字头：点居横画正中，撇画先竖后撇，横与撇交而不接。</a:t>
            </a: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尸字头：笔画不可写得太宽，竖向笔画也不可写得太长，撇画应先竖后撇，姿态舒展。</a:t>
            </a:r>
          </a:p>
        </p:txBody>
      </p:sp>
      <p:pic>
        <p:nvPicPr>
          <p:cNvPr id="20482" name="图片 2297" descr="飞信截图201302281419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98900" y="2840070"/>
            <a:ext cx="6473562" cy="1303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墨迹2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908" y="260383"/>
            <a:ext cx="5786478" cy="10969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5786" y="474697"/>
            <a:ext cx="2071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chemeClr val="bg1"/>
                </a:solidFill>
                <a:latin typeface="华文隶书" pitchFamily="2" charset="-122"/>
                <a:ea typeface="华文隶书" pitchFamily="2" charset="-122"/>
              </a:rPr>
              <a:t>第一节</a:t>
            </a:r>
            <a:endParaRPr lang="zh-CN" altLang="en-US" sz="3600" dirty="0">
              <a:solidFill>
                <a:schemeClr val="bg1"/>
              </a:solidFill>
              <a:latin typeface="华文隶书" pitchFamily="2" charset="-122"/>
              <a:ea typeface="华文隶书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0232" y="1262706"/>
            <a:ext cx="3857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accent6">
                    <a:lumMod val="50000"/>
                  </a:schemeClr>
                </a:solidFill>
                <a:latin typeface="华文隶书" pitchFamily="2" charset="-122"/>
                <a:ea typeface="华文隶书" pitchFamily="2" charset="-122"/>
              </a:rPr>
              <a:t>毛笔楷书概述</a:t>
            </a:r>
            <a:endParaRPr lang="zh-CN" altLang="en-US" sz="2800" dirty="0">
              <a:solidFill>
                <a:schemeClr val="accent6">
                  <a:lumMod val="50000"/>
                </a:schemeClr>
              </a:solidFill>
              <a:latin typeface="华文隶书" pitchFamily="2" charset="-122"/>
              <a:ea typeface="华文隶书" pitchFamily="2" charset="-122"/>
            </a:endParaRPr>
          </a:p>
        </p:txBody>
      </p:sp>
      <p:pic>
        <p:nvPicPr>
          <p:cNvPr id="9" name="图片 8" descr="墨迹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1357298"/>
            <a:ext cx="714380" cy="465499"/>
          </a:xfrm>
          <a:prstGeom prst="rect">
            <a:avLst/>
          </a:prstGeom>
        </p:spPr>
      </p:pic>
      <p:cxnSp>
        <p:nvCxnSpPr>
          <p:cNvPr id="14" name="直接连接符 13"/>
          <p:cNvCxnSpPr/>
          <p:nvPr/>
        </p:nvCxnSpPr>
        <p:spPr>
          <a:xfrm>
            <a:off x="2071670" y="1785926"/>
            <a:ext cx="2071702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t="2067"/>
          <a:stretch/>
        </p:blipFill>
        <p:spPr>
          <a:xfrm>
            <a:off x="5112076" y="1"/>
            <a:ext cx="4031925" cy="6716233"/>
          </a:xfrm>
          <a:prstGeom prst="rect">
            <a:avLst/>
          </a:prstGeom>
          <a:effectLst>
            <a:softEdge rad="0"/>
          </a:effectLst>
        </p:spPr>
      </p:pic>
      <p:grpSp>
        <p:nvGrpSpPr>
          <p:cNvPr id="17" name="组合 39"/>
          <p:cNvGrpSpPr>
            <a:grpSpLocks/>
          </p:cNvGrpSpPr>
          <p:nvPr/>
        </p:nvGrpSpPr>
        <p:grpSpPr bwMode="auto">
          <a:xfrm>
            <a:off x="1543009" y="2344209"/>
            <a:ext cx="2031325" cy="4013749"/>
            <a:chOff x="3757703" y="1048893"/>
            <a:chExt cx="2030016" cy="3009716"/>
          </a:xfrm>
        </p:grpSpPr>
        <p:sp>
          <p:nvSpPr>
            <p:cNvPr id="21" name="矩形 20"/>
            <p:cNvSpPr/>
            <p:nvPr/>
          </p:nvSpPr>
          <p:spPr>
            <a:xfrm>
              <a:off x="3757703" y="1048893"/>
              <a:ext cx="2030016" cy="3009716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 defTabSz="685783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大隶书简" pitchFamily="49" charset="-122"/>
                  <a:ea typeface="汉仪大隶书简" pitchFamily="49" charset="-122"/>
                </a:rPr>
                <a:t>楷书结体比隶书紧密，用笔丰富细腻，写起来要比隶书灵活捷便，从楷书创立之后，它就代替了隶书的正统地位。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大隶书简" pitchFamily="49" charset="-122"/>
                <a:ea typeface="汉仪大隶书简" pitchFamily="49" charset="-122"/>
              </a:endParaRPr>
            </a:p>
          </p:txBody>
        </p:sp>
        <p:cxnSp>
          <p:nvCxnSpPr>
            <p:cNvPr id="22" name="直接连接符 21"/>
            <p:cNvCxnSpPr/>
            <p:nvPr/>
          </p:nvCxnSpPr>
          <p:spPr>
            <a:xfrm rot="5400000">
              <a:off x="4170483" y="2494433"/>
              <a:ext cx="2892666" cy="158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直接连接符 22"/>
          <p:cNvCxnSpPr/>
          <p:nvPr/>
        </p:nvCxnSpPr>
        <p:spPr bwMode="auto">
          <a:xfrm rot="5400000">
            <a:off x="1001772" y="4272241"/>
            <a:ext cx="3857652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 bwMode="auto">
          <a:xfrm rot="5400000">
            <a:off x="529842" y="4272241"/>
            <a:ext cx="3857652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 bwMode="auto">
          <a:xfrm rot="5400000">
            <a:off x="70611" y="4272241"/>
            <a:ext cx="3857652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 rot="16200000" flipH="1">
            <a:off x="527695" y="3343976"/>
            <a:ext cx="2006875" cy="734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图片 27" descr="毛笔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6116" y="2991792"/>
            <a:ext cx="3325501" cy="22945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" dur="1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1385362"/>
            <a:ext cx="8215370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左下置型是指偏旁部首位于文字的左下部。常见的左下置偏旁部首有“辶”“廴”等。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 descr="边框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00042"/>
            <a:ext cx="3786182" cy="742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158" y="500042"/>
            <a:ext cx="285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itchFamily="2" charset="-122"/>
                <a:ea typeface="华文新魏" pitchFamily="2" charset="-122"/>
              </a:rPr>
              <a:t>（六</a:t>
            </a:r>
            <a:r>
              <a:rPr lang="zh-CN" altLang="en-US" sz="2400" dirty="0" smtClean="0">
                <a:latin typeface="华文新魏" pitchFamily="2" charset="-122"/>
                <a:ea typeface="华文新魏" pitchFamily="2" charset="-122"/>
              </a:rPr>
              <a:t>）左下置</a:t>
            </a:r>
            <a:endParaRPr lang="zh-CN" altLang="en-US" sz="2400" dirty="0" smtClean="0"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034" y="3857628"/>
            <a:ext cx="828680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“辶”：先写侧点，点画应凝重饱满，再写形似“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3”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的三弯折，此画略向左倾，最后从左端轻起笔向右下斜行写平捺，力量由轻到重；平捺左高右低，起始如波，收势有折。</a:t>
            </a: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“廴”：先写短横，至右端稍顿后，转笔向左下写短撇，撇尾再折笔向右写短横，再折笔向左下写撇，最后从下撇的中上部写捺，此捺画较挺直。</a:t>
            </a:r>
          </a:p>
        </p:txBody>
      </p:sp>
      <p:pic>
        <p:nvPicPr>
          <p:cNvPr id="21506" name="图片 2294" descr="飞信截图2013031516474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2456932"/>
            <a:ext cx="6429420" cy="1289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1473489"/>
            <a:ext cx="321471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结体也称为结构、构字、间架，是指将笔画按汉字书写的笔顺规则、组合规则等进行艺术构思和处理，搭配、组合成体式美观、大方的汉字。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 descr="墨迹-浅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91" y="593536"/>
            <a:ext cx="3328515" cy="6032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2" y="500042"/>
            <a:ext cx="35004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800" b="1" dirty="0" smtClean="0">
                <a:latin typeface="华文新魏" pitchFamily="2" charset="-122"/>
                <a:ea typeface="华文新魏" pitchFamily="2" charset="-122"/>
              </a:rPr>
              <a:t>四、结体方法</a:t>
            </a:r>
            <a:endParaRPr lang="zh-CN" altLang="en-US" sz="2800" b="1" dirty="0" smtClean="0">
              <a:latin typeface="华文新魏" pitchFamily="2" charset="-122"/>
              <a:ea typeface="华文新魏" pitchFamily="2" charset="-122"/>
            </a:endParaRPr>
          </a:p>
        </p:txBody>
      </p:sp>
      <p:pic>
        <p:nvPicPr>
          <p:cNvPr id="7" name="图片 6" descr="间架结构2.jpg"/>
          <p:cNvPicPr>
            <a:picLocks noChangeAspect="1"/>
          </p:cNvPicPr>
          <p:nvPr/>
        </p:nvPicPr>
        <p:blipFill>
          <a:blip r:embed="rId3"/>
          <a:srcRect t="6250"/>
          <a:stretch>
            <a:fillRect/>
          </a:stretch>
        </p:blipFill>
        <p:spPr>
          <a:xfrm>
            <a:off x="3929058" y="285728"/>
            <a:ext cx="5143500" cy="64293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8596" y="4000504"/>
            <a:ext cx="3214710" cy="189584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accent6">
                    <a:lumMod val="50000"/>
                  </a:schemeClr>
                </a:solidFill>
                <a:latin typeface="汉仪行楷简" pitchFamily="49" charset="-122"/>
                <a:ea typeface="汉仪行楷简" pitchFamily="49" charset="-122"/>
              </a:rPr>
              <a:t>在书法艺术中，汉字的复杂多变表现为，在遵循书法的结构法则的同时，包含着书法家匠心独运地安排与处理，其最终形态变化万千、魅力无穷。</a:t>
            </a:r>
            <a:endParaRPr lang="zh-CN" altLang="en-US" sz="1600" dirty="0" smtClean="0">
              <a:solidFill>
                <a:schemeClr val="accent6">
                  <a:lumMod val="50000"/>
                </a:schemeClr>
              </a:solidFill>
              <a:latin typeface="汉仪行楷简" pitchFamily="49" charset="-122"/>
              <a:ea typeface="汉仪行楷简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3000372"/>
            <a:ext cx="464347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欧字结体既欹侧险峻，又严谨工整。欹侧中保持稳健，紧凑中不失疏朗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所谓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欹侧，是指笔画安排右肩稍稍向上抬起，点画十分紧密、奇险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所谓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奇险，是指点画横竖斜正、长短粗细、虚实变化既巧妙又恰到好处，稍加变动就会破坏了它的完整性。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 descr="边框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00042"/>
            <a:ext cx="5286380" cy="742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4176" y="500042"/>
            <a:ext cx="3786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itchFamily="2" charset="-122"/>
                <a:ea typeface="华文新魏" pitchFamily="2" charset="-122"/>
              </a:rPr>
              <a:t>（一</a:t>
            </a:r>
            <a:r>
              <a:rPr lang="zh-CN" altLang="en-US" sz="2400" dirty="0" smtClean="0">
                <a:latin typeface="华文新魏" pitchFamily="2" charset="-122"/>
                <a:ea typeface="华文新魏" pitchFamily="2" charset="-122"/>
              </a:rPr>
              <a:t>）四体楷书的特点</a:t>
            </a:r>
            <a:endParaRPr lang="zh-CN" altLang="en-US" sz="2400" dirty="0" smtClean="0">
              <a:latin typeface="华文新魏" pitchFamily="2" charset="-122"/>
              <a:ea typeface="华文新魏" pitchFamily="2" charset="-122"/>
            </a:endParaRPr>
          </a:p>
        </p:txBody>
      </p:sp>
      <p:pic>
        <p:nvPicPr>
          <p:cNvPr id="5" name="图片 4" descr="墨团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03" y="1500174"/>
            <a:ext cx="1428553" cy="15151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2" y="1797471"/>
            <a:ext cx="3357586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1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．欧体</a:t>
            </a:r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</a:rPr>
              <a:t>字的特点</a:t>
            </a:r>
            <a:endParaRPr lang="zh-CN" altLang="en-US" sz="2400" b="1" dirty="0" smtClean="0"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22530" name="图片 91" descr="http://img.zwbk.org/baike/bpic/2011/02/06/20110206123024955_579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7215" y="-24"/>
            <a:ext cx="3776785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0034" y="2142691"/>
            <a:ext cx="464347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颜字结体平整，正面视人，体型丰满。笔画对称匀整，横轻竖重，方框的两竖笔写成圆弧形，犹如向外的两张弓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笔法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以圆笔为主，柔中带刚，所谓绵里裹铁。转折顿挫以圆笔不露头角为主，横画一般都逆入平出，到收笔停顿时也很少露圭角。形成一种雄强伟状、气势磅礴的风格。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图片 4" descr="墨团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03" y="428179"/>
            <a:ext cx="1428553" cy="15151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2" y="725476"/>
            <a:ext cx="3357586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2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．颜体</a:t>
            </a:r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</a:rPr>
              <a:t>字的特点</a:t>
            </a:r>
            <a:endParaRPr lang="zh-CN" altLang="en-US" sz="2400" b="1" dirty="0" smtClean="0"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23554" name="图片 92" descr="http://img.zwbk.org/baike/bpic/2011/02/06/2011020601093680_36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20187" y="0"/>
            <a:ext cx="3823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357818" y="0"/>
            <a:ext cx="3786182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500034" y="1802375"/>
            <a:ext cx="4643470" cy="4198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柳书比颜书稍具欹侧结构，笔画右肩向上，左紧右舒，但不明显，大体上是平衡的。结体的中宫（指笔画的中心部分）紧密，四肢舒展，上下左右的点画撇捺往外伸展，而中央即支撑字的重心平稳部分却极严紧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笔法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采用方圆结合，横画逆入平出，到收笔时停顿下按，有蚕头燕尾的笔势。用笔厚重，方框二竖画受颜字影响微露弧形，除有的横画和长撇较纤劲外，其他笔画都比较匀称。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 descr="墨团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03" y="428179"/>
            <a:ext cx="1428553" cy="15151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2" y="725476"/>
            <a:ext cx="3357586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3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．柳体</a:t>
            </a:r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</a:rPr>
              <a:t>字的特点</a:t>
            </a:r>
            <a:endParaRPr lang="zh-CN" altLang="en-US" sz="2400" b="1" dirty="0" smtClean="0"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24578" name="图片 128" descr="http://img.zwbk.org/baike/bpic/2011/02/06/20110206015222142_6160.jpg"/>
          <p:cNvPicPr>
            <a:picLocks noChangeAspect="1" noChangeArrowheads="1"/>
          </p:cNvPicPr>
          <p:nvPr/>
        </p:nvPicPr>
        <p:blipFill>
          <a:blip r:embed="rId3"/>
          <a:srcRect l="1887" b="1220"/>
          <a:stretch>
            <a:fillRect/>
          </a:stretch>
        </p:blipFill>
        <p:spPr bwMode="auto">
          <a:xfrm>
            <a:off x="5357818" y="500042"/>
            <a:ext cx="3786182" cy="5897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2142691"/>
            <a:ext cx="4643470" cy="3782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赵体在继承传统书法的基础上，削繁就简，变古为今，既保留了唐楷的法度，又不拘泥于唐楷的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一招一式。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赵体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字形趋扁方，外似柔润而内实坚强，形体端秀而骨架劲挺，点画之间彼引呼应、十分紧密；笔圆架方，流动带行，点画圆润华滋，但结构布白却十分方正谨严，横直相安、撇捺舒展、重点安稳；笔法精致秀美充满了书卷气与富贵气。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 descr="墨团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03" y="428179"/>
            <a:ext cx="1428553" cy="15151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2" y="725476"/>
            <a:ext cx="3357586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4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．赵体</a:t>
            </a:r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</a:rPr>
              <a:t>字的特点</a:t>
            </a:r>
            <a:endParaRPr lang="zh-CN" altLang="en-US" sz="2400" b="1" dirty="0" smtClean="0">
              <a:latin typeface="华文楷体" pitchFamily="2" charset="-122"/>
              <a:ea typeface="华文楷体" pitchFamily="2" charset="-122"/>
            </a:endParaRPr>
          </a:p>
        </p:txBody>
      </p:sp>
      <p:pic>
        <p:nvPicPr>
          <p:cNvPr id="25602" name="图片 1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725" y="0"/>
            <a:ext cx="3643307" cy="6862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边框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00042"/>
            <a:ext cx="5286380" cy="7424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4176" y="500042"/>
            <a:ext cx="3786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itchFamily="2" charset="-122"/>
                <a:ea typeface="华文新魏" pitchFamily="2" charset="-122"/>
              </a:rPr>
              <a:t>（二</a:t>
            </a:r>
            <a:r>
              <a:rPr lang="zh-CN" altLang="en-US" sz="2400" dirty="0" smtClean="0">
                <a:latin typeface="华文新魏" pitchFamily="2" charset="-122"/>
                <a:ea typeface="华文新魏" pitchFamily="2" charset="-122"/>
              </a:rPr>
              <a:t>）楷书的结体法则</a:t>
            </a:r>
            <a:endParaRPr lang="zh-CN" altLang="en-US" sz="2400" dirty="0" smtClean="0">
              <a:latin typeface="华文新魏" pitchFamily="2" charset="-122"/>
              <a:ea typeface="华文新魏" pitchFamily="2" charset="-122"/>
            </a:endParaRPr>
          </a:p>
        </p:txBody>
      </p:sp>
      <p:pic>
        <p:nvPicPr>
          <p:cNvPr id="4" name="图片 3" descr="墨团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03" y="2413934"/>
            <a:ext cx="1428553" cy="15151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2" y="2711231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1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．整齐</a:t>
            </a:r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</a:rPr>
              <a:t>平正</a:t>
            </a:r>
            <a:endParaRPr lang="zh-CN" altLang="en-US" sz="2400" b="1" dirty="0" smtClean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472" y="1428736"/>
            <a:ext cx="80724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结体法则是指笔画与笔画、笔画与部首、部首与主体之间的排列组合法则。楷书的结体法则包括以下几个方面。</a:t>
            </a:r>
            <a:endParaRPr lang="zh-CN" altLang="en-US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00364" y="2643182"/>
            <a:ext cx="5643602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所谓平正，并非强求每字的横画必平、竖画必直，而是要求每个字的重心平稳。</a:t>
            </a:r>
            <a:endParaRPr lang="zh-CN" altLang="en-US" dirty="0" smtClean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6626" name="图片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03919" y="4000504"/>
            <a:ext cx="6768543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357290" y="5421499"/>
            <a:ext cx="66437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间架布置要平正，笔画长短要参差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0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13148" y="2533699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中竖当置正中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7650" name="图片 68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2654" y="1054845"/>
            <a:ext cx="6715172" cy="1415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图片 68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3470158"/>
            <a:ext cx="6715172" cy="1415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313148" y="4898918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左右存二横者，形断意不断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3148" y="2533699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上下存二竖者，中心对应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13148" y="4898918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多横并存者，宜长短各异，中横长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8674" name="图片 68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016237"/>
            <a:ext cx="6692142" cy="1412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图片 68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3357562"/>
            <a:ext cx="6715172" cy="1415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3148" y="2533699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多竖并存者，中竖应长直勿斜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3148" y="4898918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 结构正者，横画不宜过平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9698" name="图片 68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013037"/>
            <a:ext cx="6704992" cy="1415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图片 683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3439779"/>
            <a:ext cx="6715172" cy="1417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00034" y="1214422"/>
            <a:ext cx="81439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毛笔是我国传统的书写工具，也是汉民族对世界艺术宝库提供的一件珍宝。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8" name="图片 17" descr="墨迹-浅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91" y="450660"/>
            <a:ext cx="3328515" cy="60326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-32" y="357166"/>
            <a:ext cx="40005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800" b="1" dirty="0" smtClean="0">
                <a:latin typeface="华文新魏" pitchFamily="2" charset="-122"/>
                <a:ea typeface="华文新魏" pitchFamily="2" charset="-122"/>
              </a:rPr>
              <a:t>一、毛笔楷书的划分</a:t>
            </a:r>
          </a:p>
        </p:txBody>
      </p:sp>
      <p:pic>
        <p:nvPicPr>
          <p:cNvPr id="12" name="图片 11" descr="边框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28802"/>
            <a:ext cx="4429124" cy="74244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7158" y="1928802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itchFamily="2" charset="-122"/>
                <a:ea typeface="华文新魏" pitchFamily="2" charset="-122"/>
              </a:rPr>
              <a:t>（一）魏碑和唐楷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8596" y="2857496"/>
            <a:ext cx="8429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魏碑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是一种从隶书到唐楷的过渡书体，指魏、晋、南北朝时期的书体，相对不成熟，笔画形态和结体造型中还留有隶书的痕迹。</a:t>
            </a:r>
          </a:p>
        </p:txBody>
      </p:sp>
      <p:pic>
        <p:nvPicPr>
          <p:cNvPr id="1026" name="图片 8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79631" y="3880594"/>
            <a:ext cx="1677989" cy="297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图片 8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51333" y="3880594"/>
            <a:ext cx="1677989" cy="297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图片 83" descr="http://cdn.duitang.com/uploads/item/201410/25/20141025104421_ZYfK3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3035" y="3880594"/>
            <a:ext cx="1677989" cy="2968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285720" y="4143380"/>
            <a:ext cx="1431161" cy="221457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魏碑 </a:t>
            </a:r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司马绍墓志</a:t>
            </a:r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（局部）</a:t>
            </a:r>
          </a:p>
          <a:p>
            <a:pPr algn="ctr">
              <a:lnSpc>
                <a:spcPct val="150000"/>
              </a:lnSpc>
            </a:pP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2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3148" y="2102591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结构偏者，务求斜中取正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0722" name="图片 68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571480"/>
            <a:ext cx="6754468" cy="142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6" descr="墨团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03" y="2699686"/>
            <a:ext cx="1428553" cy="15151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32" y="2996983"/>
            <a:ext cx="2571768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2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．上下</a:t>
            </a:r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</a:rPr>
              <a:t>平稳</a:t>
            </a:r>
            <a:endParaRPr lang="zh-CN" altLang="en-US" sz="2400" b="1" dirty="0" smtClean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00364" y="2928934"/>
            <a:ext cx="5643602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一个字的上部分过重、下部分过轻，或上部分过小、下部分过大，都不会产生美感。</a:t>
            </a:r>
            <a:endParaRPr lang="zh-CN" altLang="en-US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57290" y="5707251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天覆者，宜上宽下窄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0723" name="图片 683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2" y="4214818"/>
            <a:ext cx="6766327" cy="1428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1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3148" y="2533699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地载者，宜下宽上窄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3148" y="4898918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上宽下窄者，宜上轻下重（指笔画）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1746" name="图片 68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085125"/>
            <a:ext cx="6715172" cy="1415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图片 68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1" y="3429000"/>
            <a:ext cx="6698089" cy="141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3148" y="2533699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上中下三分者，上下宜略宽，中部宜略窄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3148" y="4898918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中部凸者，中部宜略宽，上下宜略窄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770" name="图片 68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1" y="1083539"/>
            <a:ext cx="6711737" cy="1416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图片 68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3439778"/>
            <a:ext cx="6715172" cy="141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3148" y="2533699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上窄下宽者，宜上重下轻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3148" y="4898918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上下二分者，以协调为准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图片 68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3368828"/>
            <a:ext cx="6715172" cy="1417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图片 683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1" y="1142984"/>
            <a:ext cx="6739033" cy="1422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3148" y="2102591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中部凹者，中部宜略窄，上下宜略宽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" name="图片 3" descr="墨团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03" y="2699686"/>
            <a:ext cx="1428553" cy="15151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2" y="2996983"/>
            <a:ext cx="2571768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3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．左右</a:t>
            </a:r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</a:rPr>
              <a:t>匀称</a:t>
            </a:r>
            <a:endParaRPr lang="zh-CN" altLang="en-US" sz="2400" b="1" dirty="0" smtClean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00364" y="2928934"/>
            <a:ext cx="5643602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凡是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由左右两个或两个以上的结构配合而成的字，书写时必须保持字的左右匀称，才能美观。</a:t>
            </a:r>
            <a:endParaRPr lang="zh-CN" altLang="en-US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7290" y="5707251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左右平分者，左右宜均，避免宽阔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4818" name="图片 684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582258"/>
            <a:ext cx="6715172" cy="141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图片 684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2" y="4217798"/>
            <a:ext cx="6763137" cy="1425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3148" y="2533699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左中右均分者，中间平正，两边匀称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3148" y="4898918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中窄左右宽者，中间宜略窄而短，两边宜略宽而长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5842" name="图片 684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000108"/>
            <a:ext cx="6728197" cy="1420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图片 684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3357562"/>
            <a:ext cx="6715172" cy="1417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3148" y="2533699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中宽左右窄者，中间宜略宽大，两边宜略疏而小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3148" y="4898918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字形长方者，四角齐平而稍长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6866" name="图片 68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000108"/>
            <a:ext cx="6715172" cy="1417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图片 684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3357562"/>
            <a:ext cx="6715172" cy="1417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3148" y="2533699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字形扁方者，两肩上开而下合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3148" y="4898918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字形四方者，两肩要平，两角宜齐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7890" name="图片 684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000108"/>
            <a:ext cx="6715172" cy="1415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图片 684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3357562"/>
            <a:ext cx="6715172" cy="1417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13148" y="2102591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字形浑圆者，上下左右、四面八方匀称有秩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3" name="图片 12" descr="墨团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03" y="2699686"/>
            <a:ext cx="1428553" cy="151513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32" y="2996983"/>
            <a:ext cx="2571768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4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．轻重</a:t>
            </a:r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</a:rPr>
              <a:t>平衡</a:t>
            </a:r>
            <a:endParaRPr lang="zh-CN" altLang="en-US" sz="2400" b="1" dirty="0" smtClean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00364" y="2928934"/>
            <a:ext cx="5643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书写汉字时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应采用轻重平衡的原则，把笔画较多的部分移向中心，将笔画较少部分稍离中心。</a:t>
            </a:r>
            <a:endParaRPr lang="zh-CN" altLang="en-US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57290" y="5707251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左宽右窄者，宜左大而画较瘦，右小而画略肥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8914" name="图片 684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582747"/>
            <a:ext cx="6715172" cy="1417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图片 684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2" y="4143380"/>
            <a:ext cx="6786610" cy="1433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3148" y="2533699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右宽左窄者，宜右大而画较瘦，左小而画略肥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3148" y="4898918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左重右轻者，要左高而右低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9938" name="图片 68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000108"/>
            <a:ext cx="6715172" cy="141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图片 685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3370654"/>
            <a:ext cx="6715172" cy="1415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786" y="571480"/>
            <a:ext cx="7643866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楷书发展到唐代，渐趋形体完备、法度森严、点画形态丰富、结体形式多样，称</a:t>
            </a: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唐楷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。狭义的楷书通常指唐楷，其代表人物有初唐的欧阳询、虞世南、褚遂良、薛稷，中唐的颜真卿，晚唐的柳公权。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3065" y="2714620"/>
            <a:ext cx="1015663" cy="278608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褚遂良唐楷</a:t>
            </a:r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雁塔圣教序</a:t>
            </a:r>
            <a:r>
              <a:rPr lang="en-US" altLang="zh-CN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》</a:t>
            </a: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（局部）</a:t>
            </a:r>
          </a:p>
        </p:txBody>
      </p:sp>
      <p:pic>
        <p:nvPicPr>
          <p:cNvPr id="2050" name="图片 8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6749" y="2214554"/>
            <a:ext cx="6548589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3148" y="2605137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左轻右重者，要右高而左矮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3148" y="4970356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左小右大者，应使小者齐上，大者中心左移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0962" name="图片 685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082325"/>
            <a:ext cx="6715172" cy="1417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图片 685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3429000"/>
            <a:ext cx="6715172" cy="1417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3148" y="2605137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左高右低者，应使低者与左部下脚齐平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3148" y="4970356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上部偏左者，应使下部偏右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1986" name="图片 685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082812"/>
            <a:ext cx="6715172" cy="1417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图片 685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3429000"/>
            <a:ext cx="6715172" cy="1417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13148" y="2102591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上部偏右者，应使下部偏左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7" name="图片 6" descr="墨团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03" y="2699686"/>
            <a:ext cx="1428553" cy="15151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32" y="2996983"/>
            <a:ext cx="2571768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5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．分布</a:t>
            </a:r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</a:rPr>
              <a:t>均匀</a:t>
            </a:r>
            <a:endParaRPr lang="zh-CN" altLang="en-US" sz="2400" b="1" dirty="0" smtClean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00364" y="2928934"/>
            <a:ext cx="5643602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所谓分布均匀是指每个字中所有笔画间的布白均匀，即笔画间的疏密均匀。</a:t>
            </a:r>
            <a:endParaRPr lang="zh-CN" altLang="en-US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57290" y="5707251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间架宽者，笔画宜肥，形态宜短勿长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3010" name="图片 685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571480"/>
            <a:ext cx="6715172" cy="1415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图片 685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2" y="4143380"/>
            <a:ext cx="6786610" cy="1432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3148" y="2605137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间架窄者，笔画宜瘦，形态宜瘦勿瘠（弱）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3148" y="4970356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间架疏者，笔画宜丰不宜瘦，宽窄宜匀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4034" name="图片 685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082813"/>
            <a:ext cx="6715172" cy="1417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图片 685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3429000"/>
            <a:ext cx="6715172" cy="141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3148" y="2605137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间架密者，笔画宜瘦不宜肥，分间布白宜匀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3148" y="4970356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结构孤单者，笔画宜肥，横画应长而遒劲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5058" name="图片 686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082324"/>
            <a:ext cx="6715172" cy="141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图片 686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3429000"/>
            <a:ext cx="6715172" cy="1415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3148" y="2605137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部首重叠者，宜瘦勿过大，分间布白宜匀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3148" y="4970356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笔画少者，宜肥勿瘦，间架要正，直画宜短，点须近上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6082" name="图片 686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082325"/>
            <a:ext cx="6715172" cy="1417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图片 686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3429000"/>
            <a:ext cx="6715172" cy="1417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3148" y="2102591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笔画多者，宜瘦勿肥，粗细轻重、分间布白宜匀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 descr="墨团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03" y="2699686"/>
            <a:ext cx="1428553" cy="15151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2" y="2996983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6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分布</a:t>
            </a:r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</a:rPr>
              <a:t>均匀</a:t>
            </a:r>
            <a:endParaRPr lang="zh-CN" altLang="en-US" sz="2400" b="1" dirty="0" smtClean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00364" y="2928934"/>
            <a:ext cx="5643602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所谓对比调和，是指每个字内部所有笔画的长短、肥瘦及疏密对比调和美观。</a:t>
            </a:r>
            <a:endParaRPr lang="zh-CN" altLang="en-US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7290" y="5707251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疏密均匀，有参差感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7106" name="图片 68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571480"/>
            <a:ext cx="6715172" cy="1417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图片 686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1" y="4205352"/>
            <a:ext cx="6813387" cy="1438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3148" y="2605137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肥瘦调和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3148" y="4970356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两字相合，小则化疏为密，大则化密为疏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8130" name="图片 68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071546"/>
            <a:ext cx="6715172" cy="1415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图片 686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3429000"/>
            <a:ext cx="6715172" cy="1417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3148" y="2605137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两字相合，疏者宜小，密者宜大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3148" y="4970356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避密就疏，避远就近，彼此映带得宜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9154" name="图片 686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071546"/>
            <a:ext cx="6715172" cy="1417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图片 686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3429000"/>
            <a:ext cx="6715172" cy="141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3148" y="2605137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字画交错者，务求穿宽插虚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3148" y="4970356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左右间复不同者，要相生相让，避险就易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0178" name="图片 687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071546"/>
            <a:ext cx="6715172" cy="141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图片 687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3429000"/>
            <a:ext cx="6715172" cy="1415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571480"/>
            <a:ext cx="7858180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“唐书重法，宋书重意”，宋代开始大量出现以苏轼、黄庭坚为代表的“意态型”楷书，其特点是：讲究风神意态和整体效果，不计较一点一画的得失；在规矩法度中求变化，追求清新自然的意趣和个人情感的抒发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85918" y="3143248"/>
            <a:ext cx="600164" cy="164307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赵孟頫书法</a:t>
            </a:r>
          </a:p>
        </p:txBody>
      </p:sp>
      <p:pic>
        <p:nvPicPr>
          <p:cNvPr id="4" name="图片 3" descr="赵孟頫书法.jpg"/>
          <p:cNvPicPr>
            <a:picLocks noChangeAspect="1"/>
          </p:cNvPicPr>
          <p:nvPr/>
        </p:nvPicPr>
        <p:blipFill>
          <a:blip r:embed="rId2"/>
          <a:srcRect t="3125" b="4166"/>
          <a:stretch>
            <a:fillRect/>
          </a:stretch>
        </p:blipFill>
        <p:spPr>
          <a:xfrm>
            <a:off x="2671834" y="2000240"/>
            <a:ext cx="4000528" cy="4692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13148" y="2102591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补其空处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7" name="图片 6" descr="墨团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03" y="2699686"/>
            <a:ext cx="1428553" cy="15151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32" y="2996983"/>
            <a:ext cx="2571768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7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．连续</a:t>
            </a:r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</a:rPr>
              <a:t>各异</a:t>
            </a:r>
            <a:endParaRPr lang="zh-CN" altLang="en-US" sz="2400" b="1" dirty="0" smtClean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00364" y="2928934"/>
            <a:ext cx="5643602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汉字中有许多结构是由同一基本笔画构成的，这一笔画在同一个字中书写时应力求各异，忌笔笔相同。</a:t>
            </a:r>
            <a:endParaRPr lang="zh-CN" altLang="en-US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57290" y="5707251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各点相连，上下相应，笔笔意连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1202" name="图片 687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571480"/>
            <a:ext cx="6715172" cy="1417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图片 687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2" y="4214818"/>
            <a:ext cx="6786610" cy="1433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3148" y="2605137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连挑者，求异勿同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3148" y="4970356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连横者，长短参差，间距均匀，形态各异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2226" name="图片 687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082812"/>
            <a:ext cx="6715172" cy="1417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图片 687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3500438"/>
            <a:ext cx="6715172" cy="1417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3148" y="2605137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连竖者，高低参差，形态各异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3148" y="4970356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连撇者，形态各异，下撇起笔宜置于上撇之胸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3250" name="图片 687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071546"/>
            <a:ext cx="6715172" cy="1415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图片 687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3511705"/>
            <a:ext cx="6715172" cy="1417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3148" y="2605137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连捺者，必变其一，以反捺代替正捺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3148" y="4970356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连钩者，形态各异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4274" name="图片 687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082813"/>
            <a:ext cx="6715172" cy="1417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图片 687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3511216"/>
            <a:ext cx="6715172" cy="141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13148" y="2102591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连厥（横折）者，形态各异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7" name="图片 6" descr="墨团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03" y="2699686"/>
            <a:ext cx="1428553" cy="15151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32" y="2996983"/>
            <a:ext cx="2571768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8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反复</a:t>
            </a:r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</a:rPr>
              <a:t>变化</a:t>
            </a:r>
            <a:endParaRPr lang="zh-CN" altLang="en-US" sz="2400" b="1" dirty="0" smtClean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00364" y="2928934"/>
            <a:ext cx="5643602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反复变化是指在写内部有相同结构重复的字时，其形状以有所区别，不可完全相同。</a:t>
            </a:r>
            <a:endParaRPr lang="zh-CN" altLang="en-US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57290" y="5707251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左右重复并列者，彼此区别，宜左促而右舒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5298" name="图片 688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571480"/>
            <a:ext cx="6715172" cy="141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图片 688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2" y="4212849"/>
            <a:ext cx="6786610" cy="1430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3148" y="2605137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上下重叠者，上小而下大；三叠者，彼此区别，上大而下小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3148" y="4970356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横画重复者，彼此区别，一般上短下长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6322" name="图片 688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071546"/>
            <a:ext cx="6715172" cy="1417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图片 688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3511217"/>
            <a:ext cx="6715172" cy="1417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3148" y="2605137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竖画并列者，宜左瘦右肥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3148" y="4970356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四横重复者，上下二横相异，中间二横相顺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7346" name="图片 688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083949"/>
            <a:ext cx="6715172" cy="1416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图片 68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3511704"/>
            <a:ext cx="6715172" cy="1417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3148" y="2605137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四竖并列者，左右二竖上开而下合，中间二竖宜相向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3148" y="4970356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四点并列者，姿态各异，形断意连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8370" name="图片 688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071546"/>
            <a:ext cx="6715172" cy="1415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图片 688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3500438"/>
            <a:ext cx="6715172" cy="1417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13148" y="2102591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点挑相聚者，互相照应，生动自然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7" name="图片 6" descr="墨团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03" y="2699686"/>
            <a:ext cx="1428553" cy="15151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32" y="2996983"/>
            <a:ext cx="2571768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9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内外</a:t>
            </a:r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</a:rPr>
              <a:t>相称</a:t>
            </a:r>
            <a:endParaRPr lang="zh-CN" altLang="en-US" sz="2400" b="1" dirty="0" smtClean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00364" y="2786058"/>
            <a:ext cx="5643602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一般情况下，书写外围边框时，应先考虑内包结构的简单复杂程度，而后定宽窄高低；书写内包结构时，根据外围边框设定高低宽窄，使得内外相称。</a:t>
            </a:r>
            <a:endParaRPr lang="zh-CN" altLang="en-US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57290" y="5707251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四面合抱者，内包定外围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9394" name="图片 688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582747"/>
            <a:ext cx="6715172" cy="1417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图片 688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2" y="4214818"/>
            <a:ext cx="6786610" cy="1433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3148" y="2605137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三面抱上者，先定外围，后随内包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3148" y="4970356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三面抱下者，上开而下合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0418" name="图片 689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082325"/>
            <a:ext cx="6715172" cy="1417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图片 68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3511216"/>
            <a:ext cx="6715172" cy="141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边框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5794"/>
            <a:ext cx="4429124" cy="7424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158" y="785794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 smtClean="0">
                <a:latin typeface="华文新魏" pitchFamily="2" charset="-122"/>
                <a:ea typeface="华文新魏" pitchFamily="2" charset="-122"/>
              </a:rPr>
              <a:t>（二）大楷和小楷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8596" y="1934166"/>
            <a:ext cx="5072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通常说，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～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厘米的字为小楷（小字），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5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厘米以上的字为大楷（大字），之间的为中楷。</a:t>
            </a:r>
          </a:p>
        </p:txBody>
      </p:sp>
      <p:pic>
        <p:nvPicPr>
          <p:cNvPr id="5" name="图片 4" descr="王秋惠作品小楷《长安》和《心经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3843084"/>
            <a:ext cx="5929321" cy="3014940"/>
          </a:xfrm>
          <a:prstGeom prst="rect">
            <a:avLst/>
          </a:prstGeom>
        </p:spPr>
      </p:pic>
      <p:pic>
        <p:nvPicPr>
          <p:cNvPr id="6" name="图片 5" descr="大楷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7884" y="1333462"/>
            <a:ext cx="3286148" cy="55245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16" y="755514"/>
            <a:ext cx="1500198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大楷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5984" y="3255844"/>
            <a:ext cx="1500198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小楷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3148" y="2605137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三面抱右者，灵活处理左旁竖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3148" y="4970356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两面抱左者，内包简单用斜包，内包复杂用竖包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1442" name="图片 689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142984"/>
            <a:ext cx="6715172" cy="1417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图片 689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3500438"/>
            <a:ext cx="6715172" cy="1417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3148" y="2605137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两面抱右者，内包决定外围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3148" y="4970356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左下抱右者，下部托举笔画宜长不宜短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2466" name="图片 689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071546"/>
            <a:ext cx="6715172" cy="1417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图片 689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3500438"/>
            <a:ext cx="6715172" cy="1417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13148" y="2102591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右上抱左者，纵向长画宜窄不宜宽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7" name="图片 6" descr="墨团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03" y="2699686"/>
            <a:ext cx="1428553" cy="15151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32" y="2996983"/>
            <a:ext cx="2571768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10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．形象</a:t>
            </a:r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</a:rPr>
              <a:t>自然</a:t>
            </a:r>
            <a:endParaRPr lang="zh-CN" altLang="en-US" sz="2400" b="1" dirty="0" smtClean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00364" y="3000372"/>
            <a:ext cx="5643602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汉字多以自然的形象为基础，书写时可以摹仿自然物体的形象而成字。</a:t>
            </a:r>
            <a:endParaRPr lang="zh-CN" altLang="en-US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57290" y="5707251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间架疏而笔画肥者，力求遒劲丰艳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3490" name="图片 689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656497"/>
            <a:ext cx="6715172" cy="1415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图片 689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2" y="4211006"/>
            <a:ext cx="6786610" cy="1432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3148" y="2605137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间架疏而笔画瘦者，力求流丽清秀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3148" y="4970356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字形长者，宜丰不宜瘦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4514" name="图片 689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071546"/>
            <a:ext cx="6715172" cy="1417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图片 689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3511216"/>
            <a:ext cx="6715172" cy="141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3148" y="2605137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字形矮者，宜秀不宜肥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3148" y="4970356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字形大者，宜促不宜大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5538" name="图片 69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071546"/>
            <a:ext cx="6715172" cy="141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图片 69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3513530"/>
            <a:ext cx="6715172" cy="1415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3148" y="2605137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字形小者，宜略大且丰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3148" y="4970356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字形正者，四面不可呆板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6562" name="图片 69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153763"/>
            <a:ext cx="6715172" cy="1417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图片 69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3511217"/>
            <a:ext cx="6715172" cy="1417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3148" y="2102591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字形斜者，力求平稳，不失重心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图片 2" descr="墨团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803" y="2699686"/>
            <a:ext cx="1428553" cy="15151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2" y="2996983"/>
            <a:ext cx="2571768" cy="59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11</a:t>
            </a:r>
            <a:r>
              <a:rPr lang="zh-CN" altLang="en-US" sz="2400" b="1" dirty="0" smtClean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</a:rPr>
              <a:t>．气象</a:t>
            </a:r>
            <a:r>
              <a:rPr lang="zh-CN" altLang="en-US" sz="2400" b="1" dirty="0" smtClean="0">
                <a:latin typeface="华文楷体" pitchFamily="2" charset="-122"/>
                <a:ea typeface="华文楷体" pitchFamily="2" charset="-122"/>
              </a:rPr>
              <a:t>生动</a:t>
            </a:r>
            <a:endParaRPr lang="zh-CN" altLang="en-US" sz="2400" b="1" dirty="0" smtClean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00364" y="3000372"/>
            <a:ext cx="5643602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楷书的精神气象离不开结构，要写出气象生动的字体，不仅应注重字体的结构，还应多练习笔法。</a:t>
            </a:r>
            <a:endParaRPr lang="zh-CN" altLang="en-US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7290" y="5707251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左右相迎者，各自回避，力求生动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7586" name="图片 69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653696"/>
            <a:ext cx="6715172" cy="141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图片 690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2" y="4211004"/>
            <a:ext cx="6786610" cy="1432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3148" y="2605137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左右相背者，相互照顾，力避呆板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3148" y="4970356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左右相顺者，顺势排列，以求生动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8610" name="图片 69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142984"/>
            <a:ext cx="6715172" cy="1415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图片 69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3500438"/>
            <a:ext cx="6715172" cy="1417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3148" y="2605137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上下相隔者，彼此照顾，各自盖藏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3148" y="4970356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刚劲者，点画体圆而笔方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9634" name="图片 69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071546"/>
            <a:ext cx="6715172" cy="1417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图片 69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3511216"/>
            <a:ext cx="6715172" cy="141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3148" y="2605137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圆润者，点画圆滑无棱角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3148" y="4970356"/>
            <a:ext cx="664373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秀丽者，点画体方笔圆，形短而书长</a:t>
            </a:r>
            <a:endParaRPr lang="zh-CN" altLang="en-US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70658" name="图片 69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153762"/>
            <a:ext cx="6715172" cy="141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9" name="图片 69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3500438"/>
            <a:ext cx="6715172" cy="1415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indent="457200">
          <a:lnSpc>
            <a:spcPct val="150000"/>
          </a:lnSpc>
          <a:defRPr dirty="0" smtClean="0">
            <a:latin typeface="微软雅黑" pitchFamily="34" charset="-122"/>
            <a:ea typeface="微软雅黑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5515</TotalTime>
  <Words>5777</Words>
  <Application>Microsoft Office PowerPoint</Application>
  <PresentationFormat>全屏显示(4:3)</PresentationFormat>
  <Paragraphs>324</Paragraphs>
  <Slides>104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104</vt:i4>
      </vt:variant>
    </vt:vector>
  </HeadingPairs>
  <TitlesOfParts>
    <vt:vector size="105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  <vt:lpstr>幻灯片 46</vt:lpstr>
      <vt:lpstr>幻灯片 47</vt:lpstr>
      <vt:lpstr>幻灯片 48</vt:lpstr>
      <vt:lpstr>幻灯片 49</vt:lpstr>
      <vt:lpstr>幻灯片 50</vt:lpstr>
      <vt:lpstr>幻灯片 51</vt:lpstr>
      <vt:lpstr>幻灯片 52</vt:lpstr>
      <vt:lpstr>幻灯片 53</vt:lpstr>
      <vt:lpstr>幻灯片 54</vt:lpstr>
      <vt:lpstr>幻灯片 55</vt:lpstr>
      <vt:lpstr>幻灯片 56</vt:lpstr>
      <vt:lpstr>幻灯片 57</vt:lpstr>
      <vt:lpstr>幻灯片 58</vt:lpstr>
      <vt:lpstr>幻灯片 59</vt:lpstr>
      <vt:lpstr>幻灯片 60</vt:lpstr>
      <vt:lpstr>幻灯片 61</vt:lpstr>
      <vt:lpstr>幻灯片 62</vt:lpstr>
      <vt:lpstr>幻灯片 63</vt:lpstr>
      <vt:lpstr>幻灯片 64</vt:lpstr>
      <vt:lpstr>幻灯片 65</vt:lpstr>
      <vt:lpstr>幻灯片 66</vt:lpstr>
      <vt:lpstr>幻灯片 67</vt:lpstr>
      <vt:lpstr>幻灯片 68</vt:lpstr>
      <vt:lpstr>幻灯片 69</vt:lpstr>
      <vt:lpstr>幻灯片 70</vt:lpstr>
      <vt:lpstr>幻灯片 71</vt:lpstr>
      <vt:lpstr>幻灯片 72</vt:lpstr>
      <vt:lpstr>幻灯片 73</vt:lpstr>
      <vt:lpstr>幻灯片 74</vt:lpstr>
      <vt:lpstr>幻灯片 75</vt:lpstr>
      <vt:lpstr>幻灯片 76</vt:lpstr>
      <vt:lpstr>幻灯片 77</vt:lpstr>
      <vt:lpstr>幻灯片 78</vt:lpstr>
      <vt:lpstr>幻灯片 79</vt:lpstr>
      <vt:lpstr>幻灯片 80</vt:lpstr>
      <vt:lpstr>幻灯片 81</vt:lpstr>
      <vt:lpstr>幻灯片 82</vt:lpstr>
      <vt:lpstr>幻灯片 83</vt:lpstr>
      <vt:lpstr>幻灯片 84</vt:lpstr>
      <vt:lpstr>幻灯片 85</vt:lpstr>
      <vt:lpstr>幻灯片 86</vt:lpstr>
      <vt:lpstr>幻灯片 87</vt:lpstr>
      <vt:lpstr>幻灯片 88</vt:lpstr>
      <vt:lpstr>幻灯片 89</vt:lpstr>
      <vt:lpstr>幻灯片 90</vt:lpstr>
      <vt:lpstr>幻灯片 91</vt:lpstr>
      <vt:lpstr>幻灯片 92</vt:lpstr>
      <vt:lpstr>幻灯片 93</vt:lpstr>
      <vt:lpstr>幻灯片 94</vt:lpstr>
      <vt:lpstr>幻灯片 95</vt:lpstr>
      <vt:lpstr>幻灯片 96</vt:lpstr>
      <vt:lpstr>幻灯片 97</vt:lpstr>
      <vt:lpstr>幻灯片 98</vt:lpstr>
      <vt:lpstr>幻灯片 99</vt:lpstr>
      <vt:lpstr>幻灯片 100</vt:lpstr>
      <vt:lpstr>幻灯片 101</vt:lpstr>
      <vt:lpstr>幻灯片 102</vt:lpstr>
      <vt:lpstr>幻灯片 103</vt:lpstr>
      <vt:lpstr>幻灯片 104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www.pptbz.com</dc:creator>
  <cp:lastModifiedBy>jq</cp:lastModifiedBy>
  <cp:revision>312</cp:revision>
  <dcterms:created xsi:type="dcterms:W3CDTF">2013-10-30T09:04:50Z</dcterms:created>
  <dcterms:modified xsi:type="dcterms:W3CDTF">2016-09-08T03:37:09Z</dcterms:modified>
</cp:coreProperties>
</file>