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67" r:id="rId3"/>
    <p:sldId id="296" r:id="rId4"/>
    <p:sldId id="278" r:id="rId5"/>
    <p:sldId id="297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44" r:id="rId18"/>
    <p:sldId id="338" r:id="rId19"/>
    <p:sldId id="339" r:id="rId20"/>
    <p:sldId id="340" r:id="rId21"/>
    <p:sldId id="341" r:id="rId22"/>
    <p:sldId id="345" r:id="rId23"/>
    <p:sldId id="346" r:id="rId24"/>
    <p:sldId id="347" r:id="rId25"/>
    <p:sldId id="348" r:id="rId26"/>
    <p:sldId id="349" r:id="rId27"/>
    <p:sldId id="350" r:id="rId28"/>
    <p:sldId id="351" r:id="rId29"/>
    <p:sldId id="352" r:id="rId30"/>
    <p:sldId id="353" r:id="rId31"/>
    <p:sldId id="355" r:id="rId32"/>
    <p:sldId id="342" r:id="rId33"/>
    <p:sldId id="356" r:id="rId34"/>
    <p:sldId id="357" r:id="rId35"/>
    <p:sldId id="358" r:id="rId36"/>
    <p:sldId id="359" r:id="rId37"/>
    <p:sldId id="360" r:id="rId38"/>
    <p:sldId id="325" r:id="rId39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5730"/>
    <a:srgbClr val="A2947A"/>
    <a:srgbClr val="94634C"/>
    <a:srgbClr val="FFCC99"/>
    <a:srgbClr val="93634C"/>
    <a:srgbClr val="EA718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5620" autoAdjust="0"/>
  </p:normalViewPr>
  <p:slideViewPr>
    <p:cSldViewPr>
      <p:cViewPr varScale="1">
        <p:scale>
          <a:sx n="68" d="100"/>
          <a:sy n="68" d="100"/>
        </p:scale>
        <p:origin x="-88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C6DEF0C5-8D26-42A1-8DB5-9E6FCEE927D3}" type="datetimeFigureOut">
              <a:rPr lang="zh-CN" altLang="en-US"/>
              <a:pPr>
                <a:defRPr/>
              </a:pPr>
              <a:t>2016-9-7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D34EBDD1-51D7-41BF-9A09-FDE9C543022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4EBDD1-51D7-41BF-9A09-FDE9C5430227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33195-ED54-4FB5-AC25-805965F7E451}" type="datetimeFigureOut">
              <a:rPr lang="zh-CN" altLang="en-US"/>
              <a:pPr>
                <a:defRPr/>
              </a:pPr>
              <a:t>2016-9-7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1E3A3-3612-4669-AB17-733DA63C49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 t="40949"/>
          <a:stretch/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DFFFE-96B3-419D-9ED1-5A6920839E92}" type="datetimeFigureOut">
              <a:rPr lang="zh-CN" altLang="en-US"/>
              <a:pPr>
                <a:defRPr/>
              </a:pPr>
              <a:t>2016-9-7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72029-3EF2-418A-8F3A-D70720090C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8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 t="40949"/>
          <a:stretch/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79F84-4AD1-45EC-ADB7-575BF6573AA2}" type="datetimeFigureOut">
              <a:rPr lang="zh-CN" altLang="en-US"/>
              <a:pPr>
                <a:defRPr/>
              </a:pPr>
              <a:t>2016-9-7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22D0C-049A-4FF5-B6B9-A4A4C63DA5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8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 t="40949"/>
          <a:stretch/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CD409-BA23-4EDC-9674-0BE2BDDDCB27}" type="datetimeFigureOut">
              <a:rPr lang="zh-CN" altLang="en-US"/>
              <a:pPr>
                <a:defRPr/>
              </a:pPr>
              <a:t>2016-9-7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C4318-357C-45AB-AFD5-700DB894D7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8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 t="40949"/>
          <a:stretch/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1242A-B40C-4F74-93B6-0AC209454F39}" type="datetimeFigureOut">
              <a:rPr lang="zh-CN" altLang="en-US"/>
              <a:pPr>
                <a:defRPr/>
              </a:pPr>
              <a:t>2016-9-7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5E786-7262-4117-9B00-27E5F23B5F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8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 t="40949"/>
          <a:stretch/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2C997-A8B9-477F-AF64-8EB04167CF10}" type="datetimeFigureOut">
              <a:rPr lang="zh-CN" altLang="en-US"/>
              <a:pPr>
                <a:defRPr/>
              </a:pPr>
              <a:t>2016-9-7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DFA2F-DFB7-4420-9ED6-2AA2383AA2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9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 t="40949"/>
          <a:stretch/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F6BE4-FA59-4D09-B257-2F14B951D2DA}" type="datetimeFigureOut">
              <a:rPr lang="zh-CN" altLang="en-US"/>
              <a:pPr>
                <a:defRPr/>
              </a:pPr>
              <a:t>2016-9-7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38F88-2851-4BEB-8A43-06E4DA80E8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11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 t="40949"/>
          <a:stretch/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91EB7-A340-4275-AFC6-A6AE44E206D0}" type="datetimeFigureOut">
              <a:rPr lang="zh-CN" altLang="en-US"/>
              <a:pPr>
                <a:defRPr/>
              </a:pPr>
              <a:t>2016-9-7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91F85-C461-4244-8748-AB1E9400CE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7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 t="40949"/>
          <a:stretch/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524E2-0E3C-41CE-992F-B91142D06268}" type="datetimeFigureOut">
              <a:rPr lang="zh-CN" altLang="en-US"/>
              <a:pPr>
                <a:defRPr/>
              </a:pPr>
              <a:t>2016-9-7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FDB17-3D3B-46BA-9A8D-59274DF3DA9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6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 t="40949"/>
          <a:stretch/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37349-3101-4BE5-AD72-5ABFE98B08B7}" type="datetimeFigureOut">
              <a:rPr lang="zh-CN" altLang="en-US"/>
              <a:pPr>
                <a:defRPr/>
              </a:pPr>
              <a:t>2016-9-7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EBB5C-D11A-472F-B9B9-0AF75309170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9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 t="40949"/>
          <a:stretch/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65CE8-E773-41A5-A6A0-B1DC2092FDFB}" type="datetimeFigureOut">
              <a:rPr lang="zh-CN" altLang="en-US"/>
              <a:pPr>
                <a:defRPr/>
              </a:pPr>
              <a:t>2016-9-7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08EC3-C527-4617-9F9D-E91D5B48B2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9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84D853A-3725-420F-BCAC-6F1594BDB346}" type="datetimeFigureOut">
              <a:rPr lang="zh-CN" altLang="en-US"/>
              <a:pPr>
                <a:defRPr/>
              </a:pPr>
              <a:t>2016-9-7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A0C4885-1210-49F0-A74E-5FEAF63480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12" name="Picture 6" descr="C:\Documents and Settings\Administrator\桌面\Nipic_7193556_20111024140640832000.png"/>
          <p:cNvPicPr>
            <a:picLocks noChangeAspect="1" noChangeArrowheads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167" y="1"/>
            <a:ext cx="9144167" cy="544624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2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0512" y="1928802"/>
            <a:ext cx="1292662" cy="42148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7200" b="1" dirty="0" smtClean="0">
                <a:latin typeface="华文隶书" pitchFamily="2" charset="-122"/>
                <a:ea typeface="华文隶书" pitchFamily="2" charset="-122"/>
              </a:rPr>
              <a:t>书法教程</a:t>
            </a:r>
            <a:endParaRPr lang="zh-CN" altLang="en-US" sz="7200" b="1" dirty="0">
              <a:latin typeface="华文隶书" pitchFamily="2" charset="-122"/>
              <a:ea typeface="华文隶书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684076"/>
            <a:ext cx="8143932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按笔锋的长短不同，毛笔可分为长锋笔、中锋笔和短锋笔。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098" name="图片 7" descr="图2-6-长锋中锋和短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468376"/>
            <a:ext cx="2357454" cy="453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3571868" y="1883198"/>
            <a:ext cx="5143536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长锋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笔富有弹性，蓄墨量多而匀，提按幅度大，节奏感强，适合写字形较大的草书，但因锋长不易控制，不适合初学者；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短锋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笔的锋腹较硬，蓄墨量小，提按幅度小，点画浑厚粗壮，适合写小楷，但使用不当会使作品缺少灵气；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中锋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笔介于长锋和短锋之间，锋长适中，较易把握，适于各种书体的书写，但只适合写中等大小的字。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0043"/>
            <a:ext cx="4429124" cy="742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500043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（二）毛笔的选择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472" y="1500174"/>
            <a:ext cx="80010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好的毛笔应有“四德”，即看笔头是否合乎“圆、健、尖、齐”四个标准。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472" y="2214554"/>
            <a:ext cx="3786182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圆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：指笔头饱满圆润，呈圆锥状，不扁不瘦，无凹凸不平的现象，手感圆滑顺畅。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健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：指笔头富有弹性，柔中有刚，铺开后能迅速收拢、恢复原状。</a:t>
            </a: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尖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：即锋颖（笔锋）尖锐，不开叉、不秃头。</a:t>
            </a: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齐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：指笔尖捻扁后，尖端毫毛整齐而无长短不一之状。</a:t>
            </a:r>
          </a:p>
        </p:txBody>
      </p:sp>
      <p:pic>
        <p:nvPicPr>
          <p:cNvPr id="6" name="图片 5" descr="好毛笔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2643182"/>
            <a:ext cx="4500562" cy="3000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0043"/>
            <a:ext cx="5572132" cy="742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596" y="500043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（三）毛笔的使用与保养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472" y="1500174"/>
            <a:ext cx="8001056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毛笔的正确使用和妥善保养，一般要做好开笔、用笔和洗笔三个方面。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472" y="2214554"/>
            <a:ext cx="500066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开笔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：即新笔使用前，先用冷水或温水浸泡，使笔头胶质溶化，自然发开后，用纸吸去水分，再蘸墨使用。</a:t>
            </a: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用笔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：一方面应注意每次蘸墨都应顺着笔毫平添，顺势整好笔锋；另一方面应选择大小适宜的笔进行书写。</a:t>
            </a: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洗笔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：毛笔使用后，应用清水洗净笔头上的墨渍，将笔毫理圆、理顺后，再插入笔筒或悬挂于笔架上。</a:t>
            </a:r>
          </a:p>
        </p:txBody>
      </p:sp>
      <p:pic>
        <p:nvPicPr>
          <p:cNvPr id="7" name="图片 6" descr="添笔.jpg"/>
          <p:cNvPicPr>
            <a:picLocks noChangeAspect="1"/>
          </p:cNvPicPr>
          <p:nvPr/>
        </p:nvPicPr>
        <p:blipFill>
          <a:blip r:embed="rId3"/>
          <a:srcRect t="21622" r="2454" b="17567"/>
          <a:stretch>
            <a:fillRect/>
          </a:stretch>
        </p:blipFill>
        <p:spPr>
          <a:xfrm>
            <a:off x="6115039" y="3214686"/>
            <a:ext cx="3028961" cy="1428760"/>
          </a:xfrm>
          <a:prstGeom prst="rect">
            <a:avLst/>
          </a:prstGeom>
        </p:spPr>
      </p:pic>
      <p:pic>
        <p:nvPicPr>
          <p:cNvPr id="6" name="图片 5" descr="开笔.jpg"/>
          <p:cNvPicPr>
            <a:picLocks noChangeAspect="1"/>
          </p:cNvPicPr>
          <p:nvPr/>
        </p:nvPicPr>
        <p:blipFill>
          <a:blip r:embed="rId4"/>
          <a:srcRect r="9500" b="14000"/>
          <a:stretch>
            <a:fillRect/>
          </a:stretch>
        </p:blipFill>
        <p:spPr>
          <a:xfrm>
            <a:off x="6282082" y="2071678"/>
            <a:ext cx="1790380" cy="1276017"/>
          </a:xfrm>
          <a:prstGeom prst="rect">
            <a:avLst/>
          </a:prstGeom>
        </p:spPr>
      </p:pic>
      <p:pic>
        <p:nvPicPr>
          <p:cNvPr id="8" name="图片 7" descr="洗笔.jpeg"/>
          <p:cNvPicPr>
            <a:picLocks noChangeAspect="1"/>
          </p:cNvPicPr>
          <p:nvPr/>
        </p:nvPicPr>
        <p:blipFill>
          <a:blip r:embed="rId5"/>
          <a:srcRect l="14063" r="22187" b="4166"/>
          <a:stretch>
            <a:fillRect/>
          </a:stretch>
        </p:blipFill>
        <p:spPr>
          <a:xfrm>
            <a:off x="6320678" y="4643446"/>
            <a:ext cx="2323288" cy="1571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1268709"/>
            <a:ext cx="8143932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墨的品种繁多，大致可分为油烟墨和松烟墨两类。判断墨的质量好坏，要看其是否符合“质细、胶轻、色黑、音清”四个标准。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 descr="墨迹-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1" y="450660"/>
            <a:ext cx="3328515" cy="603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2" y="357166"/>
            <a:ext cx="32147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itchFamily="2" charset="-122"/>
                <a:ea typeface="华文新魏" pitchFamily="2" charset="-122"/>
              </a:rPr>
              <a:t>二、墨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29058" y="2499881"/>
            <a:ext cx="435771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质细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：指墨块质地坚实、细腻而耐磨，磨出的墨汁中无杂质、无气泡。</a:t>
            </a: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胶轻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：指墨中胶质适中，磨出的浓墨不泥、不涩笔。</a:t>
            </a: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色黑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：指墨色沉着、有神采。以黑中泛紫光为佳，纯黑次之，泛白光的最差。</a:t>
            </a: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音清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：指磨墨时发出的声音轻细。</a:t>
            </a:r>
          </a:p>
        </p:txBody>
      </p:sp>
      <p:pic>
        <p:nvPicPr>
          <p:cNvPr id="5122" name="图片 8" descr="图2-7-墨块.jpg"/>
          <p:cNvPicPr>
            <a:picLocks noChangeAspect="1" noChangeArrowheads="1"/>
          </p:cNvPicPr>
          <p:nvPr/>
        </p:nvPicPr>
        <p:blipFill>
          <a:blip r:embed="rId3"/>
          <a:srcRect l="4045" r="8337"/>
          <a:stretch>
            <a:fillRect/>
          </a:stretch>
        </p:blipFill>
        <p:spPr bwMode="auto">
          <a:xfrm>
            <a:off x="1214414" y="2285992"/>
            <a:ext cx="2071702" cy="2069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42910" y="2285992"/>
            <a:ext cx="551241" cy="1785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松烟墨块</a:t>
            </a:r>
          </a:p>
        </p:txBody>
      </p:sp>
      <p:pic>
        <p:nvPicPr>
          <p:cNvPr id="8" name="图片 7" descr="油烟墨块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414" y="4429132"/>
            <a:ext cx="2071702" cy="15555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2647" y="4286256"/>
            <a:ext cx="551241" cy="1785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油烟墨块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1268709"/>
            <a:ext cx="8143932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宣纸品种繁多，大致可分为生宣、熟宣和半熟宣。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 descr="墨迹-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1" y="450660"/>
            <a:ext cx="3328515" cy="603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2" y="357166"/>
            <a:ext cx="32147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itchFamily="2" charset="-122"/>
                <a:ea typeface="华文新魏" pitchFamily="2" charset="-122"/>
              </a:rPr>
              <a:t>三、纸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29124" y="2285567"/>
            <a:ext cx="414340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生宣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：质地较柔软，吸水性强，渗化明显，能很好地表现笔墨情趣。</a:t>
            </a: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熟宣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：是加明矾的宣纸。其质地较硬，吸水性弱，不洇墨或少洇墨，宜于表现精致细腻的笔墨效果。</a:t>
            </a: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半熟宣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：其性能介于生宣和熟宣之间，也是书法和绘画的常用纸。</a:t>
            </a:r>
          </a:p>
        </p:txBody>
      </p:sp>
      <p:pic>
        <p:nvPicPr>
          <p:cNvPr id="8" name="图片 7" descr="宣纸3.jpg"/>
          <p:cNvPicPr>
            <a:picLocks noChangeAspect="1"/>
          </p:cNvPicPr>
          <p:nvPr/>
        </p:nvPicPr>
        <p:blipFill>
          <a:blip r:embed="rId3"/>
          <a:srcRect l="15625" t="4688" r="6249" b="10937"/>
          <a:stretch>
            <a:fillRect/>
          </a:stretch>
        </p:blipFill>
        <p:spPr>
          <a:xfrm>
            <a:off x="500034" y="2143116"/>
            <a:ext cx="3571900" cy="3857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1206657"/>
            <a:ext cx="86439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砚，又称“砚池”“砚田”等，大型砚又称“墨海”，是书画家用于磨墨的工具。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 descr="墨迹-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1" y="450660"/>
            <a:ext cx="3328515" cy="603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2" y="357166"/>
            <a:ext cx="32147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itchFamily="2" charset="-122"/>
                <a:ea typeface="华文新魏" pitchFamily="2" charset="-122"/>
              </a:rPr>
              <a:t>四、砚台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2910" y="4514687"/>
            <a:ext cx="4643470" cy="1200329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汉仪行楷简" pitchFamily="49" charset="-122"/>
                <a:ea typeface="汉仪行楷简" pitchFamily="49" charset="-122"/>
              </a:rPr>
              <a:t>砚的品种繁多，按雕制材料分，有石砚、陶砚、砖砚、玉砚等；按形状分，有圆形、长方形、方形等。石砚中以端砚、歙砚和鲁砚最为名贵。</a:t>
            </a:r>
          </a:p>
        </p:txBody>
      </p:sp>
      <p:pic>
        <p:nvPicPr>
          <p:cNvPr id="6146" name="图片 9" descr="图2-8-石砚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2000240"/>
            <a:ext cx="2643206" cy="159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00166" y="3643314"/>
            <a:ext cx="15001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石砚台</a:t>
            </a:r>
          </a:p>
        </p:txBody>
      </p:sp>
      <p:pic>
        <p:nvPicPr>
          <p:cNvPr id="8" name="图片 7" descr="陶瓷砚台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69" y="2000252"/>
            <a:ext cx="2571768" cy="1570706"/>
          </a:xfrm>
          <a:prstGeom prst="rect">
            <a:avLst/>
          </a:prstGeom>
        </p:spPr>
      </p:pic>
      <p:pic>
        <p:nvPicPr>
          <p:cNvPr id="9" name="图片 8" descr="玉石砚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4744" y="2000240"/>
            <a:ext cx="1989156" cy="1579719"/>
          </a:xfrm>
          <a:prstGeom prst="rect">
            <a:avLst/>
          </a:prstGeom>
        </p:spPr>
      </p:pic>
      <p:pic>
        <p:nvPicPr>
          <p:cNvPr id="10" name="图片 9" descr="古砖砚台.jpg"/>
          <p:cNvPicPr>
            <a:picLocks noChangeAspect="1"/>
          </p:cNvPicPr>
          <p:nvPr/>
        </p:nvPicPr>
        <p:blipFill>
          <a:blip r:embed="rId6"/>
          <a:srcRect l="8254" t="24529" b="20124"/>
          <a:stretch>
            <a:fillRect/>
          </a:stretch>
        </p:blipFill>
        <p:spPr>
          <a:xfrm>
            <a:off x="5857884" y="4286256"/>
            <a:ext cx="3286116" cy="14867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29058" y="3643314"/>
            <a:ext cx="1500198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陶砚台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12" y="3643314"/>
            <a:ext cx="1500198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玉砚台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72264" y="5786454"/>
            <a:ext cx="18573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古砖砚台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1142984"/>
            <a:ext cx="785818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除了“文房四宝”之外，书写毛笔字的工具还有垫在宣纸之下的羊毛毡，用来挂笔的笔架（分卧式和立式两种），用来插笔的笔筒，用来压纸的的镇纸，用来盖章的印章、印泥，用来盛放砚台的砚匣，等等。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 descr="墨迹-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1" y="450660"/>
            <a:ext cx="3328515" cy="603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2" y="357166"/>
            <a:ext cx="32147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itchFamily="2" charset="-122"/>
                <a:ea typeface="华文新魏" pitchFamily="2" charset="-122"/>
              </a:rPr>
              <a:t>五、其他工具</a:t>
            </a:r>
          </a:p>
        </p:txBody>
      </p:sp>
      <p:pic>
        <p:nvPicPr>
          <p:cNvPr id="7170" name="图片 10" descr="图2-9-书法其他工具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2643182"/>
            <a:ext cx="5143536" cy="355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 t="2067"/>
          <a:stretch/>
        </p:blipFill>
        <p:spPr>
          <a:xfrm>
            <a:off x="5112107" y="1"/>
            <a:ext cx="4031925" cy="6716233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" name="图片 1" descr="墨迹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908" y="260383"/>
            <a:ext cx="5786478" cy="10969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786" y="474697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  <a:latin typeface="华文隶书" pitchFamily="2" charset="-122"/>
                <a:ea typeface="华文隶书" pitchFamily="2" charset="-122"/>
              </a:rPr>
              <a:t>第二节</a:t>
            </a:r>
            <a:endParaRPr lang="zh-CN" altLang="en-US" sz="3600" dirty="0">
              <a:solidFill>
                <a:schemeClr val="bg1"/>
              </a:solidFill>
              <a:latin typeface="华文隶书" pitchFamily="2" charset="-122"/>
              <a:ea typeface="华文隶书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0232" y="1262706"/>
            <a:ext cx="385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accent6">
                    <a:lumMod val="50000"/>
                  </a:schemeClr>
                </a:solidFill>
                <a:latin typeface="华文隶书" pitchFamily="2" charset="-122"/>
                <a:ea typeface="华文隶书" pitchFamily="2" charset="-122"/>
              </a:rPr>
              <a:t>毛笔书法的基本技法</a:t>
            </a:r>
            <a:endParaRPr lang="zh-CN" altLang="en-US" sz="2800" dirty="0">
              <a:solidFill>
                <a:schemeClr val="accent6">
                  <a:lumMod val="50000"/>
                </a:schemeClr>
              </a:solidFill>
              <a:latin typeface="华文隶书" pitchFamily="2" charset="-122"/>
              <a:ea typeface="华文隶书" pitchFamily="2" charset="-122"/>
            </a:endParaRPr>
          </a:p>
        </p:txBody>
      </p:sp>
      <p:pic>
        <p:nvPicPr>
          <p:cNvPr id="9" name="图片 8" descr="墨迹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1357298"/>
            <a:ext cx="714380" cy="465499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>
            <a:off x="2071670" y="1785926"/>
            <a:ext cx="321471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39"/>
          <p:cNvGrpSpPr>
            <a:grpSpLocks/>
          </p:cNvGrpSpPr>
          <p:nvPr/>
        </p:nvGrpSpPr>
        <p:grpSpPr bwMode="auto">
          <a:xfrm>
            <a:off x="1571604" y="2344209"/>
            <a:ext cx="2492990" cy="4013749"/>
            <a:chOff x="3296336" y="1048893"/>
            <a:chExt cx="2491384" cy="3009716"/>
          </a:xfrm>
        </p:grpSpPr>
        <p:sp>
          <p:nvSpPr>
            <p:cNvPr id="21" name="矩形 20"/>
            <p:cNvSpPr/>
            <p:nvPr/>
          </p:nvSpPr>
          <p:spPr>
            <a:xfrm>
              <a:off x="3296336" y="1048893"/>
              <a:ext cx="2491384" cy="300971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defTabSz="685783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大隶书简" pitchFamily="49" charset="-122"/>
                  <a:ea typeface="汉仪大隶书简" pitchFamily="49" charset="-122"/>
                </a:rPr>
                <a:t>书写是涉及指、腕、肘、肩、腰乃至全身的一系列协调的动作。要练好书法，除了训练正确的书写姿势外，更重要的是学习执笔、运腕、运笔等书写方法。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大隶书简" pitchFamily="49" charset="-122"/>
                <a:ea typeface="汉仪大隶书简" pitchFamily="49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 rot="5400000">
              <a:off x="4170483" y="2494433"/>
              <a:ext cx="2892666" cy="158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直接连接符 22"/>
          <p:cNvCxnSpPr/>
          <p:nvPr/>
        </p:nvCxnSpPr>
        <p:spPr bwMode="auto">
          <a:xfrm rot="5400000">
            <a:off x="1489566" y="427224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 bwMode="auto">
          <a:xfrm rot="5400000">
            <a:off x="1017636" y="427224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 bwMode="auto">
          <a:xfrm rot="5400000">
            <a:off x="558405" y="427224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rot="16200000" flipH="1">
            <a:off x="84060" y="4273508"/>
            <a:ext cx="3870874" cy="1227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 descr="毛笔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5391" y="2991792"/>
            <a:ext cx="3325501" cy="2294596"/>
          </a:xfrm>
          <a:prstGeom prst="rect">
            <a:avLst/>
          </a:prstGeom>
        </p:spPr>
      </p:pic>
      <p:cxnSp>
        <p:nvCxnSpPr>
          <p:cNvPr id="30" name="直接连接符 29"/>
          <p:cNvCxnSpPr/>
          <p:nvPr/>
        </p:nvCxnSpPr>
        <p:spPr>
          <a:xfrm rot="5400000">
            <a:off x="546642" y="3354257"/>
            <a:ext cx="1993654" cy="1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墨迹-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1" y="307784"/>
            <a:ext cx="3328515" cy="603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2" y="214290"/>
            <a:ext cx="32147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itchFamily="2" charset="-122"/>
                <a:ea typeface="华文新魏" pitchFamily="2" charset="-122"/>
              </a:rPr>
              <a:t>一、书写姿势</a:t>
            </a:r>
          </a:p>
        </p:txBody>
      </p:sp>
      <p:pic>
        <p:nvPicPr>
          <p:cNvPr id="5" name="图片 4" descr="边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2984"/>
            <a:ext cx="3357554" cy="7424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1142984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（一）坐姿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596" y="2071678"/>
            <a:ext cx="80010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坐姿书写的要领是“足安、身直、臂开、头正”。</a:t>
            </a:r>
          </a:p>
        </p:txBody>
      </p:sp>
      <p:pic>
        <p:nvPicPr>
          <p:cNvPr id="8" name="图片 7" descr="坐姿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44" y="3143264"/>
            <a:ext cx="3714755" cy="27860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8596" y="2643182"/>
            <a:ext cx="478634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足安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：指两足自然平放，与肩同宽；足底稳实，不长伸，不后屈，不交叉，不摇晃。</a:t>
            </a: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身直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：即腰、背自然伸直，切忌僵硬别扭；胸部离桌沿一拳间距。</a:t>
            </a: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臂开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：即两臂自然张开，两肘轻放于桌面；左手按纸或放在桌上，右手执笔。左手要随时调整纸的位置，以便右手在固定的位置书写。</a:t>
            </a: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头正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：即头部保持端正并略向前倾，眼睛与桌面相距一尺左右。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0042"/>
            <a:ext cx="3357554" cy="742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500042"/>
            <a:ext cx="3429024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（一）站姿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7158" y="1428736"/>
            <a:ext cx="8001056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立姿书写又可分为“立式俯写”和“立式书壁”两种。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158" y="2357430"/>
            <a:ext cx="47149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立式俯写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是指站在桌前，将纸平铺在桌子上书写。其要领是“足稳、身躬、头俯、臂悬”。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立式书壁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则指站于壁前在竖挂于墙壁的纸上书写。其书写要领和立式俯写差不多，但难度更大。要求书写者两脚分开站稳，双足之间的距离与肩宽大致相等；书写时用手腕、手臂的运动来完成。</a:t>
            </a:r>
          </a:p>
        </p:txBody>
      </p:sp>
      <p:pic>
        <p:nvPicPr>
          <p:cNvPr id="6" name="图片 5" descr="站姿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32" y="2097368"/>
            <a:ext cx="3571869" cy="4760632"/>
          </a:xfrm>
          <a:prstGeom prst="rect">
            <a:avLst/>
          </a:prstGeom>
        </p:spPr>
      </p:pic>
      <p:sp>
        <p:nvSpPr>
          <p:cNvPr id="7" name="燕尾形 6"/>
          <p:cNvSpPr/>
          <p:nvPr/>
        </p:nvSpPr>
        <p:spPr>
          <a:xfrm>
            <a:off x="5143504" y="2571744"/>
            <a:ext cx="357190" cy="285752"/>
          </a:xfrm>
          <a:prstGeom prst="chevr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9"/>
          <p:cNvGrpSpPr>
            <a:grpSpLocks/>
          </p:cNvGrpSpPr>
          <p:nvPr/>
        </p:nvGrpSpPr>
        <p:grpSpPr bwMode="auto">
          <a:xfrm>
            <a:off x="928662" y="3091409"/>
            <a:ext cx="962025" cy="924458"/>
            <a:chOff x="2898904" y="638212"/>
            <a:chExt cx="1081361" cy="1057151"/>
          </a:xfrm>
        </p:grpSpPr>
        <p:grpSp>
          <p:nvGrpSpPr>
            <p:cNvPr id="4" name="组合 10"/>
            <p:cNvGrpSpPr>
              <a:grpSpLocks/>
            </p:cNvGrpSpPr>
            <p:nvPr/>
          </p:nvGrpSpPr>
          <p:grpSpPr bwMode="auto"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20514" name="图片 11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15" name="图片 33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" name="矩形 16"/>
            <p:cNvSpPr/>
            <p:nvPr/>
          </p:nvSpPr>
          <p:spPr>
            <a:xfrm>
              <a:off x="3250436" y="984058"/>
              <a:ext cx="503076" cy="4575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伍</a:t>
              </a:r>
              <a:endPara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" name="组合 50"/>
          <p:cNvGrpSpPr>
            <a:grpSpLocks/>
          </p:cNvGrpSpPr>
          <p:nvPr/>
        </p:nvGrpSpPr>
        <p:grpSpPr bwMode="auto">
          <a:xfrm>
            <a:off x="2428860" y="2379146"/>
            <a:ext cx="962025" cy="922899"/>
            <a:chOff x="2898904" y="638212"/>
            <a:chExt cx="1081361" cy="1057151"/>
          </a:xfrm>
        </p:grpSpPr>
        <p:grpSp>
          <p:nvGrpSpPr>
            <p:cNvPr id="8" name="组合 56"/>
            <p:cNvGrpSpPr>
              <a:grpSpLocks/>
            </p:cNvGrpSpPr>
            <p:nvPr/>
          </p:nvGrpSpPr>
          <p:grpSpPr bwMode="auto"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20506" name="图片 58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07" name="图片 33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8" name="矩形 57"/>
            <p:cNvSpPr/>
            <p:nvPr/>
          </p:nvSpPr>
          <p:spPr>
            <a:xfrm>
              <a:off x="3227238" y="984643"/>
              <a:ext cx="503076" cy="4583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肆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</p:grpSp>
      <p:grpSp>
        <p:nvGrpSpPr>
          <p:cNvPr id="10" name="组合 61"/>
          <p:cNvGrpSpPr>
            <a:grpSpLocks/>
          </p:cNvGrpSpPr>
          <p:nvPr/>
        </p:nvGrpSpPr>
        <p:grpSpPr bwMode="auto">
          <a:xfrm>
            <a:off x="4000496" y="1805523"/>
            <a:ext cx="962025" cy="924459"/>
            <a:chOff x="2898904" y="638212"/>
            <a:chExt cx="1081361" cy="1057151"/>
          </a:xfrm>
        </p:grpSpPr>
        <p:grpSp>
          <p:nvGrpSpPr>
            <p:cNvPr id="11" name="组合 67"/>
            <p:cNvGrpSpPr>
              <a:grpSpLocks/>
            </p:cNvGrpSpPr>
            <p:nvPr/>
          </p:nvGrpSpPr>
          <p:grpSpPr bwMode="auto"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20498" name="图片 69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499" name="图片 33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9" name="矩形 68"/>
            <p:cNvSpPr/>
            <p:nvPr/>
          </p:nvSpPr>
          <p:spPr>
            <a:xfrm>
              <a:off x="3232592" y="1009017"/>
              <a:ext cx="503076" cy="3369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叁</a:t>
              </a:r>
            </a:p>
          </p:txBody>
        </p:sp>
      </p:grpSp>
      <p:sp>
        <p:nvSpPr>
          <p:cNvPr id="37" name="TextBox 12"/>
          <p:cNvSpPr txBox="1">
            <a:spLocks noChangeArrowheads="1"/>
          </p:cNvSpPr>
          <p:nvPr/>
        </p:nvSpPr>
        <p:spPr bwMode="auto">
          <a:xfrm>
            <a:off x="500055" y="476233"/>
            <a:ext cx="2928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篇章</a:t>
            </a:r>
            <a:endParaRPr lang="zh-CN" altLang="en-US" sz="2800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5" name="组合 61"/>
          <p:cNvGrpSpPr>
            <a:grpSpLocks/>
          </p:cNvGrpSpPr>
          <p:nvPr/>
        </p:nvGrpSpPr>
        <p:grpSpPr bwMode="auto">
          <a:xfrm>
            <a:off x="5500694" y="1214422"/>
            <a:ext cx="962025" cy="924459"/>
            <a:chOff x="2898904" y="638212"/>
            <a:chExt cx="1081361" cy="1057151"/>
          </a:xfrm>
        </p:grpSpPr>
        <p:grpSp>
          <p:nvGrpSpPr>
            <p:cNvPr id="36" name="组合 67"/>
            <p:cNvGrpSpPr>
              <a:grpSpLocks/>
            </p:cNvGrpSpPr>
            <p:nvPr/>
          </p:nvGrpSpPr>
          <p:grpSpPr bwMode="auto"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39" name="图片 69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图片 33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8" name="矩形 37"/>
            <p:cNvSpPr/>
            <p:nvPr/>
          </p:nvSpPr>
          <p:spPr>
            <a:xfrm>
              <a:off x="3232592" y="1009017"/>
              <a:ext cx="503076" cy="4575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贰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</p:grpSp>
      <p:grpSp>
        <p:nvGrpSpPr>
          <p:cNvPr id="46" name="组合 61"/>
          <p:cNvGrpSpPr>
            <a:grpSpLocks/>
          </p:cNvGrpSpPr>
          <p:nvPr/>
        </p:nvGrpSpPr>
        <p:grpSpPr bwMode="auto">
          <a:xfrm>
            <a:off x="7000892" y="642918"/>
            <a:ext cx="962025" cy="924459"/>
            <a:chOff x="2898904" y="638212"/>
            <a:chExt cx="1081361" cy="1057151"/>
          </a:xfrm>
        </p:grpSpPr>
        <p:grpSp>
          <p:nvGrpSpPr>
            <p:cNvPr id="48" name="组合 67"/>
            <p:cNvGrpSpPr>
              <a:grpSpLocks/>
            </p:cNvGrpSpPr>
            <p:nvPr/>
          </p:nvGrpSpPr>
          <p:grpSpPr bwMode="auto"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50" name="图片 69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图片 33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9" name="矩形 48"/>
            <p:cNvSpPr/>
            <p:nvPr/>
          </p:nvSpPr>
          <p:spPr>
            <a:xfrm>
              <a:off x="3232592" y="1009017"/>
              <a:ext cx="503076" cy="4575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壹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</p:grpSp>
      <p:grpSp>
        <p:nvGrpSpPr>
          <p:cNvPr id="52" name="组合 62"/>
          <p:cNvGrpSpPr>
            <a:grpSpLocks/>
          </p:cNvGrpSpPr>
          <p:nvPr/>
        </p:nvGrpSpPr>
        <p:grpSpPr bwMode="auto">
          <a:xfrm>
            <a:off x="7187064" y="1785926"/>
            <a:ext cx="785826" cy="1891263"/>
            <a:chOff x="2991260" y="2951618"/>
            <a:chExt cx="1129254" cy="1027846"/>
          </a:xfrm>
        </p:grpSpPr>
        <p:sp>
          <p:nvSpPr>
            <p:cNvPr id="57" name="矩形 56"/>
            <p:cNvSpPr/>
            <p:nvPr/>
          </p:nvSpPr>
          <p:spPr>
            <a:xfrm>
              <a:off x="3059033" y="2951618"/>
              <a:ext cx="1061481" cy="1027846"/>
            </a:xfrm>
            <a:prstGeom prst="rect">
              <a:avLst/>
            </a:prstGeom>
          </p:spPr>
          <p:txBody>
            <a:bodyPr vert="eaVert">
              <a:spAutoFit/>
            </a:bodyPr>
            <a:lstStyle/>
            <a:p>
              <a:pPr algn="ctr" defTabSz="685783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书法概述篇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2991260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4014072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图片 61" descr="印章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58" y="5072074"/>
            <a:ext cx="928694" cy="1295853"/>
          </a:xfrm>
          <a:prstGeom prst="rect">
            <a:avLst/>
          </a:prstGeom>
        </p:spPr>
      </p:pic>
      <p:grpSp>
        <p:nvGrpSpPr>
          <p:cNvPr id="63" name="组合 62"/>
          <p:cNvGrpSpPr>
            <a:grpSpLocks/>
          </p:cNvGrpSpPr>
          <p:nvPr/>
        </p:nvGrpSpPr>
        <p:grpSpPr bwMode="auto">
          <a:xfrm>
            <a:off x="5715001" y="2409061"/>
            <a:ext cx="785827" cy="1891263"/>
            <a:chOff x="2991260" y="2951618"/>
            <a:chExt cx="1129256" cy="1027846"/>
          </a:xfrm>
        </p:grpSpPr>
        <p:sp>
          <p:nvSpPr>
            <p:cNvPr id="68" name="矩形 67"/>
            <p:cNvSpPr/>
            <p:nvPr/>
          </p:nvSpPr>
          <p:spPr>
            <a:xfrm>
              <a:off x="3059035" y="2951618"/>
              <a:ext cx="1061481" cy="1027846"/>
            </a:xfrm>
            <a:prstGeom prst="rect">
              <a:avLst/>
            </a:prstGeom>
          </p:spPr>
          <p:txBody>
            <a:bodyPr vert="eaVert">
              <a:spAutoFit/>
            </a:bodyPr>
            <a:lstStyle/>
            <a:p>
              <a:pPr algn="ctr" defTabSz="685783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毛笔书法篇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70" name="直接连接符 69"/>
            <p:cNvCxnSpPr/>
            <p:nvPr/>
          </p:nvCxnSpPr>
          <p:spPr>
            <a:xfrm>
              <a:off x="2991260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>
              <a:off x="4014072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组合 71"/>
          <p:cNvGrpSpPr>
            <a:grpSpLocks/>
          </p:cNvGrpSpPr>
          <p:nvPr/>
        </p:nvGrpSpPr>
        <p:grpSpPr bwMode="auto">
          <a:xfrm>
            <a:off x="4214801" y="3037935"/>
            <a:ext cx="785829" cy="1891263"/>
            <a:chOff x="2991260" y="2951618"/>
            <a:chExt cx="1129259" cy="1027846"/>
          </a:xfrm>
        </p:grpSpPr>
        <p:sp>
          <p:nvSpPr>
            <p:cNvPr id="73" name="矩形 72"/>
            <p:cNvSpPr/>
            <p:nvPr/>
          </p:nvSpPr>
          <p:spPr>
            <a:xfrm>
              <a:off x="3059037" y="2951618"/>
              <a:ext cx="1061482" cy="1027846"/>
            </a:xfrm>
            <a:prstGeom prst="rect">
              <a:avLst/>
            </a:prstGeom>
          </p:spPr>
          <p:txBody>
            <a:bodyPr vert="eaVert">
              <a:spAutoFit/>
            </a:bodyPr>
            <a:lstStyle/>
            <a:p>
              <a:pPr algn="ctr" defTabSz="685783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硬笔书法篇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74" name="直接连接符 73"/>
            <p:cNvCxnSpPr/>
            <p:nvPr/>
          </p:nvCxnSpPr>
          <p:spPr>
            <a:xfrm>
              <a:off x="2991260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>
              <a:off x="4014072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组合 75"/>
          <p:cNvGrpSpPr>
            <a:grpSpLocks/>
          </p:cNvGrpSpPr>
          <p:nvPr/>
        </p:nvGrpSpPr>
        <p:grpSpPr bwMode="auto">
          <a:xfrm>
            <a:off x="2613941" y="3643314"/>
            <a:ext cx="785829" cy="1891263"/>
            <a:chOff x="2991260" y="2951618"/>
            <a:chExt cx="1129259" cy="1027846"/>
          </a:xfrm>
        </p:grpSpPr>
        <p:sp>
          <p:nvSpPr>
            <p:cNvPr id="77" name="矩形 76"/>
            <p:cNvSpPr/>
            <p:nvPr/>
          </p:nvSpPr>
          <p:spPr>
            <a:xfrm>
              <a:off x="3059037" y="2951618"/>
              <a:ext cx="1061482" cy="1027846"/>
            </a:xfrm>
            <a:prstGeom prst="rect">
              <a:avLst/>
            </a:prstGeom>
          </p:spPr>
          <p:txBody>
            <a:bodyPr vert="eaVert">
              <a:spAutoFit/>
            </a:bodyPr>
            <a:lstStyle/>
            <a:p>
              <a:pPr algn="ctr" defTabSz="685783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粉笔书法篇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78" name="直接连接符 77"/>
            <p:cNvCxnSpPr/>
            <p:nvPr/>
          </p:nvCxnSpPr>
          <p:spPr>
            <a:xfrm>
              <a:off x="2991260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>
              <a:off x="4014072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组合 79"/>
          <p:cNvGrpSpPr>
            <a:grpSpLocks/>
          </p:cNvGrpSpPr>
          <p:nvPr/>
        </p:nvGrpSpPr>
        <p:grpSpPr bwMode="auto">
          <a:xfrm>
            <a:off x="1071539" y="4323819"/>
            <a:ext cx="785829" cy="1891263"/>
            <a:chOff x="2991260" y="2951618"/>
            <a:chExt cx="1129259" cy="1027846"/>
          </a:xfrm>
        </p:grpSpPr>
        <p:sp>
          <p:nvSpPr>
            <p:cNvPr id="81" name="矩形 80"/>
            <p:cNvSpPr/>
            <p:nvPr/>
          </p:nvSpPr>
          <p:spPr>
            <a:xfrm>
              <a:off x="3059037" y="2951618"/>
              <a:ext cx="1061482" cy="1027846"/>
            </a:xfrm>
            <a:prstGeom prst="rect">
              <a:avLst/>
            </a:prstGeom>
          </p:spPr>
          <p:txBody>
            <a:bodyPr vert="eaVert">
              <a:spAutoFit/>
            </a:bodyPr>
            <a:lstStyle/>
            <a:p>
              <a:pPr algn="ctr" defTabSz="685783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书法欣赏篇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82" name="直接连接符 81"/>
            <p:cNvCxnSpPr/>
            <p:nvPr/>
          </p:nvCxnSpPr>
          <p:spPr>
            <a:xfrm>
              <a:off x="2991260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>
              <a:off x="4014072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迹-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1" y="307784"/>
            <a:ext cx="3328515" cy="6032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2" y="214290"/>
            <a:ext cx="32147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itchFamily="2" charset="-122"/>
                <a:ea typeface="华文新魏" pitchFamily="2" charset="-122"/>
              </a:rPr>
              <a:t>二、执笔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034" y="1210401"/>
            <a:ext cx="8001056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至于如何执笔，古今书法家有不同的方法主张。如有以拇指和食指执笔的两指执笔法；有以拇指、食指和中指执笔的三指执笔法；有将五指全部用上的五指执笔法，这种方法是我国最为常用的毛笔执笔方法。</a:t>
            </a:r>
          </a:p>
        </p:txBody>
      </p:sp>
      <p:pic>
        <p:nvPicPr>
          <p:cNvPr id="5" name="图片 4" descr="五指执笔法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794" y="2714620"/>
            <a:ext cx="5453074" cy="3635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0042"/>
            <a:ext cx="4071934" cy="742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500042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（一）指实掌虚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7158" y="1428736"/>
            <a:ext cx="80010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所谓“指实”，是指五根手指各司其职，协力配合把牢笔管。“掌虚”是指五根手指协力把握好笔管的同时，空出掌心，切忌指头紧贴手心。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五字执笔法，可用“擫、押、钩、格、抵”五个字概括。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5852" y="5857892"/>
            <a:ext cx="4572032" cy="78784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汉仪行楷简" pitchFamily="49" charset="-122"/>
                <a:ea typeface="汉仪行楷简" pitchFamily="49" charset="-122"/>
              </a:rPr>
              <a:t>按古人的说法，在执笔时，掌心空隙须容得下一颗鸡蛋才行。</a:t>
            </a:r>
          </a:p>
        </p:txBody>
      </p:sp>
      <p:pic>
        <p:nvPicPr>
          <p:cNvPr id="8194" name="Picture 2" descr="五指执笔法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916253"/>
            <a:ext cx="1016000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五指执笔法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2903572"/>
            <a:ext cx="892175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擫、押、钩、格、抵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3636" y="2776560"/>
            <a:ext cx="2667000" cy="3867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边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74542"/>
            <a:ext cx="4071934" cy="742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674542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（二）管直腕平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7158" y="1603236"/>
            <a:ext cx="8001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“管直”是指执笔写字时要尽量保持笔管与纸面垂直。一般情况下，管直时掌面同纸面成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45°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夹角。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“腕平”是指手腕与桌面要平行。康有为说：“欲用一身之力，必平其腕，竖其锋”。</a:t>
            </a:r>
          </a:p>
        </p:txBody>
      </p:sp>
      <p:pic>
        <p:nvPicPr>
          <p:cNvPr id="5" name="图片 4" descr="边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" y="3626163"/>
            <a:ext cx="4071934" cy="7424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26" y="3626163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（三）松紧适度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126" y="4554857"/>
            <a:ext cx="8001056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执笔时要灵活掌握松紧，使松紧适度。执笔过松，会导致运笔无力；执笔过紧，会使导致指死腕僵，转换不灵，甚至发抖。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4542"/>
            <a:ext cx="4071934" cy="742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674542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（四）高低相宜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7158" y="1603236"/>
            <a:ext cx="8001056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执笔高低可根据字的大小灵活掌握。一般来讲，写小字执笔要低些，离笔头一寸（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寸＝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3.3333333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厘米）左右。写中楷或大字，执笔要高一些，约二寸；写大楷和草书笔管要再执高一些，约三寸。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00760" y="3357562"/>
            <a:ext cx="2643206" cy="267765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汉仪行楷简" pitchFamily="49" charset="-122"/>
                <a:ea typeface="汉仪行楷简" pitchFamily="49" charset="-122"/>
              </a:rPr>
              <a:t>执笔低，写出的字比较沉着，力度感强，故适宜于写篆隶行楷；执笔高，写出的字飘逸跌宕，故适宜于写行草书。不过，书以沉着为主，即使是行草书，也以痛快飘逸中寓沉着静穆为佳。</a:t>
            </a:r>
          </a:p>
        </p:txBody>
      </p:sp>
      <p:pic>
        <p:nvPicPr>
          <p:cNvPr id="7" name="图片 6" descr="执笔高低1.jpg"/>
          <p:cNvPicPr>
            <a:picLocks noChangeAspect="1"/>
          </p:cNvPicPr>
          <p:nvPr/>
        </p:nvPicPr>
        <p:blipFill>
          <a:blip r:embed="rId3"/>
          <a:srcRect l="13826" r="7171"/>
          <a:stretch>
            <a:fillRect/>
          </a:stretch>
        </p:blipFill>
        <p:spPr>
          <a:xfrm>
            <a:off x="1071538" y="3071810"/>
            <a:ext cx="1967952" cy="3323628"/>
          </a:xfrm>
          <a:prstGeom prst="rect">
            <a:avLst/>
          </a:prstGeom>
        </p:spPr>
      </p:pic>
      <p:pic>
        <p:nvPicPr>
          <p:cNvPr id="8" name="图片 7" descr="执笔高低2.jpg"/>
          <p:cNvPicPr>
            <a:picLocks noChangeAspect="1"/>
          </p:cNvPicPr>
          <p:nvPr/>
        </p:nvPicPr>
        <p:blipFill>
          <a:blip r:embed="rId4"/>
          <a:srcRect l="13889" t="8333" r="19444" b="7291"/>
          <a:stretch>
            <a:fillRect/>
          </a:stretch>
        </p:blipFill>
        <p:spPr>
          <a:xfrm>
            <a:off x="3214679" y="3071810"/>
            <a:ext cx="2000263" cy="3375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迹-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1" y="307784"/>
            <a:ext cx="3328515" cy="6032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2" y="214290"/>
            <a:ext cx="32147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itchFamily="2" charset="-122"/>
                <a:ea typeface="华文新魏" pitchFamily="2" charset="-122"/>
              </a:rPr>
              <a:t>三、运腕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596" y="1142984"/>
            <a:ext cx="8286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运腕，又称腕法，就是写毛笔字时，腕部随着运笔的上提下按、轻重徐疾而作相应摆动的方法。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一般情况下，写大字则运转幅度大，写小字则运转幅度小。前人根据写字的运转幅度总结出了与之适应的运腕方法，主要有枕腕法、提腕法和悬腕法三种。</a:t>
            </a:r>
          </a:p>
        </p:txBody>
      </p:sp>
      <p:pic>
        <p:nvPicPr>
          <p:cNvPr id="9218" name="图片 69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214686"/>
            <a:ext cx="2860328" cy="191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图片 69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3214686"/>
            <a:ext cx="2860326" cy="191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图片 69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3214686"/>
            <a:ext cx="2857520" cy="191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14348" y="5214950"/>
            <a:ext cx="1928826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枕腕法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71868" y="5214950"/>
            <a:ext cx="1928826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提腕法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00826" y="5214950"/>
            <a:ext cx="1928826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悬腕法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迹-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1" y="307784"/>
            <a:ext cx="3328515" cy="6032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2" y="214290"/>
            <a:ext cx="32147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itchFamily="2" charset="-122"/>
                <a:ea typeface="华文新魏" pitchFamily="2" charset="-122"/>
              </a:rPr>
              <a:t>四、运笔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596" y="1142984"/>
            <a:ext cx="828680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运笔是指按照执笔、运腕的方法使用毛笔。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运笔包括起笔、行笔和收笔，写任何一种点画都要经过这三个阶段。笔锋接触纸面的瞬间称为起笔；笔锋在纸上“行走”的过程称为行笔；当完成点画，笔锋离开纸面时称为收笔。运笔的基本方法主要包括提按、顿挫、转折、中锋、偏锋、侧锋、藏锋、露锋等。</a:t>
            </a:r>
          </a:p>
        </p:txBody>
      </p:sp>
      <p:pic>
        <p:nvPicPr>
          <p:cNvPr id="6" name="图片 5" descr="运笔2.jpg"/>
          <p:cNvPicPr>
            <a:picLocks noChangeAspect="1"/>
          </p:cNvPicPr>
          <p:nvPr/>
        </p:nvPicPr>
        <p:blipFill>
          <a:blip r:embed="rId3"/>
          <a:srcRect t="1382" b="6044"/>
          <a:stretch>
            <a:fillRect/>
          </a:stretch>
        </p:blipFill>
        <p:spPr>
          <a:xfrm>
            <a:off x="0" y="3500438"/>
            <a:ext cx="9144000" cy="3357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3416"/>
            <a:ext cx="4429124" cy="742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543416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（一）提按、顿挫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034" y="1883198"/>
            <a:ext cx="407196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提笔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是指在垂直方向由下向上运笔的动作，写出来的点画线条比较细匀。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按笔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与提笔相对，是指在垂直方向由上向下运笔的动作，写出来的点画线条比较粗浓。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顿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是相对于行而言的，可指停顿、顿逗。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挫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为顿的反面，指笔锋在停顿后转换方位离开原位置。</a:t>
            </a:r>
          </a:p>
        </p:txBody>
      </p:sp>
      <p:pic>
        <p:nvPicPr>
          <p:cNvPr id="1026" name="图片 66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928802"/>
            <a:ext cx="3427437" cy="390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3416"/>
            <a:ext cx="4429124" cy="742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543416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（二）方笔、圆笔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034" y="1558057"/>
            <a:ext cx="81439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方笔与圆笔是笔画的两种不同形态，一般来讲以有棱角者为方笔，无棱角者为圆笔。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方笔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是在点画线条的起止转折上，运用“顿笔方折”的方法形成棱角，即“折以成方”。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圆笔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是在点画线条的起止转折上，运用“提笔圆转”的方法形成圆润之势，使之不露筋骨，内含浑厚遒劲，即“转以成圆”。</a:t>
            </a:r>
          </a:p>
        </p:txBody>
      </p:sp>
      <p:pic>
        <p:nvPicPr>
          <p:cNvPr id="2050" name="图片 22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4286256"/>
            <a:ext cx="647771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2918"/>
            <a:ext cx="6429388" cy="742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224" y="642918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（三）中锋、偏锋与侧锋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034" y="1787305"/>
            <a:ext cx="814393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中锋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运笔时，让笔锋始终在笔画的中心线上移动，这样墨汁能均匀地从笔锋的两边渗到纸上，四面俱到。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偏锋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，就是运笔时让笔锋偏向笔画的一侧运行，使笔锋卧倒，像拖地板一样平拖过去。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侧锋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用笔是笔锋偏向于笔画的一边，笔锋运行的一边实，另一边虚。</a:t>
            </a:r>
          </a:p>
        </p:txBody>
      </p:sp>
      <p:pic>
        <p:nvPicPr>
          <p:cNvPr id="3074" name="Picture 2" descr="中锋、偏锋、侧锋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52678"/>
            <a:ext cx="9144000" cy="91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0034" y="5243014"/>
            <a:ext cx="8286808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中锋                                   偏锋                                    侧锋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3416"/>
            <a:ext cx="4429124" cy="742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543416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（四）藏锋、露锋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034" y="1817550"/>
            <a:ext cx="46434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藏锋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，具体地讲就是藏头护尾。即把笔锋藏在点画中间而不直接外露出来。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露锋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，又称出锋，即不回收掩藏，指露出笔锋的收笔动作，这大多是用在一笔之末。</a:t>
            </a:r>
          </a:p>
        </p:txBody>
      </p:sp>
      <p:pic>
        <p:nvPicPr>
          <p:cNvPr id="4098" name="图片 8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3352" y="1714489"/>
            <a:ext cx="395064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57224" y="3978196"/>
            <a:ext cx="4071966" cy="230832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汉仪行楷简" pitchFamily="49" charset="-122"/>
                <a:ea typeface="汉仪行楷简" pitchFamily="49" charset="-122"/>
              </a:rPr>
              <a:t>藏锋有两个作用：一是使笔毫铺开以利运笔；二是使笔锋通过一折而取得动势，即蓄满笔力后再运毫。</a:t>
            </a:r>
            <a:endParaRPr lang="en-US" altLang="zh-CN" sz="1600" dirty="0" smtClean="0">
              <a:solidFill>
                <a:schemeClr val="accent6">
                  <a:lumMod val="50000"/>
                </a:schemeClr>
              </a:solidFill>
              <a:latin typeface="汉仪行楷简" pitchFamily="49" charset="-122"/>
              <a:ea typeface="汉仪行楷简" pitchFamily="49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汉仪行楷简" pitchFamily="49" charset="-122"/>
                <a:ea typeface="汉仪行楷简" pitchFamily="49" charset="-122"/>
              </a:rPr>
              <a:t>前人说“藏锋以包其气，露锋以纵其神”。但初学者切勿乱用露锋，因多用了露锋，就会显得抛筋露骨、单薄枯弱。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书香门第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" y="928670"/>
            <a:ext cx="9144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43895"/>
            <a:ext cx="1500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accent1">
                    <a:lumMod val="75000"/>
                  </a:schemeClr>
                </a:solidFill>
                <a:latin typeface="华文隶书" pitchFamily="2" charset="-122"/>
                <a:ea typeface="华文隶书" pitchFamily="2" charset="-122"/>
              </a:rPr>
              <a:t>第二篇</a:t>
            </a:r>
            <a:endParaRPr lang="zh-CN" altLang="en-US" sz="3200" dirty="0">
              <a:solidFill>
                <a:schemeClr val="accent1">
                  <a:lumMod val="75000"/>
                </a:schemeClr>
              </a:solidFill>
              <a:latin typeface="华文隶书" pitchFamily="2" charset="-122"/>
              <a:ea typeface="华文隶书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8794" y="1500174"/>
            <a:ext cx="4857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 smtClean="0">
                <a:solidFill>
                  <a:schemeClr val="accent6">
                    <a:lumMod val="50000"/>
                  </a:schemeClr>
                </a:solidFill>
                <a:latin typeface="汉仪行楷简" pitchFamily="49" charset="-122"/>
                <a:ea typeface="汉仪行楷简" pitchFamily="49" charset="-122"/>
              </a:rPr>
              <a:t>毛笔书法篇</a:t>
            </a:r>
            <a:endParaRPr lang="zh-CN" altLang="en-US" sz="7200" dirty="0">
              <a:solidFill>
                <a:schemeClr val="accent6">
                  <a:lumMod val="50000"/>
                </a:schemeClr>
              </a:solidFill>
              <a:latin typeface="汉仪行楷简" pitchFamily="49" charset="-122"/>
              <a:ea typeface="汉仪行楷简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43288" y="5500702"/>
            <a:ext cx="3014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accent6">
                    <a:lumMod val="50000"/>
                  </a:schemeClr>
                </a:solidFill>
                <a:latin typeface="华文隶书" pitchFamily="2" charset="-122"/>
                <a:ea typeface="华文隶书" pitchFamily="2" charset="-122"/>
              </a:rPr>
              <a:t>第二章  毛笔书法常识</a:t>
            </a:r>
            <a:endParaRPr lang="zh-CN" altLang="en-US" sz="2000" dirty="0">
              <a:solidFill>
                <a:schemeClr val="accent6">
                  <a:lumMod val="50000"/>
                </a:schemeClr>
              </a:solidFill>
              <a:latin typeface="华文隶书" pitchFamily="2" charset="-122"/>
              <a:ea typeface="华文隶书" pitchFamily="2" charset="-122"/>
            </a:endParaRPr>
          </a:p>
        </p:txBody>
      </p:sp>
      <p:pic>
        <p:nvPicPr>
          <p:cNvPr id="9" name="图片 8" descr="印鉴-圆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5542525"/>
            <a:ext cx="365832" cy="3571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7356" y="5857892"/>
            <a:ext cx="3014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华文隶书" pitchFamily="2" charset="-122"/>
                <a:ea typeface="华文隶书" pitchFamily="2" charset="-122"/>
              </a:rPr>
              <a:t>第三章  毛笔楷书</a:t>
            </a:r>
            <a:endParaRPr lang="zh-CN" altLang="en-US" sz="2000" dirty="0">
              <a:latin typeface="华文隶书" pitchFamily="2" charset="-122"/>
              <a:ea typeface="华文隶书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57356" y="6243600"/>
            <a:ext cx="3014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华文隶书" pitchFamily="2" charset="-122"/>
                <a:ea typeface="华文隶书" pitchFamily="2" charset="-122"/>
              </a:rPr>
              <a:t>第四章  毛笔行书</a:t>
            </a:r>
            <a:endParaRPr lang="zh-CN" altLang="en-US" sz="2000" dirty="0">
              <a:latin typeface="华文隶书" pitchFamily="2" charset="-122"/>
              <a:ea typeface="华文隶书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7818" y="5500702"/>
            <a:ext cx="3014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华文隶书" pitchFamily="2" charset="-122"/>
                <a:ea typeface="华文隶书" pitchFamily="2" charset="-122"/>
              </a:rPr>
              <a:t>第五章  毛笔篆书与隶书</a:t>
            </a:r>
            <a:endParaRPr lang="zh-CN" altLang="en-US" sz="2000" dirty="0">
              <a:latin typeface="华文隶书" pitchFamily="2" charset="-122"/>
              <a:ea typeface="华文隶书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57818" y="5857892"/>
            <a:ext cx="35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华文隶书" pitchFamily="2" charset="-122"/>
                <a:ea typeface="华文隶书" pitchFamily="2" charset="-122"/>
              </a:rPr>
              <a:t>第六章  毛笔书法的章法布局</a:t>
            </a:r>
            <a:endParaRPr lang="zh-CN" altLang="en-US" sz="2000" dirty="0">
              <a:latin typeface="华文隶书" pitchFamily="2" charset="-122"/>
              <a:ea typeface="华文隶书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7" grpId="0"/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3416"/>
            <a:ext cx="4429124" cy="742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543416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（五）逆锋、顺锋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034" y="1785926"/>
            <a:ext cx="814393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逆锋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，就是落笔的笔锋朝运行相反的方向入纸，藏锋就是运用逆锋写出的。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顺锋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就是露锋起笔，顺笔锋前进，不再折回，或笔画的末端不作回锋，而是顺逆直出。</a:t>
            </a:r>
          </a:p>
        </p:txBody>
      </p:sp>
      <p:pic>
        <p:nvPicPr>
          <p:cNvPr id="5" name="图片 4" descr="逆锋、顺锋.jpg"/>
          <p:cNvPicPr>
            <a:picLocks noChangeAspect="1"/>
          </p:cNvPicPr>
          <p:nvPr/>
        </p:nvPicPr>
        <p:blipFill>
          <a:blip r:embed="rId3"/>
          <a:srcRect t="7083" b="7922"/>
          <a:stretch>
            <a:fillRect/>
          </a:stretch>
        </p:blipFill>
        <p:spPr>
          <a:xfrm>
            <a:off x="860265" y="3429000"/>
            <a:ext cx="7497949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 t="2067"/>
          <a:stretch/>
        </p:blipFill>
        <p:spPr>
          <a:xfrm>
            <a:off x="5112107" y="1"/>
            <a:ext cx="4031925" cy="6716233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" name="图片 1" descr="墨迹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908" y="260383"/>
            <a:ext cx="5786478" cy="10969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786" y="474697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  <a:latin typeface="华文隶书" pitchFamily="2" charset="-122"/>
                <a:ea typeface="华文隶书" pitchFamily="2" charset="-122"/>
              </a:rPr>
              <a:t>第三节</a:t>
            </a:r>
            <a:endParaRPr lang="zh-CN" altLang="en-US" sz="3600" dirty="0">
              <a:solidFill>
                <a:schemeClr val="bg1"/>
              </a:solidFill>
              <a:latin typeface="华文隶书" pitchFamily="2" charset="-122"/>
              <a:ea typeface="华文隶书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0232" y="1262706"/>
            <a:ext cx="385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accent6">
                    <a:lumMod val="50000"/>
                  </a:schemeClr>
                </a:solidFill>
                <a:latin typeface="华文隶书" pitchFamily="2" charset="-122"/>
                <a:ea typeface="华文隶书" pitchFamily="2" charset="-122"/>
              </a:rPr>
              <a:t>选帖与临摹</a:t>
            </a:r>
            <a:endParaRPr lang="zh-CN" altLang="en-US" sz="2800" dirty="0">
              <a:solidFill>
                <a:schemeClr val="accent6">
                  <a:lumMod val="50000"/>
                </a:schemeClr>
              </a:solidFill>
              <a:latin typeface="华文隶书" pitchFamily="2" charset="-122"/>
              <a:ea typeface="华文隶书" pitchFamily="2" charset="-122"/>
            </a:endParaRPr>
          </a:p>
        </p:txBody>
      </p:sp>
      <p:pic>
        <p:nvPicPr>
          <p:cNvPr id="9" name="图片 8" descr="墨迹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1357298"/>
            <a:ext cx="714380" cy="465499"/>
          </a:xfrm>
          <a:prstGeom prst="rect">
            <a:avLst/>
          </a:prstGeom>
        </p:spPr>
      </p:pic>
      <p:cxnSp>
        <p:nvCxnSpPr>
          <p:cNvPr id="14" name="直接连接符 13"/>
          <p:cNvCxnSpPr>
            <a:endCxn id="4" idx="2"/>
          </p:cNvCxnSpPr>
          <p:nvPr/>
        </p:nvCxnSpPr>
        <p:spPr>
          <a:xfrm>
            <a:off x="2071670" y="1785926"/>
            <a:ext cx="1857388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39"/>
          <p:cNvGrpSpPr>
            <a:grpSpLocks/>
          </p:cNvGrpSpPr>
          <p:nvPr/>
        </p:nvGrpSpPr>
        <p:grpSpPr bwMode="auto">
          <a:xfrm>
            <a:off x="2033269" y="2344209"/>
            <a:ext cx="2031325" cy="4013749"/>
            <a:chOff x="3757704" y="1048893"/>
            <a:chExt cx="2030017" cy="3009716"/>
          </a:xfrm>
        </p:grpSpPr>
        <p:sp>
          <p:nvSpPr>
            <p:cNvPr id="21" name="矩形 20"/>
            <p:cNvSpPr/>
            <p:nvPr/>
          </p:nvSpPr>
          <p:spPr>
            <a:xfrm>
              <a:off x="3757704" y="1048893"/>
              <a:ext cx="2030017" cy="300971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defTabSz="685783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大隶书简" pitchFamily="49" charset="-122"/>
                  <a:ea typeface="汉仪大隶书简" pitchFamily="49" charset="-122"/>
                </a:rPr>
                <a:t>古人云：“取法其上，得乎其中；取法其中，得乎其下。”这说明，选择一本好帖和一种好方法十分重要。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大隶书简" pitchFamily="49" charset="-122"/>
                <a:ea typeface="汉仪大隶书简" pitchFamily="49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 rot="5400000">
              <a:off x="4170483" y="2494433"/>
              <a:ext cx="2892666" cy="158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直接连接符 22"/>
          <p:cNvCxnSpPr/>
          <p:nvPr/>
        </p:nvCxnSpPr>
        <p:spPr bwMode="auto">
          <a:xfrm rot="5400000">
            <a:off x="1489566" y="427224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 bwMode="auto">
          <a:xfrm rot="5400000">
            <a:off x="1017636" y="427224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 bwMode="auto">
          <a:xfrm rot="5400000">
            <a:off x="558405" y="427224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 descr="毛笔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5391" y="2991792"/>
            <a:ext cx="3325501" cy="2294596"/>
          </a:xfrm>
          <a:prstGeom prst="rect">
            <a:avLst/>
          </a:prstGeom>
        </p:spPr>
      </p:pic>
      <p:cxnSp>
        <p:nvCxnSpPr>
          <p:cNvPr id="31" name="直接连接符 30"/>
          <p:cNvCxnSpPr/>
          <p:nvPr/>
        </p:nvCxnSpPr>
        <p:spPr>
          <a:xfrm rot="5400000">
            <a:off x="1821637" y="2587624"/>
            <a:ext cx="500066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迹-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1" y="566851"/>
            <a:ext cx="3328515" cy="6032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2" y="473357"/>
            <a:ext cx="32147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itchFamily="2" charset="-122"/>
                <a:ea typeface="华文新魏" pitchFamily="2" charset="-122"/>
              </a:rPr>
              <a:t>一、选帖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596" y="1402051"/>
            <a:ext cx="59293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碑帖是我国历代书迹保存和流传的重要形式。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碑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是指是经过加工而竖起来的石板，俗称“立碑”。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帖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是把前人的手迹摹刻在石板或木板上，再拓印成帖，即叫做字帖。</a:t>
            </a:r>
          </a:p>
        </p:txBody>
      </p:sp>
      <p:pic>
        <p:nvPicPr>
          <p:cNvPr id="5" name="图片 4" descr="碑帖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3357562"/>
            <a:ext cx="5357850" cy="3488401"/>
          </a:xfrm>
          <a:prstGeom prst="rect">
            <a:avLst/>
          </a:prstGeom>
        </p:spPr>
      </p:pic>
      <p:pic>
        <p:nvPicPr>
          <p:cNvPr id="6" name="图片 5" descr="碑帖.jpg"/>
          <p:cNvPicPr>
            <a:picLocks noChangeAspect="1"/>
          </p:cNvPicPr>
          <p:nvPr/>
        </p:nvPicPr>
        <p:blipFill>
          <a:blip r:embed="rId4"/>
          <a:srcRect l="5818" t="5208" r="4119" b="7291"/>
          <a:stretch>
            <a:fillRect/>
          </a:stretch>
        </p:blipFill>
        <p:spPr>
          <a:xfrm>
            <a:off x="6572264" y="-24"/>
            <a:ext cx="2571736" cy="3962736"/>
          </a:xfrm>
          <a:prstGeom prst="rect">
            <a:avLst/>
          </a:prstGeom>
        </p:spPr>
      </p:pic>
      <p:pic>
        <p:nvPicPr>
          <p:cNvPr id="8" name="图片 7" descr="“葵”字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32" y="4129092"/>
            <a:ext cx="2571768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4876" y="785794"/>
            <a:ext cx="4286280" cy="5343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750" dirty="0" smtClean="0">
                <a:latin typeface="微软雅黑" pitchFamily="34" charset="-122"/>
                <a:ea typeface="微软雅黑" pitchFamily="34" charset="-122"/>
              </a:rPr>
              <a:t>选择字帖时，应注意以下几个方面：</a:t>
            </a:r>
          </a:p>
          <a:p>
            <a:pPr indent="457200">
              <a:lnSpc>
                <a:spcPct val="150000"/>
              </a:lnSpc>
            </a:pPr>
            <a:r>
              <a:rPr lang="zh-CN" altLang="en-US" sz="1750" dirty="0" smtClean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750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750" dirty="0" smtClean="0">
                <a:latin typeface="微软雅黑" pitchFamily="34" charset="-122"/>
                <a:ea typeface="微软雅黑" pitchFamily="34" charset="-122"/>
              </a:rPr>
              <a:t>）初学者一般应先选择楷书碑帖，它点画规范、笔法丰富、结构端正、法度规矩，集中体现了书法艺术用笔、结构的法则。</a:t>
            </a:r>
          </a:p>
          <a:p>
            <a:pPr indent="457200">
              <a:lnSpc>
                <a:spcPct val="150000"/>
              </a:lnSpc>
            </a:pPr>
            <a:r>
              <a:rPr lang="zh-CN" altLang="en-US" sz="1750" dirty="0" smtClean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750" dirty="0" smtClean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1750" dirty="0" smtClean="0">
                <a:latin typeface="微软雅黑" pitchFamily="34" charset="-122"/>
                <a:ea typeface="微软雅黑" pitchFamily="34" charset="-122"/>
              </a:rPr>
              <a:t>）选择古代流传下来的、经得起历史考验的、高水平的第一流碑帖来学习。</a:t>
            </a:r>
          </a:p>
          <a:p>
            <a:pPr indent="457200">
              <a:lnSpc>
                <a:spcPct val="150000"/>
              </a:lnSpc>
            </a:pPr>
            <a:r>
              <a:rPr lang="zh-CN" altLang="en-US" sz="1750" dirty="0" smtClean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750" dirty="0" smtClean="0"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1750" dirty="0" smtClean="0">
                <a:latin typeface="微软雅黑" pitchFamily="34" charset="-122"/>
                <a:ea typeface="微软雅黑" pitchFamily="34" charset="-122"/>
              </a:rPr>
              <a:t>）初学者可选择由原迹原拓选字拼成的选字本，这类帖由于在单个字中仍然保持了较准确的风貌，只损失了原有的章法。</a:t>
            </a:r>
          </a:p>
          <a:p>
            <a:pPr indent="457200">
              <a:lnSpc>
                <a:spcPct val="150000"/>
              </a:lnSpc>
            </a:pPr>
            <a:r>
              <a:rPr lang="zh-CN" altLang="en-US" sz="1750" dirty="0" smtClean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750" dirty="0" smtClean="0"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z="1750" dirty="0" smtClean="0">
                <a:latin typeface="微软雅黑" pitchFamily="34" charset="-122"/>
                <a:ea typeface="微软雅黑" pitchFamily="34" charset="-122"/>
              </a:rPr>
              <a:t>）风格上，应选取有代表性、难易适度、适合自己、自己也喜欢的碑帖。</a:t>
            </a:r>
          </a:p>
        </p:txBody>
      </p:sp>
      <p:pic>
        <p:nvPicPr>
          <p:cNvPr id="3" name="图片 2" descr="字帖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3686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1802" y="357166"/>
            <a:ext cx="3214710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各种书体的参考碑帖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709304" y="928670"/>
          <a:ext cx="7934662" cy="5555530"/>
        </p:xfrm>
        <a:graphic>
          <a:graphicData uri="http://schemas.openxmlformats.org/drawingml/2006/table">
            <a:tbl>
              <a:tblPr/>
              <a:tblGrid>
                <a:gridCol w="2470040"/>
                <a:gridCol w="5464622"/>
              </a:tblGrid>
              <a:tr h="32608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8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黑体"/>
                          <a:cs typeface="Times New Roman"/>
                        </a:rPr>
                        <a:t>书体种类</a:t>
                      </a:r>
                      <a:endParaRPr lang="zh-CN" sz="1800" kern="1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黑体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8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黑体"/>
                          <a:cs typeface="Times New Roman"/>
                        </a:rPr>
                        <a:t>参考碑帖</a:t>
                      </a:r>
                      <a:endParaRPr lang="zh-CN" sz="1800" kern="1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黑体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476067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zh-CN" sz="1800" kern="100" dirty="0">
                          <a:latin typeface="Times New Roman"/>
                          <a:ea typeface="宋体"/>
                          <a:cs typeface="Times New Roman"/>
                        </a:rPr>
                        <a:t>楷书类</a:t>
                      </a:r>
                      <a:endParaRPr lang="zh-CN" sz="1800" kern="100" dirty="0">
                        <a:latin typeface="宋体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zh-CN" sz="1800" kern="100" dirty="0">
                          <a:latin typeface="Times New Roman"/>
                          <a:ea typeface="宋体"/>
                          <a:cs typeface="Times New Roman"/>
                        </a:rPr>
                        <a:t>《北魏郑文公碑》、《北魏元怀墓志》、《魏张猛龙碑》、《魏崔敬邕墓志》、褚遂良《大字阴符经》《雁塔圣教序》、欧阳询《九成宫醴泉铭》、虞世南《孔子庙堂碑》、颜真卿《勤礼碑》《自书告身帖》《麻姑仙坛记》《颜家庙碑》《李玄靖碑》、柳公权《玄秘塔碑》《神策军碑》、赵孟頫《三门记》《胆巴碑》</a:t>
                      </a:r>
                      <a:endParaRPr lang="zh-CN" sz="1800" kern="100" dirty="0">
                        <a:latin typeface="宋体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3253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zh-CN" sz="1800" kern="100">
                          <a:latin typeface="Times New Roman"/>
                          <a:ea typeface="宋体"/>
                          <a:cs typeface="Times New Roman"/>
                        </a:rPr>
                        <a:t>隶书类</a:t>
                      </a:r>
                      <a:endParaRPr lang="zh-CN" sz="1800" kern="100">
                        <a:latin typeface="宋体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zh-CN" sz="1800" kern="100">
                          <a:latin typeface="Times New Roman"/>
                          <a:ea typeface="宋体"/>
                          <a:cs typeface="Times New Roman"/>
                        </a:rPr>
                        <a:t>《乙瑛碑》《礼器碑》《张迁碑》《石门颂》《曹全碑》《史晨碑》</a:t>
                      </a:r>
                      <a:endParaRPr lang="zh-CN" sz="1800" kern="100">
                        <a:latin typeface="宋体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8465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zh-CN" sz="1800" kern="100">
                          <a:latin typeface="Times New Roman"/>
                          <a:ea typeface="宋体"/>
                          <a:cs typeface="Times New Roman"/>
                        </a:rPr>
                        <a:t>行书类</a:t>
                      </a:r>
                      <a:endParaRPr lang="zh-CN" sz="1800" kern="100">
                        <a:latin typeface="宋体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zh-CN" sz="1800" kern="100">
                          <a:latin typeface="Times New Roman"/>
                          <a:ea typeface="宋体"/>
                          <a:cs typeface="Times New Roman"/>
                        </a:rPr>
                        <a:t>王羲之《兰亭序》《圣教序》、李邕《李思训碑》、颜真卿《祭侄文稿》、苏轼《寒食诗帖》、黄庭坚《松风阁诗》、米芾《蜀素帖》《苕溪诗帖》</a:t>
                      </a:r>
                      <a:endParaRPr lang="zh-CN" sz="1800" kern="100">
                        <a:latin typeface="宋体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8465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zh-CN" sz="1800" kern="100">
                          <a:latin typeface="Times New Roman"/>
                          <a:ea typeface="宋体"/>
                          <a:cs typeface="Times New Roman"/>
                        </a:rPr>
                        <a:t>草书类</a:t>
                      </a:r>
                      <a:endParaRPr lang="zh-CN" sz="1800" kern="100">
                        <a:latin typeface="宋体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zh-CN" sz="1800" kern="100">
                          <a:latin typeface="Times New Roman"/>
                          <a:ea typeface="宋体"/>
                          <a:cs typeface="Times New Roman"/>
                        </a:rPr>
                        <a:t>皇象《急就章》、王羲之《十七帖》、孙过庭《书谱》、张旭《古诗四帖》、怀素《自叙帖》《圣母帖》《大、小千字文》、黄庭坚《李白忆旧游诗草书卷》《诸上座帖》、王铎的草书</a:t>
                      </a:r>
                      <a:endParaRPr lang="zh-CN" sz="1800" kern="100">
                        <a:latin typeface="宋体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209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zh-CN" sz="1800" kern="100">
                          <a:latin typeface="Times New Roman"/>
                          <a:ea typeface="宋体"/>
                          <a:cs typeface="Times New Roman"/>
                        </a:rPr>
                        <a:t>篆书类</a:t>
                      </a:r>
                      <a:endParaRPr lang="zh-CN" sz="1800" kern="100">
                        <a:latin typeface="宋体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zh-CN" sz="1800" kern="100" dirty="0">
                          <a:latin typeface="Times New Roman"/>
                          <a:ea typeface="宋体"/>
                          <a:cs typeface="Times New Roman"/>
                        </a:rPr>
                        <a:t>《散氏盘》、《石鼓文》、李阳冰《三坟记》、《峄山碑》</a:t>
                      </a:r>
                      <a:endParaRPr lang="zh-CN" sz="1800" kern="100" dirty="0">
                        <a:latin typeface="宋体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迹-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1" y="566851"/>
            <a:ext cx="3328515" cy="6032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2" y="473357"/>
            <a:ext cx="32147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itchFamily="2" charset="-122"/>
                <a:ea typeface="华文新魏" pitchFamily="2" charset="-122"/>
              </a:rPr>
              <a:t>二、临摹</a:t>
            </a:r>
          </a:p>
        </p:txBody>
      </p:sp>
      <p:pic>
        <p:nvPicPr>
          <p:cNvPr id="5" name="图片 4" descr="边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" y="1548949"/>
            <a:ext cx="3214678" cy="7424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20" y="1548949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（一）读帖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034" y="2603368"/>
            <a:ext cx="407196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读帖是指临摹者在书写前对字帖静观默察、细细体味，对范字形成清晰的印象，做到成“字”在胸，意在笔先。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2910" y="4204652"/>
            <a:ext cx="3929090" cy="193899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汉仪行楷简" pitchFamily="49" charset="-122"/>
                <a:ea typeface="汉仪行楷简" pitchFamily="49" charset="-122"/>
              </a:rPr>
              <a:t>将读帖与临帖紧密结合起来，读后临，临后读，两者配合，逐步深化，正如清代包世臣在</a:t>
            </a:r>
            <a:r>
              <a:rPr lang="en-US" altLang="zh-CN" sz="1600" dirty="0" smtClean="0">
                <a:solidFill>
                  <a:schemeClr val="accent6">
                    <a:lumMod val="50000"/>
                  </a:schemeClr>
                </a:solidFill>
                <a:latin typeface="汉仪行楷简" pitchFamily="49" charset="-122"/>
                <a:ea typeface="汉仪行楷简" pitchFamily="49" charset="-122"/>
              </a:rPr>
              <a:t>《</a:t>
            </a: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汉仪行楷简" pitchFamily="49" charset="-122"/>
                <a:ea typeface="汉仪行楷简" pitchFamily="49" charset="-122"/>
              </a:rPr>
              <a:t>艺舟双楫</a:t>
            </a:r>
            <a:r>
              <a:rPr lang="en-US" altLang="zh-CN" sz="1600" dirty="0" smtClean="0">
                <a:solidFill>
                  <a:schemeClr val="accent6">
                    <a:lumMod val="50000"/>
                  </a:schemeClr>
                </a:solidFill>
                <a:latin typeface="汉仪行楷简" pitchFamily="49" charset="-122"/>
                <a:ea typeface="汉仪行楷简" pitchFamily="49" charset="-122"/>
              </a:rPr>
              <a:t>》</a:t>
            </a: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汉仪行楷简" pitchFamily="49" charset="-122"/>
                <a:ea typeface="汉仪行楷简" pitchFamily="49" charset="-122"/>
              </a:rPr>
              <a:t>中所说：“拟进一分，则察亦进一分，先能察而后能拟，拟既精而察益精。”</a:t>
            </a:r>
          </a:p>
        </p:txBody>
      </p:sp>
      <p:pic>
        <p:nvPicPr>
          <p:cNvPr id="11" name="图片 10" descr="字帖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1740" y="714356"/>
            <a:ext cx="4362260" cy="5429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双钩字帖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702" y="0"/>
            <a:ext cx="2500298" cy="2358162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4" name="图片 3" descr="边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" y="607125"/>
            <a:ext cx="3214678" cy="742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20" y="607125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（二）摹帖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2" y="1571612"/>
            <a:ext cx="69294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摹帖是指使用透明的薄纸覆盖在字帖上，然后按底样描下来。</a:t>
            </a:r>
          </a:p>
        </p:txBody>
      </p:sp>
      <p:pic>
        <p:nvPicPr>
          <p:cNvPr id="7" name="图片 6" descr="墨团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03" y="2214554"/>
            <a:ext cx="1428553" cy="15151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32" y="2500306"/>
            <a:ext cx="1857388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．双钩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00232" y="2428868"/>
            <a:ext cx="6357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通过勾画了解原字的用笔和结体，再根据用笔特点填墨，所以又叫做“双钩廓填”。</a:t>
            </a:r>
          </a:p>
        </p:txBody>
      </p:sp>
      <p:pic>
        <p:nvPicPr>
          <p:cNvPr id="10" name="图片 9" descr="墨团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745" y="3658248"/>
            <a:ext cx="1428553" cy="1515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2910" y="3944000"/>
            <a:ext cx="1857388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．单钩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43174" y="3786190"/>
            <a:ext cx="5643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单钩即沿笔画的中间画一条单线，然后再沿单线运笔写出字体。</a:t>
            </a:r>
          </a:p>
        </p:txBody>
      </p:sp>
      <p:pic>
        <p:nvPicPr>
          <p:cNvPr id="13" name="图片 12" descr="墨团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563" y="5057140"/>
            <a:ext cx="1428553" cy="15151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28728" y="5399396"/>
            <a:ext cx="18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．满摹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28992" y="5214950"/>
            <a:ext cx="4929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满摹即在覆盖于帖上的透明纸上直接运笔一次描成，以熟练运笔和掌握字体结构。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/>
      <p:bldP spid="12" grpId="0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" y="357166"/>
            <a:ext cx="3214678" cy="742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357166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（三）临帖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034" y="1142984"/>
            <a:ext cx="5929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临帖是将字帖放在一旁，看着字帖上的字，直接在纸上写出来。</a:t>
            </a:r>
          </a:p>
        </p:txBody>
      </p:sp>
      <p:pic>
        <p:nvPicPr>
          <p:cNvPr id="5" name="图片 4" descr="墨团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3" y="2143116"/>
            <a:ext cx="1428553" cy="15151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2" y="2428868"/>
            <a:ext cx="1857388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．对临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00232" y="2571744"/>
            <a:ext cx="6357982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对临是指把字帖放在一旁，照着上面的用笔和结构写。</a:t>
            </a:r>
          </a:p>
        </p:txBody>
      </p:sp>
      <p:pic>
        <p:nvPicPr>
          <p:cNvPr id="8" name="图片 7" descr="墨团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745" y="3586810"/>
            <a:ext cx="1428553" cy="15151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910" y="3872562"/>
            <a:ext cx="1857388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．背临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14612" y="3714752"/>
            <a:ext cx="59293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背临即默写，指不看范本，只凭印象将诸字临写下来。</a:t>
            </a:r>
          </a:p>
        </p:txBody>
      </p:sp>
      <p:pic>
        <p:nvPicPr>
          <p:cNvPr id="11" name="图片 10" descr="墨团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563" y="4985702"/>
            <a:ext cx="1428553" cy="15151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28728" y="5327958"/>
            <a:ext cx="18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．意临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00430" y="5019130"/>
            <a:ext cx="53578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意临是在能熟练地背临后，将所临之帖参入己意，在继承的基础上发挥一定的创造性，使古人书迹为我所用，也就是常说的“后与古人离”。</a:t>
            </a:r>
          </a:p>
        </p:txBody>
      </p:sp>
      <p:pic>
        <p:nvPicPr>
          <p:cNvPr id="14" name="图片 13" descr="临帖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702" y="0"/>
            <a:ext cx="2500298" cy="2500298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/>
      <p:bldP spid="10" grpId="0"/>
      <p:bldP spid="12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>
            <a:grpSpLocks/>
          </p:cNvGrpSpPr>
          <p:nvPr/>
        </p:nvGrpSpPr>
        <p:grpSpPr bwMode="auto">
          <a:xfrm>
            <a:off x="2714612" y="1954222"/>
            <a:ext cx="1266825" cy="2832100"/>
            <a:chOff x="4050540" y="1387270"/>
            <a:chExt cx="1265465" cy="2123574"/>
          </a:xfrm>
        </p:grpSpPr>
        <p:sp>
          <p:nvSpPr>
            <p:cNvPr id="5" name="文本框 4"/>
            <p:cNvSpPr txBox="1"/>
            <p:nvPr/>
          </p:nvSpPr>
          <p:spPr>
            <a:xfrm>
              <a:off x="4275723" y="1607880"/>
              <a:ext cx="815099" cy="1315434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叶根友行书繁" panose="02010601030101010101" pitchFamily="2" charset="-122"/>
                  <a:ea typeface="叶根友行书繁" panose="02010601030101010101" pitchFamily="2" charset="-122"/>
                </a:rPr>
                <a:t>谢谢</a:t>
              </a:r>
            </a:p>
          </p:txBody>
        </p:sp>
        <p:sp>
          <p:nvSpPr>
            <p:cNvPr id="6" name="矩形 5"/>
            <p:cNvSpPr>
              <a:spLocks noChangeAspect="1"/>
            </p:cNvSpPr>
            <p:nvPr/>
          </p:nvSpPr>
          <p:spPr>
            <a:xfrm>
              <a:off x="4050540" y="1387270"/>
              <a:ext cx="1265465" cy="212357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  <p:sp>
          <p:nvSpPr>
            <p:cNvPr id="7" name="矩形 6"/>
            <p:cNvSpPr/>
            <p:nvPr/>
          </p:nvSpPr>
          <p:spPr>
            <a:xfrm>
              <a:off x="4144101" y="1512652"/>
              <a:ext cx="1078341" cy="1872808"/>
            </a:xfrm>
            <a:prstGeom prst="rect">
              <a:avLst/>
            </a:prstGeom>
            <a:noFill/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</p:grpSp>
      <p:pic>
        <p:nvPicPr>
          <p:cNvPr id="22532" name="图片 9"/>
          <p:cNvPicPr>
            <a:picLocks noChangeAspect="1"/>
          </p:cNvPicPr>
          <p:nvPr/>
        </p:nvPicPr>
        <p:blipFill>
          <a:blip r:embed="rId2" cstate="print"/>
          <a:srcRect l="20380" t="4794" r="18375" b="3520"/>
          <a:stretch>
            <a:fillRect/>
          </a:stretch>
        </p:blipFill>
        <p:spPr bwMode="auto">
          <a:xfrm>
            <a:off x="4786314" y="2714620"/>
            <a:ext cx="3714776" cy="3539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 descr="印章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4643446"/>
            <a:ext cx="428628" cy="59808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2"/>
          <p:cNvSpPr>
            <a:spLocks noChangeArrowheads="1"/>
          </p:cNvSpPr>
          <p:nvPr/>
        </p:nvSpPr>
        <p:spPr bwMode="auto">
          <a:xfrm>
            <a:off x="3193928" y="2428868"/>
            <a:ext cx="3592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latin typeface="华文隶书" pitchFamily="2" charset="-122"/>
                <a:ea typeface="华文隶书" pitchFamily="2" charset="-122"/>
              </a:rPr>
              <a:t>第一节  书法书写工具</a:t>
            </a:r>
            <a:endParaRPr lang="zh-CN" altLang="en-US" sz="2800" dirty="0">
              <a:latin typeface="华文隶书" pitchFamily="2" charset="-122"/>
              <a:ea typeface="华文隶书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 rot="5217582">
            <a:off x="-306072" y="3526462"/>
            <a:ext cx="2323606" cy="732060"/>
            <a:chOff x="3059087" y="2408240"/>
            <a:chExt cx="6051502" cy="2019305"/>
          </a:xfrm>
          <a:solidFill>
            <a:srgbClr val="686868"/>
          </a:solidFill>
        </p:grpSpPr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3059087" y="2660653"/>
              <a:ext cx="5810203" cy="1766892"/>
            </a:xfrm>
            <a:custGeom>
              <a:avLst/>
              <a:gdLst>
                <a:gd name="T0" fmla="*/ 62 w 1547"/>
                <a:gd name="T1" fmla="*/ 5 h 469"/>
                <a:gd name="T2" fmla="*/ 112 w 1547"/>
                <a:gd name="T3" fmla="*/ 49 h 469"/>
                <a:gd name="T4" fmla="*/ 185 w 1547"/>
                <a:gd name="T5" fmla="*/ 125 h 469"/>
                <a:gd name="T6" fmla="*/ 254 w 1547"/>
                <a:gd name="T7" fmla="*/ 180 h 469"/>
                <a:gd name="T8" fmla="*/ 341 w 1547"/>
                <a:gd name="T9" fmla="*/ 251 h 469"/>
                <a:gd name="T10" fmla="*/ 409 w 1547"/>
                <a:gd name="T11" fmla="*/ 304 h 469"/>
                <a:gd name="T12" fmla="*/ 486 w 1547"/>
                <a:gd name="T13" fmla="*/ 326 h 469"/>
                <a:gd name="T14" fmla="*/ 557 w 1547"/>
                <a:gd name="T15" fmla="*/ 353 h 469"/>
                <a:gd name="T16" fmla="*/ 719 w 1547"/>
                <a:gd name="T17" fmla="*/ 385 h 469"/>
                <a:gd name="T18" fmla="*/ 799 w 1547"/>
                <a:gd name="T19" fmla="*/ 387 h 469"/>
                <a:gd name="T20" fmla="*/ 898 w 1547"/>
                <a:gd name="T21" fmla="*/ 374 h 469"/>
                <a:gd name="T22" fmla="*/ 990 w 1547"/>
                <a:gd name="T23" fmla="*/ 358 h 469"/>
                <a:gd name="T24" fmla="*/ 921 w 1547"/>
                <a:gd name="T25" fmla="*/ 383 h 469"/>
                <a:gd name="T26" fmla="*/ 878 w 1547"/>
                <a:gd name="T27" fmla="*/ 395 h 469"/>
                <a:gd name="T28" fmla="*/ 898 w 1547"/>
                <a:gd name="T29" fmla="*/ 403 h 469"/>
                <a:gd name="T30" fmla="*/ 797 w 1547"/>
                <a:gd name="T31" fmla="*/ 416 h 469"/>
                <a:gd name="T32" fmla="*/ 782 w 1547"/>
                <a:gd name="T33" fmla="*/ 428 h 469"/>
                <a:gd name="T34" fmla="*/ 965 w 1547"/>
                <a:gd name="T35" fmla="*/ 407 h 469"/>
                <a:gd name="T36" fmla="*/ 1093 w 1547"/>
                <a:gd name="T37" fmla="*/ 362 h 469"/>
                <a:gd name="T38" fmla="*/ 1010 w 1547"/>
                <a:gd name="T39" fmla="*/ 384 h 469"/>
                <a:gd name="T40" fmla="*/ 947 w 1547"/>
                <a:gd name="T41" fmla="*/ 399 h 469"/>
                <a:gd name="T42" fmla="*/ 983 w 1547"/>
                <a:gd name="T43" fmla="*/ 386 h 469"/>
                <a:gd name="T44" fmla="*/ 1067 w 1547"/>
                <a:gd name="T45" fmla="*/ 354 h 469"/>
                <a:gd name="T46" fmla="*/ 1124 w 1547"/>
                <a:gd name="T47" fmla="*/ 336 h 469"/>
                <a:gd name="T48" fmla="*/ 1125 w 1547"/>
                <a:gd name="T49" fmla="*/ 357 h 469"/>
                <a:gd name="T50" fmla="*/ 1194 w 1547"/>
                <a:gd name="T51" fmla="*/ 335 h 469"/>
                <a:gd name="T52" fmla="*/ 1279 w 1547"/>
                <a:gd name="T53" fmla="*/ 289 h 469"/>
                <a:gd name="T54" fmla="*/ 1350 w 1547"/>
                <a:gd name="T55" fmla="*/ 245 h 469"/>
                <a:gd name="T56" fmla="*/ 1419 w 1547"/>
                <a:gd name="T57" fmla="*/ 194 h 469"/>
                <a:gd name="T58" fmla="*/ 1438 w 1547"/>
                <a:gd name="T59" fmla="*/ 175 h 469"/>
                <a:gd name="T60" fmla="*/ 1545 w 1547"/>
                <a:gd name="T61" fmla="*/ 73 h 469"/>
                <a:gd name="T62" fmla="*/ 1412 w 1547"/>
                <a:gd name="T63" fmla="*/ 226 h 469"/>
                <a:gd name="T64" fmla="*/ 1358 w 1547"/>
                <a:gd name="T65" fmla="*/ 280 h 469"/>
                <a:gd name="T66" fmla="*/ 1309 w 1547"/>
                <a:gd name="T67" fmla="*/ 308 h 469"/>
                <a:gd name="T68" fmla="*/ 1232 w 1547"/>
                <a:gd name="T69" fmla="*/ 353 h 469"/>
                <a:gd name="T70" fmla="*/ 1192 w 1547"/>
                <a:gd name="T71" fmla="*/ 368 h 469"/>
                <a:gd name="T72" fmla="*/ 1144 w 1547"/>
                <a:gd name="T73" fmla="*/ 392 h 469"/>
                <a:gd name="T74" fmla="*/ 1061 w 1547"/>
                <a:gd name="T75" fmla="*/ 420 h 469"/>
                <a:gd name="T76" fmla="*/ 1017 w 1547"/>
                <a:gd name="T77" fmla="*/ 436 h 469"/>
                <a:gd name="T78" fmla="*/ 972 w 1547"/>
                <a:gd name="T79" fmla="*/ 445 h 469"/>
                <a:gd name="T80" fmla="*/ 843 w 1547"/>
                <a:gd name="T81" fmla="*/ 466 h 469"/>
                <a:gd name="T82" fmla="*/ 756 w 1547"/>
                <a:gd name="T83" fmla="*/ 468 h 469"/>
                <a:gd name="T84" fmla="*/ 651 w 1547"/>
                <a:gd name="T85" fmla="*/ 455 h 469"/>
                <a:gd name="T86" fmla="*/ 592 w 1547"/>
                <a:gd name="T87" fmla="*/ 444 h 469"/>
                <a:gd name="T88" fmla="*/ 506 w 1547"/>
                <a:gd name="T89" fmla="*/ 428 h 469"/>
                <a:gd name="T90" fmla="*/ 466 w 1547"/>
                <a:gd name="T91" fmla="*/ 415 h 469"/>
                <a:gd name="T92" fmla="*/ 392 w 1547"/>
                <a:gd name="T93" fmla="*/ 390 h 469"/>
                <a:gd name="T94" fmla="*/ 395 w 1547"/>
                <a:gd name="T95" fmla="*/ 376 h 469"/>
                <a:gd name="T96" fmla="*/ 295 w 1547"/>
                <a:gd name="T97" fmla="*/ 332 h 469"/>
                <a:gd name="T98" fmla="*/ 234 w 1547"/>
                <a:gd name="T99" fmla="*/ 302 h 469"/>
                <a:gd name="T100" fmla="*/ 151 w 1547"/>
                <a:gd name="T101" fmla="*/ 222 h 469"/>
                <a:gd name="T102" fmla="*/ 97 w 1547"/>
                <a:gd name="T103" fmla="*/ 183 h 469"/>
                <a:gd name="T104" fmla="*/ 1 w 1547"/>
                <a:gd name="T105" fmla="*/ 69 h 469"/>
                <a:gd name="T106" fmla="*/ 721 w 1547"/>
                <a:gd name="T107" fmla="*/ 402 h 469"/>
                <a:gd name="T108" fmla="*/ 650 w 1547"/>
                <a:gd name="T109" fmla="*/ 391 h 469"/>
                <a:gd name="T110" fmla="*/ 596 w 1547"/>
                <a:gd name="T111" fmla="*/ 393 h 469"/>
                <a:gd name="T112" fmla="*/ 754 w 1547"/>
                <a:gd name="T113" fmla="*/ 400 h 469"/>
                <a:gd name="T114" fmla="*/ 1437 w 1547"/>
                <a:gd name="T115" fmla="*/ 185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7" h="469">
                  <a:moveTo>
                    <a:pt x="0" y="43"/>
                  </a:moveTo>
                  <a:cubicBezTo>
                    <a:pt x="10" y="39"/>
                    <a:pt x="18" y="34"/>
                    <a:pt x="22" y="23"/>
                  </a:cubicBezTo>
                  <a:cubicBezTo>
                    <a:pt x="23" y="21"/>
                    <a:pt x="24" y="21"/>
                    <a:pt x="25" y="20"/>
                  </a:cubicBezTo>
                  <a:cubicBezTo>
                    <a:pt x="28" y="18"/>
                    <a:pt x="31" y="16"/>
                    <a:pt x="33" y="14"/>
                  </a:cubicBezTo>
                  <a:cubicBezTo>
                    <a:pt x="37" y="7"/>
                    <a:pt x="43" y="5"/>
                    <a:pt x="50" y="5"/>
                  </a:cubicBezTo>
                  <a:cubicBezTo>
                    <a:pt x="54" y="5"/>
                    <a:pt x="58" y="5"/>
                    <a:pt x="62" y="5"/>
                  </a:cubicBezTo>
                  <a:cubicBezTo>
                    <a:pt x="67" y="5"/>
                    <a:pt x="71" y="4"/>
                    <a:pt x="73" y="0"/>
                  </a:cubicBezTo>
                  <a:cubicBezTo>
                    <a:pt x="76" y="1"/>
                    <a:pt x="79" y="2"/>
                    <a:pt x="82" y="3"/>
                  </a:cubicBezTo>
                  <a:cubicBezTo>
                    <a:pt x="84" y="3"/>
                    <a:pt x="85" y="3"/>
                    <a:pt x="87" y="3"/>
                  </a:cubicBezTo>
                  <a:cubicBezTo>
                    <a:pt x="94" y="2"/>
                    <a:pt x="96" y="3"/>
                    <a:pt x="97" y="11"/>
                  </a:cubicBezTo>
                  <a:cubicBezTo>
                    <a:pt x="99" y="24"/>
                    <a:pt x="101" y="37"/>
                    <a:pt x="112" y="47"/>
                  </a:cubicBezTo>
                  <a:cubicBezTo>
                    <a:pt x="112" y="47"/>
                    <a:pt x="112" y="48"/>
                    <a:pt x="112" y="49"/>
                  </a:cubicBezTo>
                  <a:cubicBezTo>
                    <a:pt x="112" y="52"/>
                    <a:pt x="114" y="56"/>
                    <a:pt x="117" y="56"/>
                  </a:cubicBezTo>
                  <a:cubicBezTo>
                    <a:pt x="128" y="56"/>
                    <a:pt x="133" y="65"/>
                    <a:pt x="139" y="72"/>
                  </a:cubicBezTo>
                  <a:cubicBezTo>
                    <a:pt x="139" y="73"/>
                    <a:pt x="139" y="74"/>
                    <a:pt x="139" y="75"/>
                  </a:cubicBezTo>
                  <a:cubicBezTo>
                    <a:pt x="139" y="84"/>
                    <a:pt x="143" y="90"/>
                    <a:pt x="149" y="96"/>
                  </a:cubicBezTo>
                  <a:cubicBezTo>
                    <a:pt x="151" y="97"/>
                    <a:pt x="153" y="99"/>
                    <a:pt x="155" y="100"/>
                  </a:cubicBezTo>
                  <a:cubicBezTo>
                    <a:pt x="166" y="107"/>
                    <a:pt x="176" y="115"/>
                    <a:pt x="185" y="125"/>
                  </a:cubicBezTo>
                  <a:cubicBezTo>
                    <a:pt x="188" y="129"/>
                    <a:pt x="193" y="132"/>
                    <a:pt x="197" y="135"/>
                  </a:cubicBezTo>
                  <a:cubicBezTo>
                    <a:pt x="198" y="136"/>
                    <a:pt x="199" y="137"/>
                    <a:pt x="199" y="138"/>
                  </a:cubicBezTo>
                  <a:cubicBezTo>
                    <a:pt x="200" y="142"/>
                    <a:pt x="203" y="145"/>
                    <a:pt x="206" y="146"/>
                  </a:cubicBezTo>
                  <a:cubicBezTo>
                    <a:pt x="216" y="148"/>
                    <a:pt x="222" y="154"/>
                    <a:pt x="228" y="161"/>
                  </a:cubicBezTo>
                  <a:cubicBezTo>
                    <a:pt x="233" y="166"/>
                    <a:pt x="237" y="172"/>
                    <a:pt x="243" y="176"/>
                  </a:cubicBezTo>
                  <a:cubicBezTo>
                    <a:pt x="246" y="178"/>
                    <a:pt x="250" y="180"/>
                    <a:pt x="254" y="180"/>
                  </a:cubicBezTo>
                  <a:cubicBezTo>
                    <a:pt x="258" y="181"/>
                    <a:pt x="260" y="182"/>
                    <a:pt x="263" y="185"/>
                  </a:cubicBezTo>
                  <a:cubicBezTo>
                    <a:pt x="271" y="193"/>
                    <a:pt x="280" y="200"/>
                    <a:pt x="288" y="208"/>
                  </a:cubicBezTo>
                  <a:cubicBezTo>
                    <a:pt x="292" y="211"/>
                    <a:pt x="296" y="214"/>
                    <a:pt x="298" y="217"/>
                  </a:cubicBezTo>
                  <a:cubicBezTo>
                    <a:pt x="303" y="224"/>
                    <a:pt x="309" y="227"/>
                    <a:pt x="315" y="231"/>
                  </a:cubicBezTo>
                  <a:cubicBezTo>
                    <a:pt x="317" y="233"/>
                    <a:pt x="321" y="232"/>
                    <a:pt x="323" y="233"/>
                  </a:cubicBezTo>
                  <a:cubicBezTo>
                    <a:pt x="329" y="239"/>
                    <a:pt x="335" y="245"/>
                    <a:pt x="341" y="251"/>
                  </a:cubicBezTo>
                  <a:cubicBezTo>
                    <a:pt x="341" y="251"/>
                    <a:pt x="341" y="252"/>
                    <a:pt x="340" y="252"/>
                  </a:cubicBezTo>
                  <a:cubicBezTo>
                    <a:pt x="340" y="252"/>
                    <a:pt x="340" y="253"/>
                    <a:pt x="340" y="253"/>
                  </a:cubicBezTo>
                  <a:cubicBezTo>
                    <a:pt x="333" y="256"/>
                    <a:pt x="332" y="258"/>
                    <a:pt x="337" y="264"/>
                  </a:cubicBezTo>
                  <a:cubicBezTo>
                    <a:pt x="340" y="268"/>
                    <a:pt x="345" y="271"/>
                    <a:pt x="349" y="273"/>
                  </a:cubicBezTo>
                  <a:cubicBezTo>
                    <a:pt x="363" y="281"/>
                    <a:pt x="376" y="289"/>
                    <a:pt x="390" y="297"/>
                  </a:cubicBezTo>
                  <a:cubicBezTo>
                    <a:pt x="396" y="300"/>
                    <a:pt x="403" y="303"/>
                    <a:pt x="409" y="304"/>
                  </a:cubicBezTo>
                  <a:cubicBezTo>
                    <a:pt x="413" y="305"/>
                    <a:pt x="417" y="305"/>
                    <a:pt x="421" y="304"/>
                  </a:cubicBezTo>
                  <a:cubicBezTo>
                    <a:pt x="428" y="300"/>
                    <a:pt x="435" y="302"/>
                    <a:pt x="441" y="304"/>
                  </a:cubicBezTo>
                  <a:cubicBezTo>
                    <a:pt x="444" y="305"/>
                    <a:pt x="447" y="309"/>
                    <a:pt x="449" y="311"/>
                  </a:cubicBezTo>
                  <a:cubicBezTo>
                    <a:pt x="451" y="313"/>
                    <a:pt x="453" y="314"/>
                    <a:pt x="454" y="315"/>
                  </a:cubicBezTo>
                  <a:cubicBezTo>
                    <a:pt x="459" y="316"/>
                    <a:pt x="463" y="316"/>
                    <a:pt x="467" y="317"/>
                  </a:cubicBezTo>
                  <a:cubicBezTo>
                    <a:pt x="475" y="318"/>
                    <a:pt x="482" y="320"/>
                    <a:pt x="486" y="326"/>
                  </a:cubicBezTo>
                  <a:cubicBezTo>
                    <a:pt x="497" y="327"/>
                    <a:pt x="507" y="328"/>
                    <a:pt x="517" y="330"/>
                  </a:cubicBezTo>
                  <a:cubicBezTo>
                    <a:pt x="519" y="335"/>
                    <a:pt x="524" y="337"/>
                    <a:pt x="530" y="337"/>
                  </a:cubicBezTo>
                  <a:cubicBezTo>
                    <a:pt x="534" y="338"/>
                    <a:pt x="538" y="339"/>
                    <a:pt x="542" y="340"/>
                  </a:cubicBezTo>
                  <a:cubicBezTo>
                    <a:pt x="542" y="340"/>
                    <a:pt x="543" y="341"/>
                    <a:pt x="543" y="340"/>
                  </a:cubicBezTo>
                  <a:cubicBezTo>
                    <a:pt x="551" y="336"/>
                    <a:pt x="553" y="345"/>
                    <a:pt x="557" y="348"/>
                  </a:cubicBezTo>
                  <a:cubicBezTo>
                    <a:pt x="558" y="349"/>
                    <a:pt x="558" y="351"/>
                    <a:pt x="557" y="353"/>
                  </a:cubicBezTo>
                  <a:cubicBezTo>
                    <a:pt x="555" y="358"/>
                    <a:pt x="556" y="360"/>
                    <a:pt x="561" y="361"/>
                  </a:cubicBezTo>
                  <a:cubicBezTo>
                    <a:pt x="572" y="364"/>
                    <a:pt x="583" y="367"/>
                    <a:pt x="593" y="370"/>
                  </a:cubicBezTo>
                  <a:cubicBezTo>
                    <a:pt x="612" y="375"/>
                    <a:pt x="632" y="377"/>
                    <a:pt x="652" y="379"/>
                  </a:cubicBezTo>
                  <a:cubicBezTo>
                    <a:pt x="667" y="381"/>
                    <a:pt x="682" y="383"/>
                    <a:pt x="697" y="385"/>
                  </a:cubicBezTo>
                  <a:cubicBezTo>
                    <a:pt x="698" y="385"/>
                    <a:pt x="700" y="385"/>
                    <a:pt x="700" y="385"/>
                  </a:cubicBezTo>
                  <a:cubicBezTo>
                    <a:pt x="707" y="379"/>
                    <a:pt x="713" y="382"/>
                    <a:pt x="719" y="385"/>
                  </a:cubicBezTo>
                  <a:cubicBezTo>
                    <a:pt x="721" y="386"/>
                    <a:pt x="723" y="386"/>
                    <a:pt x="725" y="386"/>
                  </a:cubicBezTo>
                  <a:cubicBezTo>
                    <a:pt x="727" y="385"/>
                    <a:pt x="728" y="384"/>
                    <a:pt x="729" y="383"/>
                  </a:cubicBezTo>
                  <a:cubicBezTo>
                    <a:pt x="736" y="379"/>
                    <a:pt x="737" y="379"/>
                    <a:pt x="741" y="385"/>
                  </a:cubicBezTo>
                  <a:cubicBezTo>
                    <a:pt x="751" y="385"/>
                    <a:pt x="761" y="385"/>
                    <a:pt x="771" y="385"/>
                  </a:cubicBezTo>
                  <a:cubicBezTo>
                    <a:pt x="772" y="385"/>
                    <a:pt x="774" y="385"/>
                    <a:pt x="775" y="386"/>
                  </a:cubicBezTo>
                  <a:cubicBezTo>
                    <a:pt x="783" y="393"/>
                    <a:pt x="791" y="389"/>
                    <a:pt x="799" y="387"/>
                  </a:cubicBezTo>
                  <a:cubicBezTo>
                    <a:pt x="806" y="385"/>
                    <a:pt x="814" y="384"/>
                    <a:pt x="822" y="383"/>
                  </a:cubicBezTo>
                  <a:cubicBezTo>
                    <a:pt x="826" y="383"/>
                    <a:pt x="831" y="382"/>
                    <a:pt x="836" y="382"/>
                  </a:cubicBezTo>
                  <a:cubicBezTo>
                    <a:pt x="838" y="381"/>
                    <a:pt x="840" y="382"/>
                    <a:pt x="842" y="382"/>
                  </a:cubicBezTo>
                  <a:cubicBezTo>
                    <a:pt x="844" y="378"/>
                    <a:pt x="845" y="378"/>
                    <a:pt x="849" y="383"/>
                  </a:cubicBezTo>
                  <a:cubicBezTo>
                    <a:pt x="850" y="384"/>
                    <a:pt x="854" y="385"/>
                    <a:pt x="855" y="385"/>
                  </a:cubicBezTo>
                  <a:cubicBezTo>
                    <a:pt x="868" y="376"/>
                    <a:pt x="884" y="378"/>
                    <a:pt x="898" y="374"/>
                  </a:cubicBezTo>
                  <a:cubicBezTo>
                    <a:pt x="903" y="372"/>
                    <a:pt x="909" y="371"/>
                    <a:pt x="914" y="370"/>
                  </a:cubicBezTo>
                  <a:cubicBezTo>
                    <a:pt x="918" y="368"/>
                    <a:pt x="923" y="367"/>
                    <a:pt x="927" y="369"/>
                  </a:cubicBezTo>
                  <a:cubicBezTo>
                    <a:pt x="930" y="370"/>
                    <a:pt x="933" y="368"/>
                    <a:pt x="936" y="368"/>
                  </a:cubicBezTo>
                  <a:cubicBezTo>
                    <a:pt x="940" y="368"/>
                    <a:pt x="945" y="367"/>
                    <a:pt x="950" y="367"/>
                  </a:cubicBezTo>
                  <a:cubicBezTo>
                    <a:pt x="953" y="361"/>
                    <a:pt x="960" y="361"/>
                    <a:pt x="967" y="360"/>
                  </a:cubicBezTo>
                  <a:cubicBezTo>
                    <a:pt x="974" y="360"/>
                    <a:pt x="982" y="359"/>
                    <a:pt x="990" y="358"/>
                  </a:cubicBezTo>
                  <a:cubicBezTo>
                    <a:pt x="993" y="358"/>
                    <a:pt x="996" y="359"/>
                    <a:pt x="999" y="359"/>
                  </a:cubicBezTo>
                  <a:cubicBezTo>
                    <a:pt x="993" y="365"/>
                    <a:pt x="985" y="366"/>
                    <a:pt x="978" y="368"/>
                  </a:cubicBezTo>
                  <a:cubicBezTo>
                    <a:pt x="968" y="370"/>
                    <a:pt x="957" y="370"/>
                    <a:pt x="948" y="376"/>
                  </a:cubicBezTo>
                  <a:cubicBezTo>
                    <a:pt x="947" y="377"/>
                    <a:pt x="946" y="377"/>
                    <a:pt x="946" y="377"/>
                  </a:cubicBezTo>
                  <a:cubicBezTo>
                    <a:pt x="941" y="374"/>
                    <a:pt x="936" y="376"/>
                    <a:pt x="932" y="378"/>
                  </a:cubicBezTo>
                  <a:cubicBezTo>
                    <a:pt x="928" y="380"/>
                    <a:pt x="923" y="378"/>
                    <a:pt x="921" y="383"/>
                  </a:cubicBezTo>
                  <a:cubicBezTo>
                    <a:pt x="920" y="383"/>
                    <a:pt x="918" y="383"/>
                    <a:pt x="917" y="383"/>
                  </a:cubicBezTo>
                  <a:cubicBezTo>
                    <a:pt x="912" y="380"/>
                    <a:pt x="906" y="381"/>
                    <a:pt x="901" y="382"/>
                  </a:cubicBezTo>
                  <a:cubicBezTo>
                    <a:pt x="892" y="383"/>
                    <a:pt x="883" y="383"/>
                    <a:pt x="874" y="384"/>
                  </a:cubicBezTo>
                  <a:cubicBezTo>
                    <a:pt x="867" y="385"/>
                    <a:pt x="861" y="387"/>
                    <a:pt x="854" y="389"/>
                  </a:cubicBezTo>
                  <a:cubicBezTo>
                    <a:pt x="857" y="396"/>
                    <a:pt x="860" y="399"/>
                    <a:pt x="866" y="398"/>
                  </a:cubicBezTo>
                  <a:cubicBezTo>
                    <a:pt x="870" y="397"/>
                    <a:pt x="874" y="396"/>
                    <a:pt x="878" y="395"/>
                  </a:cubicBezTo>
                  <a:cubicBezTo>
                    <a:pt x="886" y="392"/>
                    <a:pt x="894" y="392"/>
                    <a:pt x="902" y="394"/>
                  </a:cubicBezTo>
                  <a:cubicBezTo>
                    <a:pt x="908" y="395"/>
                    <a:pt x="914" y="394"/>
                    <a:pt x="920" y="390"/>
                  </a:cubicBezTo>
                  <a:cubicBezTo>
                    <a:pt x="922" y="393"/>
                    <a:pt x="924" y="396"/>
                    <a:pt x="926" y="399"/>
                  </a:cubicBezTo>
                  <a:cubicBezTo>
                    <a:pt x="919" y="405"/>
                    <a:pt x="912" y="406"/>
                    <a:pt x="904" y="406"/>
                  </a:cubicBezTo>
                  <a:cubicBezTo>
                    <a:pt x="903" y="406"/>
                    <a:pt x="902" y="406"/>
                    <a:pt x="901" y="405"/>
                  </a:cubicBezTo>
                  <a:cubicBezTo>
                    <a:pt x="900" y="404"/>
                    <a:pt x="899" y="404"/>
                    <a:pt x="898" y="403"/>
                  </a:cubicBezTo>
                  <a:cubicBezTo>
                    <a:pt x="890" y="398"/>
                    <a:pt x="887" y="399"/>
                    <a:pt x="886" y="409"/>
                  </a:cubicBezTo>
                  <a:cubicBezTo>
                    <a:pt x="873" y="410"/>
                    <a:pt x="860" y="411"/>
                    <a:pt x="847" y="413"/>
                  </a:cubicBezTo>
                  <a:cubicBezTo>
                    <a:pt x="839" y="414"/>
                    <a:pt x="830" y="415"/>
                    <a:pt x="821" y="418"/>
                  </a:cubicBezTo>
                  <a:cubicBezTo>
                    <a:pt x="814" y="420"/>
                    <a:pt x="805" y="420"/>
                    <a:pt x="797" y="420"/>
                  </a:cubicBezTo>
                  <a:cubicBezTo>
                    <a:pt x="793" y="421"/>
                    <a:pt x="790" y="420"/>
                    <a:pt x="786" y="419"/>
                  </a:cubicBezTo>
                  <a:cubicBezTo>
                    <a:pt x="789" y="418"/>
                    <a:pt x="792" y="417"/>
                    <a:pt x="797" y="416"/>
                  </a:cubicBezTo>
                  <a:cubicBezTo>
                    <a:pt x="792" y="414"/>
                    <a:pt x="788" y="412"/>
                    <a:pt x="784" y="411"/>
                  </a:cubicBezTo>
                  <a:cubicBezTo>
                    <a:pt x="777" y="408"/>
                    <a:pt x="774" y="410"/>
                    <a:pt x="773" y="417"/>
                  </a:cubicBezTo>
                  <a:cubicBezTo>
                    <a:pt x="772" y="418"/>
                    <a:pt x="772" y="420"/>
                    <a:pt x="771" y="421"/>
                  </a:cubicBezTo>
                  <a:cubicBezTo>
                    <a:pt x="770" y="422"/>
                    <a:pt x="767" y="423"/>
                    <a:pt x="766" y="422"/>
                  </a:cubicBezTo>
                  <a:cubicBezTo>
                    <a:pt x="763" y="420"/>
                    <a:pt x="762" y="421"/>
                    <a:pt x="760" y="423"/>
                  </a:cubicBezTo>
                  <a:cubicBezTo>
                    <a:pt x="767" y="428"/>
                    <a:pt x="774" y="428"/>
                    <a:pt x="782" y="428"/>
                  </a:cubicBezTo>
                  <a:cubicBezTo>
                    <a:pt x="791" y="427"/>
                    <a:pt x="799" y="426"/>
                    <a:pt x="808" y="425"/>
                  </a:cubicBezTo>
                  <a:cubicBezTo>
                    <a:pt x="813" y="425"/>
                    <a:pt x="819" y="424"/>
                    <a:pt x="824" y="425"/>
                  </a:cubicBezTo>
                  <a:cubicBezTo>
                    <a:pt x="830" y="427"/>
                    <a:pt x="836" y="424"/>
                    <a:pt x="842" y="423"/>
                  </a:cubicBezTo>
                  <a:cubicBezTo>
                    <a:pt x="853" y="423"/>
                    <a:pt x="865" y="422"/>
                    <a:pt x="876" y="421"/>
                  </a:cubicBezTo>
                  <a:cubicBezTo>
                    <a:pt x="894" y="418"/>
                    <a:pt x="913" y="416"/>
                    <a:pt x="931" y="412"/>
                  </a:cubicBezTo>
                  <a:cubicBezTo>
                    <a:pt x="943" y="409"/>
                    <a:pt x="954" y="409"/>
                    <a:pt x="965" y="407"/>
                  </a:cubicBezTo>
                  <a:cubicBezTo>
                    <a:pt x="972" y="406"/>
                    <a:pt x="979" y="403"/>
                    <a:pt x="986" y="402"/>
                  </a:cubicBezTo>
                  <a:cubicBezTo>
                    <a:pt x="987" y="401"/>
                    <a:pt x="989" y="402"/>
                    <a:pt x="991" y="402"/>
                  </a:cubicBezTo>
                  <a:cubicBezTo>
                    <a:pt x="992" y="402"/>
                    <a:pt x="993" y="403"/>
                    <a:pt x="995" y="402"/>
                  </a:cubicBezTo>
                  <a:cubicBezTo>
                    <a:pt x="1029" y="390"/>
                    <a:pt x="1064" y="378"/>
                    <a:pt x="1098" y="366"/>
                  </a:cubicBezTo>
                  <a:cubicBezTo>
                    <a:pt x="1099" y="366"/>
                    <a:pt x="1100" y="365"/>
                    <a:pt x="1101" y="365"/>
                  </a:cubicBezTo>
                  <a:cubicBezTo>
                    <a:pt x="1099" y="361"/>
                    <a:pt x="1096" y="360"/>
                    <a:pt x="1093" y="362"/>
                  </a:cubicBezTo>
                  <a:cubicBezTo>
                    <a:pt x="1092" y="363"/>
                    <a:pt x="1091" y="363"/>
                    <a:pt x="1090" y="364"/>
                  </a:cubicBezTo>
                  <a:cubicBezTo>
                    <a:pt x="1084" y="367"/>
                    <a:pt x="1083" y="367"/>
                    <a:pt x="1079" y="362"/>
                  </a:cubicBezTo>
                  <a:cubicBezTo>
                    <a:pt x="1069" y="370"/>
                    <a:pt x="1057" y="371"/>
                    <a:pt x="1046" y="374"/>
                  </a:cubicBezTo>
                  <a:cubicBezTo>
                    <a:pt x="1038" y="377"/>
                    <a:pt x="1032" y="380"/>
                    <a:pt x="1025" y="383"/>
                  </a:cubicBezTo>
                  <a:cubicBezTo>
                    <a:pt x="1023" y="384"/>
                    <a:pt x="1022" y="384"/>
                    <a:pt x="1021" y="383"/>
                  </a:cubicBezTo>
                  <a:cubicBezTo>
                    <a:pt x="1017" y="381"/>
                    <a:pt x="1013" y="382"/>
                    <a:pt x="1010" y="384"/>
                  </a:cubicBezTo>
                  <a:cubicBezTo>
                    <a:pt x="1004" y="386"/>
                    <a:pt x="999" y="391"/>
                    <a:pt x="992" y="388"/>
                  </a:cubicBezTo>
                  <a:cubicBezTo>
                    <a:pt x="992" y="388"/>
                    <a:pt x="991" y="389"/>
                    <a:pt x="991" y="389"/>
                  </a:cubicBezTo>
                  <a:cubicBezTo>
                    <a:pt x="987" y="396"/>
                    <a:pt x="979" y="393"/>
                    <a:pt x="973" y="395"/>
                  </a:cubicBezTo>
                  <a:cubicBezTo>
                    <a:pt x="973" y="396"/>
                    <a:pt x="972" y="395"/>
                    <a:pt x="972" y="395"/>
                  </a:cubicBezTo>
                  <a:cubicBezTo>
                    <a:pt x="967" y="391"/>
                    <a:pt x="963" y="393"/>
                    <a:pt x="959" y="396"/>
                  </a:cubicBezTo>
                  <a:cubicBezTo>
                    <a:pt x="956" y="399"/>
                    <a:pt x="952" y="401"/>
                    <a:pt x="947" y="399"/>
                  </a:cubicBezTo>
                  <a:cubicBezTo>
                    <a:pt x="945" y="398"/>
                    <a:pt x="942" y="400"/>
                    <a:pt x="939" y="401"/>
                  </a:cubicBezTo>
                  <a:cubicBezTo>
                    <a:pt x="941" y="395"/>
                    <a:pt x="945" y="392"/>
                    <a:pt x="950" y="391"/>
                  </a:cubicBezTo>
                  <a:cubicBezTo>
                    <a:pt x="955" y="390"/>
                    <a:pt x="959" y="389"/>
                    <a:pt x="964" y="387"/>
                  </a:cubicBezTo>
                  <a:cubicBezTo>
                    <a:pt x="966" y="387"/>
                    <a:pt x="968" y="386"/>
                    <a:pt x="969" y="385"/>
                  </a:cubicBezTo>
                  <a:cubicBezTo>
                    <a:pt x="973" y="381"/>
                    <a:pt x="977" y="380"/>
                    <a:pt x="980" y="385"/>
                  </a:cubicBezTo>
                  <a:cubicBezTo>
                    <a:pt x="981" y="386"/>
                    <a:pt x="982" y="386"/>
                    <a:pt x="983" y="386"/>
                  </a:cubicBezTo>
                  <a:cubicBezTo>
                    <a:pt x="990" y="385"/>
                    <a:pt x="997" y="384"/>
                    <a:pt x="1005" y="382"/>
                  </a:cubicBezTo>
                  <a:cubicBezTo>
                    <a:pt x="1010" y="381"/>
                    <a:pt x="1015" y="378"/>
                    <a:pt x="1020" y="376"/>
                  </a:cubicBezTo>
                  <a:cubicBezTo>
                    <a:pt x="1021" y="375"/>
                    <a:pt x="1021" y="375"/>
                    <a:pt x="1021" y="374"/>
                  </a:cubicBezTo>
                  <a:cubicBezTo>
                    <a:pt x="1018" y="373"/>
                    <a:pt x="1016" y="372"/>
                    <a:pt x="1013" y="371"/>
                  </a:cubicBezTo>
                  <a:cubicBezTo>
                    <a:pt x="1013" y="371"/>
                    <a:pt x="1013" y="370"/>
                    <a:pt x="1013" y="370"/>
                  </a:cubicBezTo>
                  <a:cubicBezTo>
                    <a:pt x="1032" y="367"/>
                    <a:pt x="1049" y="359"/>
                    <a:pt x="1067" y="354"/>
                  </a:cubicBezTo>
                  <a:cubicBezTo>
                    <a:pt x="1070" y="353"/>
                    <a:pt x="1073" y="352"/>
                    <a:pt x="1077" y="351"/>
                  </a:cubicBezTo>
                  <a:cubicBezTo>
                    <a:pt x="1075" y="354"/>
                    <a:pt x="1073" y="356"/>
                    <a:pt x="1071" y="358"/>
                  </a:cubicBezTo>
                  <a:cubicBezTo>
                    <a:pt x="1072" y="359"/>
                    <a:pt x="1072" y="359"/>
                    <a:pt x="1072" y="360"/>
                  </a:cubicBezTo>
                  <a:cubicBezTo>
                    <a:pt x="1074" y="360"/>
                    <a:pt x="1077" y="359"/>
                    <a:pt x="1079" y="359"/>
                  </a:cubicBezTo>
                  <a:cubicBezTo>
                    <a:pt x="1080" y="358"/>
                    <a:pt x="1081" y="357"/>
                    <a:pt x="1082" y="356"/>
                  </a:cubicBezTo>
                  <a:cubicBezTo>
                    <a:pt x="1093" y="343"/>
                    <a:pt x="1109" y="340"/>
                    <a:pt x="1124" y="336"/>
                  </a:cubicBezTo>
                  <a:cubicBezTo>
                    <a:pt x="1129" y="335"/>
                    <a:pt x="1135" y="334"/>
                    <a:pt x="1141" y="334"/>
                  </a:cubicBezTo>
                  <a:cubicBezTo>
                    <a:pt x="1139" y="339"/>
                    <a:pt x="1136" y="342"/>
                    <a:pt x="1131" y="343"/>
                  </a:cubicBezTo>
                  <a:cubicBezTo>
                    <a:pt x="1119" y="345"/>
                    <a:pt x="1110" y="352"/>
                    <a:pt x="1103" y="361"/>
                  </a:cubicBezTo>
                  <a:cubicBezTo>
                    <a:pt x="1103" y="362"/>
                    <a:pt x="1103" y="362"/>
                    <a:pt x="1103" y="363"/>
                  </a:cubicBezTo>
                  <a:cubicBezTo>
                    <a:pt x="1107" y="363"/>
                    <a:pt x="1110" y="363"/>
                    <a:pt x="1114" y="362"/>
                  </a:cubicBezTo>
                  <a:cubicBezTo>
                    <a:pt x="1118" y="360"/>
                    <a:pt x="1121" y="358"/>
                    <a:pt x="1125" y="357"/>
                  </a:cubicBezTo>
                  <a:cubicBezTo>
                    <a:pt x="1130" y="354"/>
                    <a:pt x="1136" y="353"/>
                    <a:pt x="1141" y="355"/>
                  </a:cubicBezTo>
                  <a:cubicBezTo>
                    <a:pt x="1142" y="356"/>
                    <a:pt x="1144" y="355"/>
                    <a:pt x="1145" y="355"/>
                  </a:cubicBezTo>
                  <a:cubicBezTo>
                    <a:pt x="1150" y="353"/>
                    <a:pt x="1155" y="350"/>
                    <a:pt x="1160" y="348"/>
                  </a:cubicBezTo>
                  <a:cubicBezTo>
                    <a:pt x="1164" y="345"/>
                    <a:pt x="1168" y="343"/>
                    <a:pt x="1172" y="340"/>
                  </a:cubicBezTo>
                  <a:cubicBezTo>
                    <a:pt x="1173" y="340"/>
                    <a:pt x="1175" y="339"/>
                    <a:pt x="1176" y="339"/>
                  </a:cubicBezTo>
                  <a:cubicBezTo>
                    <a:pt x="1183" y="341"/>
                    <a:pt x="1189" y="339"/>
                    <a:pt x="1194" y="335"/>
                  </a:cubicBezTo>
                  <a:cubicBezTo>
                    <a:pt x="1198" y="333"/>
                    <a:pt x="1202" y="330"/>
                    <a:pt x="1206" y="328"/>
                  </a:cubicBezTo>
                  <a:cubicBezTo>
                    <a:pt x="1210" y="325"/>
                    <a:pt x="1215" y="324"/>
                    <a:pt x="1220" y="323"/>
                  </a:cubicBezTo>
                  <a:cubicBezTo>
                    <a:pt x="1221" y="322"/>
                    <a:pt x="1222" y="322"/>
                    <a:pt x="1223" y="322"/>
                  </a:cubicBezTo>
                  <a:cubicBezTo>
                    <a:pt x="1231" y="316"/>
                    <a:pt x="1240" y="311"/>
                    <a:pt x="1248" y="305"/>
                  </a:cubicBezTo>
                  <a:cubicBezTo>
                    <a:pt x="1249" y="305"/>
                    <a:pt x="1250" y="305"/>
                    <a:pt x="1251" y="304"/>
                  </a:cubicBezTo>
                  <a:cubicBezTo>
                    <a:pt x="1262" y="301"/>
                    <a:pt x="1271" y="296"/>
                    <a:pt x="1279" y="289"/>
                  </a:cubicBezTo>
                  <a:cubicBezTo>
                    <a:pt x="1280" y="288"/>
                    <a:pt x="1281" y="287"/>
                    <a:pt x="1282" y="287"/>
                  </a:cubicBezTo>
                  <a:cubicBezTo>
                    <a:pt x="1292" y="286"/>
                    <a:pt x="1298" y="280"/>
                    <a:pt x="1305" y="275"/>
                  </a:cubicBezTo>
                  <a:cubicBezTo>
                    <a:pt x="1309" y="271"/>
                    <a:pt x="1313" y="268"/>
                    <a:pt x="1317" y="266"/>
                  </a:cubicBezTo>
                  <a:cubicBezTo>
                    <a:pt x="1321" y="264"/>
                    <a:pt x="1326" y="262"/>
                    <a:pt x="1330" y="262"/>
                  </a:cubicBezTo>
                  <a:cubicBezTo>
                    <a:pt x="1335" y="262"/>
                    <a:pt x="1338" y="260"/>
                    <a:pt x="1341" y="256"/>
                  </a:cubicBezTo>
                  <a:cubicBezTo>
                    <a:pt x="1344" y="252"/>
                    <a:pt x="1347" y="249"/>
                    <a:pt x="1350" y="245"/>
                  </a:cubicBezTo>
                  <a:cubicBezTo>
                    <a:pt x="1354" y="241"/>
                    <a:pt x="1358" y="239"/>
                    <a:pt x="1363" y="241"/>
                  </a:cubicBezTo>
                  <a:cubicBezTo>
                    <a:pt x="1364" y="242"/>
                    <a:pt x="1366" y="241"/>
                    <a:pt x="1367" y="240"/>
                  </a:cubicBezTo>
                  <a:cubicBezTo>
                    <a:pt x="1371" y="236"/>
                    <a:pt x="1375" y="232"/>
                    <a:pt x="1379" y="227"/>
                  </a:cubicBezTo>
                  <a:cubicBezTo>
                    <a:pt x="1385" y="220"/>
                    <a:pt x="1392" y="213"/>
                    <a:pt x="1402" y="213"/>
                  </a:cubicBezTo>
                  <a:cubicBezTo>
                    <a:pt x="1408" y="214"/>
                    <a:pt x="1412" y="205"/>
                    <a:pt x="1410" y="201"/>
                  </a:cubicBezTo>
                  <a:cubicBezTo>
                    <a:pt x="1413" y="199"/>
                    <a:pt x="1416" y="197"/>
                    <a:pt x="1419" y="194"/>
                  </a:cubicBezTo>
                  <a:cubicBezTo>
                    <a:pt x="1421" y="192"/>
                    <a:pt x="1421" y="191"/>
                    <a:pt x="1418" y="190"/>
                  </a:cubicBezTo>
                  <a:cubicBezTo>
                    <a:pt x="1420" y="188"/>
                    <a:pt x="1422" y="186"/>
                    <a:pt x="1425" y="183"/>
                  </a:cubicBezTo>
                  <a:cubicBezTo>
                    <a:pt x="1423" y="182"/>
                    <a:pt x="1422" y="181"/>
                    <a:pt x="1420" y="180"/>
                  </a:cubicBezTo>
                  <a:cubicBezTo>
                    <a:pt x="1423" y="176"/>
                    <a:pt x="1426" y="173"/>
                    <a:pt x="1428" y="170"/>
                  </a:cubicBezTo>
                  <a:cubicBezTo>
                    <a:pt x="1429" y="172"/>
                    <a:pt x="1429" y="174"/>
                    <a:pt x="1430" y="177"/>
                  </a:cubicBezTo>
                  <a:cubicBezTo>
                    <a:pt x="1432" y="176"/>
                    <a:pt x="1436" y="176"/>
                    <a:pt x="1438" y="175"/>
                  </a:cubicBezTo>
                  <a:cubicBezTo>
                    <a:pt x="1442" y="172"/>
                    <a:pt x="1446" y="168"/>
                    <a:pt x="1450" y="165"/>
                  </a:cubicBezTo>
                  <a:cubicBezTo>
                    <a:pt x="1452" y="163"/>
                    <a:pt x="1453" y="161"/>
                    <a:pt x="1455" y="159"/>
                  </a:cubicBezTo>
                  <a:cubicBezTo>
                    <a:pt x="1476" y="145"/>
                    <a:pt x="1493" y="126"/>
                    <a:pt x="1512" y="108"/>
                  </a:cubicBezTo>
                  <a:cubicBezTo>
                    <a:pt x="1517" y="103"/>
                    <a:pt x="1521" y="96"/>
                    <a:pt x="1525" y="90"/>
                  </a:cubicBezTo>
                  <a:cubicBezTo>
                    <a:pt x="1530" y="84"/>
                    <a:pt x="1536" y="78"/>
                    <a:pt x="1541" y="73"/>
                  </a:cubicBezTo>
                  <a:cubicBezTo>
                    <a:pt x="1542" y="72"/>
                    <a:pt x="1544" y="72"/>
                    <a:pt x="1545" y="73"/>
                  </a:cubicBezTo>
                  <a:cubicBezTo>
                    <a:pt x="1546" y="75"/>
                    <a:pt x="1547" y="77"/>
                    <a:pt x="1547" y="78"/>
                  </a:cubicBezTo>
                  <a:cubicBezTo>
                    <a:pt x="1547" y="81"/>
                    <a:pt x="1546" y="83"/>
                    <a:pt x="1544" y="86"/>
                  </a:cubicBezTo>
                  <a:cubicBezTo>
                    <a:pt x="1538" y="97"/>
                    <a:pt x="1530" y="106"/>
                    <a:pt x="1520" y="114"/>
                  </a:cubicBezTo>
                  <a:cubicBezTo>
                    <a:pt x="1512" y="121"/>
                    <a:pt x="1505" y="130"/>
                    <a:pt x="1500" y="140"/>
                  </a:cubicBezTo>
                  <a:cubicBezTo>
                    <a:pt x="1495" y="149"/>
                    <a:pt x="1488" y="157"/>
                    <a:pt x="1480" y="165"/>
                  </a:cubicBezTo>
                  <a:cubicBezTo>
                    <a:pt x="1458" y="185"/>
                    <a:pt x="1435" y="205"/>
                    <a:pt x="1412" y="226"/>
                  </a:cubicBezTo>
                  <a:cubicBezTo>
                    <a:pt x="1412" y="226"/>
                    <a:pt x="1410" y="227"/>
                    <a:pt x="1409" y="227"/>
                  </a:cubicBezTo>
                  <a:cubicBezTo>
                    <a:pt x="1402" y="228"/>
                    <a:pt x="1397" y="232"/>
                    <a:pt x="1393" y="238"/>
                  </a:cubicBezTo>
                  <a:cubicBezTo>
                    <a:pt x="1389" y="244"/>
                    <a:pt x="1384" y="249"/>
                    <a:pt x="1377" y="251"/>
                  </a:cubicBezTo>
                  <a:cubicBezTo>
                    <a:pt x="1369" y="253"/>
                    <a:pt x="1363" y="259"/>
                    <a:pt x="1359" y="266"/>
                  </a:cubicBezTo>
                  <a:cubicBezTo>
                    <a:pt x="1358" y="268"/>
                    <a:pt x="1357" y="272"/>
                    <a:pt x="1359" y="273"/>
                  </a:cubicBezTo>
                  <a:cubicBezTo>
                    <a:pt x="1362" y="276"/>
                    <a:pt x="1360" y="278"/>
                    <a:pt x="1358" y="280"/>
                  </a:cubicBezTo>
                  <a:cubicBezTo>
                    <a:pt x="1357" y="281"/>
                    <a:pt x="1355" y="282"/>
                    <a:pt x="1353" y="283"/>
                  </a:cubicBezTo>
                  <a:cubicBezTo>
                    <a:pt x="1350" y="286"/>
                    <a:pt x="1347" y="288"/>
                    <a:pt x="1343" y="291"/>
                  </a:cubicBezTo>
                  <a:cubicBezTo>
                    <a:pt x="1342" y="290"/>
                    <a:pt x="1339" y="289"/>
                    <a:pt x="1337" y="289"/>
                  </a:cubicBezTo>
                  <a:cubicBezTo>
                    <a:pt x="1331" y="288"/>
                    <a:pt x="1329" y="290"/>
                    <a:pt x="1326" y="295"/>
                  </a:cubicBezTo>
                  <a:cubicBezTo>
                    <a:pt x="1323" y="299"/>
                    <a:pt x="1320" y="303"/>
                    <a:pt x="1317" y="307"/>
                  </a:cubicBezTo>
                  <a:cubicBezTo>
                    <a:pt x="1315" y="309"/>
                    <a:pt x="1312" y="310"/>
                    <a:pt x="1309" y="308"/>
                  </a:cubicBezTo>
                  <a:cubicBezTo>
                    <a:pt x="1308" y="307"/>
                    <a:pt x="1305" y="308"/>
                    <a:pt x="1304" y="309"/>
                  </a:cubicBezTo>
                  <a:cubicBezTo>
                    <a:pt x="1295" y="315"/>
                    <a:pt x="1286" y="322"/>
                    <a:pt x="1280" y="331"/>
                  </a:cubicBezTo>
                  <a:cubicBezTo>
                    <a:pt x="1274" y="338"/>
                    <a:pt x="1270" y="338"/>
                    <a:pt x="1262" y="334"/>
                  </a:cubicBezTo>
                  <a:cubicBezTo>
                    <a:pt x="1260" y="333"/>
                    <a:pt x="1258" y="333"/>
                    <a:pt x="1256" y="334"/>
                  </a:cubicBezTo>
                  <a:cubicBezTo>
                    <a:pt x="1254" y="336"/>
                    <a:pt x="1252" y="339"/>
                    <a:pt x="1250" y="341"/>
                  </a:cubicBezTo>
                  <a:cubicBezTo>
                    <a:pt x="1246" y="348"/>
                    <a:pt x="1240" y="351"/>
                    <a:pt x="1232" y="353"/>
                  </a:cubicBezTo>
                  <a:cubicBezTo>
                    <a:pt x="1223" y="354"/>
                    <a:pt x="1215" y="357"/>
                    <a:pt x="1208" y="364"/>
                  </a:cubicBezTo>
                  <a:cubicBezTo>
                    <a:pt x="1207" y="365"/>
                    <a:pt x="1206" y="366"/>
                    <a:pt x="1205" y="367"/>
                  </a:cubicBezTo>
                  <a:cubicBezTo>
                    <a:pt x="1207" y="369"/>
                    <a:pt x="1208" y="370"/>
                    <a:pt x="1209" y="372"/>
                  </a:cubicBezTo>
                  <a:cubicBezTo>
                    <a:pt x="1208" y="373"/>
                    <a:pt x="1207" y="374"/>
                    <a:pt x="1206" y="374"/>
                  </a:cubicBezTo>
                  <a:cubicBezTo>
                    <a:pt x="1202" y="369"/>
                    <a:pt x="1202" y="369"/>
                    <a:pt x="1191" y="372"/>
                  </a:cubicBezTo>
                  <a:cubicBezTo>
                    <a:pt x="1192" y="371"/>
                    <a:pt x="1192" y="370"/>
                    <a:pt x="1192" y="368"/>
                  </a:cubicBezTo>
                  <a:cubicBezTo>
                    <a:pt x="1187" y="367"/>
                    <a:pt x="1184" y="369"/>
                    <a:pt x="1181" y="372"/>
                  </a:cubicBezTo>
                  <a:cubicBezTo>
                    <a:pt x="1178" y="374"/>
                    <a:pt x="1176" y="377"/>
                    <a:pt x="1173" y="379"/>
                  </a:cubicBezTo>
                  <a:cubicBezTo>
                    <a:pt x="1171" y="381"/>
                    <a:pt x="1169" y="384"/>
                    <a:pt x="1165" y="382"/>
                  </a:cubicBezTo>
                  <a:cubicBezTo>
                    <a:pt x="1163" y="382"/>
                    <a:pt x="1160" y="384"/>
                    <a:pt x="1158" y="386"/>
                  </a:cubicBezTo>
                  <a:cubicBezTo>
                    <a:pt x="1155" y="390"/>
                    <a:pt x="1152" y="394"/>
                    <a:pt x="1146" y="391"/>
                  </a:cubicBezTo>
                  <a:cubicBezTo>
                    <a:pt x="1146" y="391"/>
                    <a:pt x="1145" y="391"/>
                    <a:pt x="1144" y="392"/>
                  </a:cubicBezTo>
                  <a:cubicBezTo>
                    <a:pt x="1134" y="396"/>
                    <a:pt x="1125" y="401"/>
                    <a:pt x="1115" y="406"/>
                  </a:cubicBezTo>
                  <a:cubicBezTo>
                    <a:pt x="1106" y="410"/>
                    <a:pt x="1098" y="414"/>
                    <a:pt x="1089" y="419"/>
                  </a:cubicBezTo>
                  <a:cubicBezTo>
                    <a:pt x="1088" y="418"/>
                    <a:pt x="1091" y="415"/>
                    <a:pt x="1088" y="412"/>
                  </a:cubicBezTo>
                  <a:cubicBezTo>
                    <a:pt x="1084" y="410"/>
                    <a:pt x="1081" y="410"/>
                    <a:pt x="1079" y="411"/>
                  </a:cubicBezTo>
                  <a:cubicBezTo>
                    <a:pt x="1074" y="413"/>
                    <a:pt x="1069" y="416"/>
                    <a:pt x="1064" y="419"/>
                  </a:cubicBezTo>
                  <a:cubicBezTo>
                    <a:pt x="1063" y="419"/>
                    <a:pt x="1062" y="420"/>
                    <a:pt x="1061" y="420"/>
                  </a:cubicBezTo>
                  <a:cubicBezTo>
                    <a:pt x="1055" y="418"/>
                    <a:pt x="1051" y="420"/>
                    <a:pt x="1046" y="423"/>
                  </a:cubicBezTo>
                  <a:cubicBezTo>
                    <a:pt x="1040" y="427"/>
                    <a:pt x="1035" y="432"/>
                    <a:pt x="1027" y="433"/>
                  </a:cubicBezTo>
                  <a:cubicBezTo>
                    <a:pt x="1026" y="433"/>
                    <a:pt x="1024" y="433"/>
                    <a:pt x="1023" y="433"/>
                  </a:cubicBezTo>
                  <a:cubicBezTo>
                    <a:pt x="1021" y="432"/>
                    <a:pt x="1020" y="431"/>
                    <a:pt x="1019" y="431"/>
                  </a:cubicBezTo>
                  <a:cubicBezTo>
                    <a:pt x="1018" y="431"/>
                    <a:pt x="1016" y="432"/>
                    <a:pt x="1015" y="432"/>
                  </a:cubicBezTo>
                  <a:cubicBezTo>
                    <a:pt x="1015" y="434"/>
                    <a:pt x="1016" y="435"/>
                    <a:pt x="1017" y="436"/>
                  </a:cubicBezTo>
                  <a:cubicBezTo>
                    <a:pt x="1017" y="437"/>
                    <a:pt x="1018" y="438"/>
                    <a:pt x="1019" y="439"/>
                  </a:cubicBezTo>
                  <a:cubicBezTo>
                    <a:pt x="1016" y="440"/>
                    <a:pt x="1013" y="440"/>
                    <a:pt x="1010" y="441"/>
                  </a:cubicBezTo>
                  <a:cubicBezTo>
                    <a:pt x="1009" y="432"/>
                    <a:pt x="1009" y="432"/>
                    <a:pt x="998" y="429"/>
                  </a:cubicBezTo>
                  <a:cubicBezTo>
                    <a:pt x="998" y="431"/>
                    <a:pt x="997" y="432"/>
                    <a:pt x="997" y="433"/>
                  </a:cubicBezTo>
                  <a:cubicBezTo>
                    <a:pt x="999" y="437"/>
                    <a:pt x="995" y="439"/>
                    <a:pt x="993" y="440"/>
                  </a:cubicBezTo>
                  <a:cubicBezTo>
                    <a:pt x="986" y="442"/>
                    <a:pt x="979" y="444"/>
                    <a:pt x="972" y="445"/>
                  </a:cubicBezTo>
                  <a:cubicBezTo>
                    <a:pt x="964" y="447"/>
                    <a:pt x="956" y="446"/>
                    <a:pt x="948" y="447"/>
                  </a:cubicBezTo>
                  <a:cubicBezTo>
                    <a:pt x="935" y="450"/>
                    <a:pt x="922" y="453"/>
                    <a:pt x="909" y="456"/>
                  </a:cubicBezTo>
                  <a:cubicBezTo>
                    <a:pt x="906" y="457"/>
                    <a:pt x="903" y="458"/>
                    <a:pt x="900" y="457"/>
                  </a:cubicBezTo>
                  <a:cubicBezTo>
                    <a:pt x="895" y="455"/>
                    <a:pt x="892" y="457"/>
                    <a:pt x="888" y="458"/>
                  </a:cubicBezTo>
                  <a:cubicBezTo>
                    <a:pt x="879" y="461"/>
                    <a:pt x="869" y="463"/>
                    <a:pt x="859" y="465"/>
                  </a:cubicBezTo>
                  <a:cubicBezTo>
                    <a:pt x="854" y="466"/>
                    <a:pt x="849" y="465"/>
                    <a:pt x="843" y="466"/>
                  </a:cubicBezTo>
                  <a:cubicBezTo>
                    <a:pt x="840" y="466"/>
                    <a:pt x="837" y="466"/>
                    <a:pt x="834" y="463"/>
                  </a:cubicBezTo>
                  <a:cubicBezTo>
                    <a:pt x="832" y="460"/>
                    <a:pt x="828" y="461"/>
                    <a:pt x="825" y="465"/>
                  </a:cubicBezTo>
                  <a:cubicBezTo>
                    <a:pt x="824" y="466"/>
                    <a:pt x="823" y="467"/>
                    <a:pt x="821" y="467"/>
                  </a:cubicBezTo>
                  <a:cubicBezTo>
                    <a:pt x="816" y="467"/>
                    <a:pt x="811" y="467"/>
                    <a:pt x="806" y="468"/>
                  </a:cubicBezTo>
                  <a:cubicBezTo>
                    <a:pt x="797" y="468"/>
                    <a:pt x="788" y="469"/>
                    <a:pt x="779" y="469"/>
                  </a:cubicBezTo>
                  <a:cubicBezTo>
                    <a:pt x="771" y="469"/>
                    <a:pt x="764" y="469"/>
                    <a:pt x="756" y="468"/>
                  </a:cubicBezTo>
                  <a:cubicBezTo>
                    <a:pt x="753" y="468"/>
                    <a:pt x="751" y="468"/>
                    <a:pt x="748" y="468"/>
                  </a:cubicBezTo>
                  <a:cubicBezTo>
                    <a:pt x="737" y="468"/>
                    <a:pt x="726" y="468"/>
                    <a:pt x="716" y="463"/>
                  </a:cubicBezTo>
                  <a:cubicBezTo>
                    <a:pt x="715" y="462"/>
                    <a:pt x="713" y="462"/>
                    <a:pt x="712" y="462"/>
                  </a:cubicBezTo>
                  <a:cubicBezTo>
                    <a:pt x="704" y="465"/>
                    <a:pt x="696" y="464"/>
                    <a:pt x="689" y="461"/>
                  </a:cubicBezTo>
                  <a:cubicBezTo>
                    <a:pt x="681" y="458"/>
                    <a:pt x="673" y="456"/>
                    <a:pt x="664" y="458"/>
                  </a:cubicBezTo>
                  <a:cubicBezTo>
                    <a:pt x="660" y="459"/>
                    <a:pt x="655" y="456"/>
                    <a:pt x="651" y="455"/>
                  </a:cubicBezTo>
                  <a:cubicBezTo>
                    <a:pt x="641" y="454"/>
                    <a:pt x="631" y="453"/>
                    <a:pt x="621" y="452"/>
                  </a:cubicBezTo>
                  <a:cubicBezTo>
                    <a:pt x="617" y="452"/>
                    <a:pt x="615" y="452"/>
                    <a:pt x="615" y="447"/>
                  </a:cubicBezTo>
                  <a:cubicBezTo>
                    <a:pt x="615" y="444"/>
                    <a:pt x="613" y="442"/>
                    <a:pt x="609" y="443"/>
                  </a:cubicBezTo>
                  <a:cubicBezTo>
                    <a:pt x="607" y="444"/>
                    <a:pt x="604" y="444"/>
                    <a:pt x="604" y="440"/>
                  </a:cubicBezTo>
                  <a:cubicBezTo>
                    <a:pt x="603" y="438"/>
                    <a:pt x="597" y="436"/>
                    <a:pt x="594" y="438"/>
                  </a:cubicBezTo>
                  <a:cubicBezTo>
                    <a:pt x="593" y="439"/>
                    <a:pt x="593" y="441"/>
                    <a:pt x="592" y="444"/>
                  </a:cubicBezTo>
                  <a:cubicBezTo>
                    <a:pt x="575" y="446"/>
                    <a:pt x="558" y="439"/>
                    <a:pt x="540" y="435"/>
                  </a:cubicBezTo>
                  <a:cubicBezTo>
                    <a:pt x="545" y="431"/>
                    <a:pt x="550" y="440"/>
                    <a:pt x="555" y="435"/>
                  </a:cubicBezTo>
                  <a:cubicBezTo>
                    <a:pt x="545" y="429"/>
                    <a:pt x="536" y="423"/>
                    <a:pt x="524" y="421"/>
                  </a:cubicBezTo>
                  <a:cubicBezTo>
                    <a:pt x="523" y="421"/>
                    <a:pt x="521" y="422"/>
                    <a:pt x="519" y="423"/>
                  </a:cubicBezTo>
                  <a:cubicBezTo>
                    <a:pt x="517" y="425"/>
                    <a:pt x="515" y="427"/>
                    <a:pt x="513" y="429"/>
                  </a:cubicBezTo>
                  <a:cubicBezTo>
                    <a:pt x="511" y="431"/>
                    <a:pt x="508" y="432"/>
                    <a:pt x="506" y="428"/>
                  </a:cubicBezTo>
                  <a:cubicBezTo>
                    <a:pt x="505" y="427"/>
                    <a:pt x="503" y="427"/>
                    <a:pt x="501" y="427"/>
                  </a:cubicBezTo>
                  <a:cubicBezTo>
                    <a:pt x="498" y="426"/>
                    <a:pt x="495" y="427"/>
                    <a:pt x="494" y="424"/>
                  </a:cubicBezTo>
                  <a:cubicBezTo>
                    <a:pt x="493" y="423"/>
                    <a:pt x="490" y="423"/>
                    <a:pt x="489" y="423"/>
                  </a:cubicBezTo>
                  <a:cubicBezTo>
                    <a:pt x="486" y="423"/>
                    <a:pt x="483" y="424"/>
                    <a:pt x="480" y="425"/>
                  </a:cubicBezTo>
                  <a:cubicBezTo>
                    <a:pt x="479" y="422"/>
                    <a:pt x="478" y="420"/>
                    <a:pt x="477" y="418"/>
                  </a:cubicBezTo>
                  <a:cubicBezTo>
                    <a:pt x="472" y="420"/>
                    <a:pt x="469" y="419"/>
                    <a:pt x="466" y="415"/>
                  </a:cubicBezTo>
                  <a:cubicBezTo>
                    <a:pt x="464" y="413"/>
                    <a:pt x="461" y="413"/>
                    <a:pt x="459" y="411"/>
                  </a:cubicBezTo>
                  <a:cubicBezTo>
                    <a:pt x="452" y="406"/>
                    <a:pt x="443" y="411"/>
                    <a:pt x="435" y="408"/>
                  </a:cubicBezTo>
                  <a:cubicBezTo>
                    <a:pt x="435" y="408"/>
                    <a:pt x="434" y="408"/>
                    <a:pt x="433" y="408"/>
                  </a:cubicBezTo>
                  <a:cubicBezTo>
                    <a:pt x="428" y="405"/>
                    <a:pt x="423" y="400"/>
                    <a:pt x="419" y="400"/>
                  </a:cubicBezTo>
                  <a:cubicBezTo>
                    <a:pt x="413" y="401"/>
                    <a:pt x="408" y="399"/>
                    <a:pt x="403" y="397"/>
                  </a:cubicBezTo>
                  <a:cubicBezTo>
                    <a:pt x="399" y="395"/>
                    <a:pt x="395" y="394"/>
                    <a:pt x="392" y="390"/>
                  </a:cubicBezTo>
                  <a:cubicBezTo>
                    <a:pt x="390" y="388"/>
                    <a:pt x="386" y="388"/>
                    <a:pt x="383" y="386"/>
                  </a:cubicBezTo>
                  <a:cubicBezTo>
                    <a:pt x="382" y="385"/>
                    <a:pt x="381" y="383"/>
                    <a:pt x="379" y="382"/>
                  </a:cubicBezTo>
                  <a:cubicBezTo>
                    <a:pt x="381" y="382"/>
                    <a:pt x="383" y="381"/>
                    <a:pt x="385" y="381"/>
                  </a:cubicBezTo>
                  <a:cubicBezTo>
                    <a:pt x="387" y="382"/>
                    <a:pt x="389" y="384"/>
                    <a:pt x="391" y="384"/>
                  </a:cubicBezTo>
                  <a:cubicBezTo>
                    <a:pt x="393" y="384"/>
                    <a:pt x="396" y="383"/>
                    <a:pt x="397" y="381"/>
                  </a:cubicBezTo>
                  <a:cubicBezTo>
                    <a:pt x="398" y="381"/>
                    <a:pt x="396" y="378"/>
                    <a:pt x="395" y="376"/>
                  </a:cubicBezTo>
                  <a:cubicBezTo>
                    <a:pt x="392" y="373"/>
                    <a:pt x="388" y="372"/>
                    <a:pt x="384" y="375"/>
                  </a:cubicBezTo>
                  <a:cubicBezTo>
                    <a:pt x="372" y="384"/>
                    <a:pt x="366" y="381"/>
                    <a:pt x="357" y="370"/>
                  </a:cubicBezTo>
                  <a:cubicBezTo>
                    <a:pt x="355" y="368"/>
                    <a:pt x="353" y="366"/>
                    <a:pt x="350" y="364"/>
                  </a:cubicBezTo>
                  <a:cubicBezTo>
                    <a:pt x="344" y="358"/>
                    <a:pt x="338" y="354"/>
                    <a:pt x="329" y="358"/>
                  </a:cubicBezTo>
                  <a:cubicBezTo>
                    <a:pt x="327" y="348"/>
                    <a:pt x="320" y="342"/>
                    <a:pt x="311" y="339"/>
                  </a:cubicBezTo>
                  <a:cubicBezTo>
                    <a:pt x="306" y="337"/>
                    <a:pt x="300" y="335"/>
                    <a:pt x="295" y="332"/>
                  </a:cubicBezTo>
                  <a:cubicBezTo>
                    <a:pt x="290" y="330"/>
                    <a:pt x="286" y="327"/>
                    <a:pt x="281" y="323"/>
                  </a:cubicBezTo>
                  <a:cubicBezTo>
                    <a:pt x="278" y="321"/>
                    <a:pt x="275" y="318"/>
                    <a:pt x="281" y="313"/>
                  </a:cubicBezTo>
                  <a:cubicBezTo>
                    <a:pt x="275" y="312"/>
                    <a:pt x="272" y="311"/>
                    <a:pt x="268" y="311"/>
                  </a:cubicBezTo>
                  <a:cubicBezTo>
                    <a:pt x="263" y="312"/>
                    <a:pt x="259" y="310"/>
                    <a:pt x="255" y="306"/>
                  </a:cubicBezTo>
                  <a:cubicBezTo>
                    <a:pt x="252" y="302"/>
                    <a:pt x="247" y="299"/>
                    <a:pt x="243" y="295"/>
                  </a:cubicBezTo>
                  <a:cubicBezTo>
                    <a:pt x="241" y="297"/>
                    <a:pt x="238" y="299"/>
                    <a:pt x="234" y="302"/>
                  </a:cubicBezTo>
                  <a:cubicBezTo>
                    <a:pt x="219" y="281"/>
                    <a:pt x="197" y="269"/>
                    <a:pt x="171" y="263"/>
                  </a:cubicBezTo>
                  <a:cubicBezTo>
                    <a:pt x="169" y="250"/>
                    <a:pt x="166" y="245"/>
                    <a:pt x="156" y="240"/>
                  </a:cubicBezTo>
                  <a:cubicBezTo>
                    <a:pt x="158" y="240"/>
                    <a:pt x="160" y="239"/>
                    <a:pt x="162" y="239"/>
                  </a:cubicBezTo>
                  <a:cubicBezTo>
                    <a:pt x="163" y="235"/>
                    <a:pt x="160" y="232"/>
                    <a:pt x="157" y="229"/>
                  </a:cubicBezTo>
                  <a:cubicBezTo>
                    <a:pt x="159" y="227"/>
                    <a:pt x="161" y="226"/>
                    <a:pt x="163" y="224"/>
                  </a:cubicBezTo>
                  <a:cubicBezTo>
                    <a:pt x="159" y="218"/>
                    <a:pt x="156" y="217"/>
                    <a:pt x="151" y="222"/>
                  </a:cubicBezTo>
                  <a:cubicBezTo>
                    <a:pt x="149" y="224"/>
                    <a:pt x="146" y="225"/>
                    <a:pt x="144" y="222"/>
                  </a:cubicBezTo>
                  <a:cubicBezTo>
                    <a:pt x="140" y="218"/>
                    <a:pt x="136" y="214"/>
                    <a:pt x="131" y="210"/>
                  </a:cubicBezTo>
                  <a:cubicBezTo>
                    <a:pt x="126" y="205"/>
                    <a:pt x="119" y="201"/>
                    <a:pt x="116" y="194"/>
                  </a:cubicBezTo>
                  <a:cubicBezTo>
                    <a:pt x="116" y="193"/>
                    <a:pt x="114" y="193"/>
                    <a:pt x="113" y="192"/>
                  </a:cubicBezTo>
                  <a:cubicBezTo>
                    <a:pt x="110" y="191"/>
                    <a:pt x="107" y="191"/>
                    <a:pt x="104" y="190"/>
                  </a:cubicBezTo>
                  <a:cubicBezTo>
                    <a:pt x="100" y="189"/>
                    <a:pt x="97" y="187"/>
                    <a:pt x="97" y="183"/>
                  </a:cubicBezTo>
                  <a:cubicBezTo>
                    <a:pt x="96" y="180"/>
                    <a:pt x="93" y="177"/>
                    <a:pt x="91" y="175"/>
                  </a:cubicBezTo>
                  <a:cubicBezTo>
                    <a:pt x="75" y="165"/>
                    <a:pt x="63" y="151"/>
                    <a:pt x="49" y="138"/>
                  </a:cubicBezTo>
                  <a:cubicBezTo>
                    <a:pt x="44" y="133"/>
                    <a:pt x="39" y="127"/>
                    <a:pt x="33" y="124"/>
                  </a:cubicBezTo>
                  <a:cubicBezTo>
                    <a:pt x="25" y="119"/>
                    <a:pt x="22" y="111"/>
                    <a:pt x="17" y="103"/>
                  </a:cubicBezTo>
                  <a:cubicBezTo>
                    <a:pt x="13" y="97"/>
                    <a:pt x="9" y="92"/>
                    <a:pt x="6" y="85"/>
                  </a:cubicBezTo>
                  <a:cubicBezTo>
                    <a:pt x="3" y="80"/>
                    <a:pt x="2" y="74"/>
                    <a:pt x="1" y="69"/>
                  </a:cubicBezTo>
                  <a:cubicBezTo>
                    <a:pt x="1" y="68"/>
                    <a:pt x="0" y="66"/>
                    <a:pt x="0" y="65"/>
                  </a:cubicBezTo>
                  <a:cubicBezTo>
                    <a:pt x="0" y="58"/>
                    <a:pt x="0" y="51"/>
                    <a:pt x="0" y="43"/>
                  </a:cubicBezTo>
                  <a:close/>
                  <a:moveTo>
                    <a:pt x="760" y="393"/>
                  </a:moveTo>
                  <a:cubicBezTo>
                    <a:pt x="754" y="390"/>
                    <a:pt x="750" y="391"/>
                    <a:pt x="745" y="394"/>
                  </a:cubicBezTo>
                  <a:cubicBezTo>
                    <a:pt x="741" y="396"/>
                    <a:pt x="738" y="399"/>
                    <a:pt x="734" y="401"/>
                  </a:cubicBezTo>
                  <a:cubicBezTo>
                    <a:pt x="730" y="404"/>
                    <a:pt x="725" y="405"/>
                    <a:pt x="721" y="402"/>
                  </a:cubicBezTo>
                  <a:cubicBezTo>
                    <a:pt x="716" y="399"/>
                    <a:pt x="712" y="399"/>
                    <a:pt x="708" y="400"/>
                  </a:cubicBezTo>
                  <a:cubicBezTo>
                    <a:pt x="704" y="402"/>
                    <a:pt x="702" y="401"/>
                    <a:pt x="700" y="398"/>
                  </a:cubicBezTo>
                  <a:cubicBezTo>
                    <a:pt x="699" y="397"/>
                    <a:pt x="698" y="396"/>
                    <a:pt x="697" y="396"/>
                  </a:cubicBezTo>
                  <a:cubicBezTo>
                    <a:pt x="689" y="396"/>
                    <a:pt x="682" y="393"/>
                    <a:pt x="675" y="390"/>
                  </a:cubicBezTo>
                  <a:cubicBezTo>
                    <a:pt x="674" y="390"/>
                    <a:pt x="672" y="389"/>
                    <a:pt x="672" y="390"/>
                  </a:cubicBezTo>
                  <a:cubicBezTo>
                    <a:pt x="665" y="396"/>
                    <a:pt x="658" y="393"/>
                    <a:pt x="650" y="391"/>
                  </a:cubicBezTo>
                  <a:cubicBezTo>
                    <a:pt x="644" y="389"/>
                    <a:pt x="638" y="389"/>
                    <a:pt x="632" y="388"/>
                  </a:cubicBezTo>
                  <a:cubicBezTo>
                    <a:pt x="626" y="388"/>
                    <a:pt x="621" y="389"/>
                    <a:pt x="615" y="390"/>
                  </a:cubicBezTo>
                  <a:cubicBezTo>
                    <a:pt x="613" y="390"/>
                    <a:pt x="610" y="391"/>
                    <a:pt x="609" y="387"/>
                  </a:cubicBezTo>
                  <a:cubicBezTo>
                    <a:pt x="609" y="386"/>
                    <a:pt x="606" y="386"/>
                    <a:pt x="605" y="386"/>
                  </a:cubicBezTo>
                  <a:cubicBezTo>
                    <a:pt x="601" y="387"/>
                    <a:pt x="597" y="388"/>
                    <a:pt x="593" y="389"/>
                  </a:cubicBezTo>
                  <a:cubicBezTo>
                    <a:pt x="594" y="391"/>
                    <a:pt x="595" y="392"/>
                    <a:pt x="596" y="393"/>
                  </a:cubicBezTo>
                  <a:cubicBezTo>
                    <a:pt x="603" y="397"/>
                    <a:pt x="610" y="402"/>
                    <a:pt x="618" y="405"/>
                  </a:cubicBezTo>
                  <a:cubicBezTo>
                    <a:pt x="642" y="414"/>
                    <a:pt x="668" y="412"/>
                    <a:pt x="693" y="413"/>
                  </a:cubicBezTo>
                  <a:cubicBezTo>
                    <a:pt x="692" y="410"/>
                    <a:pt x="691" y="408"/>
                    <a:pt x="690" y="406"/>
                  </a:cubicBezTo>
                  <a:cubicBezTo>
                    <a:pt x="712" y="406"/>
                    <a:pt x="734" y="406"/>
                    <a:pt x="756" y="407"/>
                  </a:cubicBezTo>
                  <a:cubicBezTo>
                    <a:pt x="763" y="407"/>
                    <a:pt x="766" y="403"/>
                    <a:pt x="771" y="399"/>
                  </a:cubicBezTo>
                  <a:cubicBezTo>
                    <a:pt x="765" y="396"/>
                    <a:pt x="760" y="405"/>
                    <a:pt x="754" y="400"/>
                  </a:cubicBezTo>
                  <a:cubicBezTo>
                    <a:pt x="756" y="397"/>
                    <a:pt x="758" y="395"/>
                    <a:pt x="760" y="393"/>
                  </a:cubicBezTo>
                  <a:close/>
                  <a:moveTo>
                    <a:pt x="1030" y="374"/>
                  </a:moveTo>
                  <a:cubicBezTo>
                    <a:pt x="1039" y="373"/>
                    <a:pt x="1047" y="369"/>
                    <a:pt x="1054" y="363"/>
                  </a:cubicBezTo>
                  <a:cubicBezTo>
                    <a:pt x="1047" y="365"/>
                    <a:pt x="1040" y="366"/>
                    <a:pt x="1033" y="368"/>
                  </a:cubicBezTo>
                  <a:cubicBezTo>
                    <a:pt x="1029" y="369"/>
                    <a:pt x="1028" y="371"/>
                    <a:pt x="1030" y="374"/>
                  </a:cubicBezTo>
                  <a:close/>
                  <a:moveTo>
                    <a:pt x="1437" y="185"/>
                  </a:moveTo>
                  <a:cubicBezTo>
                    <a:pt x="1440" y="183"/>
                    <a:pt x="1443" y="182"/>
                    <a:pt x="1445" y="180"/>
                  </a:cubicBezTo>
                  <a:cubicBezTo>
                    <a:pt x="1446" y="180"/>
                    <a:pt x="1446" y="178"/>
                    <a:pt x="1446" y="178"/>
                  </a:cubicBezTo>
                  <a:cubicBezTo>
                    <a:pt x="1445" y="177"/>
                    <a:pt x="1444" y="177"/>
                    <a:pt x="1444" y="177"/>
                  </a:cubicBezTo>
                  <a:cubicBezTo>
                    <a:pt x="1441" y="177"/>
                    <a:pt x="1437" y="181"/>
                    <a:pt x="1437" y="1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9088363" y="2408240"/>
              <a:ext cx="22226" cy="30165"/>
            </a:xfrm>
            <a:custGeom>
              <a:avLst/>
              <a:gdLst>
                <a:gd name="T0" fmla="*/ 6 w 6"/>
                <a:gd name="T1" fmla="*/ 0 h 8"/>
                <a:gd name="T2" fmla="*/ 3 w 6"/>
                <a:gd name="T3" fmla="*/ 8 h 8"/>
                <a:gd name="T4" fmla="*/ 3 w 6"/>
                <a:gd name="T5" fmla="*/ 0 h 8"/>
                <a:gd name="T6" fmla="*/ 6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6" y="0"/>
                  </a:moveTo>
                  <a:cubicBezTo>
                    <a:pt x="5" y="2"/>
                    <a:pt x="4" y="5"/>
                    <a:pt x="3" y="8"/>
                  </a:cubicBezTo>
                  <a:cubicBezTo>
                    <a:pt x="0" y="4"/>
                    <a:pt x="2" y="2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7656449" y="2562230"/>
              <a:ext cx="1390638" cy="1085851"/>
            </a:xfrm>
            <a:custGeom>
              <a:avLst/>
              <a:gdLst>
                <a:gd name="T0" fmla="*/ 122 w 370"/>
                <a:gd name="T1" fmla="*/ 212 h 288"/>
                <a:gd name="T2" fmla="*/ 110 w 370"/>
                <a:gd name="T3" fmla="*/ 210 h 288"/>
                <a:gd name="T4" fmla="*/ 101 w 370"/>
                <a:gd name="T5" fmla="*/ 223 h 288"/>
                <a:gd name="T6" fmla="*/ 81 w 370"/>
                <a:gd name="T7" fmla="*/ 233 h 288"/>
                <a:gd name="T8" fmla="*/ 106 w 370"/>
                <a:gd name="T9" fmla="*/ 209 h 288"/>
                <a:gd name="T10" fmla="*/ 137 w 370"/>
                <a:gd name="T11" fmla="*/ 187 h 288"/>
                <a:gd name="T12" fmla="*/ 137 w 370"/>
                <a:gd name="T13" fmla="*/ 191 h 288"/>
                <a:gd name="T14" fmla="*/ 151 w 370"/>
                <a:gd name="T15" fmla="*/ 192 h 288"/>
                <a:gd name="T16" fmla="*/ 161 w 370"/>
                <a:gd name="T17" fmla="*/ 177 h 288"/>
                <a:gd name="T18" fmla="*/ 184 w 370"/>
                <a:gd name="T19" fmla="*/ 153 h 288"/>
                <a:gd name="T20" fmla="*/ 169 w 370"/>
                <a:gd name="T21" fmla="*/ 181 h 288"/>
                <a:gd name="T22" fmla="*/ 172 w 370"/>
                <a:gd name="T23" fmla="*/ 189 h 288"/>
                <a:gd name="T24" fmla="*/ 208 w 370"/>
                <a:gd name="T25" fmla="*/ 161 h 288"/>
                <a:gd name="T26" fmla="*/ 227 w 370"/>
                <a:gd name="T27" fmla="*/ 148 h 288"/>
                <a:gd name="T28" fmla="*/ 235 w 370"/>
                <a:gd name="T29" fmla="*/ 128 h 288"/>
                <a:gd name="T30" fmla="*/ 256 w 370"/>
                <a:gd name="T31" fmla="*/ 122 h 288"/>
                <a:gd name="T32" fmla="*/ 283 w 370"/>
                <a:gd name="T33" fmla="*/ 92 h 288"/>
                <a:gd name="T34" fmla="*/ 323 w 370"/>
                <a:gd name="T35" fmla="*/ 49 h 288"/>
                <a:gd name="T36" fmla="*/ 332 w 370"/>
                <a:gd name="T37" fmla="*/ 31 h 288"/>
                <a:gd name="T38" fmla="*/ 343 w 370"/>
                <a:gd name="T39" fmla="*/ 15 h 288"/>
                <a:gd name="T40" fmla="*/ 356 w 370"/>
                <a:gd name="T41" fmla="*/ 1 h 288"/>
                <a:gd name="T42" fmla="*/ 350 w 370"/>
                <a:gd name="T43" fmla="*/ 11 h 288"/>
                <a:gd name="T44" fmla="*/ 356 w 370"/>
                <a:gd name="T45" fmla="*/ 16 h 288"/>
                <a:gd name="T46" fmla="*/ 370 w 370"/>
                <a:gd name="T47" fmla="*/ 2 h 288"/>
                <a:gd name="T48" fmla="*/ 354 w 370"/>
                <a:gd name="T49" fmla="*/ 30 h 288"/>
                <a:gd name="T50" fmla="*/ 344 w 370"/>
                <a:gd name="T51" fmla="*/ 45 h 288"/>
                <a:gd name="T52" fmla="*/ 338 w 370"/>
                <a:gd name="T53" fmla="*/ 60 h 288"/>
                <a:gd name="T54" fmla="*/ 308 w 370"/>
                <a:gd name="T55" fmla="*/ 92 h 288"/>
                <a:gd name="T56" fmla="*/ 274 w 370"/>
                <a:gd name="T57" fmla="*/ 127 h 288"/>
                <a:gd name="T58" fmla="*/ 267 w 370"/>
                <a:gd name="T59" fmla="*/ 122 h 288"/>
                <a:gd name="T60" fmla="*/ 246 w 370"/>
                <a:gd name="T61" fmla="*/ 145 h 288"/>
                <a:gd name="T62" fmla="*/ 221 w 370"/>
                <a:gd name="T63" fmla="*/ 162 h 288"/>
                <a:gd name="T64" fmla="*/ 197 w 370"/>
                <a:gd name="T65" fmla="*/ 183 h 288"/>
                <a:gd name="T66" fmla="*/ 165 w 370"/>
                <a:gd name="T67" fmla="*/ 205 h 288"/>
                <a:gd name="T68" fmla="*/ 150 w 370"/>
                <a:gd name="T69" fmla="*/ 212 h 288"/>
                <a:gd name="T70" fmla="*/ 129 w 370"/>
                <a:gd name="T71" fmla="*/ 239 h 288"/>
                <a:gd name="T72" fmla="*/ 114 w 370"/>
                <a:gd name="T73" fmla="*/ 243 h 288"/>
                <a:gd name="T74" fmla="*/ 77 w 370"/>
                <a:gd name="T75" fmla="*/ 260 h 288"/>
                <a:gd name="T76" fmla="*/ 72 w 370"/>
                <a:gd name="T77" fmla="*/ 266 h 288"/>
                <a:gd name="T78" fmla="*/ 53 w 370"/>
                <a:gd name="T79" fmla="*/ 280 h 288"/>
                <a:gd name="T80" fmla="*/ 45 w 370"/>
                <a:gd name="T81" fmla="*/ 278 h 288"/>
                <a:gd name="T82" fmla="*/ 14 w 370"/>
                <a:gd name="T83" fmla="*/ 286 h 288"/>
                <a:gd name="T84" fmla="*/ 7 w 370"/>
                <a:gd name="T85" fmla="*/ 287 h 288"/>
                <a:gd name="T86" fmla="*/ 12 w 370"/>
                <a:gd name="T87" fmla="*/ 280 h 288"/>
                <a:gd name="T88" fmla="*/ 9 w 370"/>
                <a:gd name="T89" fmla="*/ 271 h 288"/>
                <a:gd name="T90" fmla="*/ 23 w 370"/>
                <a:gd name="T91" fmla="*/ 254 h 288"/>
                <a:gd name="T92" fmla="*/ 21 w 370"/>
                <a:gd name="T93" fmla="*/ 242 h 288"/>
                <a:gd name="T94" fmla="*/ 42 w 370"/>
                <a:gd name="T95" fmla="*/ 251 h 288"/>
                <a:gd name="T96" fmla="*/ 72 w 370"/>
                <a:gd name="T97" fmla="*/ 231 h 288"/>
                <a:gd name="T98" fmla="*/ 65 w 370"/>
                <a:gd name="T99" fmla="*/ 241 h 288"/>
                <a:gd name="T100" fmla="*/ 69 w 370"/>
                <a:gd name="T101" fmla="*/ 250 h 288"/>
                <a:gd name="T102" fmla="*/ 91 w 370"/>
                <a:gd name="T103" fmla="*/ 239 h 288"/>
                <a:gd name="T104" fmla="*/ 123 w 370"/>
                <a:gd name="T105" fmla="*/ 221 h 288"/>
                <a:gd name="T106" fmla="*/ 276 w 370"/>
                <a:gd name="T107" fmla="*/ 111 h 288"/>
                <a:gd name="T108" fmla="*/ 295 w 370"/>
                <a:gd name="T109" fmla="*/ 9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0" h="288">
                  <a:moveTo>
                    <a:pt x="132" y="212"/>
                  </a:moveTo>
                  <a:cubicBezTo>
                    <a:pt x="128" y="210"/>
                    <a:pt x="125" y="209"/>
                    <a:pt x="122" y="212"/>
                  </a:cubicBezTo>
                  <a:cubicBezTo>
                    <a:pt x="120" y="215"/>
                    <a:pt x="118" y="215"/>
                    <a:pt x="116" y="211"/>
                  </a:cubicBezTo>
                  <a:cubicBezTo>
                    <a:pt x="115" y="208"/>
                    <a:pt x="113" y="208"/>
                    <a:pt x="110" y="210"/>
                  </a:cubicBezTo>
                  <a:cubicBezTo>
                    <a:pt x="107" y="213"/>
                    <a:pt x="104" y="217"/>
                    <a:pt x="101" y="221"/>
                  </a:cubicBezTo>
                  <a:cubicBezTo>
                    <a:pt x="100" y="221"/>
                    <a:pt x="101" y="222"/>
                    <a:pt x="101" y="223"/>
                  </a:cubicBezTo>
                  <a:cubicBezTo>
                    <a:pt x="102" y="228"/>
                    <a:pt x="101" y="231"/>
                    <a:pt x="95" y="232"/>
                  </a:cubicBezTo>
                  <a:cubicBezTo>
                    <a:pt x="90" y="233"/>
                    <a:pt x="86" y="233"/>
                    <a:pt x="81" y="233"/>
                  </a:cubicBezTo>
                  <a:cubicBezTo>
                    <a:pt x="84" y="228"/>
                    <a:pt x="87" y="223"/>
                    <a:pt x="91" y="218"/>
                  </a:cubicBezTo>
                  <a:cubicBezTo>
                    <a:pt x="94" y="213"/>
                    <a:pt x="99" y="209"/>
                    <a:pt x="106" y="209"/>
                  </a:cubicBezTo>
                  <a:cubicBezTo>
                    <a:pt x="108" y="209"/>
                    <a:pt x="109" y="208"/>
                    <a:pt x="111" y="207"/>
                  </a:cubicBezTo>
                  <a:cubicBezTo>
                    <a:pt x="119" y="200"/>
                    <a:pt x="128" y="193"/>
                    <a:pt x="137" y="187"/>
                  </a:cubicBezTo>
                  <a:cubicBezTo>
                    <a:pt x="139" y="185"/>
                    <a:pt x="142" y="183"/>
                    <a:pt x="145" y="183"/>
                  </a:cubicBezTo>
                  <a:cubicBezTo>
                    <a:pt x="142" y="186"/>
                    <a:pt x="140" y="189"/>
                    <a:pt x="137" y="191"/>
                  </a:cubicBezTo>
                  <a:cubicBezTo>
                    <a:pt x="139" y="194"/>
                    <a:pt x="148" y="197"/>
                    <a:pt x="150" y="195"/>
                  </a:cubicBezTo>
                  <a:cubicBezTo>
                    <a:pt x="151" y="195"/>
                    <a:pt x="151" y="193"/>
                    <a:pt x="151" y="192"/>
                  </a:cubicBezTo>
                  <a:cubicBezTo>
                    <a:pt x="147" y="188"/>
                    <a:pt x="150" y="187"/>
                    <a:pt x="153" y="185"/>
                  </a:cubicBezTo>
                  <a:cubicBezTo>
                    <a:pt x="156" y="183"/>
                    <a:pt x="160" y="180"/>
                    <a:pt x="161" y="177"/>
                  </a:cubicBezTo>
                  <a:cubicBezTo>
                    <a:pt x="163" y="170"/>
                    <a:pt x="168" y="164"/>
                    <a:pt x="174" y="161"/>
                  </a:cubicBezTo>
                  <a:cubicBezTo>
                    <a:pt x="178" y="159"/>
                    <a:pt x="181" y="155"/>
                    <a:pt x="184" y="153"/>
                  </a:cubicBezTo>
                  <a:cubicBezTo>
                    <a:pt x="184" y="154"/>
                    <a:pt x="183" y="155"/>
                    <a:pt x="182" y="157"/>
                  </a:cubicBezTo>
                  <a:cubicBezTo>
                    <a:pt x="176" y="164"/>
                    <a:pt x="171" y="171"/>
                    <a:pt x="169" y="181"/>
                  </a:cubicBezTo>
                  <a:cubicBezTo>
                    <a:pt x="168" y="184"/>
                    <a:pt x="165" y="187"/>
                    <a:pt x="164" y="191"/>
                  </a:cubicBezTo>
                  <a:cubicBezTo>
                    <a:pt x="166" y="191"/>
                    <a:pt x="170" y="190"/>
                    <a:pt x="172" y="189"/>
                  </a:cubicBezTo>
                  <a:cubicBezTo>
                    <a:pt x="179" y="183"/>
                    <a:pt x="187" y="179"/>
                    <a:pt x="193" y="172"/>
                  </a:cubicBezTo>
                  <a:cubicBezTo>
                    <a:pt x="197" y="167"/>
                    <a:pt x="203" y="164"/>
                    <a:pt x="208" y="161"/>
                  </a:cubicBezTo>
                  <a:cubicBezTo>
                    <a:pt x="213" y="158"/>
                    <a:pt x="218" y="155"/>
                    <a:pt x="222" y="152"/>
                  </a:cubicBezTo>
                  <a:cubicBezTo>
                    <a:pt x="224" y="151"/>
                    <a:pt x="226" y="149"/>
                    <a:pt x="227" y="148"/>
                  </a:cubicBezTo>
                  <a:cubicBezTo>
                    <a:pt x="232" y="142"/>
                    <a:pt x="236" y="136"/>
                    <a:pt x="240" y="130"/>
                  </a:cubicBezTo>
                  <a:cubicBezTo>
                    <a:pt x="239" y="130"/>
                    <a:pt x="238" y="129"/>
                    <a:pt x="235" y="128"/>
                  </a:cubicBezTo>
                  <a:cubicBezTo>
                    <a:pt x="237" y="127"/>
                    <a:pt x="239" y="127"/>
                    <a:pt x="240" y="126"/>
                  </a:cubicBezTo>
                  <a:cubicBezTo>
                    <a:pt x="245" y="125"/>
                    <a:pt x="251" y="124"/>
                    <a:pt x="256" y="122"/>
                  </a:cubicBezTo>
                  <a:cubicBezTo>
                    <a:pt x="257" y="122"/>
                    <a:pt x="258" y="121"/>
                    <a:pt x="258" y="120"/>
                  </a:cubicBezTo>
                  <a:cubicBezTo>
                    <a:pt x="264" y="109"/>
                    <a:pt x="273" y="100"/>
                    <a:pt x="283" y="92"/>
                  </a:cubicBezTo>
                  <a:cubicBezTo>
                    <a:pt x="292" y="85"/>
                    <a:pt x="300" y="77"/>
                    <a:pt x="307" y="67"/>
                  </a:cubicBezTo>
                  <a:cubicBezTo>
                    <a:pt x="311" y="61"/>
                    <a:pt x="318" y="55"/>
                    <a:pt x="323" y="49"/>
                  </a:cubicBezTo>
                  <a:cubicBezTo>
                    <a:pt x="327" y="44"/>
                    <a:pt x="329" y="39"/>
                    <a:pt x="331" y="34"/>
                  </a:cubicBezTo>
                  <a:cubicBezTo>
                    <a:pt x="332" y="33"/>
                    <a:pt x="332" y="32"/>
                    <a:pt x="332" y="31"/>
                  </a:cubicBezTo>
                  <a:cubicBezTo>
                    <a:pt x="339" y="28"/>
                    <a:pt x="341" y="22"/>
                    <a:pt x="343" y="15"/>
                  </a:cubicBezTo>
                  <a:cubicBezTo>
                    <a:pt x="343" y="15"/>
                    <a:pt x="343" y="15"/>
                    <a:pt x="343" y="15"/>
                  </a:cubicBezTo>
                  <a:cubicBezTo>
                    <a:pt x="346" y="10"/>
                    <a:pt x="350" y="5"/>
                    <a:pt x="354" y="0"/>
                  </a:cubicBezTo>
                  <a:cubicBezTo>
                    <a:pt x="355" y="0"/>
                    <a:pt x="355" y="0"/>
                    <a:pt x="356" y="1"/>
                  </a:cubicBezTo>
                  <a:cubicBezTo>
                    <a:pt x="355" y="2"/>
                    <a:pt x="354" y="4"/>
                    <a:pt x="353" y="6"/>
                  </a:cubicBezTo>
                  <a:cubicBezTo>
                    <a:pt x="353" y="8"/>
                    <a:pt x="351" y="9"/>
                    <a:pt x="350" y="11"/>
                  </a:cubicBezTo>
                  <a:cubicBezTo>
                    <a:pt x="350" y="13"/>
                    <a:pt x="351" y="15"/>
                    <a:pt x="352" y="16"/>
                  </a:cubicBezTo>
                  <a:cubicBezTo>
                    <a:pt x="353" y="17"/>
                    <a:pt x="355" y="17"/>
                    <a:pt x="356" y="16"/>
                  </a:cubicBezTo>
                  <a:cubicBezTo>
                    <a:pt x="359" y="13"/>
                    <a:pt x="362" y="9"/>
                    <a:pt x="366" y="6"/>
                  </a:cubicBezTo>
                  <a:cubicBezTo>
                    <a:pt x="367" y="5"/>
                    <a:pt x="368" y="3"/>
                    <a:pt x="370" y="2"/>
                  </a:cubicBezTo>
                  <a:cubicBezTo>
                    <a:pt x="368" y="5"/>
                    <a:pt x="367" y="8"/>
                    <a:pt x="366" y="12"/>
                  </a:cubicBezTo>
                  <a:cubicBezTo>
                    <a:pt x="362" y="18"/>
                    <a:pt x="358" y="24"/>
                    <a:pt x="354" y="30"/>
                  </a:cubicBezTo>
                  <a:cubicBezTo>
                    <a:pt x="354" y="31"/>
                    <a:pt x="353" y="32"/>
                    <a:pt x="351" y="33"/>
                  </a:cubicBezTo>
                  <a:cubicBezTo>
                    <a:pt x="346" y="35"/>
                    <a:pt x="344" y="39"/>
                    <a:pt x="344" y="45"/>
                  </a:cubicBezTo>
                  <a:cubicBezTo>
                    <a:pt x="343" y="48"/>
                    <a:pt x="344" y="51"/>
                    <a:pt x="343" y="53"/>
                  </a:cubicBezTo>
                  <a:cubicBezTo>
                    <a:pt x="342" y="56"/>
                    <a:pt x="340" y="59"/>
                    <a:pt x="338" y="60"/>
                  </a:cubicBezTo>
                  <a:cubicBezTo>
                    <a:pt x="331" y="62"/>
                    <a:pt x="327" y="68"/>
                    <a:pt x="323" y="73"/>
                  </a:cubicBezTo>
                  <a:cubicBezTo>
                    <a:pt x="318" y="79"/>
                    <a:pt x="313" y="86"/>
                    <a:pt x="308" y="92"/>
                  </a:cubicBezTo>
                  <a:cubicBezTo>
                    <a:pt x="302" y="100"/>
                    <a:pt x="293" y="106"/>
                    <a:pt x="288" y="114"/>
                  </a:cubicBezTo>
                  <a:cubicBezTo>
                    <a:pt x="285" y="119"/>
                    <a:pt x="279" y="123"/>
                    <a:pt x="274" y="127"/>
                  </a:cubicBezTo>
                  <a:cubicBezTo>
                    <a:pt x="272" y="127"/>
                    <a:pt x="269" y="127"/>
                    <a:pt x="266" y="127"/>
                  </a:cubicBezTo>
                  <a:cubicBezTo>
                    <a:pt x="266" y="125"/>
                    <a:pt x="266" y="123"/>
                    <a:pt x="267" y="122"/>
                  </a:cubicBezTo>
                  <a:cubicBezTo>
                    <a:pt x="260" y="121"/>
                    <a:pt x="257" y="125"/>
                    <a:pt x="258" y="132"/>
                  </a:cubicBezTo>
                  <a:cubicBezTo>
                    <a:pt x="252" y="134"/>
                    <a:pt x="249" y="139"/>
                    <a:pt x="246" y="145"/>
                  </a:cubicBezTo>
                  <a:cubicBezTo>
                    <a:pt x="243" y="149"/>
                    <a:pt x="239" y="152"/>
                    <a:pt x="235" y="155"/>
                  </a:cubicBezTo>
                  <a:cubicBezTo>
                    <a:pt x="230" y="158"/>
                    <a:pt x="226" y="160"/>
                    <a:pt x="221" y="162"/>
                  </a:cubicBezTo>
                  <a:cubicBezTo>
                    <a:pt x="217" y="164"/>
                    <a:pt x="213" y="167"/>
                    <a:pt x="211" y="171"/>
                  </a:cubicBezTo>
                  <a:cubicBezTo>
                    <a:pt x="207" y="176"/>
                    <a:pt x="202" y="179"/>
                    <a:pt x="197" y="183"/>
                  </a:cubicBezTo>
                  <a:cubicBezTo>
                    <a:pt x="192" y="187"/>
                    <a:pt x="186" y="190"/>
                    <a:pt x="180" y="194"/>
                  </a:cubicBezTo>
                  <a:cubicBezTo>
                    <a:pt x="175" y="198"/>
                    <a:pt x="170" y="201"/>
                    <a:pt x="165" y="205"/>
                  </a:cubicBezTo>
                  <a:cubicBezTo>
                    <a:pt x="164" y="205"/>
                    <a:pt x="163" y="206"/>
                    <a:pt x="161" y="206"/>
                  </a:cubicBezTo>
                  <a:cubicBezTo>
                    <a:pt x="156" y="205"/>
                    <a:pt x="153" y="208"/>
                    <a:pt x="150" y="212"/>
                  </a:cubicBezTo>
                  <a:cubicBezTo>
                    <a:pt x="146" y="219"/>
                    <a:pt x="143" y="225"/>
                    <a:pt x="138" y="232"/>
                  </a:cubicBezTo>
                  <a:cubicBezTo>
                    <a:pt x="136" y="235"/>
                    <a:pt x="132" y="237"/>
                    <a:pt x="129" y="239"/>
                  </a:cubicBezTo>
                  <a:cubicBezTo>
                    <a:pt x="125" y="242"/>
                    <a:pt x="121" y="244"/>
                    <a:pt x="116" y="247"/>
                  </a:cubicBezTo>
                  <a:cubicBezTo>
                    <a:pt x="116" y="246"/>
                    <a:pt x="115" y="245"/>
                    <a:pt x="114" y="243"/>
                  </a:cubicBezTo>
                  <a:cubicBezTo>
                    <a:pt x="102" y="253"/>
                    <a:pt x="91" y="261"/>
                    <a:pt x="76" y="266"/>
                  </a:cubicBezTo>
                  <a:cubicBezTo>
                    <a:pt x="76" y="263"/>
                    <a:pt x="77" y="262"/>
                    <a:pt x="77" y="260"/>
                  </a:cubicBezTo>
                  <a:cubicBezTo>
                    <a:pt x="71" y="261"/>
                    <a:pt x="65" y="260"/>
                    <a:pt x="62" y="268"/>
                  </a:cubicBezTo>
                  <a:cubicBezTo>
                    <a:pt x="66" y="268"/>
                    <a:pt x="69" y="267"/>
                    <a:pt x="72" y="266"/>
                  </a:cubicBezTo>
                  <a:cubicBezTo>
                    <a:pt x="70" y="273"/>
                    <a:pt x="64" y="278"/>
                    <a:pt x="58" y="278"/>
                  </a:cubicBezTo>
                  <a:cubicBezTo>
                    <a:pt x="56" y="278"/>
                    <a:pt x="55" y="279"/>
                    <a:pt x="53" y="280"/>
                  </a:cubicBezTo>
                  <a:cubicBezTo>
                    <a:pt x="51" y="281"/>
                    <a:pt x="50" y="282"/>
                    <a:pt x="48" y="283"/>
                  </a:cubicBezTo>
                  <a:cubicBezTo>
                    <a:pt x="47" y="281"/>
                    <a:pt x="46" y="279"/>
                    <a:pt x="45" y="278"/>
                  </a:cubicBezTo>
                  <a:cubicBezTo>
                    <a:pt x="38" y="278"/>
                    <a:pt x="31" y="278"/>
                    <a:pt x="24" y="280"/>
                  </a:cubicBezTo>
                  <a:cubicBezTo>
                    <a:pt x="20" y="281"/>
                    <a:pt x="17" y="284"/>
                    <a:pt x="14" y="286"/>
                  </a:cubicBezTo>
                  <a:cubicBezTo>
                    <a:pt x="13" y="286"/>
                    <a:pt x="12" y="288"/>
                    <a:pt x="11" y="288"/>
                  </a:cubicBezTo>
                  <a:cubicBezTo>
                    <a:pt x="9" y="288"/>
                    <a:pt x="8" y="287"/>
                    <a:pt x="7" y="287"/>
                  </a:cubicBezTo>
                  <a:cubicBezTo>
                    <a:pt x="7" y="285"/>
                    <a:pt x="8" y="284"/>
                    <a:pt x="9" y="283"/>
                  </a:cubicBezTo>
                  <a:cubicBezTo>
                    <a:pt x="9" y="282"/>
                    <a:pt x="11" y="281"/>
                    <a:pt x="12" y="280"/>
                  </a:cubicBezTo>
                  <a:cubicBezTo>
                    <a:pt x="9" y="275"/>
                    <a:pt x="4" y="279"/>
                    <a:pt x="0" y="278"/>
                  </a:cubicBezTo>
                  <a:cubicBezTo>
                    <a:pt x="3" y="276"/>
                    <a:pt x="6" y="273"/>
                    <a:pt x="9" y="271"/>
                  </a:cubicBezTo>
                  <a:cubicBezTo>
                    <a:pt x="15" y="267"/>
                    <a:pt x="20" y="263"/>
                    <a:pt x="25" y="259"/>
                  </a:cubicBezTo>
                  <a:cubicBezTo>
                    <a:pt x="28" y="256"/>
                    <a:pt x="27" y="254"/>
                    <a:pt x="23" y="254"/>
                  </a:cubicBezTo>
                  <a:cubicBezTo>
                    <a:pt x="20" y="253"/>
                    <a:pt x="16" y="253"/>
                    <a:pt x="17" y="249"/>
                  </a:cubicBezTo>
                  <a:cubicBezTo>
                    <a:pt x="17" y="247"/>
                    <a:pt x="19" y="245"/>
                    <a:pt x="21" y="242"/>
                  </a:cubicBezTo>
                  <a:cubicBezTo>
                    <a:pt x="24" y="245"/>
                    <a:pt x="26" y="248"/>
                    <a:pt x="28" y="250"/>
                  </a:cubicBezTo>
                  <a:cubicBezTo>
                    <a:pt x="33" y="256"/>
                    <a:pt x="37" y="256"/>
                    <a:pt x="42" y="251"/>
                  </a:cubicBezTo>
                  <a:cubicBezTo>
                    <a:pt x="50" y="245"/>
                    <a:pt x="57" y="237"/>
                    <a:pt x="65" y="231"/>
                  </a:cubicBezTo>
                  <a:cubicBezTo>
                    <a:pt x="67" y="230"/>
                    <a:pt x="70" y="231"/>
                    <a:pt x="72" y="231"/>
                  </a:cubicBezTo>
                  <a:cubicBezTo>
                    <a:pt x="72" y="233"/>
                    <a:pt x="72" y="235"/>
                    <a:pt x="71" y="236"/>
                  </a:cubicBezTo>
                  <a:cubicBezTo>
                    <a:pt x="70" y="238"/>
                    <a:pt x="67" y="239"/>
                    <a:pt x="65" y="241"/>
                  </a:cubicBezTo>
                  <a:cubicBezTo>
                    <a:pt x="64" y="242"/>
                    <a:pt x="62" y="245"/>
                    <a:pt x="62" y="246"/>
                  </a:cubicBezTo>
                  <a:cubicBezTo>
                    <a:pt x="64" y="248"/>
                    <a:pt x="67" y="251"/>
                    <a:pt x="69" y="250"/>
                  </a:cubicBezTo>
                  <a:cubicBezTo>
                    <a:pt x="73" y="250"/>
                    <a:pt x="76" y="249"/>
                    <a:pt x="80" y="247"/>
                  </a:cubicBezTo>
                  <a:cubicBezTo>
                    <a:pt x="84" y="245"/>
                    <a:pt x="87" y="242"/>
                    <a:pt x="91" y="239"/>
                  </a:cubicBezTo>
                  <a:cubicBezTo>
                    <a:pt x="92" y="238"/>
                    <a:pt x="94" y="236"/>
                    <a:pt x="96" y="236"/>
                  </a:cubicBezTo>
                  <a:cubicBezTo>
                    <a:pt x="107" y="233"/>
                    <a:pt x="114" y="226"/>
                    <a:pt x="123" y="221"/>
                  </a:cubicBezTo>
                  <a:cubicBezTo>
                    <a:pt x="127" y="219"/>
                    <a:pt x="129" y="215"/>
                    <a:pt x="132" y="212"/>
                  </a:cubicBezTo>
                  <a:close/>
                  <a:moveTo>
                    <a:pt x="276" y="111"/>
                  </a:moveTo>
                  <a:cubicBezTo>
                    <a:pt x="276" y="111"/>
                    <a:pt x="277" y="111"/>
                    <a:pt x="277" y="112"/>
                  </a:cubicBezTo>
                  <a:cubicBezTo>
                    <a:pt x="283" y="104"/>
                    <a:pt x="289" y="97"/>
                    <a:pt x="295" y="90"/>
                  </a:cubicBezTo>
                  <a:cubicBezTo>
                    <a:pt x="285" y="93"/>
                    <a:pt x="280" y="102"/>
                    <a:pt x="276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7423089" y="3409956"/>
              <a:ext cx="887407" cy="517526"/>
            </a:xfrm>
            <a:custGeom>
              <a:avLst/>
              <a:gdLst>
                <a:gd name="T0" fmla="*/ 236 w 236"/>
                <a:gd name="T1" fmla="*/ 2 h 137"/>
                <a:gd name="T2" fmla="*/ 228 w 236"/>
                <a:gd name="T3" fmla="*/ 12 h 137"/>
                <a:gd name="T4" fmla="*/ 214 w 236"/>
                <a:gd name="T5" fmla="*/ 19 h 137"/>
                <a:gd name="T6" fmla="*/ 197 w 236"/>
                <a:gd name="T7" fmla="*/ 31 h 137"/>
                <a:gd name="T8" fmla="*/ 180 w 236"/>
                <a:gd name="T9" fmla="*/ 41 h 137"/>
                <a:gd name="T10" fmla="*/ 169 w 236"/>
                <a:gd name="T11" fmla="*/ 48 h 137"/>
                <a:gd name="T12" fmla="*/ 157 w 236"/>
                <a:gd name="T13" fmla="*/ 59 h 137"/>
                <a:gd name="T14" fmla="*/ 137 w 236"/>
                <a:gd name="T15" fmla="*/ 67 h 137"/>
                <a:gd name="T16" fmla="*/ 129 w 236"/>
                <a:gd name="T17" fmla="*/ 70 h 137"/>
                <a:gd name="T18" fmla="*/ 116 w 236"/>
                <a:gd name="T19" fmla="*/ 81 h 137"/>
                <a:gd name="T20" fmla="*/ 111 w 236"/>
                <a:gd name="T21" fmla="*/ 89 h 137"/>
                <a:gd name="T22" fmla="*/ 89 w 236"/>
                <a:gd name="T23" fmla="*/ 94 h 137"/>
                <a:gd name="T24" fmla="*/ 77 w 236"/>
                <a:gd name="T25" fmla="*/ 103 h 137"/>
                <a:gd name="T26" fmla="*/ 74 w 236"/>
                <a:gd name="T27" fmla="*/ 105 h 137"/>
                <a:gd name="T28" fmla="*/ 63 w 236"/>
                <a:gd name="T29" fmla="*/ 107 h 137"/>
                <a:gd name="T30" fmla="*/ 59 w 236"/>
                <a:gd name="T31" fmla="*/ 107 h 137"/>
                <a:gd name="T32" fmla="*/ 49 w 236"/>
                <a:gd name="T33" fmla="*/ 114 h 137"/>
                <a:gd name="T34" fmla="*/ 29 w 236"/>
                <a:gd name="T35" fmla="*/ 117 h 137"/>
                <a:gd name="T36" fmla="*/ 27 w 236"/>
                <a:gd name="T37" fmla="*/ 122 h 137"/>
                <a:gd name="T38" fmla="*/ 22 w 236"/>
                <a:gd name="T39" fmla="*/ 125 h 137"/>
                <a:gd name="T40" fmla="*/ 18 w 236"/>
                <a:gd name="T41" fmla="*/ 127 h 137"/>
                <a:gd name="T42" fmla="*/ 7 w 236"/>
                <a:gd name="T43" fmla="*/ 135 h 137"/>
                <a:gd name="T44" fmla="*/ 1 w 236"/>
                <a:gd name="T45" fmla="*/ 133 h 137"/>
                <a:gd name="T46" fmla="*/ 0 w 236"/>
                <a:gd name="T47" fmla="*/ 127 h 137"/>
                <a:gd name="T48" fmla="*/ 2 w 236"/>
                <a:gd name="T49" fmla="*/ 124 h 137"/>
                <a:gd name="T50" fmla="*/ 59 w 236"/>
                <a:gd name="T51" fmla="*/ 98 h 137"/>
                <a:gd name="T52" fmla="*/ 103 w 236"/>
                <a:gd name="T53" fmla="*/ 73 h 137"/>
                <a:gd name="T54" fmla="*/ 127 w 236"/>
                <a:gd name="T55" fmla="*/ 60 h 137"/>
                <a:gd name="T56" fmla="*/ 156 w 236"/>
                <a:gd name="T57" fmla="*/ 44 h 137"/>
                <a:gd name="T58" fmla="*/ 158 w 236"/>
                <a:gd name="T59" fmla="*/ 43 h 137"/>
                <a:gd name="T60" fmla="*/ 182 w 236"/>
                <a:gd name="T61" fmla="*/ 29 h 137"/>
                <a:gd name="T62" fmla="*/ 187 w 236"/>
                <a:gd name="T63" fmla="*/ 24 h 137"/>
                <a:gd name="T64" fmla="*/ 199 w 236"/>
                <a:gd name="T65" fmla="*/ 20 h 137"/>
                <a:gd name="T66" fmla="*/ 209 w 236"/>
                <a:gd name="T67" fmla="*/ 16 h 137"/>
                <a:gd name="T68" fmla="*/ 215 w 236"/>
                <a:gd name="T69" fmla="*/ 10 h 137"/>
                <a:gd name="T70" fmla="*/ 236 w 236"/>
                <a:gd name="T71" fmla="*/ 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6" h="137">
                  <a:moveTo>
                    <a:pt x="236" y="2"/>
                  </a:moveTo>
                  <a:cubicBezTo>
                    <a:pt x="235" y="7"/>
                    <a:pt x="232" y="10"/>
                    <a:pt x="228" y="12"/>
                  </a:cubicBezTo>
                  <a:cubicBezTo>
                    <a:pt x="223" y="15"/>
                    <a:pt x="218" y="17"/>
                    <a:pt x="214" y="19"/>
                  </a:cubicBezTo>
                  <a:cubicBezTo>
                    <a:pt x="207" y="22"/>
                    <a:pt x="201" y="25"/>
                    <a:pt x="197" y="31"/>
                  </a:cubicBezTo>
                  <a:cubicBezTo>
                    <a:pt x="193" y="37"/>
                    <a:pt x="188" y="41"/>
                    <a:pt x="180" y="41"/>
                  </a:cubicBezTo>
                  <a:cubicBezTo>
                    <a:pt x="176" y="42"/>
                    <a:pt x="172" y="45"/>
                    <a:pt x="169" y="48"/>
                  </a:cubicBezTo>
                  <a:cubicBezTo>
                    <a:pt x="165" y="52"/>
                    <a:pt x="161" y="56"/>
                    <a:pt x="157" y="59"/>
                  </a:cubicBezTo>
                  <a:cubicBezTo>
                    <a:pt x="151" y="64"/>
                    <a:pt x="145" y="68"/>
                    <a:pt x="137" y="67"/>
                  </a:cubicBezTo>
                  <a:cubicBezTo>
                    <a:pt x="134" y="66"/>
                    <a:pt x="131" y="68"/>
                    <a:pt x="129" y="70"/>
                  </a:cubicBezTo>
                  <a:cubicBezTo>
                    <a:pt x="125" y="74"/>
                    <a:pt x="123" y="80"/>
                    <a:pt x="116" y="81"/>
                  </a:cubicBezTo>
                  <a:cubicBezTo>
                    <a:pt x="114" y="82"/>
                    <a:pt x="113" y="86"/>
                    <a:pt x="111" y="89"/>
                  </a:cubicBezTo>
                  <a:cubicBezTo>
                    <a:pt x="101" y="81"/>
                    <a:pt x="95" y="83"/>
                    <a:pt x="89" y="94"/>
                  </a:cubicBezTo>
                  <a:cubicBezTo>
                    <a:pt x="86" y="99"/>
                    <a:pt x="84" y="103"/>
                    <a:pt x="77" y="103"/>
                  </a:cubicBezTo>
                  <a:cubicBezTo>
                    <a:pt x="76" y="103"/>
                    <a:pt x="75" y="104"/>
                    <a:pt x="74" y="105"/>
                  </a:cubicBezTo>
                  <a:cubicBezTo>
                    <a:pt x="70" y="108"/>
                    <a:pt x="67" y="110"/>
                    <a:pt x="63" y="107"/>
                  </a:cubicBezTo>
                  <a:cubicBezTo>
                    <a:pt x="62" y="106"/>
                    <a:pt x="60" y="106"/>
                    <a:pt x="59" y="107"/>
                  </a:cubicBezTo>
                  <a:cubicBezTo>
                    <a:pt x="55" y="109"/>
                    <a:pt x="52" y="111"/>
                    <a:pt x="49" y="114"/>
                  </a:cubicBezTo>
                  <a:cubicBezTo>
                    <a:pt x="43" y="119"/>
                    <a:pt x="37" y="122"/>
                    <a:pt x="29" y="117"/>
                  </a:cubicBezTo>
                  <a:cubicBezTo>
                    <a:pt x="28" y="119"/>
                    <a:pt x="27" y="120"/>
                    <a:pt x="27" y="122"/>
                  </a:cubicBezTo>
                  <a:cubicBezTo>
                    <a:pt x="26" y="124"/>
                    <a:pt x="26" y="127"/>
                    <a:pt x="22" y="125"/>
                  </a:cubicBezTo>
                  <a:cubicBezTo>
                    <a:pt x="21" y="125"/>
                    <a:pt x="19" y="126"/>
                    <a:pt x="18" y="127"/>
                  </a:cubicBezTo>
                  <a:cubicBezTo>
                    <a:pt x="14" y="130"/>
                    <a:pt x="11" y="133"/>
                    <a:pt x="7" y="135"/>
                  </a:cubicBezTo>
                  <a:cubicBezTo>
                    <a:pt x="4" y="137"/>
                    <a:pt x="2" y="137"/>
                    <a:pt x="1" y="133"/>
                  </a:cubicBezTo>
                  <a:cubicBezTo>
                    <a:pt x="1" y="131"/>
                    <a:pt x="0" y="129"/>
                    <a:pt x="0" y="127"/>
                  </a:cubicBezTo>
                  <a:cubicBezTo>
                    <a:pt x="0" y="126"/>
                    <a:pt x="1" y="124"/>
                    <a:pt x="2" y="124"/>
                  </a:cubicBezTo>
                  <a:cubicBezTo>
                    <a:pt x="23" y="119"/>
                    <a:pt x="41" y="108"/>
                    <a:pt x="59" y="98"/>
                  </a:cubicBezTo>
                  <a:cubicBezTo>
                    <a:pt x="74" y="90"/>
                    <a:pt x="88" y="81"/>
                    <a:pt x="103" y="73"/>
                  </a:cubicBezTo>
                  <a:cubicBezTo>
                    <a:pt x="111" y="68"/>
                    <a:pt x="119" y="64"/>
                    <a:pt x="127" y="60"/>
                  </a:cubicBezTo>
                  <a:cubicBezTo>
                    <a:pt x="137" y="55"/>
                    <a:pt x="147" y="50"/>
                    <a:pt x="156" y="44"/>
                  </a:cubicBezTo>
                  <a:cubicBezTo>
                    <a:pt x="157" y="44"/>
                    <a:pt x="158" y="43"/>
                    <a:pt x="158" y="43"/>
                  </a:cubicBezTo>
                  <a:cubicBezTo>
                    <a:pt x="168" y="42"/>
                    <a:pt x="175" y="36"/>
                    <a:pt x="182" y="29"/>
                  </a:cubicBezTo>
                  <a:cubicBezTo>
                    <a:pt x="184" y="28"/>
                    <a:pt x="185" y="26"/>
                    <a:pt x="187" y="24"/>
                  </a:cubicBezTo>
                  <a:cubicBezTo>
                    <a:pt x="190" y="21"/>
                    <a:pt x="194" y="19"/>
                    <a:pt x="199" y="20"/>
                  </a:cubicBezTo>
                  <a:cubicBezTo>
                    <a:pt x="202" y="20"/>
                    <a:pt x="206" y="18"/>
                    <a:pt x="209" y="16"/>
                  </a:cubicBezTo>
                  <a:cubicBezTo>
                    <a:pt x="211" y="14"/>
                    <a:pt x="213" y="12"/>
                    <a:pt x="215" y="10"/>
                  </a:cubicBezTo>
                  <a:cubicBezTo>
                    <a:pt x="220" y="3"/>
                    <a:pt x="227" y="0"/>
                    <a:pt x="2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7021456" y="3602042"/>
              <a:ext cx="609595" cy="331789"/>
            </a:xfrm>
            <a:custGeom>
              <a:avLst/>
              <a:gdLst>
                <a:gd name="T0" fmla="*/ 0 w 162"/>
                <a:gd name="T1" fmla="*/ 79 h 88"/>
                <a:gd name="T2" fmla="*/ 7 w 162"/>
                <a:gd name="T3" fmla="*/ 77 h 88"/>
                <a:gd name="T4" fmla="*/ 26 w 162"/>
                <a:gd name="T5" fmla="*/ 66 h 88"/>
                <a:gd name="T6" fmla="*/ 33 w 162"/>
                <a:gd name="T7" fmla="*/ 52 h 88"/>
                <a:gd name="T8" fmla="*/ 32 w 162"/>
                <a:gd name="T9" fmla="*/ 44 h 88"/>
                <a:gd name="T10" fmla="*/ 19 w 162"/>
                <a:gd name="T11" fmla="*/ 48 h 88"/>
                <a:gd name="T12" fmla="*/ 47 w 162"/>
                <a:gd name="T13" fmla="*/ 34 h 88"/>
                <a:gd name="T14" fmla="*/ 52 w 162"/>
                <a:gd name="T15" fmla="*/ 37 h 88"/>
                <a:gd name="T16" fmla="*/ 60 w 162"/>
                <a:gd name="T17" fmla="*/ 40 h 88"/>
                <a:gd name="T18" fmla="*/ 75 w 162"/>
                <a:gd name="T19" fmla="*/ 34 h 88"/>
                <a:gd name="T20" fmla="*/ 78 w 162"/>
                <a:gd name="T21" fmla="*/ 27 h 88"/>
                <a:gd name="T22" fmla="*/ 72 w 162"/>
                <a:gd name="T23" fmla="*/ 10 h 88"/>
                <a:gd name="T24" fmla="*/ 81 w 162"/>
                <a:gd name="T25" fmla="*/ 9 h 88"/>
                <a:gd name="T26" fmla="*/ 82 w 162"/>
                <a:gd name="T27" fmla="*/ 21 h 88"/>
                <a:gd name="T28" fmla="*/ 91 w 162"/>
                <a:gd name="T29" fmla="*/ 29 h 88"/>
                <a:gd name="T30" fmla="*/ 106 w 162"/>
                <a:gd name="T31" fmla="*/ 24 h 88"/>
                <a:gd name="T32" fmla="*/ 116 w 162"/>
                <a:gd name="T33" fmla="*/ 19 h 88"/>
                <a:gd name="T34" fmla="*/ 126 w 162"/>
                <a:gd name="T35" fmla="*/ 14 h 88"/>
                <a:gd name="T36" fmla="*/ 150 w 162"/>
                <a:gd name="T37" fmla="*/ 3 h 88"/>
                <a:gd name="T38" fmla="*/ 162 w 162"/>
                <a:gd name="T39" fmla="*/ 0 h 88"/>
                <a:gd name="T40" fmla="*/ 160 w 162"/>
                <a:gd name="T41" fmla="*/ 7 h 88"/>
                <a:gd name="T42" fmla="*/ 141 w 162"/>
                <a:gd name="T43" fmla="*/ 16 h 88"/>
                <a:gd name="T44" fmla="*/ 126 w 162"/>
                <a:gd name="T45" fmla="*/ 21 h 88"/>
                <a:gd name="T46" fmla="*/ 116 w 162"/>
                <a:gd name="T47" fmla="*/ 30 h 88"/>
                <a:gd name="T48" fmla="*/ 96 w 162"/>
                <a:gd name="T49" fmla="*/ 35 h 88"/>
                <a:gd name="T50" fmla="*/ 91 w 162"/>
                <a:gd name="T51" fmla="*/ 36 h 88"/>
                <a:gd name="T52" fmla="*/ 81 w 162"/>
                <a:gd name="T53" fmla="*/ 44 h 88"/>
                <a:gd name="T54" fmla="*/ 61 w 162"/>
                <a:gd name="T55" fmla="*/ 50 h 88"/>
                <a:gd name="T56" fmla="*/ 51 w 162"/>
                <a:gd name="T57" fmla="*/ 57 h 88"/>
                <a:gd name="T58" fmla="*/ 39 w 162"/>
                <a:gd name="T59" fmla="*/ 73 h 88"/>
                <a:gd name="T60" fmla="*/ 27 w 162"/>
                <a:gd name="T61" fmla="*/ 77 h 88"/>
                <a:gd name="T62" fmla="*/ 15 w 162"/>
                <a:gd name="T63" fmla="*/ 83 h 88"/>
                <a:gd name="T64" fmla="*/ 0 w 162"/>
                <a:gd name="T65" fmla="*/ 7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2" h="88">
                  <a:moveTo>
                    <a:pt x="0" y="79"/>
                  </a:moveTo>
                  <a:cubicBezTo>
                    <a:pt x="3" y="78"/>
                    <a:pt x="5" y="77"/>
                    <a:pt x="7" y="77"/>
                  </a:cubicBezTo>
                  <a:cubicBezTo>
                    <a:pt x="15" y="77"/>
                    <a:pt x="21" y="73"/>
                    <a:pt x="26" y="66"/>
                  </a:cubicBezTo>
                  <a:cubicBezTo>
                    <a:pt x="29" y="62"/>
                    <a:pt x="31" y="57"/>
                    <a:pt x="33" y="52"/>
                  </a:cubicBezTo>
                  <a:cubicBezTo>
                    <a:pt x="34" y="50"/>
                    <a:pt x="32" y="47"/>
                    <a:pt x="32" y="44"/>
                  </a:cubicBezTo>
                  <a:cubicBezTo>
                    <a:pt x="27" y="46"/>
                    <a:pt x="23" y="47"/>
                    <a:pt x="19" y="48"/>
                  </a:cubicBezTo>
                  <a:cubicBezTo>
                    <a:pt x="28" y="43"/>
                    <a:pt x="36" y="35"/>
                    <a:pt x="47" y="34"/>
                  </a:cubicBezTo>
                  <a:cubicBezTo>
                    <a:pt x="49" y="34"/>
                    <a:pt x="51" y="34"/>
                    <a:pt x="52" y="37"/>
                  </a:cubicBezTo>
                  <a:cubicBezTo>
                    <a:pt x="54" y="41"/>
                    <a:pt x="56" y="42"/>
                    <a:pt x="60" y="40"/>
                  </a:cubicBezTo>
                  <a:cubicBezTo>
                    <a:pt x="65" y="37"/>
                    <a:pt x="70" y="36"/>
                    <a:pt x="75" y="34"/>
                  </a:cubicBezTo>
                  <a:cubicBezTo>
                    <a:pt x="77" y="32"/>
                    <a:pt x="79" y="30"/>
                    <a:pt x="78" y="27"/>
                  </a:cubicBezTo>
                  <a:cubicBezTo>
                    <a:pt x="76" y="22"/>
                    <a:pt x="74" y="16"/>
                    <a:pt x="72" y="10"/>
                  </a:cubicBezTo>
                  <a:cubicBezTo>
                    <a:pt x="75" y="10"/>
                    <a:pt x="78" y="9"/>
                    <a:pt x="81" y="9"/>
                  </a:cubicBezTo>
                  <a:cubicBezTo>
                    <a:pt x="81" y="13"/>
                    <a:pt x="81" y="17"/>
                    <a:pt x="82" y="21"/>
                  </a:cubicBezTo>
                  <a:cubicBezTo>
                    <a:pt x="82" y="27"/>
                    <a:pt x="85" y="30"/>
                    <a:pt x="91" y="29"/>
                  </a:cubicBezTo>
                  <a:cubicBezTo>
                    <a:pt x="96" y="28"/>
                    <a:pt x="101" y="26"/>
                    <a:pt x="106" y="24"/>
                  </a:cubicBezTo>
                  <a:cubicBezTo>
                    <a:pt x="110" y="23"/>
                    <a:pt x="113" y="20"/>
                    <a:pt x="116" y="19"/>
                  </a:cubicBezTo>
                  <a:cubicBezTo>
                    <a:pt x="119" y="17"/>
                    <a:pt x="122" y="14"/>
                    <a:pt x="126" y="14"/>
                  </a:cubicBezTo>
                  <a:cubicBezTo>
                    <a:pt x="135" y="12"/>
                    <a:pt x="143" y="9"/>
                    <a:pt x="150" y="3"/>
                  </a:cubicBezTo>
                  <a:cubicBezTo>
                    <a:pt x="153" y="1"/>
                    <a:pt x="157" y="1"/>
                    <a:pt x="162" y="0"/>
                  </a:cubicBezTo>
                  <a:cubicBezTo>
                    <a:pt x="161" y="3"/>
                    <a:pt x="161" y="5"/>
                    <a:pt x="160" y="7"/>
                  </a:cubicBezTo>
                  <a:cubicBezTo>
                    <a:pt x="158" y="12"/>
                    <a:pt x="146" y="17"/>
                    <a:pt x="141" y="16"/>
                  </a:cubicBezTo>
                  <a:cubicBezTo>
                    <a:pt x="135" y="15"/>
                    <a:pt x="130" y="18"/>
                    <a:pt x="126" y="21"/>
                  </a:cubicBezTo>
                  <a:cubicBezTo>
                    <a:pt x="123" y="24"/>
                    <a:pt x="119" y="27"/>
                    <a:pt x="116" y="30"/>
                  </a:cubicBezTo>
                  <a:cubicBezTo>
                    <a:pt x="110" y="35"/>
                    <a:pt x="104" y="38"/>
                    <a:pt x="96" y="35"/>
                  </a:cubicBezTo>
                  <a:cubicBezTo>
                    <a:pt x="94" y="35"/>
                    <a:pt x="92" y="35"/>
                    <a:pt x="91" y="36"/>
                  </a:cubicBezTo>
                  <a:cubicBezTo>
                    <a:pt x="87" y="39"/>
                    <a:pt x="84" y="42"/>
                    <a:pt x="81" y="44"/>
                  </a:cubicBezTo>
                  <a:cubicBezTo>
                    <a:pt x="75" y="49"/>
                    <a:pt x="69" y="51"/>
                    <a:pt x="61" y="50"/>
                  </a:cubicBezTo>
                  <a:cubicBezTo>
                    <a:pt x="55" y="49"/>
                    <a:pt x="51" y="51"/>
                    <a:pt x="51" y="57"/>
                  </a:cubicBezTo>
                  <a:cubicBezTo>
                    <a:pt x="51" y="66"/>
                    <a:pt x="46" y="70"/>
                    <a:pt x="39" y="73"/>
                  </a:cubicBezTo>
                  <a:cubicBezTo>
                    <a:pt x="35" y="74"/>
                    <a:pt x="31" y="76"/>
                    <a:pt x="27" y="77"/>
                  </a:cubicBezTo>
                  <a:cubicBezTo>
                    <a:pt x="23" y="79"/>
                    <a:pt x="19" y="81"/>
                    <a:pt x="15" y="83"/>
                  </a:cubicBezTo>
                  <a:cubicBezTo>
                    <a:pt x="7" y="87"/>
                    <a:pt x="7" y="88"/>
                    <a:pt x="0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5365706" y="3998920"/>
              <a:ext cx="217487" cy="44449"/>
            </a:xfrm>
            <a:custGeom>
              <a:avLst/>
              <a:gdLst>
                <a:gd name="T0" fmla="*/ 0 w 58"/>
                <a:gd name="T1" fmla="*/ 4 h 12"/>
                <a:gd name="T2" fmla="*/ 5 w 58"/>
                <a:gd name="T3" fmla="*/ 1 h 12"/>
                <a:gd name="T4" fmla="*/ 17 w 58"/>
                <a:gd name="T5" fmla="*/ 1 h 12"/>
                <a:gd name="T6" fmla="*/ 18 w 58"/>
                <a:gd name="T7" fmla="*/ 1 h 12"/>
                <a:gd name="T8" fmla="*/ 50 w 58"/>
                <a:gd name="T9" fmla="*/ 3 h 12"/>
                <a:gd name="T10" fmla="*/ 58 w 58"/>
                <a:gd name="T11" fmla="*/ 3 h 12"/>
                <a:gd name="T12" fmla="*/ 36 w 58"/>
                <a:gd name="T13" fmla="*/ 11 h 12"/>
                <a:gd name="T14" fmla="*/ 8 w 58"/>
                <a:gd name="T15" fmla="*/ 5 h 12"/>
                <a:gd name="T16" fmla="*/ 0 w 58"/>
                <a:gd name="T1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2">
                  <a:moveTo>
                    <a:pt x="0" y="4"/>
                  </a:moveTo>
                  <a:cubicBezTo>
                    <a:pt x="0" y="0"/>
                    <a:pt x="2" y="0"/>
                    <a:pt x="5" y="1"/>
                  </a:cubicBezTo>
                  <a:cubicBezTo>
                    <a:pt x="9" y="2"/>
                    <a:pt x="13" y="5"/>
                    <a:pt x="17" y="1"/>
                  </a:cubicBezTo>
                  <a:cubicBezTo>
                    <a:pt x="17" y="0"/>
                    <a:pt x="18" y="1"/>
                    <a:pt x="18" y="1"/>
                  </a:cubicBezTo>
                  <a:cubicBezTo>
                    <a:pt x="29" y="5"/>
                    <a:pt x="39" y="4"/>
                    <a:pt x="50" y="3"/>
                  </a:cubicBezTo>
                  <a:cubicBezTo>
                    <a:pt x="52" y="3"/>
                    <a:pt x="54" y="3"/>
                    <a:pt x="58" y="3"/>
                  </a:cubicBezTo>
                  <a:cubicBezTo>
                    <a:pt x="51" y="10"/>
                    <a:pt x="44" y="12"/>
                    <a:pt x="36" y="11"/>
                  </a:cubicBezTo>
                  <a:cubicBezTo>
                    <a:pt x="26" y="9"/>
                    <a:pt x="17" y="7"/>
                    <a:pt x="8" y="5"/>
                  </a:cubicBezTo>
                  <a:cubicBezTo>
                    <a:pt x="5" y="4"/>
                    <a:pt x="2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3311497" y="2559054"/>
              <a:ext cx="74613" cy="85725"/>
            </a:xfrm>
            <a:custGeom>
              <a:avLst/>
              <a:gdLst>
                <a:gd name="T0" fmla="*/ 6 w 20"/>
                <a:gd name="T1" fmla="*/ 22 h 23"/>
                <a:gd name="T2" fmla="*/ 0 w 20"/>
                <a:gd name="T3" fmla="*/ 11 h 23"/>
                <a:gd name="T4" fmla="*/ 8 w 20"/>
                <a:gd name="T5" fmla="*/ 2 h 23"/>
                <a:gd name="T6" fmla="*/ 13 w 20"/>
                <a:gd name="T7" fmla="*/ 1 h 23"/>
                <a:gd name="T8" fmla="*/ 16 w 20"/>
                <a:gd name="T9" fmla="*/ 6 h 23"/>
                <a:gd name="T10" fmla="*/ 18 w 20"/>
                <a:gd name="T11" fmla="*/ 14 h 23"/>
                <a:gd name="T12" fmla="*/ 20 w 20"/>
                <a:gd name="T13" fmla="*/ 19 h 23"/>
                <a:gd name="T14" fmla="*/ 12 w 20"/>
                <a:gd name="T15" fmla="*/ 22 h 23"/>
                <a:gd name="T16" fmla="*/ 6 w 20"/>
                <a:gd name="T17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6" y="22"/>
                  </a:moveTo>
                  <a:cubicBezTo>
                    <a:pt x="4" y="18"/>
                    <a:pt x="2" y="15"/>
                    <a:pt x="0" y="11"/>
                  </a:cubicBezTo>
                  <a:cubicBezTo>
                    <a:pt x="2" y="8"/>
                    <a:pt x="5" y="5"/>
                    <a:pt x="8" y="2"/>
                  </a:cubicBezTo>
                  <a:cubicBezTo>
                    <a:pt x="9" y="1"/>
                    <a:pt x="12" y="0"/>
                    <a:pt x="13" y="1"/>
                  </a:cubicBezTo>
                  <a:cubicBezTo>
                    <a:pt x="14" y="1"/>
                    <a:pt x="15" y="4"/>
                    <a:pt x="16" y="6"/>
                  </a:cubicBezTo>
                  <a:cubicBezTo>
                    <a:pt x="16" y="8"/>
                    <a:pt x="17" y="11"/>
                    <a:pt x="18" y="14"/>
                  </a:cubicBezTo>
                  <a:cubicBezTo>
                    <a:pt x="19" y="16"/>
                    <a:pt x="20" y="19"/>
                    <a:pt x="20" y="19"/>
                  </a:cubicBezTo>
                  <a:cubicBezTo>
                    <a:pt x="17" y="21"/>
                    <a:pt x="14" y="22"/>
                    <a:pt x="12" y="22"/>
                  </a:cubicBezTo>
                  <a:cubicBezTo>
                    <a:pt x="10" y="23"/>
                    <a:pt x="8" y="22"/>
                    <a:pt x="6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7037330" y="3787780"/>
              <a:ext cx="44449" cy="85725"/>
            </a:xfrm>
            <a:custGeom>
              <a:avLst/>
              <a:gdLst>
                <a:gd name="T0" fmla="*/ 11 w 12"/>
                <a:gd name="T1" fmla="*/ 0 h 23"/>
                <a:gd name="T2" fmla="*/ 11 w 12"/>
                <a:gd name="T3" fmla="*/ 9 h 23"/>
                <a:gd name="T4" fmla="*/ 5 w 12"/>
                <a:gd name="T5" fmla="*/ 22 h 23"/>
                <a:gd name="T6" fmla="*/ 1 w 12"/>
                <a:gd name="T7" fmla="*/ 22 h 23"/>
                <a:gd name="T8" fmla="*/ 0 w 12"/>
                <a:gd name="T9" fmla="*/ 17 h 23"/>
                <a:gd name="T10" fmla="*/ 3 w 12"/>
                <a:gd name="T11" fmla="*/ 3 h 23"/>
                <a:gd name="T12" fmla="*/ 4 w 12"/>
                <a:gd name="T13" fmla="*/ 1 h 23"/>
                <a:gd name="T14" fmla="*/ 11 w 12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3">
                  <a:moveTo>
                    <a:pt x="11" y="0"/>
                  </a:moveTo>
                  <a:cubicBezTo>
                    <a:pt x="11" y="3"/>
                    <a:pt x="11" y="6"/>
                    <a:pt x="11" y="9"/>
                  </a:cubicBezTo>
                  <a:cubicBezTo>
                    <a:pt x="12" y="17"/>
                    <a:pt x="11" y="19"/>
                    <a:pt x="5" y="22"/>
                  </a:cubicBezTo>
                  <a:cubicBezTo>
                    <a:pt x="4" y="22"/>
                    <a:pt x="1" y="23"/>
                    <a:pt x="1" y="22"/>
                  </a:cubicBezTo>
                  <a:cubicBezTo>
                    <a:pt x="0" y="21"/>
                    <a:pt x="0" y="18"/>
                    <a:pt x="0" y="17"/>
                  </a:cubicBezTo>
                  <a:cubicBezTo>
                    <a:pt x="5" y="13"/>
                    <a:pt x="4" y="8"/>
                    <a:pt x="3" y="3"/>
                  </a:cubicBezTo>
                  <a:cubicBezTo>
                    <a:pt x="3" y="2"/>
                    <a:pt x="4" y="2"/>
                    <a:pt x="4" y="1"/>
                  </a:cubicBezTo>
                  <a:cubicBezTo>
                    <a:pt x="6" y="0"/>
                    <a:pt x="9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7689790" y="3643319"/>
              <a:ext cx="117475" cy="53974"/>
            </a:xfrm>
            <a:custGeom>
              <a:avLst/>
              <a:gdLst>
                <a:gd name="T0" fmla="*/ 0 w 31"/>
                <a:gd name="T1" fmla="*/ 14 h 14"/>
                <a:gd name="T2" fmla="*/ 31 w 31"/>
                <a:gd name="T3" fmla="*/ 0 h 14"/>
                <a:gd name="T4" fmla="*/ 0 w 3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4">
                  <a:moveTo>
                    <a:pt x="0" y="14"/>
                  </a:moveTo>
                  <a:cubicBezTo>
                    <a:pt x="8" y="6"/>
                    <a:pt x="18" y="1"/>
                    <a:pt x="31" y="0"/>
                  </a:cubicBezTo>
                  <a:cubicBezTo>
                    <a:pt x="22" y="10"/>
                    <a:pt x="10" y="9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5800677" y="4024319"/>
              <a:ext cx="60326" cy="49215"/>
            </a:xfrm>
            <a:custGeom>
              <a:avLst/>
              <a:gdLst>
                <a:gd name="T0" fmla="*/ 0 w 16"/>
                <a:gd name="T1" fmla="*/ 3 h 13"/>
                <a:gd name="T2" fmla="*/ 16 w 16"/>
                <a:gd name="T3" fmla="*/ 7 h 13"/>
                <a:gd name="T4" fmla="*/ 1 w 16"/>
                <a:gd name="T5" fmla="*/ 13 h 13"/>
                <a:gd name="T6" fmla="*/ 0 w 16"/>
                <a:gd name="T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3">
                  <a:moveTo>
                    <a:pt x="0" y="3"/>
                  </a:moveTo>
                  <a:cubicBezTo>
                    <a:pt x="5" y="0"/>
                    <a:pt x="9" y="6"/>
                    <a:pt x="16" y="7"/>
                  </a:cubicBezTo>
                  <a:cubicBezTo>
                    <a:pt x="11" y="13"/>
                    <a:pt x="6" y="12"/>
                    <a:pt x="1" y="13"/>
                  </a:cubicBezTo>
                  <a:cubicBezTo>
                    <a:pt x="1" y="9"/>
                    <a:pt x="0" y="6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8385109" y="3101980"/>
              <a:ext cx="60326" cy="71438"/>
            </a:xfrm>
            <a:custGeom>
              <a:avLst/>
              <a:gdLst>
                <a:gd name="T0" fmla="*/ 16 w 16"/>
                <a:gd name="T1" fmla="*/ 0 h 19"/>
                <a:gd name="T2" fmla="*/ 0 w 16"/>
                <a:gd name="T3" fmla="*/ 19 h 19"/>
                <a:gd name="T4" fmla="*/ 16 w 16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9">
                  <a:moveTo>
                    <a:pt x="16" y="0"/>
                  </a:moveTo>
                  <a:cubicBezTo>
                    <a:pt x="14" y="10"/>
                    <a:pt x="8" y="14"/>
                    <a:pt x="0" y="19"/>
                  </a:cubicBezTo>
                  <a:cubicBezTo>
                    <a:pt x="4" y="11"/>
                    <a:pt x="6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5211718" y="3975107"/>
              <a:ext cx="71437" cy="41276"/>
            </a:xfrm>
            <a:custGeom>
              <a:avLst/>
              <a:gdLst>
                <a:gd name="T0" fmla="*/ 19 w 19"/>
                <a:gd name="T1" fmla="*/ 11 h 11"/>
                <a:gd name="T2" fmla="*/ 0 w 19"/>
                <a:gd name="T3" fmla="*/ 1 h 11"/>
                <a:gd name="T4" fmla="*/ 3 w 19"/>
                <a:gd name="T5" fmla="*/ 0 h 11"/>
                <a:gd name="T6" fmla="*/ 19 w 19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1">
                  <a:moveTo>
                    <a:pt x="19" y="11"/>
                  </a:moveTo>
                  <a:cubicBezTo>
                    <a:pt x="12" y="8"/>
                    <a:pt x="7" y="5"/>
                    <a:pt x="0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10" y="1"/>
                    <a:pt x="17" y="0"/>
                    <a:pt x="1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751582" y="3944943"/>
              <a:ext cx="120648" cy="34924"/>
            </a:xfrm>
            <a:custGeom>
              <a:avLst/>
              <a:gdLst>
                <a:gd name="T0" fmla="*/ 0 w 32"/>
                <a:gd name="T1" fmla="*/ 9 h 9"/>
                <a:gd name="T2" fmla="*/ 32 w 32"/>
                <a:gd name="T3" fmla="*/ 4 h 9"/>
                <a:gd name="T4" fmla="*/ 29 w 32"/>
                <a:gd name="T5" fmla="*/ 5 h 9"/>
                <a:gd name="T6" fmla="*/ 0 w 32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">
                  <a:moveTo>
                    <a:pt x="0" y="9"/>
                  </a:moveTo>
                  <a:cubicBezTo>
                    <a:pt x="9" y="0"/>
                    <a:pt x="21" y="6"/>
                    <a:pt x="32" y="4"/>
                  </a:cubicBezTo>
                  <a:cubicBezTo>
                    <a:pt x="31" y="4"/>
                    <a:pt x="30" y="6"/>
                    <a:pt x="29" y="5"/>
                  </a:cubicBezTo>
                  <a:cubicBezTo>
                    <a:pt x="19" y="3"/>
                    <a:pt x="10" y="9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8258109" y="3595694"/>
              <a:ext cx="71437" cy="47625"/>
            </a:xfrm>
            <a:custGeom>
              <a:avLst/>
              <a:gdLst>
                <a:gd name="T0" fmla="*/ 19 w 19"/>
                <a:gd name="T1" fmla="*/ 1 h 13"/>
                <a:gd name="T2" fmla="*/ 3 w 19"/>
                <a:gd name="T3" fmla="*/ 13 h 13"/>
                <a:gd name="T4" fmla="*/ 3 w 19"/>
                <a:gd name="T5" fmla="*/ 5 h 13"/>
                <a:gd name="T6" fmla="*/ 9 w 19"/>
                <a:gd name="T7" fmla="*/ 3 h 13"/>
                <a:gd name="T8" fmla="*/ 18 w 19"/>
                <a:gd name="T9" fmla="*/ 0 h 13"/>
                <a:gd name="T10" fmla="*/ 19 w 19"/>
                <a:gd name="T1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3">
                  <a:moveTo>
                    <a:pt x="19" y="1"/>
                  </a:moveTo>
                  <a:cubicBezTo>
                    <a:pt x="14" y="5"/>
                    <a:pt x="8" y="9"/>
                    <a:pt x="3" y="13"/>
                  </a:cubicBezTo>
                  <a:cubicBezTo>
                    <a:pt x="0" y="12"/>
                    <a:pt x="0" y="8"/>
                    <a:pt x="3" y="5"/>
                  </a:cubicBezTo>
                  <a:cubicBezTo>
                    <a:pt x="4" y="4"/>
                    <a:pt x="7" y="3"/>
                    <a:pt x="9" y="3"/>
                  </a:cubicBezTo>
                  <a:cubicBezTo>
                    <a:pt x="12" y="2"/>
                    <a:pt x="15" y="1"/>
                    <a:pt x="18" y="0"/>
                  </a:cubicBezTo>
                  <a:cubicBezTo>
                    <a:pt x="18" y="0"/>
                    <a:pt x="19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7581839" y="3667131"/>
              <a:ext cx="52387" cy="41276"/>
            </a:xfrm>
            <a:custGeom>
              <a:avLst/>
              <a:gdLst>
                <a:gd name="T0" fmla="*/ 14 w 14"/>
                <a:gd name="T1" fmla="*/ 0 h 11"/>
                <a:gd name="T2" fmla="*/ 8 w 14"/>
                <a:gd name="T3" fmla="*/ 7 h 11"/>
                <a:gd name="T4" fmla="*/ 1 w 14"/>
                <a:gd name="T5" fmla="*/ 11 h 11"/>
                <a:gd name="T6" fmla="*/ 0 w 14"/>
                <a:gd name="T7" fmla="*/ 8 h 11"/>
                <a:gd name="T8" fmla="*/ 4 w 14"/>
                <a:gd name="T9" fmla="*/ 3 h 11"/>
                <a:gd name="T10" fmla="*/ 14 w 14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1">
                  <a:moveTo>
                    <a:pt x="14" y="0"/>
                  </a:moveTo>
                  <a:cubicBezTo>
                    <a:pt x="12" y="3"/>
                    <a:pt x="10" y="5"/>
                    <a:pt x="8" y="7"/>
                  </a:cubicBezTo>
                  <a:cubicBezTo>
                    <a:pt x="7" y="10"/>
                    <a:pt x="5" y="11"/>
                    <a:pt x="1" y="11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1" y="6"/>
                    <a:pt x="2" y="4"/>
                    <a:pt x="4" y="3"/>
                  </a:cubicBezTo>
                  <a:cubicBezTo>
                    <a:pt x="7" y="1"/>
                    <a:pt x="10" y="1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7986649" y="3297242"/>
              <a:ext cx="26988" cy="26989"/>
            </a:xfrm>
            <a:custGeom>
              <a:avLst/>
              <a:gdLst>
                <a:gd name="T0" fmla="*/ 0 w 7"/>
                <a:gd name="T1" fmla="*/ 3 h 7"/>
                <a:gd name="T2" fmla="*/ 6 w 7"/>
                <a:gd name="T3" fmla="*/ 0 h 7"/>
                <a:gd name="T4" fmla="*/ 7 w 7"/>
                <a:gd name="T5" fmla="*/ 1 h 7"/>
                <a:gd name="T6" fmla="*/ 4 w 7"/>
                <a:gd name="T7" fmla="*/ 7 h 7"/>
                <a:gd name="T8" fmla="*/ 0 w 7"/>
                <a:gd name="T9" fmla="*/ 5 h 7"/>
                <a:gd name="T10" fmla="*/ 0 w 7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cubicBezTo>
                    <a:pt x="2" y="2"/>
                    <a:pt x="4" y="1"/>
                    <a:pt x="6" y="0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6" y="3"/>
                    <a:pt x="6" y="5"/>
                    <a:pt x="4" y="7"/>
                  </a:cubicBezTo>
                  <a:cubicBezTo>
                    <a:pt x="4" y="7"/>
                    <a:pt x="2" y="6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8542270" y="2830517"/>
              <a:ext cx="30164" cy="33338"/>
            </a:xfrm>
            <a:custGeom>
              <a:avLst/>
              <a:gdLst>
                <a:gd name="T0" fmla="*/ 0 w 8"/>
                <a:gd name="T1" fmla="*/ 9 h 9"/>
                <a:gd name="T2" fmla="*/ 4 w 8"/>
                <a:gd name="T3" fmla="*/ 2 h 9"/>
                <a:gd name="T4" fmla="*/ 6 w 8"/>
                <a:gd name="T5" fmla="*/ 0 h 9"/>
                <a:gd name="T6" fmla="*/ 0 w 8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0" y="9"/>
                  </a:moveTo>
                  <a:cubicBezTo>
                    <a:pt x="2" y="7"/>
                    <a:pt x="3" y="5"/>
                    <a:pt x="4" y="2"/>
                  </a:cubicBezTo>
                  <a:cubicBezTo>
                    <a:pt x="5" y="1"/>
                    <a:pt x="5" y="1"/>
                    <a:pt x="6" y="0"/>
                  </a:cubicBezTo>
                  <a:cubicBezTo>
                    <a:pt x="8" y="4"/>
                    <a:pt x="6" y="7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7" name="Freeform 23"/>
            <p:cNvSpPr>
              <a:spLocks/>
            </p:cNvSpPr>
            <p:nvPr/>
          </p:nvSpPr>
          <p:spPr bwMode="auto">
            <a:xfrm>
              <a:off x="8412094" y="3003553"/>
              <a:ext cx="30164" cy="30165"/>
            </a:xfrm>
            <a:custGeom>
              <a:avLst/>
              <a:gdLst>
                <a:gd name="T0" fmla="*/ 8 w 8"/>
                <a:gd name="T1" fmla="*/ 2 h 8"/>
                <a:gd name="T2" fmla="*/ 2 w 8"/>
                <a:gd name="T3" fmla="*/ 8 h 8"/>
                <a:gd name="T4" fmla="*/ 0 w 8"/>
                <a:gd name="T5" fmla="*/ 7 h 8"/>
                <a:gd name="T6" fmla="*/ 6 w 8"/>
                <a:gd name="T7" fmla="*/ 0 h 8"/>
                <a:gd name="T8" fmla="*/ 8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8" y="2"/>
                  </a:moveTo>
                  <a:cubicBezTo>
                    <a:pt x="6" y="4"/>
                    <a:pt x="4" y="6"/>
                    <a:pt x="2" y="8"/>
                  </a:cubicBezTo>
                  <a:cubicBezTo>
                    <a:pt x="1" y="8"/>
                    <a:pt x="1" y="7"/>
                    <a:pt x="0" y="7"/>
                  </a:cubicBezTo>
                  <a:cubicBezTo>
                    <a:pt x="2" y="4"/>
                    <a:pt x="4" y="2"/>
                    <a:pt x="6" y="0"/>
                  </a:cubicBezTo>
                  <a:cubicBezTo>
                    <a:pt x="7" y="0"/>
                    <a:pt x="7" y="1"/>
                    <a:pt x="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8" name="Freeform 24"/>
            <p:cNvSpPr>
              <a:spLocks/>
            </p:cNvSpPr>
            <p:nvPr/>
          </p:nvSpPr>
          <p:spPr bwMode="auto">
            <a:xfrm>
              <a:off x="7450077" y="3733806"/>
              <a:ext cx="22226" cy="26989"/>
            </a:xfrm>
            <a:custGeom>
              <a:avLst/>
              <a:gdLst>
                <a:gd name="T0" fmla="*/ 4 w 6"/>
                <a:gd name="T1" fmla="*/ 0 h 7"/>
                <a:gd name="T2" fmla="*/ 6 w 6"/>
                <a:gd name="T3" fmla="*/ 6 h 7"/>
                <a:gd name="T4" fmla="*/ 0 w 6"/>
                <a:gd name="T5" fmla="*/ 7 h 7"/>
                <a:gd name="T6" fmla="*/ 3 w 6"/>
                <a:gd name="T7" fmla="*/ 0 h 7"/>
                <a:gd name="T8" fmla="*/ 4 w 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4" y="0"/>
                  </a:moveTo>
                  <a:cubicBezTo>
                    <a:pt x="5" y="2"/>
                    <a:pt x="5" y="4"/>
                    <a:pt x="6" y="6"/>
                  </a:cubicBezTo>
                  <a:cubicBezTo>
                    <a:pt x="4" y="6"/>
                    <a:pt x="2" y="6"/>
                    <a:pt x="0" y="7"/>
                  </a:cubicBezTo>
                  <a:cubicBezTo>
                    <a:pt x="1" y="4"/>
                    <a:pt x="2" y="2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6897632" y="3873505"/>
              <a:ext cx="30164" cy="23813"/>
            </a:xfrm>
            <a:custGeom>
              <a:avLst/>
              <a:gdLst>
                <a:gd name="T0" fmla="*/ 0 w 8"/>
                <a:gd name="T1" fmla="*/ 5 h 6"/>
                <a:gd name="T2" fmla="*/ 4 w 8"/>
                <a:gd name="T3" fmla="*/ 0 h 6"/>
                <a:gd name="T4" fmla="*/ 8 w 8"/>
                <a:gd name="T5" fmla="*/ 4 h 6"/>
                <a:gd name="T6" fmla="*/ 0 w 8"/>
                <a:gd name="T7" fmla="*/ 6 h 6"/>
                <a:gd name="T8" fmla="*/ 0 w 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0" y="5"/>
                  </a:moveTo>
                  <a:cubicBezTo>
                    <a:pt x="1" y="3"/>
                    <a:pt x="3" y="2"/>
                    <a:pt x="4" y="0"/>
                  </a:cubicBezTo>
                  <a:cubicBezTo>
                    <a:pt x="5" y="1"/>
                    <a:pt x="6" y="2"/>
                    <a:pt x="8" y="4"/>
                  </a:cubicBezTo>
                  <a:cubicBezTo>
                    <a:pt x="5" y="5"/>
                    <a:pt x="2" y="5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auto">
            <a:xfrm>
              <a:off x="5286331" y="4114806"/>
              <a:ext cx="668334" cy="106365"/>
            </a:xfrm>
            <a:custGeom>
              <a:avLst/>
              <a:gdLst>
                <a:gd name="T0" fmla="*/ 167 w 178"/>
                <a:gd name="T1" fmla="*/ 7 h 28"/>
                <a:gd name="T2" fmla="*/ 161 w 178"/>
                <a:gd name="T3" fmla="*/ 14 h 28"/>
                <a:gd name="T4" fmla="*/ 178 w 178"/>
                <a:gd name="T5" fmla="*/ 13 h 28"/>
                <a:gd name="T6" fmla="*/ 163 w 178"/>
                <a:gd name="T7" fmla="*/ 21 h 28"/>
                <a:gd name="T8" fmla="*/ 97 w 178"/>
                <a:gd name="T9" fmla="*/ 20 h 28"/>
                <a:gd name="T10" fmla="*/ 100 w 178"/>
                <a:gd name="T11" fmla="*/ 27 h 28"/>
                <a:gd name="T12" fmla="*/ 25 w 178"/>
                <a:gd name="T13" fmla="*/ 19 h 28"/>
                <a:gd name="T14" fmla="*/ 3 w 178"/>
                <a:gd name="T15" fmla="*/ 7 h 28"/>
                <a:gd name="T16" fmla="*/ 0 w 178"/>
                <a:gd name="T17" fmla="*/ 3 h 28"/>
                <a:gd name="T18" fmla="*/ 12 w 178"/>
                <a:gd name="T19" fmla="*/ 0 h 28"/>
                <a:gd name="T20" fmla="*/ 16 w 178"/>
                <a:gd name="T21" fmla="*/ 1 h 28"/>
                <a:gd name="T22" fmla="*/ 22 w 178"/>
                <a:gd name="T23" fmla="*/ 4 h 28"/>
                <a:gd name="T24" fmla="*/ 39 w 178"/>
                <a:gd name="T25" fmla="*/ 2 h 28"/>
                <a:gd name="T26" fmla="*/ 57 w 178"/>
                <a:gd name="T27" fmla="*/ 5 h 28"/>
                <a:gd name="T28" fmla="*/ 79 w 178"/>
                <a:gd name="T29" fmla="*/ 4 h 28"/>
                <a:gd name="T30" fmla="*/ 82 w 178"/>
                <a:gd name="T31" fmla="*/ 4 h 28"/>
                <a:gd name="T32" fmla="*/ 104 w 178"/>
                <a:gd name="T33" fmla="*/ 10 h 28"/>
                <a:gd name="T34" fmla="*/ 107 w 178"/>
                <a:gd name="T35" fmla="*/ 12 h 28"/>
                <a:gd name="T36" fmla="*/ 115 w 178"/>
                <a:gd name="T37" fmla="*/ 14 h 28"/>
                <a:gd name="T38" fmla="*/ 128 w 178"/>
                <a:gd name="T39" fmla="*/ 16 h 28"/>
                <a:gd name="T40" fmla="*/ 141 w 178"/>
                <a:gd name="T41" fmla="*/ 15 h 28"/>
                <a:gd name="T42" fmla="*/ 152 w 178"/>
                <a:gd name="T43" fmla="*/ 8 h 28"/>
                <a:gd name="T44" fmla="*/ 167 w 178"/>
                <a:gd name="T45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8" h="28">
                  <a:moveTo>
                    <a:pt x="167" y="7"/>
                  </a:moveTo>
                  <a:cubicBezTo>
                    <a:pt x="165" y="9"/>
                    <a:pt x="163" y="11"/>
                    <a:pt x="161" y="14"/>
                  </a:cubicBezTo>
                  <a:cubicBezTo>
                    <a:pt x="167" y="19"/>
                    <a:pt x="172" y="10"/>
                    <a:pt x="178" y="13"/>
                  </a:cubicBezTo>
                  <a:cubicBezTo>
                    <a:pt x="173" y="17"/>
                    <a:pt x="170" y="21"/>
                    <a:pt x="163" y="21"/>
                  </a:cubicBezTo>
                  <a:cubicBezTo>
                    <a:pt x="141" y="20"/>
                    <a:pt x="119" y="20"/>
                    <a:pt x="97" y="20"/>
                  </a:cubicBezTo>
                  <a:cubicBezTo>
                    <a:pt x="98" y="22"/>
                    <a:pt x="99" y="24"/>
                    <a:pt x="100" y="27"/>
                  </a:cubicBezTo>
                  <a:cubicBezTo>
                    <a:pt x="75" y="26"/>
                    <a:pt x="49" y="28"/>
                    <a:pt x="25" y="19"/>
                  </a:cubicBezTo>
                  <a:cubicBezTo>
                    <a:pt x="17" y="16"/>
                    <a:pt x="10" y="11"/>
                    <a:pt x="3" y="7"/>
                  </a:cubicBezTo>
                  <a:cubicBezTo>
                    <a:pt x="2" y="6"/>
                    <a:pt x="1" y="5"/>
                    <a:pt x="0" y="3"/>
                  </a:cubicBezTo>
                  <a:cubicBezTo>
                    <a:pt x="4" y="2"/>
                    <a:pt x="8" y="1"/>
                    <a:pt x="12" y="0"/>
                  </a:cubicBezTo>
                  <a:cubicBezTo>
                    <a:pt x="13" y="0"/>
                    <a:pt x="16" y="0"/>
                    <a:pt x="16" y="1"/>
                  </a:cubicBezTo>
                  <a:cubicBezTo>
                    <a:pt x="17" y="5"/>
                    <a:pt x="20" y="4"/>
                    <a:pt x="22" y="4"/>
                  </a:cubicBezTo>
                  <a:cubicBezTo>
                    <a:pt x="28" y="3"/>
                    <a:pt x="33" y="2"/>
                    <a:pt x="39" y="2"/>
                  </a:cubicBezTo>
                  <a:cubicBezTo>
                    <a:pt x="45" y="3"/>
                    <a:pt x="51" y="3"/>
                    <a:pt x="57" y="5"/>
                  </a:cubicBezTo>
                  <a:cubicBezTo>
                    <a:pt x="65" y="7"/>
                    <a:pt x="72" y="10"/>
                    <a:pt x="79" y="4"/>
                  </a:cubicBezTo>
                  <a:cubicBezTo>
                    <a:pt x="79" y="3"/>
                    <a:pt x="81" y="4"/>
                    <a:pt x="82" y="4"/>
                  </a:cubicBezTo>
                  <a:cubicBezTo>
                    <a:pt x="89" y="7"/>
                    <a:pt x="96" y="10"/>
                    <a:pt x="104" y="10"/>
                  </a:cubicBezTo>
                  <a:cubicBezTo>
                    <a:pt x="105" y="10"/>
                    <a:pt x="106" y="11"/>
                    <a:pt x="107" y="12"/>
                  </a:cubicBezTo>
                  <a:cubicBezTo>
                    <a:pt x="109" y="15"/>
                    <a:pt x="111" y="16"/>
                    <a:pt x="115" y="14"/>
                  </a:cubicBezTo>
                  <a:cubicBezTo>
                    <a:pt x="119" y="13"/>
                    <a:pt x="123" y="13"/>
                    <a:pt x="128" y="16"/>
                  </a:cubicBezTo>
                  <a:cubicBezTo>
                    <a:pt x="132" y="19"/>
                    <a:pt x="137" y="18"/>
                    <a:pt x="141" y="15"/>
                  </a:cubicBezTo>
                  <a:cubicBezTo>
                    <a:pt x="145" y="13"/>
                    <a:pt x="148" y="10"/>
                    <a:pt x="152" y="8"/>
                  </a:cubicBezTo>
                  <a:cubicBezTo>
                    <a:pt x="157" y="5"/>
                    <a:pt x="161" y="4"/>
                    <a:pt x="16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auto">
            <a:xfrm>
              <a:off x="6919861" y="4029081"/>
              <a:ext cx="98425" cy="41276"/>
            </a:xfrm>
            <a:custGeom>
              <a:avLst/>
              <a:gdLst>
                <a:gd name="T0" fmla="*/ 2 w 26"/>
                <a:gd name="T1" fmla="*/ 11 h 11"/>
                <a:gd name="T2" fmla="*/ 5 w 26"/>
                <a:gd name="T3" fmla="*/ 5 h 11"/>
                <a:gd name="T4" fmla="*/ 26 w 26"/>
                <a:gd name="T5" fmla="*/ 0 h 11"/>
                <a:gd name="T6" fmla="*/ 2 w 26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1">
                  <a:moveTo>
                    <a:pt x="2" y="11"/>
                  </a:moveTo>
                  <a:cubicBezTo>
                    <a:pt x="0" y="8"/>
                    <a:pt x="1" y="6"/>
                    <a:pt x="5" y="5"/>
                  </a:cubicBezTo>
                  <a:cubicBezTo>
                    <a:pt x="12" y="3"/>
                    <a:pt x="19" y="2"/>
                    <a:pt x="26" y="0"/>
                  </a:cubicBezTo>
                  <a:cubicBezTo>
                    <a:pt x="19" y="6"/>
                    <a:pt x="11" y="1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32" name="Freeform 28"/>
            <p:cNvSpPr>
              <a:spLocks/>
            </p:cNvSpPr>
            <p:nvPr/>
          </p:nvSpPr>
          <p:spPr bwMode="auto">
            <a:xfrm>
              <a:off x="8456561" y="3327403"/>
              <a:ext cx="33337" cy="30165"/>
            </a:xfrm>
            <a:custGeom>
              <a:avLst/>
              <a:gdLst>
                <a:gd name="T0" fmla="*/ 0 w 9"/>
                <a:gd name="T1" fmla="*/ 8 h 8"/>
                <a:gd name="T2" fmla="*/ 7 w 9"/>
                <a:gd name="T3" fmla="*/ 0 h 8"/>
                <a:gd name="T4" fmla="*/ 9 w 9"/>
                <a:gd name="T5" fmla="*/ 1 h 8"/>
                <a:gd name="T6" fmla="*/ 8 w 9"/>
                <a:gd name="T7" fmla="*/ 3 h 8"/>
                <a:gd name="T8" fmla="*/ 0 w 9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8"/>
                  </a:moveTo>
                  <a:cubicBezTo>
                    <a:pt x="0" y="4"/>
                    <a:pt x="4" y="0"/>
                    <a:pt x="7" y="0"/>
                  </a:cubicBezTo>
                  <a:cubicBezTo>
                    <a:pt x="7" y="0"/>
                    <a:pt x="8" y="0"/>
                    <a:pt x="9" y="1"/>
                  </a:cubicBezTo>
                  <a:cubicBezTo>
                    <a:pt x="9" y="1"/>
                    <a:pt x="9" y="3"/>
                    <a:pt x="8" y="3"/>
                  </a:cubicBezTo>
                  <a:cubicBezTo>
                    <a:pt x="6" y="5"/>
                    <a:pt x="3" y="6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33" name="Freeform 29"/>
            <p:cNvSpPr>
              <a:spLocks/>
            </p:cNvSpPr>
            <p:nvPr/>
          </p:nvSpPr>
          <p:spPr bwMode="auto">
            <a:xfrm>
              <a:off x="8693150" y="2901951"/>
              <a:ext cx="71437" cy="82549"/>
            </a:xfrm>
            <a:custGeom>
              <a:avLst/>
              <a:gdLst>
                <a:gd name="T0" fmla="*/ 0 w 19"/>
                <a:gd name="T1" fmla="*/ 21 h 22"/>
                <a:gd name="T2" fmla="*/ 19 w 19"/>
                <a:gd name="T3" fmla="*/ 0 h 22"/>
                <a:gd name="T4" fmla="*/ 1 w 19"/>
                <a:gd name="T5" fmla="*/ 22 h 22"/>
                <a:gd name="T6" fmla="*/ 0 w 19"/>
                <a:gd name="T7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2">
                  <a:moveTo>
                    <a:pt x="0" y="21"/>
                  </a:moveTo>
                  <a:cubicBezTo>
                    <a:pt x="4" y="12"/>
                    <a:pt x="9" y="3"/>
                    <a:pt x="19" y="0"/>
                  </a:cubicBezTo>
                  <a:cubicBezTo>
                    <a:pt x="13" y="7"/>
                    <a:pt x="7" y="14"/>
                    <a:pt x="1" y="22"/>
                  </a:cubicBezTo>
                  <a:cubicBezTo>
                    <a:pt x="1" y="21"/>
                    <a:pt x="0" y="21"/>
                    <a:pt x="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</p:grpSp>
      <p:sp>
        <p:nvSpPr>
          <p:cNvPr id="60" name="TextBox 12"/>
          <p:cNvSpPr txBox="1">
            <a:spLocks noChangeArrowheads="1"/>
          </p:cNvSpPr>
          <p:nvPr/>
        </p:nvSpPr>
        <p:spPr bwMode="auto">
          <a:xfrm>
            <a:off x="1214414" y="802171"/>
            <a:ext cx="2357433" cy="76944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zh-CN" altLang="en-US" sz="4400" dirty="0" smtClean="0">
                <a:latin typeface="汉仪行楷简" pitchFamily="49" charset="-122"/>
                <a:ea typeface="汉仪行楷简" pitchFamily="49" charset="-122"/>
              </a:rPr>
              <a:t> 第二章</a:t>
            </a:r>
            <a:endParaRPr lang="zh-CN" altLang="en-US" sz="4400" dirty="0">
              <a:latin typeface="汉仪行楷简" pitchFamily="49" charset="-122"/>
              <a:ea typeface="汉仪行楷简" pitchFamily="49" charset="-122"/>
            </a:endParaRPr>
          </a:p>
        </p:txBody>
      </p:sp>
      <p:pic>
        <p:nvPicPr>
          <p:cNvPr id="62" name="图片 61" descr="墨团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95" y="2470838"/>
            <a:ext cx="2643174" cy="2565759"/>
          </a:xfrm>
          <a:prstGeom prst="rect">
            <a:avLst/>
          </a:prstGeom>
        </p:spPr>
      </p:pic>
      <p:cxnSp>
        <p:nvCxnSpPr>
          <p:cNvPr id="64" name="直接连接符 63"/>
          <p:cNvCxnSpPr/>
          <p:nvPr/>
        </p:nvCxnSpPr>
        <p:spPr>
          <a:xfrm>
            <a:off x="4479812" y="2952088"/>
            <a:ext cx="214314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 12"/>
          <p:cNvSpPr>
            <a:spLocks noChangeArrowheads="1"/>
          </p:cNvSpPr>
          <p:nvPr/>
        </p:nvSpPr>
        <p:spPr bwMode="auto">
          <a:xfrm>
            <a:off x="3571868" y="3716340"/>
            <a:ext cx="46698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latin typeface="华文隶书" pitchFamily="2" charset="-122"/>
                <a:ea typeface="华文隶书" pitchFamily="2" charset="-122"/>
              </a:rPr>
              <a:t>第二节  毛笔书法的基本技法</a:t>
            </a:r>
            <a:endParaRPr lang="zh-CN" altLang="en-US" sz="2800" dirty="0">
              <a:latin typeface="华文隶书" pitchFamily="2" charset="-122"/>
              <a:ea typeface="华文隶书" pitchFamily="2" charset="-122"/>
            </a:endParaRPr>
          </a:p>
        </p:txBody>
      </p:sp>
      <p:sp>
        <p:nvSpPr>
          <p:cNvPr id="67" name="矩形 12"/>
          <p:cNvSpPr>
            <a:spLocks noChangeArrowheads="1"/>
          </p:cNvSpPr>
          <p:nvPr/>
        </p:nvSpPr>
        <p:spPr bwMode="auto">
          <a:xfrm>
            <a:off x="2643174" y="4929198"/>
            <a:ext cx="32335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latin typeface="华文隶书" pitchFamily="2" charset="-122"/>
                <a:ea typeface="华文隶书" pitchFamily="2" charset="-122"/>
              </a:rPr>
              <a:t>第三节  选帖与临摹</a:t>
            </a:r>
            <a:endParaRPr lang="zh-CN" altLang="en-US" sz="2800" dirty="0">
              <a:latin typeface="华文隶书" pitchFamily="2" charset="-122"/>
              <a:ea typeface="华文隶书" pitchFamily="2" charset="-122"/>
            </a:endParaRPr>
          </a:p>
        </p:txBody>
      </p:sp>
      <p:cxnSp>
        <p:nvCxnSpPr>
          <p:cNvPr id="68" name="直接连接符 67"/>
          <p:cNvCxnSpPr/>
          <p:nvPr/>
        </p:nvCxnSpPr>
        <p:spPr>
          <a:xfrm>
            <a:off x="3929058" y="5452418"/>
            <a:ext cx="1817996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图片 73" descr="石刻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85243" y="500042"/>
            <a:ext cx="414857" cy="1073044"/>
          </a:xfrm>
          <a:prstGeom prst="rect">
            <a:avLst/>
          </a:prstGeom>
        </p:spPr>
      </p:pic>
      <p:cxnSp>
        <p:nvCxnSpPr>
          <p:cNvPr id="41" name="直接连接符 40"/>
          <p:cNvCxnSpPr/>
          <p:nvPr/>
        </p:nvCxnSpPr>
        <p:spPr>
          <a:xfrm>
            <a:off x="4953705" y="4192864"/>
            <a:ext cx="3143272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0" grpId="0" animBg="1"/>
      <p:bldP spid="65" grpId="0"/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迹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908" y="260383"/>
            <a:ext cx="5786478" cy="10969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786" y="474697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  <a:latin typeface="华文隶书" pitchFamily="2" charset="-122"/>
                <a:ea typeface="华文隶书" pitchFamily="2" charset="-122"/>
              </a:rPr>
              <a:t>第一节</a:t>
            </a:r>
            <a:endParaRPr lang="zh-CN" altLang="en-US" sz="3600" dirty="0">
              <a:solidFill>
                <a:schemeClr val="bg1"/>
              </a:solidFill>
              <a:latin typeface="华文隶书" pitchFamily="2" charset="-122"/>
              <a:ea typeface="华文隶书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0232" y="1262706"/>
            <a:ext cx="385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accent6">
                    <a:lumMod val="50000"/>
                  </a:schemeClr>
                </a:solidFill>
                <a:latin typeface="华文隶书" pitchFamily="2" charset="-122"/>
                <a:ea typeface="华文隶书" pitchFamily="2" charset="-122"/>
              </a:rPr>
              <a:t>书写工具</a:t>
            </a:r>
            <a:endParaRPr lang="zh-CN" altLang="en-US" sz="2800" dirty="0">
              <a:solidFill>
                <a:schemeClr val="accent6">
                  <a:lumMod val="50000"/>
                </a:schemeClr>
              </a:solidFill>
              <a:latin typeface="华文隶书" pitchFamily="2" charset="-122"/>
              <a:ea typeface="华文隶书" pitchFamily="2" charset="-122"/>
            </a:endParaRPr>
          </a:p>
        </p:txBody>
      </p:sp>
      <p:pic>
        <p:nvPicPr>
          <p:cNvPr id="9" name="图片 8" descr="墨迹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1357298"/>
            <a:ext cx="714380" cy="465499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>
            <a:off x="2071670" y="1785926"/>
            <a:ext cx="142876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t="2067"/>
          <a:stretch/>
        </p:blipFill>
        <p:spPr>
          <a:xfrm>
            <a:off x="5112076" y="1"/>
            <a:ext cx="4031925" cy="6716233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17" name="组合 39"/>
          <p:cNvGrpSpPr>
            <a:grpSpLocks/>
          </p:cNvGrpSpPr>
          <p:nvPr/>
        </p:nvGrpSpPr>
        <p:grpSpPr bwMode="auto">
          <a:xfrm>
            <a:off x="1543009" y="2344209"/>
            <a:ext cx="2031325" cy="4013749"/>
            <a:chOff x="3757703" y="1048893"/>
            <a:chExt cx="2030016" cy="3009716"/>
          </a:xfrm>
        </p:grpSpPr>
        <p:sp>
          <p:nvSpPr>
            <p:cNvPr id="21" name="矩形 20"/>
            <p:cNvSpPr/>
            <p:nvPr/>
          </p:nvSpPr>
          <p:spPr>
            <a:xfrm>
              <a:off x="3757703" y="1048893"/>
              <a:ext cx="2030016" cy="300971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defTabSz="685783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大隶书简" pitchFamily="49" charset="-122"/>
                  <a:ea typeface="汉仪大隶书简" pitchFamily="49" charset="-122"/>
                </a:rPr>
                <a:t>毛笔书法工具通常指笔、墨、纸、砚，雅称“文房四宝”。它们是中国特有的书写工具，自古以来就受到文人雅士的钟爱。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大隶书简" pitchFamily="49" charset="-122"/>
                <a:ea typeface="汉仪大隶书简" pitchFamily="49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 rot="5400000">
              <a:off x="4170483" y="2494433"/>
              <a:ext cx="2892666" cy="158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直接连接符 22"/>
          <p:cNvCxnSpPr/>
          <p:nvPr/>
        </p:nvCxnSpPr>
        <p:spPr bwMode="auto">
          <a:xfrm rot="5400000">
            <a:off x="1001772" y="427224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 bwMode="auto">
          <a:xfrm rot="5400000">
            <a:off x="529842" y="427224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 bwMode="auto">
          <a:xfrm rot="5400000">
            <a:off x="70611" y="427224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rot="16200000" flipH="1">
            <a:off x="500399" y="3343976"/>
            <a:ext cx="2006875" cy="73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 descr="毛笔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116" y="2991792"/>
            <a:ext cx="3325501" cy="2294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0034" y="1214422"/>
            <a:ext cx="81439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毛笔是我国传统的书写工具，也是汉民族对世界艺术宝库提供的一件珍宝。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8" name="图片 17" descr="墨迹-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1" y="450660"/>
            <a:ext cx="3328515" cy="60326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32" y="357166"/>
            <a:ext cx="32147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itchFamily="2" charset="-122"/>
                <a:ea typeface="华文新魏" pitchFamily="2" charset="-122"/>
              </a:rPr>
              <a:t>一、笔</a:t>
            </a:r>
          </a:p>
        </p:txBody>
      </p:sp>
      <p:pic>
        <p:nvPicPr>
          <p:cNvPr id="12" name="图片 11" descr="边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3117"/>
            <a:ext cx="4429124" cy="7424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7158" y="2143117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（一）毛笔的种类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2910" y="3590370"/>
            <a:ext cx="450059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毛笔由笔管和笔毫（笔头）组成。笔管由竹、木等材料制作而成，笔毫的制作材料为兽毛、家禽毛等。</a:t>
            </a:r>
          </a:p>
        </p:txBody>
      </p:sp>
      <p:pic>
        <p:nvPicPr>
          <p:cNvPr id="17" name="图片 16" descr="毛笔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570" y="2285992"/>
            <a:ext cx="2781300" cy="422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642918"/>
            <a:ext cx="7786742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按照笔毫的质地，毛笔可分为硬毫、软毫和兼毫三大类。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43372" y="1643050"/>
            <a:ext cx="457203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硬毫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由硬度较大的黄鼠狼毛、紫兔毛、獾毛等动物毛制作而成。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这种笔的弹性较强，写字锐利，写出的点画瘦劲，但若使用不当易使点画显得生硬僵直，使用时宜缓不宜急。</a:t>
            </a:r>
          </a:p>
        </p:txBody>
      </p:sp>
      <p:pic>
        <p:nvPicPr>
          <p:cNvPr id="1026" name="图片 0" descr="图2-1-狼毫-大中小.jpg"/>
          <p:cNvPicPr>
            <a:picLocks noChangeAspect="1" noChangeArrowheads="1"/>
          </p:cNvPicPr>
          <p:nvPr/>
        </p:nvPicPr>
        <p:blipFill>
          <a:blip r:embed="rId2"/>
          <a:srcRect t="2235"/>
          <a:stretch>
            <a:fillRect/>
          </a:stretch>
        </p:blipFill>
        <p:spPr bwMode="auto">
          <a:xfrm>
            <a:off x="403484" y="1643050"/>
            <a:ext cx="2811162" cy="208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139923" y="1785926"/>
            <a:ext cx="717697" cy="1428760"/>
          </a:xfrm>
          <a:prstGeom prst="rect">
            <a:avLst/>
          </a:prstGeom>
          <a:noFill/>
        </p:spPr>
        <p:txBody>
          <a:bodyPr vert="wordArtVertRtl"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狼毫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158" y="4500571"/>
            <a:ext cx="414340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软毫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由羊毛、鸡毛等较柔软的动物毛制作而成。其弹性稍差，蓄墨多，写出的线条圆润、风韵长足，但不易控制。</a:t>
            </a:r>
          </a:p>
        </p:txBody>
      </p:sp>
      <p:pic>
        <p:nvPicPr>
          <p:cNvPr id="1027" name="图片 1" descr="图2-2-羊毫-大中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9131" y="4143380"/>
            <a:ext cx="3714776" cy="1955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41616" y="4286257"/>
            <a:ext cx="673326" cy="1428760"/>
          </a:xfrm>
          <a:prstGeom prst="rect">
            <a:avLst/>
          </a:prstGeom>
          <a:noFill/>
        </p:spPr>
        <p:txBody>
          <a:bodyPr vert="wordArtVertRtl"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羊毫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857232"/>
            <a:ext cx="7715304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兼毫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由柔软和硬度较大的动物毛混合制成，如常见的由兔毛和山羊毛混合制成的“紫羊毫”， 羊毛和黄鼠狼毛混合制成的“羊狼毫”等。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其软硬兼备、弹性适中，写出的点画可粗可细，适合初学者使用。</a:t>
            </a:r>
          </a:p>
        </p:txBody>
      </p:sp>
      <p:pic>
        <p:nvPicPr>
          <p:cNvPr id="2050" name="图片 2" descr="图2-3-紫羊兼毫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2805" y="2357430"/>
            <a:ext cx="4989525" cy="376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571480"/>
            <a:ext cx="8143932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按型号不同，毛笔可分为小楷笔、中楷笔和大楷笔。此外，还有更大型号的屏笔（杆细，笔头粗大，提之如提斗，又称“斗笔”）、楂笔（笔杆粗如碗口）等。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57620" y="5498676"/>
            <a:ext cx="4572032" cy="78784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汉仪行楷简" pitchFamily="49" charset="-122"/>
                <a:ea typeface="汉仪行楷简" pitchFamily="49" charset="-122"/>
              </a:rPr>
              <a:t>写条幅、立轴时使用屏笔；写榜书、匾额等较大的字时用楂笔。</a:t>
            </a:r>
          </a:p>
        </p:txBody>
      </p:sp>
      <p:pic>
        <p:nvPicPr>
          <p:cNvPr id="3074" name="图片 3" descr="图2-4-大中小楷笔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038" y="2143116"/>
            <a:ext cx="2928958" cy="237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图片 4" descr="图2-5-1-屏笔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5996" y="2143116"/>
            <a:ext cx="278891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图片 6" descr="图2-5-2-楂笔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02077" y="2143116"/>
            <a:ext cx="237045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85786" y="4635681"/>
            <a:ext cx="20717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大中小楷笔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71934" y="4635681"/>
            <a:ext cx="13573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屏笔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15140" y="4635681"/>
            <a:ext cx="1357322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楂笔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indent="457200">
          <a:lnSpc>
            <a:spcPct val="150000"/>
          </a:lnSpc>
          <a:defRPr dirty="0" smtClean="0">
            <a:latin typeface="微软雅黑" pitchFamily="34" charset="-122"/>
            <a:ea typeface="微软雅黑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5232</TotalTime>
  <Words>3228</Words>
  <Application>Microsoft Office PowerPoint</Application>
  <PresentationFormat>全屏显示(4:3)</PresentationFormat>
  <Paragraphs>186</Paragraphs>
  <Slides>38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39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www.pptbz.com</dc:creator>
  <cp:lastModifiedBy>jq</cp:lastModifiedBy>
  <cp:revision>311</cp:revision>
  <dcterms:created xsi:type="dcterms:W3CDTF">2013-10-30T09:04:50Z</dcterms:created>
  <dcterms:modified xsi:type="dcterms:W3CDTF">2016-09-07T08:16:48Z</dcterms:modified>
</cp:coreProperties>
</file>