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Lst>
  <p:notesMasterIdLst>
    <p:notesMasterId r:id="rId8"/>
  </p:notesMasterIdLst>
  <p:sldIdLst>
    <p:sldId id="1424" r:id="rId5"/>
    <p:sldId id="2049" r:id="rId6"/>
    <p:sldId id="258" r:id="rId7"/>
    <p:sldId id="292" r:id="rId9"/>
    <p:sldId id="602" r:id="rId10"/>
    <p:sldId id="603" r:id="rId11"/>
    <p:sldId id="2224" r:id="rId12"/>
    <p:sldId id="604" r:id="rId13"/>
    <p:sldId id="605" r:id="rId14"/>
    <p:sldId id="882" r:id="rId15"/>
    <p:sldId id="606" r:id="rId16"/>
    <p:sldId id="607" r:id="rId17"/>
    <p:sldId id="608" r:id="rId18"/>
    <p:sldId id="883" r:id="rId19"/>
    <p:sldId id="609" r:id="rId20"/>
    <p:sldId id="610" r:id="rId21"/>
    <p:sldId id="614" r:id="rId22"/>
    <p:sldId id="615" r:id="rId23"/>
    <p:sldId id="616" r:id="rId24"/>
    <p:sldId id="617" r:id="rId25"/>
    <p:sldId id="618" r:id="rId26"/>
    <p:sldId id="619" r:id="rId27"/>
    <p:sldId id="620" r:id="rId28"/>
    <p:sldId id="621" r:id="rId29"/>
    <p:sldId id="622" r:id="rId30"/>
    <p:sldId id="623" r:id="rId31"/>
    <p:sldId id="624" r:id="rId32"/>
    <p:sldId id="625" r:id="rId33"/>
    <p:sldId id="626" r:id="rId34"/>
    <p:sldId id="627" r:id="rId35"/>
    <p:sldId id="628" r:id="rId36"/>
    <p:sldId id="630" r:id="rId3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FFFF66"/>
    <a:srgbClr val="FF0066"/>
    <a:srgbClr val="FFFF00"/>
    <a:srgbClr val="660033"/>
    <a:srgbClr val="FF6600"/>
    <a:srgbClr val="55B70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19"/>
    <p:restoredTop sz="97924"/>
  </p:normalViewPr>
  <p:slideViewPr>
    <p:cSldViewPr showGuides="1">
      <p:cViewPr>
        <p:scale>
          <a:sx n="75" d="100"/>
          <a:sy n="75"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Rot="1" noTextEdit="1"/>
          </p:cNvSpPr>
          <p:nvPr>
            <p:ph type="sldImg"/>
          </p:nvPr>
        </p:nvSpPr>
        <p:spPr/>
      </p:sp>
      <p:sp>
        <p:nvSpPr>
          <p:cNvPr id="9218" name="Rectangle 3"/>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4098" name="Picture 2" descr="bg1"/>
          <p:cNvPicPr>
            <a:picLocks noChangeAspect="1"/>
          </p:cNvPicPr>
          <p:nvPr/>
        </p:nvPicPr>
        <p:blipFill>
          <a:blip r:embed="rId2"/>
          <a:stretch>
            <a:fillRect/>
          </a:stretch>
        </p:blipFill>
        <p:spPr>
          <a:xfrm>
            <a:off x="-30162" y="-20637"/>
            <a:ext cx="9174162" cy="6878637"/>
          </a:xfrm>
          <a:prstGeom prst="rect">
            <a:avLst/>
          </a:prstGeom>
          <a:noFill/>
          <a:ln w="9525">
            <a:noFill/>
          </a:ln>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pPr fontAlgn="base"/>
            <a:r>
              <a:rPr lang="zh-CN" strike="noStrike" noProof="1"/>
              <a:t>单击此处编辑母版标题样式</a:t>
            </a:r>
            <a:endParaRPr lang="zh-CN" strike="noStrike" noProof="1"/>
          </a:p>
        </p:txBody>
      </p:sp>
      <p:sp>
        <p:nvSpPr>
          <p:cNvPr id="2052" name="Rectangle 31"/>
          <p:cNvSpPr>
            <a:spLocks noGrp="1" noChangeArrowheads="1"/>
          </p:cNvSpPr>
          <p:nvPr>
            <p:ph type="subTitle" idx="1" hasCustomPrompt="1"/>
          </p:nvPr>
        </p:nvSpPr>
        <p:spPr>
          <a:xfrm>
            <a:off x="468313" y="3549650"/>
            <a:ext cx="5400675" cy="600075"/>
          </a:xfrm>
        </p:spPr>
        <p:txBody>
          <a:bodyPr/>
          <a:lstStyle>
            <a:lvl1pPr marL="0" indent="0">
              <a:buFont typeface="Wingdings" panose="05000000000000000000" pitchFamily="2" charset="2"/>
              <a:buNone/>
              <a:defRPr sz="1800">
                <a:solidFill>
                  <a:schemeClr val="bg1"/>
                </a:solidFill>
              </a:defRPr>
            </a:lvl1pPr>
          </a:lstStyle>
          <a:p>
            <a:pPr fontAlgn="base"/>
            <a:r>
              <a:rPr lang="zh-CN" strike="noStrike" noProof="1"/>
              <a:t>单击添加署名或公司信息</a:t>
            </a:r>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marL="0" indent="0">
              <a:lnSpc>
                <a:spcPct val="150000"/>
              </a:lnSpc>
              <a:spcBef>
                <a:spcPts val="0"/>
              </a:spcBef>
              <a:buFontTx/>
              <a:buNone/>
              <a:defRPr sz="2400" b="1">
                <a:latin typeface="楷体" panose="02010609060101010101" pitchFamily="49" charset="-122"/>
                <a:ea typeface="楷体" panose="02010609060101010101" pitchFamily="49" charset="-122"/>
              </a:defRPr>
            </a:lvl1pPr>
            <a:lvl2pPr marL="457200" indent="0">
              <a:lnSpc>
                <a:spcPct val="150000"/>
              </a:lnSpc>
              <a:spcBef>
                <a:spcPts val="0"/>
              </a:spcBef>
              <a:buFontTx/>
              <a:buNone/>
              <a:defRPr sz="2400" b="1">
                <a:latin typeface="楷体" panose="02010609060101010101" pitchFamily="49" charset="-122"/>
                <a:ea typeface="楷体" panose="02010609060101010101" pitchFamily="49" charset="-122"/>
              </a:defRPr>
            </a:lvl2pPr>
            <a:lvl3pPr marL="914400" indent="0">
              <a:lnSpc>
                <a:spcPct val="150000"/>
              </a:lnSpc>
              <a:spcBef>
                <a:spcPts val="0"/>
              </a:spcBef>
              <a:buFontTx/>
              <a:buNone/>
              <a:defRPr sz="2400" b="1">
                <a:latin typeface="楷体" panose="02010609060101010101" pitchFamily="49" charset="-122"/>
                <a:ea typeface="楷体" panose="02010609060101010101" pitchFamily="49" charset="-122"/>
              </a:defRPr>
            </a:lvl3pPr>
            <a:lvl4pPr marL="1371600" indent="0">
              <a:lnSpc>
                <a:spcPct val="150000"/>
              </a:lnSpc>
              <a:spcBef>
                <a:spcPts val="0"/>
              </a:spcBef>
              <a:buFontTx/>
              <a:buNone/>
              <a:defRPr sz="2400" b="1">
                <a:latin typeface="楷体" panose="02010609060101010101" pitchFamily="49" charset="-122"/>
                <a:ea typeface="楷体" panose="02010609060101010101" pitchFamily="49" charset="-122"/>
              </a:defRPr>
            </a:lvl4pPr>
            <a:lvl5pPr marL="1828800" indent="0">
              <a:lnSpc>
                <a:spcPct val="150000"/>
              </a:lnSpc>
              <a:spcBef>
                <a:spcPts val="0"/>
              </a:spcBef>
              <a:buFontTx/>
              <a:buNone/>
              <a:defRPr sz="2400" b="1">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sz="2800">
                <a:latin typeface="楷体" panose="02010609060101010101" pitchFamily="49" charset="-122"/>
                <a:ea typeface="楷体" panose="02010609060101010101" pitchFamily="49" charset="-122"/>
              </a:defRPr>
            </a:lvl1pPr>
            <a:lvl2pPr>
              <a:defRPr sz="2800">
                <a:latin typeface="楷体" panose="02010609060101010101" pitchFamily="49" charset="-122"/>
                <a:ea typeface="楷体" panose="02010609060101010101" pitchFamily="49" charset="-122"/>
              </a:defRPr>
            </a:lvl2pPr>
            <a:lvl3pPr>
              <a:defRPr sz="2800">
                <a:latin typeface="楷体" panose="02010609060101010101" pitchFamily="49" charset="-122"/>
                <a:ea typeface="楷体" panose="02010609060101010101" pitchFamily="49" charset="-122"/>
              </a:defRPr>
            </a:lvl3pPr>
            <a:lvl4pPr>
              <a:defRPr sz="2800">
                <a:latin typeface="楷体" panose="02010609060101010101" pitchFamily="49" charset="-122"/>
                <a:ea typeface="楷体" panose="02010609060101010101" pitchFamily="49" charset="-122"/>
              </a:defRPr>
            </a:lvl4pPr>
            <a:lvl5pPr>
              <a:defRPr sz="2800">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315913"/>
            <a:ext cx="6003925" cy="59721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0850"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4708"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8288" y="147638"/>
            <a:ext cx="2055813" cy="60182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0850" y="147638"/>
            <a:ext cx="6048260" cy="6018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bg2"/>
          <p:cNvPicPr>
            <a:picLocks noChangeAspect="1"/>
          </p:cNvPicPr>
          <p:nvPr/>
        </p:nvPicPr>
        <p:blipFill>
          <a:blip r:embed="rId14"/>
          <a:stretch>
            <a:fillRect/>
          </a:stretch>
        </p:blipFill>
        <p:spPr>
          <a:xfrm>
            <a:off x="0" y="0"/>
            <a:ext cx="9180513" cy="6884988"/>
          </a:xfrm>
          <a:prstGeom prst="rect">
            <a:avLst/>
          </a:prstGeom>
          <a:noFill/>
          <a:ln w="9525">
            <a:noFill/>
          </a:ln>
        </p:spPr>
      </p:pic>
      <p:sp>
        <p:nvSpPr>
          <p:cNvPr id="2051" name="Rectangle 31"/>
          <p:cNvSpPr>
            <a:spLocks noGrp="1"/>
          </p:cNvSpPr>
          <p:nvPr>
            <p:ph type="body"/>
          </p:nvPr>
        </p:nvSpPr>
        <p:spPr>
          <a:xfrm>
            <a:off x="468313" y="1125538"/>
            <a:ext cx="8207375" cy="516255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028" name="Rectangle 4"/>
          <p:cNvSpPr>
            <a:spLocks noGrp="1" noChangeArrowheads="1"/>
          </p:cNvSpPr>
          <p:nvPr>
            <p:ph type="sldNum" sz="quarter" idx="4"/>
          </p:nvPr>
        </p:nvSpPr>
        <p:spPr bwMode="auto">
          <a:xfrm>
            <a:off x="7235825" y="6453188"/>
            <a:ext cx="1439863" cy="196850"/>
          </a:xfrm>
          <a:prstGeom prst="rect">
            <a:avLst/>
          </a:prstGeom>
          <a:noFill/>
          <a:ln w="9525">
            <a:noFill/>
            <a:miter lim="800000"/>
          </a:ln>
          <a:effectLst/>
        </p:spPr>
        <p:txBody>
          <a:bodyPr vert="horz" wrap="square" lIns="91440" tIns="45720" rIns="91440" bIns="45720" numCol="1" anchor="t" anchorCtr="0" compatLnSpc="1"/>
          <a:lstStyle>
            <a:lvl1pPr algn="r">
              <a:defRPr sz="1000" b="1">
                <a:ea typeface="华文细黑" panose="02010600040101010101" pitchFamily="2" charset="-122"/>
              </a:defRPr>
            </a:lvl1pPr>
          </a:lstStyle>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
        <p:nvSpPr>
          <p:cNvPr id="2053" name="Rectangle 27"/>
          <p:cNvSpPr>
            <a:spLocks noGrp="1"/>
          </p:cNvSpPr>
          <p:nvPr>
            <p:ph type="title"/>
          </p:nvPr>
        </p:nvSpPr>
        <p:spPr>
          <a:xfrm>
            <a:off x="468313" y="315913"/>
            <a:ext cx="8207375" cy="592137"/>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7"/>
          <p:cNvSpPr>
            <a:spLocks noGrp="1"/>
          </p:cNvSpPr>
          <p:nvPr>
            <p:ph type="title"/>
          </p:nvPr>
        </p:nvSpPr>
        <p:spPr>
          <a:xfrm>
            <a:off x="450850" y="147638"/>
            <a:ext cx="8223250" cy="523875"/>
          </a:xfrm>
          <a:prstGeom prst="rect">
            <a:avLst/>
          </a:prstGeom>
          <a:noFill/>
          <a:ln w="9525">
            <a:noFill/>
          </a:ln>
        </p:spPr>
        <p:txBody>
          <a:bodyPr wrap="square" anchor="ctr">
            <a:spAutoFit/>
          </a:bodyPr>
          <a:p>
            <a:pPr lvl="0"/>
            <a:r>
              <a:rPr lang="zh-CN" altLang="en-US"/>
              <a:t>单击此处编辑母版标题样式</a:t>
            </a:r>
            <a:endParaRPr lang="zh-CN" altLang="en-US"/>
          </a:p>
        </p:txBody>
      </p:sp>
      <p:sp>
        <p:nvSpPr>
          <p:cNvPr id="3075" name="Rectangle 10"/>
          <p:cNvSpPr>
            <a:spLocks noGrp="1"/>
          </p:cNvSpPr>
          <p:nvPr>
            <p:ph type="body"/>
          </p:nvPr>
        </p:nvSpPr>
        <p:spPr>
          <a:xfrm>
            <a:off x="450850" y="981075"/>
            <a:ext cx="8223250" cy="5184775"/>
          </a:xfrm>
          <a:prstGeom prst="rect">
            <a:avLst/>
          </a:prstGeom>
          <a:noFill/>
          <a:ln w="9525">
            <a:noFill/>
          </a:ln>
        </p:spPr>
        <p:txBody>
          <a:bodyPr wrap="square"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3076" name="矩形 6"/>
          <p:cNvSpPr/>
          <p:nvPr/>
        </p:nvSpPr>
        <p:spPr>
          <a:xfrm>
            <a:off x="0" y="785813"/>
            <a:ext cx="9144000" cy="50800"/>
          </a:xfrm>
          <a:prstGeom prst="rect">
            <a:avLst/>
          </a:prstGeom>
          <a:solidFill>
            <a:srgbClr val="D8D8D8"/>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7" name="矩形 9"/>
          <p:cNvSpPr/>
          <p:nvPr/>
        </p:nvSpPr>
        <p:spPr>
          <a:xfrm>
            <a:off x="6845300" y="785813"/>
            <a:ext cx="1847850" cy="50800"/>
          </a:xfrm>
          <a:prstGeom prst="rect">
            <a:avLst/>
          </a:prstGeom>
          <a:solidFill>
            <a:srgbClr val="7F7F7F"/>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8" name="矩形 1"/>
          <p:cNvSpPr/>
          <p:nvPr/>
        </p:nvSpPr>
        <p:spPr>
          <a:xfrm>
            <a:off x="5783263" y="785813"/>
            <a:ext cx="1846262" cy="50800"/>
          </a:xfrm>
          <a:prstGeom prst="rect">
            <a:avLst/>
          </a:prstGeom>
          <a:solidFill>
            <a:schemeClr val="accent2"/>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9" name="矩形 7"/>
          <p:cNvSpPr/>
          <p:nvPr/>
        </p:nvSpPr>
        <p:spPr>
          <a:xfrm>
            <a:off x="5265738" y="785813"/>
            <a:ext cx="1049337" cy="50800"/>
          </a:xfrm>
          <a:prstGeom prst="rect">
            <a:avLst/>
          </a:prstGeom>
          <a:solidFill>
            <a:schemeClr val="accent1"/>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lvl="0" algn="l" defTabSz="0" eaLnBrk="0" fontAlgn="base" latinLnBrk="0" hangingPunct="0">
        <a:lnSpc>
          <a:spcPct val="100000"/>
        </a:lnSpc>
        <a:spcBef>
          <a:spcPct val="0"/>
        </a:spcBef>
        <a:spcAft>
          <a:spcPct val="0"/>
        </a:spcAft>
        <a:buClr>
          <a:srgbClr val="000000"/>
        </a:buClr>
        <a:buNone/>
        <a:defRPr sz="2800" b="1"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0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6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4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内容占位符 2"/>
          <p:cNvSpPr>
            <a:spLocks noGrp="1"/>
          </p:cNvSpPr>
          <p:nvPr>
            <p:ph idx="1"/>
          </p:nvPr>
        </p:nvSpPr>
        <p:spPr>
          <a:xfrm>
            <a:off x="450850" y="981075"/>
            <a:ext cx="8620125" cy="5184775"/>
          </a:xfrm>
        </p:spPr>
        <p:txBody>
          <a:bodyPr wrap="square" anchor="t"/>
          <a:p>
            <a:pPr algn="ctr"/>
            <a:r>
              <a:rPr lang="zh-CN" altLang="en-US" sz="4000">
                <a:latin typeface="华文行楷" panose="02010800040101010101" charset="-122"/>
                <a:ea typeface="华文行楷" panose="02010800040101010101" charset="-122"/>
              </a:rPr>
              <a:t>沟通联系</a:t>
            </a:r>
            <a:endParaRPr lang="zh-CN" altLang="en-US" sz="4000">
              <a:latin typeface="华文行楷" panose="02010800040101010101" charset="-122"/>
              <a:ea typeface="华文行楷" panose="02010800040101010101" charset="-122"/>
            </a:endParaRPr>
          </a:p>
          <a:p>
            <a:r>
              <a:rPr lang="zh-CN" altLang="en-US" sz="2400"/>
              <a:t>办公室：海润楼</a:t>
            </a:r>
            <a:r>
              <a:rPr lang="en-US" altLang="zh-CN" sz="2400"/>
              <a:t>N210</a:t>
            </a:r>
            <a:endParaRPr lang="en-US" altLang="zh-CN" sz="2400"/>
          </a:p>
          <a:p>
            <a:r>
              <a:rPr lang="en-US" altLang="zh-CN" sz="2400"/>
              <a:t>Email:    18906335576@163.com</a:t>
            </a:r>
            <a:endParaRPr lang="en-US" altLang="zh-CN" sz="2400"/>
          </a:p>
          <a:p>
            <a:r>
              <a:rPr lang="en-US" altLang="zh-CN" sz="2400"/>
              <a:t>QQ:1600382339</a:t>
            </a:r>
            <a:endParaRPr lang="en-US" altLang="zh-CN" sz="2400"/>
          </a:p>
          <a:p>
            <a:r>
              <a:rPr lang="zh-CN" altLang="en-US" sz="2400"/>
              <a:t>手机：</a:t>
            </a:r>
            <a:r>
              <a:rPr lang="en-US" altLang="zh-CN" sz="2400"/>
              <a:t>18906335576</a:t>
            </a:r>
            <a:endParaRPr lang="en-US" altLang="zh-CN" sz="2400"/>
          </a:p>
          <a:p>
            <a:r>
              <a:rPr lang="zh-CN" altLang="en-US" sz="2400"/>
              <a:t>办公室：</a:t>
            </a:r>
            <a:r>
              <a:rPr lang="en-US" altLang="zh-CN" sz="2400"/>
              <a:t>0633-7987108</a:t>
            </a:r>
            <a:endParaRPr lang="en-US" altLang="zh-CN" sz="2400"/>
          </a:p>
          <a:p>
            <a:r>
              <a:rPr lang="zh-CN" altLang="en-US" sz="2400"/>
              <a:t>微信号：</a:t>
            </a:r>
            <a:r>
              <a:rPr lang="en-US" altLang="zh-CN" sz="2400"/>
              <a:t>RZPTXU</a:t>
            </a:r>
            <a:r>
              <a:rPr lang="zh-CN" altLang="en-US" sz="2400"/>
              <a:t>（</a:t>
            </a:r>
            <a:r>
              <a:rPr lang="en-US" altLang="zh-CN" sz="2400"/>
              <a:t>18906335576</a:t>
            </a:r>
            <a:r>
              <a:rPr lang="zh-CN" altLang="en-US" sz="2400"/>
              <a:t>）</a:t>
            </a:r>
            <a:endParaRPr lang="en-US" altLang="zh-CN" sz="2400"/>
          </a:p>
          <a:p>
            <a:endParaRPr lang="zh-CN" altLang="en-US" sz="2400"/>
          </a:p>
          <a:p>
            <a:r>
              <a:rPr lang="zh-CN" altLang="en-US" sz="2400"/>
              <a:t>姓   名</a:t>
            </a:r>
            <a:r>
              <a:rPr lang="en-US" altLang="zh-CN" sz="2400"/>
              <a:t>:   </a:t>
            </a:r>
            <a:r>
              <a:rPr lang="zh-CN" altLang="en-US" sz="2400"/>
              <a:t>徐锡权教授</a:t>
            </a:r>
            <a:endParaRPr lang="zh-CN" altLang="en-US" sz="2400"/>
          </a:p>
          <a:p>
            <a:r>
              <a:rPr lang="zh-CN" altLang="en-US" sz="2400"/>
              <a:t>课程微信群</a:t>
            </a:r>
            <a:r>
              <a:rPr lang="en-US" altLang="zh-CN" sz="2400"/>
              <a:t>:</a:t>
            </a:r>
            <a:r>
              <a:rPr lang="zh-CN" altLang="en-US" sz="2400"/>
              <a:t>工程造价概论（</a:t>
            </a:r>
            <a:r>
              <a:rPr lang="en-US" altLang="zh-CN" sz="2400"/>
              <a:t>201804</a:t>
            </a:r>
            <a:r>
              <a:rPr lang="zh-CN" altLang="en-US" sz="2400"/>
              <a:t>）</a:t>
            </a:r>
            <a:endParaRPr lang="zh-CN" altLang="en-US" sz="2400"/>
          </a:p>
        </p:txBody>
      </p:sp>
      <p:pic>
        <p:nvPicPr>
          <p:cNvPr id="6146" name="图片 1"/>
          <p:cNvPicPr>
            <a:picLocks noChangeAspect="1"/>
          </p:cNvPicPr>
          <p:nvPr/>
        </p:nvPicPr>
        <p:blipFill>
          <a:blip r:embed="rId1"/>
          <a:stretch>
            <a:fillRect/>
          </a:stretch>
        </p:blipFill>
        <p:spPr>
          <a:xfrm>
            <a:off x="5710238" y="1946275"/>
            <a:ext cx="2963862" cy="29654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）编制说明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内容包括：编制依据、结算范围、变更内容、双方协商处理的事项及其他必须说明的问题。</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）工程结算直接费计算表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定额编号、分项工程名称、单位、工程量、定额基价、合价、人工费、机械费等。</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03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141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）工程结算费用计算表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内容包括：费用名称、费用计算基础、费率、计算式、费用金额等。</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）附表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内容包括：工程量增减计算表、材料价差计算表、补充基价分析表等。</a:t>
            </a:r>
            <a:endParaRPr lang="zh-CN" altLang="en-US" sz="2800" dirty="0">
              <a:latin typeface="楷体" panose="02010609060101010101" pitchFamily="49" charset="-122"/>
              <a:ea typeface="楷体" panose="02010609060101010101" pitchFamily="49" charset="-122"/>
              <a:cs typeface="+mn-cs"/>
            </a:endParaRPr>
          </a:p>
        </p:txBody>
      </p:sp>
      <p:sp>
        <p:nvSpPr>
          <p:cNvPr id="4014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3.4.5.3</a:t>
            </a:r>
            <a:r>
              <a:rPr lang="zh-CN" altLang="zh-CN" sz="2800" dirty="0">
                <a:latin typeface="楷体" panose="02010609060101010101" pitchFamily="49" charset="-122"/>
                <a:ea typeface="楷体" panose="02010609060101010101" pitchFamily="49" charset="-122"/>
                <a:cs typeface="+mn-cs"/>
              </a:rPr>
              <a:t>工程结算编制依据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编制工程结算除了应具备全套竣工图纸、预算定额、材料价格、人工单价、取费标准外，还应具备以下资料：</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工程施工合同；</a:t>
            </a: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施工图预算书；</a:t>
            </a: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设计变更通知单；</a:t>
            </a: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施工技术核定单；</a:t>
            </a: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隐蔽工程验收单；</a:t>
            </a:r>
            <a:r>
              <a:rPr lang="en-US" altLang="zh-CN" sz="2800" dirty="0">
                <a:latin typeface="楷体" panose="02010609060101010101" pitchFamily="49" charset="-122"/>
                <a:ea typeface="楷体" panose="02010609060101010101" pitchFamily="49" charset="-122"/>
                <a:cs typeface="+mn-cs"/>
              </a:rPr>
              <a:t> (6)</a:t>
            </a:r>
            <a:r>
              <a:rPr lang="zh-CN" altLang="zh-CN" sz="2800" dirty="0">
                <a:latin typeface="楷体" panose="02010609060101010101" pitchFamily="49" charset="-122"/>
                <a:ea typeface="楷体" panose="02010609060101010101" pitchFamily="49" charset="-122"/>
                <a:cs typeface="+mn-cs"/>
              </a:rPr>
              <a:t>材料代用核定单；</a:t>
            </a:r>
            <a:r>
              <a:rPr lang="en-US" altLang="zh-CN" sz="2800" dirty="0">
                <a:latin typeface="楷体" panose="02010609060101010101" pitchFamily="49" charset="-122"/>
                <a:ea typeface="楷体" panose="02010609060101010101" pitchFamily="49" charset="-122"/>
                <a:cs typeface="+mn-cs"/>
              </a:rPr>
              <a:t> (7)</a:t>
            </a:r>
            <a:r>
              <a:rPr lang="zh-CN" altLang="zh-CN" sz="2800" dirty="0">
                <a:latin typeface="楷体" panose="02010609060101010101" pitchFamily="49" charset="-122"/>
                <a:ea typeface="楷体" panose="02010609060101010101" pitchFamily="49" charset="-122"/>
                <a:cs typeface="+mn-cs"/>
              </a:rPr>
              <a:t>分包工程结算书；</a:t>
            </a:r>
            <a:r>
              <a:rPr lang="en-US" altLang="zh-CN" sz="2800" dirty="0">
                <a:latin typeface="楷体" panose="02010609060101010101" pitchFamily="49" charset="-122"/>
                <a:ea typeface="楷体" panose="02010609060101010101" pitchFamily="49" charset="-122"/>
                <a:cs typeface="+mn-cs"/>
              </a:rPr>
              <a:t> (8)</a:t>
            </a:r>
            <a:r>
              <a:rPr lang="zh-CN" altLang="zh-CN" sz="2800" dirty="0">
                <a:latin typeface="楷体" panose="02010609060101010101" pitchFamily="49" charset="-122"/>
                <a:ea typeface="楷体" panose="02010609060101010101" pitchFamily="49" charset="-122"/>
                <a:cs typeface="+mn-cs"/>
              </a:rPr>
              <a:t>经业主、监理工程师同意确认的应列入工程结算的其他事项。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24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内容占位符 2"/>
          <p:cNvSpPr>
            <a:spLocks noGrp="1"/>
          </p:cNvSpPr>
          <p:nvPr>
            <p:ph idx="1"/>
          </p:nvPr>
        </p:nvSpPr>
        <p:spPr>
          <a:xfrm>
            <a:off x="395288"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3.4.5.3</a:t>
            </a:r>
            <a:r>
              <a:rPr lang="zh-CN" altLang="zh-CN" sz="2800" dirty="0">
                <a:latin typeface="楷体" panose="02010609060101010101" pitchFamily="49" charset="-122"/>
                <a:ea typeface="楷体" panose="02010609060101010101" pitchFamily="49" charset="-122"/>
                <a:cs typeface="+mn-cs"/>
              </a:rPr>
              <a:t>工程结算的编制程序和方法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单位工程竣工结算的编制，是在施工图预算的基础上，根据业主和监理工程师确认的设计变更资料、修改后的竣工图、其他有关工程索赔资料，先进行直接费的增减调整计算，再按取费标准计算各项费用，最后汇总为工程结算造价。</a:t>
            </a:r>
            <a:endParaRPr lang="zh-CN" altLang="en-US" sz="2800" dirty="0">
              <a:latin typeface="楷体" panose="02010609060101010101" pitchFamily="49" charset="-122"/>
              <a:ea typeface="楷体" panose="02010609060101010101" pitchFamily="49" charset="-122"/>
              <a:cs typeface="+mn-cs"/>
            </a:endParaRPr>
          </a:p>
        </p:txBody>
      </p:sp>
      <p:sp>
        <p:nvSpPr>
          <p:cNvPr id="4034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其编制程序和方法概述为：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收集、整理、熟悉有关原始资料；</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深入现场，对照观察竣工工程；</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认真检查复核有关原始资料；</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计算调整工程量；</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套定额基价，计算调整直接费；</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计算结算造价。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44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5506" name="内容占位符 2"/>
          <p:cNvSpPr>
            <a:spLocks noGrp="1"/>
          </p:cNvSpPr>
          <p:nvPr>
            <p:ph idx="1"/>
          </p:nvPr>
        </p:nvSpPr>
        <p:spPr>
          <a:xfrm>
            <a:off x="468313" y="1125538"/>
            <a:ext cx="85677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a:t>
            </a:r>
            <a:r>
              <a:rPr lang="zh-CN" altLang="zh-CN" sz="2800" dirty="0">
                <a:latin typeface="楷体" panose="02010609060101010101" pitchFamily="49" charset="-122"/>
                <a:ea typeface="楷体" panose="02010609060101010101" pitchFamily="49" charset="-122"/>
                <a:cs typeface="+mn-cs"/>
              </a:rPr>
              <a:t>工程结算编制实例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营业用房工程已竣工，在工程施工过程中发生了一些变更情况，根据这些情况需要编制工程结算。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3.4.5.5.1</a:t>
            </a:r>
            <a:r>
              <a:rPr lang="zh-CN" altLang="zh-CN" sz="2800" dirty="0">
                <a:latin typeface="楷体" panose="02010609060101010101" pitchFamily="49" charset="-122"/>
                <a:ea typeface="楷体" panose="02010609060101010101" pitchFamily="49" charset="-122"/>
                <a:cs typeface="+mn-cs"/>
              </a:rPr>
              <a:t>营业用房工程变更情况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营业用房基础平面图见图</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，基础详图见图</a:t>
            </a: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第</a:t>
            </a:r>
            <a:r>
              <a:rPr lang="en-US" altLang="zh-CN" sz="2800" dirty="0">
                <a:latin typeface="楷体" panose="02010609060101010101" pitchFamily="49" charset="-122"/>
                <a:ea typeface="楷体" panose="02010609060101010101" pitchFamily="49" charset="-122"/>
                <a:cs typeface="+mn-cs"/>
              </a:rPr>
              <a:t>H</a:t>
            </a:r>
            <a:r>
              <a:rPr lang="zh-CN" altLang="zh-CN" sz="2800" dirty="0">
                <a:latin typeface="楷体" panose="02010609060101010101" pitchFamily="49" charset="-122"/>
                <a:ea typeface="楷体" panose="02010609060101010101" pitchFamily="49" charset="-122"/>
                <a:cs typeface="+mn-cs"/>
              </a:rPr>
              <a:t>轴的</a:t>
            </a:r>
            <a:r>
              <a:rPr lang="en-US" altLang="zh-CN" sz="2800" dirty="0">
                <a:latin typeface="楷体" panose="02010609060101010101" pitchFamily="49" charset="-122"/>
                <a:ea typeface="楷体" panose="02010609060101010101" pitchFamily="49" charset="-122"/>
                <a:cs typeface="+mn-cs"/>
              </a:rPr>
              <a:t>①</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④</a:t>
            </a:r>
            <a:r>
              <a:rPr lang="zh-CN" altLang="zh-CN" sz="2800" dirty="0">
                <a:latin typeface="楷体" panose="02010609060101010101" pitchFamily="49" charset="-122"/>
                <a:ea typeface="楷体" panose="02010609060101010101" pitchFamily="49" charset="-122"/>
                <a:cs typeface="+mn-cs"/>
              </a:rPr>
              <a:t>段，基础底标高由原设计标高－</a:t>
            </a:r>
            <a:r>
              <a:rPr lang="en-US" altLang="zh-CN" sz="2800" dirty="0">
                <a:latin typeface="楷体" panose="02010609060101010101" pitchFamily="49" charset="-122"/>
                <a:ea typeface="楷体" panose="02010609060101010101" pitchFamily="49" charset="-122"/>
                <a:cs typeface="+mn-cs"/>
              </a:rPr>
              <a:t>1.50m</a:t>
            </a:r>
            <a:r>
              <a:rPr lang="zh-CN" altLang="zh-CN" sz="2800" dirty="0">
                <a:latin typeface="楷体" panose="02010609060101010101" pitchFamily="49" charset="-122"/>
                <a:ea typeface="楷体" panose="02010609060101010101" pitchFamily="49" charset="-122"/>
                <a:cs typeface="+mn-cs"/>
              </a:rPr>
              <a:t>改为－</a:t>
            </a:r>
            <a:r>
              <a:rPr lang="en-US" altLang="zh-CN" sz="2800" dirty="0">
                <a:latin typeface="楷体" panose="02010609060101010101" pitchFamily="49" charset="-122"/>
                <a:ea typeface="楷体" panose="02010609060101010101" pitchFamily="49" charset="-122"/>
                <a:cs typeface="+mn-cs"/>
              </a:rPr>
              <a:t>1.80m(</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3.14)</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4055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653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第</a:t>
            </a:r>
            <a:r>
              <a:rPr lang="en-US" altLang="zh-CN" sz="2800" dirty="0">
                <a:latin typeface="楷体" panose="02010609060101010101" pitchFamily="49" charset="-122"/>
                <a:ea typeface="楷体" panose="02010609060101010101" pitchFamily="49" charset="-122"/>
                <a:cs typeface="+mn-cs"/>
              </a:rPr>
              <a:t>H</a:t>
            </a:r>
            <a:r>
              <a:rPr lang="zh-CN" altLang="zh-CN" sz="2800" dirty="0">
                <a:latin typeface="楷体" panose="02010609060101010101" pitchFamily="49" charset="-122"/>
                <a:ea typeface="楷体" panose="02010609060101010101" pitchFamily="49" charset="-122"/>
                <a:cs typeface="+mn-cs"/>
              </a:rPr>
              <a:t>轴的</a:t>
            </a:r>
            <a:r>
              <a:rPr lang="en-US" altLang="zh-CN" sz="2800" dirty="0">
                <a:latin typeface="楷体" panose="02010609060101010101" pitchFamily="49" charset="-122"/>
                <a:ea typeface="楷体" panose="02010609060101010101" pitchFamily="49" charset="-122"/>
                <a:cs typeface="+mn-cs"/>
              </a:rPr>
              <a:t>①</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④</a:t>
            </a:r>
            <a:r>
              <a:rPr lang="zh-CN" altLang="zh-CN" sz="2800" dirty="0">
                <a:latin typeface="楷体" panose="02010609060101010101" pitchFamily="49" charset="-122"/>
                <a:ea typeface="楷体" panose="02010609060101010101" pitchFamily="49" charset="-122"/>
                <a:cs typeface="+mn-cs"/>
              </a:rPr>
              <a:t>段，砖基础放脚改为等高式，基础垫层宽改为</a:t>
            </a:r>
            <a:r>
              <a:rPr lang="en-US" altLang="zh-CN" sz="2800" dirty="0">
                <a:latin typeface="楷体" panose="02010609060101010101" pitchFamily="49" charset="-122"/>
                <a:ea typeface="楷体" panose="02010609060101010101" pitchFamily="49" charset="-122"/>
                <a:cs typeface="+mn-cs"/>
              </a:rPr>
              <a:t>l.100m</a:t>
            </a:r>
            <a:r>
              <a:rPr lang="zh-CN" altLang="zh-CN" sz="2800" dirty="0">
                <a:latin typeface="楷体" panose="02010609060101010101" pitchFamily="49" charset="-122"/>
                <a:ea typeface="楷体" panose="02010609060101010101" pitchFamily="49" charset="-122"/>
                <a:cs typeface="+mn-cs"/>
              </a:rPr>
              <a:t>，基础垫层厚度改为</a:t>
            </a:r>
            <a:r>
              <a:rPr lang="en-US" altLang="zh-CN" sz="2800" dirty="0">
                <a:latin typeface="楷体" panose="02010609060101010101" pitchFamily="49" charset="-122"/>
                <a:ea typeface="楷体" panose="02010609060101010101" pitchFamily="49" charset="-122"/>
                <a:cs typeface="+mn-cs"/>
              </a:rPr>
              <a:t>0.30m(</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3.15)</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C20</a:t>
            </a:r>
            <a:r>
              <a:rPr lang="zh-CN" altLang="zh-CN" sz="2800" dirty="0">
                <a:latin typeface="楷体" panose="02010609060101010101" pitchFamily="49" charset="-122"/>
                <a:ea typeface="楷体" panose="02010609060101010101" pitchFamily="49" charset="-122"/>
                <a:cs typeface="+mn-cs"/>
              </a:rPr>
              <a:t>混凝土地圈梁由原设计</a:t>
            </a:r>
            <a:r>
              <a:rPr lang="en-US" altLang="zh-CN" sz="2800" dirty="0">
                <a:latin typeface="楷体" panose="02010609060101010101" pitchFamily="49" charset="-122"/>
                <a:ea typeface="楷体" panose="02010609060101010101" pitchFamily="49" charset="-122"/>
                <a:cs typeface="+mn-cs"/>
              </a:rPr>
              <a:t>240mm×240mm</a:t>
            </a:r>
            <a:r>
              <a:rPr lang="zh-CN" altLang="zh-CN" sz="2800" dirty="0">
                <a:latin typeface="楷体" panose="02010609060101010101" pitchFamily="49" charset="-122"/>
                <a:ea typeface="楷体" panose="02010609060101010101" pitchFamily="49" charset="-122"/>
                <a:cs typeface="+mn-cs"/>
              </a:rPr>
              <a:t>断面，改为</a:t>
            </a:r>
            <a:r>
              <a:rPr lang="en-US" altLang="zh-CN" sz="2800" dirty="0">
                <a:latin typeface="楷体" panose="02010609060101010101" pitchFamily="49" charset="-122"/>
                <a:ea typeface="楷体" panose="02010609060101010101" pitchFamily="49" charset="-122"/>
                <a:cs typeface="+mn-cs"/>
              </a:rPr>
              <a:t>40mm×300mm</a:t>
            </a:r>
            <a:r>
              <a:rPr lang="zh-CN" altLang="zh-CN" sz="2800" dirty="0">
                <a:latin typeface="楷体" panose="02010609060101010101" pitchFamily="49" charset="-122"/>
                <a:ea typeface="楷体" panose="02010609060101010101" pitchFamily="49" charset="-122"/>
                <a:cs typeface="+mn-cs"/>
              </a:rPr>
              <a:t>断面，长度不变</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3.15)</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基础施工图</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剖面有垫层砖基础计算结果有误，需更正</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3.16)</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065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53" name="标题 1"/>
          <p:cNvSpPr>
            <a:spLocks noGrp="1"/>
          </p:cNvSpPr>
          <p:nvPr>
            <p:ph type="title"/>
          </p:nvPr>
        </p:nvSpPr>
        <p:spPr/>
        <p:txBody>
          <a:bodyPr vert="horz" wrap="square" lIns="91440" tIns="45720" rIns="91440" bIns="45720" anchor="ctr"/>
          <a:p>
            <a:endParaRPr lang="zh-CN" altLang="en-US" dirty="0"/>
          </a:p>
        </p:txBody>
      </p:sp>
      <p:sp>
        <p:nvSpPr>
          <p:cNvPr id="40755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075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7556" name="图片 4" descr="剪辑_429"/>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8577" name="标题 1"/>
          <p:cNvSpPr>
            <a:spLocks noGrp="1"/>
          </p:cNvSpPr>
          <p:nvPr>
            <p:ph type="title"/>
          </p:nvPr>
        </p:nvSpPr>
        <p:spPr/>
        <p:txBody>
          <a:bodyPr vert="horz" wrap="square" lIns="91440" tIns="45720" rIns="91440" bIns="45720" anchor="ctr"/>
          <a:p>
            <a:endParaRPr lang="zh-CN" altLang="en-US" dirty="0"/>
          </a:p>
        </p:txBody>
      </p:sp>
      <p:sp>
        <p:nvSpPr>
          <p:cNvPr id="40857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085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8580" name="图片 4" descr="剪辑_437"/>
          <p:cNvPicPr>
            <a:picLocks noChangeAspect="1"/>
          </p:cNvPicPr>
          <p:nvPr/>
        </p:nvPicPr>
        <p:blipFill>
          <a:blip r:embed="rId1"/>
          <a:stretch>
            <a:fillRect/>
          </a:stretch>
        </p:blipFill>
        <p:spPr>
          <a:xfrm>
            <a:off x="1588" y="-17462"/>
            <a:ext cx="9142412" cy="6875462"/>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01" name="标题 1"/>
          <p:cNvSpPr>
            <a:spLocks noGrp="1"/>
          </p:cNvSpPr>
          <p:nvPr>
            <p:ph type="title"/>
          </p:nvPr>
        </p:nvSpPr>
        <p:spPr/>
        <p:txBody>
          <a:bodyPr vert="horz" wrap="square" lIns="91440" tIns="45720" rIns="91440" bIns="45720" anchor="ctr"/>
          <a:p>
            <a:endParaRPr lang="zh-CN" altLang="en-US" dirty="0"/>
          </a:p>
        </p:txBody>
      </p:sp>
      <p:sp>
        <p:nvSpPr>
          <p:cNvPr id="40960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9603" name="内容占位符 4" descr="剪辑_438-1"/>
          <p:cNvPicPr>
            <a:picLocks noGrp="1"/>
          </p:cNvPicPr>
          <p:nvPr>
            <p:ph idx="1"/>
          </p:nvPr>
        </p:nvPicPr>
        <p:blipFill>
          <a:blip r:embed="rId1"/>
          <a:stretch>
            <a:fillRect/>
          </a:stretch>
        </p:blipFill>
        <p:spPr>
          <a:xfrm>
            <a:off x="0" y="0"/>
            <a:ext cx="91440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3"/>
          <p:cNvPicPr>
            <a:picLocks noChangeAspect="1"/>
          </p:cNvPicPr>
          <p:nvPr/>
        </p:nvPicPr>
        <p:blipFill>
          <a:blip r:embed="rId1"/>
          <a:stretch>
            <a:fillRect/>
          </a:stretch>
        </p:blipFill>
        <p:spPr>
          <a:xfrm>
            <a:off x="868363" y="3175"/>
            <a:ext cx="3851275" cy="6851650"/>
          </a:xfrm>
          <a:prstGeom prst="rect">
            <a:avLst/>
          </a:prstGeom>
          <a:noFill/>
          <a:ln w="9525">
            <a:noFill/>
          </a:ln>
        </p:spPr>
      </p:pic>
      <p:sp>
        <p:nvSpPr>
          <p:cNvPr id="7170" name="文本框 4"/>
          <p:cNvSpPr txBox="1"/>
          <p:nvPr/>
        </p:nvSpPr>
        <p:spPr>
          <a:xfrm>
            <a:off x="5178425" y="2730500"/>
            <a:ext cx="3128963" cy="1938338"/>
          </a:xfrm>
          <a:prstGeom prst="rect">
            <a:avLst/>
          </a:prstGeom>
          <a:noFill/>
          <a:ln w="9525">
            <a:noFill/>
          </a:ln>
        </p:spPr>
        <p:txBody>
          <a:bodyPr wrap="square" anchor="t">
            <a:spAutoFit/>
          </a:bodyPr>
          <a:p>
            <a:r>
              <a:rPr lang="zh-CN" altLang="en-US" sz="6000" b="1">
                <a:latin typeface="微软雅黑" panose="020B0503020204020204" charset="-122"/>
                <a:ea typeface="微软雅黑" panose="020B0503020204020204" charset="-122"/>
              </a:rPr>
              <a:t>班课号：</a:t>
            </a:r>
            <a:r>
              <a:rPr lang="en-US" altLang="zh-CN" sz="6000" b="1">
                <a:latin typeface="微软雅黑" panose="020B0503020204020204" charset="-122"/>
                <a:ea typeface="微软雅黑" panose="020B0503020204020204" charset="-122"/>
              </a:rPr>
              <a:t>609536</a:t>
            </a:r>
            <a:endParaRPr lang="en-US" altLang="zh-CN" sz="6000" b="1">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25" name="标题 1"/>
          <p:cNvSpPr>
            <a:spLocks noGrp="1"/>
          </p:cNvSpPr>
          <p:nvPr>
            <p:ph type="title"/>
          </p:nvPr>
        </p:nvSpPr>
        <p:spPr/>
        <p:txBody>
          <a:bodyPr vert="horz" wrap="square" lIns="91440" tIns="45720" rIns="91440" bIns="45720" anchor="ctr"/>
          <a:p>
            <a:endParaRPr lang="zh-CN" altLang="en-US" dirty="0"/>
          </a:p>
        </p:txBody>
      </p:sp>
      <p:sp>
        <p:nvSpPr>
          <p:cNvPr id="4106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06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pSp>
        <p:nvGrpSpPr>
          <p:cNvPr id="410628" name="组合 4"/>
          <p:cNvGrpSpPr/>
          <p:nvPr/>
        </p:nvGrpSpPr>
        <p:grpSpPr>
          <a:xfrm>
            <a:off x="-22225" y="15875"/>
            <a:ext cx="9166225" cy="6842125"/>
            <a:chOff x="1080" y="2880"/>
            <a:chExt cx="10260" cy="8156"/>
          </a:xfrm>
        </p:grpSpPr>
        <p:pic>
          <p:nvPicPr>
            <p:cNvPr id="410629" name="Picture 138" descr="剪辑_438-2"/>
            <p:cNvPicPr>
              <a:picLocks noChangeAspect="1"/>
            </p:cNvPicPr>
            <p:nvPr/>
          </p:nvPicPr>
          <p:blipFill>
            <a:blip r:embed="rId1"/>
            <a:stretch>
              <a:fillRect/>
            </a:stretch>
          </p:blipFill>
          <p:spPr>
            <a:xfrm>
              <a:off x="1080" y="2880"/>
              <a:ext cx="10260" cy="5188"/>
            </a:xfrm>
            <a:prstGeom prst="rect">
              <a:avLst/>
            </a:prstGeom>
            <a:noFill/>
            <a:ln w="9525">
              <a:noFill/>
            </a:ln>
          </p:spPr>
        </p:pic>
        <p:pic>
          <p:nvPicPr>
            <p:cNvPr id="410630" name="Picture 139" descr="剪辑_439-1"/>
            <p:cNvPicPr>
              <a:picLocks noChangeAspect="1"/>
            </p:cNvPicPr>
            <p:nvPr/>
          </p:nvPicPr>
          <p:blipFill>
            <a:blip r:embed="rId2"/>
            <a:stretch>
              <a:fillRect/>
            </a:stretch>
          </p:blipFill>
          <p:spPr>
            <a:xfrm>
              <a:off x="1470" y="7930"/>
              <a:ext cx="9795" cy="3106"/>
            </a:xfrm>
            <a:prstGeom prst="rect">
              <a:avLst/>
            </a:prstGeom>
            <a:noFill/>
            <a:ln w="9525">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49" name="标题 1"/>
          <p:cNvSpPr>
            <a:spLocks noGrp="1"/>
          </p:cNvSpPr>
          <p:nvPr>
            <p:ph type="title"/>
          </p:nvPr>
        </p:nvSpPr>
        <p:spPr/>
        <p:txBody>
          <a:bodyPr vert="horz" wrap="square" lIns="91440" tIns="45720" rIns="91440" bIns="45720" anchor="ctr"/>
          <a:p>
            <a:endParaRPr lang="zh-CN" altLang="en-US" dirty="0"/>
          </a:p>
        </p:txBody>
      </p:sp>
      <p:sp>
        <p:nvSpPr>
          <p:cNvPr id="411650"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1651" name="内容占位符 4" descr="剪辑_439-2"/>
          <p:cNvPicPr>
            <a:picLocks noGrp="1"/>
          </p:cNvPicPr>
          <p:nvPr>
            <p:ph idx="1"/>
          </p:nvPr>
        </p:nvPicPr>
        <p:blipFill>
          <a:blip r:embed="rId1"/>
          <a:stretch>
            <a:fillRect/>
          </a:stretch>
        </p:blipFill>
        <p:spPr>
          <a:xfrm>
            <a:off x="0" y="0"/>
            <a:ext cx="9144000"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3.4.5.5.2</a:t>
            </a:r>
            <a:r>
              <a:rPr lang="zh-CN" altLang="zh-CN" dirty="0">
                <a:latin typeface="楷体" panose="02010609060101010101" pitchFamily="49" charset="-122"/>
                <a:ea typeface="楷体" panose="02010609060101010101" pitchFamily="49" charset="-122"/>
                <a:cs typeface="+mn-cs"/>
              </a:rPr>
              <a:t>计算调整工程量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26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2676" name="图片 4" descr="剪辑_439-4"/>
          <p:cNvPicPr>
            <a:picLocks noChangeAspect="1"/>
          </p:cNvPicPr>
          <p:nvPr/>
        </p:nvPicPr>
        <p:blipFill>
          <a:blip r:embed="rId1"/>
          <a:stretch>
            <a:fillRect/>
          </a:stretch>
        </p:blipFill>
        <p:spPr>
          <a:xfrm>
            <a:off x="827088" y="1773238"/>
            <a:ext cx="5976937" cy="1079500"/>
          </a:xfrm>
          <a:prstGeom prst="rect">
            <a:avLst/>
          </a:prstGeom>
          <a:noFill/>
          <a:ln w="9525">
            <a:noFill/>
          </a:ln>
        </p:spPr>
      </p:pic>
      <p:pic>
        <p:nvPicPr>
          <p:cNvPr id="412677" name="Picture 2"/>
          <p:cNvPicPr>
            <a:picLocks noChangeAspect="1"/>
          </p:cNvPicPr>
          <p:nvPr/>
        </p:nvPicPr>
        <p:blipFill>
          <a:blip r:embed="rId2"/>
          <a:stretch>
            <a:fillRect/>
          </a:stretch>
        </p:blipFill>
        <p:spPr>
          <a:xfrm>
            <a:off x="827088" y="2708275"/>
            <a:ext cx="5473700" cy="4170363"/>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9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36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3700" name="Picture 2"/>
          <p:cNvPicPr>
            <a:picLocks noChangeAspect="1"/>
          </p:cNvPicPr>
          <p:nvPr/>
        </p:nvPicPr>
        <p:blipFill>
          <a:blip r:embed="rId1"/>
          <a:stretch>
            <a:fillRect/>
          </a:stretch>
        </p:blipFill>
        <p:spPr>
          <a:xfrm>
            <a:off x="1042988" y="1052513"/>
            <a:ext cx="5905500" cy="58039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47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4724" name="Picture 2"/>
          <p:cNvPicPr>
            <a:picLocks noChangeAspect="1"/>
          </p:cNvPicPr>
          <p:nvPr/>
        </p:nvPicPr>
        <p:blipFill>
          <a:blip r:embed="rId1"/>
          <a:stretch>
            <a:fillRect/>
          </a:stretch>
        </p:blipFill>
        <p:spPr>
          <a:xfrm>
            <a:off x="1331913" y="1196975"/>
            <a:ext cx="5713412" cy="4176713"/>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57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57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5748" name="Picture 2"/>
          <p:cNvPicPr>
            <a:picLocks noChangeAspect="1"/>
          </p:cNvPicPr>
          <p:nvPr/>
        </p:nvPicPr>
        <p:blipFill>
          <a:blip r:embed="rId1"/>
          <a:stretch>
            <a:fillRect/>
          </a:stretch>
        </p:blipFill>
        <p:spPr>
          <a:xfrm>
            <a:off x="1258888" y="1185863"/>
            <a:ext cx="5400675" cy="555466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6770"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6771" name="内容占位符 4" descr="HWOCRTEMP_ROC90"/>
          <p:cNvPicPr>
            <a:picLocks noGrp="1"/>
          </p:cNvPicPr>
          <p:nvPr>
            <p:ph idx="1"/>
          </p:nvPr>
        </p:nvPicPr>
        <p:blipFill>
          <a:blip r:embed="rId1">
            <a:clrChange>
              <a:clrFrom>
                <a:srgbClr val="FFFFFF"/>
              </a:clrFrom>
              <a:clrTo>
                <a:srgbClr val="FFFFFF">
                  <a:alpha val="0"/>
                </a:srgbClr>
              </a:clrTo>
            </a:clrChange>
          </a:blip>
          <a:stretch>
            <a:fillRect/>
          </a:stretch>
        </p:blipFill>
        <p:spPr>
          <a:xfrm>
            <a:off x="539750" y="1196975"/>
            <a:ext cx="8064500" cy="540067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7794"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3.4.5.5.4</a:t>
            </a:r>
            <a:r>
              <a:rPr lang="zh-CN" altLang="zh-CN" sz="2800" dirty="0">
                <a:latin typeface="楷体" panose="02010609060101010101" pitchFamily="49" charset="-122"/>
                <a:ea typeface="楷体" panose="02010609060101010101" pitchFamily="49" charset="-122"/>
                <a:cs typeface="+mn-cs"/>
              </a:rPr>
              <a:t>调整项目直接工程费计算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调整项目直接工程费计算见表</a:t>
            </a:r>
            <a:r>
              <a:rPr lang="en-US" altLang="zh-CN" sz="2800" dirty="0">
                <a:latin typeface="楷体" panose="02010609060101010101" pitchFamily="49" charset="-122"/>
                <a:ea typeface="楷体" panose="02010609060101010101" pitchFamily="49" charset="-122"/>
                <a:cs typeface="+mn-cs"/>
              </a:rPr>
              <a:t>3.18</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3.18    </a:t>
            </a:r>
            <a:r>
              <a:rPr lang="zh-CN" altLang="zh-CN" sz="2800" dirty="0">
                <a:latin typeface="楷体" panose="02010609060101010101" pitchFamily="49" charset="-122"/>
                <a:ea typeface="楷体" panose="02010609060101010101" pitchFamily="49" charset="-122"/>
                <a:cs typeface="+mn-cs"/>
              </a:rPr>
              <a:t>调整项目直接工程费计算表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实物金额法</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177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8817" name="标题 1"/>
          <p:cNvSpPr>
            <a:spLocks noGrp="1"/>
          </p:cNvSpPr>
          <p:nvPr>
            <p:ph type="title"/>
          </p:nvPr>
        </p:nvSpPr>
        <p:spPr/>
        <p:txBody>
          <a:bodyPr vert="horz" wrap="square" lIns="91440" tIns="45720" rIns="91440" bIns="45720" anchor="ctr"/>
          <a:p>
            <a:endParaRPr lang="zh-CN" altLang="en-US" dirty="0"/>
          </a:p>
        </p:txBody>
      </p:sp>
      <p:sp>
        <p:nvSpPr>
          <p:cNvPr id="4188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88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8820" name="Picture 2"/>
          <p:cNvPicPr>
            <a:picLocks noChangeAspect="1"/>
          </p:cNvPicPr>
          <p:nvPr/>
        </p:nvPicPr>
        <p:blipFill>
          <a:blip r:embed="rId1"/>
          <a:stretch>
            <a:fillRect/>
          </a:stretch>
        </p:blipFill>
        <p:spPr>
          <a:xfrm>
            <a:off x="0" y="333375"/>
            <a:ext cx="9155113" cy="665638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42"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3.4.5.5.5</a:t>
            </a:r>
            <a:r>
              <a:rPr lang="zh-CN" altLang="zh-CN" sz="2800" dirty="0">
                <a:latin typeface="楷体" panose="02010609060101010101" pitchFamily="49" charset="-122"/>
                <a:ea typeface="楷体" panose="02010609060101010101" pitchFamily="49" charset="-122"/>
                <a:cs typeface="+mn-cs"/>
              </a:rPr>
              <a:t>营业用房调整项目工程造价计算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营业用房调整项目工程造价计算的费用项目及费率完全同预算造价计算过程，见表</a:t>
            </a:r>
            <a:r>
              <a:rPr lang="en-US" altLang="zh-CN" sz="2800" dirty="0">
                <a:latin typeface="楷体" panose="02010609060101010101" pitchFamily="49" charset="-122"/>
                <a:ea typeface="楷体" panose="02010609060101010101" pitchFamily="49" charset="-122"/>
                <a:cs typeface="+mn-cs"/>
              </a:rPr>
              <a:t>3.19</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198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3"/>
          <p:cNvPicPr>
            <a:picLocks noChangeAspect="1"/>
          </p:cNvPicPr>
          <p:nvPr/>
        </p:nvPicPr>
        <p:blipFill>
          <a:blip r:embed="rId1"/>
          <a:stretch>
            <a:fillRect/>
          </a:stretch>
        </p:blipFill>
        <p:spPr>
          <a:xfrm>
            <a:off x="0" y="26988"/>
            <a:ext cx="9142413" cy="6856412"/>
          </a:xfrm>
          <a:prstGeom prst="rect">
            <a:avLst/>
          </a:prstGeom>
          <a:noFill/>
          <a:ln w="9525">
            <a:noFill/>
          </a:ln>
        </p:spPr>
      </p:pic>
      <p:sp>
        <p:nvSpPr>
          <p:cNvPr id="8194" name="Rectangle 7"/>
          <p:cNvSpPr/>
          <p:nvPr/>
        </p:nvSpPr>
        <p:spPr>
          <a:xfrm>
            <a:off x="539750" y="2133600"/>
            <a:ext cx="8064500" cy="2951163"/>
          </a:xfrm>
          <a:prstGeom prst="rect">
            <a:avLst/>
          </a:prstGeom>
          <a:noFill/>
          <a:ln w="9525">
            <a:noFill/>
          </a:ln>
        </p:spPr>
        <p:txBody>
          <a:bodyPr anchor="ctr"/>
          <a:p>
            <a:pPr algn="ctr"/>
            <a:r>
              <a:rPr lang="zh-CN" altLang="en-US" sz="6600" b="1" dirty="0">
                <a:solidFill>
                  <a:srgbClr val="FF6600"/>
                </a:solidFill>
                <a:latin typeface="Calibri" panose="020F0502020204030204" pitchFamily="34" charset="0"/>
                <a:ea typeface="楷体" panose="02010609060101010101" pitchFamily="49" charset="-122"/>
              </a:rPr>
              <a:t>工程造价概论</a:t>
            </a:r>
            <a:endParaRPr lang="en-US" altLang="zh-CN" sz="6600" b="1" dirty="0">
              <a:solidFill>
                <a:srgbClr val="FF6600"/>
              </a:solidFill>
              <a:latin typeface="Calibri" panose="020F0502020204030204" pitchFamily="34" charset="0"/>
              <a:ea typeface="楷体" panose="02010609060101010101" pitchFamily="49" charset="-122"/>
            </a:endParaRPr>
          </a:p>
          <a:p>
            <a:pPr algn="ctr"/>
            <a:r>
              <a:rPr lang="zh-CN" altLang="en-US" sz="3600" b="1" dirty="0">
                <a:solidFill>
                  <a:srgbClr val="FF6600"/>
                </a:solidFill>
                <a:latin typeface="Calibri" panose="020F0502020204030204" pitchFamily="34" charset="0"/>
                <a:ea typeface="楷体" panose="02010609060101010101" pitchFamily="49" charset="-122"/>
              </a:rPr>
              <a:t>（第三版）</a:t>
            </a:r>
            <a:endParaRPr lang="zh-CN" altLang="en-US" sz="3600" b="1" dirty="0">
              <a:solidFill>
                <a:srgbClr val="000099"/>
              </a:solidFill>
              <a:latin typeface="Calibri" panose="020F0502020204030204" pitchFamily="34" charset="0"/>
              <a:ea typeface="楷体" panose="02010609060101010101" pitchFamily="49" charset="-122"/>
            </a:endParaRPr>
          </a:p>
        </p:txBody>
      </p:sp>
      <p:sp>
        <p:nvSpPr>
          <p:cNvPr id="8195" name="Text Box 8"/>
          <p:cNvSpPr txBox="1"/>
          <p:nvPr/>
        </p:nvSpPr>
        <p:spPr>
          <a:xfrm>
            <a:off x="250825" y="6226175"/>
            <a:ext cx="184150" cy="457200"/>
          </a:xfrm>
          <a:prstGeom prst="rect">
            <a:avLst/>
          </a:prstGeom>
          <a:noFill/>
          <a:ln w="9525">
            <a:noFill/>
          </a:ln>
        </p:spPr>
        <p:txBody>
          <a:bodyPr wrap="none" anchor="t">
            <a:spAutoFit/>
          </a:bodyPr>
          <a:p>
            <a:endParaRPr lang="en-US" altLang="zh-CN" sz="2400" b="1" dirty="0">
              <a:latin typeface="Verdana" panose="020B060403050404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08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3.19   </a:t>
            </a:r>
            <a:r>
              <a:rPr lang="zh-CN" altLang="zh-CN" sz="1800" dirty="0">
                <a:latin typeface="楷体" panose="02010609060101010101" pitchFamily="49" charset="-122"/>
                <a:ea typeface="楷体" panose="02010609060101010101" pitchFamily="49" charset="-122"/>
                <a:cs typeface="+mn-cs"/>
              </a:rPr>
              <a:t>营业用房调整项目工程造价计算表</a:t>
            </a:r>
            <a:endParaRPr lang="zh-CN"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208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323850" y="1628775"/>
          <a:ext cx="8712968" cy="4821369"/>
        </p:xfrm>
        <a:graphic>
          <a:graphicData uri="http://schemas.openxmlformats.org/drawingml/2006/table">
            <a:tbl>
              <a:tblPr>
                <a:tableStyleId>{5C22544A-7EE6-4342-B048-85BDC9FD1C3A}</a:tableStyleId>
              </a:tblPr>
              <a:tblGrid>
                <a:gridCol w="864096"/>
                <a:gridCol w="1008112"/>
                <a:gridCol w="2880320"/>
                <a:gridCol w="2592288"/>
                <a:gridCol w="1368152"/>
              </a:tblGrid>
              <a:tr h="432052">
                <a:tc>
                  <a:txBody>
                    <a:bodyPr/>
                    <a:lstStyle/>
                    <a:p>
                      <a:pPr algn="ctr">
                        <a:lnSpc>
                          <a:spcPts val="2000"/>
                        </a:lnSpc>
                        <a:spcAft>
                          <a:spcPts val="0"/>
                        </a:spcAft>
                      </a:pPr>
                      <a:r>
                        <a:rPr lang="zh-CN" sz="1400" b="1" dirty="0">
                          <a:effectLst/>
                        </a:rPr>
                        <a:t>序号</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ctr">
                        <a:lnSpc>
                          <a:spcPts val="2000"/>
                        </a:lnSpc>
                        <a:spcAft>
                          <a:spcPts val="0"/>
                        </a:spcAft>
                      </a:pPr>
                      <a:r>
                        <a:rPr lang="zh-CN" sz="1400" b="1">
                          <a:effectLst/>
                        </a:rPr>
                        <a:t>费用名称</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ctr">
                        <a:lnSpc>
                          <a:spcPts val="2000"/>
                        </a:lnSpc>
                        <a:spcAft>
                          <a:spcPts val="0"/>
                        </a:spcAft>
                      </a:pPr>
                      <a:r>
                        <a:rPr lang="zh-CN" sz="1400" b="1">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金额</a:t>
                      </a:r>
                      <a:r>
                        <a:rPr lang="en-US" sz="1400" b="1">
                          <a:effectLst/>
                        </a:rPr>
                        <a:t>(</a:t>
                      </a:r>
                      <a:r>
                        <a:rPr lang="zh-CN" sz="1400" b="1">
                          <a:effectLst/>
                        </a:rPr>
                        <a:t>元</a:t>
                      </a:r>
                      <a:r>
                        <a:rPr lang="en-US" sz="14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366387">
                <a:tc>
                  <a:txBody>
                    <a:bodyPr/>
                    <a:lstStyle/>
                    <a:p>
                      <a:pPr algn="just">
                        <a:lnSpc>
                          <a:spcPts val="2000"/>
                        </a:lnSpc>
                        <a:spcAft>
                          <a:spcPts val="0"/>
                        </a:spcAft>
                      </a:pPr>
                      <a:r>
                        <a:rPr lang="en-US" sz="1400" b="1" dirty="0">
                          <a:effectLst/>
                        </a:rPr>
                        <a:t>(</a:t>
                      </a:r>
                      <a:r>
                        <a:rPr lang="zh-CN" sz="1400" b="1" dirty="0">
                          <a:effectLst/>
                        </a:rPr>
                        <a:t>一</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直接工程费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见表</a:t>
                      </a:r>
                      <a:r>
                        <a:rPr lang="en-US" sz="1400" b="1" dirty="0">
                          <a:effectLst/>
                        </a:rPr>
                        <a:t>3.18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1152.68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25701">
                <a:tc>
                  <a:txBody>
                    <a:bodyPr/>
                    <a:lstStyle/>
                    <a:p>
                      <a:pPr algn="just">
                        <a:lnSpc>
                          <a:spcPts val="2000"/>
                        </a:lnSpc>
                        <a:spcAft>
                          <a:spcPts val="0"/>
                        </a:spcAft>
                      </a:pPr>
                      <a:r>
                        <a:rPr lang="en-US" sz="1400" b="1" dirty="0">
                          <a:effectLst/>
                        </a:rPr>
                        <a:t>(</a:t>
                      </a:r>
                      <a:r>
                        <a:rPr lang="zh-CN" sz="1400" b="1" dirty="0">
                          <a:effectLst/>
                        </a:rPr>
                        <a:t>二</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单项材料价差调整</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采用实物金额法不计算此费用</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 </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360040">
                <a:tc>
                  <a:txBody>
                    <a:bodyPr/>
                    <a:lstStyle/>
                    <a:p>
                      <a:pPr algn="just">
                        <a:lnSpc>
                          <a:spcPts val="2000"/>
                        </a:lnSpc>
                        <a:spcAft>
                          <a:spcPts val="0"/>
                        </a:spcAft>
                      </a:pPr>
                      <a:r>
                        <a:rPr lang="en-US" sz="1400" b="1" dirty="0">
                          <a:effectLst/>
                        </a:rPr>
                        <a:t>(</a:t>
                      </a:r>
                      <a:r>
                        <a:rPr lang="zh-CN" sz="1400" b="1" dirty="0">
                          <a:effectLst/>
                        </a:rPr>
                        <a:t>三</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综合系数调整材料价差</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a:effectLst/>
                        </a:rPr>
                        <a:t>    </a:t>
                      </a:r>
                      <a:r>
                        <a:rPr lang="zh-CN" sz="1400" b="1">
                          <a:effectLst/>
                        </a:rPr>
                        <a:t>采用实物金额法不计算此费用</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rowSpan="5">
                  <a:txBody>
                    <a:bodyPr/>
                    <a:lstStyle/>
                    <a:p>
                      <a:pPr algn="just">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5">
                  <a:txBody>
                    <a:bodyPr/>
                    <a:lstStyle/>
                    <a:p>
                      <a:pP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dirty="0">
                          <a:effectLst/>
                        </a:rPr>
                        <a:t>  </a:t>
                      </a:r>
                      <a:r>
                        <a:rPr lang="zh-CN" sz="1400" b="1" dirty="0">
                          <a:effectLst/>
                        </a:rPr>
                        <a:t>环境保护费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0.4</a:t>
                      </a:r>
                      <a:r>
                        <a:rPr lang="zh-CN" sz="1400" b="1">
                          <a:effectLst/>
                        </a:rPr>
                        <a:t>％</a:t>
                      </a:r>
                      <a:r>
                        <a:rPr lang="en-US" sz="1400" b="1">
                          <a:effectLst/>
                        </a:rPr>
                        <a:t>=4.61</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5">
                  <a:txBody>
                    <a:bodyPr/>
                    <a:lstStyle/>
                    <a:p>
                      <a:pPr algn="ct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文明施工费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0.9</a:t>
                      </a:r>
                      <a:r>
                        <a:rPr lang="zh-CN" sz="1400" b="1">
                          <a:effectLst/>
                        </a:rPr>
                        <a:t>％</a:t>
                      </a:r>
                      <a:r>
                        <a:rPr lang="en-US" sz="1400" b="1">
                          <a:effectLst/>
                        </a:rPr>
                        <a:t>=l0.37</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安全施工费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 1.0</a:t>
                      </a:r>
                      <a:r>
                        <a:rPr lang="zh-CN" sz="1400" b="1">
                          <a:effectLst/>
                        </a:rPr>
                        <a:t>％</a:t>
                      </a:r>
                      <a:r>
                        <a:rPr lang="en-US" sz="1400" b="1">
                          <a:effectLst/>
                        </a:rPr>
                        <a:t>=11.53</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临时设施费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2.0</a:t>
                      </a:r>
                      <a:r>
                        <a:rPr lang="zh-CN" sz="1400" b="1">
                          <a:effectLst/>
                        </a:rPr>
                        <a:t>％</a:t>
                      </a:r>
                      <a:r>
                        <a:rPr lang="en-US" sz="1400" b="1">
                          <a:effectLst/>
                        </a:rPr>
                        <a:t>=23.05</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夜间施工增加费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0.5</a:t>
                      </a:r>
                      <a:r>
                        <a:rPr lang="zh-CN" sz="1400" b="1">
                          <a:effectLst/>
                        </a:rPr>
                        <a:t>％</a:t>
                      </a:r>
                      <a:r>
                        <a:rPr lang="en-US" sz="1400" b="1">
                          <a:effectLst/>
                        </a:rPr>
                        <a:t>=5.76</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rowSpan="6">
                  <a:txBody>
                    <a:bodyPr/>
                    <a:lstStyle/>
                    <a:p>
                      <a:pPr algn="just">
                        <a:lnSpc>
                          <a:spcPts val="2000"/>
                        </a:lnSpc>
                        <a:spcAft>
                          <a:spcPts val="0"/>
                        </a:spcAft>
                      </a:pPr>
                      <a:r>
                        <a:rPr lang="en-US" sz="1400" b="1">
                          <a:effectLst/>
                        </a:rPr>
                        <a:t>(</a:t>
                      </a:r>
                      <a:r>
                        <a:rPr lang="zh-CN" sz="1400" b="1">
                          <a:effectLst/>
                        </a:rPr>
                        <a:t>四</a:t>
                      </a:r>
                      <a:r>
                        <a:rPr lang="en-US" sz="14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6">
                  <a:txBody>
                    <a:bodyPr/>
                    <a:lstStyle/>
                    <a:p>
                      <a:pPr>
                        <a:lnSpc>
                          <a:spcPts val="2000"/>
                        </a:lnSpc>
                        <a:spcAft>
                          <a:spcPts val="0"/>
                        </a:spcAft>
                      </a:pPr>
                      <a:r>
                        <a:rPr lang="zh-CN" sz="1400" b="1">
                          <a:effectLst/>
                        </a:rPr>
                        <a:t>措施费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二次搬运费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0.3</a:t>
                      </a:r>
                      <a:r>
                        <a:rPr lang="zh-CN" sz="1400" b="1" dirty="0">
                          <a:effectLst/>
                        </a:rPr>
                        <a:t>％</a:t>
                      </a:r>
                      <a:r>
                        <a:rPr lang="en-US" sz="1400" b="1" dirty="0">
                          <a:effectLst/>
                        </a:rPr>
                        <a:t>=3.46</a:t>
                      </a:r>
                      <a:r>
                        <a:rPr lang="zh-CN" sz="1400" b="1"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6">
                  <a:txBody>
                    <a:bodyPr/>
                    <a:lstStyle/>
                    <a:p>
                      <a:pPr algn="ctr">
                        <a:lnSpc>
                          <a:spcPts val="2000"/>
                        </a:lnSpc>
                        <a:spcAft>
                          <a:spcPts val="0"/>
                        </a:spcAft>
                      </a:pPr>
                      <a:r>
                        <a:rPr lang="en-US" sz="1400" b="1" dirty="0">
                          <a:effectLst/>
                        </a:rPr>
                        <a:t>58.78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大型机械进出场及安拆费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脚手架费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a:effectLst/>
                        </a:rPr>
                        <a:t>  </a:t>
                      </a:r>
                      <a:r>
                        <a:rPr lang="zh-CN" sz="1400" b="1">
                          <a:effectLst/>
                        </a:rPr>
                        <a:t>已完工程及设备保护费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388579">
                <a:tc vMerge="1">
                  <a:tcPr/>
                </a:tc>
                <a:tc vMerge="1">
                  <a:tcPr/>
                </a:tc>
                <a:tc>
                  <a:txBody>
                    <a:bodyPr/>
                    <a:lstStyle/>
                    <a:p>
                      <a:pPr>
                        <a:lnSpc>
                          <a:spcPts val="2000"/>
                        </a:lnSpc>
                        <a:spcAft>
                          <a:spcPts val="0"/>
                        </a:spcAft>
                      </a:pPr>
                      <a:r>
                        <a:rPr lang="en-US" sz="1400" b="1" dirty="0">
                          <a:effectLst/>
                        </a:rPr>
                        <a:t>  </a:t>
                      </a:r>
                      <a:r>
                        <a:rPr lang="zh-CN" sz="1400" b="1" dirty="0">
                          <a:effectLst/>
                        </a:rPr>
                        <a:t>混凝土及钢筋混凝土模板及支架费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a:effectLst/>
                        </a:rPr>
                        <a:t>  </a:t>
                      </a:r>
                      <a:r>
                        <a:rPr lang="zh-CN" sz="1400" b="1">
                          <a:effectLst/>
                        </a:rPr>
                        <a:t>施工排、降水费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971550" y="1125538"/>
          <a:ext cx="7777163" cy="5400675"/>
        </p:xfrm>
        <a:graphic>
          <a:graphicData uri="http://schemas.openxmlformats.org/drawingml/2006/table">
            <a:tbl>
              <a:tblPr>
                <a:tableStyleId>{5C22544A-7EE6-4342-B048-85BDC9FD1C3A}</a:tableStyleId>
              </a:tblPr>
              <a:tblGrid>
                <a:gridCol w="504056"/>
                <a:gridCol w="1080120"/>
                <a:gridCol w="2376264"/>
                <a:gridCol w="2304256"/>
                <a:gridCol w="1512170"/>
              </a:tblGrid>
              <a:tr h="445205">
                <a:tc rowSpan="2">
                  <a:txBody>
                    <a:bodyPr/>
                    <a:lstStyle/>
                    <a:p>
                      <a:pPr algn="just">
                        <a:lnSpc>
                          <a:spcPts val="2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nSpc>
                          <a:spcPts val="2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工程排污费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2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vMerge="1">
                  <a:tcPr/>
                </a:tc>
                <a:tc vMerge="1">
                  <a:tcPr/>
                </a:tc>
                <a:tc>
                  <a:txBody>
                    <a:bodyPr/>
                    <a:lstStyle/>
                    <a:p>
                      <a:pPr>
                        <a:lnSpc>
                          <a:spcPts val="2000"/>
                        </a:lnSpc>
                        <a:spcAft>
                          <a:spcPts val="0"/>
                        </a:spcAft>
                      </a:pPr>
                      <a:r>
                        <a:rPr lang="en-US" sz="1400" b="1">
                          <a:effectLst/>
                        </a:rPr>
                        <a:t>  </a:t>
                      </a:r>
                      <a:r>
                        <a:rPr lang="zh-CN" sz="1400" b="1">
                          <a:effectLst/>
                        </a:rPr>
                        <a:t>工程定额测定费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0.12</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rowSpan="3">
                  <a:txBody>
                    <a:bodyPr/>
                    <a:lstStyle/>
                    <a:p>
                      <a:pPr algn="just">
                        <a:lnSpc>
                          <a:spcPts val="2000"/>
                        </a:lnSpc>
                        <a:spcAft>
                          <a:spcPts val="0"/>
                        </a:spcAft>
                      </a:pPr>
                      <a:r>
                        <a:rPr lang="en-US" sz="1400" b="1">
                          <a:effectLst/>
                        </a:rPr>
                        <a:t>(</a:t>
                      </a:r>
                      <a:r>
                        <a:rPr lang="zh-CN" sz="1400" b="1">
                          <a:effectLst/>
                        </a:rPr>
                        <a:t>五</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3">
                  <a:txBody>
                    <a:bodyPr/>
                    <a:lstStyle/>
                    <a:p>
                      <a:pPr>
                        <a:lnSpc>
                          <a:spcPts val="2000"/>
                        </a:lnSpc>
                        <a:spcAft>
                          <a:spcPts val="0"/>
                        </a:spcAft>
                      </a:pPr>
                      <a:r>
                        <a:rPr lang="zh-CN" sz="1400" b="1" dirty="0">
                          <a:effectLst/>
                        </a:rPr>
                        <a:t>规费</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社会保障费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见表</a:t>
                      </a:r>
                      <a:r>
                        <a:rPr lang="en-US" sz="1400" b="1">
                          <a:effectLst/>
                        </a:rPr>
                        <a:t>3.18</a:t>
                      </a:r>
                      <a:r>
                        <a:rPr lang="zh-CN" sz="1400" b="1">
                          <a:effectLst/>
                        </a:rPr>
                        <a:t>：</a:t>
                      </a:r>
                      <a:r>
                        <a:rPr lang="en-US" sz="1400" b="1">
                          <a:effectLst/>
                        </a:rPr>
                        <a:t>392.25</a:t>
                      </a:r>
                      <a:r>
                        <a:rPr lang="zh-CN" sz="1400" b="1">
                          <a:effectLst/>
                        </a:rPr>
                        <a:t>×</a:t>
                      </a:r>
                      <a:r>
                        <a:rPr lang="en-US" sz="1400" b="1">
                          <a:effectLst/>
                        </a:rPr>
                        <a:t>16</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3">
                  <a:txBody>
                    <a:bodyPr/>
                    <a:lstStyle/>
                    <a:p>
                      <a:pPr algn="ctr">
                        <a:lnSpc>
                          <a:spcPts val="2000"/>
                        </a:lnSpc>
                        <a:spcAft>
                          <a:spcPts val="0"/>
                        </a:spcAft>
                      </a:pPr>
                      <a:r>
                        <a:rPr lang="en-US" sz="1400" b="1">
                          <a:effectLst/>
                        </a:rPr>
                        <a:t>87.68</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vMerge="1">
                  <a:tcPr/>
                </a:tc>
                <a:tc vMerge="1">
                  <a:tcPr/>
                </a:tc>
                <a:tc>
                  <a:txBody>
                    <a:bodyPr/>
                    <a:lstStyle/>
                    <a:p>
                      <a:pPr>
                        <a:lnSpc>
                          <a:spcPts val="2000"/>
                        </a:lnSpc>
                        <a:spcAft>
                          <a:spcPts val="0"/>
                        </a:spcAft>
                      </a:pPr>
                      <a:r>
                        <a:rPr lang="en-US" sz="1400" b="1" dirty="0">
                          <a:effectLst/>
                        </a:rPr>
                        <a:t>  </a:t>
                      </a:r>
                      <a:r>
                        <a:rPr lang="zh-CN" sz="1400" b="1" dirty="0">
                          <a:effectLst/>
                        </a:rPr>
                        <a:t>住房公积金</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见表</a:t>
                      </a:r>
                      <a:r>
                        <a:rPr lang="en-US" sz="1400" b="1">
                          <a:effectLst/>
                        </a:rPr>
                        <a:t>3.18</a:t>
                      </a:r>
                      <a:r>
                        <a:rPr lang="zh-CN" sz="1400" b="1">
                          <a:effectLst/>
                        </a:rPr>
                        <a:t>：</a:t>
                      </a:r>
                      <a:r>
                        <a:rPr lang="en-US" sz="1400" b="1">
                          <a:effectLst/>
                        </a:rPr>
                        <a:t>392.25</a:t>
                      </a:r>
                      <a:r>
                        <a:rPr lang="zh-CN" sz="1400" b="1">
                          <a:effectLst/>
                        </a:rPr>
                        <a:t>×</a:t>
                      </a:r>
                      <a:r>
                        <a:rPr lang="en-US" sz="1400" b="1">
                          <a:effectLst/>
                        </a:rPr>
                        <a:t>6.0</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vMerge="1">
                  <a:tcPr/>
                </a:tc>
                <a:tc vMerge="1">
                  <a:tcPr/>
                </a:tc>
                <a:tc>
                  <a:txBody>
                    <a:bodyPr/>
                    <a:lstStyle/>
                    <a:p>
                      <a:pPr>
                        <a:lnSpc>
                          <a:spcPts val="2000"/>
                        </a:lnSpc>
                        <a:spcAft>
                          <a:spcPts val="0"/>
                        </a:spcAft>
                      </a:pPr>
                      <a:r>
                        <a:rPr lang="en-US" sz="1400" b="1" dirty="0">
                          <a:effectLst/>
                        </a:rPr>
                        <a:t>  </a:t>
                      </a:r>
                      <a:r>
                        <a:rPr lang="zh-CN" sz="1400" b="1" dirty="0">
                          <a:effectLst/>
                        </a:rPr>
                        <a:t>危险作业意外伤害保险</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a:txBody>
                    <a:bodyPr/>
                    <a:lstStyle/>
                    <a:p>
                      <a:pPr algn="just">
                        <a:lnSpc>
                          <a:spcPts val="2000"/>
                        </a:lnSpc>
                        <a:spcAft>
                          <a:spcPts val="0"/>
                        </a:spcAft>
                      </a:pPr>
                      <a:r>
                        <a:rPr lang="en-US" sz="1400" b="1">
                          <a:effectLst/>
                        </a:rPr>
                        <a:t>(</a:t>
                      </a:r>
                      <a:r>
                        <a:rPr lang="zh-CN" sz="1400" b="1">
                          <a:effectLst/>
                        </a:rPr>
                        <a:t>六</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dirty="0">
                          <a:effectLst/>
                        </a:rPr>
                        <a:t>  </a:t>
                      </a:r>
                      <a:r>
                        <a:rPr lang="zh-CN" sz="1400" b="1" dirty="0">
                          <a:effectLst/>
                        </a:rPr>
                        <a:t>企业管理费</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5.1</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58.79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七</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dirty="0">
                          <a:effectLst/>
                        </a:rPr>
                        <a:t>  </a:t>
                      </a:r>
                      <a:r>
                        <a:rPr lang="zh-CN" sz="1400" b="1" dirty="0">
                          <a:effectLst/>
                        </a:rPr>
                        <a:t>利润</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7</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80.69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八</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营业税</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1438.62</a:t>
                      </a:r>
                      <a:r>
                        <a:rPr lang="zh-CN" sz="1400" b="1" dirty="0">
                          <a:effectLst/>
                        </a:rPr>
                        <a:t>×</a:t>
                      </a:r>
                      <a:r>
                        <a:rPr lang="en-US" sz="1400" b="1" dirty="0">
                          <a:effectLst/>
                        </a:rPr>
                        <a:t>3.093</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44.50</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九</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城市维护建设税</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44.50</a:t>
                      </a:r>
                      <a:r>
                        <a:rPr lang="zh-CN" sz="1400" b="1" dirty="0">
                          <a:effectLst/>
                        </a:rPr>
                        <a:t>×</a:t>
                      </a:r>
                      <a:r>
                        <a:rPr lang="en-US" sz="1400" b="1" dirty="0">
                          <a:effectLst/>
                        </a:rPr>
                        <a:t>7</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3.12</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十</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教育费附加</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44.50</a:t>
                      </a:r>
                      <a:r>
                        <a:rPr lang="zh-CN" sz="1400" b="1" dirty="0">
                          <a:effectLst/>
                        </a:rPr>
                        <a:t>×</a:t>
                      </a:r>
                      <a:r>
                        <a:rPr lang="en-US" sz="1400" b="1" dirty="0">
                          <a:effectLst/>
                        </a:rPr>
                        <a:t>3</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1.34</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948546">
                <a:tc>
                  <a:txBody>
                    <a:bodyPr/>
                    <a:lstStyle/>
                    <a:p>
                      <a:pPr algn="just">
                        <a:lnSpc>
                          <a:spcPts val="2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a:effectLst/>
                        </a:rPr>
                        <a:t>    </a:t>
                      </a:r>
                      <a:r>
                        <a:rPr lang="zh-CN" sz="1400" b="1">
                          <a:effectLst/>
                        </a:rPr>
                        <a:t>工程造价</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一</a:t>
                      </a:r>
                      <a:r>
                        <a:rPr lang="en-US" sz="1400" b="1" dirty="0">
                          <a:effectLst/>
                        </a:rPr>
                        <a:t>)</a:t>
                      </a:r>
                      <a:r>
                        <a:rPr lang="zh-CN" sz="1400" b="1" dirty="0">
                          <a:effectLst/>
                        </a:rPr>
                        <a:t>～</a:t>
                      </a:r>
                      <a:r>
                        <a:rPr lang="en-US" sz="1400" b="1" dirty="0">
                          <a:effectLst/>
                        </a:rPr>
                        <a:t>(</a:t>
                      </a:r>
                      <a:r>
                        <a:rPr lang="zh-CN" sz="1400" b="1" dirty="0">
                          <a:effectLst/>
                        </a:rPr>
                        <a:t>十</a:t>
                      </a:r>
                      <a:r>
                        <a:rPr lang="en-US" sz="1400" b="1" dirty="0">
                          <a:effectLst/>
                        </a:rPr>
                        <a:t>)</a:t>
                      </a:r>
                      <a:r>
                        <a:rPr lang="zh-CN" sz="1400" b="1" dirty="0">
                          <a:effectLst/>
                        </a:rPr>
                        <a:t>之和</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1487.58</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bl>
          </a:graphicData>
        </a:graphic>
      </p:graphicFrame>
      <p:sp>
        <p:nvSpPr>
          <p:cNvPr id="42194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9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3.4.5.5.6</a:t>
            </a:r>
            <a:r>
              <a:rPr lang="zh-CN" altLang="zh-CN" sz="2800" dirty="0">
                <a:latin typeface="楷体" panose="02010609060101010101" pitchFamily="49" charset="-122"/>
                <a:ea typeface="楷体" panose="02010609060101010101" pitchFamily="49" charset="-122"/>
                <a:cs typeface="+mn-cs"/>
              </a:rPr>
              <a:t>营业用房工程结算造价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．营业用房原工程预算造价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预算造价</a:t>
            </a:r>
            <a:r>
              <a:rPr lang="en-US" altLang="zh-CN" sz="2800" dirty="0">
                <a:latin typeface="楷体" panose="02010609060101010101" pitchFamily="49" charset="-122"/>
                <a:ea typeface="楷体" panose="02010609060101010101" pitchFamily="49" charset="-122"/>
                <a:cs typeface="+mn-cs"/>
              </a:rPr>
              <a:t>=590861.22</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．营业用房调整后增加的工程造价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调增造价</a:t>
            </a:r>
            <a:r>
              <a:rPr lang="en-US" altLang="zh-CN" sz="2800" dirty="0">
                <a:latin typeface="楷体" panose="02010609060101010101" pitchFamily="49" charset="-122"/>
                <a:ea typeface="楷体" panose="02010609060101010101" pitchFamily="49" charset="-122"/>
                <a:cs typeface="+mn-cs"/>
              </a:rPr>
              <a:t>=1487.58</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3.19)</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．营业用房工程结算造价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工程结算造价</a:t>
            </a:r>
            <a:r>
              <a:rPr lang="en-US" altLang="zh-CN" sz="2800" dirty="0">
                <a:latin typeface="楷体" panose="02010609060101010101" pitchFamily="49" charset="-122"/>
                <a:ea typeface="楷体" panose="02010609060101010101" pitchFamily="49" charset="-122"/>
                <a:cs typeface="+mn-cs"/>
              </a:rPr>
              <a:t>=590861.22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1487.58</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=592348.80</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229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内容占位符 2"/>
          <p:cNvSpPr>
            <a:spLocks noGrp="1"/>
          </p:cNvSpPr>
          <p:nvPr>
            <p:ph idx="1"/>
          </p:nvPr>
        </p:nvSpPr>
        <p:spPr>
          <a:xfrm>
            <a:off x="1116013" y="836613"/>
            <a:ext cx="7054850" cy="5162550"/>
          </a:xfrm>
        </p:spPr>
        <p:txBody>
          <a:bodyPr vert="horz" wrap="square" lIns="91440" tIns="45720" rIns="91440" bIns="45720" anchor="t"/>
          <a:p>
            <a:pPr algn="ctr">
              <a:spcBef>
                <a:spcPct val="0"/>
              </a:spcBef>
              <a:buFont typeface="Wingdings" panose="05000000000000000000" pitchFamily="2" charset="2"/>
            </a:pPr>
            <a:r>
              <a:rPr lang="zh-CN" altLang="en-US" sz="2800" dirty="0">
                <a:latin typeface="楷体" panose="02010609060101010101" pitchFamily="49" charset="-122"/>
                <a:ea typeface="楷体" panose="02010609060101010101" pitchFamily="49" charset="-122"/>
                <a:cs typeface="+mn-cs"/>
              </a:rPr>
              <a:t>目  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 </a:t>
            </a:r>
            <a:r>
              <a:rPr lang="zh-CN" altLang="en-US" sz="2800" dirty="0">
                <a:latin typeface="楷体" panose="02010609060101010101" pitchFamily="49" charset="-122"/>
                <a:ea typeface="楷体" panose="02010609060101010101" pitchFamily="49" charset="-122"/>
                <a:cs typeface="+mn-cs"/>
              </a:rPr>
              <a:t>概述</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 </a:t>
            </a:r>
            <a:r>
              <a:rPr lang="zh-CN" altLang="en-US" sz="2800" dirty="0">
                <a:latin typeface="楷体" panose="02010609060101010101" pitchFamily="49" charset="-122"/>
                <a:ea typeface="楷体" panose="02010609060101010101" pitchFamily="49" charset="-122"/>
                <a:cs typeface="+mn-cs"/>
              </a:rPr>
              <a:t>工程造价原理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 </a:t>
            </a:r>
            <a:r>
              <a:rPr lang="zh-CN" altLang="en-US" sz="2800" dirty="0">
                <a:latin typeface="楷体" panose="02010609060101010101" pitchFamily="49" charset="-122"/>
                <a:ea typeface="楷体" panose="02010609060101010101" pitchFamily="49" charset="-122"/>
                <a:cs typeface="+mn-cs"/>
              </a:rPr>
              <a:t>计价方式</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 </a:t>
            </a:r>
            <a:r>
              <a:rPr lang="zh-CN" altLang="en-US" sz="2800" dirty="0">
                <a:latin typeface="楷体" panose="02010609060101010101" pitchFamily="49" charset="-122"/>
                <a:ea typeface="楷体" panose="02010609060101010101" pitchFamily="49" charset="-122"/>
                <a:cs typeface="+mn-cs"/>
              </a:rPr>
              <a:t>工程定额编制原理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 </a:t>
            </a:r>
            <a:r>
              <a:rPr lang="zh-CN" altLang="en-US" sz="2800" dirty="0">
                <a:latin typeface="楷体" panose="02010609060101010101" pitchFamily="49" charset="-122"/>
                <a:ea typeface="楷体" panose="02010609060101010101" pitchFamily="49" charset="-122"/>
                <a:cs typeface="+mn-cs"/>
              </a:rPr>
              <a:t>施工图预算编制实例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 </a:t>
            </a:r>
            <a:r>
              <a:rPr lang="zh-CN" altLang="en-US" sz="2800" dirty="0">
                <a:latin typeface="楷体" panose="02010609060101010101" pitchFamily="49" charset="-122"/>
                <a:ea typeface="楷体" panose="02010609060101010101" pitchFamily="49" charset="-122"/>
                <a:cs typeface="+mn-cs"/>
              </a:rPr>
              <a:t>工程量清单及清单报价编制实例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 </a:t>
            </a:r>
            <a:r>
              <a:rPr lang="zh-CN" altLang="en-US" sz="2800" dirty="0">
                <a:latin typeface="楷体" panose="02010609060101010101" pitchFamily="49" charset="-122"/>
                <a:ea typeface="楷体" panose="02010609060101010101" pitchFamily="49" charset="-122"/>
                <a:cs typeface="+mn-cs"/>
              </a:rPr>
              <a:t>分部分项工程和单价措施项目完全（全费用）工程造价计算</a:t>
            </a:r>
            <a:endParaRPr lang="en-US" altLang="zh-CN" sz="2800" dirty="0">
              <a:latin typeface="楷体" panose="02010609060101010101" pitchFamily="49" charset="-122"/>
              <a:ea typeface="楷体" panose="02010609060101010101" pitchFamily="49" charset="-122"/>
              <a:cs typeface="+mn-cs"/>
            </a:endParaRPr>
          </a:p>
        </p:txBody>
      </p:sp>
      <p:sp>
        <p:nvSpPr>
          <p:cNvPr id="1024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90"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a:t>
            </a:r>
            <a:r>
              <a:rPr lang="zh-CN" altLang="zh-CN" sz="2800" dirty="0">
                <a:latin typeface="楷体" panose="02010609060101010101" pitchFamily="49" charset="-122"/>
                <a:ea typeface="楷体" panose="02010609060101010101" pitchFamily="49" charset="-122"/>
                <a:cs typeface="+mn-cs"/>
              </a:rPr>
              <a:t>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3.4.5.1</a:t>
            </a:r>
            <a:r>
              <a:rPr lang="zh-CN" altLang="zh-CN" sz="2800" dirty="0">
                <a:latin typeface="楷体" panose="02010609060101010101" pitchFamily="49" charset="-122"/>
                <a:ea typeface="楷体" panose="02010609060101010101" pitchFamily="49" charset="-122"/>
                <a:cs typeface="+mn-cs"/>
              </a:rPr>
              <a:t>概述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工程结算亦称工程竣工结算，是指单位工程竣工后，施工单位根据施工实施过程中实际发生的变更情况，对原施工图预算工程造价或工程承包价进行调整、修正、重新确定工程造价的经济文件。</a:t>
            </a:r>
            <a:endParaRPr lang="zh-CN" altLang="en-US" sz="2800" dirty="0">
              <a:latin typeface="楷体" panose="02010609060101010101" pitchFamily="49" charset="-122"/>
              <a:ea typeface="楷体" panose="02010609060101010101" pitchFamily="49" charset="-122"/>
              <a:cs typeface="+mn-cs"/>
            </a:endParaRPr>
          </a:p>
        </p:txBody>
      </p:sp>
      <p:sp>
        <p:nvSpPr>
          <p:cNvPr id="3962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内容占位符 2"/>
          <p:cNvSpPr>
            <a:spLocks noGrp="1"/>
          </p:cNvSpPr>
          <p:nvPr>
            <p:ph idx="1"/>
          </p:nvPr>
        </p:nvSpPr>
        <p:spPr>
          <a:xfrm>
            <a:off x="684213" y="1435100"/>
            <a:ext cx="7848600" cy="4154488"/>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虽然承包商与业主签订了工程承包合同，按合同价支付工程价款，但是，施工过程中往往会发生地质条件的变化、设计变更、业主提出新的要求、施工情况发生了变化等等。这些变化通过工程索赔已确认，那么，工程竣工后就要在原承包合同价的基础上进行调整，重新确定工程造价。这一过程就是编制工程结算的主要过程。</a:t>
            </a:r>
            <a:endParaRPr lang="zh-CN" altLang="en-US" sz="2800" dirty="0">
              <a:latin typeface="楷体" panose="02010609060101010101" pitchFamily="49" charset="-122"/>
              <a:ea typeface="楷体" panose="02010609060101010101" pitchFamily="49" charset="-122"/>
              <a:cs typeface="+mn-cs"/>
            </a:endParaRPr>
          </a:p>
        </p:txBody>
      </p:sp>
      <p:sp>
        <p:nvSpPr>
          <p:cNvPr id="3973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内容占位符 2"/>
          <p:cNvSpPr>
            <a:spLocks noGrp="1"/>
          </p:cNvSpPr>
          <p:nvPr>
            <p:ph idx="1"/>
          </p:nvPr>
        </p:nvSpPr>
        <p:spPr>
          <a:xfrm>
            <a:off x="684213" y="1435100"/>
            <a:ext cx="7848600" cy="4154488"/>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en-US" altLang="zh-CN" sz="2800" dirty="0">
                <a:latin typeface="微软雅黑" panose="020B0503020204020204" charset="-122"/>
                <a:ea typeface="微软雅黑" panose="020B0503020204020204" charset="-122"/>
                <a:cs typeface="+mn-cs"/>
              </a:rPr>
              <a:t>工程竣工决算</a:t>
            </a:r>
            <a:r>
              <a:rPr lang="en-US" altLang="zh-CN" sz="2800" dirty="0">
                <a:latin typeface="楷体" panose="02010609060101010101" pitchFamily="49" charset="-122"/>
                <a:ea typeface="楷体" panose="02010609060101010101" pitchFamily="49" charset="-122"/>
                <a:cs typeface="+mn-cs"/>
              </a:rPr>
              <a:t>是指在工程竣工验收交付使用阶段，由建设单位编制的建设项目从筹建到竣工验收、交付使用全过程中实际支付的全部建设费用。竣工决算是整个建设工程的最终价格，是作为建设单位财务部门汇总固定资产的主要依据。</a:t>
            </a:r>
            <a:endParaRPr lang="en-US" altLang="zh-CN" sz="2800" dirty="0">
              <a:latin typeface="楷体" panose="02010609060101010101" pitchFamily="49" charset="-122"/>
              <a:ea typeface="楷体" panose="02010609060101010101" pitchFamily="49" charset="-122"/>
              <a:cs typeface="+mn-cs"/>
            </a:endParaRPr>
          </a:p>
        </p:txBody>
      </p:sp>
      <p:sp>
        <p:nvSpPr>
          <p:cNvPr id="3973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内容占位符 2"/>
          <p:cNvSpPr>
            <a:spLocks noGrp="1"/>
          </p:cNvSpPr>
          <p:nvPr>
            <p:ph idx="1"/>
          </p:nvPr>
        </p:nvSpPr>
        <p:spPr>
          <a:xfrm>
            <a:off x="126365" y="847725"/>
            <a:ext cx="8890635" cy="5801995"/>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工程结算与竣工决算的联系和区别</a:t>
            </a:r>
            <a:endParaRPr lang="zh-CN" altLang="zh-CN" sz="2800" dirty="0">
              <a:latin typeface="楷体" panose="02010609060101010101" pitchFamily="49" charset="-122"/>
              <a:ea typeface="楷体" panose="02010609060101010101" pitchFamily="49" charset="-122"/>
              <a:cs typeface="+mn-cs"/>
            </a:endParaRPr>
          </a:p>
          <a:p>
            <a:pPr latinLnBrk="0">
              <a:lnSpc>
                <a:spcPct val="100000"/>
              </a:lnSpc>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en-US" sz="2800" dirty="0">
                <a:latin typeface="微软雅黑" panose="020B0503020204020204" charset="-122"/>
                <a:ea typeface="微软雅黑" panose="020B0503020204020204" charset="-122"/>
                <a:cs typeface="+mn-cs"/>
              </a:rPr>
              <a:t>编制单位：</a:t>
            </a:r>
            <a:r>
              <a:rPr lang="zh-CN" altLang="zh-CN" sz="2800" dirty="0">
                <a:latin typeface="楷体" panose="02010609060101010101" pitchFamily="49" charset="-122"/>
                <a:ea typeface="楷体" panose="02010609060101010101" pitchFamily="49" charset="-122"/>
                <a:cs typeface="+mn-cs"/>
              </a:rPr>
              <a:t>工程结算是由施工单位编制的；</a:t>
            </a:r>
            <a:r>
              <a:rPr lang="zh-CN" altLang="zh-CN" sz="2800" dirty="0">
                <a:sym typeface="+mn-ea"/>
              </a:rPr>
              <a:t>竣工决算是由建设单位编制的。</a:t>
            </a:r>
            <a:endParaRPr lang="zh-CN" altLang="zh-CN" sz="2800" dirty="0">
              <a:sym typeface="+mn-ea"/>
            </a:endParaRPr>
          </a:p>
          <a:p>
            <a:pPr latinLnBrk="0">
              <a:lnSpc>
                <a:spcPct val="100000"/>
              </a:lnSpc>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zh-CN" altLang="zh-CN" sz="2800" dirty="0">
                <a:latin typeface="微软雅黑" panose="020B0503020204020204" charset="-122"/>
                <a:ea typeface="微软雅黑" panose="020B0503020204020204" charset="-122"/>
                <a:cs typeface="+mn-cs"/>
              </a:rPr>
              <a:t>反映内容：</a:t>
            </a:r>
            <a:r>
              <a:rPr lang="zh-CN" altLang="zh-CN" sz="2800" dirty="0">
                <a:sym typeface="+mn-ea"/>
              </a:rPr>
              <a:t>工程结算</a:t>
            </a:r>
            <a:r>
              <a:rPr lang="zh-CN" altLang="zh-CN" sz="2800" dirty="0">
                <a:latin typeface="楷体" panose="02010609060101010101" pitchFamily="49" charset="-122"/>
                <a:ea typeface="楷体" panose="02010609060101010101" pitchFamily="49" charset="-122"/>
                <a:cs typeface="+mn-cs"/>
              </a:rPr>
              <a:t>一般以单位工程为对象；</a:t>
            </a:r>
            <a:r>
              <a:rPr lang="zh-CN" altLang="zh-CN" sz="2800" dirty="0">
                <a:sym typeface="+mn-ea"/>
              </a:rPr>
              <a:t>竣工决算</a:t>
            </a:r>
            <a:r>
              <a:rPr lang="zh-CN" altLang="zh-CN" sz="2800" dirty="0">
                <a:latin typeface="楷体" panose="02010609060101010101" pitchFamily="49" charset="-122"/>
                <a:ea typeface="楷体" panose="02010609060101010101" pitchFamily="49" charset="-122"/>
                <a:cs typeface="+mn-cs"/>
              </a:rPr>
              <a:t>一般以一个建设项目或单项工程为对象。</a:t>
            </a:r>
            <a:endParaRPr lang="zh-CN" altLang="zh-CN" sz="2800" dirty="0">
              <a:latin typeface="楷体" panose="02010609060101010101" pitchFamily="49" charset="-122"/>
              <a:ea typeface="楷体" panose="02010609060101010101" pitchFamily="49" charset="-122"/>
              <a:cs typeface="+mn-cs"/>
            </a:endParaRPr>
          </a:p>
          <a:p>
            <a:pPr latinLnBrk="0">
              <a:lnSpc>
                <a:spcPct val="100000"/>
              </a:lnSpc>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en-US" sz="2800" dirty="0">
                <a:latin typeface="微软雅黑" panose="020B0503020204020204" charset="-122"/>
                <a:ea typeface="微软雅黑" panose="020B0503020204020204" charset="-122"/>
                <a:cs typeface="微软雅黑" panose="020B0503020204020204" charset="-122"/>
              </a:rPr>
              <a:t>性      质：</a:t>
            </a:r>
            <a:r>
              <a:rPr lang="zh-CN" altLang="zh-CN" sz="2800" dirty="0">
                <a:latin typeface="楷体" panose="02010609060101010101" pitchFamily="49" charset="-122"/>
                <a:ea typeface="楷体" panose="02010609060101010101" pitchFamily="49" charset="-122"/>
                <a:cs typeface="+mn-cs"/>
              </a:rPr>
              <a:t>工程结算如实反映了单位工程竣工后的工程造价；竣工决算综合反映了竣工项目的建设成果和财务情况。</a:t>
            </a:r>
            <a:endParaRPr lang="zh-CN" altLang="zh-CN" sz="2800" dirty="0">
              <a:latin typeface="楷体" panose="02010609060101010101" pitchFamily="49" charset="-122"/>
              <a:ea typeface="楷体" panose="02010609060101010101" pitchFamily="49" charset="-122"/>
              <a:cs typeface="+mn-cs"/>
            </a:endParaRPr>
          </a:p>
          <a:p>
            <a:pPr algn="l" latinLnBrk="0">
              <a:lnSpc>
                <a:spcPct val="100000"/>
              </a:lnSpc>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zh-CN" altLang="zh-CN" sz="2800" dirty="0">
                <a:latin typeface="微软雅黑" panose="020B0503020204020204" charset="-122"/>
                <a:ea typeface="微软雅黑" panose="020B0503020204020204" charset="-122"/>
                <a:cs typeface="微软雅黑" panose="020B0503020204020204" charset="-122"/>
              </a:rPr>
              <a:t>  </a:t>
            </a:r>
            <a:r>
              <a:rPr lang="en-US" altLang="zh-CN" sz="2800" dirty="0">
                <a:latin typeface="微软雅黑" panose="020B0503020204020204" charset="-122"/>
                <a:ea typeface="微软雅黑" panose="020B0503020204020204" charset="-122"/>
                <a:cs typeface="微软雅黑" panose="020B0503020204020204" charset="-122"/>
              </a:rPr>
              <a:t>作     用</a:t>
            </a:r>
            <a:r>
              <a:rPr lang="zh-CN" altLang="en-US" sz="2800" dirty="0">
                <a:latin typeface="微软雅黑" panose="020B0503020204020204" charset="-122"/>
                <a:ea typeface="微软雅黑" panose="020B0503020204020204" charset="-122"/>
                <a:cs typeface="微软雅黑" panose="020B0503020204020204" charset="-122"/>
              </a:rPr>
              <a:t>：</a:t>
            </a:r>
            <a:r>
              <a:rPr lang="zh-CN" altLang="zh-CN" sz="2800" dirty="0"/>
              <a:t>竣工结算是施工单位与业主办理工程价款结算的依据，是编制竣工决算的重要资料；竣工决算是业主办理支付、验收、各类新增资产的依据，是竣工报告的正要组成部分。</a:t>
            </a:r>
            <a:endParaRPr lang="zh-CN" altLang="zh-CN" sz="2800" dirty="0">
              <a:latin typeface="楷体" panose="02010609060101010101" pitchFamily="49" charset="-122"/>
              <a:ea typeface="楷体" panose="02010609060101010101" pitchFamily="49" charset="-122"/>
              <a:cs typeface="+mn-cs"/>
            </a:endParaRPr>
          </a:p>
          <a:p>
            <a:pPr latinLnBrk="0">
              <a:lnSpc>
                <a:spcPct val="100000"/>
              </a:lnSpc>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竣工决算由若干个工程结算和费用概算汇总而成。</a:t>
            </a:r>
            <a:endParaRPr lang="zh-CN" altLang="en-US" sz="2800" dirty="0">
              <a:solidFill>
                <a:srgbClr val="FF0000"/>
              </a:solidFill>
              <a:latin typeface="楷体" panose="02010609060101010101" pitchFamily="49" charset="-122"/>
              <a:ea typeface="楷体" panose="02010609060101010101" pitchFamily="49" charset="-122"/>
              <a:cs typeface="+mn-cs"/>
            </a:endParaRPr>
          </a:p>
        </p:txBody>
      </p:sp>
      <p:sp>
        <p:nvSpPr>
          <p:cNvPr id="3983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3.4.5.2</a:t>
            </a:r>
            <a:r>
              <a:rPr lang="zh-CN" altLang="zh-CN" sz="2800" dirty="0">
                <a:latin typeface="楷体" panose="02010609060101010101" pitchFamily="49" charset="-122"/>
                <a:ea typeface="楷体" panose="02010609060101010101" pitchFamily="49" charset="-122"/>
                <a:cs typeface="+mn-cs"/>
              </a:rPr>
              <a:t>工程结算的内容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工程结算一般包括下列内容：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）封面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内容包括：工程名称、建设单位、建筑面积、结构类型、结算造价、编制日期等，并设有施工单位、审查单位以及编制人、复核人、审核人的签字盖章的位置。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993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
  <a:themeElements>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小A_微笑PPT_blog.sina.com.cn/wxppt">
  <a:themeElements>
    <a:clrScheme name="">
      <a:dk1>
        <a:srgbClr val="000000"/>
      </a:dk1>
      <a:lt1>
        <a:srgbClr val="FFFFFF"/>
      </a:lt1>
      <a:dk2>
        <a:srgbClr val="000000"/>
      </a:dk2>
      <a:lt2>
        <a:srgbClr val="808080"/>
      </a:lt2>
      <a:accent1>
        <a:srgbClr val="007EEA"/>
      </a:accent1>
      <a:accent2>
        <a:srgbClr val="005EAC"/>
      </a:accent2>
      <a:accent3>
        <a:srgbClr val="FFFFFF"/>
      </a:accent3>
      <a:accent4>
        <a:srgbClr val="000000"/>
      </a:accent4>
      <a:accent5>
        <a:srgbClr val="AAC0F2"/>
      </a:accent5>
      <a:accent6>
        <a:srgbClr val="00549A"/>
      </a:accent6>
      <a:hlink>
        <a:srgbClr val="99CC00"/>
      </a:hlink>
      <a:folHlink>
        <a:srgbClr val="61B6F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3266</Words>
  <Application>WPS 演示</Application>
  <PresentationFormat>全屏显示(4:3)</PresentationFormat>
  <Paragraphs>422</Paragraphs>
  <Slides>32</Slides>
  <Notes>3</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32</vt:i4>
      </vt:variant>
    </vt:vector>
  </HeadingPairs>
  <TitlesOfParts>
    <vt:vector size="49" baseType="lpstr">
      <vt:lpstr>Arial</vt:lpstr>
      <vt:lpstr>宋体</vt:lpstr>
      <vt:lpstr>Wingdings</vt:lpstr>
      <vt:lpstr>Calibri</vt:lpstr>
      <vt:lpstr>楷体</vt:lpstr>
      <vt:lpstr>华文细黑</vt:lpstr>
      <vt:lpstr>MS UI Gothic</vt:lpstr>
      <vt:lpstr>华文行楷</vt:lpstr>
      <vt:lpstr>微软雅黑</vt:lpstr>
      <vt:lpstr>Verdana</vt:lpstr>
      <vt:lpstr>Arial Unicode MS</vt:lpstr>
      <vt:lpstr>Calibri</vt:lpstr>
      <vt:lpstr>Times New Roman</vt:lpstr>
      <vt:lpstr>仿宋</vt:lpstr>
      <vt:lpstr>Office 主题</vt:lpstr>
      <vt:lpstr>演示设计</vt:lpstr>
      <vt:lpstr>1_小A_微笑PPT_blog.sina.com.cn/wxppt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WHZ</dc:creator>
  <cp:lastModifiedBy>日照徐锡权</cp:lastModifiedBy>
  <cp:revision>242</cp:revision>
  <dcterms:created xsi:type="dcterms:W3CDTF">2010-09-23T08:30:00Z</dcterms:created>
  <dcterms:modified xsi:type="dcterms:W3CDTF">2018-11-20T22:14:20Z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ies>
</file>