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4" r:id="rId4"/>
  </p:sldMasterIdLst>
  <p:notesMasterIdLst>
    <p:notesMasterId r:id="rId8"/>
  </p:notesMasterIdLst>
  <p:sldIdLst>
    <p:sldId id="1424" r:id="rId5"/>
    <p:sldId id="2049" r:id="rId6"/>
    <p:sldId id="258" r:id="rId7"/>
    <p:sldId id="292" r:id="rId9"/>
    <p:sldId id="483" r:id="rId10"/>
    <p:sldId id="853" r:id="rId11"/>
    <p:sldId id="484" r:id="rId12"/>
    <p:sldId id="854" r:id="rId13"/>
    <p:sldId id="485" r:id="rId14"/>
    <p:sldId id="486" r:id="rId15"/>
    <p:sldId id="487" r:id="rId16"/>
    <p:sldId id="488" r:id="rId17"/>
    <p:sldId id="489" r:id="rId18"/>
    <p:sldId id="494" r:id="rId19"/>
    <p:sldId id="495" r:id="rId20"/>
    <p:sldId id="496" r:id="rId21"/>
    <p:sldId id="497" r:id="rId22"/>
    <p:sldId id="855" r:id="rId23"/>
    <p:sldId id="498" r:id="rId24"/>
    <p:sldId id="499" r:id="rId25"/>
    <p:sldId id="500" r:id="rId26"/>
    <p:sldId id="501" r:id="rId27"/>
    <p:sldId id="502" r:id="rId28"/>
    <p:sldId id="503" r:id="rId29"/>
    <p:sldId id="512" r:id="rId30"/>
    <p:sldId id="513" r:id="rId31"/>
    <p:sldId id="514" r:id="rId32"/>
    <p:sldId id="515" r:id="rId33"/>
    <p:sldId id="516" r:id="rId34"/>
    <p:sldId id="856" r:id="rId35"/>
    <p:sldId id="517" r:id="rId36"/>
    <p:sldId id="857" r:id="rId37"/>
    <p:sldId id="518" r:id="rId38"/>
    <p:sldId id="858" r:id="rId39"/>
    <p:sldId id="519" r:id="rId40"/>
    <p:sldId id="520" r:id="rId41"/>
    <p:sldId id="521" r:id="rId42"/>
    <p:sldId id="859" r:id="rId43"/>
    <p:sldId id="522" r:id="rId44"/>
    <p:sldId id="523" r:id="rId45"/>
    <p:sldId id="524" r:id="rId46"/>
    <p:sldId id="525" r:id="rId47"/>
    <p:sldId id="526" r:id="rId48"/>
    <p:sldId id="860" r:id="rId49"/>
    <p:sldId id="527" r:id="rId50"/>
    <p:sldId id="528" r:id="rId51"/>
    <p:sldId id="529" r:id="rId52"/>
    <p:sldId id="530" r:id="rId53"/>
    <p:sldId id="531" r:id="rId54"/>
    <p:sldId id="532" r:id="rId55"/>
    <p:sldId id="533" r:id="rId56"/>
    <p:sldId id="861" r:id="rId57"/>
    <p:sldId id="534" r:id="rId58"/>
    <p:sldId id="535" r:id="rId59"/>
    <p:sldId id="536" r:id="rId60"/>
    <p:sldId id="537" r:id="rId61"/>
    <p:sldId id="862" r:id="rId62"/>
    <p:sldId id="538" r:id="rId63"/>
    <p:sldId id="539" r:id="rId64"/>
    <p:sldId id="863" r:id="rId65"/>
    <p:sldId id="540" r:id="rId66"/>
    <p:sldId id="541" r:id="rId67"/>
    <p:sldId id="864" r:id="rId68"/>
    <p:sldId id="542" r:id="rId69"/>
    <p:sldId id="543" r:id="rId70"/>
    <p:sldId id="544" r:id="rId71"/>
    <p:sldId id="545" r:id="rId72"/>
    <p:sldId id="546" r:id="rId73"/>
    <p:sldId id="547" r:id="rId74"/>
    <p:sldId id="865" r:id="rId75"/>
    <p:sldId id="548" r:id="rId76"/>
    <p:sldId id="549" r:id="rId77"/>
    <p:sldId id="550" r:id="rId78"/>
    <p:sldId id="866" r:id="rId79"/>
    <p:sldId id="551" r:id="rId80"/>
    <p:sldId id="552" r:id="rId81"/>
    <p:sldId id="553" r:id="rId82"/>
    <p:sldId id="554" r:id="rId83"/>
    <p:sldId id="867" r:id="rId84"/>
    <p:sldId id="555" r:id="rId85"/>
    <p:sldId id="556" r:id="rId86"/>
    <p:sldId id="558" r:id="rId87"/>
    <p:sldId id="868" r:id="rId88"/>
    <p:sldId id="559" r:id="rId89"/>
    <p:sldId id="560" r:id="rId90"/>
    <p:sldId id="869" r:id="rId91"/>
    <p:sldId id="561" r:id="rId92"/>
    <p:sldId id="504" r:id="rId93"/>
    <p:sldId id="505" r:id="rId94"/>
    <p:sldId id="506" r:id="rId95"/>
    <p:sldId id="507" r:id="rId96"/>
    <p:sldId id="508" r:id="rId97"/>
    <p:sldId id="509" r:id="rId98"/>
    <p:sldId id="870" r:id="rId99"/>
    <p:sldId id="510" r:id="rId100"/>
    <p:sldId id="511" r:id="rId101"/>
    <p:sldId id="562" r:id="rId102"/>
    <p:sldId id="564" r:id="rId103"/>
    <p:sldId id="565" r:id="rId104"/>
    <p:sldId id="566" r:id="rId105"/>
    <p:sldId id="567" r:id="rId106"/>
    <p:sldId id="568" r:id="rId107"/>
    <p:sldId id="569" r:id="rId108"/>
    <p:sldId id="871" r:id="rId109"/>
    <p:sldId id="570" r:id="rId110"/>
    <p:sldId id="872" r:id="rId111"/>
    <p:sldId id="571" r:id="rId112"/>
    <p:sldId id="572" r:id="rId113"/>
    <p:sldId id="873" r:id="rId114"/>
    <p:sldId id="573" r:id="rId115"/>
    <p:sldId id="874" r:id="rId116"/>
    <p:sldId id="574" r:id="rId117"/>
    <p:sldId id="575" r:id="rId118"/>
    <p:sldId id="875" r:id="rId119"/>
    <p:sldId id="576" r:id="rId120"/>
    <p:sldId id="577" r:id="rId121"/>
    <p:sldId id="578" r:id="rId122"/>
    <p:sldId id="579" r:id="rId123"/>
    <p:sldId id="580" r:id="rId124"/>
    <p:sldId id="877" r:id="rId125"/>
    <p:sldId id="581" r:id="rId126"/>
    <p:sldId id="876" r:id="rId127"/>
    <p:sldId id="582" r:id="rId128"/>
    <p:sldId id="583" r:id="rId129"/>
    <p:sldId id="584" r:id="rId130"/>
    <p:sldId id="585" r:id="rId131"/>
    <p:sldId id="878" r:id="rId132"/>
    <p:sldId id="586" r:id="rId133"/>
    <p:sldId id="587" r:id="rId134"/>
    <p:sldId id="588" r:id="rId135"/>
    <p:sldId id="589" r:id="rId136"/>
    <p:sldId id="879" r:id="rId137"/>
    <p:sldId id="590" r:id="rId138"/>
    <p:sldId id="880" r:id="rId139"/>
    <p:sldId id="591" r:id="rId140"/>
    <p:sldId id="592" r:id="rId141"/>
    <p:sldId id="593" r:id="rId142"/>
    <p:sldId id="594" r:id="rId143"/>
    <p:sldId id="881" r:id="rId144"/>
    <p:sldId id="611" r:id="rId145"/>
    <p:sldId id="612" r:id="rId146"/>
    <p:sldId id="613" r:id="rId147"/>
    <p:sldId id="595" r:id="rId148"/>
    <p:sldId id="596" r:id="rId149"/>
    <p:sldId id="597" r:id="rId150"/>
    <p:sldId id="598" r:id="rId151"/>
    <p:sldId id="599" r:id="rId152"/>
    <p:sldId id="600" r:id="rId153"/>
    <p:sldId id="601" r:id="rId154"/>
    <p:sldId id="602" r:id="rId155"/>
    <p:sldId id="603" r:id="rId156"/>
    <p:sldId id="604" r:id="rId157"/>
    <p:sldId id="605" r:id="rId158"/>
    <p:sldId id="882" r:id="rId159"/>
    <p:sldId id="606" r:id="rId160"/>
    <p:sldId id="607" r:id="rId161"/>
    <p:sldId id="608" r:id="rId162"/>
    <p:sldId id="883" r:id="rId163"/>
    <p:sldId id="609" r:id="rId164"/>
    <p:sldId id="610" r:id="rId165"/>
    <p:sldId id="614" r:id="rId166"/>
    <p:sldId id="615" r:id="rId167"/>
    <p:sldId id="616" r:id="rId168"/>
    <p:sldId id="617" r:id="rId169"/>
    <p:sldId id="618" r:id="rId170"/>
    <p:sldId id="619" r:id="rId171"/>
    <p:sldId id="620" r:id="rId172"/>
    <p:sldId id="621" r:id="rId173"/>
    <p:sldId id="622" r:id="rId174"/>
    <p:sldId id="623" r:id="rId175"/>
    <p:sldId id="624" r:id="rId176"/>
    <p:sldId id="625" r:id="rId177"/>
    <p:sldId id="626" r:id="rId178"/>
    <p:sldId id="627" r:id="rId179"/>
    <p:sldId id="628" r:id="rId180"/>
    <p:sldId id="630" r:id="rId181"/>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99"/>
    <a:srgbClr val="FFFF66"/>
    <a:srgbClr val="FF0066"/>
    <a:srgbClr val="FFFF00"/>
    <a:srgbClr val="660033"/>
    <a:srgbClr val="FF6600"/>
    <a:srgbClr val="55B70C"/>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519"/>
    <p:restoredTop sz="97924"/>
  </p:normalViewPr>
  <p:slideViewPr>
    <p:cSldViewPr showGuides="1">
      <p:cViewPr>
        <p:scale>
          <a:sx n="75" d="100"/>
          <a:sy n="75" d="100"/>
        </p:scale>
        <p:origin x="-132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4.xml"/><Relationship Id="rId98" Type="http://schemas.openxmlformats.org/officeDocument/2006/relationships/slide" Target="slides/slide93.xml"/><Relationship Id="rId97" Type="http://schemas.openxmlformats.org/officeDocument/2006/relationships/slide" Target="slides/slide92.xml"/><Relationship Id="rId96" Type="http://schemas.openxmlformats.org/officeDocument/2006/relationships/slide" Target="slides/slide91.xml"/><Relationship Id="rId95" Type="http://schemas.openxmlformats.org/officeDocument/2006/relationships/slide" Target="slides/slide90.xml"/><Relationship Id="rId94" Type="http://schemas.openxmlformats.org/officeDocument/2006/relationships/slide" Target="slides/slide89.xml"/><Relationship Id="rId93" Type="http://schemas.openxmlformats.org/officeDocument/2006/relationships/slide" Target="slides/slide88.xml"/><Relationship Id="rId92" Type="http://schemas.openxmlformats.org/officeDocument/2006/relationships/slide" Target="slides/slide87.xml"/><Relationship Id="rId91" Type="http://schemas.openxmlformats.org/officeDocument/2006/relationships/slide" Target="slides/slide86.xml"/><Relationship Id="rId90" Type="http://schemas.openxmlformats.org/officeDocument/2006/relationships/slide" Target="slides/slide85.xml"/><Relationship Id="rId9" Type="http://schemas.openxmlformats.org/officeDocument/2006/relationships/slide" Target="slides/slide4.xml"/><Relationship Id="rId89" Type="http://schemas.openxmlformats.org/officeDocument/2006/relationships/slide" Target="slides/slide84.xml"/><Relationship Id="rId88" Type="http://schemas.openxmlformats.org/officeDocument/2006/relationships/slide" Target="slides/slide83.xml"/><Relationship Id="rId87" Type="http://schemas.openxmlformats.org/officeDocument/2006/relationships/slide" Target="slides/slide82.xml"/><Relationship Id="rId86" Type="http://schemas.openxmlformats.org/officeDocument/2006/relationships/slide" Target="slides/slide8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notesMaster" Target="notesMasters/notesMaster1.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3.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4" Type="http://schemas.openxmlformats.org/officeDocument/2006/relationships/tableStyles" Target="tableStyles.xml"/><Relationship Id="rId183" Type="http://schemas.openxmlformats.org/officeDocument/2006/relationships/viewProps" Target="viewProps.xml"/><Relationship Id="rId182" Type="http://schemas.openxmlformats.org/officeDocument/2006/relationships/presProps" Target="presProps.xml"/><Relationship Id="rId181" Type="http://schemas.openxmlformats.org/officeDocument/2006/relationships/slide" Target="slides/slide176.xml"/><Relationship Id="rId180" Type="http://schemas.openxmlformats.org/officeDocument/2006/relationships/slide" Target="slides/slide175.xml"/><Relationship Id="rId18" Type="http://schemas.openxmlformats.org/officeDocument/2006/relationships/slide" Target="slides/slide13.xml"/><Relationship Id="rId179" Type="http://schemas.openxmlformats.org/officeDocument/2006/relationships/slide" Target="slides/slide174.xml"/><Relationship Id="rId178" Type="http://schemas.openxmlformats.org/officeDocument/2006/relationships/slide" Target="slides/slide173.xml"/><Relationship Id="rId177" Type="http://schemas.openxmlformats.org/officeDocument/2006/relationships/slide" Target="slides/slide172.xml"/><Relationship Id="rId176" Type="http://schemas.openxmlformats.org/officeDocument/2006/relationships/slide" Target="slides/slide171.xml"/><Relationship Id="rId175" Type="http://schemas.openxmlformats.org/officeDocument/2006/relationships/slide" Target="slides/slide170.xml"/><Relationship Id="rId174" Type="http://schemas.openxmlformats.org/officeDocument/2006/relationships/slide" Target="slides/slide169.xml"/><Relationship Id="rId173" Type="http://schemas.openxmlformats.org/officeDocument/2006/relationships/slide" Target="slides/slide168.xml"/><Relationship Id="rId172" Type="http://schemas.openxmlformats.org/officeDocument/2006/relationships/slide" Target="slides/slide167.xml"/><Relationship Id="rId171" Type="http://schemas.openxmlformats.org/officeDocument/2006/relationships/slide" Target="slides/slide166.xml"/><Relationship Id="rId170" Type="http://schemas.openxmlformats.org/officeDocument/2006/relationships/slide" Target="slides/slide165.xml"/><Relationship Id="rId17" Type="http://schemas.openxmlformats.org/officeDocument/2006/relationships/slide" Target="slides/slide12.xml"/><Relationship Id="rId169" Type="http://schemas.openxmlformats.org/officeDocument/2006/relationships/slide" Target="slides/slide164.xml"/><Relationship Id="rId168" Type="http://schemas.openxmlformats.org/officeDocument/2006/relationships/slide" Target="slides/slide163.xml"/><Relationship Id="rId167" Type="http://schemas.openxmlformats.org/officeDocument/2006/relationships/slide" Target="slides/slide162.xml"/><Relationship Id="rId166" Type="http://schemas.openxmlformats.org/officeDocument/2006/relationships/slide" Target="slides/slide161.xml"/><Relationship Id="rId165" Type="http://schemas.openxmlformats.org/officeDocument/2006/relationships/slide" Target="slides/slide160.xml"/><Relationship Id="rId164" Type="http://schemas.openxmlformats.org/officeDocument/2006/relationships/slide" Target="slides/slide159.xml"/><Relationship Id="rId163" Type="http://schemas.openxmlformats.org/officeDocument/2006/relationships/slide" Target="slides/slide158.xml"/><Relationship Id="rId162" Type="http://schemas.openxmlformats.org/officeDocument/2006/relationships/slide" Target="slides/slide157.xml"/><Relationship Id="rId161" Type="http://schemas.openxmlformats.org/officeDocument/2006/relationships/slide" Target="slides/slide156.xml"/><Relationship Id="rId160" Type="http://schemas.openxmlformats.org/officeDocument/2006/relationships/slide" Target="slides/slide155.xml"/><Relationship Id="rId16" Type="http://schemas.openxmlformats.org/officeDocument/2006/relationships/slide" Target="slides/slide11.xml"/><Relationship Id="rId159" Type="http://schemas.openxmlformats.org/officeDocument/2006/relationships/slide" Target="slides/slide154.xml"/><Relationship Id="rId158" Type="http://schemas.openxmlformats.org/officeDocument/2006/relationships/slide" Target="slides/slide153.xml"/><Relationship Id="rId157" Type="http://schemas.openxmlformats.org/officeDocument/2006/relationships/slide" Target="slides/slide152.xml"/><Relationship Id="rId156" Type="http://schemas.openxmlformats.org/officeDocument/2006/relationships/slide" Target="slides/slide151.xml"/><Relationship Id="rId155" Type="http://schemas.openxmlformats.org/officeDocument/2006/relationships/slide" Target="slides/slide150.xml"/><Relationship Id="rId154" Type="http://schemas.openxmlformats.org/officeDocument/2006/relationships/slide" Target="slides/slide149.xml"/><Relationship Id="rId153" Type="http://schemas.openxmlformats.org/officeDocument/2006/relationships/slide" Target="slides/slide148.xml"/><Relationship Id="rId152" Type="http://schemas.openxmlformats.org/officeDocument/2006/relationships/slide" Target="slides/slide147.xml"/><Relationship Id="rId151" Type="http://schemas.openxmlformats.org/officeDocument/2006/relationships/slide" Target="slides/slide146.xml"/><Relationship Id="rId150" Type="http://schemas.openxmlformats.org/officeDocument/2006/relationships/slide" Target="slides/slide145.xml"/><Relationship Id="rId15" Type="http://schemas.openxmlformats.org/officeDocument/2006/relationships/slide" Target="slides/slide10.xml"/><Relationship Id="rId149" Type="http://schemas.openxmlformats.org/officeDocument/2006/relationships/slide" Target="slides/slide144.xml"/><Relationship Id="rId148" Type="http://schemas.openxmlformats.org/officeDocument/2006/relationships/slide" Target="slides/slide143.xml"/><Relationship Id="rId147" Type="http://schemas.openxmlformats.org/officeDocument/2006/relationships/slide" Target="slides/slide142.xml"/><Relationship Id="rId146" Type="http://schemas.openxmlformats.org/officeDocument/2006/relationships/slide" Target="slides/slide141.xml"/><Relationship Id="rId145" Type="http://schemas.openxmlformats.org/officeDocument/2006/relationships/slide" Target="slides/slide140.xml"/><Relationship Id="rId144" Type="http://schemas.openxmlformats.org/officeDocument/2006/relationships/slide" Target="slides/slide139.xml"/><Relationship Id="rId143" Type="http://schemas.openxmlformats.org/officeDocument/2006/relationships/slide" Target="slides/slide138.xml"/><Relationship Id="rId142" Type="http://schemas.openxmlformats.org/officeDocument/2006/relationships/slide" Target="slides/slide137.xml"/><Relationship Id="rId141" Type="http://schemas.openxmlformats.org/officeDocument/2006/relationships/slide" Target="slides/slide136.xml"/><Relationship Id="rId140" Type="http://schemas.openxmlformats.org/officeDocument/2006/relationships/slide" Target="slides/slide135.xml"/><Relationship Id="rId14" Type="http://schemas.openxmlformats.org/officeDocument/2006/relationships/slide" Target="slides/slide9.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 Type="http://schemas.openxmlformats.org/officeDocument/2006/relationships/slide" Target="slides/slide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125" Type="http://schemas.openxmlformats.org/officeDocument/2006/relationships/slide" Target="slides/slide120.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121" Type="http://schemas.openxmlformats.org/officeDocument/2006/relationships/slide" Target="slides/slide116.xml"/><Relationship Id="rId120" Type="http://schemas.openxmlformats.org/officeDocument/2006/relationships/slide" Target="slides/slide115.xml"/><Relationship Id="rId12" Type="http://schemas.openxmlformats.org/officeDocument/2006/relationships/slide" Target="slides/slide7.xml"/><Relationship Id="rId119" Type="http://schemas.openxmlformats.org/officeDocument/2006/relationships/slide" Target="slides/slide114.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4" Type="http://schemas.openxmlformats.org/officeDocument/2006/relationships/slide" Target="slides/slide109.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110" Type="http://schemas.openxmlformats.org/officeDocument/2006/relationships/slide" Target="slides/slide105.xml"/><Relationship Id="rId11" Type="http://schemas.openxmlformats.org/officeDocument/2006/relationships/slide" Target="slides/slide6.xml"/><Relationship Id="rId109" Type="http://schemas.openxmlformats.org/officeDocument/2006/relationships/slide" Target="slides/slide104.xml"/><Relationship Id="rId108" Type="http://schemas.openxmlformats.org/officeDocument/2006/relationships/slide" Target="slides/slide103.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22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atin typeface="Calibri" panose="020F050202020403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22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atin typeface="Calibri" panose="020F050202020403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124"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522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22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atin typeface="Calibri" panose="020F050202020403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22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Calibri" panose="020F0502020204030204" pitchFamily="34" charset="0"/>
                <a:ea typeface="宋体" panose="02010600030101010101" pitchFamily="2" charset="-122"/>
                <a:cs typeface="+mn-cs"/>
              </a:rPr>
            </a:fld>
            <a:endParaRPr lang="zh-CN" altLang="en-US" sz="1200"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2"/>
          <p:cNvSpPr>
            <a:spLocks noRot="1" noTextEdit="1"/>
          </p:cNvSpPr>
          <p:nvPr>
            <p:ph type="sldImg"/>
          </p:nvPr>
        </p:nvSpPr>
        <p:spPr/>
      </p:sp>
      <p:sp>
        <p:nvSpPr>
          <p:cNvPr id="9218" name="Rectangle 3"/>
          <p:cNvSpPr>
            <a:spLocks noGrp="1"/>
          </p:cNvSpPr>
          <p:nvPr>
            <p:ph type="body"/>
          </p:nvPr>
        </p:nvSpPr>
        <p:spPr/>
        <p:txBody>
          <a:bodyPr wrap="square" lIns="91440" tIns="45720" rIns="91440" bIns="45720" anchor="t"/>
          <a:p>
            <a:pPr lvl="0" eaLnBrk="1" hangingPunct="1"/>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0929" name="幻灯片图像占位符 1"/>
          <p:cNvSpPr>
            <a:spLocks noGrp="1" noRot="1" noChangeAspect="1" noTextEdit="1"/>
          </p:cNvSpPr>
          <p:nvPr>
            <p:ph type="sldImg"/>
          </p:nvPr>
        </p:nvSpPr>
        <p:spPr/>
      </p:sp>
      <p:sp>
        <p:nvSpPr>
          <p:cNvPr id="380930" name="备注占位符 2"/>
          <p:cNvSpPr>
            <a:spLocks noGrp="1"/>
          </p:cNvSpPr>
          <p:nvPr>
            <p:ph type="body"/>
          </p:nvPr>
        </p:nvSpPr>
        <p:spPr/>
        <p:txBody>
          <a:bodyPr wrap="square" lIns="91440" tIns="45720" rIns="91440" bIns="45720" anchor="t"/>
          <a:p>
            <a:pPr lvl="0"/>
            <a:endParaRPr lang="zh-CN" altLang="en-US" dirty="0"/>
          </a:p>
        </p:txBody>
      </p:sp>
      <p:sp>
        <p:nvSpPr>
          <p:cNvPr id="38093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pic>
        <p:nvPicPr>
          <p:cNvPr id="4098" name="Picture 2" descr="bg1"/>
          <p:cNvPicPr>
            <a:picLocks noChangeAspect="1"/>
          </p:cNvPicPr>
          <p:nvPr/>
        </p:nvPicPr>
        <p:blipFill>
          <a:blip r:embed="rId2"/>
          <a:stretch>
            <a:fillRect/>
          </a:stretch>
        </p:blipFill>
        <p:spPr>
          <a:xfrm>
            <a:off x="-30162" y="-20637"/>
            <a:ext cx="9174162" cy="6878637"/>
          </a:xfrm>
          <a:prstGeom prst="rect">
            <a:avLst/>
          </a:prstGeom>
          <a:noFill/>
          <a:ln w="9525">
            <a:noFill/>
          </a:ln>
        </p:spPr>
      </p:pic>
      <p:sp>
        <p:nvSpPr>
          <p:cNvPr id="2051" name="Rectangle 27"/>
          <p:cNvSpPr>
            <a:spLocks noGrp="1" noChangeArrowheads="1"/>
          </p:cNvSpPr>
          <p:nvPr>
            <p:ph type="ctrTitle"/>
          </p:nvPr>
        </p:nvSpPr>
        <p:spPr>
          <a:xfrm>
            <a:off x="468313" y="2470150"/>
            <a:ext cx="5399087" cy="1079500"/>
          </a:xfrm>
        </p:spPr>
        <p:txBody>
          <a:bodyPr/>
          <a:lstStyle>
            <a:lvl1pPr>
              <a:defRPr sz="3200"/>
            </a:lvl1pPr>
          </a:lstStyle>
          <a:p>
            <a:pPr fontAlgn="base"/>
            <a:r>
              <a:rPr lang="zh-CN" strike="noStrike" noProof="1"/>
              <a:t>单击此处编辑母版标题样式</a:t>
            </a:r>
            <a:endParaRPr lang="zh-CN" strike="noStrike" noProof="1"/>
          </a:p>
        </p:txBody>
      </p:sp>
      <p:sp>
        <p:nvSpPr>
          <p:cNvPr id="2052" name="Rectangle 31"/>
          <p:cNvSpPr>
            <a:spLocks noGrp="1" noChangeArrowheads="1"/>
          </p:cNvSpPr>
          <p:nvPr>
            <p:ph type="subTitle" idx="1" hasCustomPrompt="1"/>
          </p:nvPr>
        </p:nvSpPr>
        <p:spPr>
          <a:xfrm>
            <a:off x="468313" y="3549650"/>
            <a:ext cx="5400675" cy="600075"/>
          </a:xfrm>
        </p:spPr>
        <p:txBody>
          <a:bodyPr/>
          <a:lstStyle>
            <a:lvl1pPr marL="0" indent="0">
              <a:buFont typeface="Wingdings" panose="05000000000000000000" pitchFamily="2" charset="2"/>
              <a:buNone/>
              <a:defRPr sz="1800">
                <a:solidFill>
                  <a:schemeClr val="bg1"/>
                </a:solidFill>
              </a:defRPr>
            </a:lvl1pPr>
          </a:lstStyle>
          <a:p>
            <a:pPr fontAlgn="base"/>
            <a:r>
              <a:rPr lang="zh-CN" strike="noStrike" noProof="1"/>
              <a:t>单击添加署名或公司信息</a:t>
            </a:r>
            <a:endParaRPr lang="zh-CN"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lvl1pPr marL="0" indent="0">
              <a:lnSpc>
                <a:spcPct val="150000"/>
              </a:lnSpc>
              <a:spcBef>
                <a:spcPts val="0"/>
              </a:spcBef>
              <a:buFontTx/>
              <a:buNone/>
              <a:defRPr sz="2400" b="1">
                <a:latin typeface="楷体" panose="02010609060101010101" pitchFamily="49" charset="-122"/>
                <a:ea typeface="楷体" panose="02010609060101010101" pitchFamily="49" charset="-122"/>
              </a:defRPr>
            </a:lvl1pPr>
            <a:lvl2pPr marL="457200" indent="0">
              <a:lnSpc>
                <a:spcPct val="150000"/>
              </a:lnSpc>
              <a:spcBef>
                <a:spcPts val="0"/>
              </a:spcBef>
              <a:buFontTx/>
              <a:buNone/>
              <a:defRPr sz="2400" b="1">
                <a:latin typeface="楷体" panose="02010609060101010101" pitchFamily="49" charset="-122"/>
                <a:ea typeface="楷体" panose="02010609060101010101" pitchFamily="49" charset="-122"/>
              </a:defRPr>
            </a:lvl2pPr>
            <a:lvl3pPr marL="914400" indent="0">
              <a:lnSpc>
                <a:spcPct val="150000"/>
              </a:lnSpc>
              <a:spcBef>
                <a:spcPts val="0"/>
              </a:spcBef>
              <a:buFontTx/>
              <a:buNone/>
              <a:defRPr sz="2400" b="1">
                <a:latin typeface="楷体" panose="02010609060101010101" pitchFamily="49" charset="-122"/>
                <a:ea typeface="楷体" panose="02010609060101010101" pitchFamily="49" charset="-122"/>
              </a:defRPr>
            </a:lvl3pPr>
            <a:lvl4pPr marL="1371600" indent="0">
              <a:lnSpc>
                <a:spcPct val="150000"/>
              </a:lnSpc>
              <a:spcBef>
                <a:spcPts val="0"/>
              </a:spcBef>
              <a:buFontTx/>
              <a:buNone/>
              <a:defRPr sz="2400" b="1">
                <a:latin typeface="楷体" panose="02010609060101010101" pitchFamily="49" charset="-122"/>
                <a:ea typeface="楷体" panose="02010609060101010101" pitchFamily="49" charset="-122"/>
              </a:defRPr>
            </a:lvl4pPr>
            <a:lvl5pPr marL="1828800" indent="0">
              <a:lnSpc>
                <a:spcPct val="150000"/>
              </a:lnSpc>
              <a:spcBef>
                <a:spcPts val="0"/>
              </a:spcBef>
              <a:buFontTx/>
              <a:buNone/>
              <a:defRPr sz="2400" b="1">
                <a:latin typeface="楷体" panose="02010609060101010101" pitchFamily="49" charset="-122"/>
                <a:ea typeface="楷体" panose="02010609060101010101" pitchFamily="49" charset="-122"/>
              </a:defRPr>
            </a:lvl5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4" name="灯片编号占位符 3"/>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灯片编号占位符 3"/>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125538"/>
            <a:ext cx="4027487"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125538"/>
            <a:ext cx="402748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灯片编号占位符 4"/>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灯片编号占位符 6"/>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灯片编号占位符 2"/>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lvl1pPr>
              <a:defRPr sz="2800">
                <a:latin typeface="楷体" panose="02010609060101010101" pitchFamily="49" charset="-122"/>
                <a:ea typeface="楷体" panose="02010609060101010101" pitchFamily="49" charset="-122"/>
              </a:defRPr>
            </a:lvl1pPr>
            <a:lvl2pPr>
              <a:defRPr sz="2800">
                <a:latin typeface="楷体" panose="02010609060101010101" pitchFamily="49" charset="-122"/>
                <a:ea typeface="楷体" panose="02010609060101010101" pitchFamily="49" charset="-122"/>
              </a:defRPr>
            </a:lvl2pPr>
            <a:lvl3pPr>
              <a:defRPr sz="2800">
                <a:latin typeface="楷体" panose="02010609060101010101" pitchFamily="49" charset="-122"/>
                <a:ea typeface="楷体" panose="02010609060101010101" pitchFamily="49" charset="-122"/>
              </a:defRPr>
            </a:lvl3pPr>
            <a:lvl4pPr>
              <a:defRPr sz="2800">
                <a:latin typeface="楷体" panose="02010609060101010101" pitchFamily="49" charset="-122"/>
                <a:ea typeface="楷体" panose="02010609060101010101" pitchFamily="49" charset="-122"/>
              </a:defRPr>
            </a:lvl4pPr>
            <a:lvl5pPr>
              <a:defRPr sz="2800">
                <a:latin typeface="楷体" panose="02010609060101010101" pitchFamily="49" charset="-122"/>
                <a:ea typeface="楷体" panose="02010609060101010101" pitchFamily="49" charset="-122"/>
              </a:defRPr>
            </a:lvl5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315913"/>
            <a:ext cx="2051050" cy="597217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68313" y="315913"/>
            <a:ext cx="6003925" cy="597217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68313" y="315913"/>
            <a:ext cx="8207375" cy="592137"/>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468313" y="1125538"/>
            <a:ext cx="8207375" cy="516255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Char char="n"/>
              <a:defRPr/>
            </a:pPr>
            <a:endParaRPr kumimoji="0" lang="zh-CN" altLang="en-US" sz="20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468313" y="315913"/>
            <a:ext cx="8207375" cy="592137"/>
          </a:xfrm>
        </p:spPr>
        <p:txBody>
          <a:bodyPr/>
          <a:lstStyle/>
          <a:p>
            <a:pPr fontAlgn="base"/>
            <a:r>
              <a:rPr lang="zh-CN" altLang="en-US" strike="noStrike" noProof="1" smtClean="0"/>
              <a:t>单击此处编辑母版标题样式</a:t>
            </a:r>
            <a:endParaRPr lang="zh-CN" altLang="en-US" strike="noStrike" noProof="1"/>
          </a:p>
        </p:txBody>
      </p:sp>
      <p:sp>
        <p:nvSpPr>
          <p:cNvPr id="3" name="图表占位符 2"/>
          <p:cNvSpPr>
            <a:spLocks noGrp="1"/>
          </p:cNvSpPr>
          <p:nvPr>
            <p:ph type="chart" idx="1"/>
          </p:nvPr>
        </p:nvSpPr>
        <p:spPr>
          <a:xfrm>
            <a:off x="468313" y="1125538"/>
            <a:ext cx="8207375" cy="516255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Char char="n"/>
              <a:defRPr/>
            </a:pPr>
            <a:endParaRPr kumimoji="0" lang="zh-CN" altLang="en-US" sz="20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0850" y="981075"/>
            <a:ext cx="4029393" cy="51847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4708" y="981075"/>
            <a:ext cx="4029393" cy="51847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8288" y="147638"/>
            <a:ext cx="2055813" cy="6018212"/>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0850" y="147638"/>
            <a:ext cx="6048260" cy="601821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2.jpeg"/><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2" Type="http://schemas.openxmlformats.org/officeDocument/2006/relationships/theme" Target="../theme/theme3.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457200" y="1600200"/>
            <a:ext cx="8229600"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050" name="Picture 2" descr="bg2"/>
          <p:cNvPicPr>
            <a:picLocks noChangeAspect="1"/>
          </p:cNvPicPr>
          <p:nvPr/>
        </p:nvPicPr>
        <p:blipFill>
          <a:blip r:embed="rId14"/>
          <a:stretch>
            <a:fillRect/>
          </a:stretch>
        </p:blipFill>
        <p:spPr>
          <a:xfrm>
            <a:off x="0" y="0"/>
            <a:ext cx="9180513" cy="6884988"/>
          </a:xfrm>
          <a:prstGeom prst="rect">
            <a:avLst/>
          </a:prstGeom>
          <a:noFill/>
          <a:ln w="9525">
            <a:noFill/>
          </a:ln>
        </p:spPr>
      </p:pic>
      <p:sp>
        <p:nvSpPr>
          <p:cNvPr id="2051" name="Rectangle 31"/>
          <p:cNvSpPr>
            <a:spLocks noGrp="1"/>
          </p:cNvSpPr>
          <p:nvPr>
            <p:ph type="body"/>
          </p:nvPr>
        </p:nvSpPr>
        <p:spPr>
          <a:xfrm>
            <a:off x="468313" y="1125538"/>
            <a:ext cx="8207375" cy="5162550"/>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p:txBody>
      </p:sp>
      <p:sp>
        <p:nvSpPr>
          <p:cNvPr id="1028" name="Rectangle 4"/>
          <p:cNvSpPr>
            <a:spLocks noGrp="1" noChangeArrowheads="1"/>
          </p:cNvSpPr>
          <p:nvPr>
            <p:ph type="sldNum" sz="quarter" idx="4"/>
          </p:nvPr>
        </p:nvSpPr>
        <p:spPr bwMode="auto">
          <a:xfrm>
            <a:off x="7235825" y="6453188"/>
            <a:ext cx="1439863" cy="196850"/>
          </a:xfrm>
          <a:prstGeom prst="rect">
            <a:avLst/>
          </a:prstGeom>
          <a:noFill/>
          <a:ln w="9525">
            <a:noFill/>
            <a:miter lim="800000"/>
          </a:ln>
          <a:effectLst/>
        </p:spPr>
        <p:txBody>
          <a:bodyPr vert="horz" wrap="square" lIns="91440" tIns="45720" rIns="91440" bIns="45720" numCol="1" anchor="t" anchorCtr="0" compatLnSpc="1"/>
          <a:lstStyle>
            <a:lvl1pPr algn="r">
              <a:defRPr sz="1000" b="1">
                <a:ea typeface="华文细黑" panose="02010600040101010101" pitchFamily="2" charset="-122"/>
              </a:defRPr>
            </a:lvl1pPr>
          </a:lstStyle>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
        <p:nvSpPr>
          <p:cNvPr id="2053" name="Rectangle 27"/>
          <p:cNvSpPr>
            <a:spLocks noGrp="1"/>
          </p:cNvSpPr>
          <p:nvPr>
            <p:ph type="title"/>
          </p:nvPr>
        </p:nvSpPr>
        <p:spPr>
          <a:xfrm>
            <a:off x="468313" y="315913"/>
            <a:ext cx="8207375" cy="592137"/>
          </a:xfrm>
          <a:prstGeom prst="rect">
            <a:avLst/>
          </a:prstGeom>
          <a:noFill/>
          <a:ln w="9525">
            <a:noFill/>
          </a:ln>
        </p:spPr>
        <p:txBody>
          <a:bodyPr anchor="ctr"/>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panose="020B0604020202020204" pitchFamily="34" charset="0"/>
          <a:ea typeface="华文细黑" panose="02010600040101010101" pitchFamily="2"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华文细黑" panose="02010600040101010101" pitchFamily="2"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华文细黑" panose="02010600040101010101" pitchFamily="2"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华文细黑" panose="02010600040101010101" pitchFamily="2" charset="-122"/>
        </a:defRPr>
      </a:lvl5pPr>
      <a:lvl6pPr marL="457200" algn="l" rtl="0" fontAlgn="base">
        <a:spcBef>
          <a:spcPct val="0"/>
        </a:spcBef>
        <a:spcAft>
          <a:spcPct val="0"/>
        </a:spcAft>
        <a:defRPr sz="2800" b="1">
          <a:solidFill>
            <a:schemeClr val="bg1"/>
          </a:solidFill>
          <a:latin typeface="Arial" panose="020B0604020202020204" pitchFamily="34" charset="0"/>
          <a:ea typeface="华文细黑" panose="02010600040101010101" pitchFamily="2" charset="-122"/>
        </a:defRPr>
      </a:lvl6pPr>
      <a:lvl7pPr marL="914400" algn="l" rtl="0" fontAlgn="base">
        <a:spcBef>
          <a:spcPct val="0"/>
        </a:spcBef>
        <a:spcAft>
          <a:spcPct val="0"/>
        </a:spcAft>
        <a:defRPr sz="2800" b="1">
          <a:solidFill>
            <a:schemeClr val="bg1"/>
          </a:solidFill>
          <a:latin typeface="Arial" panose="020B0604020202020204" pitchFamily="34" charset="0"/>
          <a:ea typeface="华文细黑" panose="02010600040101010101" pitchFamily="2" charset="-122"/>
        </a:defRPr>
      </a:lvl7pPr>
      <a:lvl8pPr marL="1371600" algn="l" rtl="0" fontAlgn="base">
        <a:spcBef>
          <a:spcPct val="0"/>
        </a:spcBef>
        <a:spcAft>
          <a:spcPct val="0"/>
        </a:spcAft>
        <a:defRPr sz="2800" b="1">
          <a:solidFill>
            <a:schemeClr val="bg1"/>
          </a:solidFill>
          <a:latin typeface="Arial" panose="020B0604020202020204" pitchFamily="34" charset="0"/>
          <a:ea typeface="华文细黑" panose="02010600040101010101" pitchFamily="2" charset="-122"/>
        </a:defRPr>
      </a:lvl8pPr>
      <a:lvl9pPr marL="1828800" algn="l" rtl="0" fontAlgn="base">
        <a:spcBef>
          <a:spcPct val="0"/>
        </a:spcBef>
        <a:spcAft>
          <a:spcPct val="0"/>
        </a:spcAft>
        <a:defRPr sz="2800" b="1">
          <a:solidFill>
            <a:schemeClr val="bg1"/>
          </a:solidFill>
          <a:latin typeface="Arial" panose="020B0604020202020204" pitchFamily="34" charset="0"/>
          <a:ea typeface="华文细黑" panose="02010600040101010101" pitchFamily="2" charset="-122"/>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2"/>
        </a:buClr>
        <a:buFont typeface="Wingdings" panose="05000000000000000000" pitchFamily="2" charset="2"/>
        <a:buChar char="n"/>
        <a:defRPr sz="16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Wingdings" panose="05000000000000000000" pitchFamily="2" charset="2"/>
        <a:buChar char="n"/>
        <a:defRPr sz="14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3074" name="Rectangle 27"/>
          <p:cNvSpPr>
            <a:spLocks noGrp="1"/>
          </p:cNvSpPr>
          <p:nvPr>
            <p:ph type="title"/>
          </p:nvPr>
        </p:nvSpPr>
        <p:spPr>
          <a:xfrm>
            <a:off x="450850" y="147638"/>
            <a:ext cx="8223250" cy="523875"/>
          </a:xfrm>
          <a:prstGeom prst="rect">
            <a:avLst/>
          </a:prstGeom>
          <a:noFill/>
          <a:ln w="9525">
            <a:noFill/>
          </a:ln>
        </p:spPr>
        <p:txBody>
          <a:bodyPr wrap="square" anchor="ctr">
            <a:spAutoFit/>
          </a:bodyPr>
          <a:p>
            <a:pPr lvl="0"/>
            <a:r>
              <a:rPr lang="zh-CN" altLang="en-US"/>
              <a:t>单击此处编辑母版标题样式</a:t>
            </a:r>
            <a:endParaRPr lang="zh-CN" altLang="en-US"/>
          </a:p>
        </p:txBody>
      </p:sp>
      <p:sp>
        <p:nvSpPr>
          <p:cNvPr id="3075" name="Rectangle 10"/>
          <p:cNvSpPr>
            <a:spLocks noGrp="1"/>
          </p:cNvSpPr>
          <p:nvPr>
            <p:ph type="body"/>
          </p:nvPr>
        </p:nvSpPr>
        <p:spPr>
          <a:xfrm>
            <a:off x="450850" y="981075"/>
            <a:ext cx="8223250" cy="5184775"/>
          </a:xfrm>
          <a:prstGeom prst="rect">
            <a:avLst/>
          </a:prstGeom>
          <a:noFill/>
          <a:ln w="9525">
            <a:noFill/>
          </a:ln>
        </p:spPr>
        <p:txBody>
          <a:bodyPr wrap="square" anchor="t"/>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3076" name="矩形 6"/>
          <p:cNvSpPr/>
          <p:nvPr/>
        </p:nvSpPr>
        <p:spPr>
          <a:xfrm>
            <a:off x="0" y="785813"/>
            <a:ext cx="9144000" cy="50800"/>
          </a:xfrm>
          <a:prstGeom prst="rect">
            <a:avLst/>
          </a:prstGeom>
          <a:solidFill>
            <a:srgbClr val="D8D8D8"/>
          </a:solidFill>
          <a:ln w="25400">
            <a:noFill/>
          </a:ln>
        </p:spPr>
        <p:txBody>
          <a:bodyPr anchor="ctr"/>
          <a:p>
            <a:pPr lvl="0" indent="0" algn="ctr"/>
            <a:endParaRPr lang="zh-CN" altLang="en-US">
              <a:solidFill>
                <a:srgbClr val="FFFFFF"/>
              </a:solidFill>
              <a:latin typeface="Arial" panose="020B0604020202020204" pitchFamily="34" charset="0"/>
              <a:ea typeface="宋体" panose="02010600030101010101" pitchFamily="2" charset="-122"/>
            </a:endParaRPr>
          </a:p>
        </p:txBody>
      </p:sp>
      <p:sp>
        <p:nvSpPr>
          <p:cNvPr id="3077" name="矩形 9"/>
          <p:cNvSpPr/>
          <p:nvPr/>
        </p:nvSpPr>
        <p:spPr>
          <a:xfrm>
            <a:off x="6845300" y="785813"/>
            <a:ext cx="1847850" cy="50800"/>
          </a:xfrm>
          <a:prstGeom prst="rect">
            <a:avLst/>
          </a:prstGeom>
          <a:solidFill>
            <a:srgbClr val="7F7F7F"/>
          </a:solidFill>
          <a:ln w="25400">
            <a:noFill/>
          </a:ln>
        </p:spPr>
        <p:txBody>
          <a:bodyPr anchor="ctr"/>
          <a:p>
            <a:pPr lvl="0" indent="0" algn="ctr"/>
            <a:endParaRPr lang="zh-CN" altLang="en-US">
              <a:solidFill>
                <a:srgbClr val="FFFFFF"/>
              </a:solidFill>
              <a:latin typeface="Arial" panose="020B0604020202020204" pitchFamily="34" charset="0"/>
              <a:ea typeface="宋体" panose="02010600030101010101" pitchFamily="2" charset="-122"/>
            </a:endParaRPr>
          </a:p>
        </p:txBody>
      </p:sp>
      <p:sp>
        <p:nvSpPr>
          <p:cNvPr id="3078" name="矩形 1"/>
          <p:cNvSpPr/>
          <p:nvPr/>
        </p:nvSpPr>
        <p:spPr>
          <a:xfrm>
            <a:off x="5783263" y="785813"/>
            <a:ext cx="1846262" cy="50800"/>
          </a:xfrm>
          <a:prstGeom prst="rect">
            <a:avLst/>
          </a:prstGeom>
          <a:solidFill>
            <a:schemeClr val="accent2"/>
          </a:solidFill>
          <a:ln w="25400">
            <a:noFill/>
          </a:ln>
        </p:spPr>
        <p:txBody>
          <a:bodyPr anchor="ctr"/>
          <a:p>
            <a:pPr lvl="0" indent="0" algn="ctr"/>
            <a:endParaRPr lang="zh-CN" altLang="en-US">
              <a:solidFill>
                <a:srgbClr val="FFFFFF"/>
              </a:solidFill>
              <a:latin typeface="Arial" panose="020B0604020202020204" pitchFamily="34" charset="0"/>
              <a:ea typeface="宋体" panose="02010600030101010101" pitchFamily="2" charset="-122"/>
            </a:endParaRPr>
          </a:p>
        </p:txBody>
      </p:sp>
      <p:sp>
        <p:nvSpPr>
          <p:cNvPr id="3079" name="矩形 7"/>
          <p:cNvSpPr/>
          <p:nvPr/>
        </p:nvSpPr>
        <p:spPr>
          <a:xfrm>
            <a:off x="5265738" y="785813"/>
            <a:ext cx="1049337" cy="50800"/>
          </a:xfrm>
          <a:prstGeom prst="rect">
            <a:avLst/>
          </a:prstGeom>
          <a:solidFill>
            <a:schemeClr val="accent1"/>
          </a:solidFill>
          <a:ln w="25400">
            <a:noFill/>
          </a:ln>
        </p:spPr>
        <p:txBody>
          <a:bodyPr anchor="ctr"/>
          <a:p>
            <a:pPr lvl="0" indent="0" algn="ctr"/>
            <a:endParaRPr lang="zh-CN" altLang="en-US">
              <a:solidFill>
                <a:srgbClr val="FFFFFF"/>
              </a:solidFill>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lvl="0" algn="l" defTabSz="0" eaLnBrk="0" fontAlgn="base" latinLnBrk="0" hangingPunct="0">
        <a:lnSpc>
          <a:spcPct val="100000"/>
        </a:lnSpc>
        <a:spcBef>
          <a:spcPct val="0"/>
        </a:spcBef>
        <a:spcAft>
          <a:spcPct val="0"/>
        </a:spcAft>
        <a:buClr>
          <a:srgbClr val="000000"/>
        </a:buClr>
        <a:buNone/>
        <a:defRPr sz="2800" b="1" kern="1200">
          <a:solidFill>
            <a:schemeClr val="tx1"/>
          </a:solidFill>
          <a:latin typeface="+mj-lt"/>
          <a:ea typeface="+mj-ea"/>
          <a:cs typeface="+mj-cs"/>
          <a:sym typeface="Arial" panose="020B0604020202020204" pitchFamily="34" charset="0"/>
        </a:defRPr>
      </a:lvl1pPr>
    </p:titleStyle>
    <p:bodyStyle>
      <a:lvl1pPr marL="342900" lvl="0" indent="-34290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000" kern="1200">
          <a:solidFill>
            <a:schemeClr val="tx1"/>
          </a:solidFill>
          <a:latin typeface="+mn-lt"/>
          <a:ea typeface="+mn-ea"/>
          <a:cs typeface="+mn-cs"/>
          <a:sym typeface="Arial" panose="020B0604020202020204" pitchFamily="34" charset="0"/>
        </a:defRPr>
      </a:lvl1pPr>
      <a:lvl2pPr marL="742950" lvl="1" indent="-28575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1800" kern="1200">
          <a:solidFill>
            <a:schemeClr val="tx1"/>
          </a:solidFill>
          <a:latin typeface="+mn-lt"/>
          <a:ea typeface="+mn-ea"/>
          <a:cs typeface="+mn-cs"/>
          <a:sym typeface="Arial" panose="020B0604020202020204" pitchFamily="34" charset="0"/>
        </a:defRPr>
      </a:lvl2pPr>
      <a:lvl3pPr marL="1143000" lvl="2" indent="-22860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1600" kern="1200">
          <a:solidFill>
            <a:schemeClr val="tx1"/>
          </a:solidFill>
          <a:latin typeface="+mn-lt"/>
          <a:ea typeface="+mn-ea"/>
          <a:cs typeface="+mn-cs"/>
          <a:sym typeface="Arial" panose="020B0604020202020204" pitchFamily="34" charset="0"/>
        </a:defRPr>
      </a:lvl3pPr>
      <a:lvl4pPr marL="1600200" lvl="3" indent="-22860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1400" kern="1200">
          <a:solidFill>
            <a:schemeClr val="tx1"/>
          </a:solidFill>
          <a:latin typeface="+mn-lt"/>
          <a:ea typeface="+mn-ea"/>
          <a:cs typeface="+mn-cs"/>
          <a:sym typeface="Arial" panose="020B0604020202020204" pitchFamily="34" charset="0"/>
        </a:defRPr>
      </a:lvl4pPr>
      <a:lvl5pPr marL="2057400" lvl="4" indent="-22860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1200" kern="1200">
          <a:solidFill>
            <a:schemeClr val="tx1"/>
          </a:solidFill>
          <a:latin typeface="+mn-lt"/>
          <a:ea typeface="+mn-ea"/>
          <a:cs typeface="+mn-cs"/>
          <a:sym typeface="Arial" panose="020B0604020202020204" pitchFamily="34" charset="0"/>
        </a:defRPr>
      </a:lvl5pPr>
      <a:lvl6pPr marL="2514600" lvl="5" indent="-22860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1200" kern="1200">
          <a:solidFill>
            <a:schemeClr val="tx1"/>
          </a:solidFill>
          <a:latin typeface="+mn-lt"/>
          <a:ea typeface="+mn-ea"/>
          <a:cs typeface="+mn-cs"/>
          <a:sym typeface="Arial" panose="020B0604020202020204" pitchFamily="34" charset="0"/>
        </a:defRPr>
      </a:lvl6pPr>
      <a:lvl7pPr marL="2971800" lvl="6" indent="-22860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1200" kern="1200">
          <a:solidFill>
            <a:schemeClr val="tx1"/>
          </a:solidFill>
          <a:latin typeface="+mn-lt"/>
          <a:ea typeface="+mn-ea"/>
          <a:cs typeface="+mn-cs"/>
          <a:sym typeface="Arial" panose="020B0604020202020204" pitchFamily="34" charset="0"/>
        </a:defRPr>
      </a:lvl7pPr>
      <a:lvl8pPr marL="3429000" lvl="7" indent="-22860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1200" kern="1200">
          <a:solidFill>
            <a:schemeClr val="tx1"/>
          </a:solidFill>
          <a:latin typeface="+mn-lt"/>
          <a:ea typeface="+mn-ea"/>
          <a:cs typeface="+mn-cs"/>
          <a:sym typeface="Arial" panose="020B0604020202020204" pitchFamily="34" charset="0"/>
        </a:defRPr>
      </a:lvl8pPr>
      <a:lvl9pPr marL="3886200" lvl="8" indent="-22860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1200" kern="1200">
          <a:solidFill>
            <a:schemeClr val="tx1"/>
          </a:solidFill>
          <a:latin typeface="+mn-lt"/>
          <a:ea typeface="+mn-ea"/>
          <a:cs typeface="+mn-cs"/>
          <a:sym typeface="Arial" panose="020B0604020202020204" pitchFamily="34" charset="0"/>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jpeg"/><Relationship Id="rId1" Type="http://schemas.openxmlformats.org/officeDocument/2006/relationships/image" Target="../media/image7.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jpe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2.jpeg"/></Relationships>
</file>

<file path=ppt/slides/_rels/slide12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3.jpeg"/></Relationships>
</file>

<file path=ppt/slides/_rels/slide12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4.jpe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image" Target="../media/image25.jpe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7.jpeg"/><Relationship Id="rId1" Type="http://schemas.openxmlformats.org/officeDocument/2006/relationships/image" Target="../media/image26.jpe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8.jpe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9.jpe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0.jpeg"/></Relationships>
</file>

<file path=ppt/slides/_rels/slide16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1.jpeg"/></Relationships>
</file>

<file path=ppt/slides/_rels/slide16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2.jpeg"/></Relationships>
</file>

<file path=ppt/slides/_rels/slide16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4.jpeg"/><Relationship Id="rId1" Type="http://schemas.openxmlformats.org/officeDocument/2006/relationships/image" Target="../media/image33.jpeg"/></Relationships>
</file>

<file path=ppt/slides/_rels/slide16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5.jpeg"/></Relationships>
</file>

<file path=ppt/slides/_rels/slide16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7.png"/><Relationship Id="rId1" Type="http://schemas.openxmlformats.org/officeDocument/2006/relationships/image" Target="../media/image36.jpeg"/></Relationships>
</file>

<file path=ppt/slides/_rels/slide16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8.png"/></Relationships>
</file>

<file path=ppt/slides/_rels/slide16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9.png"/></Relationships>
</file>

<file path=ppt/slides/_rels/slide16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1.jpe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2.pn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7.jpeg"/><Relationship Id="rId1"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9.jpeg"/><Relationship Id="rId1"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内容占位符 2"/>
          <p:cNvSpPr>
            <a:spLocks noGrp="1"/>
          </p:cNvSpPr>
          <p:nvPr>
            <p:ph idx="1"/>
          </p:nvPr>
        </p:nvSpPr>
        <p:spPr>
          <a:xfrm>
            <a:off x="450850" y="981075"/>
            <a:ext cx="8620125" cy="5184775"/>
          </a:xfrm>
        </p:spPr>
        <p:txBody>
          <a:bodyPr wrap="square" anchor="t"/>
          <a:p>
            <a:pPr algn="ctr"/>
            <a:r>
              <a:rPr lang="zh-CN" altLang="en-US" sz="4000">
                <a:latin typeface="华文行楷" panose="02010800040101010101" charset="-122"/>
                <a:ea typeface="华文行楷" panose="02010800040101010101" charset="-122"/>
              </a:rPr>
              <a:t>沟通联系</a:t>
            </a:r>
            <a:endParaRPr lang="zh-CN" altLang="en-US" sz="4000">
              <a:latin typeface="华文行楷" panose="02010800040101010101" charset="-122"/>
              <a:ea typeface="华文行楷" panose="02010800040101010101" charset="-122"/>
            </a:endParaRPr>
          </a:p>
          <a:p>
            <a:r>
              <a:rPr lang="zh-CN" altLang="en-US" sz="2400"/>
              <a:t>办公室：海润楼</a:t>
            </a:r>
            <a:r>
              <a:rPr lang="en-US" altLang="zh-CN" sz="2400"/>
              <a:t>N210</a:t>
            </a:r>
            <a:endParaRPr lang="en-US" altLang="zh-CN" sz="2400"/>
          </a:p>
          <a:p>
            <a:r>
              <a:rPr lang="en-US" altLang="zh-CN" sz="2400"/>
              <a:t>Email:    18906335576@163.com</a:t>
            </a:r>
            <a:endParaRPr lang="en-US" altLang="zh-CN" sz="2400"/>
          </a:p>
          <a:p>
            <a:r>
              <a:rPr lang="en-US" altLang="zh-CN" sz="2400"/>
              <a:t>QQ:1600382339</a:t>
            </a:r>
            <a:endParaRPr lang="en-US" altLang="zh-CN" sz="2400"/>
          </a:p>
          <a:p>
            <a:r>
              <a:rPr lang="zh-CN" altLang="en-US" sz="2400"/>
              <a:t>手机：</a:t>
            </a:r>
            <a:r>
              <a:rPr lang="en-US" altLang="zh-CN" sz="2400"/>
              <a:t>18906335576</a:t>
            </a:r>
            <a:endParaRPr lang="en-US" altLang="zh-CN" sz="2400"/>
          </a:p>
          <a:p>
            <a:r>
              <a:rPr lang="zh-CN" altLang="en-US" sz="2400"/>
              <a:t>办公室：</a:t>
            </a:r>
            <a:r>
              <a:rPr lang="en-US" altLang="zh-CN" sz="2400"/>
              <a:t>0633-7987108</a:t>
            </a:r>
            <a:endParaRPr lang="en-US" altLang="zh-CN" sz="2400"/>
          </a:p>
          <a:p>
            <a:r>
              <a:rPr lang="zh-CN" altLang="en-US" sz="2400"/>
              <a:t>微信号：</a:t>
            </a:r>
            <a:r>
              <a:rPr lang="en-US" altLang="zh-CN" sz="2400"/>
              <a:t>RZPTXU</a:t>
            </a:r>
            <a:r>
              <a:rPr lang="zh-CN" altLang="en-US" sz="2400"/>
              <a:t>（</a:t>
            </a:r>
            <a:r>
              <a:rPr lang="en-US" altLang="zh-CN" sz="2400"/>
              <a:t>18906335576</a:t>
            </a:r>
            <a:r>
              <a:rPr lang="zh-CN" altLang="en-US" sz="2400"/>
              <a:t>）</a:t>
            </a:r>
            <a:endParaRPr lang="en-US" altLang="zh-CN" sz="2400"/>
          </a:p>
          <a:p>
            <a:endParaRPr lang="zh-CN" altLang="en-US" sz="2400"/>
          </a:p>
          <a:p>
            <a:r>
              <a:rPr lang="zh-CN" altLang="en-US" sz="2400"/>
              <a:t>姓   名</a:t>
            </a:r>
            <a:r>
              <a:rPr lang="en-US" altLang="zh-CN" sz="2400"/>
              <a:t>:   </a:t>
            </a:r>
            <a:r>
              <a:rPr lang="zh-CN" altLang="en-US" sz="2400"/>
              <a:t>徐锡权教授</a:t>
            </a:r>
            <a:endParaRPr lang="zh-CN" altLang="en-US" sz="2400"/>
          </a:p>
          <a:p>
            <a:r>
              <a:rPr lang="zh-CN" altLang="en-US" sz="2400"/>
              <a:t>课程微信群</a:t>
            </a:r>
            <a:r>
              <a:rPr lang="en-US" altLang="zh-CN" sz="2400"/>
              <a:t>:</a:t>
            </a:r>
            <a:r>
              <a:rPr lang="zh-CN" altLang="en-US" sz="2400"/>
              <a:t>工程造价概论（</a:t>
            </a:r>
            <a:r>
              <a:rPr lang="en-US" altLang="zh-CN" sz="2400"/>
              <a:t>201804</a:t>
            </a:r>
            <a:r>
              <a:rPr lang="zh-CN" altLang="en-US" sz="2400"/>
              <a:t>）</a:t>
            </a:r>
            <a:endParaRPr lang="zh-CN" altLang="en-US" sz="2400"/>
          </a:p>
        </p:txBody>
      </p:sp>
      <p:pic>
        <p:nvPicPr>
          <p:cNvPr id="6146" name="图片 1"/>
          <p:cNvPicPr>
            <a:picLocks noChangeAspect="1"/>
          </p:cNvPicPr>
          <p:nvPr/>
        </p:nvPicPr>
        <p:blipFill>
          <a:blip r:embed="rId1"/>
          <a:stretch>
            <a:fillRect/>
          </a:stretch>
        </p:blipFill>
        <p:spPr>
          <a:xfrm>
            <a:off x="5710238" y="1946275"/>
            <a:ext cx="2963862" cy="296545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190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②生产能力指数法</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25190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251908" name="图片 4" descr="HWOCRTEMP_ROC20"/>
          <p:cNvPicPr>
            <a:picLocks noChangeAspect="1"/>
          </p:cNvPicPr>
          <p:nvPr/>
        </p:nvPicPr>
        <p:blipFill>
          <a:blip r:embed="rId1">
            <a:lum bright="12000"/>
          </a:blip>
          <a:stretch>
            <a:fillRect/>
          </a:stretch>
        </p:blipFill>
        <p:spPr>
          <a:xfrm>
            <a:off x="1835150" y="3500438"/>
            <a:ext cx="5446713" cy="1728787"/>
          </a:xfrm>
          <a:prstGeom prst="rect">
            <a:avLst/>
          </a:prstGeom>
          <a:noFill/>
          <a:ln w="9525">
            <a:noFill/>
          </a:ln>
        </p:spPr>
      </p:pic>
      <p:pic>
        <p:nvPicPr>
          <p:cNvPr id="251909" name="图片 5" descr="HWOCRTEMP_ROC10"/>
          <p:cNvPicPr>
            <a:picLocks noChangeAspect="1"/>
          </p:cNvPicPr>
          <p:nvPr/>
        </p:nvPicPr>
        <p:blipFill>
          <a:blip r:embed="rId2">
            <a:lum bright="6000"/>
          </a:blip>
          <a:stretch>
            <a:fillRect/>
          </a:stretch>
        </p:blipFill>
        <p:spPr>
          <a:xfrm>
            <a:off x="1254125" y="1730375"/>
            <a:ext cx="4757738" cy="1627188"/>
          </a:xfrm>
          <a:prstGeom prst="rect">
            <a:avLst/>
          </a:prstGeom>
          <a:noFill/>
          <a:ln w="9525">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406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2</a:t>
            </a: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两算”对比的内容</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1)</a:t>
            </a:r>
            <a:r>
              <a:rPr lang="zh-CN" altLang="zh-CN" dirty="0">
                <a:latin typeface="楷体" panose="02010609060101010101" pitchFamily="49" charset="-122"/>
                <a:ea typeface="楷体" panose="02010609060101010101" pitchFamily="49" charset="-122"/>
                <a:cs typeface="+mn-cs"/>
              </a:rPr>
              <a:t>人工数量及人工费的对比分析</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施工预算的人工数量及人工费与施工图预算对比，一般要低</a:t>
            </a:r>
            <a:r>
              <a:rPr lang="en-US" altLang="zh-CN" dirty="0">
                <a:latin typeface="楷体" panose="02010609060101010101" pitchFamily="49" charset="-122"/>
                <a:ea typeface="楷体" panose="02010609060101010101" pitchFamily="49" charset="-122"/>
                <a:cs typeface="+mn-cs"/>
              </a:rPr>
              <a:t>l0</a:t>
            </a:r>
            <a:r>
              <a:rPr lang="zh-CN" altLang="zh-CN" dirty="0">
                <a:latin typeface="楷体" panose="02010609060101010101" pitchFamily="49" charset="-122"/>
                <a:ea typeface="楷体" panose="02010609060101010101" pitchFamily="49" charset="-122"/>
                <a:cs typeface="+mn-cs"/>
              </a:rPr>
              <a:t>％左右</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这是由于二者使用定额的基础不一样。例如，砌墙工程项目中，砂子、标准砖和砂浆的场内水平运距，施工定额平均按</a:t>
            </a:r>
            <a:r>
              <a:rPr lang="en-US" altLang="zh-CN" dirty="0">
                <a:latin typeface="楷体" panose="02010609060101010101" pitchFamily="49" charset="-122"/>
                <a:ea typeface="楷体" panose="02010609060101010101" pitchFamily="49" charset="-122"/>
                <a:cs typeface="+mn-cs"/>
              </a:rPr>
              <a:t>50m</a:t>
            </a:r>
            <a:r>
              <a:rPr lang="zh-CN" altLang="zh-CN" dirty="0">
                <a:latin typeface="楷体" panose="02010609060101010101" pitchFamily="49" charset="-122"/>
                <a:ea typeface="楷体" panose="02010609060101010101" pitchFamily="49" charset="-122"/>
                <a:cs typeface="+mn-cs"/>
              </a:rPr>
              <a:t>考虑，而预算定额则是砂子按</a:t>
            </a:r>
            <a:r>
              <a:rPr lang="en-US" altLang="zh-CN" dirty="0">
                <a:latin typeface="楷体" panose="02010609060101010101" pitchFamily="49" charset="-122"/>
                <a:ea typeface="楷体" panose="02010609060101010101" pitchFamily="49" charset="-122"/>
                <a:cs typeface="+mn-cs"/>
              </a:rPr>
              <a:t>80m</a:t>
            </a:r>
            <a:r>
              <a:rPr lang="zh-CN" altLang="zh-CN" dirty="0">
                <a:latin typeface="楷体" panose="02010609060101010101" pitchFamily="49" charset="-122"/>
                <a:ea typeface="楷体" panose="02010609060101010101" pitchFamily="49" charset="-122"/>
                <a:cs typeface="+mn-cs"/>
              </a:rPr>
              <a:t>，标准砖接</a:t>
            </a:r>
            <a:r>
              <a:rPr lang="en-US" altLang="zh-CN" dirty="0">
                <a:latin typeface="楷体" panose="02010609060101010101" pitchFamily="49" charset="-122"/>
                <a:ea typeface="楷体" panose="02010609060101010101" pitchFamily="49" charset="-122"/>
                <a:cs typeface="+mn-cs"/>
              </a:rPr>
              <a:t>170m</a:t>
            </a:r>
            <a:r>
              <a:rPr lang="zh-CN" altLang="zh-CN" dirty="0">
                <a:latin typeface="楷体" panose="02010609060101010101" pitchFamily="49" charset="-122"/>
                <a:ea typeface="楷体" panose="02010609060101010101" pitchFamily="49" charset="-122"/>
                <a:cs typeface="+mn-cs"/>
              </a:rPr>
              <a:t>，砂浆按</a:t>
            </a:r>
            <a:r>
              <a:rPr lang="en-US" altLang="zh-CN" dirty="0">
                <a:latin typeface="楷体" panose="02010609060101010101" pitchFamily="49" charset="-122"/>
                <a:ea typeface="楷体" panose="02010609060101010101" pitchFamily="49" charset="-122"/>
                <a:cs typeface="+mn-cs"/>
              </a:rPr>
              <a:t>l80m</a:t>
            </a:r>
            <a:r>
              <a:rPr lang="zh-CN" altLang="zh-CN" dirty="0">
                <a:latin typeface="楷体" panose="02010609060101010101" pitchFamily="49" charset="-122"/>
                <a:ea typeface="楷体" panose="02010609060101010101" pitchFamily="49" charset="-122"/>
                <a:cs typeface="+mn-cs"/>
              </a:rPr>
              <a:t>考虑，分别增加了超运距用工。同时预算定额的人工消耗指标，还考虑了在企业定额中未包括，而在一般正常施工情况下又不可避免发生的一些零星用工因素。</a:t>
            </a:r>
            <a:endParaRPr lang="zh-CN" altLang="en-US" dirty="0">
              <a:latin typeface="楷体" panose="02010609060101010101" pitchFamily="49" charset="-122"/>
              <a:ea typeface="楷体" panose="02010609060101010101" pitchFamily="49" charset="-122"/>
              <a:cs typeface="+mn-cs"/>
            </a:endParaRPr>
          </a:p>
        </p:txBody>
      </p:sp>
      <p:sp>
        <p:nvSpPr>
          <p:cNvPr id="34406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5090" name="内容占位符 2"/>
          <p:cNvSpPr>
            <a:spLocks noGrp="1"/>
          </p:cNvSpPr>
          <p:nvPr>
            <p:ph idx="1"/>
          </p:nvPr>
        </p:nvSpPr>
        <p:spPr>
          <a:xfrm>
            <a:off x="468313" y="157956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如土建各工种之间的工序搭接及土建与水电安装之间交叉配合所需停歇的时间，因工程质量检查和隐蔽工程验收而影响工人操作的时间。以及施工中不可避免的其他少数零星用工等，在企业定额的基本用工、超运距用工和辅助用工的基础上，又增加</a:t>
            </a:r>
            <a:r>
              <a:rPr lang="en-US" altLang="zh-CN" sz="2800" dirty="0">
                <a:latin typeface="楷体" panose="02010609060101010101" pitchFamily="49" charset="-122"/>
                <a:ea typeface="楷体" panose="02010609060101010101" pitchFamily="49" charset="-122"/>
                <a:cs typeface="+mn-cs"/>
              </a:rPr>
              <a:t>l0</a:t>
            </a:r>
            <a:r>
              <a:rPr lang="zh-CN" altLang="zh-CN" sz="2800" dirty="0">
                <a:latin typeface="楷体" panose="02010609060101010101" pitchFamily="49" charset="-122"/>
                <a:ea typeface="楷体" panose="02010609060101010101" pitchFamily="49" charset="-122"/>
                <a:cs typeface="+mn-cs"/>
              </a:rPr>
              <a:t>％的人工幅度差</a:t>
            </a:r>
            <a:r>
              <a:rPr lang="zh-CN" altLang="en-US"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4509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611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 </a:t>
            </a:r>
            <a:r>
              <a:rPr lang="en-US" altLang="zh-CN" dirty="0">
                <a:latin typeface="楷体" panose="02010609060101010101" pitchFamily="49" charset="-122"/>
                <a:ea typeface="楷体" panose="02010609060101010101" pitchFamily="49" charset="-122"/>
                <a:cs typeface="+mn-cs"/>
              </a:rPr>
              <a:t>2)</a:t>
            </a:r>
            <a:r>
              <a:rPr lang="zh-CN" altLang="zh-CN" dirty="0">
                <a:latin typeface="楷体" panose="02010609060101010101" pitchFamily="49" charset="-122"/>
                <a:ea typeface="楷体" panose="02010609060101010101" pitchFamily="49" charset="-122"/>
                <a:cs typeface="+mn-cs"/>
              </a:rPr>
              <a:t>材料消耗量及材料费的对比分析</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由于企业定额的材料损耗量一般都低于预算定额，如砌筑一般砖墙工程项目中的标准砖和砂浆的损耗率，预算定额规定为</a:t>
            </a:r>
            <a:r>
              <a:rPr lang="en-US" altLang="zh-CN" dirty="0">
                <a:latin typeface="楷体" panose="02010609060101010101" pitchFamily="49" charset="-122"/>
                <a:ea typeface="楷体" panose="02010609060101010101" pitchFamily="49" charset="-122"/>
                <a:cs typeface="+mn-cs"/>
              </a:rPr>
              <a:t>l%</a:t>
            </a:r>
            <a:r>
              <a:rPr lang="zh-CN" altLang="zh-CN" dirty="0">
                <a:latin typeface="楷体" panose="02010609060101010101" pitchFamily="49" charset="-122"/>
                <a:ea typeface="楷体" panose="02010609060101010101" pitchFamily="49" charset="-122"/>
                <a:cs typeface="+mn-cs"/>
              </a:rPr>
              <a:t>，某地区企业定额按照不同墙厚和作法，分别规定</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了不同的损耗率，标准砖为</a:t>
            </a:r>
            <a:r>
              <a:rPr lang="en-US" altLang="zh-CN" dirty="0">
                <a:latin typeface="楷体" panose="02010609060101010101" pitchFamily="49" charset="-122"/>
                <a:ea typeface="楷体" panose="02010609060101010101" pitchFamily="49" charset="-122"/>
                <a:cs typeface="+mn-cs"/>
              </a:rPr>
              <a:t>0.5%</a:t>
            </a:r>
            <a:r>
              <a:rPr lang="zh-CN" altLang="zh-CN" dirty="0">
                <a:latin typeface="楷体" panose="02010609060101010101" pitchFamily="49" charset="-122"/>
                <a:ea typeface="楷体" panose="02010609060101010101" pitchFamily="49" charset="-122"/>
                <a:cs typeface="+mn-cs"/>
              </a:rPr>
              <a:t>至</a:t>
            </a:r>
            <a:r>
              <a:rPr lang="en-US" altLang="zh-CN" dirty="0">
                <a:latin typeface="楷体" panose="02010609060101010101" pitchFamily="49" charset="-122"/>
                <a:ea typeface="楷体" panose="02010609060101010101" pitchFamily="49" charset="-122"/>
                <a:cs typeface="+mn-cs"/>
              </a:rPr>
              <a:t>l</a:t>
            </a:r>
            <a:r>
              <a:rPr lang="zh-CN" altLang="zh-CN" dirty="0">
                <a:latin typeface="楷体" panose="02010609060101010101" pitchFamily="49" charset="-122"/>
                <a:ea typeface="楷体" panose="02010609060101010101" pitchFamily="49" charset="-122"/>
                <a:cs typeface="+mn-cs"/>
              </a:rPr>
              <a:t>％，砌筑砂浆为</a:t>
            </a:r>
            <a:r>
              <a:rPr lang="en-US" altLang="zh-CN" dirty="0">
                <a:latin typeface="楷体" panose="02010609060101010101" pitchFamily="49" charset="-122"/>
                <a:ea typeface="楷体" panose="02010609060101010101" pitchFamily="49" charset="-122"/>
                <a:cs typeface="+mn-cs"/>
              </a:rPr>
              <a:t>0.8</a:t>
            </a:r>
            <a:r>
              <a:rPr lang="zh-CN" altLang="zh-CN" dirty="0">
                <a:latin typeface="楷体" panose="02010609060101010101" pitchFamily="49" charset="-122"/>
                <a:ea typeface="楷体" panose="02010609060101010101" pitchFamily="49" charset="-122"/>
                <a:cs typeface="+mn-cs"/>
              </a:rPr>
              <a:t>％至</a:t>
            </a:r>
            <a:r>
              <a:rPr lang="en-US" altLang="zh-CN" dirty="0">
                <a:latin typeface="楷体" panose="02010609060101010101" pitchFamily="49" charset="-122"/>
                <a:ea typeface="楷体" panose="02010609060101010101" pitchFamily="49" charset="-122"/>
                <a:cs typeface="+mn-cs"/>
              </a:rPr>
              <a:t>l%</a:t>
            </a:r>
            <a:r>
              <a:rPr lang="zh-CN" altLang="zh-CN" dirty="0">
                <a:latin typeface="楷体" panose="02010609060101010101" pitchFamily="49" charset="-122"/>
                <a:ea typeface="楷体" panose="02010609060101010101" pitchFamily="49" charset="-122"/>
                <a:cs typeface="+mn-cs"/>
              </a:rPr>
              <a:t>。同时，编制施工预算时还要考虑扣除技术措施的材料节约量</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所以，施工预算的材料消耗量及材料费一般都低于施工图预算</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但由于定额项目之间的水平不一致，有的项目也会出现施工预算的材料消耗量大于施工图预算。</a:t>
            </a:r>
            <a:endParaRPr lang="zh-CN" altLang="en-US" dirty="0">
              <a:latin typeface="楷体" panose="02010609060101010101" pitchFamily="49" charset="-122"/>
              <a:ea typeface="楷体" panose="02010609060101010101" pitchFamily="49" charset="-122"/>
              <a:cs typeface="+mn-cs"/>
            </a:endParaRPr>
          </a:p>
        </p:txBody>
      </p:sp>
      <p:sp>
        <p:nvSpPr>
          <p:cNvPr id="34611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7138" name="内容占位符 2"/>
          <p:cNvSpPr>
            <a:spLocks noGrp="1"/>
          </p:cNvSpPr>
          <p:nvPr>
            <p:ph idx="1"/>
          </p:nvPr>
        </p:nvSpPr>
        <p:spPr>
          <a:xfrm>
            <a:off x="468313" y="1290638"/>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施工机械费的对比分析</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施工预算的机械费，是根据施工组织设计或施工方案所规定的实际进场机械，按其种类、型号、台数、使用期限和台班单价计算的</a:t>
            </a:r>
            <a:r>
              <a:rPr lang="zh-CN" altLang="en-US"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而施工图预算的机械费是根据预算定额的机械种类、型号和台班数。按施工生产的一般情况，考虑合理搭配，综合取定的，同施工现场的实际情况不可能完全一致。</a:t>
            </a:r>
            <a:endParaRPr lang="zh-CN" altLang="en-US" sz="2800" dirty="0">
              <a:latin typeface="楷体" panose="02010609060101010101" pitchFamily="49" charset="-122"/>
              <a:ea typeface="楷体" panose="02010609060101010101" pitchFamily="49" charset="-122"/>
              <a:cs typeface="+mn-cs"/>
            </a:endParaRPr>
          </a:p>
        </p:txBody>
      </p:sp>
      <p:sp>
        <p:nvSpPr>
          <p:cNvPr id="34713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62" name="内容占位符 2"/>
          <p:cNvSpPr>
            <a:spLocks noGrp="1"/>
          </p:cNvSpPr>
          <p:nvPr>
            <p:ph idx="1"/>
          </p:nvPr>
        </p:nvSpPr>
        <p:spPr>
          <a:xfrm>
            <a:off x="468313" y="16510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因此</a:t>
            </a:r>
            <a:r>
              <a:rPr lang="zh-CN" altLang="en-US"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对“两算”来说，施工机械无法进行台班数量对比，只能以“两算”的机械费进行对比分析</a:t>
            </a:r>
            <a:r>
              <a:rPr lang="zh-CN" altLang="en-US"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如果发生施工预算的机械费大量超支，而又无特殊情况时，则应考虑改变原施工组织设计中的机械施工方案</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尽量做到不亏损而略有节余</a:t>
            </a:r>
            <a:r>
              <a:rPr lang="zh-CN" altLang="en-US" sz="2800" dirty="0">
                <a:latin typeface="楷体" panose="02010609060101010101" pitchFamily="49" charset="-122"/>
                <a:ea typeface="楷体" panose="02010609060101010101" pitchFamily="49" charset="-122"/>
                <a:cs typeface="+mn-cs"/>
              </a:rPr>
              <a:t>。</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4816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918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周转材料使用费的对比分析</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周转材料主要是指脚手架和模板</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施工预算的脚手架是根据施工组织设计或施工方案规定的搭设方法和具体内容分别进行计算的</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施工图预算所依据的预算定额是综合考虑脚手架的搭设，按不同结构和高度，以建筑面积计算脚手架的摊销费</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施工预算的模板是按混凝土与模板的接触面积计算，而施工图预算的模板是按构件的混凝土体积计算。</a:t>
            </a:r>
            <a:endParaRPr lang="zh-CN" altLang="en-US" sz="2800" dirty="0">
              <a:latin typeface="楷体" panose="02010609060101010101" pitchFamily="49" charset="-122"/>
              <a:ea typeface="楷体" panose="02010609060101010101" pitchFamily="49" charset="-122"/>
              <a:cs typeface="+mn-cs"/>
            </a:endParaRPr>
          </a:p>
        </p:txBody>
      </p:sp>
      <p:sp>
        <p:nvSpPr>
          <p:cNvPr id="34918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0210" name="内容占位符 2"/>
          <p:cNvSpPr>
            <a:spLocks noGrp="1"/>
          </p:cNvSpPr>
          <p:nvPr>
            <p:ph idx="1"/>
          </p:nvPr>
        </p:nvSpPr>
        <p:spPr>
          <a:xfrm>
            <a:off x="468313" y="17224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所以材料的消耗量，预算定额是按摊销量计算，企业定额是按一次使用量加损耗量计算</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周转使用的脚手架和模板无法用实物量进行对比，只能接其费用进行对比。</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5021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1234" name="内容占位符 2"/>
          <p:cNvSpPr>
            <a:spLocks noGrp="1"/>
          </p:cNvSpPr>
          <p:nvPr>
            <p:ph idx="1"/>
          </p:nvPr>
        </p:nvSpPr>
        <p:spPr>
          <a:xfrm>
            <a:off x="468313" y="1722438"/>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其他直接费的对比分析</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综上所述均属直接费的对比分析，关于施工管理费和其他费用应由公司或工程处</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队</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，单独进行核算，不能同直接费混在一起，一般不进行</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两算</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对比</a:t>
            </a:r>
            <a:r>
              <a:rPr lang="zh-CN" altLang="en-US"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5123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2258" name="内容占位符 2"/>
          <p:cNvSpPr>
            <a:spLocks noGrp="1"/>
          </p:cNvSpPr>
          <p:nvPr>
            <p:ph idx="1"/>
          </p:nvPr>
        </p:nvSpPr>
        <p:spPr>
          <a:xfrm>
            <a:off x="468313" y="16510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3.4.4</a:t>
            </a:r>
            <a:r>
              <a:rPr lang="zh-CN" altLang="zh-CN" sz="2800" dirty="0">
                <a:latin typeface="楷体" panose="02010609060101010101" pitchFamily="49" charset="-122"/>
                <a:ea typeface="楷体" panose="02010609060101010101" pitchFamily="49" charset="-122"/>
                <a:cs typeface="+mn-cs"/>
              </a:rPr>
              <a:t>设计概算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设计概算的概念及其作用</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设计概算的概念</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设计概算是确定设计概算造价的文件。一般由设计部门编制。</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5225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3282" name="内容占位符 2"/>
          <p:cNvSpPr>
            <a:spLocks noGrp="1"/>
          </p:cNvSpPr>
          <p:nvPr>
            <p:ph idx="1"/>
          </p:nvPr>
        </p:nvSpPr>
        <p:spPr>
          <a:xfrm>
            <a:off x="468313" y="17224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在两阶段设计中，扩大初步设计阶段编制设计概算；在三阶段设计中，初步设计阶段编制设计概算，技术设计阶段编制修正概算。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由于设计概算一般在设计单位由设计部门编制，所以通常又称为设计概算。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5328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2930"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此方法根据已建成的、性质相似的建设项目或生产装置的投资额和生产能力，与拟建项目或生产装置的生产能力比较，估算拟建项目的投资额。计算公式为：</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【例</a:t>
            </a:r>
            <a:r>
              <a:rPr lang="en-US" altLang="zh-CN" sz="2800" dirty="0">
                <a:latin typeface="楷体" panose="02010609060101010101" pitchFamily="49" charset="-122"/>
                <a:ea typeface="楷体" panose="02010609060101010101" pitchFamily="49" charset="-122"/>
                <a:cs typeface="+mn-cs"/>
              </a:rPr>
              <a:t>3-1</a:t>
            </a:r>
            <a:r>
              <a:rPr lang="zh-CN" altLang="zh-CN" sz="2800" dirty="0">
                <a:latin typeface="楷体" panose="02010609060101010101" pitchFamily="49" charset="-122"/>
                <a:ea typeface="楷体" panose="02010609060101010101" pitchFamily="49" charset="-122"/>
                <a:cs typeface="+mn-cs"/>
              </a:rPr>
              <a:t>】装机容量为</a:t>
            </a:r>
            <a:r>
              <a:rPr lang="en-US" altLang="zh-CN" sz="2800" dirty="0">
                <a:latin typeface="楷体" panose="02010609060101010101" pitchFamily="49" charset="-122"/>
                <a:ea typeface="楷体" panose="02010609060101010101" pitchFamily="49" charset="-122"/>
                <a:cs typeface="+mn-cs"/>
              </a:rPr>
              <a:t>5 000 kW</a:t>
            </a:r>
            <a:r>
              <a:rPr lang="zh-CN" altLang="zh-CN" sz="2800" dirty="0">
                <a:latin typeface="楷体" panose="02010609060101010101" pitchFamily="49" charset="-122"/>
                <a:ea typeface="楷体" panose="02010609060101010101" pitchFamily="49" charset="-122"/>
                <a:cs typeface="+mn-cs"/>
              </a:rPr>
              <a:t>的电站投资总额为</a:t>
            </a:r>
            <a:r>
              <a:rPr lang="en-US" altLang="zh-CN" sz="2800" dirty="0">
                <a:latin typeface="楷体" panose="02010609060101010101" pitchFamily="49" charset="-122"/>
                <a:ea typeface="楷体" panose="02010609060101010101" pitchFamily="49" charset="-122"/>
                <a:cs typeface="+mn-cs"/>
              </a:rPr>
              <a:t>2 860.92</a:t>
            </a:r>
            <a:r>
              <a:rPr lang="zh-CN" altLang="zh-CN" sz="2800" dirty="0">
                <a:latin typeface="楷体" panose="02010609060101010101" pitchFamily="49" charset="-122"/>
                <a:ea typeface="楷体" panose="02010609060101010101" pitchFamily="49" charset="-122"/>
                <a:cs typeface="+mn-cs"/>
              </a:rPr>
              <a:t>万元</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求装机容量为</a:t>
            </a:r>
            <a:r>
              <a:rPr lang="en-US" altLang="zh-CN" sz="2800" dirty="0">
                <a:latin typeface="楷体" panose="02010609060101010101" pitchFamily="49" charset="-122"/>
                <a:ea typeface="楷体" panose="02010609060101010101" pitchFamily="49" charset="-122"/>
                <a:cs typeface="+mn-cs"/>
              </a:rPr>
              <a:t>2 500 kW</a:t>
            </a:r>
            <a:r>
              <a:rPr lang="zh-CN" altLang="zh-CN" sz="2800" dirty="0">
                <a:latin typeface="楷体" panose="02010609060101010101" pitchFamily="49" charset="-122"/>
                <a:ea typeface="楷体" panose="02010609060101010101" pitchFamily="49" charset="-122"/>
                <a:cs typeface="+mn-cs"/>
              </a:rPr>
              <a:t>的电站的投资额</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设</a:t>
            </a:r>
            <a:r>
              <a:rPr lang="en-US" altLang="zh-CN" sz="2800" dirty="0">
                <a:latin typeface="楷体" panose="02010609060101010101" pitchFamily="49" charset="-122"/>
                <a:ea typeface="楷体" panose="02010609060101010101" pitchFamily="49" charset="-122"/>
                <a:cs typeface="+mn-cs"/>
              </a:rPr>
              <a:t>n=0.9  f=1)</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解</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25293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252932" name="图片 4" descr="HWOCRTEMP_ROC30"/>
          <p:cNvPicPr>
            <a:picLocks noChangeAspect="1"/>
          </p:cNvPicPr>
          <p:nvPr/>
        </p:nvPicPr>
        <p:blipFill>
          <a:blip r:embed="rId1">
            <a:lum bright="6000"/>
          </a:blip>
          <a:stretch>
            <a:fillRect/>
          </a:stretch>
        </p:blipFill>
        <p:spPr>
          <a:xfrm>
            <a:off x="1395413" y="5732463"/>
            <a:ext cx="5040312" cy="649287"/>
          </a:xfrm>
          <a:prstGeom prst="rect">
            <a:avLst/>
          </a:prstGeom>
          <a:noFill/>
          <a:ln w="9525">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4306" name="内容占位符 2"/>
          <p:cNvSpPr>
            <a:spLocks noGrp="1"/>
          </p:cNvSpPr>
          <p:nvPr>
            <p:ph idx="1"/>
          </p:nvPr>
        </p:nvSpPr>
        <p:spPr>
          <a:xfrm>
            <a:off x="468313" y="1866900"/>
            <a:ext cx="8207375" cy="4225925"/>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设计概算的作用</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设计概算的主要作用包括以下几个方面：</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1</a:t>
            </a:r>
            <a:r>
              <a:rPr lang="zh-CN" altLang="zh-CN" sz="2800" dirty="0">
                <a:latin typeface="楷体" panose="02010609060101010101" pitchFamily="49" charset="-122"/>
                <a:ea typeface="楷体" panose="02010609060101010101" pitchFamily="49" charset="-122"/>
                <a:cs typeface="+mn-cs"/>
              </a:rPr>
              <a:t>）国家规定，竣工结算不能突破施工图预算，施工图预算不能突破设计概算，故概算的主要作用是国家控制建设投资，编制建设投资计划的依据。</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35430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5330"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）设计部门在初步设计阶段要选择最佳设计方案，设计概算是从经济角度衡量设计方案经济合理性的重要依据。因此，概算是选择最佳设计方案的重要依据。</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5533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635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）概算是建设投资包干和招标承包的依据。</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4</a:t>
            </a:r>
            <a:r>
              <a:rPr lang="zh-CN" altLang="zh-CN" sz="2800" dirty="0">
                <a:latin typeface="楷体" panose="02010609060101010101" pitchFamily="49" charset="-122"/>
                <a:ea typeface="楷体" panose="02010609060101010101" pitchFamily="49" charset="-122"/>
                <a:cs typeface="+mn-cs"/>
              </a:rPr>
              <a:t>）概算中的主要材料用量是编制建设材料需用量计划的依据。</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5</a:t>
            </a:r>
            <a:r>
              <a:rPr lang="zh-CN" altLang="zh-CN" sz="2800" dirty="0">
                <a:latin typeface="楷体" panose="02010609060101010101" pitchFamily="49" charset="-122"/>
                <a:ea typeface="楷体" panose="02010609060101010101" pitchFamily="49" charset="-122"/>
                <a:cs typeface="+mn-cs"/>
              </a:rPr>
              <a:t>）建设项目总概算是根据各单项工程综合概算汇总而成的，单项工程综合概算又是根据各设计概算汇总而成的。所以，设计概算是编制建设项目总概算的基础资料。</a:t>
            </a:r>
            <a:endParaRPr lang="zh-CN" altLang="en-US" sz="2800" dirty="0">
              <a:latin typeface="楷体" panose="02010609060101010101" pitchFamily="49" charset="-122"/>
              <a:ea typeface="楷体" panose="02010609060101010101" pitchFamily="49" charset="-122"/>
              <a:cs typeface="+mn-cs"/>
            </a:endParaRPr>
          </a:p>
        </p:txBody>
      </p:sp>
      <p:sp>
        <p:nvSpPr>
          <p:cNvPr id="35635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7378" name="内容占位符 2"/>
          <p:cNvSpPr>
            <a:spLocks noGrp="1"/>
          </p:cNvSpPr>
          <p:nvPr>
            <p:ph idx="1"/>
          </p:nvPr>
        </p:nvSpPr>
        <p:spPr>
          <a:xfrm>
            <a:off x="468313" y="1362075"/>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设计概算编制方法及其特点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设计概算的编制方法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设计概算的编制，一般采用三种方法：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1)</a:t>
            </a:r>
            <a:r>
              <a:rPr lang="zh-CN" altLang="zh-CN" sz="2800" dirty="0">
                <a:latin typeface="楷体" panose="02010609060101010101" pitchFamily="49" charset="-122"/>
                <a:ea typeface="楷体" panose="02010609060101010101" pitchFamily="49" charset="-122"/>
                <a:cs typeface="+mn-cs"/>
              </a:rPr>
              <a:t>用概算定额编制概算；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2)</a:t>
            </a:r>
            <a:r>
              <a:rPr lang="zh-CN" altLang="zh-CN" sz="2800" dirty="0">
                <a:latin typeface="楷体" panose="02010609060101010101" pitchFamily="49" charset="-122"/>
                <a:ea typeface="楷体" panose="02010609060101010101" pitchFamily="49" charset="-122"/>
                <a:cs typeface="+mn-cs"/>
              </a:rPr>
              <a:t>用概算指标编制概算；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3)</a:t>
            </a:r>
            <a:r>
              <a:rPr lang="zh-CN" altLang="zh-CN" sz="2800" dirty="0">
                <a:latin typeface="楷体" panose="02010609060101010101" pitchFamily="49" charset="-122"/>
                <a:ea typeface="楷体" panose="02010609060101010101" pitchFamily="49" charset="-122"/>
                <a:cs typeface="+mn-cs"/>
              </a:rPr>
              <a:t>用类似工程预算编制概算。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35737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02" name="内容占位符 2"/>
          <p:cNvSpPr>
            <a:spLocks noGrp="1"/>
          </p:cNvSpPr>
          <p:nvPr>
            <p:ph idx="1"/>
          </p:nvPr>
        </p:nvSpPr>
        <p:spPr>
          <a:xfrm>
            <a:off x="468313" y="17224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设计概算的编制方法主要由编制依据决定的。设计概算的编制依据除了概算定额、概算指标、类似工程预算外，还必须有初步设计图纸</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或施工图纸</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、费用定额、地区材料预算价格、设备价目表等有关资料。</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5840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942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设计概算编制方法的特点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1)</a:t>
            </a:r>
            <a:r>
              <a:rPr lang="zh-CN" altLang="zh-CN" sz="2800" dirty="0">
                <a:latin typeface="楷体" panose="02010609060101010101" pitchFamily="49" charset="-122"/>
                <a:ea typeface="楷体" panose="02010609060101010101" pitchFamily="49" charset="-122"/>
                <a:cs typeface="+mn-cs"/>
              </a:rPr>
              <a:t>用概算定额编制概算的特点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①各项数据较齐全，结果较准确。</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②用概算定额编制概算，必须计算工程量。故设计图纸要能满足工程量计算的需要。</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③用概算定额编制概算，计算的工作量较大，所以，比用其他方法编制概算所用的时间要长一些。</a:t>
            </a:r>
            <a:endParaRPr lang="zh-CN" altLang="en-US" sz="2800" dirty="0">
              <a:latin typeface="楷体" panose="02010609060101010101" pitchFamily="49" charset="-122"/>
              <a:ea typeface="楷体" panose="02010609060101010101" pitchFamily="49" charset="-122"/>
              <a:cs typeface="+mn-cs"/>
            </a:endParaRPr>
          </a:p>
        </p:txBody>
      </p:sp>
      <p:sp>
        <p:nvSpPr>
          <p:cNvPr id="35942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0450"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用概算指标编制概算的特点：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①编制时必须选用与所编概算工程相近的设计概算指标；</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②对所需要的设计图纸要求不高，只须满足符合结构特征、计算建筑面积的需要即可；</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③数据不如用概算定额编制概算所提供的数据那么准确和全面；</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④编制速度较快。</a:t>
            </a:r>
            <a:endParaRPr lang="zh-CN" altLang="en-US" sz="2800" dirty="0">
              <a:latin typeface="楷体" panose="02010609060101010101" pitchFamily="49" charset="-122"/>
              <a:ea typeface="楷体" panose="02010609060101010101" pitchFamily="49" charset="-122"/>
              <a:cs typeface="+mn-cs"/>
            </a:endParaRPr>
          </a:p>
        </p:txBody>
      </p:sp>
      <p:sp>
        <p:nvSpPr>
          <p:cNvPr id="36045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147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①要选用与所编概算工程结构类型基本相同的工程预算为编制依据；</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②设计图纸应满足能计算出工程量的要求；</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③个别项目要按拟编工程施工图要求进行调整；</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④提供的各项数据较齐全、较准确；</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⑤编制速度较快。</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在编制设计概算时，应根据编制要求、条件恰当地选择其编制方法。</a:t>
            </a:r>
            <a:endParaRPr lang="zh-CN" altLang="en-US" sz="2800" dirty="0">
              <a:latin typeface="楷体" panose="02010609060101010101" pitchFamily="49" charset="-122"/>
              <a:ea typeface="楷体" panose="02010609060101010101" pitchFamily="49" charset="-122"/>
              <a:cs typeface="+mn-cs"/>
            </a:endParaRPr>
          </a:p>
        </p:txBody>
      </p:sp>
      <p:sp>
        <p:nvSpPr>
          <p:cNvPr id="36147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2498" name="内容占位符 2"/>
          <p:cNvSpPr>
            <a:spLocks noGrp="1"/>
          </p:cNvSpPr>
          <p:nvPr>
            <p:ph idx="1"/>
          </p:nvPr>
        </p:nvSpPr>
        <p:spPr>
          <a:xfrm>
            <a:off x="468313" y="1362075"/>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用概算定额编制概算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概算定额是在预算定额的基础上，按建筑物的结构部位划分的项目，再将若干个预算定额项目综合为一个概算定额项目的扩大结构定额。例如，在预算定额中，砖基础，墙基防潮层、人工挖地槽土方均分别各为一个分项工程项目。</a:t>
            </a:r>
            <a:endParaRPr lang="zh-CN" altLang="en-US" sz="2800" dirty="0">
              <a:latin typeface="楷体" panose="02010609060101010101" pitchFamily="49" charset="-122"/>
              <a:ea typeface="楷体" panose="02010609060101010101" pitchFamily="49" charset="-122"/>
              <a:cs typeface="+mn-cs"/>
            </a:endParaRPr>
          </a:p>
        </p:txBody>
      </p:sp>
      <p:sp>
        <p:nvSpPr>
          <p:cNvPr id="36249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3522" name="内容占位符 2"/>
          <p:cNvSpPr>
            <a:spLocks noGrp="1"/>
          </p:cNvSpPr>
          <p:nvPr>
            <p:ph idx="1"/>
          </p:nvPr>
        </p:nvSpPr>
        <p:spPr>
          <a:xfrm>
            <a:off x="468313" y="157956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用概算定额编制概算的步骤与施工图预算的编制步骤基本相同，也要列项、计算工程量、套用概算定额、进行工料分析、计算直接工程费、计算间接费、计算利润和税金等各项费用。</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6352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395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③比例估算法</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A.</a:t>
            </a:r>
            <a:r>
              <a:rPr lang="zh-CN" altLang="zh-CN" dirty="0">
                <a:latin typeface="楷体" panose="02010609060101010101" pitchFamily="49" charset="-122"/>
                <a:ea typeface="楷体" panose="02010609060101010101" pitchFamily="49" charset="-122"/>
                <a:cs typeface="+mn-cs"/>
              </a:rPr>
              <a:t>以拟建项目或装置的设备费为基数，根据已建成的同类项目或装置的建筑安装费和其他工程费用等占设备价值的百分比</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求出相应的建筑安装工程费用等</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再加上拟建项目的其他有关费用，其总和即为项目或装置的投资。</a:t>
            </a: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计算公式为：</a:t>
            </a:r>
            <a:endParaRPr lang="zh-CN" altLang="en-US" dirty="0">
              <a:latin typeface="楷体" panose="02010609060101010101" pitchFamily="49" charset="-122"/>
              <a:ea typeface="楷体" panose="02010609060101010101" pitchFamily="49" charset="-122"/>
              <a:cs typeface="+mn-cs"/>
            </a:endParaRPr>
          </a:p>
        </p:txBody>
      </p:sp>
      <p:sp>
        <p:nvSpPr>
          <p:cNvPr id="25395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253956" name="图片 4" descr="HWOCRTEMP_ROC40"/>
          <p:cNvPicPr>
            <a:picLocks noChangeAspect="1"/>
          </p:cNvPicPr>
          <p:nvPr/>
        </p:nvPicPr>
        <p:blipFill>
          <a:blip r:embed="rId1">
            <a:lum bright="12000"/>
          </a:blip>
          <a:stretch>
            <a:fillRect/>
          </a:stretch>
        </p:blipFill>
        <p:spPr>
          <a:xfrm>
            <a:off x="1331913" y="4365625"/>
            <a:ext cx="6840537" cy="2376488"/>
          </a:xfrm>
          <a:prstGeom prst="rect">
            <a:avLst/>
          </a:prstGeom>
          <a:noFill/>
          <a:ln w="9525">
            <a:noFill/>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4546" name="内容占位符 2"/>
          <p:cNvSpPr>
            <a:spLocks noGrp="1"/>
          </p:cNvSpPr>
          <p:nvPr>
            <p:ph idx="1"/>
          </p:nvPr>
        </p:nvSpPr>
        <p:spPr>
          <a:xfrm>
            <a:off x="468313" y="16510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列项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概算的编制与施工图预算的编制一样，遇到的首要问题就是列项。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概算的项目是根据概算定额的项目而定的。所以，列项之前必须先了解概算定额的项目划分情况。</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6454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5570"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概算定额的分部工程是按照建筑物的结构部位确定的。例如，某省的建筑工程概算定额划分为十个分部：</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①土石方、基础工程；②墙体工程；③柱、粱工程；④门窗工程；⑤楼地面工程；⑥屋面工程；⑦装饰工程； ⑧厂区道路；⑨构筑物工程；⑩其他工程。</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36557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659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各分部中的概算定额项目。一般都是由几个预算定额的项目综合而成的，经过综合的概算定额项目的定额单位与预算定额的定额单位是不相同的。只有了解了概算定额的综合的基本情况，才能正确应用概算定额。列出工程项目，并据以计算工程量。</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6659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7618"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367619" name="内容占位符 4" descr="HWOCRTEMP_ROC900"/>
          <p:cNvPicPr>
            <a:picLocks noGrp="1"/>
          </p:cNvPicPr>
          <p:nvPr>
            <p:ph idx="1"/>
          </p:nvPr>
        </p:nvPicPr>
        <p:blipFill>
          <a:blip r:embed="rId1"/>
          <a:stretch>
            <a:fillRect/>
          </a:stretch>
        </p:blipFill>
        <p:spPr>
          <a:xfrm>
            <a:off x="539750" y="476250"/>
            <a:ext cx="6985000" cy="6381750"/>
          </a:xfr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42"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2</a:t>
            </a:r>
            <a:r>
              <a:rPr lang="zh-CN" altLang="zh-CN" dirty="0">
                <a:latin typeface="楷体" panose="02010609060101010101" pitchFamily="49" charset="-122"/>
                <a:ea typeface="楷体" panose="02010609060101010101" pitchFamily="49" charset="-122"/>
                <a:cs typeface="+mn-cs"/>
              </a:rPr>
              <a:t>）工程量计算</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概算工程量计算必须依据概算定额规定的计算规则进行。</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概算工程量计算规则由于综合项目的原因和简化计算的原因，不同于预算工程量计算规则。现以某地区的概算与预算定额为例，说明它们之间的差别，见表</a:t>
            </a:r>
            <a:r>
              <a:rPr lang="en-US" altLang="zh-CN" dirty="0">
                <a:latin typeface="楷体" panose="02010609060101010101" pitchFamily="49" charset="-122"/>
                <a:ea typeface="楷体" panose="02010609060101010101" pitchFamily="49" charset="-122"/>
                <a:cs typeface="+mn-cs"/>
              </a:rPr>
              <a:t>3.9</a:t>
            </a:r>
            <a:r>
              <a:rPr lang="zh-CN" altLang="zh-CN" dirty="0">
                <a:latin typeface="楷体" panose="02010609060101010101" pitchFamily="49" charset="-122"/>
                <a:ea typeface="楷体" panose="02010609060101010101" pitchFamily="49" charset="-122"/>
                <a:cs typeface="+mn-cs"/>
              </a:rPr>
              <a:t>。</a:t>
            </a: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36864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368644" name="图片 4" descr="HWOCRTEMP_ROC910"/>
          <p:cNvPicPr>
            <a:picLocks noChangeAspect="1"/>
          </p:cNvPicPr>
          <p:nvPr/>
        </p:nvPicPr>
        <p:blipFill>
          <a:blip r:embed="rId1">
            <a:lum bright="6000"/>
          </a:blip>
          <a:stretch>
            <a:fillRect/>
          </a:stretch>
        </p:blipFill>
        <p:spPr>
          <a:xfrm>
            <a:off x="1042988" y="3860800"/>
            <a:ext cx="6697662" cy="2997200"/>
          </a:xfrm>
          <a:prstGeom prst="rect">
            <a:avLst/>
          </a:prstGeom>
          <a:noFill/>
          <a:ln w="9525">
            <a:noFill/>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966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3</a:t>
            </a:r>
            <a:r>
              <a:rPr lang="zh-CN" altLang="zh-CN" dirty="0">
                <a:latin typeface="楷体" panose="02010609060101010101" pitchFamily="49" charset="-122"/>
                <a:ea typeface="楷体" panose="02010609060101010101" pitchFamily="49" charset="-122"/>
                <a:cs typeface="+mn-cs"/>
              </a:rPr>
              <a:t>）直接费计算及工料分析</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概算的直接费计算及工料分析与施工图预算的方法相同。现以表</a:t>
            </a:r>
            <a:r>
              <a:rPr lang="en-US" altLang="zh-CN" dirty="0">
                <a:latin typeface="楷体" panose="02010609060101010101" pitchFamily="49" charset="-122"/>
                <a:ea typeface="楷体" panose="02010609060101010101" pitchFamily="49" charset="-122"/>
                <a:cs typeface="+mn-cs"/>
              </a:rPr>
              <a:t>3.10</a:t>
            </a:r>
            <a:r>
              <a:rPr lang="zh-CN" altLang="zh-CN" dirty="0">
                <a:latin typeface="楷体" panose="02010609060101010101" pitchFamily="49" charset="-122"/>
                <a:ea typeface="楷体" panose="02010609060101010101" pitchFamily="49" charset="-122"/>
                <a:cs typeface="+mn-cs"/>
              </a:rPr>
              <a:t>的例子加以说明</a:t>
            </a: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36966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369668" name="图片 4" descr="剪辑_433"/>
          <p:cNvPicPr>
            <a:picLocks noChangeAspect="1"/>
          </p:cNvPicPr>
          <p:nvPr/>
        </p:nvPicPr>
        <p:blipFill>
          <a:blip r:embed="rId1">
            <a:lum bright="6000"/>
          </a:blip>
          <a:stretch>
            <a:fillRect/>
          </a:stretch>
        </p:blipFill>
        <p:spPr>
          <a:xfrm>
            <a:off x="1116013" y="2924175"/>
            <a:ext cx="7127875" cy="3313113"/>
          </a:xfrm>
          <a:prstGeom prst="rect">
            <a:avLst/>
          </a:prstGeom>
          <a:noFill/>
          <a:ln w="9525">
            <a:noFill/>
          </a:ln>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0690" name="内容占位符 2"/>
          <p:cNvSpPr>
            <a:spLocks noGrp="1"/>
          </p:cNvSpPr>
          <p:nvPr>
            <p:ph idx="1"/>
          </p:nvPr>
        </p:nvSpPr>
        <p:spPr>
          <a:xfrm>
            <a:off x="468313" y="1146175"/>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4. </a:t>
            </a:r>
            <a:r>
              <a:rPr lang="zh-CN" altLang="zh-CN" sz="2800" dirty="0">
                <a:latin typeface="楷体" panose="02010609060101010101" pitchFamily="49" charset="-122"/>
                <a:ea typeface="楷体" panose="02010609060101010101" pitchFamily="49" charset="-122"/>
                <a:cs typeface="+mn-cs"/>
              </a:rPr>
              <a:t>用概算指标编制概算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应用概算指标编制概算的关键问题是要选择合理的概算指标。对拟建工程选用较合理的概算指标，应符合以下三个方面的条件：</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拟建工程的建筑地点与概算指标中的工程地点在同一地区</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如不同时需调整地区人工单价和地区材料预算价格</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p:txBody>
      </p:sp>
      <p:sp>
        <p:nvSpPr>
          <p:cNvPr id="37069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1714" name="内容占位符 2"/>
          <p:cNvSpPr>
            <a:spLocks noGrp="1"/>
          </p:cNvSpPr>
          <p:nvPr>
            <p:ph idx="1"/>
          </p:nvPr>
        </p:nvSpPr>
        <p:spPr>
          <a:xfrm>
            <a:off x="468313" y="157956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拟建工程的工程特征和结构特征与概算指标中的工程、结构特征基率相同；</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拟建工程的建筑面积与概算指标中的建筑面积比较接近</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下面通过一个例子来说明概算的编制方法。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7171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2738"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【例</a:t>
            </a:r>
            <a:r>
              <a:rPr lang="en-US" altLang="zh-CN" sz="2800" dirty="0">
                <a:latin typeface="楷体" panose="02010609060101010101" pitchFamily="49" charset="-122"/>
                <a:ea typeface="楷体" panose="02010609060101010101" pitchFamily="49" charset="-122"/>
                <a:cs typeface="+mn-cs"/>
              </a:rPr>
              <a:t>3-4</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拟在</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市修建一幢</a:t>
            </a:r>
            <a:r>
              <a:rPr lang="en-US" altLang="zh-CN" sz="2800" dirty="0">
                <a:latin typeface="楷体" panose="02010609060101010101" pitchFamily="49" charset="-122"/>
                <a:ea typeface="楷体" panose="02010609060101010101" pitchFamily="49" charset="-122"/>
                <a:cs typeface="+mn-cs"/>
              </a:rPr>
              <a:t>3000m2</a:t>
            </a:r>
            <a:r>
              <a:rPr lang="zh-CN" altLang="zh-CN" sz="2800" dirty="0">
                <a:latin typeface="楷体" panose="02010609060101010101" pitchFamily="49" charset="-122"/>
                <a:ea typeface="楷体" panose="02010609060101010101" pitchFamily="49" charset="-122"/>
                <a:cs typeface="+mn-cs"/>
              </a:rPr>
              <a:t>的混台结构住宅。其工程特征与结构特征与表</a:t>
            </a:r>
            <a:r>
              <a:rPr lang="en-US" altLang="zh-CN" sz="2800" dirty="0">
                <a:latin typeface="楷体" panose="02010609060101010101" pitchFamily="49" charset="-122"/>
                <a:ea typeface="楷体" panose="02010609060101010101" pitchFamily="49" charset="-122"/>
                <a:cs typeface="+mn-cs"/>
              </a:rPr>
              <a:t>4.30</a:t>
            </a:r>
            <a:r>
              <a:rPr lang="zh-CN" altLang="zh-CN" sz="2800" dirty="0">
                <a:latin typeface="楷体" panose="02010609060101010101" pitchFamily="49" charset="-122"/>
                <a:ea typeface="楷体" panose="02010609060101010101" pitchFamily="49" charset="-122"/>
                <a:cs typeface="+mn-cs"/>
              </a:rPr>
              <a:t>的概算指标的内容基本相同。试根据该概算指标，编制土建工程概算。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【解】</a:t>
            </a: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由于拟建工程与概算指标的工程在同一地区</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不考虑材料价差</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，所以可以直接根据（表</a:t>
            </a:r>
            <a:r>
              <a:rPr lang="en-US" altLang="zh-CN" sz="2800" dirty="0">
                <a:latin typeface="楷体" panose="02010609060101010101" pitchFamily="49" charset="-122"/>
                <a:ea typeface="楷体" panose="02010609060101010101" pitchFamily="49" charset="-122"/>
                <a:cs typeface="+mn-cs"/>
              </a:rPr>
              <a:t>4.18</a:t>
            </a:r>
            <a:r>
              <a:rPr lang="zh-CN" altLang="zh-CN" sz="2800" dirty="0">
                <a:latin typeface="楷体" panose="02010609060101010101" pitchFamily="49" charset="-122"/>
                <a:ea typeface="楷体" panose="02010609060101010101" pitchFamily="49" charset="-122"/>
                <a:cs typeface="+mn-cs"/>
              </a:rPr>
              <a:t>、表</a:t>
            </a:r>
            <a:r>
              <a:rPr lang="en-US" altLang="zh-CN" sz="2800" dirty="0">
                <a:latin typeface="楷体" panose="02010609060101010101" pitchFamily="49" charset="-122"/>
                <a:ea typeface="楷体" panose="02010609060101010101" pitchFamily="49" charset="-122"/>
                <a:cs typeface="+mn-cs"/>
              </a:rPr>
              <a:t>4.19</a:t>
            </a:r>
            <a:r>
              <a:rPr lang="zh-CN" altLang="zh-CN" sz="2800" dirty="0">
                <a:latin typeface="楷体" panose="02010609060101010101" pitchFamily="49" charset="-122"/>
                <a:ea typeface="楷体" panose="02010609060101010101" pitchFamily="49" charset="-122"/>
                <a:cs typeface="+mn-cs"/>
              </a:rPr>
              <a:t>、表</a:t>
            </a:r>
            <a:r>
              <a:rPr lang="en-US" altLang="zh-CN" sz="2800" dirty="0">
                <a:latin typeface="楷体" panose="02010609060101010101" pitchFamily="49" charset="-122"/>
                <a:ea typeface="楷体" panose="02010609060101010101" pitchFamily="49" charset="-122"/>
                <a:cs typeface="+mn-cs"/>
              </a:rPr>
              <a:t>4.20</a:t>
            </a:r>
            <a:r>
              <a:rPr lang="zh-CN" altLang="zh-CN" sz="2800" dirty="0">
                <a:latin typeface="楷体" panose="02010609060101010101" pitchFamily="49" charset="-122"/>
                <a:ea typeface="楷体" panose="02010609060101010101" pitchFamily="49" charset="-122"/>
                <a:cs typeface="+mn-cs"/>
              </a:rPr>
              <a:t>）概算指标计算。工程概算价值，见表</a:t>
            </a:r>
            <a:r>
              <a:rPr lang="en-US" altLang="zh-CN" sz="2800" dirty="0">
                <a:latin typeface="楷体" panose="02010609060101010101" pitchFamily="49" charset="-122"/>
                <a:ea typeface="楷体" panose="02010609060101010101" pitchFamily="49" charset="-122"/>
                <a:cs typeface="+mn-cs"/>
              </a:rPr>
              <a:t>3.11</a:t>
            </a:r>
            <a:r>
              <a:rPr lang="zh-CN" altLang="zh-CN" sz="2800" dirty="0">
                <a:latin typeface="楷体" panose="02010609060101010101" pitchFamily="49" charset="-122"/>
                <a:ea typeface="楷体" panose="02010609060101010101" pitchFamily="49" charset="-122"/>
                <a:cs typeface="+mn-cs"/>
              </a:rPr>
              <a:t>。工程工料需用量，见表</a:t>
            </a:r>
            <a:r>
              <a:rPr lang="en-US" altLang="zh-CN" sz="2800" dirty="0">
                <a:latin typeface="楷体" panose="02010609060101010101" pitchFamily="49" charset="-122"/>
                <a:ea typeface="楷体" panose="02010609060101010101" pitchFamily="49" charset="-122"/>
                <a:cs typeface="+mn-cs"/>
              </a:rPr>
              <a:t>3.12</a:t>
            </a:r>
            <a:r>
              <a:rPr lang="zh-CN"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7273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内容占位符 4"/>
          <p:cNvGraphicFramePr>
            <a:graphicFrameLocks noGrp="1"/>
          </p:cNvGraphicFramePr>
          <p:nvPr>
            <p:ph idx="1"/>
          </p:nvPr>
        </p:nvGraphicFramePr>
        <p:xfrm>
          <a:off x="611188" y="1484313"/>
          <a:ext cx="7921625" cy="4489450"/>
        </p:xfrm>
        <a:graphic>
          <a:graphicData uri="http://schemas.openxmlformats.org/drawingml/2006/table">
            <a:tbl>
              <a:tblPr firstRow="1" firstCol="1" lastRow="1" lastCol="1" bandRow="1" bandCol="1">
                <a:tableStyleId>{5C22544A-7EE6-4342-B048-85BDC9FD1C3A}</a:tableStyleId>
              </a:tblPr>
              <a:tblGrid>
                <a:gridCol w="894293"/>
                <a:gridCol w="1889726"/>
                <a:gridCol w="3539910"/>
                <a:gridCol w="1596951"/>
              </a:tblGrid>
              <a:tr h="420207">
                <a:tc>
                  <a:txBody>
                    <a:bodyPr/>
                    <a:lstStyle/>
                    <a:p>
                      <a:pPr algn="ctr">
                        <a:lnSpc>
                          <a:spcPct val="150000"/>
                        </a:lnSpc>
                        <a:spcAft>
                          <a:spcPts val="0"/>
                        </a:spcAft>
                      </a:pPr>
                      <a:r>
                        <a:rPr lang="zh-CN" sz="1600" b="1" kern="100" dirty="0">
                          <a:effectLst/>
                        </a:rPr>
                        <a:t>序号</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项目名称</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dirty="0">
                          <a:effectLst/>
                        </a:rPr>
                        <a:t>计算式</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金额（元）</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r>
              <a:tr h="420207">
                <a:tc>
                  <a:txBody>
                    <a:bodyPr/>
                    <a:lstStyle/>
                    <a:p>
                      <a:pPr algn="ctr">
                        <a:lnSpc>
                          <a:spcPct val="150000"/>
                        </a:lnSpc>
                        <a:spcAft>
                          <a:spcPts val="0"/>
                        </a:spcAft>
                      </a:pPr>
                      <a:r>
                        <a:rPr lang="en-US" sz="1600" b="1" kern="100" dirty="0">
                          <a:effectLst/>
                        </a:rPr>
                        <a:t>1</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zh-CN" sz="1600" b="1" kern="100" dirty="0">
                          <a:effectLst/>
                        </a:rPr>
                        <a:t>土建工程造价</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a:effectLst/>
                        </a:rPr>
                        <a:t>3000</a:t>
                      </a:r>
                      <a:r>
                        <a:rPr lang="zh-CN" sz="1600" b="1" kern="100">
                          <a:effectLst/>
                        </a:rPr>
                        <a:t>㎡×</a:t>
                      </a:r>
                      <a:r>
                        <a:rPr lang="en-US" sz="1600" b="1" kern="100">
                          <a:effectLst/>
                        </a:rPr>
                        <a:t>723.30</a:t>
                      </a:r>
                      <a:r>
                        <a:rPr lang="zh-CN" sz="1600" b="1" kern="100">
                          <a:effectLst/>
                        </a:rPr>
                        <a:t>元</a:t>
                      </a:r>
                      <a:r>
                        <a:rPr lang="en-US" sz="1600" b="1" kern="100">
                          <a:effectLst/>
                        </a:rPr>
                        <a:t>/</a:t>
                      </a:r>
                      <a:r>
                        <a:rPr lang="zh-CN" sz="1600" b="1" kern="100">
                          <a:effectLst/>
                        </a:rPr>
                        <a:t>㎡</a:t>
                      </a:r>
                      <a:r>
                        <a:rPr lang="en-US" sz="1600" b="1" kern="100">
                          <a:effectLst/>
                        </a:rPr>
                        <a:t>=2169900.00</a:t>
                      </a:r>
                      <a:r>
                        <a:rPr lang="zh-CN" sz="1600" b="1" kern="100">
                          <a:effectLst/>
                        </a:rPr>
                        <a:t>元</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r">
                        <a:lnSpc>
                          <a:spcPct val="150000"/>
                        </a:lnSpc>
                        <a:spcAft>
                          <a:spcPts val="0"/>
                        </a:spcAft>
                      </a:pPr>
                      <a:r>
                        <a:rPr lang="en-US" sz="1600" b="1" kern="100">
                          <a:effectLst/>
                        </a:rPr>
                        <a:t>2169900.00</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r>
              <a:tr h="1967898">
                <a:tc>
                  <a:txBody>
                    <a:bodyPr/>
                    <a:lstStyle/>
                    <a:p>
                      <a:pPr algn="ctr">
                        <a:lnSpc>
                          <a:spcPct val="150000"/>
                        </a:lnSpc>
                        <a:spcAft>
                          <a:spcPts val="0"/>
                        </a:spcAft>
                      </a:pPr>
                      <a:r>
                        <a:rPr lang="en-US" sz="1600" b="1" kern="100">
                          <a:effectLst/>
                        </a:rPr>
                        <a:t>2</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zh-CN" sz="1600" b="1" kern="100" dirty="0">
                          <a:effectLst/>
                        </a:rPr>
                        <a:t>直接费</a:t>
                      </a:r>
                      <a:endParaRPr lang="zh-CN" sz="2000" b="1" dirty="0">
                        <a:effectLst/>
                      </a:endParaRPr>
                    </a:p>
                    <a:p>
                      <a:pPr algn="just">
                        <a:lnSpc>
                          <a:spcPct val="150000"/>
                        </a:lnSpc>
                        <a:spcAft>
                          <a:spcPts val="0"/>
                        </a:spcAft>
                      </a:pPr>
                      <a:r>
                        <a:rPr lang="zh-CN" sz="1600" b="1" kern="100" dirty="0">
                          <a:effectLst/>
                        </a:rPr>
                        <a:t>其中：人工费</a:t>
                      </a:r>
                      <a:endParaRPr lang="zh-CN" sz="2000" b="1" dirty="0">
                        <a:effectLst/>
                      </a:endParaRPr>
                    </a:p>
                    <a:p>
                      <a:pPr indent="400050" algn="just">
                        <a:lnSpc>
                          <a:spcPct val="150000"/>
                        </a:lnSpc>
                        <a:spcAft>
                          <a:spcPts val="0"/>
                        </a:spcAft>
                      </a:pPr>
                      <a:r>
                        <a:rPr lang="en-US" altLang="zh-CN" sz="1600" b="1" kern="100" dirty="0" smtClean="0">
                          <a:effectLst/>
                        </a:rPr>
                        <a:t>    </a:t>
                      </a:r>
                      <a:r>
                        <a:rPr lang="zh-CN" sz="1600" b="1" kern="100" dirty="0" smtClean="0">
                          <a:effectLst/>
                        </a:rPr>
                        <a:t>材料</a:t>
                      </a:r>
                      <a:r>
                        <a:rPr lang="zh-CN" sz="1600" b="1" kern="100" dirty="0">
                          <a:effectLst/>
                        </a:rPr>
                        <a:t>费</a:t>
                      </a:r>
                      <a:endParaRPr lang="zh-CN" sz="2000" b="1" dirty="0">
                        <a:effectLst/>
                      </a:endParaRPr>
                    </a:p>
                    <a:p>
                      <a:pPr indent="400050" algn="just">
                        <a:lnSpc>
                          <a:spcPct val="150000"/>
                        </a:lnSpc>
                        <a:spcAft>
                          <a:spcPts val="0"/>
                        </a:spcAft>
                      </a:pPr>
                      <a:r>
                        <a:rPr lang="en-US" altLang="zh-CN" sz="1600" b="1" kern="100" dirty="0" smtClean="0">
                          <a:effectLst/>
                        </a:rPr>
                        <a:t>    </a:t>
                      </a:r>
                      <a:r>
                        <a:rPr lang="zh-CN" sz="1600" b="1" kern="100" dirty="0" smtClean="0">
                          <a:effectLst/>
                        </a:rPr>
                        <a:t>机械</a:t>
                      </a:r>
                      <a:r>
                        <a:rPr lang="zh-CN" sz="1600" b="1" kern="100" dirty="0">
                          <a:effectLst/>
                        </a:rPr>
                        <a:t>费</a:t>
                      </a:r>
                      <a:endParaRPr lang="zh-CN" sz="2000" b="1" dirty="0">
                        <a:effectLst/>
                      </a:endParaRPr>
                    </a:p>
                    <a:p>
                      <a:pPr indent="400050" algn="just">
                        <a:lnSpc>
                          <a:spcPct val="150000"/>
                        </a:lnSpc>
                        <a:spcAft>
                          <a:spcPts val="0"/>
                        </a:spcAft>
                      </a:pPr>
                      <a:r>
                        <a:rPr lang="en-US" altLang="zh-CN" sz="1600" b="1" kern="100" dirty="0" smtClean="0">
                          <a:effectLst/>
                        </a:rPr>
                        <a:t>    </a:t>
                      </a:r>
                      <a:r>
                        <a:rPr lang="zh-CN" sz="1600" b="1" kern="100" dirty="0" smtClean="0">
                          <a:effectLst/>
                        </a:rPr>
                        <a:t>措施</a:t>
                      </a:r>
                      <a:r>
                        <a:rPr lang="zh-CN" sz="1600" b="1" kern="100" dirty="0">
                          <a:effectLst/>
                        </a:rPr>
                        <a:t>费</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dirty="0">
                          <a:effectLst/>
                        </a:rPr>
                        <a:t>2169900.00</a:t>
                      </a:r>
                      <a:r>
                        <a:rPr lang="zh-CN" sz="1600" b="1" kern="100" dirty="0">
                          <a:effectLst/>
                        </a:rPr>
                        <a:t>×</a:t>
                      </a:r>
                      <a:r>
                        <a:rPr lang="en-US" sz="1600" b="1" kern="100" dirty="0">
                          <a:effectLst/>
                        </a:rPr>
                        <a:t>76.92%=1669087.08</a:t>
                      </a:r>
                      <a:r>
                        <a:rPr lang="zh-CN" sz="1600" b="1" kern="100" dirty="0">
                          <a:effectLst/>
                        </a:rPr>
                        <a:t>元</a:t>
                      </a:r>
                      <a:endParaRPr lang="zh-CN" sz="2000" b="1" dirty="0">
                        <a:effectLst/>
                      </a:endParaRPr>
                    </a:p>
                    <a:p>
                      <a:pPr algn="just">
                        <a:lnSpc>
                          <a:spcPct val="150000"/>
                        </a:lnSpc>
                        <a:spcAft>
                          <a:spcPts val="0"/>
                        </a:spcAft>
                      </a:pPr>
                      <a:r>
                        <a:rPr lang="en-US" sz="1600" b="1" kern="100" dirty="0">
                          <a:effectLst/>
                        </a:rPr>
                        <a:t>2169900.00</a:t>
                      </a:r>
                      <a:r>
                        <a:rPr lang="zh-CN" sz="1600" b="1" kern="100" dirty="0">
                          <a:effectLst/>
                        </a:rPr>
                        <a:t>×</a:t>
                      </a:r>
                      <a:r>
                        <a:rPr lang="en-US" sz="1600" b="1" kern="100" dirty="0">
                          <a:effectLst/>
                        </a:rPr>
                        <a:t>9.49%=205923.51</a:t>
                      </a:r>
                      <a:r>
                        <a:rPr lang="zh-CN" sz="1600" b="1" kern="100" dirty="0">
                          <a:effectLst/>
                        </a:rPr>
                        <a:t>元</a:t>
                      </a:r>
                      <a:endParaRPr lang="zh-CN" sz="2000" b="1" dirty="0">
                        <a:effectLst/>
                      </a:endParaRPr>
                    </a:p>
                    <a:p>
                      <a:pPr algn="just">
                        <a:lnSpc>
                          <a:spcPct val="150000"/>
                        </a:lnSpc>
                        <a:spcAft>
                          <a:spcPts val="0"/>
                        </a:spcAft>
                      </a:pPr>
                      <a:r>
                        <a:rPr lang="en-US" sz="1600" b="1" kern="100" dirty="0">
                          <a:effectLst/>
                        </a:rPr>
                        <a:t>2169900.00</a:t>
                      </a:r>
                      <a:r>
                        <a:rPr lang="zh-CN" sz="1600" b="1" kern="100" dirty="0">
                          <a:effectLst/>
                        </a:rPr>
                        <a:t>×</a:t>
                      </a:r>
                      <a:r>
                        <a:rPr lang="en-US" sz="1600" b="1" kern="100" dirty="0">
                          <a:effectLst/>
                        </a:rPr>
                        <a:t>59.68%=1294996.32</a:t>
                      </a:r>
                      <a:r>
                        <a:rPr lang="zh-CN" sz="1600" b="1" kern="100" dirty="0">
                          <a:effectLst/>
                        </a:rPr>
                        <a:t>元</a:t>
                      </a:r>
                      <a:endParaRPr lang="zh-CN" sz="2000" b="1" dirty="0">
                        <a:effectLst/>
                      </a:endParaRPr>
                    </a:p>
                    <a:p>
                      <a:pPr algn="just">
                        <a:lnSpc>
                          <a:spcPct val="150000"/>
                        </a:lnSpc>
                        <a:spcAft>
                          <a:spcPts val="0"/>
                        </a:spcAft>
                      </a:pPr>
                      <a:r>
                        <a:rPr lang="en-US" sz="1600" b="1" kern="100" dirty="0">
                          <a:effectLst/>
                        </a:rPr>
                        <a:t>2169900.00</a:t>
                      </a:r>
                      <a:r>
                        <a:rPr lang="zh-CN" sz="1600" b="1" kern="100" dirty="0">
                          <a:effectLst/>
                        </a:rPr>
                        <a:t>×</a:t>
                      </a:r>
                      <a:r>
                        <a:rPr lang="en-US" sz="1600" b="1" kern="100" dirty="0">
                          <a:effectLst/>
                        </a:rPr>
                        <a:t>2.44%=52945.56</a:t>
                      </a:r>
                      <a:r>
                        <a:rPr lang="zh-CN" sz="1600" b="1" kern="100" dirty="0">
                          <a:effectLst/>
                        </a:rPr>
                        <a:t>元</a:t>
                      </a:r>
                      <a:endParaRPr lang="zh-CN" sz="2000" b="1" dirty="0">
                        <a:effectLst/>
                      </a:endParaRPr>
                    </a:p>
                    <a:p>
                      <a:pPr algn="just">
                        <a:lnSpc>
                          <a:spcPct val="150000"/>
                        </a:lnSpc>
                        <a:spcAft>
                          <a:spcPts val="0"/>
                        </a:spcAft>
                      </a:pPr>
                      <a:r>
                        <a:rPr lang="en-US" sz="1600" b="1" kern="100" dirty="0">
                          <a:effectLst/>
                        </a:rPr>
                        <a:t>2169900.00</a:t>
                      </a:r>
                      <a:r>
                        <a:rPr lang="zh-CN" sz="1600" b="1" kern="100" dirty="0">
                          <a:effectLst/>
                        </a:rPr>
                        <a:t>×</a:t>
                      </a:r>
                      <a:r>
                        <a:rPr lang="en-US" sz="1600" b="1" kern="100" dirty="0">
                          <a:effectLst/>
                        </a:rPr>
                        <a:t>5.31%=115221.69</a:t>
                      </a:r>
                      <a:r>
                        <a:rPr lang="zh-CN" sz="1600" b="1" kern="100" dirty="0">
                          <a:effectLst/>
                        </a:rPr>
                        <a:t>元</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r">
                        <a:lnSpc>
                          <a:spcPct val="150000"/>
                        </a:lnSpc>
                        <a:spcAft>
                          <a:spcPts val="0"/>
                        </a:spcAft>
                      </a:pPr>
                      <a:r>
                        <a:rPr lang="en-US" sz="1600" b="1" kern="100" dirty="0">
                          <a:effectLst/>
                        </a:rPr>
                        <a:t>1669087.08</a:t>
                      </a:r>
                      <a:endParaRPr lang="zh-CN" sz="2000" b="1" dirty="0">
                        <a:effectLst/>
                      </a:endParaRPr>
                    </a:p>
                    <a:p>
                      <a:pPr algn="r">
                        <a:lnSpc>
                          <a:spcPct val="150000"/>
                        </a:lnSpc>
                        <a:spcAft>
                          <a:spcPts val="0"/>
                        </a:spcAft>
                      </a:pPr>
                      <a:r>
                        <a:rPr lang="en-US" sz="1600" b="1" kern="100" dirty="0">
                          <a:effectLst/>
                        </a:rPr>
                        <a:t>205923.51</a:t>
                      </a:r>
                      <a:endParaRPr lang="zh-CN" sz="2000" b="1" dirty="0">
                        <a:effectLst/>
                      </a:endParaRPr>
                    </a:p>
                    <a:p>
                      <a:pPr algn="r">
                        <a:lnSpc>
                          <a:spcPct val="150000"/>
                        </a:lnSpc>
                        <a:spcAft>
                          <a:spcPts val="0"/>
                        </a:spcAft>
                      </a:pPr>
                      <a:r>
                        <a:rPr lang="en-US" sz="1600" b="1" kern="100" dirty="0">
                          <a:effectLst/>
                        </a:rPr>
                        <a:t>1294996.32</a:t>
                      </a:r>
                      <a:endParaRPr lang="zh-CN" sz="2000" b="1" dirty="0">
                        <a:effectLst/>
                      </a:endParaRPr>
                    </a:p>
                    <a:p>
                      <a:pPr algn="r">
                        <a:lnSpc>
                          <a:spcPct val="150000"/>
                        </a:lnSpc>
                        <a:spcAft>
                          <a:spcPts val="0"/>
                        </a:spcAft>
                      </a:pPr>
                      <a:r>
                        <a:rPr lang="en-US" sz="1600" b="1" kern="100" dirty="0">
                          <a:effectLst/>
                        </a:rPr>
                        <a:t>52945.56</a:t>
                      </a:r>
                      <a:endParaRPr lang="zh-CN" sz="2000" b="1" dirty="0">
                        <a:effectLst/>
                      </a:endParaRPr>
                    </a:p>
                    <a:p>
                      <a:pPr algn="r">
                        <a:lnSpc>
                          <a:spcPct val="150000"/>
                        </a:lnSpc>
                        <a:spcAft>
                          <a:spcPts val="0"/>
                        </a:spcAft>
                      </a:pPr>
                      <a:r>
                        <a:rPr lang="en-US" sz="1600" b="1" kern="100" dirty="0" smtClean="0">
                          <a:effectLst/>
                        </a:rPr>
                        <a:t>115221.69</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r>
              <a:tr h="420207">
                <a:tc>
                  <a:txBody>
                    <a:bodyPr/>
                    <a:lstStyle/>
                    <a:p>
                      <a:pPr algn="ctr">
                        <a:lnSpc>
                          <a:spcPct val="150000"/>
                        </a:lnSpc>
                        <a:spcAft>
                          <a:spcPts val="0"/>
                        </a:spcAft>
                      </a:pPr>
                      <a:r>
                        <a:rPr lang="en-US" sz="1600" b="1" kern="100" dirty="0">
                          <a:effectLst/>
                        </a:rPr>
                        <a:t>3</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zh-CN" sz="1600" b="1" kern="100" dirty="0">
                          <a:effectLst/>
                        </a:rPr>
                        <a:t>施工管理费</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dirty="0">
                          <a:effectLst/>
                        </a:rPr>
                        <a:t>2169900.00</a:t>
                      </a:r>
                      <a:r>
                        <a:rPr lang="zh-CN" sz="1600" b="1" kern="100" dirty="0">
                          <a:effectLst/>
                        </a:rPr>
                        <a:t>×</a:t>
                      </a:r>
                      <a:r>
                        <a:rPr lang="en-US" sz="1600" b="1" kern="100" dirty="0">
                          <a:effectLst/>
                        </a:rPr>
                        <a:t>7.89%=171205.11</a:t>
                      </a:r>
                      <a:r>
                        <a:rPr lang="zh-CN" sz="1600" b="1" kern="100" dirty="0">
                          <a:effectLst/>
                        </a:rPr>
                        <a:t>元</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r">
                        <a:lnSpc>
                          <a:spcPct val="150000"/>
                        </a:lnSpc>
                        <a:spcAft>
                          <a:spcPts val="0"/>
                        </a:spcAft>
                      </a:pPr>
                      <a:r>
                        <a:rPr lang="en-US" sz="1600" b="1" kern="100" dirty="0">
                          <a:effectLst/>
                        </a:rPr>
                        <a:t>171205.11</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r>
              <a:tr h="420207">
                <a:tc>
                  <a:txBody>
                    <a:bodyPr/>
                    <a:lstStyle/>
                    <a:p>
                      <a:pPr algn="ctr">
                        <a:lnSpc>
                          <a:spcPct val="150000"/>
                        </a:lnSpc>
                        <a:spcAft>
                          <a:spcPts val="0"/>
                        </a:spcAft>
                      </a:pPr>
                      <a:r>
                        <a:rPr lang="en-US" sz="1600" b="1" kern="100">
                          <a:effectLst/>
                        </a:rPr>
                        <a:t>4</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zh-CN" sz="1600" b="1" kern="100">
                          <a:effectLst/>
                        </a:rPr>
                        <a:t>规费</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dirty="0">
                          <a:effectLst/>
                        </a:rPr>
                        <a:t>2169900.00</a:t>
                      </a:r>
                      <a:r>
                        <a:rPr lang="zh-CN" sz="1600" b="1" kern="100" dirty="0">
                          <a:effectLst/>
                        </a:rPr>
                        <a:t>×</a:t>
                      </a:r>
                      <a:r>
                        <a:rPr lang="en-US" sz="1600" b="1" kern="100" dirty="0">
                          <a:effectLst/>
                        </a:rPr>
                        <a:t>5.77%=125203.23</a:t>
                      </a:r>
                      <a:r>
                        <a:rPr lang="zh-CN" sz="1600" b="1" kern="100" dirty="0">
                          <a:effectLst/>
                        </a:rPr>
                        <a:t>元</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r">
                        <a:lnSpc>
                          <a:spcPct val="150000"/>
                        </a:lnSpc>
                        <a:spcAft>
                          <a:spcPts val="0"/>
                        </a:spcAft>
                      </a:pPr>
                      <a:r>
                        <a:rPr lang="en-US" sz="1600" b="1" kern="100" dirty="0">
                          <a:effectLst/>
                        </a:rPr>
                        <a:t>125203.23</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r>
              <a:tr h="420207">
                <a:tc>
                  <a:txBody>
                    <a:bodyPr/>
                    <a:lstStyle/>
                    <a:p>
                      <a:pPr algn="ctr">
                        <a:lnSpc>
                          <a:spcPct val="150000"/>
                        </a:lnSpc>
                        <a:spcAft>
                          <a:spcPts val="0"/>
                        </a:spcAft>
                      </a:pPr>
                      <a:r>
                        <a:rPr lang="en-US" sz="1600" b="1" kern="100">
                          <a:effectLst/>
                        </a:rPr>
                        <a:t>5</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zh-CN" sz="1600" b="1" kern="100">
                          <a:effectLst/>
                        </a:rPr>
                        <a:t>利润</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dirty="0">
                          <a:effectLst/>
                        </a:rPr>
                        <a:t>2169900.00</a:t>
                      </a:r>
                      <a:r>
                        <a:rPr lang="zh-CN" sz="1600" b="1" kern="100" dirty="0">
                          <a:effectLst/>
                        </a:rPr>
                        <a:t>×</a:t>
                      </a:r>
                      <a:r>
                        <a:rPr lang="en-US" sz="1600" b="1" kern="100" dirty="0">
                          <a:effectLst/>
                        </a:rPr>
                        <a:t>6.34%=137571.66</a:t>
                      </a:r>
                      <a:r>
                        <a:rPr lang="zh-CN" sz="1600" b="1" kern="100" dirty="0">
                          <a:effectLst/>
                        </a:rPr>
                        <a:t>元</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r">
                        <a:lnSpc>
                          <a:spcPct val="150000"/>
                        </a:lnSpc>
                        <a:spcAft>
                          <a:spcPts val="0"/>
                        </a:spcAft>
                      </a:pPr>
                      <a:r>
                        <a:rPr lang="en-US" sz="1600" b="1" kern="100" dirty="0">
                          <a:effectLst/>
                        </a:rPr>
                        <a:t>137571.66</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r>
              <a:tr h="420207">
                <a:tc>
                  <a:txBody>
                    <a:bodyPr/>
                    <a:lstStyle/>
                    <a:p>
                      <a:pPr algn="ctr">
                        <a:lnSpc>
                          <a:spcPct val="150000"/>
                        </a:lnSpc>
                        <a:spcAft>
                          <a:spcPts val="0"/>
                        </a:spcAft>
                      </a:pPr>
                      <a:r>
                        <a:rPr lang="en-US" sz="1600" b="1" kern="100">
                          <a:effectLst/>
                        </a:rPr>
                        <a:t>6</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zh-CN" sz="1600" b="1" kern="100">
                          <a:effectLst/>
                        </a:rPr>
                        <a:t>税金</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a:effectLst/>
                        </a:rPr>
                        <a:t>2169900.00</a:t>
                      </a:r>
                      <a:r>
                        <a:rPr lang="zh-CN" sz="1600" b="1" kern="100">
                          <a:effectLst/>
                        </a:rPr>
                        <a:t>×</a:t>
                      </a:r>
                      <a:r>
                        <a:rPr lang="en-US" sz="1600" b="1" kern="100">
                          <a:effectLst/>
                        </a:rPr>
                        <a:t>3.08%=66823.92</a:t>
                      </a:r>
                      <a:r>
                        <a:rPr lang="zh-CN" sz="1600" b="1" kern="100">
                          <a:effectLst/>
                        </a:rPr>
                        <a:t>元</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r">
                        <a:lnSpc>
                          <a:spcPct val="150000"/>
                        </a:lnSpc>
                        <a:spcAft>
                          <a:spcPts val="0"/>
                        </a:spcAft>
                      </a:pPr>
                      <a:r>
                        <a:rPr lang="en-US" sz="1600" b="1" kern="100" dirty="0">
                          <a:effectLst/>
                        </a:rPr>
                        <a:t>66823.92</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r>
            </a:tbl>
          </a:graphicData>
        </a:graphic>
      </p:graphicFrame>
      <p:sp>
        <p:nvSpPr>
          <p:cNvPr id="373804"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4978"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B.</a:t>
            </a:r>
            <a:r>
              <a:rPr lang="zh-CN" altLang="zh-CN" sz="2800" dirty="0">
                <a:latin typeface="楷体" panose="02010609060101010101" pitchFamily="49" charset="-122"/>
                <a:ea typeface="楷体" panose="02010609060101010101" pitchFamily="49" charset="-122"/>
                <a:cs typeface="+mn-cs"/>
              </a:rPr>
              <a:t>以拟建项目中的最主要、投资比重较大并与生产能力直接相关的工艺设备的投资</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包括运杂费及安装费</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为基数</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根据同类型的已建项目的有关统计资料</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计算出拟建项目的各专业工程</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总图、土建、暖通、给排水、管道、电力及电信、自控及其他工程费用等</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占工艺设备投资的百分比，据以求出各专业的投资，然后把各部分投资费用</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包括工艺设备费</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相加求和，再加上工程其他有关费用</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即为项目的总费用。</a:t>
            </a:r>
            <a:endParaRPr lang="zh-CN" altLang="en-US" sz="2800" dirty="0">
              <a:latin typeface="楷体" panose="02010609060101010101" pitchFamily="49" charset="-122"/>
              <a:ea typeface="楷体" panose="02010609060101010101" pitchFamily="49" charset="-122"/>
              <a:cs typeface="+mn-cs"/>
            </a:endParaRPr>
          </a:p>
        </p:txBody>
      </p:sp>
      <p:sp>
        <p:nvSpPr>
          <p:cNvPr id="25497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4785" name="标题 1"/>
          <p:cNvSpPr>
            <a:spLocks noGrp="1"/>
          </p:cNvSpPr>
          <p:nvPr>
            <p:ph type="title"/>
          </p:nvPr>
        </p:nvSpPr>
        <p:spPr/>
        <p:txBody>
          <a:bodyPr vert="horz" wrap="square" lIns="91440" tIns="45720" rIns="91440" bIns="45720" anchor="ctr"/>
          <a:p>
            <a:endParaRPr lang="zh-CN" altLang="en-US" dirty="0"/>
          </a:p>
        </p:txBody>
      </p:sp>
      <p:sp>
        <p:nvSpPr>
          <p:cNvPr id="374786" name="内容占位符 2"/>
          <p:cNvSpPr>
            <a:spLocks noGrp="1"/>
          </p:cNvSpPr>
          <p:nvPr>
            <p:ph idx="1"/>
          </p:nvPr>
        </p:nvSpPr>
        <p:spPr>
          <a:xfrm>
            <a:off x="539750" y="1125538"/>
            <a:ext cx="8207375" cy="5162550"/>
          </a:xfrm>
        </p:spPr>
        <p:txBody>
          <a:bodyPr vert="horz" wrap="square" lIns="91440" tIns="45720" rIns="91440" bIns="45720" anchor="t"/>
          <a:p>
            <a:pPr algn="ctr">
              <a:spcBef>
                <a:spcPct val="0"/>
              </a:spcBef>
              <a:buFont typeface="Wingdings" panose="05000000000000000000" pitchFamily="2" charset="2"/>
            </a:pPr>
            <a:r>
              <a:rPr lang="zh-CN" altLang="zh-CN" sz="1800" dirty="0">
                <a:latin typeface="楷体" panose="02010609060101010101" pitchFamily="49" charset="-122"/>
                <a:ea typeface="楷体" panose="02010609060101010101" pitchFamily="49" charset="-122"/>
                <a:cs typeface="+mn-cs"/>
              </a:rPr>
              <a:t>某住宅工程工料需用量计算表</a:t>
            </a:r>
            <a:endParaRPr lang="en-US" altLang="zh-CN" sz="1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sz="1800" dirty="0">
              <a:latin typeface="楷体" panose="02010609060101010101" pitchFamily="49" charset="-122"/>
              <a:ea typeface="楷体" panose="02010609060101010101" pitchFamily="49" charset="-122"/>
              <a:cs typeface="+mn-cs"/>
            </a:endParaRPr>
          </a:p>
        </p:txBody>
      </p:sp>
      <p:sp>
        <p:nvSpPr>
          <p:cNvPr id="37478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graphicFrame>
        <p:nvGraphicFramePr>
          <p:cNvPr id="6" name="表格 5"/>
          <p:cNvGraphicFramePr>
            <a:graphicFrameLocks noGrp="1"/>
          </p:cNvGraphicFramePr>
          <p:nvPr/>
        </p:nvGraphicFramePr>
        <p:xfrm>
          <a:off x="539750" y="1557338"/>
          <a:ext cx="8280919" cy="5851525"/>
        </p:xfrm>
        <a:graphic>
          <a:graphicData uri="http://schemas.openxmlformats.org/drawingml/2006/table">
            <a:tbl>
              <a:tblPr firstRow="1" firstCol="1" lastRow="1" lastCol="1" bandRow="1" bandCol="1">
                <a:tableStyleId>{5C22544A-7EE6-4342-B048-85BDC9FD1C3A}</a:tableStyleId>
              </a:tblPr>
              <a:tblGrid>
                <a:gridCol w="776248"/>
                <a:gridCol w="1597496"/>
                <a:gridCol w="1597496"/>
                <a:gridCol w="2711244"/>
                <a:gridCol w="1598435"/>
              </a:tblGrid>
              <a:tr h="301533">
                <a:tc>
                  <a:txBody>
                    <a:bodyPr/>
                    <a:lstStyle/>
                    <a:p>
                      <a:pPr algn="ctr">
                        <a:lnSpc>
                          <a:spcPct val="150000"/>
                        </a:lnSpc>
                        <a:spcAft>
                          <a:spcPts val="0"/>
                        </a:spcAft>
                      </a:pPr>
                      <a:r>
                        <a:rPr lang="zh-CN" sz="1600" b="1" kern="100" dirty="0">
                          <a:effectLst/>
                        </a:rPr>
                        <a:t>序号</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工料名称</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单位</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计算式</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数量</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r>
              <a:tr h="301533">
                <a:tc>
                  <a:txBody>
                    <a:bodyPr/>
                    <a:lstStyle/>
                    <a:p>
                      <a:pPr algn="ctr">
                        <a:lnSpc>
                          <a:spcPct val="150000"/>
                        </a:lnSpc>
                        <a:spcAft>
                          <a:spcPts val="0"/>
                        </a:spcAft>
                      </a:pPr>
                      <a:r>
                        <a:rPr lang="en-US" sz="1600" b="1" kern="100">
                          <a:effectLst/>
                        </a:rPr>
                        <a:t>1</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定额用工</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工日</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a:effectLst/>
                        </a:rPr>
                        <a:t>3000</a:t>
                      </a:r>
                      <a:r>
                        <a:rPr lang="zh-CN" sz="1600" b="1" kern="100">
                          <a:effectLst/>
                        </a:rPr>
                        <a:t>㎡×</a:t>
                      </a:r>
                      <a:r>
                        <a:rPr lang="en-US" sz="1600" b="1" kern="100">
                          <a:effectLst/>
                        </a:rPr>
                        <a:t>5.959</a:t>
                      </a:r>
                      <a:r>
                        <a:rPr lang="zh-CN" sz="1600" b="1" kern="100">
                          <a:effectLst/>
                        </a:rPr>
                        <a:t>工日</a:t>
                      </a:r>
                      <a:r>
                        <a:rPr lang="en-US" sz="1600" b="1" kern="100">
                          <a:effectLst/>
                        </a:rPr>
                        <a:t>/</a:t>
                      </a:r>
                      <a:r>
                        <a:rPr lang="zh-CN" sz="1600" b="1" kern="100">
                          <a:effectLst/>
                        </a:rPr>
                        <a:t>㎡</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17877</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r>
              <a:tr h="301533">
                <a:tc>
                  <a:txBody>
                    <a:bodyPr/>
                    <a:lstStyle/>
                    <a:p>
                      <a:pPr algn="ctr">
                        <a:lnSpc>
                          <a:spcPct val="150000"/>
                        </a:lnSpc>
                        <a:spcAft>
                          <a:spcPts val="0"/>
                        </a:spcAft>
                      </a:pPr>
                      <a:r>
                        <a:rPr lang="en-US" sz="1600" b="1" kern="100">
                          <a:effectLst/>
                        </a:rPr>
                        <a:t>2</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dirty="0">
                          <a:effectLst/>
                        </a:rPr>
                        <a:t>钢筋</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t</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a:effectLst/>
                        </a:rPr>
                        <a:t>3000</a:t>
                      </a:r>
                      <a:r>
                        <a:rPr lang="zh-CN" sz="1600" b="1" kern="100">
                          <a:effectLst/>
                        </a:rPr>
                        <a:t>㎡×</a:t>
                      </a:r>
                      <a:r>
                        <a:rPr lang="en-US" sz="1600" b="1" kern="100">
                          <a:effectLst/>
                        </a:rPr>
                        <a:t>0.053 t/</a:t>
                      </a:r>
                      <a:r>
                        <a:rPr lang="zh-CN" sz="1600" b="1" kern="100">
                          <a:effectLst/>
                        </a:rPr>
                        <a:t>㎡</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159</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r>
              <a:tr h="301533">
                <a:tc>
                  <a:txBody>
                    <a:bodyPr/>
                    <a:lstStyle/>
                    <a:p>
                      <a:pPr algn="ctr">
                        <a:lnSpc>
                          <a:spcPct val="150000"/>
                        </a:lnSpc>
                        <a:spcAft>
                          <a:spcPts val="0"/>
                        </a:spcAft>
                      </a:pPr>
                      <a:r>
                        <a:rPr lang="en-US" sz="1600" b="1" kern="100">
                          <a:effectLst/>
                        </a:rPr>
                        <a:t>3</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dirty="0">
                          <a:effectLst/>
                        </a:rPr>
                        <a:t>型钢</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a:effectLst/>
                        </a:rPr>
                        <a:t>3000</a:t>
                      </a:r>
                      <a:r>
                        <a:rPr lang="zh-CN" sz="1600" b="1" kern="100">
                          <a:effectLst/>
                        </a:rPr>
                        <a:t>㎡×</a:t>
                      </a:r>
                      <a:r>
                        <a:rPr lang="en-US" sz="1600" b="1" kern="100">
                          <a:effectLst/>
                        </a:rPr>
                        <a:t>11.518</a:t>
                      </a:r>
                      <a:r>
                        <a:rPr lang="zh-CN" sz="1600" b="1" kern="100">
                          <a:effectLst/>
                        </a:rPr>
                        <a:t>㎏</a:t>
                      </a:r>
                      <a:r>
                        <a:rPr lang="en-US" sz="1600" b="1" kern="100">
                          <a:effectLst/>
                        </a:rPr>
                        <a:t>/</a:t>
                      </a:r>
                      <a:r>
                        <a:rPr lang="zh-CN" sz="1600" b="1" kern="100">
                          <a:effectLst/>
                        </a:rPr>
                        <a:t>㎡</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34554</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r>
              <a:tr h="301533">
                <a:tc>
                  <a:txBody>
                    <a:bodyPr/>
                    <a:lstStyle/>
                    <a:p>
                      <a:pPr algn="ctr">
                        <a:lnSpc>
                          <a:spcPct val="150000"/>
                        </a:lnSpc>
                        <a:spcAft>
                          <a:spcPts val="0"/>
                        </a:spcAft>
                      </a:pPr>
                      <a:r>
                        <a:rPr lang="en-US" sz="1600" b="1" kern="100">
                          <a:effectLst/>
                        </a:rPr>
                        <a:t>4</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dirty="0">
                          <a:effectLst/>
                        </a:rPr>
                        <a:t>铁件</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a:effectLst/>
                        </a:rPr>
                        <a:t>3000</a:t>
                      </a:r>
                      <a:r>
                        <a:rPr lang="zh-CN" sz="1600" b="1" kern="100">
                          <a:effectLst/>
                        </a:rPr>
                        <a:t>㎡×</a:t>
                      </a:r>
                      <a:r>
                        <a:rPr lang="en-US" sz="1600" b="1" kern="100">
                          <a:effectLst/>
                        </a:rPr>
                        <a:t>0.002</a:t>
                      </a:r>
                      <a:r>
                        <a:rPr lang="zh-CN" sz="1600" b="1" kern="100">
                          <a:effectLst/>
                        </a:rPr>
                        <a:t>㎏</a:t>
                      </a:r>
                      <a:r>
                        <a:rPr lang="en-US" sz="1600" b="1" kern="100">
                          <a:effectLst/>
                        </a:rPr>
                        <a:t>/</a:t>
                      </a:r>
                      <a:r>
                        <a:rPr lang="zh-CN" sz="1600" b="1" kern="100">
                          <a:effectLst/>
                        </a:rPr>
                        <a:t>㎡</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6</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r>
              <a:tr h="301533">
                <a:tc>
                  <a:txBody>
                    <a:bodyPr/>
                    <a:lstStyle/>
                    <a:p>
                      <a:pPr algn="ctr">
                        <a:lnSpc>
                          <a:spcPct val="150000"/>
                        </a:lnSpc>
                        <a:spcAft>
                          <a:spcPts val="0"/>
                        </a:spcAft>
                      </a:pPr>
                      <a:r>
                        <a:rPr lang="en-US" sz="1600" b="1" kern="100">
                          <a:effectLst/>
                        </a:rPr>
                        <a:t>5</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水泥</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dirty="0">
                          <a:effectLst/>
                        </a:rPr>
                        <a:t>t</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a:effectLst/>
                        </a:rPr>
                        <a:t>3000</a:t>
                      </a:r>
                      <a:r>
                        <a:rPr lang="zh-CN" sz="1600" b="1" kern="100">
                          <a:effectLst/>
                        </a:rPr>
                        <a:t>㎡×</a:t>
                      </a:r>
                      <a:r>
                        <a:rPr lang="en-US" sz="1600" b="1" kern="100">
                          <a:effectLst/>
                        </a:rPr>
                        <a:t>0.157 t/</a:t>
                      </a:r>
                      <a:r>
                        <a:rPr lang="zh-CN" sz="1600" b="1" kern="100">
                          <a:effectLst/>
                        </a:rPr>
                        <a:t>㎡</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471</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r>
              <a:tr h="301533">
                <a:tc>
                  <a:txBody>
                    <a:bodyPr/>
                    <a:lstStyle/>
                    <a:p>
                      <a:pPr algn="ctr">
                        <a:lnSpc>
                          <a:spcPct val="150000"/>
                        </a:lnSpc>
                        <a:spcAft>
                          <a:spcPts val="0"/>
                        </a:spcAft>
                      </a:pPr>
                      <a:r>
                        <a:rPr lang="en-US" sz="1600" b="1" kern="100">
                          <a:effectLst/>
                        </a:rPr>
                        <a:t>6</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锯材</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dirty="0">
                          <a:effectLst/>
                        </a:rPr>
                        <a:t>m3</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a:effectLst/>
                        </a:rPr>
                        <a:t>3000</a:t>
                      </a:r>
                      <a:r>
                        <a:rPr lang="zh-CN" sz="1600" b="1" kern="100">
                          <a:effectLst/>
                        </a:rPr>
                        <a:t>㎡×</a:t>
                      </a:r>
                      <a:r>
                        <a:rPr lang="en-US" sz="1600" b="1" kern="100">
                          <a:effectLst/>
                        </a:rPr>
                        <a:t>0.021 m3/</a:t>
                      </a:r>
                      <a:r>
                        <a:rPr lang="zh-CN" sz="1600" b="1" kern="100">
                          <a:effectLst/>
                        </a:rPr>
                        <a:t>㎡</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63</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r>
              <a:tr h="301533">
                <a:tc>
                  <a:txBody>
                    <a:bodyPr/>
                    <a:lstStyle/>
                    <a:p>
                      <a:pPr algn="ctr">
                        <a:lnSpc>
                          <a:spcPct val="150000"/>
                        </a:lnSpc>
                        <a:spcAft>
                          <a:spcPts val="0"/>
                        </a:spcAft>
                      </a:pPr>
                      <a:r>
                        <a:rPr lang="en-US" sz="1600" b="1" kern="100">
                          <a:effectLst/>
                        </a:rPr>
                        <a:t>7</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标准砖</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dirty="0">
                          <a:effectLst/>
                        </a:rPr>
                        <a:t>千块</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a:effectLst/>
                        </a:rPr>
                        <a:t>3000</a:t>
                      </a:r>
                      <a:r>
                        <a:rPr lang="zh-CN" sz="1600" b="1" kern="100">
                          <a:effectLst/>
                        </a:rPr>
                        <a:t>㎡×</a:t>
                      </a:r>
                      <a:r>
                        <a:rPr lang="en-US" sz="1600" b="1" kern="100">
                          <a:effectLst/>
                        </a:rPr>
                        <a:t>0.160</a:t>
                      </a:r>
                      <a:r>
                        <a:rPr lang="zh-CN" sz="1600" b="1" kern="100">
                          <a:effectLst/>
                        </a:rPr>
                        <a:t>千块</a:t>
                      </a:r>
                      <a:r>
                        <a:rPr lang="en-US" sz="1600" b="1" kern="100">
                          <a:effectLst/>
                        </a:rPr>
                        <a:t>/</a:t>
                      </a:r>
                      <a:r>
                        <a:rPr lang="zh-CN" sz="1600" b="1" kern="100">
                          <a:effectLst/>
                        </a:rPr>
                        <a:t>㎡</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480</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r>
              <a:tr h="301533">
                <a:tc>
                  <a:txBody>
                    <a:bodyPr/>
                    <a:lstStyle/>
                    <a:p>
                      <a:pPr algn="ctr">
                        <a:lnSpc>
                          <a:spcPct val="150000"/>
                        </a:lnSpc>
                        <a:spcAft>
                          <a:spcPts val="0"/>
                        </a:spcAft>
                      </a:pPr>
                      <a:r>
                        <a:rPr lang="en-US" sz="1600" b="1" kern="100">
                          <a:effectLst/>
                        </a:rPr>
                        <a:t>8</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生石灰</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t</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dirty="0">
                          <a:effectLst/>
                        </a:rPr>
                        <a:t>3000</a:t>
                      </a:r>
                      <a:r>
                        <a:rPr lang="zh-CN" sz="1600" b="1" kern="100" dirty="0">
                          <a:effectLst/>
                        </a:rPr>
                        <a:t>㎡×</a:t>
                      </a:r>
                      <a:r>
                        <a:rPr lang="en-US" sz="1600" b="1" kern="100" dirty="0">
                          <a:effectLst/>
                        </a:rPr>
                        <a:t>0.018 t/</a:t>
                      </a:r>
                      <a:r>
                        <a:rPr lang="zh-CN" sz="1600" b="1" kern="100"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54</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r>
              <a:tr h="301533">
                <a:tc>
                  <a:txBody>
                    <a:bodyPr/>
                    <a:lstStyle/>
                    <a:p>
                      <a:pPr algn="ctr">
                        <a:lnSpc>
                          <a:spcPct val="150000"/>
                        </a:lnSpc>
                        <a:spcAft>
                          <a:spcPts val="0"/>
                        </a:spcAft>
                      </a:pPr>
                      <a:r>
                        <a:rPr lang="en-US" sz="1600" b="1" kern="100">
                          <a:effectLst/>
                        </a:rPr>
                        <a:t>9</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砂子</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m3</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dirty="0">
                          <a:effectLst/>
                        </a:rPr>
                        <a:t>3000</a:t>
                      </a:r>
                      <a:r>
                        <a:rPr lang="zh-CN" sz="1600" b="1" kern="100" dirty="0">
                          <a:effectLst/>
                        </a:rPr>
                        <a:t>㎡×</a:t>
                      </a:r>
                      <a:r>
                        <a:rPr lang="en-US" sz="1600" b="1" kern="100" dirty="0">
                          <a:effectLst/>
                        </a:rPr>
                        <a:t>0.470 m3/</a:t>
                      </a:r>
                      <a:r>
                        <a:rPr lang="zh-CN" sz="1600" b="1" kern="100"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1410</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r>
              <a:tr h="301533">
                <a:tc>
                  <a:txBody>
                    <a:bodyPr/>
                    <a:lstStyle/>
                    <a:p>
                      <a:pPr algn="ctr">
                        <a:lnSpc>
                          <a:spcPct val="150000"/>
                        </a:lnSpc>
                        <a:spcAft>
                          <a:spcPts val="0"/>
                        </a:spcAft>
                      </a:pPr>
                      <a:r>
                        <a:rPr lang="en-US" sz="1600" b="1" kern="100">
                          <a:effectLst/>
                        </a:rPr>
                        <a:t>10</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石子</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m3</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dirty="0">
                          <a:effectLst/>
                        </a:rPr>
                        <a:t>3000</a:t>
                      </a:r>
                      <a:r>
                        <a:rPr lang="zh-CN" sz="1600" b="1" kern="100" dirty="0">
                          <a:effectLst/>
                        </a:rPr>
                        <a:t>㎡×</a:t>
                      </a:r>
                      <a:r>
                        <a:rPr lang="en-US" sz="1600" b="1" kern="100" dirty="0">
                          <a:effectLst/>
                        </a:rPr>
                        <a:t>0.234 m3/</a:t>
                      </a:r>
                      <a:r>
                        <a:rPr lang="zh-CN" sz="1600" b="1" kern="100"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702</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r>
              <a:tr h="301533">
                <a:tc>
                  <a:txBody>
                    <a:bodyPr/>
                    <a:lstStyle/>
                    <a:p>
                      <a:pPr algn="ctr">
                        <a:lnSpc>
                          <a:spcPct val="150000"/>
                        </a:lnSpc>
                        <a:spcAft>
                          <a:spcPts val="0"/>
                        </a:spcAft>
                      </a:pPr>
                      <a:r>
                        <a:rPr lang="en-US" sz="1600" b="1" kern="100">
                          <a:effectLst/>
                        </a:rPr>
                        <a:t>11</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炉渣</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m3</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dirty="0">
                          <a:effectLst/>
                        </a:rPr>
                        <a:t>3000</a:t>
                      </a:r>
                      <a:r>
                        <a:rPr lang="zh-CN" sz="1600" b="1" kern="100" dirty="0">
                          <a:effectLst/>
                        </a:rPr>
                        <a:t>㎡×</a:t>
                      </a:r>
                      <a:r>
                        <a:rPr lang="en-US" sz="1600" b="1" kern="100" dirty="0">
                          <a:effectLst/>
                        </a:rPr>
                        <a:t>0.016 m3/</a:t>
                      </a:r>
                      <a:r>
                        <a:rPr lang="zh-CN" sz="1600" b="1" kern="100"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48</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r>
              <a:tr h="301533">
                <a:tc>
                  <a:txBody>
                    <a:bodyPr/>
                    <a:lstStyle/>
                    <a:p>
                      <a:pPr algn="ctr">
                        <a:lnSpc>
                          <a:spcPct val="150000"/>
                        </a:lnSpc>
                        <a:spcAft>
                          <a:spcPts val="0"/>
                        </a:spcAft>
                      </a:pPr>
                      <a:r>
                        <a:rPr lang="en-US" sz="1600" b="1" kern="100">
                          <a:effectLst/>
                        </a:rPr>
                        <a:t>12</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玻璃</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dirty="0">
                          <a:effectLst/>
                        </a:rPr>
                        <a:t>3000</a:t>
                      </a:r>
                      <a:r>
                        <a:rPr lang="zh-CN" sz="1600" b="1" kern="100" dirty="0">
                          <a:effectLst/>
                        </a:rPr>
                        <a:t>㎡×</a:t>
                      </a:r>
                      <a:r>
                        <a:rPr lang="en-US" sz="1600" b="1" kern="100" dirty="0">
                          <a:effectLst/>
                        </a:rPr>
                        <a:t>0.099</a:t>
                      </a:r>
                      <a:r>
                        <a:rPr lang="zh-CN" sz="1600" b="1" kern="100" dirty="0">
                          <a:effectLst/>
                        </a:rPr>
                        <a:t>㎡</a:t>
                      </a:r>
                      <a:r>
                        <a:rPr lang="en-US" sz="1600" b="1" kern="100" dirty="0">
                          <a:effectLst/>
                        </a:rPr>
                        <a:t>/</a:t>
                      </a:r>
                      <a:r>
                        <a:rPr lang="zh-CN" sz="1600" b="1" kern="100"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297</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r>
              <a:tr h="301533">
                <a:tc>
                  <a:txBody>
                    <a:bodyPr/>
                    <a:lstStyle/>
                    <a:p>
                      <a:pPr algn="ctr">
                        <a:lnSpc>
                          <a:spcPct val="150000"/>
                        </a:lnSpc>
                        <a:spcAft>
                          <a:spcPts val="0"/>
                        </a:spcAft>
                      </a:pPr>
                      <a:r>
                        <a:rPr lang="en-US" sz="1600" b="1" kern="100">
                          <a:effectLst/>
                        </a:rPr>
                        <a:t>13</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胶合板</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dirty="0">
                          <a:effectLst/>
                        </a:rPr>
                        <a:t>3000</a:t>
                      </a:r>
                      <a:r>
                        <a:rPr lang="zh-CN" sz="1600" b="1" kern="100" dirty="0">
                          <a:effectLst/>
                        </a:rPr>
                        <a:t>㎡×</a:t>
                      </a:r>
                      <a:r>
                        <a:rPr lang="en-US" sz="1600" b="1" kern="100" dirty="0">
                          <a:effectLst/>
                        </a:rPr>
                        <a:t>0.264</a:t>
                      </a:r>
                      <a:r>
                        <a:rPr lang="zh-CN" sz="1600" b="1" kern="100" dirty="0">
                          <a:effectLst/>
                        </a:rPr>
                        <a:t>㎡</a:t>
                      </a:r>
                      <a:r>
                        <a:rPr lang="en-US" sz="1600" b="1" kern="100" dirty="0">
                          <a:effectLst/>
                        </a:rPr>
                        <a:t>/</a:t>
                      </a:r>
                      <a:r>
                        <a:rPr lang="zh-CN" sz="1600" b="1" kern="100"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792</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r>
              <a:tr h="301533">
                <a:tc>
                  <a:txBody>
                    <a:bodyPr/>
                    <a:lstStyle/>
                    <a:p>
                      <a:pPr algn="ctr">
                        <a:lnSpc>
                          <a:spcPct val="150000"/>
                        </a:lnSpc>
                        <a:spcAft>
                          <a:spcPts val="0"/>
                        </a:spcAft>
                      </a:pPr>
                      <a:r>
                        <a:rPr lang="en-US" sz="1600" b="1" kern="100">
                          <a:effectLst/>
                        </a:rPr>
                        <a:t>14</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玻纤布</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dirty="0">
                          <a:effectLst/>
                        </a:rPr>
                        <a:t>3000</a:t>
                      </a:r>
                      <a:r>
                        <a:rPr lang="zh-CN" sz="1600" b="1" kern="100" dirty="0">
                          <a:effectLst/>
                        </a:rPr>
                        <a:t>㎡×</a:t>
                      </a:r>
                      <a:r>
                        <a:rPr lang="en-US" sz="1600" b="1" kern="100" dirty="0">
                          <a:effectLst/>
                        </a:rPr>
                        <a:t>0.240</a:t>
                      </a:r>
                      <a:r>
                        <a:rPr lang="zh-CN" sz="1600" b="1" kern="100" dirty="0">
                          <a:effectLst/>
                        </a:rPr>
                        <a:t>㎡</a:t>
                      </a:r>
                      <a:r>
                        <a:rPr lang="en-US" sz="1600" b="1" kern="100" dirty="0">
                          <a:effectLst/>
                        </a:rPr>
                        <a:t>/</a:t>
                      </a:r>
                      <a:r>
                        <a:rPr lang="zh-CN" sz="1600" b="1" kern="100"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dirty="0">
                          <a:effectLst/>
                        </a:rPr>
                        <a:t>720</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r>
              <a:tr h="301533">
                <a:tc>
                  <a:txBody>
                    <a:bodyPr/>
                    <a:lstStyle/>
                    <a:p>
                      <a:pPr algn="ctr">
                        <a:lnSpc>
                          <a:spcPct val="150000"/>
                        </a:lnSpc>
                        <a:spcAft>
                          <a:spcPts val="0"/>
                        </a:spcAft>
                      </a:pPr>
                      <a:r>
                        <a:rPr lang="en-US" sz="1600" b="1" kern="100">
                          <a:effectLst/>
                        </a:rPr>
                        <a:t>15</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油漆</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zh-CN" sz="1600" b="1" kern="100">
                          <a:effectLst/>
                        </a:rPr>
                        <a:t>㎏</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a:effectLst/>
                        </a:rPr>
                        <a:t>3000</a:t>
                      </a:r>
                      <a:r>
                        <a:rPr lang="zh-CN" sz="1600" b="1" kern="100">
                          <a:effectLst/>
                        </a:rPr>
                        <a:t>㎡×</a:t>
                      </a:r>
                      <a:r>
                        <a:rPr lang="en-US" sz="1600" b="1" kern="100">
                          <a:effectLst/>
                        </a:rPr>
                        <a:t>0.693</a:t>
                      </a:r>
                      <a:r>
                        <a:rPr lang="zh-CN" sz="1600" b="1" kern="100">
                          <a:effectLst/>
                        </a:rPr>
                        <a:t>㎏</a:t>
                      </a:r>
                      <a:r>
                        <a:rPr lang="en-US" sz="1600" b="1" kern="100">
                          <a:effectLst/>
                        </a:rPr>
                        <a:t>/</a:t>
                      </a:r>
                      <a:r>
                        <a:rPr lang="zh-CN" sz="1600" b="1" kern="100">
                          <a:effectLst/>
                        </a:rPr>
                        <a:t>㎡</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dirty="0">
                          <a:effectLst/>
                        </a:rPr>
                        <a:t>2079</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r>
            </a:tbl>
          </a:graphicData>
        </a:graphic>
      </p:graphicFrame>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5810"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用概算指标编制概算的方法较为简便。主要工作是计算拟建工程的建筑面积。然后再套用概算指标。直接算出各项费用和工料需用量。</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在实际工作中，用概算指标编制概算时，往往</a:t>
            </a: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选不到工程特征和结构特征完全相同的概算指标，总有一些差别。遇到这种情况可采取调整的方法修正这些差别。</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37581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6834" name="内容占位符 2"/>
          <p:cNvSpPr>
            <a:spLocks noGrp="1"/>
          </p:cNvSpPr>
          <p:nvPr>
            <p:ph idx="1"/>
          </p:nvPr>
        </p:nvSpPr>
        <p:spPr>
          <a:xfrm>
            <a:off x="468313" y="1866900"/>
            <a:ext cx="8207375" cy="45148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调整方法一：</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拟建工程在同一地点。建筑面积接近，但结构特征不完全一样。</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例如，拟建工程是一砖外墙、木窗，概算指标中的工程是一砖半外墙、钢窗，这就要调整工程量和修正概算指标。</a:t>
            </a:r>
            <a:endParaRPr lang="zh-CN" altLang="en-US" sz="2800" dirty="0">
              <a:latin typeface="楷体" panose="02010609060101010101" pitchFamily="49" charset="-122"/>
              <a:ea typeface="楷体" panose="02010609060101010101" pitchFamily="49" charset="-122"/>
              <a:cs typeface="+mn-cs"/>
            </a:endParaRPr>
          </a:p>
        </p:txBody>
      </p:sp>
      <p:sp>
        <p:nvSpPr>
          <p:cNvPr id="37683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7858" name="内容占位符 2"/>
          <p:cNvSpPr>
            <a:spLocks noGrp="1"/>
          </p:cNvSpPr>
          <p:nvPr>
            <p:ph idx="1"/>
          </p:nvPr>
        </p:nvSpPr>
        <p:spPr>
          <a:xfrm>
            <a:off x="468313" y="1651000"/>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调整的基本思路是；</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从原概算指标中，减去每平方米建筑面积需换出的结构构件的价值，增加每平方米建筑面积需换入结构构件的价值，即得每平方米造价修正指标。再将每平方米造价修正指标乘上设计对象的建筑面积，就得到该工程的概算造价。</a:t>
            </a:r>
            <a:endParaRPr lang="zh-CN" altLang="en-US" sz="2800" dirty="0">
              <a:latin typeface="楷体" panose="02010609060101010101" pitchFamily="49" charset="-122"/>
              <a:ea typeface="楷体" panose="02010609060101010101" pitchFamily="49" charset="-122"/>
              <a:cs typeface="+mn-cs"/>
            </a:endParaRPr>
          </a:p>
        </p:txBody>
      </p:sp>
      <p:sp>
        <p:nvSpPr>
          <p:cNvPr id="37785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82" name="内容占位符 2"/>
          <p:cNvSpPr>
            <a:spLocks noGrp="1"/>
          </p:cNvSpPr>
          <p:nvPr>
            <p:ph idx="1"/>
          </p:nvPr>
        </p:nvSpPr>
        <p:spPr>
          <a:xfrm>
            <a:off x="468313" y="1866900"/>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计算公式如下：</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每平方米建筑面积造价修正指标</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原指标单方造价－每平方米建筑面积换出结构构件价值</a:t>
            </a: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＋每平方米建筑面积换入结构构件价值</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7888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990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式中</a:t>
            </a: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每平方米建筑面积换出结构构件价值</a:t>
            </a: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设计概算造价</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拟建工程建筑面积×每平方米建筑面积造价修正指标</a:t>
            </a: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37990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379908" name="图片 5" descr="HWOCRTEMP_ROC1000"/>
          <p:cNvPicPr>
            <a:picLocks noChangeAspect="1"/>
          </p:cNvPicPr>
          <p:nvPr/>
        </p:nvPicPr>
        <p:blipFill>
          <a:blip r:embed="rId1">
            <a:lum bright="6000"/>
          </a:blip>
          <a:stretch>
            <a:fillRect/>
          </a:stretch>
        </p:blipFill>
        <p:spPr>
          <a:xfrm>
            <a:off x="1835150" y="2014538"/>
            <a:ext cx="5761038" cy="1541462"/>
          </a:xfrm>
          <a:prstGeom prst="rect">
            <a:avLst/>
          </a:prstGeom>
          <a:noFill/>
          <a:ln w="9525">
            <a:noFill/>
          </a:ln>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1954" name="内容占位符 2"/>
          <p:cNvSpPr>
            <a:spLocks noGrp="1"/>
          </p:cNvSpPr>
          <p:nvPr>
            <p:ph idx="1"/>
          </p:nvPr>
        </p:nvSpPr>
        <p:spPr>
          <a:xfrm>
            <a:off x="468313" y="1651000"/>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【例</a:t>
            </a:r>
            <a:r>
              <a:rPr lang="en-US" altLang="zh-CN" sz="2800" dirty="0">
                <a:latin typeface="楷体" panose="02010609060101010101" pitchFamily="49" charset="-122"/>
                <a:ea typeface="楷体" panose="02010609060101010101" pitchFamily="49" charset="-122"/>
                <a:cs typeface="+mn-cs"/>
              </a:rPr>
              <a:t>3-5</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拟建工程建筑面积</a:t>
            </a:r>
            <a:r>
              <a:rPr lang="en-US" altLang="zh-CN" sz="2800" dirty="0">
                <a:latin typeface="楷体" panose="02010609060101010101" pitchFamily="49" charset="-122"/>
                <a:ea typeface="楷体" panose="02010609060101010101" pitchFamily="49" charset="-122"/>
                <a:cs typeface="+mn-cs"/>
              </a:rPr>
              <a:t>3 500m2</a:t>
            </a:r>
            <a:r>
              <a:rPr lang="zh-CN" altLang="zh-CN" sz="2800" dirty="0">
                <a:latin typeface="楷体" panose="02010609060101010101" pitchFamily="49" charset="-122"/>
                <a:ea typeface="楷体" panose="02010609060101010101" pitchFamily="49" charset="-122"/>
                <a:cs typeface="+mn-cs"/>
              </a:rPr>
              <a:t>。按图算出一砖外墙</a:t>
            </a:r>
            <a:r>
              <a:rPr lang="en-US" altLang="zh-CN" sz="2800" dirty="0">
                <a:latin typeface="楷体" panose="02010609060101010101" pitchFamily="49" charset="-122"/>
                <a:ea typeface="楷体" panose="02010609060101010101" pitchFamily="49" charset="-122"/>
                <a:cs typeface="+mn-cs"/>
              </a:rPr>
              <a:t>632.51m2</a:t>
            </a:r>
            <a:r>
              <a:rPr lang="zh-CN" altLang="zh-CN" sz="2800" dirty="0">
                <a:latin typeface="楷体" panose="02010609060101010101" pitchFamily="49" charset="-122"/>
                <a:ea typeface="楷体" panose="02010609060101010101" pitchFamily="49" charset="-122"/>
                <a:cs typeface="+mn-cs"/>
              </a:rPr>
              <a:t>，木窗</a:t>
            </a:r>
            <a:r>
              <a:rPr lang="en-US" altLang="zh-CN" sz="2800" dirty="0">
                <a:latin typeface="楷体" panose="02010609060101010101" pitchFamily="49" charset="-122"/>
                <a:ea typeface="楷体" panose="02010609060101010101" pitchFamily="49" charset="-122"/>
                <a:cs typeface="+mn-cs"/>
              </a:rPr>
              <a:t>250m2</a:t>
            </a:r>
            <a:r>
              <a:rPr lang="zh-CN" altLang="zh-CN" sz="2800" dirty="0">
                <a:latin typeface="楷体" panose="02010609060101010101" pitchFamily="49" charset="-122"/>
                <a:ea typeface="楷体" panose="02010609060101010101" pitchFamily="49" charset="-122"/>
                <a:cs typeface="+mn-cs"/>
              </a:rPr>
              <a:t>。原概算指标每</a:t>
            </a:r>
            <a:r>
              <a:rPr lang="en-US" altLang="zh-CN" sz="2800" dirty="0">
                <a:latin typeface="楷体" panose="02010609060101010101" pitchFamily="49" charset="-122"/>
                <a:ea typeface="楷体" panose="02010609060101010101" pitchFamily="49" charset="-122"/>
                <a:cs typeface="+mn-cs"/>
              </a:rPr>
              <a:t>lOOm2</a:t>
            </a:r>
            <a:r>
              <a:rPr lang="zh-CN" altLang="zh-CN" sz="2800" dirty="0">
                <a:latin typeface="楷体" panose="02010609060101010101" pitchFamily="49" charset="-122"/>
                <a:ea typeface="楷体" panose="02010609060101010101" pitchFamily="49" charset="-122"/>
                <a:cs typeface="+mn-cs"/>
              </a:rPr>
              <a:t>建筑面积一砖半外墙</a:t>
            </a:r>
            <a:r>
              <a:rPr lang="en-US" altLang="zh-CN" sz="2800" dirty="0">
                <a:latin typeface="楷体" panose="02010609060101010101" pitchFamily="49" charset="-122"/>
                <a:ea typeface="楷体" panose="02010609060101010101" pitchFamily="49" charset="-122"/>
                <a:cs typeface="+mn-cs"/>
              </a:rPr>
              <a:t>25.71 m2</a:t>
            </a:r>
            <a:r>
              <a:rPr lang="zh-CN" altLang="zh-CN" sz="2800" dirty="0">
                <a:latin typeface="楷体" panose="02010609060101010101" pitchFamily="49" charset="-122"/>
                <a:ea typeface="楷体" panose="02010609060101010101" pitchFamily="49" charset="-122"/>
                <a:cs typeface="+mn-cs"/>
              </a:rPr>
              <a:t>，钢窗</a:t>
            </a:r>
            <a:r>
              <a:rPr lang="en-US" altLang="zh-CN" sz="2800" dirty="0">
                <a:latin typeface="楷体" panose="02010609060101010101" pitchFamily="49" charset="-122"/>
                <a:ea typeface="楷体" panose="02010609060101010101" pitchFamily="49" charset="-122"/>
                <a:cs typeface="+mn-cs"/>
              </a:rPr>
              <a:t>l5.36 m2</a:t>
            </a:r>
            <a:r>
              <a:rPr lang="zh-CN" altLang="zh-CN" sz="2800" dirty="0">
                <a:latin typeface="楷体" panose="02010609060101010101" pitchFamily="49" charset="-122"/>
                <a:ea typeface="楷体" panose="02010609060101010101" pitchFamily="49" charset="-122"/>
                <a:cs typeface="+mn-cs"/>
              </a:rPr>
              <a:t>，每平方米概算造价</a:t>
            </a:r>
            <a:r>
              <a:rPr lang="en-US" altLang="zh-CN" sz="2800" dirty="0">
                <a:latin typeface="楷体" panose="02010609060101010101" pitchFamily="49" charset="-122"/>
                <a:ea typeface="楷体" panose="02010609060101010101" pitchFamily="49" charset="-122"/>
                <a:cs typeface="+mn-cs"/>
              </a:rPr>
              <a:t>123.76</a:t>
            </a:r>
            <a:r>
              <a:rPr lang="zh-CN" altLang="zh-CN" sz="2800" dirty="0">
                <a:latin typeface="楷体" panose="02010609060101010101" pitchFamily="49" charset="-122"/>
                <a:ea typeface="楷体" panose="02010609060101010101" pitchFamily="49" charset="-122"/>
                <a:cs typeface="+mn-cs"/>
              </a:rPr>
              <a:t>元。求修正后的单方造价和概算造价，见表</a:t>
            </a:r>
            <a:r>
              <a:rPr lang="en-US" altLang="zh-CN" sz="2800" dirty="0">
                <a:latin typeface="楷体" panose="02010609060101010101" pitchFamily="49" charset="-122"/>
                <a:ea typeface="楷体" panose="02010609060101010101" pitchFamily="49" charset="-122"/>
                <a:cs typeface="+mn-cs"/>
              </a:rPr>
              <a:t>3.13</a:t>
            </a:r>
            <a:r>
              <a:rPr lang="zh-CN" altLang="zh-CN" sz="2800" dirty="0">
                <a:latin typeface="楷体" panose="02010609060101010101" pitchFamily="49" charset="-122"/>
                <a:ea typeface="楷体" panose="02010609060101010101" pitchFamily="49" charset="-122"/>
                <a:cs typeface="+mn-cs"/>
              </a:rPr>
              <a:t>。</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8195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2978"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38297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382980" name="图片 4" descr="HWOCRTEMP_ROC1020"/>
          <p:cNvPicPr>
            <a:picLocks noChangeAspect="1"/>
          </p:cNvPicPr>
          <p:nvPr/>
        </p:nvPicPr>
        <p:blipFill>
          <a:blip r:embed="rId1"/>
          <a:stretch>
            <a:fillRect/>
          </a:stretch>
        </p:blipFill>
        <p:spPr>
          <a:xfrm>
            <a:off x="1209675" y="4627563"/>
            <a:ext cx="5424488" cy="1457325"/>
          </a:xfrm>
          <a:prstGeom prst="rect">
            <a:avLst/>
          </a:prstGeom>
          <a:noFill/>
          <a:ln w="9525">
            <a:noFill/>
          </a:ln>
        </p:spPr>
      </p:pic>
      <p:pic>
        <p:nvPicPr>
          <p:cNvPr id="382981" name="图片 5" descr="HWOCRTEMP_ROC1010"/>
          <p:cNvPicPr>
            <a:picLocks noChangeAspect="1"/>
          </p:cNvPicPr>
          <p:nvPr/>
        </p:nvPicPr>
        <p:blipFill>
          <a:blip r:embed="rId2"/>
          <a:stretch>
            <a:fillRect/>
          </a:stretch>
        </p:blipFill>
        <p:spPr>
          <a:xfrm>
            <a:off x="395288" y="981075"/>
            <a:ext cx="8305800" cy="3384550"/>
          </a:xfrm>
          <a:prstGeom prst="rect">
            <a:avLst/>
          </a:prstGeom>
          <a:noFill/>
          <a:ln w="9525">
            <a:noFill/>
          </a:ln>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4002" name="内容占位符 2"/>
          <p:cNvSpPr>
            <a:spLocks noGrp="1"/>
          </p:cNvSpPr>
          <p:nvPr>
            <p:ph idx="1"/>
          </p:nvPr>
        </p:nvSpPr>
        <p:spPr>
          <a:xfrm>
            <a:off x="468313" y="1146175"/>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调整方法二：</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不通过修正每平方米造价指标的方法。而直接修正原指标中的工料数量。</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具体做法是，从原指标的工料数量和机械费中，换出拟建工程不同的结构构件人工、材料数量和调整机械费，换入所需的人工、材料和机械费。这些费用根据换入、换出结构构件工程量乘以相应概算定额中的人工、材料数量和机械费算出。</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38400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502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用概算指标编概算，工程量的计算量较小，也节省了大量套定额和工料分析的时间，编制速度较快。但相对来说准确性要差一些。</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用类似工程预算编制概算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类似工程预算是指已经编好并用于某工程的施工图预算。</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8502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02"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25600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256004" name="Picture 2"/>
          <p:cNvPicPr>
            <a:picLocks noChangeAspect="1"/>
          </p:cNvPicPr>
          <p:nvPr/>
        </p:nvPicPr>
        <p:blipFill>
          <a:blip r:embed="rId1"/>
          <a:stretch>
            <a:fillRect/>
          </a:stretch>
        </p:blipFill>
        <p:spPr>
          <a:xfrm>
            <a:off x="179388" y="1196975"/>
            <a:ext cx="8815387" cy="5249863"/>
          </a:xfrm>
          <a:prstGeom prst="rect">
            <a:avLst/>
          </a:prstGeom>
          <a:noFill/>
          <a:ln w="9525">
            <a:noFill/>
          </a:ln>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6050" name="内容占位符 2"/>
          <p:cNvSpPr>
            <a:spLocks noGrp="1"/>
          </p:cNvSpPr>
          <p:nvPr>
            <p:ph idx="1"/>
          </p:nvPr>
        </p:nvSpPr>
        <p:spPr>
          <a:xfrm>
            <a:off x="468313" y="157956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用类似工程预算编制概算具有编制时间短，数据较为准确等特点。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如果拟建工程的建筑面积和结构特征与所选的类似工程预算的建筑面积和结构特征基本相同，那么就可以直接采用类似工程预算的各项数据编制拟建工程概算。</a:t>
            </a:r>
            <a:endParaRPr lang="zh-CN" altLang="en-US" sz="2800" dirty="0">
              <a:latin typeface="楷体" panose="02010609060101010101" pitchFamily="49" charset="-122"/>
              <a:ea typeface="楷体" panose="02010609060101010101" pitchFamily="49" charset="-122"/>
              <a:cs typeface="+mn-cs"/>
            </a:endParaRPr>
          </a:p>
        </p:txBody>
      </p:sp>
      <p:sp>
        <p:nvSpPr>
          <p:cNvPr id="38605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7074" name="内容占位符 2"/>
          <p:cNvSpPr>
            <a:spLocks noGrp="1"/>
          </p:cNvSpPr>
          <p:nvPr>
            <p:ph idx="1"/>
          </p:nvPr>
        </p:nvSpPr>
        <p:spPr>
          <a:xfrm>
            <a:off x="250825" y="908050"/>
            <a:ext cx="8569325" cy="5162550"/>
          </a:xfrm>
        </p:spPr>
        <p:txBody>
          <a:bodyPr vert="horz" wrap="square" lIns="91440" tIns="45720" rIns="91440" bIns="45720" anchor="t"/>
          <a:p>
            <a:pPr>
              <a:spcBef>
                <a:spcPct val="0"/>
              </a:spcBef>
              <a:buFont typeface="Wingdings" panose="05000000000000000000" pitchFamily="2" charset="2"/>
            </a:pPr>
            <a:r>
              <a:rPr lang="zh-CN" altLang="zh-CN" sz="2800" dirty="0">
                <a:solidFill>
                  <a:srgbClr val="FF0000"/>
                </a:solidFill>
                <a:latin typeface="楷体" panose="02010609060101010101" pitchFamily="49" charset="-122"/>
                <a:ea typeface="楷体" panose="02010609060101010101" pitchFamily="49" charset="-122"/>
                <a:cs typeface="+mn-cs"/>
              </a:rPr>
              <a:t>当出现下列两种情况时，就要修正类似工程预算的各项数据：</a:t>
            </a:r>
            <a:r>
              <a:rPr lang="en-US" altLang="zh-CN" sz="2800" dirty="0">
                <a:solidFill>
                  <a:srgbClr val="FF0000"/>
                </a:solidFill>
                <a:latin typeface="楷体" panose="02010609060101010101" pitchFamily="49" charset="-122"/>
                <a:ea typeface="楷体" panose="02010609060101010101" pitchFamily="49" charset="-122"/>
                <a:cs typeface="+mn-cs"/>
              </a:rPr>
              <a:t>     </a:t>
            </a:r>
            <a:endParaRPr lang="zh-CN" altLang="zh-CN" sz="2800" dirty="0">
              <a:solidFill>
                <a:srgbClr val="FF0000"/>
              </a:solidFill>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(1)</a:t>
            </a:r>
            <a:r>
              <a:rPr lang="zh-CN" altLang="zh-CN" sz="2800" dirty="0">
                <a:latin typeface="楷体" panose="02010609060101010101" pitchFamily="49" charset="-122"/>
                <a:ea typeface="楷体" panose="02010609060101010101" pitchFamily="49" charset="-122"/>
                <a:cs typeface="+mn-cs"/>
              </a:rPr>
              <a:t>拟建工程与类似工程不在同一地区，这时就要产生工资标准、材料预算价格、机械费、间接费等的差异。</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拟建工程与类似工程在结构上有差异。</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当出现第二种情况的差异时，可参照修正概算造价指标的方法加以修正。</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当出现第一种情况的差异时，则需计算修正系数。</a:t>
            </a:r>
            <a:endParaRPr lang="zh-CN" altLang="en-US" sz="2800" dirty="0">
              <a:latin typeface="楷体" panose="02010609060101010101" pitchFamily="49" charset="-122"/>
              <a:ea typeface="楷体" panose="02010609060101010101" pitchFamily="49" charset="-122"/>
              <a:cs typeface="+mn-cs"/>
            </a:endParaRPr>
          </a:p>
        </p:txBody>
      </p:sp>
      <p:sp>
        <p:nvSpPr>
          <p:cNvPr id="38707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8098"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计算修正系数的基本思路是。先分别求出类似工程预算的人工费、材料费、机械费、间接费和其他间接费在全部预算成本中所占的比例</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分别以γ</a:t>
            </a:r>
            <a:r>
              <a:rPr lang="en-US" altLang="zh-CN" sz="2800" baseline="-250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、γ</a:t>
            </a:r>
            <a:r>
              <a:rPr lang="en-US" altLang="zh-CN" sz="2800" baseline="-25000" dirty="0">
                <a:latin typeface="楷体" panose="02010609060101010101" pitchFamily="49" charset="-122"/>
                <a:ea typeface="楷体" panose="02010609060101010101" pitchFamily="49" charset="-122"/>
                <a:cs typeface="+mn-cs"/>
              </a:rPr>
              <a:t>2</a:t>
            </a:r>
            <a:r>
              <a:rPr lang="zh-CN" altLang="zh-CN" sz="2800" baseline="-250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、γ</a:t>
            </a:r>
            <a:r>
              <a:rPr lang="en-US" altLang="zh-CN" sz="2800" baseline="-250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、γ</a:t>
            </a:r>
            <a:r>
              <a:rPr lang="en-US" altLang="zh-CN" sz="2800" baseline="-250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、γ</a:t>
            </a:r>
            <a:r>
              <a:rPr lang="en-US" altLang="zh-CN" sz="2800" baseline="-250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表示</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，然后再计算这五种因索的修正系数，最后求出总修正系数。</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计算修正系数的目的是为了求出类似工程预算修正后的平米造价，用拟建工程的建筑面积乘上修正系数后的平米造价，就得到了拟建工程的概算造价。</a:t>
            </a:r>
            <a:endParaRPr lang="zh-CN" altLang="en-US" sz="2800" dirty="0">
              <a:latin typeface="楷体" panose="02010609060101010101" pitchFamily="49" charset="-122"/>
              <a:ea typeface="楷体" panose="02010609060101010101" pitchFamily="49" charset="-122"/>
              <a:cs typeface="+mn-cs"/>
            </a:endParaRPr>
          </a:p>
        </p:txBody>
      </p:sp>
      <p:sp>
        <p:nvSpPr>
          <p:cNvPr id="38809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22"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38912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
        <p:nvSpPr>
          <p:cNvPr id="389124" name="Rectangle 2"/>
          <p:cNvSpPr/>
          <p:nvPr/>
        </p:nvSpPr>
        <p:spPr>
          <a:xfrm>
            <a:off x="0" y="0"/>
            <a:ext cx="9144000" cy="457200"/>
          </a:xfrm>
          <a:prstGeom prst="rect">
            <a:avLst/>
          </a:prstGeom>
          <a:noFill/>
          <a:ln w="9525">
            <a:noFill/>
          </a:ln>
        </p:spPr>
        <p:txBody>
          <a:bodyPr wrap="none" anchor="ctr">
            <a:spAutoFit/>
          </a:bodyPr>
          <a:p>
            <a:endParaRPr lang="zh-CN" altLang="en-US" dirty="0">
              <a:latin typeface="Arial" panose="020B0604020202020204" pitchFamily="34" charset="0"/>
              <a:ea typeface="宋体" panose="02010600030101010101" pitchFamily="2" charset="-122"/>
            </a:endParaRPr>
          </a:p>
        </p:txBody>
      </p:sp>
      <p:pic>
        <p:nvPicPr>
          <p:cNvPr id="389125" name="图片 51" descr="说明: HWOCRTEMP_ROC1030"/>
          <p:cNvPicPr>
            <a:picLocks noChangeAspect="1"/>
          </p:cNvPicPr>
          <p:nvPr/>
        </p:nvPicPr>
        <p:blipFill>
          <a:blip r:embed="rId1">
            <a:lum bright="6000"/>
          </a:blip>
          <a:stretch>
            <a:fillRect/>
          </a:stretch>
        </p:blipFill>
        <p:spPr>
          <a:xfrm>
            <a:off x="684213" y="1665288"/>
            <a:ext cx="7848600" cy="5024437"/>
          </a:xfrm>
          <a:prstGeom prst="rect">
            <a:avLst/>
          </a:prstGeom>
          <a:noFill/>
          <a:ln w="9525">
            <a:noFill/>
          </a:ln>
        </p:spPr>
      </p:pic>
      <p:sp>
        <p:nvSpPr>
          <p:cNvPr id="389126" name="Rectangle 3"/>
          <p:cNvSpPr/>
          <p:nvPr/>
        </p:nvSpPr>
        <p:spPr>
          <a:xfrm>
            <a:off x="512763" y="1223963"/>
            <a:ext cx="2954337" cy="461962"/>
          </a:xfrm>
          <a:prstGeom prst="rect">
            <a:avLst/>
          </a:prstGeom>
          <a:noFill/>
          <a:ln w="9525">
            <a:noFill/>
          </a:ln>
        </p:spPr>
        <p:txBody>
          <a:bodyPr wrap="none" anchor="ctr">
            <a:spAutoFit/>
          </a:bodyPr>
          <a:p>
            <a:pPr eaLnBrk="0" hangingPunct="0"/>
            <a:r>
              <a:rPr lang="zh-CN" altLang="en-US" sz="2400" b="1" dirty="0">
                <a:solidFill>
                  <a:srgbClr val="000000"/>
                </a:solidFill>
                <a:latin typeface="宋体" panose="02010600030101010101" pitchFamily="2" charset="-122"/>
                <a:ea typeface="宋体" panose="02010600030101010101" pitchFamily="2" charset="-122"/>
              </a:rPr>
              <a:t>修正系数公式如下：</a:t>
            </a:r>
            <a:endParaRPr lang="zh-CN" altLang="en-US" sz="4800" b="1" dirty="0">
              <a:latin typeface="Arial" panose="020B0604020202020204" pitchFamily="34" charset="0"/>
              <a:ea typeface="宋体" panose="02010600030101010101" pitchFamily="2" charset="-122"/>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0146" name="内容占位符 2"/>
          <p:cNvSpPr>
            <a:spLocks noGrp="1"/>
          </p:cNvSpPr>
          <p:nvPr>
            <p:ph idx="1"/>
          </p:nvPr>
        </p:nvSpPr>
        <p:spPr>
          <a:xfrm>
            <a:off x="755650" y="1989138"/>
            <a:ext cx="7704138" cy="3527425"/>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其中修正后的类似工程单方造价</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类似工程修正后的预算成本</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＋利税率</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类似工程修正后的预算成本</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类似工程预算成本×预算成本总修正系数。</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9014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1170" name="内容占位符 2"/>
          <p:cNvSpPr>
            <a:spLocks noGrp="1"/>
          </p:cNvSpPr>
          <p:nvPr>
            <p:ph idx="1"/>
          </p:nvPr>
        </p:nvSpPr>
        <p:spPr>
          <a:xfrm>
            <a:off x="179388" y="1435100"/>
            <a:ext cx="8964612"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【例</a:t>
            </a:r>
            <a:r>
              <a:rPr lang="en-US" altLang="zh-CN" sz="2800" dirty="0">
                <a:latin typeface="楷体" panose="02010609060101010101" pitchFamily="49" charset="-122"/>
                <a:ea typeface="楷体" panose="02010609060101010101" pitchFamily="49" charset="-122"/>
                <a:cs typeface="+mn-cs"/>
              </a:rPr>
              <a:t>3-6</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有一幢新建办公大楼，建筑面积</a:t>
            </a:r>
            <a:r>
              <a:rPr lang="en-US" altLang="zh-CN" sz="2800" dirty="0">
                <a:latin typeface="楷体" panose="02010609060101010101" pitchFamily="49" charset="-122"/>
                <a:ea typeface="楷体" panose="02010609060101010101" pitchFamily="49" charset="-122"/>
                <a:cs typeface="+mn-cs"/>
              </a:rPr>
              <a:t>2000m2</a:t>
            </a:r>
            <a:r>
              <a:rPr lang="zh-CN" altLang="zh-CN" sz="2800" dirty="0">
                <a:latin typeface="楷体" panose="02010609060101010101" pitchFamily="49" charset="-122"/>
                <a:ea typeface="楷体" panose="02010609060101010101" pitchFamily="49" charset="-122"/>
                <a:cs typeface="+mn-cs"/>
              </a:rPr>
              <a:t>，根据下列类似工程预算的有关数据计算该工程的概算造价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建筑面积：</a:t>
            </a:r>
            <a:r>
              <a:rPr lang="en-US" altLang="zh-CN" sz="2800" dirty="0">
                <a:latin typeface="楷体" panose="02010609060101010101" pitchFamily="49" charset="-122"/>
                <a:ea typeface="楷体" panose="02010609060101010101" pitchFamily="49" charset="-122"/>
                <a:cs typeface="+mn-cs"/>
              </a:rPr>
              <a:t>1 800m2 (2)</a:t>
            </a:r>
            <a:r>
              <a:rPr lang="zh-CN" altLang="zh-CN" sz="2800" dirty="0">
                <a:latin typeface="楷体" panose="02010609060101010101" pitchFamily="49" charset="-122"/>
                <a:ea typeface="楷体" panose="02010609060101010101" pitchFamily="49" charset="-122"/>
                <a:cs typeface="+mn-cs"/>
              </a:rPr>
              <a:t>工程预算成本：</a:t>
            </a:r>
            <a:r>
              <a:rPr lang="en-US" altLang="zh-CN" sz="2800" dirty="0">
                <a:latin typeface="楷体" panose="02010609060101010101" pitchFamily="49" charset="-122"/>
                <a:ea typeface="楷体" panose="02010609060101010101" pitchFamily="49" charset="-122"/>
                <a:cs typeface="+mn-cs"/>
              </a:rPr>
              <a:t>1098000</a:t>
            </a:r>
            <a:r>
              <a:rPr lang="zh-CN" altLang="zh-CN" sz="2800" dirty="0">
                <a:latin typeface="楷体" panose="02010609060101010101" pitchFamily="49" charset="-122"/>
                <a:ea typeface="楷体" panose="02010609060101010101" pitchFamily="49" charset="-122"/>
                <a:cs typeface="+mn-cs"/>
              </a:rPr>
              <a:t>元</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各种费用占成本的百分比：人工费</a:t>
            </a:r>
            <a:r>
              <a:rPr lang="en-US" altLang="zh-CN" sz="2800" dirty="0">
                <a:latin typeface="楷体" panose="02010609060101010101" pitchFamily="49" charset="-122"/>
                <a:ea typeface="楷体" panose="02010609060101010101" pitchFamily="49" charset="-122"/>
                <a:cs typeface="+mn-cs"/>
              </a:rPr>
              <a:t>8</a:t>
            </a:r>
            <a:r>
              <a:rPr lang="zh-CN" altLang="zh-CN" sz="2800" dirty="0">
                <a:latin typeface="楷体" panose="02010609060101010101" pitchFamily="49" charset="-122"/>
                <a:ea typeface="楷体" panose="02010609060101010101" pitchFamily="49" charset="-122"/>
                <a:cs typeface="+mn-cs"/>
              </a:rPr>
              <a:t>％，材料费</a:t>
            </a:r>
            <a:r>
              <a:rPr lang="en-US" altLang="zh-CN" sz="2800" dirty="0">
                <a:latin typeface="楷体" panose="02010609060101010101" pitchFamily="49" charset="-122"/>
                <a:ea typeface="楷体" panose="02010609060101010101" pitchFamily="49" charset="-122"/>
                <a:cs typeface="+mn-cs"/>
              </a:rPr>
              <a:t>62%</a:t>
            </a:r>
            <a:r>
              <a:rPr lang="zh-CN" altLang="zh-CN" sz="2800" dirty="0">
                <a:latin typeface="楷体" panose="02010609060101010101" pitchFamily="49" charset="-122"/>
                <a:ea typeface="楷体" panose="02010609060101010101" pitchFamily="49" charset="-122"/>
                <a:cs typeface="+mn-cs"/>
              </a:rPr>
              <a:t>，机械费</a:t>
            </a:r>
            <a:r>
              <a:rPr lang="en-US" altLang="zh-CN" sz="2800" dirty="0">
                <a:latin typeface="楷体" panose="02010609060101010101" pitchFamily="49" charset="-122"/>
                <a:ea typeface="楷体" panose="02010609060101010101" pitchFamily="49" charset="-122"/>
                <a:cs typeface="+mn-cs"/>
              </a:rPr>
              <a:t>9%</a:t>
            </a:r>
            <a:r>
              <a:rPr lang="zh-CN" altLang="en-US"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间接费</a:t>
            </a:r>
            <a:r>
              <a:rPr lang="en-US" altLang="zh-CN" sz="2800" dirty="0">
                <a:latin typeface="楷体" panose="02010609060101010101" pitchFamily="49" charset="-122"/>
                <a:ea typeface="楷体" panose="02010609060101010101" pitchFamily="49" charset="-122"/>
                <a:cs typeface="+mn-cs"/>
              </a:rPr>
              <a:t>16</a:t>
            </a:r>
            <a:r>
              <a:rPr lang="zh-CN" altLang="zh-CN" sz="2800" dirty="0">
                <a:latin typeface="楷体" panose="02010609060101010101" pitchFamily="49" charset="-122"/>
                <a:ea typeface="楷体" panose="02010609060101010101" pitchFamily="49" charset="-122"/>
                <a:cs typeface="+mn-cs"/>
              </a:rPr>
              <a:t>％，规费</a:t>
            </a: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已计算出的各修正系数为：</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K1=1.02,  K2=1.05</a:t>
            </a: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K3=0.99</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 K4=1.0</a:t>
            </a: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K5=0.95</a:t>
            </a:r>
            <a:r>
              <a:rPr lang="zh-CN"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9117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219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【解】</a:t>
            </a:r>
            <a:r>
              <a:rPr lang="en-US" altLang="zh-CN" sz="2800" dirty="0">
                <a:latin typeface="楷体" panose="02010609060101010101" pitchFamily="49" charset="-122"/>
                <a:ea typeface="楷体" panose="02010609060101010101" pitchFamily="49" charset="-122"/>
                <a:cs typeface="+mn-cs"/>
              </a:rPr>
              <a:t>  (1)</a:t>
            </a:r>
            <a:r>
              <a:rPr lang="zh-CN" altLang="zh-CN" sz="2800" dirty="0">
                <a:latin typeface="楷体" panose="02010609060101010101" pitchFamily="49" charset="-122"/>
                <a:ea typeface="楷体" panose="02010609060101010101" pitchFamily="49" charset="-122"/>
                <a:cs typeface="+mn-cs"/>
              </a:rPr>
              <a:t>计算预算成本总修正系效</a:t>
            </a:r>
            <a:r>
              <a:rPr lang="en-US" altLang="zh-CN" sz="2800" dirty="0">
                <a:latin typeface="楷体" panose="02010609060101010101" pitchFamily="49" charset="-122"/>
                <a:ea typeface="楷体" panose="02010609060101010101" pitchFamily="49" charset="-122"/>
                <a:cs typeface="+mn-cs"/>
              </a:rPr>
              <a:t>K</a:t>
            </a:r>
            <a:r>
              <a:rPr lang="zh-CN"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K=O.08×1.02</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0.62</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l.05</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 0.09</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 0.99</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0.16 </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1.0</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0.05×O.95=1.03</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计算修正预算成本</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修正预算成本</a:t>
            </a:r>
            <a:r>
              <a:rPr lang="en-US" altLang="zh-CN" sz="2800" dirty="0">
                <a:latin typeface="楷体" panose="02010609060101010101" pitchFamily="49" charset="-122"/>
                <a:ea typeface="楷体" panose="02010609060101010101" pitchFamily="49" charset="-122"/>
                <a:cs typeface="+mn-cs"/>
              </a:rPr>
              <a:t>=1098000 </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 l.03=1130940</a:t>
            </a:r>
            <a:r>
              <a:rPr lang="zh-CN" altLang="zh-CN" sz="2800" dirty="0">
                <a:latin typeface="楷体" panose="02010609060101010101" pitchFamily="49" charset="-122"/>
                <a:ea typeface="楷体" panose="02010609060101010101" pitchFamily="49" charset="-122"/>
                <a:cs typeface="+mn-cs"/>
              </a:rPr>
              <a:t>元</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计算类似工程修正后的预算造价</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利税率为</a:t>
            </a:r>
            <a:r>
              <a:rPr lang="en-US" altLang="zh-CN" sz="2800" dirty="0">
                <a:latin typeface="楷体" panose="02010609060101010101" pitchFamily="49" charset="-122"/>
                <a:ea typeface="楷体" panose="02010609060101010101" pitchFamily="49" charset="-122"/>
                <a:cs typeface="+mn-cs"/>
              </a:rPr>
              <a:t>8%)</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类似工程修正后的预算造价</a:t>
            </a:r>
            <a:r>
              <a:rPr lang="en-US" altLang="zh-CN" sz="2800" dirty="0">
                <a:latin typeface="楷体" panose="02010609060101010101" pitchFamily="49" charset="-122"/>
                <a:ea typeface="楷体" panose="02010609060101010101" pitchFamily="49" charset="-122"/>
                <a:cs typeface="+mn-cs"/>
              </a:rPr>
              <a:t>=1130940</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8</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)=1221415.20</a:t>
            </a:r>
            <a:r>
              <a:rPr lang="zh-CN" altLang="zh-CN" sz="2800" dirty="0">
                <a:latin typeface="楷体" panose="02010609060101010101" pitchFamily="49" charset="-122"/>
                <a:ea typeface="楷体" panose="02010609060101010101" pitchFamily="49" charset="-122"/>
                <a:cs typeface="+mn-cs"/>
              </a:rPr>
              <a:t>元</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9219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3218"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(4)</a:t>
            </a:r>
            <a:r>
              <a:rPr lang="zh-CN" altLang="zh-CN" sz="2800" dirty="0">
                <a:latin typeface="楷体" panose="02010609060101010101" pitchFamily="49" charset="-122"/>
                <a:ea typeface="楷体" panose="02010609060101010101" pitchFamily="49" charset="-122"/>
                <a:cs typeface="+mn-cs"/>
              </a:rPr>
              <a:t>计算修正后的单方造价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类似工程修正后的单方造价</a:t>
            </a:r>
            <a:r>
              <a:rPr lang="en-US" altLang="zh-CN" sz="2800" dirty="0">
                <a:latin typeface="楷体" panose="02010609060101010101" pitchFamily="49" charset="-122"/>
                <a:ea typeface="楷体" panose="02010609060101010101" pitchFamily="49" charset="-122"/>
                <a:cs typeface="+mn-cs"/>
              </a:rPr>
              <a:t>=1221415.20÷1800</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=678.56</a:t>
            </a:r>
            <a:r>
              <a:rPr lang="zh-CN" altLang="zh-CN" sz="2800" dirty="0">
                <a:latin typeface="楷体" panose="02010609060101010101" pitchFamily="49" charset="-122"/>
                <a:ea typeface="楷体" panose="02010609060101010101" pitchFamily="49" charset="-122"/>
                <a:cs typeface="+mn-cs"/>
              </a:rPr>
              <a:t>元／㎡</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(5)</a:t>
            </a:r>
            <a:r>
              <a:rPr lang="zh-CN" altLang="zh-CN" sz="2800" dirty="0">
                <a:latin typeface="楷体" panose="02010609060101010101" pitchFamily="49" charset="-122"/>
                <a:ea typeface="楷体" panose="02010609060101010101" pitchFamily="49" charset="-122"/>
                <a:cs typeface="+mn-cs"/>
              </a:rPr>
              <a:t>计算拟建办公楼的概算造价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办公楼概算造价</a:t>
            </a:r>
            <a:r>
              <a:rPr lang="en-US" altLang="zh-CN" sz="2800" dirty="0">
                <a:latin typeface="楷体" panose="02010609060101010101" pitchFamily="49" charset="-122"/>
                <a:ea typeface="楷体" panose="02010609060101010101" pitchFamily="49" charset="-122"/>
                <a:cs typeface="+mn-cs"/>
              </a:rPr>
              <a:t>=2 000×678.56=1357120</a:t>
            </a:r>
            <a:r>
              <a:rPr lang="zh-CN" altLang="zh-CN" sz="2800" dirty="0">
                <a:latin typeface="楷体" panose="02010609060101010101" pitchFamily="49" charset="-122"/>
                <a:ea typeface="楷体" panose="02010609060101010101" pitchFamily="49" charset="-122"/>
                <a:cs typeface="+mn-cs"/>
              </a:rPr>
              <a:t>元</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如果拟建工程与类似工程相比较，结构构件有局部不同时，应通过换入和换出结构构件价值的方法，计算净增</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减</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值，然后再计算拟建工程的概算造价。</a:t>
            </a:r>
            <a:endParaRPr lang="zh-CN" altLang="en-US" sz="2800" dirty="0">
              <a:latin typeface="楷体" panose="02010609060101010101" pitchFamily="49" charset="-122"/>
              <a:ea typeface="楷体" panose="02010609060101010101" pitchFamily="49" charset="-122"/>
              <a:cs typeface="+mn-cs"/>
            </a:endParaRPr>
          </a:p>
        </p:txBody>
      </p:sp>
      <p:sp>
        <p:nvSpPr>
          <p:cNvPr id="39321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4242"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计算公式如下：</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修正后的类似工程预算成本</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类似工程预算成本</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总修正系数＋结构件净价值＋</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＋修正间接费费率</a:t>
            </a:r>
            <a:r>
              <a:rPr lang="en-US"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修正后的类似工程预算造价</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修正后类似工程预算成本×</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利税率</a:t>
            </a:r>
            <a:r>
              <a:rPr lang="en-US" altLang="zh-CN" sz="2800" dirty="0">
                <a:latin typeface="楷体" panose="02010609060101010101" pitchFamily="49" charset="-122"/>
                <a:ea typeface="楷体" panose="02010609060101010101" pitchFamily="49" charset="-122"/>
                <a:cs typeface="+mn-cs"/>
              </a:rPr>
              <a:t>)</a:t>
            </a:r>
            <a:endParaRPr lang="zh-CN" altLang="en-US" sz="2800" dirty="0">
              <a:latin typeface="楷体" panose="02010609060101010101" pitchFamily="49" charset="-122"/>
              <a:ea typeface="楷体" panose="02010609060101010101" pitchFamily="49" charset="-122"/>
              <a:cs typeface="+mn-cs"/>
            </a:endParaRPr>
          </a:p>
        </p:txBody>
      </p:sp>
      <p:sp>
        <p:nvSpPr>
          <p:cNvPr id="39424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394244" name="图片 4" descr="HWOCRTEMP_ROC1040"/>
          <p:cNvPicPr>
            <a:picLocks noChangeAspect="1"/>
          </p:cNvPicPr>
          <p:nvPr/>
        </p:nvPicPr>
        <p:blipFill>
          <a:blip r:embed="rId1">
            <a:lum bright="12000"/>
          </a:blip>
          <a:stretch>
            <a:fillRect/>
          </a:stretch>
        </p:blipFill>
        <p:spPr>
          <a:xfrm>
            <a:off x="1238250" y="5229225"/>
            <a:ext cx="6983413" cy="1152525"/>
          </a:xfrm>
          <a:prstGeom prst="rect">
            <a:avLst/>
          </a:prstGeom>
          <a:noFill/>
          <a:ln w="9525">
            <a:noFill/>
          </a:ln>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526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【例</a:t>
            </a:r>
            <a:r>
              <a:rPr lang="en-US" altLang="zh-CN" sz="2800" dirty="0">
                <a:latin typeface="楷体" panose="02010609060101010101" pitchFamily="49" charset="-122"/>
                <a:ea typeface="楷体" panose="02010609060101010101" pitchFamily="49" charset="-122"/>
                <a:cs typeface="+mn-cs"/>
              </a:rPr>
              <a:t>3-7</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设上例办公楼的局部结构构件不同，净增加结构构件价值</a:t>
            </a:r>
            <a:r>
              <a:rPr lang="en-US" altLang="zh-CN" sz="2800" dirty="0">
                <a:latin typeface="楷体" panose="02010609060101010101" pitchFamily="49" charset="-122"/>
                <a:ea typeface="楷体" panose="02010609060101010101" pitchFamily="49" charset="-122"/>
                <a:cs typeface="+mn-cs"/>
              </a:rPr>
              <a:t>l 550</a:t>
            </a:r>
            <a:r>
              <a:rPr lang="zh-CN" altLang="zh-CN" sz="2800" dirty="0">
                <a:latin typeface="楷体" panose="02010609060101010101" pitchFamily="49" charset="-122"/>
                <a:ea typeface="楷体" panose="02010609060101010101" pitchFamily="49" charset="-122"/>
                <a:cs typeface="+mn-cs"/>
              </a:rPr>
              <a:t>元，其余条件相同，试计算该办公楼的概算造价。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【解】</a:t>
            </a: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修正后的类似工程预算成本</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=1098000</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1.O3</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1 550</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16</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1.0</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5%×0.95)=1132811.63</a:t>
            </a:r>
            <a:r>
              <a:rPr lang="zh-CN" altLang="zh-CN" sz="2800" dirty="0">
                <a:latin typeface="楷体" panose="02010609060101010101" pitchFamily="49" charset="-122"/>
                <a:ea typeface="楷体" panose="02010609060101010101" pitchFamily="49" charset="-122"/>
                <a:cs typeface="+mn-cs"/>
              </a:rPr>
              <a:t>元</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修正后的类似工程预算造价</a:t>
            </a:r>
            <a:r>
              <a:rPr lang="en-US" altLang="zh-CN" sz="2800" dirty="0">
                <a:latin typeface="楷体" panose="02010609060101010101" pitchFamily="49" charset="-122"/>
                <a:ea typeface="楷体" panose="02010609060101010101" pitchFamily="49" charset="-122"/>
                <a:cs typeface="+mn-cs"/>
              </a:rPr>
              <a:t>        =1132811.63</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(1+8%)=1223436.56</a:t>
            </a:r>
            <a:r>
              <a:rPr lang="zh-CN" altLang="zh-CN" sz="2800" dirty="0">
                <a:latin typeface="楷体" panose="02010609060101010101" pitchFamily="49" charset="-122"/>
                <a:ea typeface="楷体" panose="02010609060101010101" pitchFamily="49" charset="-122"/>
                <a:cs typeface="+mn-cs"/>
              </a:rPr>
              <a:t>元</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9526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702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25702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257028" name="Picture 2"/>
          <p:cNvPicPr>
            <a:picLocks noChangeAspect="1"/>
          </p:cNvPicPr>
          <p:nvPr/>
        </p:nvPicPr>
        <p:blipFill>
          <a:blip r:embed="rId1"/>
          <a:stretch>
            <a:fillRect/>
          </a:stretch>
        </p:blipFill>
        <p:spPr>
          <a:xfrm>
            <a:off x="107950" y="1196975"/>
            <a:ext cx="8978900" cy="5327650"/>
          </a:xfrm>
          <a:prstGeom prst="rect">
            <a:avLst/>
          </a:prstGeom>
          <a:noFill/>
          <a:ln w="9525">
            <a:noFill/>
          </a:ln>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6290" name="内容占位符 2"/>
          <p:cNvSpPr>
            <a:spLocks noGrp="1"/>
          </p:cNvSpPr>
          <p:nvPr>
            <p:ph idx="1"/>
          </p:nvPr>
        </p:nvSpPr>
        <p:spPr>
          <a:xfrm>
            <a:off x="468313" y="12906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3.4.5</a:t>
            </a:r>
            <a:r>
              <a:rPr lang="zh-CN" altLang="zh-CN" sz="2800" dirty="0">
                <a:latin typeface="楷体" panose="02010609060101010101" pitchFamily="49" charset="-122"/>
                <a:ea typeface="楷体" panose="02010609060101010101" pitchFamily="49" charset="-122"/>
                <a:cs typeface="+mn-cs"/>
              </a:rPr>
              <a:t>工程结算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3.4.5.1</a:t>
            </a:r>
            <a:r>
              <a:rPr lang="zh-CN" altLang="zh-CN" sz="2800" dirty="0">
                <a:latin typeface="楷体" panose="02010609060101010101" pitchFamily="49" charset="-122"/>
                <a:ea typeface="楷体" panose="02010609060101010101" pitchFamily="49" charset="-122"/>
                <a:cs typeface="+mn-cs"/>
              </a:rPr>
              <a:t>概述</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工程结算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工程结算亦称工程竣工结算，是指单位工程竣工后，施工单位根据施工实施过程中实际发生的变更情况，对原施工图预算工程造价或工程承包价进行调整、修正、重新确定工程造价的经济文件。</a:t>
            </a:r>
            <a:endParaRPr lang="zh-CN" altLang="en-US" sz="2800" dirty="0">
              <a:latin typeface="楷体" panose="02010609060101010101" pitchFamily="49" charset="-122"/>
              <a:ea typeface="楷体" panose="02010609060101010101" pitchFamily="49" charset="-122"/>
              <a:cs typeface="+mn-cs"/>
            </a:endParaRPr>
          </a:p>
        </p:txBody>
      </p:sp>
      <p:sp>
        <p:nvSpPr>
          <p:cNvPr id="39629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7314" name="内容占位符 2"/>
          <p:cNvSpPr>
            <a:spLocks noGrp="1"/>
          </p:cNvSpPr>
          <p:nvPr>
            <p:ph idx="1"/>
          </p:nvPr>
        </p:nvSpPr>
        <p:spPr>
          <a:xfrm>
            <a:off x="684213" y="1435100"/>
            <a:ext cx="7848600" cy="4154488"/>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虽然承包商与业主签订了工程承包合同，按合同价支付工程价款，但是，施工过程中往往会发生地质条件的变化、设计变更、业主提出新的要求、施工情况发生了变化等等。这些变化通过工程索赔已确认，那么，工程竣工后就要在原承包合同价的基础上进行调整，重新确定工程造价。这一过程就是编制工程结算的主要过程。</a:t>
            </a:r>
            <a:endParaRPr lang="zh-CN" altLang="en-US" sz="2800" dirty="0">
              <a:latin typeface="楷体" panose="02010609060101010101" pitchFamily="49" charset="-122"/>
              <a:ea typeface="楷体" panose="02010609060101010101" pitchFamily="49" charset="-122"/>
              <a:cs typeface="+mn-cs"/>
            </a:endParaRPr>
          </a:p>
        </p:txBody>
      </p:sp>
      <p:sp>
        <p:nvSpPr>
          <p:cNvPr id="39731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8338" name="内容占位符 2"/>
          <p:cNvSpPr>
            <a:spLocks noGrp="1"/>
          </p:cNvSpPr>
          <p:nvPr>
            <p:ph idx="1"/>
          </p:nvPr>
        </p:nvSpPr>
        <p:spPr>
          <a:xfrm>
            <a:off x="468313" y="12906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工程结算与竣工决算的联系和区别</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工程结算是由施工单位编制的，一般以单位工程为对象；竣工决算是由建设单位编制的，一般以一个建设项目或单项工程为对象。</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工程结算如实反映了单位工程竣工后的工程造价；竣工决算综合反映了竣工项目的建设成果和财务情况。</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solidFill>
                  <a:srgbClr val="FF0000"/>
                </a:solidFill>
                <a:latin typeface="楷体" panose="02010609060101010101" pitchFamily="49" charset="-122"/>
                <a:ea typeface="楷体" panose="02010609060101010101" pitchFamily="49" charset="-122"/>
                <a:cs typeface="+mn-cs"/>
              </a:rPr>
              <a:t>竣工决算由若干个工程结算和费用概算汇总而成。</a:t>
            </a:r>
            <a:endParaRPr lang="zh-CN" altLang="en-US" sz="2800" dirty="0">
              <a:solidFill>
                <a:srgbClr val="FF0000"/>
              </a:solidFill>
              <a:latin typeface="楷体" panose="02010609060101010101" pitchFamily="49" charset="-122"/>
              <a:ea typeface="楷体" panose="02010609060101010101" pitchFamily="49" charset="-122"/>
              <a:cs typeface="+mn-cs"/>
            </a:endParaRPr>
          </a:p>
        </p:txBody>
      </p:sp>
      <p:sp>
        <p:nvSpPr>
          <p:cNvPr id="39833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62" name="内容占位符 2"/>
          <p:cNvSpPr>
            <a:spLocks noGrp="1"/>
          </p:cNvSpPr>
          <p:nvPr>
            <p:ph idx="1"/>
          </p:nvPr>
        </p:nvSpPr>
        <p:spPr>
          <a:xfrm>
            <a:off x="468313" y="14351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3.4.5.2</a:t>
            </a:r>
            <a:r>
              <a:rPr lang="zh-CN" altLang="zh-CN" sz="2800" dirty="0">
                <a:latin typeface="楷体" panose="02010609060101010101" pitchFamily="49" charset="-122"/>
                <a:ea typeface="楷体" panose="02010609060101010101" pitchFamily="49" charset="-122"/>
                <a:cs typeface="+mn-cs"/>
              </a:rPr>
              <a:t>工程结算的内容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工程结算一般包括下列内容：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）封面</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内容包括：工程名称、建设单位、建筑面积、结构类型、结算造价、编制日期等，并设有施工单位、审查单位以及编制人、复核人、审核人的签字盖章的位置。</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39936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0386"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）编制说明</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内容包括：编制依据、结算范围、变更内容、双方协商处理的事项及其他必须说明的问题。</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）工程结算直接费计算表</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定额编号、分项工程名称、单位、工程量、定额基价、合价、人工费、机械费等。</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40038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1410"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）工程结算费用计算表</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内容包括：费用名称、费用计算基础、费率、计算式、费用金额等。</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）附表</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内容包括：工程量增减计算表、材料价差计算表、补充基价分析表等。</a:t>
            </a:r>
            <a:endParaRPr lang="zh-CN" altLang="en-US" sz="2800" dirty="0">
              <a:latin typeface="楷体" panose="02010609060101010101" pitchFamily="49" charset="-122"/>
              <a:ea typeface="楷体" panose="02010609060101010101" pitchFamily="49" charset="-122"/>
              <a:cs typeface="+mn-cs"/>
            </a:endParaRPr>
          </a:p>
        </p:txBody>
      </p:sp>
      <p:sp>
        <p:nvSpPr>
          <p:cNvPr id="40141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243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3.4.5.3</a:t>
            </a:r>
            <a:r>
              <a:rPr lang="zh-CN" altLang="zh-CN" sz="2800" dirty="0">
                <a:latin typeface="楷体" panose="02010609060101010101" pitchFamily="49" charset="-122"/>
                <a:ea typeface="楷体" panose="02010609060101010101" pitchFamily="49" charset="-122"/>
                <a:cs typeface="+mn-cs"/>
              </a:rPr>
              <a:t>工程结算编制依据</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编制工程结算除了应具备全套竣工图纸、预算定额、材料价格、人工单价、取费标准外，还应具备以下资料：</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工程施工合同；</a:t>
            </a:r>
            <a:r>
              <a:rPr lang="en-US" altLang="zh-CN" sz="2800" dirty="0">
                <a:latin typeface="楷体" panose="02010609060101010101" pitchFamily="49" charset="-122"/>
                <a:ea typeface="楷体" panose="02010609060101010101" pitchFamily="49" charset="-122"/>
                <a:cs typeface="+mn-cs"/>
              </a:rPr>
              <a:t> (2)</a:t>
            </a:r>
            <a:r>
              <a:rPr lang="zh-CN" altLang="zh-CN" sz="2800" dirty="0">
                <a:latin typeface="楷体" panose="02010609060101010101" pitchFamily="49" charset="-122"/>
                <a:ea typeface="楷体" panose="02010609060101010101" pitchFamily="49" charset="-122"/>
                <a:cs typeface="+mn-cs"/>
              </a:rPr>
              <a:t>施工图预算书；</a:t>
            </a:r>
            <a:r>
              <a:rPr lang="en-US" altLang="zh-CN" sz="2800" dirty="0">
                <a:latin typeface="楷体" panose="02010609060101010101" pitchFamily="49" charset="-122"/>
                <a:ea typeface="楷体" panose="02010609060101010101" pitchFamily="49" charset="-122"/>
                <a:cs typeface="+mn-cs"/>
              </a:rPr>
              <a:t> (3)</a:t>
            </a:r>
            <a:r>
              <a:rPr lang="zh-CN" altLang="zh-CN" sz="2800" dirty="0">
                <a:latin typeface="楷体" panose="02010609060101010101" pitchFamily="49" charset="-122"/>
                <a:ea typeface="楷体" panose="02010609060101010101" pitchFamily="49" charset="-122"/>
                <a:cs typeface="+mn-cs"/>
              </a:rPr>
              <a:t>设计变更通知单；</a:t>
            </a:r>
            <a:r>
              <a:rPr lang="en-US" altLang="zh-CN" sz="2800" dirty="0">
                <a:latin typeface="楷体" panose="02010609060101010101" pitchFamily="49" charset="-122"/>
                <a:ea typeface="楷体" panose="02010609060101010101" pitchFamily="49" charset="-122"/>
                <a:cs typeface="+mn-cs"/>
              </a:rPr>
              <a:t> (4)</a:t>
            </a:r>
            <a:r>
              <a:rPr lang="zh-CN" altLang="zh-CN" sz="2800" dirty="0">
                <a:latin typeface="楷体" panose="02010609060101010101" pitchFamily="49" charset="-122"/>
                <a:ea typeface="楷体" panose="02010609060101010101" pitchFamily="49" charset="-122"/>
                <a:cs typeface="+mn-cs"/>
              </a:rPr>
              <a:t>施工技术核定单；</a:t>
            </a:r>
            <a:r>
              <a:rPr lang="en-US" altLang="zh-CN" sz="2800" dirty="0">
                <a:latin typeface="楷体" panose="02010609060101010101" pitchFamily="49" charset="-122"/>
                <a:ea typeface="楷体" panose="02010609060101010101" pitchFamily="49" charset="-122"/>
                <a:cs typeface="+mn-cs"/>
              </a:rPr>
              <a:t> (5)</a:t>
            </a:r>
            <a:r>
              <a:rPr lang="zh-CN" altLang="zh-CN" sz="2800" dirty="0">
                <a:latin typeface="楷体" panose="02010609060101010101" pitchFamily="49" charset="-122"/>
                <a:ea typeface="楷体" panose="02010609060101010101" pitchFamily="49" charset="-122"/>
                <a:cs typeface="+mn-cs"/>
              </a:rPr>
              <a:t>隐蔽工程验收单；</a:t>
            </a:r>
            <a:r>
              <a:rPr lang="en-US" altLang="zh-CN" sz="2800" dirty="0">
                <a:latin typeface="楷体" panose="02010609060101010101" pitchFamily="49" charset="-122"/>
                <a:ea typeface="楷体" panose="02010609060101010101" pitchFamily="49" charset="-122"/>
                <a:cs typeface="+mn-cs"/>
              </a:rPr>
              <a:t> (6)</a:t>
            </a:r>
            <a:r>
              <a:rPr lang="zh-CN" altLang="zh-CN" sz="2800" dirty="0">
                <a:latin typeface="楷体" panose="02010609060101010101" pitchFamily="49" charset="-122"/>
                <a:ea typeface="楷体" panose="02010609060101010101" pitchFamily="49" charset="-122"/>
                <a:cs typeface="+mn-cs"/>
              </a:rPr>
              <a:t>材料代用核定单；</a:t>
            </a:r>
            <a:r>
              <a:rPr lang="en-US" altLang="zh-CN" sz="2800" dirty="0">
                <a:latin typeface="楷体" panose="02010609060101010101" pitchFamily="49" charset="-122"/>
                <a:ea typeface="楷体" panose="02010609060101010101" pitchFamily="49" charset="-122"/>
                <a:cs typeface="+mn-cs"/>
              </a:rPr>
              <a:t> (7)</a:t>
            </a:r>
            <a:r>
              <a:rPr lang="zh-CN" altLang="zh-CN" sz="2800" dirty="0">
                <a:latin typeface="楷体" panose="02010609060101010101" pitchFamily="49" charset="-122"/>
                <a:ea typeface="楷体" panose="02010609060101010101" pitchFamily="49" charset="-122"/>
                <a:cs typeface="+mn-cs"/>
              </a:rPr>
              <a:t>分包工程结算书；</a:t>
            </a:r>
            <a:r>
              <a:rPr lang="en-US" altLang="zh-CN" sz="2800" dirty="0">
                <a:latin typeface="楷体" panose="02010609060101010101" pitchFamily="49" charset="-122"/>
                <a:ea typeface="楷体" panose="02010609060101010101" pitchFamily="49" charset="-122"/>
                <a:cs typeface="+mn-cs"/>
              </a:rPr>
              <a:t> (8)</a:t>
            </a:r>
            <a:r>
              <a:rPr lang="zh-CN" altLang="zh-CN" sz="2800" dirty="0">
                <a:latin typeface="楷体" panose="02010609060101010101" pitchFamily="49" charset="-122"/>
                <a:ea typeface="楷体" panose="02010609060101010101" pitchFamily="49" charset="-122"/>
                <a:cs typeface="+mn-cs"/>
              </a:rPr>
              <a:t>经业主、监理工程师同意确认的应列入工程结算的其他事项。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40243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3458" name="内容占位符 2"/>
          <p:cNvSpPr>
            <a:spLocks noGrp="1"/>
          </p:cNvSpPr>
          <p:nvPr>
            <p:ph idx="1"/>
          </p:nvPr>
        </p:nvSpPr>
        <p:spPr>
          <a:xfrm>
            <a:off x="395288" y="157956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3.4.5.3</a:t>
            </a:r>
            <a:r>
              <a:rPr lang="zh-CN" altLang="zh-CN" sz="2800" dirty="0">
                <a:latin typeface="楷体" panose="02010609060101010101" pitchFamily="49" charset="-122"/>
                <a:ea typeface="楷体" panose="02010609060101010101" pitchFamily="49" charset="-122"/>
                <a:cs typeface="+mn-cs"/>
              </a:rPr>
              <a:t>工程结算的编制程序和方法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单位工程竣工结算的编制，是在施工图预算的基础上，根据业主和监理工程师确认的设计变更资料、修改后的竣工图、其他有关工程索赔资料，先进行直接费的增减调整计算，再按取费标准计算各项费用，最后汇总为工程结算造价。</a:t>
            </a:r>
            <a:endParaRPr lang="zh-CN" altLang="en-US" sz="2800" dirty="0">
              <a:latin typeface="楷体" panose="02010609060101010101" pitchFamily="49" charset="-122"/>
              <a:ea typeface="楷体" panose="02010609060101010101" pitchFamily="49" charset="-122"/>
              <a:cs typeface="+mn-cs"/>
            </a:endParaRPr>
          </a:p>
        </p:txBody>
      </p:sp>
      <p:sp>
        <p:nvSpPr>
          <p:cNvPr id="40345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4482" name="内容占位符 2"/>
          <p:cNvSpPr>
            <a:spLocks noGrp="1"/>
          </p:cNvSpPr>
          <p:nvPr>
            <p:ph idx="1"/>
          </p:nvPr>
        </p:nvSpPr>
        <p:spPr>
          <a:xfrm>
            <a:off x="468313" y="1722438"/>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其编制程序和方法概述为：</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收集、整理、熟悉有关原始资料；</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深入现场，对照观察竣工工程；</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认真检查复核有关原始资料；</a:t>
            </a: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计算调整工程量；</a:t>
            </a: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套定额基价，计算调整直接费；</a:t>
            </a:r>
            <a:r>
              <a:rPr lang="en-US" altLang="zh-CN" sz="2800" dirty="0">
                <a:latin typeface="楷体" panose="02010609060101010101" pitchFamily="49" charset="-122"/>
                <a:ea typeface="楷体" panose="02010609060101010101" pitchFamily="49" charset="-122"/>
                <a:cs typeface="+mn-cs"/>
              </a:rPr>
              <a:t>(6)</a:t>
            </a:r>
            <a:r>
              <a:rPr lang="zh-CN" altLang="zh-CN" sz="2800" dirty="0">
                <a:latin typeface="楷体" panose="02010609060101010101" pitchFamily="49" charset="-122"/>
                <a:ea typeface="楷体" panose="02010609060101010101" pitchFamily="49" charset="-122"/>
                <a:cs typeface="+mn-cs"/>
              </a:rPr>
              <a:t>计算结算造价。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40448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5506" name="内容占位符 2"/>
          <p:cNvSpPr>
            <a:spLocks noGrp="1"/>
          </p:cNvSpPr>
          <p:nvPr>
            <p:ph idx="1"/>
          </p:nvPr>
        </p:nvSpPr>
        <p:spPr>
          <a:xfrm>
            <a:off x="468313" y="1125538"/>
            <a:ext cx="8567737"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3.4.5.5</a:t>
            </a:r>
            <a:r>
              <a:rPr lang="zh-CN" altLang="zh-CN" sz="2800" dirty="0">
                <a:latin typeface="楷体" panose="02010609060101010101" pitchFamily="49" charset="-122"/>
                <a:ea typeface="楷体" panose="02010609060101010101" pitchFamily="49" charset="-122"/>
                <a:cs typeface="+mn-cs"/>
              </a:rPr>
              <a:t>工程结算编制实例</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营业用房工程已竣工，在工程施工过程中发生了一些变更情况，根据这些情况需要编制工程结算。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3.4.5.5.1</a:t>
            </a:r>
            <a:r>
              <a:rPr lang="zh-CN" altLang="zh-CN" sz="2800" dirty="0">
                <a:latin typeface="楷体" panose="02010609060101010101" pitchFamily="49" charset="-122"/>
                <a:ea typeface="楷体" panose="02010609060101010101" pitchFamily="49" charset="-122"/>
                <a:cs typeface="+mn-cs"/>
              </a:rPr>
              <a:t>营业用房工程变更情况</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营业用房基础平面图见图</a:t>
            </a:r>
            <a:r>
              <a:rPr lang="en-US" altLang="zh-CN" sz="2800" dirty="0">
                <a:latin typeface="楷体" panose="02010609060101010101" pitchFamily="49" charset="-122"/>
                <a:ea typeface="楷体" panose="02010609060101010101" pitchFamily="49" charset="-122"/>
                <a:cs typeface="+mn-cs"/>
              </a:rPr>
              <a:t>3.2</a:t>
            </a:r>
            <a:r>
              <a:rPr lang="zh-CN" altLang="zh-CN" sz="2800" dirty="0">
                <a:latin typeface="楷体" panose="02010609060101010101" pitchFamily="49" charset="-122"/>
                <a:ea typeface="楷体" panose="02010609060101010101" pitchFamily="49" charset="-122"/>
                <a:cs typeface="+mn-cs"/>
              </a:rPr>
              <a:t>，基础详图见图</a:t>
            </a:r>
            <a:r>
              <a:rPr lang="en-US" altLang="zh-CN" sz="2800" dirty="0">
                <a:latin typeface="楷体" panose="02010609060101010101" pitchFamily="49" charset="-122"/>
                <a:ea typeface="楷体" panose="02010609060101010101" pitchFamily="49" charset="-122"/>
                <a:cs typeface="+mn-cs"/>
              </a:rPr>
              <a:t>3.3</a:t>
            </a:r>
            <a:r>
              <a:rPr lang="zh-CN"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第</a:t>
            </a:r>
            <a:r>
              <a:rPr lang="en-US" altLang="zh-CN" sz="2800" dirty="0">
                <a:latin typeface="楷体" panose="02010609060101010101" pitchFamily="49" charset="-122"/>
                <a:ea typeface="楷体" panose="02010609060101010101" pitchFamily="49" charset="-122"/>
                <a:cs typeface="+mn-cs"/>
              </a:rPr>
              <a:t>H</a:t>
            </a:r>
            <a:r>
              <a:rPr lang="zh-CN" altLang="zh-CN" sz="2800" dirty="0">
                <a:latin typeface="楷体" panose="02010609060101010101" pitchFamily="49" charset="-122"/>
                <a:ea typeface="楷体" panose="02010609060101010101" pitchFamily="49" charset="-122"/>
                <a:cs typeface="+mn-cs"/>
              </a:rPr>
              <a:t>轴的</a:t>
            </a:r>
            <a:r>
              <a:rPr lang="en-US" altLang="zh-CN" sz="2800" dirty="0">
                <a:latin typeface="楷体" panose="02010609060101010101" pitchFamily="49" charset="-122"/>
                <a:ea typeface="楷体" panose="02010609060101010101" pitchFamily="49" charset="-122"/>
                <a:cs typeface="+mn-cs"/>
              </a:rPr>
              <a:t>①</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④</a:t>
            </a:r>
            <a:r>
              <a:rPr lang="zh-CN" altLang="zh-CN" sz="2800" dirty="0">
                <a:latin typeface="楷体" panose="02010609060101010101" pitchFamily="49" charset="-122"/>
                <a:ea typeface="楷体" panose="02010609060101010101" pitchFamily="49" charset="-122"/>
                <a:cs typeface="+mn-cs"/>
              </a:rPr>
              <a:t>段，基础底标高由原设计标高－</a:t>
            </a:r>
            <a:r>
              <a:rPr lang="en-US" altLang="zh-CN" sz="2800" dirty="0">
                <a:latin typeface="楷体" panose="02010609060101010101" pitchFamily="49" charset="-122"/>
                <a:ea typeface="楷体" panose="02010609060101010101" pitchFamily="49" charset="-122"/>
                <a:cs typeface="+mn-cs"/>
              </a:rPr>
              <a:t>1.50m</a:t>
            </a:r>
            <a:r>
              <a:rPr lang="zh-CN" altLang="zh-CN" sz="2800" dirty="0">
                <a:latin typeface="楷体" panose="02010609060101010101" pitchFamily="49" charset="-122"/>
                <a:ea typeface="楷体" panose="02010609060101010101" pitchFamily="49" charset="-122"/>
                <a:cs typeface="+mn-cs"/>
              </a:rPr>
              <a:t>改为－</a:t>
            </a:r>
            <a:r>
              <a:rPr lang="en-US" altLang="zh-CN" sz="2800" dirty="0">
                <a:latin typeface="楷体" panose="02010609060101010101" pitchFamily="49" charset="-122"/>
                <a:ea typeface="楷体" panose="02010609060101010101" pitchFamily="49" charset="-122"/>
                <a:cs typeface="+mn-cs"/>
              </a:rPr>
              <a:t>1.80m(</a:t>
            </a:r>
            <a:r>
              <a:rPr lang="zh-CN" altLang="zh-CN" sz="2800" dirty="0">
                <a:latin typeface="楷体" panose="02010609060101010101" pitchFamily="49" charset="-122"/>
                <a:ea typeface="楷体" panose="02010609060101010101" pitchFamily="49" charset="-122"/>
                <a:cs typeface="+mn-cs"/>
              </a:rPr>
              <a:t>见表</a:t>
            </a:r>
            <a:r>
              <a:rPr lang="en-US" altLang="zh-CN" sz="2800" dirty="0">
                <a:latin typeface="楷体" panose="02010609060101010101" pitchFamily="49" charset="-122"/>
                <a:ea typeface="楷体" panose="02010609060101010101" pitchFamily="49" charset="-122"/>
                <a:cs typeface="+mn-cs"/>
              </a:rPr>
              <a:t>3.14)</a:t>
            </a:r>
            <a:r>
              <a:rPr lang="zh-CN"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40550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8050" name="内容占位符 2"/>
          <p:cNvSpPr>
            <a:spLocks noGrp="1"/>
          </p:cNvSpPr>
          <p:nvPr>
            <p:ph idx="1"/>
          </p:nvPr>
        </p:nvSpPr>
        <p:spPr>
          <a:xfrm>
            <a:off x="468313" y="1628775"/>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C.</a:t>
            </a:r>
            <a:r>
              <a:rPr lang="zh-CN" altLang="zh-CN" sz="2800" dirty="0">
                <a:latin typeface="楷体" panose="02010609060101010101" pitchFamily="49" charset="-122"/>
                <a:ea typeface="楷体" panose="02010609060101010101" pitchFamily="49" charset="-122"/>
                <a:cs typeface="+mn-cs"/>
              </a:rPr>
              <a:t>主要车间系数法。对于生产性项目，在设计中若主要考虑了主要生产车间的产品方案和生产规模，可先采用合适的方法计算出主要车间的投资，然后利用已建相似项目的投资比例计算出辅助设施等占主要生产车间投资的系数，估算出总的投资。</a:t>
            </a:r>
            <a:endParaRPr lang="zh-CN" altLang="en-US" sz="2800" dirty="0">
              <a:latin typeface="楷体" panose="02010609060101010101" pitchFamily="49" charset="-122"/>
              <a:ea typeface="楷体" panose="02010609060101010101" pitchFamily="49" charset="-122"/>
              <a:cs typeface="+mn-cs"/>
            </a:endParaRPr>
          </a:p>
        </p:txBody>
      </p:sp>
      <p:sp>
        <p:nvSpPr>
          <p:cNvPr id="25805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6530" name="内容占位符 2"/>
          <p:cNvSpPr>
            <a:spLocks noGrp="1"/>
          </p:cNvSpPr>
          <p:nvPr>
            <p:ph idx="1"/>
          </p:nvPr>
        </p:nvSpPr>
        <p:spPr>
          <a:xfrm>
            <a:off x="468313" y="14351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第</a:t>
            </a:r>
            <a:r>
              <a:rPr lang="en-US" altLang="zh-CN" sz="2800" dirty="0">
                <a:latin typeface="楷体" panose="02010609060101010101" pitchFamily="49" charset="-122"/>
                <a:ea typeface="楷体" panose="02010609060101010101" pitchFamily="49" charset="-122"/>
                <a:cs typeface="+mn-cs"/>
              </a:rPr>
              <a:t>H</a:t>
            </a:r>
            <a:r>
              <a:rPr lang="zh-CN" altLang="zh-CN" sz="2800" dirty="0">
                <a:latin typeface="楷体" panose="02010609060101010101" pitchFamily="49" charset="-122"/>
                <a:ea typeface="楷体" panose="02010609060101010101" pitchFamily="49" charset="-122"/>
                <a:cs typeface="+mn-cs"/>
              </a:rPr>
              <a:t>轴的</a:t>
            </a:r>
            <a:r>
              <a:rPr lang="en-US" altLang="zh-CN" sz="2800" dirty="0">
                <a:latin typeface="楷体" panose="02010609060101010101" pitchFamily="49" charset="-122"/>
                <a:ea typeface="楷体" panose="02010609060101010101" pitchFamily="49" charset="-122"/>
                <a:cs typeface="+mn-cs"/>
              </a:rPr>
              <a:t>①</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④</a:t>
            </a:r>
            <a:r>
              <a:rPr lang="zh-CN" altLang="zh-CN" sz="2800" dirty="0">
                <a:latin typeface="楷体" panose="02010609060101010101" pitchFamily="49" charset="-122"/>
                <a:ea typeface="楷体" panose="02010609060101010101" pitchFamily="49" charset="-122"/>
                <a:cs typeface="+mn-cs"/>
              </a:rPr>
              <a:t>段，砖基础放脚改为等高式，基础垫层宽改为</a:t>
            </a:r>
            <a:r>
              <a:rPr lang="en-US" altLang="zh-CN" sz="2800" dirty="0">
                <a:latin typeface="楷体" panose="02010609060101010101" pitchFamily="49" charset="-122"/>
                <a:ea typeface="楷体" panose="02010609060101010101" pitchFamily="49" charset="-122"/>
                <a:cs typeface="+mn-cs"/>
              </a:rPr>
              <a:t>l.100m</a:t>
            </a:r>
            <a:r>
              <a:rPr lang="zh-CN" altLang="zh-CN" sz="2800" dirty="0">
                <a:latin typeface="楷体" panose="02010609060101010101" pitchFamily="49" charset="-122"/>
                <a:ea typeface="楷体" panose="02010609060101010101" pitchFamily="49" charset="-122"/>
                <a:cs typeface="+mn-cs"/>
              </a:rPr>
              <a:t>，基础垫层厚度改为</a:t>
            </a:r>
            <a:r>
              <a:rPr lang="en-US" altLang="zh-CN" sz="2800" dirty="0">
                <a:latin typeface="楷体" panose="02010609060101010101" pitchFamily="49" charset="-122"/>
                <a:ea typeface="楷体" panose="02010609060101010101" pitchFamily="49" charset="-122"/>
                <a:cs typeface="+mn-cs"/>
              </a:rPr>
              <a:t>0.30m(</a:t>
            </a:r>
            <a:r>
              <a:rPr lang="zh-CN" altLang="zh-CN" sz="2800" dirty="0">
                <a:latin typeface="楷体" panose="02010609060101010101" pitchFamily="49" charset="-122"/>
                <a:ea typeface="楷体" panose="02010609060101010101" pitchFamily="49" charset="-122"/>
                <a:cs typeface="+mn-cs"/>
              </a:rPr>
              <a:t>见表</a:t>
            </a:r>
            <a:r>
              <a:rPr lang="en-US" altLang="zh-CN" sz="2800" dirty="0">
                <a:latin typeface="楷体" panose="02010609060101010101" pitchFamily="49" charset="-122"/>
                <a:ea typeface="楷体" panose="02010609060101010101" pitchFamily="49" charset="-122"/>
                <a:cs typeface="+mn-cs"/>
              </a:rPr>
              <a:t>3.15)</a:t>
            </a:r>
            <a:r>
              <a:rPr lang="zh-CN"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C20</a:t>
            </a:r>
            <a:r>
              <a:rPr lang="zh-CN" altLang="zh-CN" sz="2800" dirty="0">
                <a:latin typeface="楷体" panose="02010609060101010101" pitchFamily="49" charset="-122"/>
                <a:ea typeface="楷体" panose="02010609060101010101" pitchFamily="49" charset="-122"/>
                <a:cs typeface="+mn-cs"/>
              </a:rPr>
              <a:t>混凝土地圈梁由原设计</a:t>
            </a:r>
            <a:r>
              <a:rPr lang="en-US" altLang="zh-CN" sz="2800" dirty="0">
                <a:latin typeface="楷体" panose="02010609060101010101" pitchFamily="49" charset="-122"/>
                <a:ea typeface="楷体" panose="02010609060101010101" pitchFamily="49" charset="-122"/>
                <a:cs typeface="+mn-cs"/>
              </a:rPr>
              <a:t>240mm×240mm</a:t>
            </a:r>
            <a:r>
              <a:rPr lang="zh-CN" altLang="zh-CN" sz="2800" dirty="0">
                <a:latin typeface="楷体" panose="02010609060101010101" pitchFamily="49" charset="-122"/>
                <a:ea typeface="楷体" panose="02010609060101010101" pitchFamily="49" charset="-122"/>
                <a:cs typeface="+mn-cs"/>
              </a:rPr>
              <a:t>断面，改为</a:t>
            </a:r>
            <a:r>
              <a:rPr lang="en-US" altLang="zh-CN" sz="2800" dirty="0">
                <a:latin typeface="楷体" panose="02010609060101010101" pitchFamily="49" charset="-122"/>
                <a:ea typeface="楷体" panose="02010609060101010101" pitchFamily="49" charset="-122"/>
                <a:cs typeface="+mn-cs"/>
              </a:rPr>
              <a:t>40mm×300mm</a:t>
            </a:r>
            <a:r>
              <a:rPr lang="zh-CN" altLang="zh-CN" sz="2800" dirty="0">
                <a:latin typeface="楷体" panose="02010609060101010101" pitchFamily="49" charset="-122"/>
                <a:ea typeface="楷体" panose="02010609060101010101" pitchFamily="49" charset="-122"/>
                <a:cs typeface="+mn-cs"/>
              </a:rPr>
              <a:t>断面，长度不变</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见表</a:t>
            </a:r>
            <a:r>
              <a:rPr lang="en-US" altLang="zh-CN" sz="2800" dirty="0">
                <a:latin typeface="楷体" panose="02010609060101010101" pitchFamily="49" charset="-122"/>
                <a:ea typeface="楷体" panose="02010609060101010101" pitchFamily="49" charset="-122"/>
                <a:cs typeface="+mn-cs"/>
              </a:rPr>
              <a:t>3.15)</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基础施工图</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剖面有垫层砖基础计算结果有误，需更正</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见表</a:t>
            </a:r>
            <a:r>
              <a:rPr lang="en-US" altLang="zh-CN" sz="2800" dirty="0">
                <a:latin typeface="楷体" panose="02010609060101010101" pitchFamily="49" charset="-122"/>
                <a:ea typeface="楷体" panose="02010609060101010101" pitchFamily="49" charset="-122"/>
                <a:cs typeface="+mn-cs"/>
              </a:rPr>
              <a:t>3.16)</a:t>
            </a:r>
            <a:r>
              <a:rPr lang="zh-CN" altLang="zh-CN" sz="2800" dirty="0">
                <a:latin typeface="楷体" panose="02010609060101010101" pitchFamily="49" charset="-122"/>
                <a:ea typeface="楷体" panose="02010609060101010101" pitchFamily="49" charset="-122"/>
                <a:cs typeface="+mn-cs"/>
              </a:rPr>
              <a:t>。</a:t>
            </a:r>
            <a:endParaRPr lang="zh-CN" altLang="en-US" sz="2800" dirty="0">
              <a:latin typeface="楷体" panose="02010609060101010101" pitchFamily="49" charset="-122"/>
              <a:ea typeface="楷体" panose="02010609060101010101" pitchFamily="49" charset="-122"/>
              <a:cs typeface="+mn-cs"/>
            </a:endParaRPr>
          </a:p>
        </p:txBody>
      </p:sp>
      <p:sp>
        <p:nvSpPr>
          <p:cNvPr id="40653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7553" name="标题 1"/>
          <p:cNvSpPr>
            <a:spLocks noGrp="1"/>
          </p:cNvSpPr>
          <p:nvPr>
            <p:ph type="title"/>
          </p:nvPr>
        </p:nvSpPr>
        <p:spPr/>
        <p:txBody>
          <a:bodyPr vert="horz" wrap="square" lIns="91440" tIns="45720" rIns="91440" bIns="45720" anchor="ctr"/>
          <a:p>
            <a:endParaRPr lang="zh-CN" altLang="en-US" dirty="0"/>
          </a:p>
        </p:txBody>
      </p:sp>
      <p:sp>
        <p:nvSpPr>
          <p:cNvPr id="40755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40755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07556" name="图片 4" descr="剪辑_429"/>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8577" name="标题 1"/>
          <p:cNvSpPr>
            <a:spLocks noGrp="1"/>
          </p:cNvSpPr>
          <p:nvPr>
            <p:ph type="title"/>
          </p:nvPr>
        </p:nvSpPr>
        <p:spPr/>
        <p:txBody>
          <a:bodyPr vert="horz" wrap="square" lIns="91440" tIns="45720" rIns="91440" bIns="45720" anchor="ctr"/>
          <a:p>
            <a:endParaRPr lang="zh-CN" altLang="en-US" dirty="0"/>
          </a:p>
        </p:txBody>
      </p:sp>
      <p:sp>
        <p:nvSpPr>
          <p:cNvPr id="408578"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40857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08580" name="图片 4" descr="剪辑_437"/>
          <p:cNvPicPr>
            <a:picLocks noChangeAspect="1"/>
          </p:cNvPicPr>
          <p:nvPr/>
        </p:nvPicPr>
        <p:blipFill>
          <a:blip r:embed="rId1"/>
          <a:stretch>
            <a:fillRect/>
          </a:stretch>
        </p:blipFill>
        <p:spPr>
          <a:xfrm>
            <a:off x="1588" y="-17462"/>
            <a:ext cx="9142412" cy="6875462"/>
          </a:xfrm>
          <a:prstGeom prst="rect">
            <a:avLst/>
          </a:prstGeom>
          <a:noFill/>
          <a:ln w="9525">
            <a:noFill/>
          </a:ln>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01" name="标题 1"/>
          <p:cNvSpPr>
            <a:spLocks noGrp="1"/>
          </p:cNvSpPr>
          <p:nvPr>
            <p:ph type="title"/>
          </p:nvPr>
        </p:nvSpPr>
        <p:spPr/>
        <p:txBody>
          <a:bodyPr vert="horz" wrap="square" lIns="91440" tIns="45720" rIns="91440" bIns="45720" anchor="ctr"/>
          <a:p>
            <a:endParaRPr lang="zh-CN" altLang="en-US" dirty="0"/>
          </a:p>
        </p:txBody>
      </p:sp>
      <p:sp>
        <p:nvSpPr>
          <p:cNvPr id="409602"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09603" name="内容占位符 4" descr="剪辑_438-1"/>
          <p:cNvPicPr>
            <a:picLocks noGrp="1"/>
          </p:cNvPicPr>
          <p:nvPr>
            <p:ph idx="1"/>
          </p:nvPr>
        </p:nvPicPr>
        <p:blipFill>
          <a:blip r:embed="rId1"/>
          <a:stretch>
            <a:fillRect/>
          </a:stretch>
        </p:blipFill>
        <p:spPr>
          <a:xfrm>
            <a:off x="0" y="0"/>
            <a:ext cx="9144000" cy="6858000"/>
          </a:xfrm>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0625" name="标题 1"/>
          <p:cNvSpPr>
            <a:spLocks noGrp="1"/>
          </p:cNvSpPr>
          <p:nvPr>
            <p:ph type="title"/>
          </p:nvPr>
        </p:nvSpPr>
        <p:spPr/>
        <p:txBody>
          <a:bodyPr vert="horz" wrap="square" lIns="91440" tIns="45720" rIns="91440" bIns="45720" anchor="ctr"/>
          <a:p>
            <a:endParaRPr lang="zh-CN" altLang="en-US" dirty="0"/>
          </a:p>
        </p:txBody>
      </p:sp>
      <p:sp>
        <p:nvSpPr>
          <p:cNvPr id="41062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41062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grpSp>
        <p:nvGrpSpPr>
          <p:cNvPr id="410628" name="组合 4"/>
          <p:cNvGrpSpPr/>
          <p:nvPr/>
        </p:nvGrpSpPr>
        <p:grpSpPr>
          <a:xfrm>
            <a:off x="-22225" y="15875"/>
            <a:ext cx="9166225" cy="6842125"/>
            <a:chOff x="1080" y="2880"/>
            <a:chExt cx="10260" cy="8156"/>
          </a:xfrm>
        </p:grpSpPr>
        <p:pic>
          <p:nvPicPr>
            <p:cNvPr id="410629" name="Picture 138" descr="剪辑_438-2"/>
            <p:cNvPicPr>
              <a:picLocks noChangeAspect="1"/>
            </p:cNvPicPr>
            <p:nvPr/>
          </p:nvPicPr>
          <p:blipFill>
            <a:blip r:embed="rId1"/>
            <a:stretch>
              <a:fillRect/>
            </a:stretch>
          </p:blipFill>
          <p:spPr>
            <a:xfrm>
              <a:off x="1080" y="2880"/>
              <a:ext cx="10260" cy="5188"/>
            </a:xfrm>
            <a:prstGeom prst="rect">
              <a:avLst/>
            </a:prstGeom>
            <a:noFill/>
            <a:ln w="9525">
              <a:noFill/>
            </a:ln>
          </p:spPr>
        </p:pic>
        <p:pic>
          <p:nvPicPr>
            <p:cNvPr id="410630" name="Picture 139" descr="剪辑_439-1"/>
            <p:cNvPicPr>
              <a:picLocks noChangeAspect="1"/>
            </p:cNvPicPr>
            <p:nvPr/>
          </p:nvPicPr>
          <p:blipFill>
            <a:blip r:embed="rId2"/>
            <a:stretch>
              <a:fillRect/>
            </a:stretch>
          </p:blipFill>
          <p:spPr>
            <a:xfrm>
              <a:off x="1470" y="7930"/>
              <a:ext cx="9795" cy="3106"/>
            </a:xfrm>
            <a:prstGeom prst="rect">
              <a:avLst/>
            </a:prstGeom>
            <a:noFill/>
            <a:ln w="9525">
              <a:noFill/>
            </a:ln>
          </p:spPr>
        </p:pic>
      </p:gr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1649" name="标题 1"/>
          <p:cNvSpPr>
            <a:spLocks noGrp="1"/>
          </p:cNvSpPr>
          <p:nvPr>
            <p:ph type="title"/>
          </p:nvPr>
        </p:nvSpPr>
        <p:spPr/>
        <p:txBody>
          <a:bodyPr vert="horz" wrap="square" lIns="91440" tIns="45720" rIns="91440" bIns="45720" anchor="ctr"/>
          <a:p>
            <a:endParaRPr lang="zh-CN" altLang="en-US" dirty="0"/>
          </a:p>
        </p:txBody>
      </p:sp>
      <p:sp>
        <p:nvSpPr>
          <p:cNvPr id="411650"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11651" name="内容占位符 4" descr="剪辑_439-2"/>
          <p:cNvPicPr>
            <a:picLocks noGrp="1"/>
          </p:cNvPicPr>
          <p:nvPr>
            <p:ph idx="1"/>
          </p:nvPr>
        </p:nvPicPr>
        <p:blipFill>
          <a:blip r:embed="rId1"/>
          <a:stretch>
            <a:fillRect/>
          </a:stretch>
        </p:blipFill>
        <p:spPr>
          <a:xfrm>
            <a:off x="0" y="0"/>
            <a:ext cx="9144000" cy="6858000"/>
          </a:xfrm>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267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3.4.5.5.2</a:t>
            </a:r>
            <a:r>
              <a:rPr lang="zh-CN" altLang="zh-CN" dirty="0">
                <a:latin typeface="楷体" panose="02010609060101010101" pitchFamily="49" charset="-122"/>
                <a:ea typeface="楷体" panose="02010609060101010101" pitchFamily="49" charset="-122"/>
                <a:cs typeface="+mn-cs"/>
              </a:rPr>
              <a:t>计算调整工程量</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41267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12676" name="图片 4" descr="剪辑_439-4"/>
          <p:cNvPicPr>
            <a:picLocks noChangeAspect="1"/>
          </p:cNvPicPr>
          <p:nvPr/>
        </p:nvPicPr>
        <p:blipFill>
          <a:blip r:embed="rId1"/>
          <a:stretch>
            <a:fillRect/>
          </a:stretch>
        </p:blipFill>
        <p:spPr>
          <a:xfrm>
            <a:off x="827088" y="1773238"/>
            <a:ext cx="5976937" cy="1079500"/>
          </a:xfrm>
          <a:prstGeom prst="rect">
            <a:avLst/>
          </a:prstGeom>
          <a:noFill/>
          <a:ln w="9525">
            <a:noFill/>
          </a:ln>
        </p:spPr>
      </p:pic>
      <p:pic>
        <p:nvPicPr>
          <p:cNvPr id="412677" name="Picture 2"/>
          <p:cNvPicPr>
            <a:picLocks noChangeAspect="1"/>
          </p:cNvPicPr>
          <p:nvPr/>
        </p:nvPicPr>
        <p:blipFill>
          <a:blip r:embed="rId2"/>
          <a:stretch>
            <a:fillRect/>
          </a:stretch>
        </p:blipFill>
        <p:spPr>
          <a:xfrm>
            <a:off x="827088" y="2708275"/>
            <a:ext cx="5473700" cy="4170363"/>
          </a:xfrm>
          <a:prstGeom prst="rect">
            <a:avLst/>
          </a:prstGeom>
          <a:noFill/>
          <a:ln w="9525">
            <a:noFill/>
          </a:ln>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3698"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41369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13700" name="Picture 2"/>
          <p:cNvPicPr>
            <a:picLocks noChangeAspect="1"/>
          </p:cNvPicPr>
          <p:nvPr/>
        </p:nvPicPr>
        <p:blipFill>
          <a:blip r:embed="rId1"/>
          <a:stretch>
            <a:fillRect/>
          </a:stretch>
        </p:blipFill>
        <p:spPr>
          <a:xfrm>
            <a:off x="1042988" y="1052513"/>
            <a:ext cx="5905500" cy="5803900"/>
          </a:xfrm>
          <a:prstGeom prst="rect">
            <a:avLst/>
          </a:prstGeom>
          <a:noFill/>
          <a:ln w="9525">
            <a:noFill/>
          </a:ln>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4722"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41472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14724" name="Picture 2"/>
          <p:cNvPicPr>
            <a:picLocks noChangeAspect="1"/>
          </p:cNvPicPr>
          <p:nvPr/>
        </p:nvPicPr>
        <p:blipFill>
          <a:blip r:embed="rId1"/>
          <a:stretch>
            <a:fillRect/>
          </a:stretch>
        </p:blipFill>
        <p:spPr>
          <a:xfrm>
            <a:off x="1331913" y="1196975"/>
            <a:ext cx="5713412" cy="4176713"/>
          </a:xfrm>
          <a:prstGeom prst="rect">
            <a:avLst/>
          </a:prstGeom>
          <a:noFill/>
          <a:ln w="9525">
            <a:noFill/>
          </a:ln>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574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41574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15748" name="Picture 2"/>
          <p:cNvPicPr>
            <a:picLocks noChangeAspect="1"/>
          </p:cNvPicPr>
          <p:nvPr/>
        </p:nvPicPr>
        <p:blipFill>
          <a:blip r:embed="rId1"/>
          <a:stretch>
            <a:fillRect/>
          </a:stretch>
        </p:blipFill>
        <p:spPr>
          <a:xfrm>
            <a:off x="1258888" y="1185863"/>
            <a:ext cx="5400675" cy="5554662"/>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9074"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④指标估算法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根据编制的各种具体的投资估算指标</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进行单位工程投资的估算。投资估算指标的表示形式较多，如以元／</a:t>
            </a:r>
            <a:r>
              <a:rPr lang="en-US" altLang="zh-CN" sz="2800" dirty="0">
                <a:latin typeface="楷体" panose="02010609060101010101" pitchFamily="49" charset="-122"/>
                <a:ea typeface="楷体" panose="02010609060101010101" pitchFamily="49" charset="-122"/>
                <a:cs typeface="+mn-cs"/>
              </a:rPr>
              <a:t>m</a:t>
            </a:r>
            <a:r>
              <a:rPr lang="zh-CN" altLang="zh-CN" sz="2800" dirty="0">
                <a:latin typeface="楷体" panose="02010609060101010101" pitchFamily="49" charset="-122"/>
                <a:ea typeface="楷体" panose="02010609060101010101" pitchFamily="49" charset="-122"/>
                <a:cs typeface="+mn-cs"/>
              </a:rPr>
              <a:t>、元／</a:t>
            </a:r>
            <a:r>
              <a:rPr lang="en-US" altLang="zh-CN" sz="2800" dirty="0">
                <a:latin typeface="楷体" panose="02010609060101010101" pitchFamily="49" charset="-122"/>
                <a:ea typeface="楷体" panose="02010609060101010101" pitchFamily="49" charset="-122"/>
                <a:cs typeface="+mn-cs"/>
              </a:rPr>
              <a:t>m2</a:t>
            </a:r>
            <a:r>
              <a:rPr lang="zh-CN" altLang="zh-CN" sz="2800" dirty="0">
                <a:latin typeface="楷体" panose="02010609060101010101" pitchFamily="49" charset="-122"/>
                <a:ea typeface="楷体" panose="02010609060101010101" pitchFamily="49" charset="-122"/>
                <a:cs typeface="+mn-cs"/>
              </a:rPr>
              <a:t>、元／</a:t>
            </a:r>
            <a:r>
              <a:rPr lang="en-US" altLang="zh-CN" sz="2800" dirty="0">
                <a:latin typeface="楷体" panose="02010609060101010101" pitchFamily="49" charset="-122"/>
                <a:ea typeface="楷体" panose="02010609060101010101" pitchFamily="49" charset="-122"/>
                <a:cs typeface="+mn-cs"/>
              </a:rPr>
              <a:t>m3</a:t>
            </a:r>
            <a:r>
              <a:rPr lang="zh-CN" altLang="zh-CN" sz="2800" dirty="0">
                <a:latin typeface="楷体" panose="02010609060101010101" pitchFamily="49" charset="-122"/>
                <a:ea typeface="楷体" panose="02010609060101010101" pitchFamily="49" charset="-122"/>
                <a:cs typeface="+mn-cs"/>
              </a:rPr>
              <a:t>、元／</a:t>
            </a:r>
            <a:r>
              <a:rPr lang="en-US" altLang="zh-CN" sz="2800" dirty="0">
                <a:latin typeface="楷体" panose="02010609060101010101" pitchFamily="49" charset="-122"/>
                <a:ea typeface="楷体" panose="02010609060101010101" pitchFamily="49" charset="-122"/>
                <a:cs typeface="+mn-cs"/>
              </a:rPr>
              <a:t>t</a:t>
            </a:r>
            <a:r>
              <a:rPr lang="zh-CN" altLang="zh-CN" sz="2800" dirty="0">
                <a:latin typeface="楷体" panose="02010609060101010101" pitchFamily="49" charset="-122"/>
                <a:ea typeface="楷体" panose="02010609060101010101" pitchFamily="49" charset="-122"/>
                <a:cs typeface="+mn-cs"/>
              </a:rPr>
              <a:t>、元／</a:t>
            </a:r>
            <a:r>
              <a:rPr lang="en-US" altLang="zh-CN" sz="2800" dirty="0">
                <a:latin typeface="楷体" panose="02010609060101010101" pitchFamily="49" charset="-122"/>
                <a:ea typeface="楷体" panose="02010609060101010101" pitchFamily="49" charset="-122"/>
                <a:cs typeface="+mn-cs"/>
              </a:rPr>
              <a:t>kv.A</a:t>
            </a:r>
            <a:r>
              <a:rPr lang="zh-CN" altLang="zh-CN" sz="2800" dirty="0">
                <a:latin typeface="楷体" panose="02010609060101010101" pitchFamily="49" charset="-122"/>
                <a:ea typeface="楷体" panose="02010609060101010101" pitchFamily="49" charset="-122"/>
                <a:cs typeface="+mn-cs"/>
              </a:rPr>
              <a:t>表示。</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25907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6770"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16771" name="内容占位符 4" descr="HWOCRTEMP_ROC90"/>
          <p:cNvPicPr>
            <a:picLocks noGrp="1"/>
          </p:cNvPicPr>
          <p:nvPr>
            <p:ph idx="1"/>
          </p:nvPr>
        </p:nvPicPr>
        <p:blipFill>
          <a:blip r:embed="rId1">
            <a:clrChange>
              <a:clrFrom>
                <a:srgbClr val="FFFFFF"/>
              </a:clrFrom>
              <a:clrTo>
                <a:srgbClr val="FFFFFF">
                  <a:alpha val="0"/>
                </a:srgbClr>
              </a:clrTo>
            </a:clrChange>
          </a:blip>
          <a:stretch>
            <a:fillRect/>
          </a:stretch>
        </p:blipFill>
        <p:spPr>
          <a:xfrm>
            <a:off x="539750" y="1196975"/>
            <a:ext cx="8064500" cy="5400675"/>
          </a:xfrm>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7794" name="内容占位符 2"/>
          <p:cNvSpPr>
            <a:spLocks noGrp="1"/>
          </p:cNvSpPr>
          <p:nvPr>
            <p:ph idx="1"/>
          </p:nvPr>
        </p:nvSpPr>
        <p:spPr>
          <a:xfrm>
            <a:off x="468313" y="16510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3.4.5.5.4</a:t>
            </a:r>
            <a:r>
              <a:rPr lang="zh-CN" altLang="zh-CN" sz="2800" dirty="0">
                <a:latin typeface="楷体" panose="02010609060101010101" pitchFamily="49" charset="-122"/>
                <a:ea typeface="楷体" panose="02010609060101010101" pitchFamily="49" charset="-122"/>
                <a:cs typeface="+mn-cs"/>
              </a:rPr>
              <a:t>调整项目直接工程费计算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调整项目直接工程费计算见表</a:t>
            </a:r>
            <a:r>
              <a:rPr lang="en-US" altLang="zh-CN" sz="2800" dirty="0">
                <a:latin typeface="楷体" panose="02010609060101010101" pitchFamily="49" charset="-122"/>
                <a:ea typeface="楷体" panose="02010609060101010101" pitchFamily="49" charset="-122"/>
                <a:cs typeface="+mn-cs"/>
              </a:rPr>
              <a:t>3.18</a:t>
            </a:r>
            <a:r>
              <a:rPr lang="zh-CN"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表</a:t>
            </a:r>
            <a:r>
              <a:rPr lang="en-US" altLang="zh-CN" sz="2800" dirty="0">
                <a:latin typeface="楷体" panose="02010609060101010101" pitchFamily="49" charset="-122"/>
                <a:ea typeface="楷体" panose="02010609060101010101" pitchFamily="49" charset="-122"/>
                <a:cs typeface="+mn-cs"/>
              </a:rPr>
              <a:t>3.18    </a:t>
            </a:r>
            <a:r>
              <a:rPr lang="zh-CN" altLang="zh-CN" sz="2800" dirty="0">
                <a:latin typeface="楷体" panose="02010609060101010101" pitchFamily="49" charset="-122"/>
                <a:ea typeface="楷体" panose="02010609060101010101" pitchFamily="49" charset="-122"/>
                <a:cs typeface="+mn-cs"/>
              </a:rPr>
              <a:t>调整项目直接工程费计算表</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实物金额法</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41779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8817" name="标题 1"/>
          <p:cNvSpPr>
            <a:spLocks noGrp="1"/>
          </p:cNvSpPr>
          <p:nvPr>
            <p:ph type="title"/>
          </p:nvPr>
        </p:nvSpPr>
        <p:spPr/>
        <p:txBody>
          <a:bodyPr vert="horz" wrap="square" lIns="91440" tIns="45720" rIns="91440" bIns="45720" anchor="ctr"/>
          <a:p>
            <a:endParaRPr lang="zh-CN" altLang="en-US" dirty="0"/>
          </a:p>
        </p:txBody>
      </p:sp>
      <p:sp>
        <p:nvSpPr>
          <p:cNvPr id="418818"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41881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18820" name="Picture 2"/>
          <p:cNvPicPr>
            <a:picLocks noChangeAspect="1"/>
          </p:cNvPicPr>
          <p:nvPr/>
        </p:nvPicPr>
        <p:blipFill>
          <a:blip r:embed="rId1"/>
          <a:stretch>
            <a:fillRect/>
          </a:stretch>
        </p:blipFill>
        <p:spPr>
          <a:xfrm>
            <a:off x="0" y="333375"/>
            <a:ext cx="9155113" cy="6656388"/>
          </a:xfrm>
          <a:prstGeom prst="rect">
            <a:avLst/>
          </a:prstGeom>
          <a:noFill/>
          <a:ln w="9525">
            <a:noFill/>
          </a:ln>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42"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3.4.5.5.5</a:t>
            </a:r>
            <a:r>
              <a:rPr lang="zh-CN" altLang="zh-CN" sz="2800" dirty="0">
                <a:latin typeface="楷体" panose="02010609060101010101" pitchFamily="49" charset="-122"/>
                <a:ea typeface="楷体" panose="02010609060101010101" pitchFamily="49" charset="-122"/>
                <a:cs typeface="+mn-cs"/>
              </a:rPr>
              <a:t>营业用房调整项目工程造价计算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营业用房调整项目工程造价计算的费用项目及费率完全同预算造价计算过程，见表</a:t>
            </a:r>
            <a:r>
              <a:rPr lang="en-US" altLang="zh-CN" sz="2800" dirty="0">
                <a:latin typeface="楷体" panose="02010609060101010101" pitchFamily="49" charset="-122"/>
                <a:ea typeface="楷体" panose="02010609060101010101" pitchFamily="49" charset="-122"/>
                <a:cs typeface="+mn-cs"/>
              </a:rPr>
              <a:t>3.19</a:t>
            </a:r>
            <a:r>
              <a:rPr lang="zh-CN" altLang="zh-CN" sz="2800" dirty="0">
                <a:latin typeface="楷体" panose="02010609060101010101" pitchFamily="49" charset="-122"/>
                <a:ea typeface="楷体" panose="02010609060101010101" pitchFamily="49" charset="-122"/>
                <a:cs typeface="+mn-cs"/>
              </a:rPr>
              <a:t>。</a:t>
            </a:r>
            <a:endParaRPr lang="zh-CN" altLang="en-US" sz="2800" dirty="0">
              <a:latin typeface="楷体" panose="02010609060101010101" pitchFamily="49" charset="-122"/>
              <a:ea typeface="楷体" panose="02010609060101010101" pitchFamily="49" charset="-122"/>
              <a:cs typeface="+mn-cs"/>
            </a:endParaRPr>
          </a:p>
        </p:txBody>
      </p:sp>
      <p:sp>
        <p:nvSpPr>
          <p:cNvPr id="41984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086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1800" dirty="0">
                <a:latin typeface="楷体" panose="02010609060101010101" pitchFamily="49" charset="-122"/>
                <a:ea typeface="楷体" panose="02010609060101010101" pitchFamily="49" charset="-122"/>
                <a:cs typeface="+mn-cs"/>
              </a:rPr>
              <a:t>表</a:t>
            </a:r>
            <a:r>
              <a:rPr lang="en-US" altLang="zh-CN" sz="1800" dirty="0">
                <a:latin typeface="楷体" panose="02010609060101010101" pitchFamily="49" charset="-122"/>
                <a:ea typeface="楷体" panose="02010609060101010101" pitchFamily="49" charset="-122"/>
                <a:cs typeface="+mn-cs"/>
              </a:rPr>
              <a:t>3.19   </a:t>
            </a:r>
            <a:r>
              <a:rPr lang="zh-CN" altLang="zh-CN" sz="1800" dirty="0">
                <a:latin typeface="楷体" panose="02010609060101010101" pitchFamily="49" charset="-122"/>
                <a:ea typeface="楷体" panose="02010609060101010101" pitchFamily="49" charset="-122"/>
                <a:cs typeface="+mn-cs"/>
              </a:rPr>
              <a:t>营业用房调整项目工程造价计算表</a:t>
            </a:r>
            <a:endParaRPr lang="zh-CN" altLang="zh-CN" sz="1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42086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graphicFrame>
        <p:nvGraphicFramePr>
          <p:cNvPr id="5" name="表格 4"/>
          <p:cNvGraphicFramePr>
            <a:graphicFrameLocks noGrp="1"/>
          </p:cNvGraphicFramePr>
          <p:nvPr/>
        </p:nvGraphicFramePr>
        <p:xfrm>
          <a:off x="323850" y="1628775"/>
          <a:ext cx="8712968" cy="4821369"/>
        </p:xfrm>
        <a:graphic>
          <a:graphicData uri="http://schemas.openxmlformats.org/drawingml/2006/table">
            <a:tbl>
              <a:tblPr>
                <a:tableStyleId>{5C22544A-7EE6-4342-B048-85BDC9FD1C3A}</a:tableStyleId>
              </a:tblPr>
              <a:tblGrid>
                <a:gridCol w="864096"/>
                <a:gridCol w="1008112"/>
                <a:gridCol w="2880320"/>
                <a:gridCol w="2592288"/>
                <a:gridCol w="1368152"/>
              </a:tblGrid>
              <a:tr h="432052">
                <a:tc>
                  <a:txBody>
                    <a:bodyPr/>
                    <a:lstStyle/>
                    <a:p>
                      <a:pPr algn="ctr">
                        <a:lnSpc>
                          <a:spcPts val="2000"/>
                        </a:lnSpc>
                        <a:spcAft>
                          <a:spcPts val="0"/>
                        </a:spcAft>
                      </a:pPr>
                      <a:r>
                        <a:rPr lang="zh-CN" sz="1400" b="1" dirty="0">
                          <a:effectLst/>
                        </a:rPr>
                        <a:t>序号</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gn="ctr">
                        <a:lnSpc>
                          <a:spcPts val="2000"/>
                        </a:lnSpc>
                        <a:spcAft>
                          <a:spcPts val="0"/>
                        </a:spcAft>
                      </a:pPr>
                      <a:r>
                        <a:rPr lang="zh-CN" sz="1400" b="1">
                          <a:effectLst/>
                        </a:rPr>
                        <a:t>费用名称</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a:txBody>
                    <a:bodyPr/>
                    <a:lstStyle/>
                    <a:p>
                      <a:pPr algn="ctr">
                        <a:lnSpc>
                          <a:spcPts val="2000"/>
                        </a:lnSpc>
                        <a:spcAft>
                          <a:spcPts val="0"/>
                        </a:spcAft>
                      </a:pPr>
                      <a:r>
                        <a:rPr lang="zh-CN" sz="1400" b="1">
                          <a:effectLst/>
                        </a:rPr>
                        <a:t>计算式</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zh-CN" sz="1400" b="1">
                          <a:effectLst/>
                        </a:rPr>
                        <a:t>金额</a:t>
                      </a:r>
                      <a:r>
                        <a:rPr lang="en-US" sz="1400" b="1">
                          <a:effectLst/>
                        </a:rPr>
                        <a:t>(</a:t>
                      </a:r>
                      <a:r>
                        <a:rPr lang="zh-CN" sz="1400" b="1">
                          <a:effectLst/>
                        </a:rPr>
                        <a:t>元</a:t>
                      </a:r>
                      <a:r>
                        <a:rPr lang="en-US" sz="1400" b="1">
                          <a:effectLst/>
                        </a:rPr>
                        <a:t>)</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366387">
                <a:tc>
                  <a:txBody>
                    <a:bodyPr/>
                    <a:lstStyle/>
                    <a:p>
                      <a:pPr algn="just">
                        <a:lnSpc>
                          <a:spcPts val="2000"/>
                        </a:lnSpc>
                        <a:spcAft>
                          <a:spcPts val="0"/>
                        </a:spcAft>
                      </a:pPr>
                      <a:r>
                        <a:rPr lang="en-US" sz="1400" b="1" dirty="0">
                          <a:effectLst/>
                        </a:rPr>
                        <a:t>(</a:t>
                      </a:r>
                      <a:r>
                        <a:rPr lang="zh-CN" sz="1400" b="1" dirty="0">
                          <a:effectLst/>
                        </a:rPr>
                        <a:t>一</a:t>
                      </a:r>
                      <a:r>
                        <a:rPr lang="en-US" sz="1400" b="1"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gn="just">
                        <a:lnSpc>
                          <a:spcPts val="2000"/>
                        </a:lnSpc>
                        <a:spcAft>
                          <a:spcPts val="0"/>
                        </a:spcAft>
                      </a:pPr>
                      <a:r>
                        <a:rPr lang="en-US" sz="1400" b="1" dirty="0">
                          <a:effectLst/>
                        </a:rPr>
                        <a:t>  </a:t>
                      </a:r>
                      <a:r>
                        <a:rPr lang="zh-CN" sz="1400" b="1" dirty="0">
                          <a:effectLst/>
                        </a:rPr>
                        <a:t>直接工程费</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a:txBody>
                    <a:bodyPr/>
                    <a:lstStyle/>
                    <a:p>
                      <a:pPr algn="just">
                        <a:lnSpc>
                          <a:spcPts val="2000"/>
                        </a:lnSpc>
                        <a:spcAft>
                          <a:spcPts val="0"/>
                        </a:spcAft>
                      </a:pPr>
                      <a:r>
                        <a:rPr lang="en-US" sz="1400" b="1" dirty="0">
                          <a:effectLst/>
                        </a:rPr>
                        <a:t>    </a:t>
                      </a:r>
                      <a:r>
                        <a:rPr lang="zh-CN" sz="1400" b="1" dirty="0">
                          <a:effectLst/>
                        </a:rPr>
                        <a:t>见表</a:t>
                      </a:r>
                      <a:r>
                        <a:rPr lang="en-US" sz="1400" b="1" dirty="0">
                          <a:effectLst/>
                        </a:rPr>
                        <a:t>3.18</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400" b="1" dirty="0">
                          <a:effectLst/>
                        </a:rPr>
                        <a:t>1152.68</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425701">
                <a:tc>
                  <a:txBody>
                    <a:bodyPr/>
                    <a:lstStyle/>
                    <a:p>
                      <a:pPr algn="just">
                        <a:lnSpc>
                          <a:spcPts val="2000"/>
                        </a:lnSpc>
                        <a:spcAft>
                          <a:spcPts val="0"/>
                        </a:spcAft>
                      </a:pPr>
                      <a:r>
                        <a:rPr lang="en-US" sz="1400" b="1" dirty="0">
                          <a:effectLst/>
                        </a:rPr>
                        <a:t>(</a:t>
                      </a:r>
                      <a:r>
                        <a:rPr lang="zh-CN" sz="1400" b="1" dirty="0">
                          <a:effectLst/>
                        </a:rPr>
                        <a:t>二</a:t>
                      </a:r>
                      <a:r>
                        <a:rPr lang="en-US" sz="1400" b="1"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gn="just">
                        <a:lnSpc>
                          <a:spcPts val="2000"/>
                        </a:lnSpc>
                        <a:spcAft>
                          <a:spcPts val="0"/>
                        </a:spcAft>
                      </a:pPr>
                      <a:r>
                        <a:rPr lang="en-US" sz="1400" b="1" dirty="0">
                          <a:effectLst/>
                        </a:rPr>
                        <a:t>  </a:t>
                      </a:r>
                      <a:r>
                        <a:rPr lang="zh-CN" sz="1400" b="1" dirty="0">
                          <a:effectLst/>
                        </a:rPr>
                        <a:t>单项材料价差调整</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a:txBody>
                    <a:bodyPr/>
                    <a:lstStyle/>
                    <a:p>
                      <a:pPr algn="just">
                        <a:lnSpc>
                          <a:spcPts val="2000"/>
                        </a:lnSpc>
                        <a:spcAft>
                          <a:spcPts val="0"/>
                        </a:spcAft>
                      </a:pPr>
                      <a:r>
                        <a:rPr lang="en-US" sz="1400" b="1" dirty="0">
                          <a:effectLst/>
                        </a:rPr>
                        <a:t>    </a:t>
                      </a:r>
                      <a:r>
                        <a:rPr lang="zh-CN" sz="1400" b="1" dirty="0">
                          <a:effectLst/>
                        </a:rPr>
                        <a:t>采用实物金额法不计算此费用</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400" b="1" dirty="0">
                          <a:effectLst/>
                        </a:rPr>
                        <a:t> </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360040">
                <a:tc>
                  <a:txBody>
                    <a:bodyPr/>
                    <a:lstStyle/>
                    <a:p>
                      <a:pPr algn="just">
                        <a:lnSpc>
                          <a:spcPts val="2000"/>
                        </a:lnSpc>
                        <a:spcAft>
                          <a:spcPts val="0"/>
                        </a:spcAft>
                      </a:pPr>
                      <a:r>
                        <a:rPr lang="en-US" sz="1400" b="1" dirty="0">
                          <a:effectLst/>
                        </a:rPr>
                        <a:t>(</a:t>
                      </a:r>
                      <a:r>
                        <a:rPr lang="zh-CN" sz="1400" b="1" dirty="0">
                          <a:effectLst/>
                        </a:rPr>
                        <a:t>三</a:t>
                      </a:r>
                      <a:r>
                        <a:rPr lang="en-US" sz="1400" b="1"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gn="just">
                        <a:lnSpc>
                          <a:spcPts val="2000"/>
                        </a:lnSpc>
                        <a:spcAft>
                          <a:spcPts val="0"/>
                        </a:spcAft>
                      </a:pPr>
                      <a:r>
                        <a:rPr lang="en-US" sz="1400" b="1" dirty="0">
                          <a:effectLst/>
                        </a:rPr>
                        <a:t>  </a:t>
                      </a:r>
                      <a:r>
                        <a:rPr lang="zh-CN" sz="1400" b="1" dirty="0">
                          <a:effectLst/>
                        </a:rPr>
                        <a:t>综合系数调整材料价差</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a:txBody>
                    <a:bodyPr/>
                    <a:lstStyle/>
                    <a:p>
                      <a:pPr algn="just">
                        <a:lnSpc>
                          <a:spcPts val="2000"/>
                        </a:lnSpc>
                        <a:spcAft>
                          <a:spcPts val="0"/>
                        </a:spcAft>
                      </a:pPr>
                      <a:r>
                        <a:rPr lang="en-US" sz="1400" b="1">
                          <a:effectLst/>
                        </a:rPr>
                        <a:t>    </a:t>
                      </a:r>
                      <a:r>
                        <a:rPr lang="zh-CN" sz="1400" b="1">
                          <a:effectLst/>
                        </a:rPr>
                        <a:t>采用实物金额法不计算此费用</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400" b="1">
                          <a:effectLst/>
                        </a:rPr>
                        <a:t> </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284861">
                <a:tc rowSpan="5">
                  <a:txBody>
                    <a:bodyPr/>
                    <a:lstStyle/>
                    <a:p>
                      <a:pPr algn="just">
                        <a:lnSpc>
                          <a:spcPts val="2000"/>
                        </a:lnSpc>
                        <a:spcAft>
                          <a:spcPts val="0"/>
                        </a:spcAft>
                      </a:pPr>
                      <a:r>
                        <a:rPr lang="en-US" sz="1400" b="1">
                          <a:effectLst/>
                        </a:rPr>
                        <a:t> </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5">
                  <a:txBody>
                    <a:bodyPr/>
                    <a:lstStyle/>
                    <a:p>
                      <a:pPr>
                        <a:lnSpc>
                          <a:spcPts val="2000"/>
                        </a:lnSpc>
                        <a:spcAft>
                          <a:spcPts val="0"/>
                        </a:spcAft>
                      </a:pPr>
                      <a:r>
                        <a:rPr lang="en-US" sz="1400" b="1">
                          <a:effectLst/>
                        </a:rPr>
                        <a:t> </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dirty="0">
                          <a:effectLst/>
                        </a:rPr>
                        <a:t>  </a:t>
                      </a:r>
                      <a:r>
                        <a:rPr lang="zh-CN" sz="1400" b="1" dirty="0">
                          <a:effectLst/>
                        </a:rPr>
                        <a:t>环境保护费</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1152.68</a:t>
                      </a:r>
                      <a:r>
                        <a:rPr lang="zh-CN" sz="1400" b="1">
                          <a:effectLst/>
                        </a:rPr>
                        <a:t>×</a:t>
                      </a:r>
                      <a:r>
                        <a:rPr lang="en-US" sz="1400" b="1">
                          <a:effectLst/>
                        </a:rPr>
                        <a:t>0.4</a:t>
                      </a:r>
                      <a:r>
                        <a:rPr lang="zh-CN" sz="1400" b="1">
                          <a:effectLst/>
                        </a:rPr>
                        <a:t>％</a:t>
                      </a:r>
                      <a:r>
                        <a:rPr lang="en-US" sz="1400" b="1">
                          <a:effectLst/>
                        </a:rPr>
                        <a:t>=4.61</a:t>
                      </a:r>
                      <a:r>
                        <a:rPr lang="zh-CN" sz="1400" b="1">
                          <a:effectLst/>
                        </a:rPr>
                        <a:t>元</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5">
                  <a:txBody>
                    <a:bodyPr/>
                    <a:lstStyle/>
                    <a:p>
                      <a:pPr algn="ctr">
                        <a:lnSpc>
                          <a:spcPts val="2000"/>
                        </a:lnSpc>
                        <a:spcAft>
                          <a:spcPts val="0"/>
                        </a:spcAft>
                      </a:pPr>
                      <a:r>
                        <a:rPr lang="en-US" sz="1400" b="1">
                          <a:effectLst/>
                        </a:rPr>
                        <a:t> </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284861">
                <a:tc vMerge="1">
                  <a:tcPr/>
                </a:tc>
                <a:tc vMerge="1">
                  <a:tcPr/>
                </a:tc>
                <a:tc>
                  <a:txBody>
                    <a:bodyPr/>
                    <a:lstStyle/>
                    <a:p>
                      <a:pPr>
                        <a:lnSpc>
                          <a:spcPts val="2000"/>
                        </a:lnSpc>
                        <a:spcAft>
                          <a:spcPts val="0"/>
                        </a:spcAft>
                      </a:pPr>
                      <a:r>
                        <a:rPr lang="en-US" sz="1400" b="1" dirty="0">
                          <a:effectLst/>
                        </a:rPr>
                        <a:t>  </a:t>
                      </a:r>
                      <a:r>
                        <a:rPr lang="zh-CN" sz="1400" b="1" dirty="0">
                          <a:effectLst/>
                        </a:rPr>
                        <a:t>文明施工费</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1152.68</a:t>
                      </a:r>
                      <a:r>
                        <a:rPr lang="zh-CN" sz="1400" b="1">
                          <a:effectLst/>
                        </a:rPr>
                        <a:t>×</a:t>
                      </a:r>
                      <a:r>
                        <a:rPr lang="en-US" sz="1400" b="1">
                          <a:effectLst/>
                        </a:rPr>
                        <a:t>0.9</a:t>
                      </a:r>
                      <a:r>
                        <a:rPr lang="zh-CN" sz="1400" b="1">
                          <a:effectLst/>
                        </a:rPr>
                        <a:t>％</a:t>
                      </a:r>
                      <a:r>
                        <a:rPr lang="en-US" sz="1400" b="1">
                          <a:effectLst/>
                        </a:rPr>
                        <a:t>=l0.37</a:t>
                      </a:r>
                      <a:r>
                        <a:rPr lang="zh-CN" sz="1400" b="1">
                          <a:effectLst/>
                        </a:rPr>
                        <a:t>元</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284861">
                <a:tc vMerge="1">
                  <a:tcPr/>
                </a:tc>
                <a:tc vMerge="1">
                  <a:tcPr/>
                </a:tc>
                <a:tc>
                  <a:txBody>
                    <a:bodyPr/>
                    <a:lstStyle/>
                    <a:p>
                      <a:pPr>
                        <a:lnSpc>
                          <a:spcPts val="2000"/>
                        </a:lnSpc>
                        <a:spcAft>
                          <a:spcPts val="0"/>
                        </a:spcAft>
                      </a:pPr>
                      <a:r>
                        <a:rPr lang="en-US" sz="1400" b="1" dirty="0">
                          <a:effectLst/>
                        </a:rPr>
                        <a:t>  </a:t>
                      </a:r>
                      <a:r>
                        <a:rPr lang="zh-CN" sz="1400" b="1" dirty="0">
                          <a:effectLst/>
                        </a:rPr>
                        <a:t>安全施工费</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1152.68</a:t>
                      </a:r>
                      <a:r>
                        <a:rPr lang="zh-CN" sz="1400" b="1">
                          <a:effectLst/>
                        </a:rPr>
                        <a:t>×</a:t>
                      </a:r>
                      <a:r>
                        <a:rPr lang="en-US" sz="1400" b="1">
                          <a:effectLst/>
                        </a:rPr>
                        <a:t> 1.0</a:t>
                      </a:r>
                      <a:r>
                        <a:rPr lang="zh-CN" sz="1400" b="1">
                          <a:effectLst/>
                        </a:rPr>
                        <a:t>％</a:t>
                      </a:r>
                      <a:r>
                        <a:rPr lang="en-US" sz="1400" b="1">
                          <a:effectLst/>
                        </a:rPr>
                        <a:t>=11.53</a:t>
                      </a:r>
                      <a:r>
                        <a:rPr lang="zh-CN" sz="1400" b="1">
                          <a:effectLst/>
                        </a:rPr>
                        <a:t>元</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284861">
                <a:tc vMerge="1">
                  <a:tcPr/>
                </a:tc>
                <a:tc vMerge="1">
                  <a:tcPr/>
                </a:tc>
                <a:tc>
                  <a:txBody>
                    <a:bodyPr/>
                    <a:lstStyle/>
                    <a:p>
                      <a:pPr>
                        <a:lnSpc>
                          <a:spcPts val="2000"/>
                        </a:lnSpc>
                        <a:spcAft>
                          <a:spcPts val="0"/>
                        </a:spcAft>
                      </a:pPr>
                      <a:r>
                        <a:rPr lang="en-US" sz="1400" b="1" dirty="0">
                          <a:effectLst/>
                        </a:rPr>
                        <a:t>  </a:t>
                      </a:r>
                      <a:r>
                        <a:rPr lang="zh-CN" sz="1400" b="1" dirty="0">
                          <a:effectLst/>
                        </a:rPr>
                        <a:t>临时设施费</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1152.68</a:t>
                      </a:r>
                      <a:r>
                        <a:rPr lang="zh-CN" sz="1400" b="1">
                          <a:effectLst/>
                        </a:rPr>
                        <a:t>×</a:t>
                      </a:r>
                      <a:r>
                        <a:rPr lang="en-US" sz="1400" b="1">
                          <a:effectLst/>
                        </a:rPr>
                        <a:t>2.0</a:t>
                      </a:r>
                      <a:r>
                        <a:rPr lang="zh-CN" sz="1400" b="1">
                          <a:effectLst/>
                        </a:rPr>
                        <a:t>％</a:t>
                      </a:r>
                      <a:r>
                        <a:rPr lang="en-US" sz="1400" b="1">
                          <a:effectLst/>
                        </a:rPr>
                        <a:t>=23.05</a:t>
                      </a:r>
                      <a:r>
                        <a:rPr lang="zh-CN" sz="1400" b="1">
                          <a:effectLst/>
                        </a:rPr>
                        <a:t>元</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284861">
                <a:tc vMerge="1">
                  <a:tcPr/>
                </a:tc>
                <a:tc vMerge="1">
                  <a:tcPr/>
                </a:tc>
                <a:tc>
                  <a:txBody>
                    <a:bodyPr/>
                    <a:lstStyle/>
                    <a:p>
                      <a:pPr>
                        <a:lnSpc>
                          <a:spcPts val="2000"/>
                        </a:lnSpc>
                        <a:spcAft>
                          <a:spcPts val="0"/>
                        </a:spcAft>
                      </a:pPr>
                      <a:r>
                        <a:rPr lang="en-US" sz="1400" b="1" dirty="0">
                          <a:effectLst/>
                        </a:rPr>
                        <a:t>  </a:t>
                      </a:r>
                      <a:r>
                        <a:rPr lang="zh-CN" sz="1400" b="1" dirty="0">
                          <a:effectLst/>
                        </a:rPr>
                        <a:t>夜间施工增加费</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1152.68</a:t>
                      </a:r>
                      <a:r>
                        <a:rPr lang="zh-CN" sz="1400" b="1">
                          <a:effectLst/>
                        </a:rPr>
                        <a:t>×</a:t>
                      </a:r>
                      <a:r>
                        <a:rPr lang="en-US" sz="1400" b="1">
                          <a:effectLst/>
                        </a:rPr>
                        <a:t>0.5</a:t>
                      </a:r>
                      <a:r>
                        <a:rPr lang="zh-CN" sz="1400" b="1">
                          <a:effectLst/>
                        </a:rPr>
                        <a:t>％</a:t>
                      </a:r>
                      <a:r>
                        <a:rPr lang="en-US" sz="1400" b="1">
                          <a:effectLst/>
                        </a:rPr>
                        <a:t>=5.76</a:t>
                      </a:r>
                      <a:r>
                        <a:rPr lang="zh-CN" sz="1400" b="1">
                          <a:effectLst/>
                        </a:rPr>
                        <a:t>元</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284861">
                <a:tc rowSpan="6">
                  <a:txBody>
                    <a:bodyPr/>
                    <a:lstStyle/>
                    <a:p>
                      <a:pPr algn="just">
                        <a:lnSpc>
                          <a:spcPts val="2000"/>
                        </a:lnSpc>
                        <a:spcAft>
                          <a:spcPts val="0"/>
                        </a:spcAft>
                      </a:pPr>
                      <a:r>
                        <a:rPr lang="en-US" sz="1400" b="1">
                          <a:effectLst/>
                        </a:rPr>
                        <a:t>(</a:t>
                      </a:r>
                      <a:r>
                        <a:rPr lang="zh-CN" sz="1400" b="1">
                          <a:effectLst/>
                        </a:rPr>
                        <a:t>四</a:t>
                      </a:r>
                      <a:r>
                        <a:rPr lang="en-US" sz="1400" b="1">
                          <a:effectLst/>
                        </a:rPr>
                        <a:t>)</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6">
                  <a:txBody>
                    <a:bodyPr/>
                    <a:lstStyle/>
                    <a:p>
                      <a:pPr>
                        <a:lnSpc>
                          <a:spcPts val="2000"/>
                        </a:lnSpc>
                        <a:spcAft>
                          <a:spcPts val="0"/>
                        </a:spcAft>
                      </a:pPr>
                      <a:r>
                        <a:rPr lang="zh-CN" sz="1400" b="1">
                          <a:effectLst/>
                        </a:rPr>
                        <a:t>措施费</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a:t>
                      </a:r>
                      <a:r>
                        <a:rPr lang="zh-CN" sz="1400" b="1">
                          <a:effectLst/>
                        </a:rPr>
                        <a:t>二次搬运费</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dirty="0">
                          <a:effectLst/>
                        </a:rPr>
                        <a:t>    1152.68</a:t>
                      </a:r>
                      <a:r>
                        <a:rPr lang="zh-CN" sz="1400" b="1" dirty="0">
                          <a:effectLst/>
                        </a:rPr>
                        <a:t>×</a:t>
                      </a:r>
                      <a:r>
                        <a:rPr lang="en-US" sz="1400" b="1" dirty="0">
                          <a:effectLst/>
                        </a:rPr>
                        <a:t>0.3</a:t>
                      </a:r>
                      <a:r>
                        <a:rPr lang="zh-CN" sz="1400" b="1" dirty="0">
                          <a:effectLst/>
                        </a:rPr>
                        <a:t>％</a:t>
                      </a:r>
                      <a:r>
                        <a:rPr lang="en-US" sz="1400" b="1" dirty="0">
                          <a:effectLst/>
                        </a:rPr>
                        <a:t>=3.46</a:t>
                      </a:r>
                      <a:r>
                        <a:rPr lang="zh-CN" sz="1400" b="1" dirty="0">
                          <a:effectLst/>
                        </a:rPr>
                        <a:t>元</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6">
                  <a:txBody>
                    <a:bodyPr/>
                    <a:lstStyle/>
                    <a:p>
                      <a:pPr algn="ctr">
                        <a:lnSpc>
                          <a:spcPts val="2000"/>
                        </a:lnSpc>
                        <a:spcAft>
                          <a:spcPts val="0"/>
                        </a:spcAft>
                      </a:pPr>
                      <a:r>
                        <a:rPr lang="en-US" sz="1400" b="1" dirty="0">
                          <a:effectLst/>
                        </a:rPr>
                        <a:t>58.78</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284861">
                <a:tc vMerge="1">
                  <a:tcPr/>
                </a:tc>
                <a:tc vMerge="1">
                  <a:tcPr/>
                </a:tc>
                <a:tc>
                  <a:txBody>
                    <a:bodyPr/>
                    <a:lstStyle/>
                    <a:p>
                      <a:pPr>
                        <a:lnSpc>
                          <a:spcPts val="2000"/>
                        </a:lnSpc>
                        <a:spcAft>
                          <a:spcPts val="0"/>
                        </a:spcAft>
                      </a:pPr>
                      <a:r>
                        <a:rPr lang="en-US" sz="1400" b="1" dirty="0">
                          <a:effectLst/>
                        </a:rPr>
                        <a:t>  </a:t>
                      </a:r>
                      <a:r>
                        <a:rPr lang="zh-CN" sz="1400" b="1" dirty="0">
                          <a:effectLst/>
                        </a:rPr>
                        <a:t>大型机械进出场及安拆费</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zh-CN" sz="1400" b="1"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284861">
                <a:tc vMerge="1">
                  <a:tcPr/>
                </a:tc>
                <a:tc vMerge="1">
                  <a:tcPr/>
                </a:tc>
                <a:tc>
                  <a:txBody>
                    <a:bodyPr/>
                    <a:lstStyle/>
                    <a:p>
                      <a:pPr>
                        <a:lnSpc>
                          <a:spcPts val="2000"/>
                        </a:lnSpc>
                        <a:spcAft>
                          <a:spcPts val="0"/>
                        </a:spcAft>
                      </a:pPr>
                      <a:r>
                        <a:rPr lang="en-US" sz="1400" b="1" dirty="0">
                          <a:effectLst/>
                        </a:rPr>
                        <a:t>  </a:t>
                      </a:r>
                      <a:r>
                        <a:rPr lang="zh-CN" sz="1400" b="1" dirty="0">
                          <a:effectLst/>
                        </a:rPr>
                        <a:t>脚手架费</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zh-CN" sz="1400" b="1"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284861">
                <a:tc vMerge="1">
                  <a:tcPr/>
                </a:tc>
                <a:tc vMerge="1">
                  <a:tcPr/>
                </a:tc>
                <a:tc>
                  <a:txBody>
                    <a:bodyPr/>
                    <a:lstStyle/>
                    <a:p>
                      <a:pPr>
                        <a:lnSpc>
                          <a:spcPts val="2000"/>
                        </a:lnSpc>
                        <a:spcAft>
                          <a:spcPts val="0"/>
                        </a:spcAft>
                      </a:pPr>
                      <a:r>
                        <a:rPr lang="en-US" sz="1400" b="1">
                          <a:effectLst/>
                        </a:rPr>
                        <a:t>  </a:t>
                      </a:r>
                      <a:r>
                        <a:rPr lang="zh-CN" sz="1400" b="1">
                          <a:effectLst/>
                        </a:rPr>
                        <a:t>已完工程及设备保护费</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zh-CN" sz="1400" b="1"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388579">
                <a:tc vMerge="1">
                  <a:tcPr/>
                </a:tc>
                <a:tc vMerge="1">
                  <a:tcPr/>
                </a:tc>
                <a:tc>
                  <a:txBody>
                    <a:bodyPr/>
                    <a:lstStyle/>
                    <a:p>
                      <a:pPr>
                        <a:lnSpc>
                          <a:spcPts val="2000"/>
                        </a:lnSpc>
                        <a:spcAft>
                          <a:spcPts val="0"/>
                        </a:spcAft>
                      </a:pPr>
                      <a:r>
                        <a:rPr lang="en-US" sz="1400" b="1" dirty="0">
                          <a:effectLst/>
                        </a:rPr>
                        <a:t>  </a:t>
                      </a:r>
                      <a:r>
                        <a:rPr lang="zh-CN" sz="1400" b="1" dirty="0">
                          <a:effectLst/>
                        </a:rPr>
                        <a:t>混凝土及钢筋混凝土模板及支架费</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zh-CN" sz="1400" b="1"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284861">
                <a:tc vMerge="1">
                  <a:tcPr/>
                </a:tc>
                <a:tc vMerge="1">
                  <a:tcPr/>
                </a:tc>
                <a:tc>
                  <a:txBody>
                    <a:bodyPr/>
                    <a:lstStyle/>
                    <a:p>
                      <a:pPr>
                        <a:lnSpc>
                          <a:spcPts val="2000"/>
                        </a:lnSpc>
                        <a:spcAft>
                          <a:spcPts val="0"/>
                        </a:spcAft>
                      </a:pPr>
                      <a:r>
                        <a:rPr lang="en-US" sz="1400" b="1">
                          <a:effectLst/>
                        </a:rPr>
                        <a:t>  </a:t>
                      </a:r>
                      <a:r>
                        <a:rPr lang="zh-CN" sz="1400" b="1">
                          <a:effectLst/>
                        </a:rPr>
                        <a:t>施工排、降水费</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zh-CN" sz="1400" b="1"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bl>
          </a:graphicData>
        </a:graphic>
      </p:graphicFrame>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内容占位符 4"/>
          <p:cNvGraphicFramePr>
            <a:graphicFrameLocks noGrp="1"/>
          </p:cNvGraphicFramePr>
          <p:nvPr>
            <p:ph idx="1"/>
          </p:nvPr>
        </p:nvGraphicFramePr>
        <p:xfrm>
          <a:off x="971550" y="1125538"/>
          <a:ext cx="7777163" cy="5400675"/>
        </p:xfrm>
        <a:graphic>
          <a:graphicData uri="http://schemas.openxmlformats.org/drawingml/2006/table">
            <a:tbl>
              <a:tblPr>
                <a:tableStyleId>{5C22544A-7EE6-4342-B048-85BDC9FD1C3A}</a:tableStyleId>
              </a:tblPr>
              <a:tblGrid>
                <a:gridCol w="504056"/>
                <a:gridCol w="1080120"/>
                <a:gridCol w="2376264"/>
                <a:gridCol w="2304256"/>
                <a:gridCol w="1512170"/>
              </a:tblGrid>
              <a:tr h="445205">
                <a:tc rowSpan="2">
                  <a:txBody>
                    <a:bodyPr/>
                    <a:lstStyle/>
                    <a:p>
                      <a:pPr algn="just">
                        <a:lnSpc>
                          <a:spcPts val="2000"/>
                        </a:lnSpc>
                        <a:spcAft>
                          <a:spcPts val="0"/>
                        </a:spcAft>
                      </a:pPr>
                      <a:r>
                        <a:rPr lang="en-US" sz="1400" b="1" dirty="0">
                          <a:effectLst/>
                        </a:rPr>
                        <a:t> </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2">
                  <a:txBody>
                    <a:bodyPr/>
                    <a:lstStyle/>
                    <a:p>
                      <a:pPr>
                        <a:lnSpc>
                          <a:spcPts val="2000"/>
                        </a:lnSpc>
                        <a:spcAft>
                          <a:spcPts val="0"/>
                        </a:spcAft>
                      </a:pPr>
                      <a:r>
                        <a:rPr lang="en-US" sz="1400" b="1" dirty="0">
                          <a:effectLst/>
                        </a:rPr>
                        <a:t> </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a:t>
                      </a:r>
                      <a:r>
                        <a:rPr lang="zh-CN" sz="1400" b="1">
                          <a:effectLst/>
                        </a:rPr>
                        <a:t>工程排污费</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zh-CN"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2">
                  <a:txBody>
                    <a:bodyPr/>
                    <a:lstStyle/>
                    <a:p>
                      <a:pPr algn="ctr">
                        <a:lnSpc>
                          <a:spcPts val="2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445205">
                <a:tc vMerge="1">
                  <a:tcPr/>
                </a:tc>
                <a:tc vMerge="1">
                  <a:tcPr/>
                </a:tc>
                <a:tc>
                  <a:txBody>
                    <a:bodyPr/>
                    <a:lstStyle/>
                    <a:p>
                      <a:pPr>
                        <a:lnSpc>
                          <a:spcPts val="2000"/>
                        </a:lnSpc>
                        <a:spcAft>
                          <a:spcPts val="0"/>
                        </a:spcAft>
                      </a:pPr>
                      <a:r>
                        <a:rPr lang="en-US" sz="1400" b="1">
                          <a:effectLst/>
                        </a:rPr>
                        <a:t>  </a:t>
                      </a:r>
                      <a:r>
                        <a:rPr lang="zh-CN" sz="1400" b="1">
                          <a:effectLst/>
                        </a:rPr>
                        <a:t>工程定额测定费</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1152.68</a:t>
                      </a:r>
                      <a:r>
                        <a:rPr lang="zh-CN" sz="1400" b="1">
                          <a:effectLst/>
                        </a:rPr>
                        <a:t>×</a:t>
                      </a:r>
                      <a:r>
                        <a:rPr lang="en-US" sz="1400" b="1">
                          <a:effectLst/>
                        </a:rPr>
                        <a:t>0.12</a:t>
                      </a:r>
                      <a:r>
                        <a:rPr lang="zh-CN"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445205">
                <a:tc rowSpan="3">
                  <a:txBody>
                    <a:bodyPr/>
                    <a:lstStyle/>
                    <a:p>
                      <a:pPr algn="just">
                        <a:lnSpc>
                          <a:spcPts val="2000"/>
                        </a:lnSpc>
                        <a:spcAft>
                          <a:spcPts val="0"/>
                        </a:spcAft>
                      </a:pPr>
                      <a:r>
                        <a:rPr lang="en-US" sz="1400" b="1">
                          <a:effectLst/>
                        </a:rPr>
                        <a:t>(</a:t>
                      </a:r>
                      <a:r>
                        <a:rPr lang="zh-CN" sz="1400" b="1">
                          <a:effectLst/>
                        </a:rPr>
                        <a:t>五</a:t>
                      </a:r>
                      <a:r>
                        <a:rPr lang="en-US"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3">
                  <a:txBody>
                    <a:bodyPr/>
                    <a:lstStyle/>
                    <a:p>
                      <a:pPr>
                        <a:lnSpc>
                          <a:spcPts val="2000"/>
                        </a:lnSpc>
                        <a:spcAft>
                          <a:spcPts val="0"/>
                        </a:spcAft>
                      </a:pPr>
                      <a:r>
                        <a:rPr lang="zh-CN" sz="1400" b="1" dirty="0">
                          <a:effectLst/>
                        </a:rPr>
                        <a:t>规费</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a:t>
                      </a:r>
                      <a:r>
                        <a:rPr lang="zh-CN" sz="1400" b="1">
                          <a:effectLst/>
                        </a:rPr>
                        <a:t>社会保障费</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a:t>
                      </a:r>
                      <a:r>
                        <a:rPr lang="zh-CN" sz="1400" b="1">
                          <a:effectLst/>
                        </a:rPr>
                        <a:t>见表</a:t>
                      </a:r>
                      <a:r>
                        <a:rPr lang="en-US" sz="1400" b="1">
                          <a:effectLst/>
                        </a:rPr>
                        <a:t>3.18</a:t>
                      </a:r>
                      <a:r>
                        <a:rPr lang="zh-CN" sz="1400" b="1">
                          <a:effectLst/>
                        </a:rPr>
                        <a:t>：</a:t>
                      </a:r>
                      <a:r>
                        <a:rPr lang="en-US" sz="1400" b="1">
                          <a:effectLst/>
                        </a:rPr>
                        <a:t>392.25</a:t>
                      </a:r>
                      <a:r>
                        <a:rPr lang="zh-CN" sz="1400" b="1">
                          <a:effectLst/>
                        </a:rPr>
                        <a:t>×</a:t>
                      </a:r>
                      <a:r>
                        <a:rPr lang="en-US" sz="1400" b="1">
                          <a:effectLst/>
                        </a:rPr>
                        <a:t>16</a:t>
                      </a:r>
                      <a:r>
                        <a:rPr lang="zh-CN"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3">
                  <a:txBody>
                    <a:bodyPr/>
                    <a:lstStyle/>
                    <a:p>
                      <a:pPr algn="ctr">
                        <a:lnSpc>
                          <a:spcPts val="2000"/>
                        </a:lnSpc>
                        <a:spcAft>
                          <a:spcPts val="0"/>
                        </a:spcAft>
                      </a:pPr>
                      <a:r>
                        <a:rPr lang="en-US" sz="1400" b="1">
                          <a:effectLst/>
                        </a:rPr>
                        <a:t>87.68</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445205">
                <a:tc vMerge="1">
                  <a:tcPr/>
                </a:tc>
                <a:tc vMerge="1">
                  <a:tcPr/>
                </a:tc>
                <a:tc>
                  <a:txBody>
                    <a:bodyPr/>
                    <a:lstStyle/>
                    <a:p>
                      <a:pPr>
                        <a:lnSpc>
                          <a:spcPts val="2000"/>
                        </a:lnSpc>
                        <a:spcAft>
                          <a:spcPts val="0"/>
                        </a:spcAft>
                      </a:pPr>
                      <a:r>
                        <a:rPr lang="en-US" sz="1400" b="1" dirty="0">
                          <a:effectLst/>
                        </a:rPr>
                        <a:t>  </a:t>
                      </a:r>
                      <a:r>
                        <a:rPr lang="zh-CN" sz="1400" b="1" dirty="0">
                          <a:effectLst/>
                        </a:rPr>
                        <a:t>住房公积金</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a:t>
                      </a:r>
                      <a:r>
                        <a:rPr lang="zh-CN" sz="1400" b="1">
                          <a:effectLst/>
                        </a:rPr>
                        <a:t>见表</a:t>
                      </a:r>
                      <a:r>
                        <a:rPr lang="en-US" sz="1400" b="1">
                          <a:effectLst/>
                        </a:rPr>
                        <a:t>3.18</a:t>
                      </a:r>
                      <a:r>
                        <a:rPr lang="zh-CN" sz="1400" b="1">
                          <a:effectLst/>
                        </a:rPr>
                        <a:t>：</a:t>
                      </a:r>
                      <a:r>
                        <a:rPr lang="en-US" sz="1400" b="1">
                          <a:effectLst/>
                        </a:rPr>
                        <a:t>392.25</a:t>
                      </a:r>
                      <a:r>
                        <a:rPr lang="zh-CN" sz="1400" b="1">
                          <a:effectLst/>
                        </a:rPr>
                        <a:t>×</a:t>
                      </a:r>
                      <a:r>
                        <a:rPr lang="en-US" sz="1400" b="1">
                          <a:effectLst/>
                        </a:rPr>
                        <a:t>6.0</a:t>
                      </a:r>
                      <a:r>
                        <a:rPr lang="zh-CN"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445205">
                <a:tc vMerge="1">
                  <a:tcPr/>
                </a:tc>
                <a:tc vMerge="1">
                  <a:tcPr/>
                </a:tc>
                <a:tc>
                  <a:txBody>
                    <a:bodyPr/>
                    <a:lstStyle/>
                    <a:p>
                      <a:pPr>
                        <a:lnSpc>
                          <a:spcPts val="2000"/>
                        </a:lnSpc>
                        <a:spcAft>
                          <a:spcPts val="0"/>
                        </a:spcAft>
                      </a:pPr>
                      <a:r>
                        <a:rPr lang="en-US" sz="1400" b="1" dirty="0">
                          <a:effectLst/>
                        </a:rPr>
                        <a:t>  </a:t>
                      </a:r>
                      <a:r>
                        <a:rPr lang="zh-CN" sz="1400" b="1" dirty="0">
                          <a:effectLst/>
                        </a:rPr>
                        <a:t>危险作业意外伤害保险</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zh-CN"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445205">
                <a:tc>
                  <a:txBody>
                    <a:bodyPr/>
                    <a:lstStyle/>
                    <a:p>
                      <a:pPr algn="just">
                        <a:lnSpc>
                          <a:spcPts val="2000"/>
                        </a:lnSpc>
                        <a:spcAft>
                          <a:spcPts val="0"/>
                        </a:spcAft>
                      </a:pPr>
                      <a:r>
                        <a:rPr lang="en-US" sz="1400" b="1">
                          <a:effectLst/>
                        </a:rPr>
                        <a:t>(</a:t>
                      </a:r>
                      <a:r>
                        <a:rPr lang="zh-CN" sz="1400" b="1">
                          <a:effectLst/>
                        </a:rPr>
                        <a:t>六</a:t>
                      </a:r>
                      <a:r>
                        <a:rPr lang="en-US"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nSpc>
                          <a:spcPts val="2000"/>
                        </a:lnSpc>
                        <a:spcAft>
                          <a:spcPts val="0"/>
                        </a:spcAft>
                      </a:pPr>
                      <a:r>
                        <a:rPr lang="en-US" sz="1400" b="1" dirty="0">
                          <a:effectLst/>
                        </a:rPr>
                        <a:t>  </a:t>
                      </a:r>
                      <a:r>
                        <a:rPr lang="zh-CN" sz="1400" b="1" dirty="0">
                          <a:effectLst/>
                        </a:rPr>
                        <a:t>企业管理费</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a:txBody>
                    <a:bodyPr/>
                    <a:lstStyle/>
                    <a:p>
                      <a:pPr>
                        <a:lnSpc>
                          <a:spcPts val="2000"/>
                        </a:lnSpc>
                        <a:spcAft>
                          <a:spcPts val="0"/>
                        </a:spcAft>
                      </a:pPr>
                      <a:r>
                        <a:rPr lang="en-US" sz="1400" b="1" dirty="0">
                          <a:effectLst/>
                        </a:rPr>
                        <a:t>    1152.68</a:t>
                      </a:r>
                      <a:r>
                        <a:rPr lang="zh-CN" sz="1400" b="1" dirty="0">
                          <a:effectLst/>
                        </a:rPr>
                        <a:t>×</a:t>
                      </a:r>
                      <a:r>
                        <a:rPr lang="en-US" sz="1400" b="1" dirty="0">
                          <a:effectLst/>
                        </a:rPr>
                        <a:t>5.1</a:t>
                      </a:r>
                      <a:r>
                        <a:rPr lang="zh-CN" sz="1400" b="1" dirty="0">
                          <a:effectLst/>
                        </a:rPr>
                        <a:t>％</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400" b="1">
                          <a:effectLst/>
                        </a:rPr>
                        <a:t>58.79</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445205">
                <a:tc>
                  <a:txBody>
                    <a:bodyPr/>
                    <a:lstStyle/>
                    <a:p>
                      <a:pPr algn="just">
                        <a:lnSpc>
                          <a:spcPts val="2000"/>
                        </a:lnSpc>
                        <a:spcAft>
                          <a:spcPts val="0"/>
                        </a:spcAft>
                      </a:pPr>
                      <a:r>
                        <a:rPr lang="en-US" sz="1400" b="1">
                          <a:effectLst/>
                        </a:rPr>
                        <a:t>(</a:t>
                      </a:r>
                      <a:r>
                        <a:rPr lang="zh-CN" sz="1400" b="1">
                          <a:effectLst/>
                        </a:rPr>
                        <a:t>七</a:t>
                      </a:r>
                      <a:r>
                        <a:rPr lang="en-US"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nSpc>
                          <a:spcPts val="2000"/>
                        </a:lnSpc>
                        <a:spcAft>
                          <a:spcPts val="0"/>
                        </a:spcAft>
                      </a:pPr>
                      <a:r>
                        <a:rPr lang="en-US" sz="1400" b="1" dirty="0">
                          <a:effectLst/>
                        </a:rPr>
                        <a:t>  </a:t>
                      </a:r>
                      <a:r>
                        <a:rPr lang="zh-CN" sz="1400" b="1" dirty="0">
                          <a:effectLst/>
                        </a:rPr>
                        <a:t>利润</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a:txBody>
                    <a:bodyPr/>
                    <a:lstStyle/>
                    <a:p>
                      <a:pPr>
                        <a:lnSpc>
                          <a:spcPts val="2000"/>
                        </a:lnSpc>
                        <a:spcAft>
                          <a:spcPts val="0"/>
                        </a:spcAft>
                      </a:pPr>
                      <a:r>
                        <a:rPr lang="en-US" sz="1400" b="1" dirty="0">
                          <a:effectLst/>
                        </a:rPr>
                        <a:t>    1152.68</a:t>
                      </a:r>
                      <a:r>
                        <a:rPr lang="zh-CN" sz="1400" b="1" dirty="0">
                          <a:effectLst/>
                        </a:rPr>
                        <a:t>×</a:t>
                      </a:r>
                      <a:r>
                        <a:rPr lang="en-US" sz="1400" b="1" dirty="0">
                          <a:effectLst/>
                        </a:rPr>
                        <a:t>7</a:t>
                      </a:r>
                      <a:r>
                        <a:rPr lang="zh-CN" sz="1400" b="1" dirty="0">
                          <a:effectLst/>
                        </a:rPr>
                        <a:t>％</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400" b="1">
                          <a:effectLst/>
                        </a:rPr>
                        <a:t>80.69</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445205">
                <a:tc>
                  <a:txBody>
                    <a:bodyPr/>
                    <a:lstStyle/>
                    <a:p>
                      <a:pPr algn="just">
                        <a:lnSpc>
                          <a:spcPts val="2000"/>
                        </a:lnSpc>
                        <a:spcAft>
                          <a:spcPts val="0"/>
                        </a:spcAft>
                      </a:pPr>
                      <a:r>
                        <a:rPr lang="en-US" sz="1400" b="1">
                          <a:effectLst/>
                        </a:rPr>
                        <a:t>(</a:t>
                      </a:r>
                      <a:r>
                        <a:rPr lang="zh-CN" sz="1400" b="1">
                          <a:effectLst/>
                        </a:rPr>
                        <a:t>八</a:t>
                      </a:r>
                      <a:r>
                        <a:rPr lang="en-US"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nSpc>
                          <a:spcPts val="2000"/>
                        </a:lnSpc>
                        <a:spcAft>
                          <a:spcPts val="0"/>
                        </a:spcAft>
                      </a:pPr>
                      <a:r>
                        <a:rPr lang="en-US" sz="1400" b="1">
                          <a:effectLst/>
                        </a:rPr>
                        <a:t>  </a:t>
                      </a:r>
                      <a:r>
                        <a:rPr lang="zh-CN" sz="1400" b="1">
                          <a:effectLst/>
                        </a:rPr>
                        <a:t>营业税</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a:txBody>
                    <a:bodyPr/>
                    <a:lstStyle/>
                    <a:p>
                      <a:pPr>
                        <a:lnSpc>
                          <a:spcPts val="2000"/>
                        </a:lnSpc>
                        <a:spcAft>
                          <a:spcPts val="0"/>
                        </a:spcAft>
                      </a:pPr>
                      <a:r>
                        <a:rPr lang="en-US" sz="1400" b="1" dirty="0">
                          <a:effectLst/>
                        </a:rPr>
                        <a:t>    1438.62</a:t>
                      </a:r>
                      <a:r>
                        <a:rPr lang="zh-CN" sz="1400" b="1" dirty="0">
                          <a:effectLst/>
                        </a:rPr>
                        <a:t>×</a:t>
                      </a:r>
                      <a:r>
                        <a:rPr lang="en-US" sz="1400" b="1" dirty="0">
                          <a:effectLst/>
                        </a:rPr>
                        <a:t>3.093</a:t>
                      </a:r>
                      <a:r>
                        <a:rPr lang="zh-CN" sz="1400" b="1" dirty="0">
                          <a:effectLst/>
                        </a:rPr>
                        <a:t>％</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400" b="1">
                          <a:effectLst/>
                        </a:rPr>
                        <a:t>44.50</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445205">
                <a:tc>
                  <a:txBody>
                    <a:bodyPr/>
                    <a:lstStyle/>
                    <a:p>
                      <a:pPr algn="just">
                        <a:lnSpc>
                          <a:spcPts val="2000"/>
                        </a:lnSpc>
                        <a:spcAft>
                          <a:spcPts val="0"/>
                        </a:spcAft>
                      </a:pPr>
                      <a:r>
                        <a:rPr lang="en-US" sz="1400" b="1">
                          <a:effectLst/>
                        </a:rPr>
                        <a:t>(</a:t>
                      </a:r>
                      <a:r>
                        <a:rPr lang="zh-CN" sz="1400" b="1">
                          <a:effectLst/>
                        </a:rPr>
                        <a:t>九</a:t>
                      </a:r>
                      <a:r>
                        <a:rPr lang="en-US"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nSpc>
                          <a:spcPts val="2000"/>
                        </a:lnSpc>
                        <a:spcAft>
                          <a:spcPts val="0"/>
                        </a:spcAft>
                      </a:pPr>
                      <a:r>
                        <a:rPr lang="en-US" sz="1400" b="1">
                          <a:effectLst/>
                        </a:rPr>
                        <a:t>  </a:t>
                      </a:r>
                      <a:r>
                        <a:rPr lang="zh-CN" sz="1400" b="1">
                          <a:effectLst/>
                        </a:rPr>
                        <a:t>城市维护建设税</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a:txBody>
                    <a:bodyPr/>
                    <a:lstStyle/>
                    <a:p>
                      <a:pPr>
                        <a:lnSpc>
                          <a:spcPts val="2000"/>
                        </a:lnSpc>
                        <a:spcAft>
                          <a:spcPts val="0"/>
                        </a:spcAft>
                      </a:pPr>
                      <a:r>
                        <a:rPr lang="en-US" sz="1400" b="1" dirty="0">
                          <a:effectLst/>
                        </a:rPr>
                        <a:t>    44.50</a:t>
                      </a:r>
                      <a:r>
                        <a:rPr lang="zh-CN" sz="1400" b="1" dirty="0">
                          <a:effectLst/>
                        </a:rPr>
                        <a:t>×</a:t>
                      </a:r>
                      <a:r>
                        <a:rPr lang="en-US" sz="1400" b="1" dirty="0">
                          <a:effectLst/>
                        </a:rPr>
                        <a:t>7</a:t>
                      </a:r>
                      <a:r>
                        <a:rPr lang="zh-CN" sz="1400" b="1" dirty="0">
                          <a:effectLst/>
                        </a:rPr>
                        <a:t>％</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400" b="1">
                          <a:effectLst/>
                        </a:rPr>
                        <a:t>3.12</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445205">
                <a:tc>
                  <a:txBody>
                    <a:bodyPr/>
                    <a:lstStyle/>
                    <a:p>
                      <a:pPr algn="just">
                        <a:lnSpc>
                          <a:spcPts val="2000"/>
                        </a:lnSpc>
                        <a:spcAft>
                          <a:spcPts val="0"/>
                        </a:spcAft>
                      </a:pPr>
                      <a:r>
                        <a:rPr lang="en-US" sz="1400" b="1">
                          <a:effectLst/>
                        </a:rPr>
                        <a:t>(</a:t>
                      </a:r>
                      <a:r>
                        <a:rPr lang="zh-CN" sz="1400" b="1">
                          <a:effectLst/>
                        </a:rPr>
                        <a:t>十</a:t>
                      </a:r>
                      <a:r>
                        <a:rPr lang="en-US"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nSpc>
                          <a:spcPts val="2000"/>
                        </a:lnSpc>
                        <a:spcAft>
                          <a:spcPts val="0"/>
                        </a:spcAft>
                      </a:pPr>
                      <a:r>
                        <a:rPr lang="en-US" sz="1400" b="1">
                          <a:effectLst/>
                        </a:rPr>
                        <a:t>  </a:t>
                      </a:r>
                      <a:r>
                        <a:rPr lang="zh-CN" sz="1400" b="1">
                          <a:effectLst/>
                        </a:rPr>
                        <a:t>教育费附加</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a:txBody>
                    <a:bodyPr/>
                    <a:lstStyle/>
                    <a:p>
                      <a:pPr>
                        <a:lnSpc>
                          <a:spcPts val="2000"/>
                        </a:lnSpc>
                        <a:spcAft>
                          <a:spcPts val="0"/>
                        </a:spcAft>
                      </a:pPr>
                      <a:r>
                        <a:rPr lang="en-US" sz="1400" b="1" dirty="0">
                          <a:effectLst/>
                        </a:rPr>
                        <a:t>    44.50</a:t>
                      </a:r>
                      <a:r>
                        <a:rPr lang="zh-CN" sz="1400" b="1" dirty="0">
                          <a:effectLst/>
                        </a:rPr>
                        <a:t>×</a:t>
                      </a:r>
                      <a:r>
                        <a:rPr lang="en-US" sz="1400" b="1" dirty="0">
                          <a:effectLst/>
                        </a:rPr>
                        <a:t>3</a:t>
                      </a:r>
                      <a:r>
                        <a:rPr lang="zh-CN" sz="1400" b="1" dirty="0">
                          <a:effectLst/>
                        </a:rPr>
                        <a:t>％</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400" b="1" dirty="0">
                          <a:effectLst/>
                        </a:rPr>
                        <a:t>1.34</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948546">
                <a:tc>
                  <a:txBody>
                    <a:bodyPr/>
                    <a:lstStyle/>
                    <a:p>
                      <a:pPr algn="just">
                        <a:lnSpc>
                          <a:spcPts val="2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gn="just">
                        <a:lnSpc>
                          <a:spcPts val="2000"/>
                        </a:lnSpc>
                        <a:spcAft>
                          <a:spcPts val="0"/>
                        </a:spcAft>
                      </a:pPr>
                      <a:r>
                        <a:rPr lang="en-US" sz="1400" b="1">
                          <a:effectLst/>
                        </a:rPr>
                        <a:t>    </a:t>
                      </a:r>
                      <a:r>
                        <a:rPr lang="zh-CN" sz="1400" b="1">
                          <a:effectLst/>
                        </a:rPr>
                        <a:t>工程造价</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a:txBody>
                    <a:bodyPr/>
                    <a:lstStyle/>
                    <a:p>
                      <a:pPr algn="just">
                        <a:lnSpc>
                          <a:spcPts val="2000"/>
                        </a:lnSpc>
                        <a:spcAft>
                          <a:spcPts val="0"/>
                        </a:spcAft>
                      </a:pPr>
                      <a:r>
                        <a:rPr lang="en-US" sz="1400" b="1" dirty="0">
                          <a:effectLst/>
                        </a:rPr>
                        <a:t>    (</a:t>
                      </a:r>
                      <a:r>
                        <a:rPr lang="zh-CN" sz="1400" b="1" dirty="0">
                          <a:effectLst/>
                        </a:rPr>
                        <a:t>一</a:t>
                      </a:r>
                      <a:r>
                        <a:rPr lang="en-US" sz="1400" b="1" dirty="0">
                          <a:effectLst/>
                        </a:rPr>
                        <a:t>)</a:t>
                      </a:r>
                      <a:r>
                        <a:rPr lang="zh-CN" sz="1400" b="1" dirty="0">
                          <a:effectLst/>
                        </a:rPr>
                        <a:t>～</a:t>
                      </a:r>
                      <a:r>
                        <a:rPr lang="en-US" sz="1400" b="1" dirty="0">
                          <a:effectLst/>
                        </a:rPr>
                        <a:t>(</a:t>
                      </a:r>
                      <a:r>
                        <a:rPr lang="zh-CN" sz="1400" b="1" dirty="0">
                          <a:effectLst/>
                        </a:rPr>
                        <a:t>十</a:t>
                      </a:r>
                      <a:r>
                        <a:rPr lang="en-US" sz="1400" b="1" dirty="0">
                          <a:effectLst/>
                        </a:rPr>
                        <a:t>)</a:t>
                      </a:r>
                      <a:r>
                        <a:rPr lang="zh-CN" sz="1400" b="1" dirty="0">
                          <a:effectLst/>
                        </a:rPr>
                        <a:t>之和</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400" b="1" dirty="0">
                          <a:effectLst/>
                        </a:rPr>
                        <a:t>1487.58</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bl>
          </a:graphicData>
        </a:graphic>
      </p:graphicFrame>
      <p:sp>
        <p:nvSpPr>
          <p:cNvPr id="42194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291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3.4.5.5.6</a:t>
            </a:r>
            <a:r>
              <a:rPr lang="zh-CN" altLang="zh-CN" sz="2800" dirty="0">
                <a:latin typeface="楷体" panose="02010609060101010101" pitchFamily="49" charset="-122"/>
                <a:ea typeface="楷体" panose="02010609060101010101" pitchFamily="49" charset="-122"/>
                <a:cs typeface="+mn-cs"/>
              </a:rPr>
              <a:t>营业用房工程结算造价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．营业用房原工程预算造价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预算造价</a:t>
            </a:r>
            <a:r>
              <a:rPr lang="en-US" altLang="zh-CN" sz="2800" dirty="0">
                <a:latin typeface="楷体" panose="02010609060101010101" pitchFamily="49" charset="-122"/>
                <a:ea typeface="楷体" panose="02010609060101010101" pitchFamily="49" charset="-122"/>
                <a:cs typeface="+mn-cs"/>
              </a:rPr>
              <a:t>=590861.22</a:t>
            </a:r>
            <a:r>
              <a:rPr lang="zh-CN" altLang="zh-CN" sz="2800" dirty="0">
                <a:latin typeface="楷体" panose="02010609060101010101" pitchFamily="49" charset="-122"/>
                <a:ea typeface="楷体" panose="02010609060101010101" pitchFamily="49" charset="-122"/>
                <a:cs typeface="+mn-cs"/>
              </a:rPr>
              <a:t>元</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．营业用房调整后增加的工程造价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调增造价</a:t>
            </a:r>
            <a:r>
              <a:rPr lang="en-US" altLang="zh-CN" sz="2800" dirty="0">
                <a:latin typeface="楷体" panose="02010609060101010101" pitchFamily="49" charset="-122"/>
                <a:ea typeface="楷体" panose="02010609060101010101" pitchFamily="49" charset="-122"/>
                <a:cs typeface="+mn-cs"/>
              </a:rPr>
              <a:t>=1487.58</a:t>
            </a:r>
            <a:r>
              <a:rPr lang="zh-CN" altLang="zh-CN" sz="2800" dirty="0">
                <a:latin typeface="楷体" panose="02010609060101010101" pitchFamily="49" charset="-122"/>
                <a:ea typeface="楷体" panose="02010609060101010101" pitchFamily="49" charset="-122"/>
                <a:cs typeface="+mn-cs"/>
              </a:rPr>
              <a:t>元</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见表</a:t>
            </a:r>
            <a:r>
              <a:rPr lang="en-US" altLang="zh-CN" sz="2800" dirty="0">
                <a:latin typeface="楷体" panose="02010609060101010101" pitchFamily="49" charset="-122"/>
                <a:ea typeface="楷体" panose="02010609060101010101" pitchFamily="49" charset="-122"/>
                <a:cs typeface="+mn-cs"/>
              </a:rPr>
              <a:t>3.19)</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．营业用房工程结算造价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工程结算造价</a:t>
            </a:r>
            <a:r>
              <a:rPr lang="en-US" altLang="zh-CN" sz="2800" dirty="0">
                <a:latin typeface="楷体" panose="02010609060101010101" pitchFamily="49" charset="-122"/>
                <a:ea typeface="楷体" panose="02010609060101010101" pitchFamily="49" charset="-122"/>
                <a:cs typeface="+mn-cs"/>
              </a:rPr>
              <a:t>=590861.22</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1487.58</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=592348.80</a:t>
            </a:r>
            <a:r>
              <a:rPr lang="zh-CN" altLang="zh-CN" sz="2800" dirty="0">
                <a:latin typeface="楷体" panose="02010609060101010101" pitchFamily="49" charset="-122"/>
                <a:ea typeface="楷体" panose="02010609060101010101" pitchFamily="49" charset="-122"/>
                <a:cs typeface="+mn-cs"/>
              </a:rPr>
              <a:t>元</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42291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0098"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指标估算法常用于对于房屋、建筑物投资的估算，经常采用以元／</a:t>
            </a:r>
            <a:r>
              <a:rPr lang="en-US" altLang="zh-CN" sz="2800" dirty="0">
                <a:latin typeface="楷体" panose="02010609060101010101" pitchFamily="49" charset="-122"/>
                <a:ea typeface="楷体" panose="02010609060101010101" pitchFamily="49" charset="-122"/>
                <a:cs typeface="+mn-cs"/>
              </a:rPr>
              <a:t>m2</a:t>
            </a:r>
            <a:r>
              <a:rPr lang="zh-CN" altLang="zh-CN" sz="2800" dirty="0">
                <a:latin typeface="楷体" panose="02010609060101010101" pitchFamily="49" charset="-122"/>
                <a:ea typeface="楷体" panose="02010609060101010101" pitchFamily="49" charset="-122"/>
                <a:cs typeface="+mn-cs"/>
              </a:rPr>
              <a:t>或元／</a:t>
            </a:r>
            <a:r>
              <a:rPr lang="en-US" altLang="zh-CN" sz="2800" dirty="0">
                <a:latin typeface="楷体" panose="02010609060101010101" pitchFamily="49" charset="-122"/>
                <a:ea typeface="楷体" panose="02010609060101010101" pitchFamily="49" charset="-122"/>
                <a:cs typeface="+mn-cs"/>
              </a:rPr>
              <a:t>m3</a:t>
            </a:r>
            <a:r>
              <a:rPr lang="zh-CN" altLang="zh-CN" sz="2800" dirty="0">
                <a:latin typeface="楷体" panose="02010609060101010101" pitchFamily="49" charset="-122"/>
                <a:ea typeface="楷体" panose="02010609060101010101" pitchFamily="49" charset="-122"/>
                <a:cs typeface="+mn-cs"/>
              </a:rPr>
              <a:t>表示。</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静态投资的估算，应按某一确定的时间来进行，一般以开工的前一年为基准年</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以这年的价格为依据计算，否则就会失去基准作用，影响投资估算的准确性。</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6009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1122"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）涨价预备费、建设费贷款利息及固定资产投资方向调节税的估算</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①涨价预备费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涨价预备费的估算，可按下列公式进行：</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6112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261124" name="图片 4" descr="HWOCRTEMP_ROC60"/>
          <p:cNvPicPr>
            <a:picLocks noChangeAspect="1"/>
          </p:cNvPicPr>
          <p:nvPr/>
        </p:nvPicPr>
        <p:blipFill>
          <a:blip r:embed="rId1">
            <a:lum bright="6000"/>
          </a:blip>
          <a:stretch>
            <a:fillRect/>
          </a:stretch>
        </p:blipFill>
        <p:spPr>
          <a:xfrm>
            <a:off x="1258888" y="4076700"/>
            <a:ext cx="6265862" cy="1944688"/>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9" name="图片 3"/>
          <p:cNvPicPr>
            <a:picLocks noChangeAspect="1"/>
          </p:cNvPicPr>
          <p:nvPr/>
        </p:nvPicPr>
        <p:blipFill>
          <a:blip r:embed="rId1"/>
          <a:stretch>
            <a:fillRect/>
          </a:stretch>
        </p:blipFill>
        <p:spPr>
          <a:xfrm>
            <a:off x="868363" y="3175"/>
            <a:ext cx="3851275" cy="6851650"/>
          </a:xfrm>
          <a:prstGeom prst="rect">
            <a:avLst/>
          </a:prstGeom>
          <a:noFill/>
          <a:ln w="9525">
            <a:noFill/>
          </a:ln>
        </p:spPr>
      </p:pic>
      <p:sp>
        <p:nvSpPr>
          <p:cNvPr id="7170" name="文本框 4"/>
          <p:cNvSpPr txBox="1"/>
          <p:nvPr/>
        </p:nvSpPr>
        <p:spPr>
          <a:xfrm>
            <a:off x="5178425" y="2730500"/>
            <a:ext cx="3128963" cy="1938338"/>
          </a:xfrm>
          <a:prstGeom prst="rect">
            <a:avLst/>
          </a:prstGeom>
          <a:noFill/>
          <a:ln w="9525">
            <a:noFill/>
          </a:ln>
        </p:spPr>
        <p:txBody>
          <a:bodyPr wrap="square" anchor="t">
            <a:spAutoFit/>
          </a:bodyPr>
          <a:p>
            <a:r>
              <a:rPr lang="zh-CN" altLang="en-US" sz="6000" b="1">
                <a:latin typeface="微软雅黑" panose="020B0503020204020204" charset="-122"/>
                <a:ea typeface="微软雅黑" panose="020B0503020204020204" charset="-122"/>
              </a:rPr>
              <a:t>班课号：</a:t>
            </a:r>
            <a:r>
              <a:rPr lang="en-US" altLang="zh-CN" sz="6000" b="1">
                <a:latin typeface="微软雅黑" panose="020B0503020204020204" charset="-122"/>
                <a:ea typeface="微软雅黑" panose="020B0503020204020204" charset="-122"/>
              </a:rPr>
              <a:t>609536</a:t>
            </a:r>
            <a:endParaRPr lang="en-US" altLang="zh-CN" sz="6000" b="1">
              <a:latin typeface="微软雅黑" panose="020B0503020204020204" charset="-122"/>
              <a:ea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214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【例</a:t>
            </a:r>
            <a:r>
              <a:rPr lang="en-US" altLang="zh-CN" sz="2800" dirty="0">
                <a:latin typeface="楷体" panose="02010609060101010101" pitchFamily="49" charset="-122"/>
                <a:ea typeface="楷体" panose="02010609060101010101" pitchFamily="49" charset="-122"/>
                <a:cs typeface="+mn-cs"/>
              </a:rPr>
              <a:t>3-2</a:t>
            </a:r>
            <a:r>
              <a:rPr lang="zh-CN" altLang="zh-CN" sz="2800" dirty="0">
                <a:latin typeface="楷体" panose="02010609060101010101" pitchFamily="49" charset="-122"/>
                <a:ea typeface="楷体" panose="02010609060101010101" pitchFamily="49" charset="-122"/>
                <a:cs typeface="+mn-cs"/>
              </a:rPr>
              <a:t>】某电站工程的静态投资为</a:t>
            </a:r>
            <a:r>
              <a:rPr lang="en-US" altLang="zh-CN" sz="2800" dirty="0">
                <a:latin typeface="楷体" panose="02010609060101010101" pitchFamily="49" charset="-122"/>
                <a:ea typeface="楷体" panose="02010609060101010101" pitchFamily="49" charset="-122"/>
                <a:cs typeface="+mn-cs"/>
              </a:rPr>
              <a:t>1 408.71</a:t>
            </a:r>
            <a:r>
              <a:rPr lang="zh-CN" altLang="zh-CN" sz="2800" dirty="0">
                <a:latin typeface="楷体" panose="02010609060101010101" pitchFamily="49" charset="-122"/>
                <a:ea typeface="楷体" panose="02010609060101010101" pitchFamily="49" charset="-122"/>
                <a:cs typeface="+mn-cs"/>
              </a:rPr>
              <a:t>万元，建设期</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年，第一年投人</a:t>
            </a:r>
            <a:r>
              <a:rPr lang="en-US" altLang="zh-CN" sz="2800" dirty="0">
                <a:latin typeface="楷体" panose="02010609060101010101" pitchFamily="49" charset="-122"/>
                <a:ea typeface="楷体" panose="02010609060101010101" pitchFamily="49" charset="-122"/>
                <a:cs typeface="+mn-cs"/>
              </a:rPr>
              <a:t>469.17</a:t>
            </a:r>
            <a:r>
              <a:rPr lang="zh-CN" altLang="zh-CN" sz="2800" dirty="0">
                <a:latin typeface="楷体" panose="02010609060101010101" pitchFamily="49" charset="-122"/>
                <a:ea typeface="楷体" panose="02010609060101010101" pitchFamily="49" charset="-122"/>
                <a:cs typeface="+mn-cs"/>
              </a:rPr>
              <a:t>万元</a:t>
            </a:r>
            <a:r>
              <a:rPr lang="en-US"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第二年投人</a:t>
            </a:r>
            <a:r>
              <a:rPr lang="en-US" altLang="zh-CN" sz="2800" dirty="0">
                <a:latin typeface="楷体" panose="02010609060101010101" pitchFamily="49" charset="-122"/>
                <a:ea typeface="楷体" panose="02010609060101010101" pitchFamily="49" charset="-122"/>
                <a:cs typeface="+mn-cs"/>
              </a:rPr>
              <a:t>939.54</a:t>
            </a:r>
            <a:r>
              <a:rPr lang="zh-CN" altLang="zh-CN" sz="2800" dirty="0">
                <a:latin typeface="楷体" panose="02010609060101010101" pitchFamily="49" charset="-122"/>
                <a:ea typeface="楷体" panose="02010609060101010101" pitchFamily="49" charset="-122"/>
                <a:cs typeface="+mn-cs"/>
              </a:rPr>
              <a:t>万元。建设期价格变动率为</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％，估计谈工程的涨价预备费为多少？</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6214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262148" name="图片 4" descr="HWOCRTEMP_ROC70"/>
          <p:cNvPicPr>
            <a:picLocks noChangeAspect="1"/>
          </p:cNvPicPr>
          <p:nvPr/>
        </p:nvPicPr>
        <p:blipFill>
          <a:blip r:embed="rId1">
            <a:lum bright="6000"/>
          </a:blip>
          <a:stretch>
            <a:fillRect/>
          </a:stretch>
        </p:blipFill>
        <p:spPr>
          <a:xfrm>
            <a:off x="1106488" y="3933825"/>
            <a:ext cx="6769100" cy="1943100"/>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3170"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②建设期贷款利息</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建设期贷款利息实行复利计算，其计算方法如下：</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a:t>
            </a:r>
            <a:r>
              <a:rPr lang="zh-CN" altLang="zh-CN" sz="2800" dirty="0">
                <a:latin typeface="楷体" panose="02010609060101010101" pitchFamily="49" charset="-122"/>
                <a:ea typeface="楷体" panose="02010609060101010101" pitchFamily="49" charset="-122"/>
                <a:cs typeface="+mn-cs"/>
              </a:rPr>
              <a:t>对于贷款总额一次性贷出且利率固定的贷款，按下列公式计算：</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6317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263172" name="图片 4" descr="HWOCRTEMP_ROC80"/>
          <p:cNvPicPr>
            <a:picLocks noChangeAspect="1"/>
          </p:cNvPicPr>
          <p:nvPr/>
        </p:nvPicPr>
        <p:blipFill>
          <a:blip r:embed="rId1">
            <a:lum bright="6000"/>
          </a:blip>
          <a:stretch>
            <a:fillRect/>
          </a:stretch>
        </p:blipFill>
        <p:spPr>
          <a:xfrm>
            <a:off x="1692275" y="4581525"/>
            <a:ext cx="5327650" cy="1511300"/>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419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B.</a:t>
            </a:r>
            <a:r>
              <a:rPr lang="zh-CN" altLang="zh-CN" sz="2800" dirty="0">
                <a:latin typeface="楷体" panose="02010609060101010101" pitchFamily="49" charset="-122"/>
                <a:ea typeface="楷体" panose="02010609060101010101" pitchFamily="49" charset="-122"/>
                <a:cs typeface="+mn-cs"/>
              </a:rPr>
              <a:t>当总贷款是分年均衡发放时</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建设期利息的计算可按当年借款在年中支用考虑</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即当年贷款按半年计息；上年贷款按全年计息。</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计算公式如下：</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6419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264196" name="图片 4" descr="HWOCRTEMP_ROC90"/>
          <p:cNvPicPr>
            <a:picLocks noChangeAspect="1"/>
          </p:cNvPicPr>
          <p:nvPr/>
        </p:nvPicPr>
        <p:blipFill>
          <a:blip r:embed="rId1">
            <a:lum bright="12000"/>
          </a:blip>
          <a:stretch>
            <a:fillRect/>
          </a:stretch>
        </p:blipFill>
        <p:spPr>
          <a:xfrm>
            <a:off x="2411413" y="3789363"/>
            <a:ext cx="2089150" cy="746125"/>
          </a:xfrm>
          <a:prstGeom prst="rect">
            <a:avLst/>
          </a:prstGeom>
          <a:noFill/>
          <a:ln w="9525">
            <a:noFill/>
          </a:ln>
        </p:spPr>
      </p:pic>
      <p:pic>
        <p:nvPicPr>
          <p:cNvPr id="264197" name="图片 5" descr="HWOCRTEMP_ROC100"/>
          <p:cNvPicPr>
            <a:picLocks noChangeAspect="1"/>
          </p:cNvPicPr>
          <p:nvPr/>
        </p:nvPicPr>
        <p:blipFill>
          <a:blip r:embed="rId2">
            <a:lum bright="12000"/>
          </a:blip>
          <a:stretch>
            <a:fillRect/>
          </a:stretch>
        </p:blipFill>
        <p:spPr>
          <a:xfrm>
            <a:off x="1800225" y="4535488"/>
            <a:ext cx="5400675" cy="182880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5218"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(3)</a:t>
            </a:r>
            <a:r>
              <a:rPr lang="zh-CN" altLang="zh-CN" dirty="0">
                <a:latin typeface="楷体" panose="02010609060101010101" pitchFamily="49" charset="-122"/>
                <a:ea typeface="楷体" panose="02010609060101010101" pitchFamily="49" charset="-122"/>
                <a:cs typeface="+mn-cs"/>
              </a:rPr>
              <a:t>铺底流动资金的估算方法</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铺底流动资金是保证项目投产后，能正常生产经营所需要的最基本的周转资金数额，这部分资金需要在项目决策阶段落实。铺底资金的计算公式为：</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铺底流动资金</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流动资金</a:t>
            </a:r>
            <a:r>
              <a:rPr lang="en-US" altLang="zh-CN" dirty="0">
                <a:latin typeface="楷体" panose="02010609060101010101" pitchFamily="49" charset="-122"/>
                <a:ea typeface="楷体" panose="02010609060101010101" pitchFamily="49" charset="-122"/>
                <a:cs typeface="+mn-cs"/>
              </a:rPr>
              <a:t>×30</a:t>
            </a:r>
            <a:r>
              <a:rPr lang="zh-CN" altLang="zh-CN" dirty="0">
                <a:latin typeface="楷体" panose="02010609060101010101" pitchFamily="49" charset="-122"/>
                <a:ea typeface="楷体" panose="02010609060101010101" pitchFamily="49" charset="-122"/>
                <a:cs typeface="+mn-cs"/>
              </a:rPr>
              <a:t>％</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这里的流动资金实际上就是财务中的营运资金。</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流动资金</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流动资产－流动负债</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流动资产主要考虑应收账款、现金和存货；流动负债主要考虑应付和预收款。</a:t>
            </a:r>
            <a:endParaRPr lang="zh-CN" altLang="en-US" dirty="0">
              <a:latin typeface="楷体" panose="02010609060101010101" pitchFamily="49" charset="-122"/>
              <a:ea typeface="楷体" panose="02010609060101010101" pitchFamily="49" charset="-122"/>
              <a:cs typeface="+mn-cs"/>
            </a:endParaRPr>
          </a:p>
        </p:txBody>
      </p:sp>
      <p:sp>
        <p:nvSpPr>
          <p:cNvPr id="26521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42" name="内容占位符 2"/>
          <p:cNvSpPr>
            <a:spLocks noGrp="1"/>
          </p:cNvSpPr>
          <p:nvPr>
            <p:ph idx="1"/>
          </p:nvPr>
        </p:nvSpPr>
        <p:spPr>
          <a:xfrm>
            <a:off x="468313" y="1362075"/>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建设投资估算案例</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某小型电站工程，所在地区属五类工资区，按规定本工程的混凝土工程和安装工程采用三级企业施工队伍，三级企业施工队伍标准工资</a:t>
            </a:r>
            <a:r>
              <a:rPr lang="en-US" altLang="zh-CN" sz="2800" dirty="0">
                <a:latin typeface="楷体" panose="02010609060101010101" pitchFamily="49" charset="-122"/>
                <a:ea typeface="楷体" panose="02010609060101010101" pitchFamily="49" charset="-122"/>
                <a:cs typeface="+mn-cs"/>
              </a:rPr>
              <a:t>132</a:t>
            </a:r>
            <a:r>
              <a:rPr lang="zh-CN" altLang="zh-CN" sz="2800" dirty="0">
                <a:latin typeface="楷体" panose="02010609060101010101" pitchFamily="49" charset="-122"/>
                <a:ea typeface="楷体" panose="02010609060101010101" pitchFamily="49" charset="-122"/>
                <a:cs typeface="+mn-cs"/>
              </a:rPr>
              <a:t>元／</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人</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月</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经计算人工预算单价为</a:t>
            </a:r>
            <a:r>
              <a:rPr lang="en-US" altLang="zh-CN" sz="2800" dirty="0">
                <a:latin typeface="楷体" panose="02010609060101010101" pitchFamily="49" charset="-122"/>
                <a:ea typeface="楷体" panose="02010609060101010101" pitchFamily="49" charset="-122"/>
                <a:cs typeface="+mn-cs"/>
              </a:rPr>
              <a:t>19.97</a:t>
            </a:r>
            <a:r>
              <a:rPr lang="zh-CN" altLang="zh-CN" sz="2800" dirty="0">
                <a:latin typeface="楷体" panose="02010609060101010101" pitchFamily="49" charset="-122"/>
                <a:ea typeface="楷体" panose="02010609060101010101" pitchFamily="49" charset="-122"/>
                <a:cs typeface="+mn-cs"/>
              </a:rPr>
              <a:t>元／工日，三级以下企业施工队伍，除砂石备料工程采用</a:t>
            </a:r>
            <a:r>
              <a:rPr lang="en-US" altLang="zh-CN" sz="2800" dirty="0">
                <a:latin typeface="楷体" panose="02010609060101010101" pitchFamily="49" charset="-122"/>
                <a:ea typeface="楷体" panose="02010609060101010101" pitchFamily="49" charset="-122"/>
                <a:cs typeface="+mn-cs"/>
              </a:rPr>
              <a:t>10</a:t>
            </a:r>
            <a:r>
              <a:rPr lang="zh-CN" altLang="zh-CN" sz="2800" dirty="0">
                <a:latin typeface="楷体" panose="02010609060101010101" pitchFamily="49" charset="-122"/>
                <a:ea typeface="楷体" panose="02010609060101010101" pitchFamily="49" charset="-122"/>
                <a:cs typeface="+mn-cs"/>
              </a:rPr>
              <a:t>元／工日外，其余均采用</a:t>
            </a:r>
            <a:r>
              <a:rPr lang="en-US" altLang="zh-CN" sz="2800" dirty="0">
                <a:latin typeface="楷体" panose="02010609060101010101" pitchFamily="49" charset="-122"/>
                <a:ea typeface="楷体" panose="02010609060101010101" pitchFamily="49" charset="-122"/>
                <a:cs typeface="+mn-cs"/>
              </a:rPr>
              <a:t>l2</a:t>
            </a:r>
            <a:r>
              <a:rPr lang="zh-CN" altLang="zh-CN" sz="2800" dirty="0">
                <a:latin typeface="楷体" panose="02010609060101010101" pitchFamily="49" charset="-122"/>
                <a:ea typeface="楷体" panose="02010609060101010101" pitchFamily="49" charset="-122"/>
                <a:cs typeface="+mn-cs"/>
              </a:rPr>
              <a:t>元／工日计算。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6624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726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建筑工程采用《××省、××市水利水电建筑工程预算定额》。编制工程单价时扩大系数采用</a:t>
            </a:r>
            <a:r>
              <a:rPr lang="en-US" altLang="zh-CN" sz="2800" dirty="0">
                <a:latin typeface="楷体" panose="02010609060101010101" pitchFamily="49" charset="-122"/>
                <a:ea typeface="楷体" panose="02010609060101010101" pitchFamily="49" charset="-122"/>
                <a:cs typeface="+mn-cs"/>
              </a:rPr>
              <a:t>1.03</a:t>
            </a:r>
            <a:r>
              <a:rPr lang="zh-CN" altLang="zh-CN" sz="2800" dirty="0">
                <a:latin typeface="楷体" panose="02010609060101010101" pitchFamily="49" charset="-122"/>
                <a:ea typeface="楷体" panose="02010609060101010101" pitchFamily="49" charset="-122"/>
                <a:cs typeface="+mn-cs"/>
              </a:rPr>
              <a:t>，安装工程采用水利部《中小型水利水电设备安装工程概算定额》。</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进入单价的主要建材预算价格执行</a:t>
            </a:r>
            <a:r>
              <a:rPr lang="en-US" altLang="zh-CN" sz="2800" dirty="0">
                <a:latin typeface="楷体" panose="02010609060101010101" pitchFamily="49" charset="-122"/>
                <a:ea typeface="楷体" panose="02010609060101010101" pitchFamily="49" charset="-122"/>
                <a:cs typeface="+mn-cs"/>
              </a:rPr>
              <a:t>xx</a:t>
            </a:r>
            <a:r>
              <a:rPr lang="zh-CN" altLang="zh-CN" sz="2800" dirty="0">
                <a:latin typeface="楷体" panose="02010609060101010101" pitchFamily="49" charset="-122"/>
                <a:ea typeface="楷体" panose="02010609060101010101" pitchFamily="49" charset="-122"/>
                <a:cs typeface="+mn-cs"/>
              </a:rPr>
              <a:t>省的规定，调差价格按照某县物资部门提供的当地市场批发价作为原价，井按规定计人各项费用</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详见投资概算书</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26726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8290" name="内容占位符 2"/>
          <p:cNvSpPr>
            <a:spLocks noGrp="1"/>
          </p:cNvSpPr>
          <p:nvPr>
            <p:ph idx="1"/>
          </p:nvPr>
        </p:nvSpPr>
        <p:spPr>
          <a:xfrm>
            <a:off x="468313" y="1125538"/>
            <a:ext cx="8351837"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本工程施工用电</a:t>
            </a:r>
            <a:r>
              <a:rPr lang="en-US" altLang="zh-CN" sz="2800" dirty="0">
                <a:latin typeface="楷体" panose="02010609060101010101" pitchFamily="49" charset="-122"/>
                <a:ea typeface="楷体" panose="02010609060101010101" pitchFamily="49" charset="-122"/>
                <a:cs typeface="+mn-cs"/>
              </a:rPr>
              <a:t>90</a:t>
            </a:r>
            <a:r>
              <a:rPr lang="zh-CN" altLang="zh-CN" sz="2800" dirty="0">
                <a:latin typeface="楷体" panose="02010609060101010101" pitchFamily="49" charset="-122"/>
                <a:ea typeface="楷体" panose="02010609060101010101" pitchFamily="49" charset="-122"/>
                <a:cs typeface="+mn-cs"/>
              </a:rPr>
              <a:t>％由地方电网供电，</a:t>
            </a:r>
            <a:r>
              <a:rPr lang="en-US" altLang="zh-CN" sz="2800" dirty="0">
                <a:latin typeface="楷体" panose="02010609060101010101" pitchFamily="49" charset="-122"/>
                <a:ea typeface="楷体" panose="02010609060101010101" pitchFamily="49" charset="-122"/>
                <a:cs typeface="+mn-cs"/>
              </a:rPr>
              <a:t>10</a:t>
            </a:r>
            <a:r>
              <a:rPr lang="zh-CN" altLang="zh-CN" sz="2800" dirty="0">
                <a:latin typeface="楷体" panose="02010609060101010101" pitchFamily="49" charset="-122"/>
                <a:ea typeface="楷体" panose="02010609060101010101" pitchFamily="49" charset="-122"/>
                <a:cs typeface="+mn-cs"/>
              </a:rPr>
              <a:t>％自备电源，经计算其电价为</a:t>
            </a:r>
            <a:r>
              <a:rPr lang="en-US" altLang="zh-CN" sz="2800" dirty="0">
                <a:latin typeface="楷体" panose="02010609060101010101" pitchFamily="49" charset="-122"/>
                <a:ea typeface="楷体" panose="02010609060101010101" pitchFamily="49" charset="-122"/>
                <a:cs typeface="+mn-cs"/>
              </a:rPr>
              <a:t>0.60</a:t>
            </a:r>
            <a:r>
              <a:rPr lang="zh-CN" altLang="zh-CN" sz="2800" dirty="0">
                <a:latin typeface="楷体" panose="02010609060101010101" pitchFamily="49" charset="-122"/>
                <a:ea typeface="楷体" panose="02010609060101010101" pitchFamily="49" charset="-122"/>
                <a:cs typeface="+mn-cs"/>
              </a:rPr>
              <a:t>元／</a:t>
            </a:r>
            <a:r>
              <a:rPr lang="en-US" altLang="zh-CN" sz="2800" dirty="0">
                <a:latin typeface="楷体" panose="02010609060101010101" pitchFamily="49" charset="-122"/>
                <a:ea typeface="楷体" panose="02010609060101010101" pitchFamily="49" charset="-122"/>
                <a:cs typeface="+mn-cs"/>
              </a:rPr>
              <a:t>(Kw.h),</a:t>
            </a:r>
            <a:r>
              <a:rPr lang="zh-CN" altLang="zh-CN" sz="2800" dirty="0">
                <a:latin typeface="楷体" panose="02010609060101010101" pitchFamily="49" charset="-122"/>
                <a:ea typeface="楷体" panose="02010609060101010101" pitchFamily="49" charset="-122"/>
                <a:cs typeface="+mn-cs"/>
              </a:rPr>
              <a:t>水单价根据施工组织设计提供的资料计算</a:t>
            </a:r>
            <a:r>
              <a:rPr lang="en-US" altLang="zh-CN" sz="2800" dirty="0">
                <a:latin typeface="楷体" panose="02010609060101010101" pitchFamily="49" charset="-122"/>
                <a:ea typeface="楷体" panose="02010609060101010101" pitchFamily="49" charset="-122"/>
                <a:cs typeface="+mn-cs"/>
              </a:rPr>
              <a:t>0.518</a:t>
            </a:r>
            <a:r>
              <a:rPr lang="zh-CN" altLang="zh-CN" sz="2800" dirty="0">
                <a:latin typeface="楷体" panose="02010609060101010101" pitchFamily="49" charset="-122"/>
                <a:ea typeface="楷体" panose="02010609060101010101" pitchFamily="49" charset="-122"/>
                <a:cs typeface="+mn-cs"/>
              </a:rPr>
              <a:t>元／</a:t>
            </a:r>
            <a:r>
              <a:rPr lang="en-US" altLang="zh-CN" sz="2800" dirty="0">
                <a:latin typeface="楷体" panose="02010609060101010101" pitchFamily="49" charset="-122"/>
                <a:ea typeface="楷体" panose="02010609060101010101" pitchFamily="49" charset="-122"/>
                <a:cs typeface="+mn-cs"/>
              </a:rPr>
              <a:t>m3</a:t>
            </a:r>
            <a:r>
              <a:rPr lang="zh-CN" altLang="zh-CN" sz="2800" dirty="0">
                <a:latin typeface="楷体" panose="02010609060101010101" pitchFamily="49" charset="-122"/>
                <a:ea typeface="楷体" panose="02010609060101010101" pitchFamily="49" charset="-122"/>
                <a:cs typeface="+mn-cs"/>
              </a:rPr>
              <a:t>。</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机电及金属设备原价参照省内在建工程类似设备价格计列。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导流工程、仓库、交通工程等均按施工组织设计提供资料计算。其他临时工程按建安投资的</a:t>
            </a:r>
            <a:r>
              <a:rPr lang="en-US" altLang="zh-CN" sz="2800" dirty="0">
                <a:latin typeface="楷体" panose="02010609060101010101" pitchFamily="49" charset="-122"/>
                <a:ea typeface="楷体" panose="02010609060101010101" pitchFamily="49" charset="-122"/>
                <a:cs typeface="+mn-cs"/>
              </a:rPr>
              <a:t>3.5</a:t>
            </a:r>
            <a:r>
              <a:rPr lang="zh-CN" altLang="zh-CN" sz="2800" dirty="0">
                <a:latin typeface="楷体" panose="02010609060101010101" pitchFamily="49" charset="-122"/>
                <a:ea typeface="楷体" panose="02010609060101010101" pitchFamily="49" charset="-122"/>
                <a:cs typeface="+mn-cs"/>
              </a:rPr>
              <a:t>％计算。估算情况见表</a:t>
            </a:r>
            <a:r>
              <a:rPr lang="en-US" altLang="zh-CN" sz="2800" dirty="0">
                <a:latin typeface="楷体" panose="02010609060101010101" pitchFamily="49" charset="-122"/>
                <a:ea typeface="楷体" panose="02010609060101010101" pitchFamily="49" charset="-122"/>
                <a:cs typeface="+mn-cs"/>
              </a:rPr>
              <a:t>3.l</a:t>
            </a:r>
            <a:r>
              <a:rPr lang="zh-CN" altLang="zh-CN" sz="2800" dirty="0">
                <a:latin typeface="楷体" panose="02010609060101010101" pitchFamily="49" charset="-122"/>
                <a:ea typeface="楷体" panose="02010609060101010101" pitchFamily="49" charset="-122"/>
                <a:cs typeface="+mn-cs"/>
              </a:rPr>
              <a:t>。</a:t>
            </a:r>
            <a:endParaRPr lang="zh-CN" altLang="en-US" sz="2800" dirty="0">
              <a:latin typeface="楷体" panose="02010609060101010101" pitchFamily="49" charset="-122"/>
              <a:ea typeface="楷体" panose="02010609060101010101" pitchFamily="49" charset="-122"/>
              <a:cs typeface="+mn-cs"/>
            </a:endParaRPr>
          </a:p>
        </p:txBody>
      </p:sp>
      <p:sp>
        <p:nvSpPr>
          <p:cNvPr id="26829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931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26931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grpSp>
        <p:nvGrpSpPr>
          <p:cNvPr id="269316" name="组合 4"/>
          <p:cNvGrpSpPr/>
          <p:nvPr/>
        </p:nvGrpSpPr>
        <p:grpSpPr>
          <a:xfrm>
            <a:off x="1628775" y="404813"/>
            <a:ext cx="5886450" cy="6346825"/>
            <a:chOff x="1710" y="3214"/>
            <a:chExt cx="9270" cy="9995"/>
          </a:xfrm>
        </p:grpSpPr>
        <p:pic>
          <p:nvPicPr>
            <p:cNvPr id="269317" name="Picture 123" descr="HWOCRTEMP_ROC150"/>
            <p:cNvPicPr>
              <a:picLocks noChangeAspect="1"/>
            </p:cNvPicPr>
            <p:nvPr/>
          </p:nvPicPr>
          <p:blipFill>
            <a:blip r:embed="rId1">
              <a:lum bright="12000"/>
            </a:blip>
            <a:stretch>
              <a:fillRect/>
            </a:stretch>
          </p:blipFill>
          <p:spPr>
            <a:xfrm>
              <a:off x="1710" y="7155"/>
              <a:ext cx="9270" cy="6054"/>
            </a:xfrm>
            <a:prstGeom prst="rect">
              <a:avLst/>
            </a:prstGeom>
            <a:noFill/>
            <a:ln w="9525">
              <a:noFill/>
            </a:ln>
          </p:spPr>
        </p:pic>
        <p:pic>
          <p:nvPicPr>
            <p:cNvPr id="269318" name="Picture 124" descr="HWOCRTEMP_ROC140"/>
            <p:cNvPicPr>
              <a:picLocks noChangeAspect="1"/>
            </p:cNvPicPr>
            <p:nvPr/>
          </p:nvPicPr>
          <p:blipFill>
            <a:blip r:embed="rId2">
              <a:lum bright="12000"/>
            </a:blip>
            <a:stretch>
              <a:fillRect/>
            </a:stretch>
          </p:blipFill>
          <p:spPr>
            <a:xfrm>
              <a:off x="1740" y="3214"/>
              <a:ext cx="8820" cy="4782"/>
            </a:xfrm>
            <a:prstGeom prst="rect">
              <a:avLst/>
            </a:prstGeom>
            <a:noFill/>
            <a:ln w="9525">
              <a:noFill/>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0338"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基本预备费按第一至第五部分合计的</a:t>
            </a: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％计，涨价预备费按物价上涨指数的</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％计算。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根据建设方意见：本工程自筹资本金盘占</a:t>
            </a:r>
            <a:r>
              <a:rPr lang="en-US" altLang="zh-CN" sz="2800" dirty="0">
                <a:latin typeface="楷体" panose="02010609060101010101" pitchFamily="49" charset="-122"/>
                <a:ea typeface="楷体" panose="02010609060101010101" pitchFamily="49" charset="-122"/>
                <a:cs typeface="+mn-cs"/>
              </a:rPr>
              <a:t>30</a:t>
            </a:r>
            <a:r>
              <a:rPr lang="zh-CN" altLang="zh-CN" sz="2800" dirty="0">
                <a:latin typeface="楷体" panose="02010609060101010101" pitchFamily="49" charset="-122"/>
                <a:ea typeface="楷体" panose="02010609060101010101" pitchFamily="49" charset="-122"/>
                <a:cs typeface="+mn-cs"/>
              </a:rPr>
              <a:t>％，建设期不计息，银行贷款</a:t>
            </a:r>
            <a:r>
              <a:rPr lang="en-US" altLang="zh-CN" sz="2800" dirty="0">
                <a:latin typeface="楷体" panose="02010609060101010101" pitchFamily="49" charset="-122"/>
                <a:ea typeface="楷体" panose="02010609060101010101" pitchFamily="49" charset="-122"/>
                <a:cs typeface="+mn-cs"/>
              </a:rPr>
              <a:t>70</a:t>
            </a:r>
            <a:r>
              <a:rPr lang="zh-CN" altLang="zh-CN" sz="2800" dirty="0">
                <a:latin typeface="楷体" panose="02010609060101010101" pitchFamily="49" charset="-122"/>
                <a:ea typeface="楷体" panose="02010609060101010101" pitchFamily="49" charset="-122"/>
                <a:cs typeface="+mn-cs"/>
              </a:rPr>
              <a:t>％，年利率按</a:t>
            </a:r>
            <a:r>
              <a:rPr lang="en-US" altLang="zh-CN" sz="2800" dirty="0">
                <a:latin typeface="楷体" panose="02010609060101010101" pitchFamily="49" charset="-122"/>
                <a:ea typeface="楷体" panose="02010609060101010101" pitchFamily="49" charset="-122"/>
                <a:cs typeface="+mn-cs"/>
              </a:rPr>
              <a:t>6.21</a:t>
            </a:r>
            <a:r>
              <a:rPr lang="zh-CN" altLang="zh-CN" sz="2800" dirty="0">
                <a:latin typeface="楷体" panose="02010609060101010101" pitchFamily="49" charset="-122"/>
                <a:ea typeface="楷体" panose="02010609060101010101" pitchFamily="49" charset="-122"/>
                <a:cs typeface="+mn-cs"/>
              </a:rPr>
              <a:t>％计算。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该工程静态投资：</a:t>
            </a:r>
            <a:r>
              <a:rPr lang="en-US" altLang="zh-CN" sz="2800" dirty="0">
                <a:latin typeface="楷体" panose="02010609060101010101" pitchFamily="49" charset="-122"/>
                <a:ea typeface="楷体" panose="02010609060101010101" pitchFamily="49" charset="-122"/>
                <a:cs typeface="+mn-cs"/>
              </a:rPr>
              <a:t>1 408.71</a:t>
            </a:r>
            <a:r>
              <a:rPr lang="zh-CN" altLang="zh-CN" sz="2800" dirty="0">
                <a:latin typeface="楷体" panose="02010609060101010101" pitchFamily="49" charset="-122"/>
                <a:ea typeface="楷体" panose="02010609060101010101" pitchFamily="49" charset="-122"/>
                <a:cs typeface="+mn-cs"/>
              </a:rPr>
              <a:t>万元；总投资：</a:t>
            </a:r>
            <a:r>
              <a:rPr lang="en-US" altLang="zh-CN" sz="2800" dirty="0">
                <a:latin typeface="楷体" panose="02010609060101010101" pitchFamily="49" charset="-122"/>
                <a:ea typeface="楷体" panose="02010609060101010101" pitchFamily="49" charset="-122"/>
                <a:cs typeface="+mn-cs"/>
              </a:rPr>
              <a:t>1 533.13</a:t>
            </a:r>
            <a:r>
              <a:rPr lang="zh-CN" altLang="zh-CN" sz="2800" dirty="0">
                <a:latin typeface="楷体" panose="02010609060101010101" pitchFamily="49" charset="-122"/>
                <a:ea typeface="楷体" panose="02010609060101010101" pitchFamily="49" charset="-122"/>
                <a:cs typeface="+mn-cs"/>
              </a:rPr>
              <a:t>万元。</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7033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1362" name="内容占位符 2"/>
          <p:cNvSpPr>
            <a:spLocks noGrp="1"/>
          </p:cNvSpPr>
          <p:nvPr>
            <p:ph idx="1"/>
          </p:nvPr>
        </p:nvSpPr>
        <p:spPr>
          <a:xfrm>
            <a:off x="468313" y="14351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3.4.2</a:t>
            </a:r>
            <a:r>
              <a:rPr lang="zh-CN" altLang="zh-CN" sz="2800" dirty="0">
                <a:latin typeface="楷体" panose="02010609060101010101" pitchFamily="49" charset="-122"/>
                <a:ea typeface="楷体" panose="02010609060101010101" pitchFamily="49" charset="-122"/>
                <a:cs typeface="+mn-cs"/>
              </a:rPr>
              <a:t>施工图预算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施工图预算的概念</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施工图预算是确定建筑工程造价的经济文件。简而言之，施工图预算是在修建房子之前，预先算出房子建成后需要花多少钱的特殊计价方法。因此，施工图预算的主要作用就是确定建筑工程预算造价。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27136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3" name="Picture 3"/>
          <p:cNvPicPr>
            <a:picLocks noChangeAspect="1"/>
          </p:cNvPicPr>
          <p:nvPr/>
        </p:nvPicPr>
        <p:blipFill>
          <a:blip r:embed="rId1"/>
          <a:stretch>
            <a:fillRect/>
          </a:stretch>
        </p:blipFill>
        <p:spPr>
          <a:xfrm>
            <a:off x="0" y="26988"/>
            <a:ext cx="9142413" cy="6856412"/>
          </a:xfrm>
          <a:prstGeom prst="rect">
            <a:avLst/>
          </a:prstGeom>
          <a:noFill/>
          <a:ln w="9525">
            <a:noFill/>
          </a:ln>
        </p:spPr>
      </p:pic>
      <p:sp>
        <p:nvSpPr>
          <p:cNvPr id="8194" name="Rectangle 7"/>
          <p:cNvSpPr/>
          <p:nvPr/>
        </p:nvSpPr>
        <p:spPr>
          <a:xfrm>
            <a:off x="539750" y="2133600"/>
            <a:ext cx="8064500" cy="2951163"/>
          </a:xfrm>
          <a:prstGeom prst="rect">
            <a:avLst/>
          </a:prstGeom>
          <a:noFill/>
          <a:ln w="9525">
            <a:noFill/>
          </a:ln>
        </p:spPr>
        <p:txBody>
          <a:bodyPr anchor="ctr"/>
          <a:p>
            <a:pPr algn="ctr"/>
            <a:r>
              <a:rPr lang="zh-CN" altLang="en-US" sz="6600" b="1" dirty="0">
                <a:solidFill>
                  <a:srgbClr val="FF6600"/>
                </a:solidFill>
                <a:latin typeface="Calibri" panose="020F0502020204030204" pitchFamily="34" charset="0"/>
                <a:ea typeface="楷体" panose="02010609060101010101" pitchFamily="49" charset="-122"/>
              </a:rPr>
              <a:t>工程造价概论</a:t>
            </a:r>
            <a:endParaRPr lang="en-US" altLang="zh-CN" sz="6600" b="1" dirty="0">
              <a:solidFill>
                <a:srgbClr val="FF6600"/>
              </a:solidFill>
              <a:latin typeface="Calibri" panose="020F0502020204030204" pitchFamily="34" charset="0"/>
              <a:ea typeface="楷体" panose="02010609060101010101" pitchFamily="49" charset="-122"/>
            </a:endParaRPr>
          </a:p>
          <a:p>
            <a:pPr algn="ctr"/>
            <a:r>
              <a:rPr lang="zh-CN" altLang="en-US" sz="3600" b="1" dirty="0">
                <a:solidFill>
                  <a:srgbClr val="FF6600"/>
                </a:solidFill>
                <a:latin typeface="Calibri" panose="020F0502020204030204" pitchFamily="34" charset="0"/>
                <a:ea typeface="楷体" panose="02010609060101010101" pitchFamily="49" charset="-122"/>
              </a:rPr>
              <a:t>（第三版）</a:t>
            </a:r>
            <a:endParaRPr lang="zh-CN" altLang="en-US" sz="3600" b="1" dirty="0">
              <a:solidFill>
                <a:srgbClr val="000099"/>
              </a:solidFill>
              <a:latin typeface="Calibri" panose="020F0502020204030204" pitchFamily="34" charset="0"/>
              <a:ea typeface="楷体" panose="02010609060101010101" pitchFamily="49" charset="-122"/>
            </a:endParaRPr>
          </a:p>
        </p:txBody>
      </p:sp>
      <p:sp>
        <p:nvSpPr>
          <p:cNvPr id="8195" name="Text Box 8"/>
          <p:cNvSpPr txBox="1"/>
          <p:nvPr/>
        </p:nvSpPr>
        <p:spPr>
          <a:xfrm>
            <a:off x="250825" y="6226175"/>
            <a:ext cx="184150" cy="457200"/>
          </a:xfrm>
          <a:prstGeom prst="rect">
            <a:avLst/>
          </a:prstGeom>
          <a:noFill/>
          <a:ln w="9525">
            <a:noFill/>
          </a:ln>
        </p:spPr>
        <p:txBody>
          <a:bodyPr wrap="none" anchor="t">
            <a:spAutoFit/>
          </a:bodyPr>
          <a:p>
            <a:endParaRPr lang="en-US" altLang="zh-CN" sz="2400" b="1" dirty="0">
              <a:latin typeface="Verdana" panose="020B0604030504040204" pitchFamily="34" charset="0"/>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2386" name="内容占位符 2"/>
          <p:cNvSpPr>
            <a:spLocks noGrp="1"/>
          </p:cNvSpPr>
          <p:nvPr>
            <p:ph idx="1"/>
          </p:nvPr>
        </p:nvSpPr>
        <p:spPr>
          <a:xfrm>
            <a:off x="468313" y="157956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施工图预算一般在施工图设计阶段及施工招标投标阶段编制。施工图预算是确定单位工程预算造价的经济文件，一般由施工单位或设计单位编制。</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7238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3410" name="内容占位符 2"/>
          <p:cNvSpPr>
            <a:spLocks noGrp="1"/>
          </p:cNvSpPr>
          <p:nvPr>
            <p:ph idx="1"/>
          </p:nvPr>
        </p:nvSpPr>
        <p:spPr>
          <a:xfrm>
            <a:off x="468313" y="157956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传统施工图预算及构成要素</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我们知道，</a:t>
            </a:r>
            <a:r>
              <a:rPr lang="en-US" altLang="zh-CN" sz="2800" dirty="0">
                <a:latin typeface="楷体" panose="02010609060101010101" pitchFamily="49" charset="-122"/>
                <a:ea typeface="楷体" panose="02010609060101010101" pitchFamily="49" charset="-122"/>
                <a:cs typeface="+mn-cs"/>
              </a:rPr>
              <a:t>2013</a:t>
            </a:r>
            <a:r>
              <a:rPr lang="zh-CN" altLang="zh-CN" sz="2800" dirty="0">
                <a:latin typeface="楷体" panose="02010609060101010101" pitchFamily="49" charset="-122"/>
                <a:ea typeface="楷体" panose="02010609060101010101" pitchFamily="49" charset="-122"/>
                <a:cs typeface="+mn-cs"/>
              </a:rPr>
              <a:t>年以前编制施工图预算是执行</a:t>
            </a:r>
            <a:r>
              <a:rPr lang="en-US" altLang="zh-CN" sz="2800" dirty="0">
                <a:latin typeface="楷体" panose="02010609060101010101" pitchFamily="49" charset="-122"/>
                <a:ea typeface="楷体" panose="02010609060101010101" pitchFamily="49" charset="-122"/>
                <a:cs typeface="+mn-cs"/>
              </a:rPr>
              <a:t>1985</a:t>
            </a:r>
            <a:r>
              <a:rPr lang="zh-CN" altLang="zh-CN" sz="2800" dirty="0">
                <a:latin typeface="楷体" panose="02010609060101010101" pitchFamily="49" charset="-122"/>
                <a:ea typeface="楷体" panose="02010609060101010101" pitchFamily="49" charset="-122"/>
                <a:cs typeface="+mn-cs"/>
              </a:rPr>
              <a:t>年颁发的计标</a:t>
            </a:r>
            <a:r>
              <a:rPr lang="en-US" altLang="zh-CN" sz="2800" dirty="0">
                <a:latin typeface="楷体" panose="02010609060101010101" pitchFamily="49" charset="-122"/>
                <a:ea typeface="楷体" panose="02010609060101010101" pitchFamily="49" charset="-122"/>
                <a:cs typeface="+mn-cs"/>
              </a:rPr>
              <a:t>352</a:t>
            </a:r>
            <a:r>
              <a:rPr lang="zh-CN" altLang="zh-CN" sz="2800" dirty="0">
                <a:latin typeface="楷体" panose="02010609060101010101" pitchFamily="49" charset="-122"/>
                <a:ea typeface="楷体" panose="02010609060101010101" pitchFamily="49" charset="-122"/>
                <a:cs typeface="+mn-cs"/>
              </a:rPr>
              <a:t>号、</a:t>
            </a:r>
            <a:r>
              <a:rPr lang="en-US" altLang="zh-CN" sz="2800" dirty="0">
                <a:latin typeface="楷体" panose="02010609060101010101" pitchFamily="49" charset="-122"/>
                <a:ea typeface="楷体" panose="02010609060101010101" pitchFamily="49" charset="-122"/>
                <a:cs typeface="+mn-cs"/>
              </a:rPr>
              <a:t>1989</a:t>
            </a:r>
            <a:r>
              <a:rPr lang="zh-CN" altLang="zh-CN" sz="2800" dirty="0">
                <a:latin typeface="楷体" panose="02010609060101010101" pitchFamily="49" charset="-122"/>
                <a:ea typeface="楷体" panose="02010609060101010101" pitchFamily="49" charset="-122"/>
                <a:cs typeface="+mn-cs"/>
              </a:rPr>
              <a:t>年颁发的建标</a:t>
            </a:r>
            <a:r>
              <a:rPr lang="en-US" altLang="zh-CN" sz="2800" dirty="0">
                <a:latin typeface="楷体" panose="02010609060101010101" pitchFamily="49" charset="-122"/>
                <a:ea typeface="楷体" panose="02010609060101010101" pitchFamily="49" charset="-122"/>
                <a:cs typeface="+mn-cs"/>
              </a:rPr>
              <a:t>248</a:t>
            </a:r>
            <a:r>
              <a:rPr lang="zh-CN" altLang="zh-CN" sz="2800" dirty="0">
                <a:latin typeface="楷体" panose="02010609060101010101" pitchFamily="49" charset="-122"/>
                <a:ea typeface="楷体" panose="02010609060101010101" pitchFamily="49" charset="-122"/>
                <a:cs typeface="+mn-cs"/>
              </a:rPr>
              <a:t>号、</a:t>
            </a:r>
            <a:r>
              <a:rPr lang="en-US" altLang="zh-CN" sz="2800" dirty="0">
                <a:latin typeface="楷体" panose="02010609060101010101" pitchFamily="49" charset="-122"/>
                <a:ea typeface="楷体" panose="02010609060101010101" pitchFamily="49" charset="-122"/>
                <a:cs typeface="+mn-cs"/>
              </a:rPr>
              <a:t>1993</a:t>
            </a:r>
            <a:r>
              <a:rPr lang="zh-CN" altLang="zh-CN" sz="2800" dirty="0">
                <a:latin typeface="楷体" panose="02010609060101010101" pitchFamily="49" charset="-122"/>
                <a:ea typeface="楷体" panose="02010609060101010101" pitchFamily="49" charset="-122"/>
                <a:cs typeface="+mn-cs"/>
              </a:rPr>
              <a:t>年颁发的建标</a:t>
            </a:r>
            <a:r>
              <a:rPr lang="en-US" altLang="zh-CN" sz="2800" dirty="0">
                <a:latin typeface="楷体" panose="02010609060101010101" pitchFamily="49" charset="-122"/>
                <a:ea typeface="楷体" panose="02010609060101010101" pitchFamily="49" charset="-122"/>
                <a:cs typeface="+mn-cs"/>
              </a:rPr>
              <a:t>894</a:t>
            </a:r>
            <a:r>
              <a:rPr lang="zh-CN" altLang="zh-CN" sz="2800" dirty="0">
                <a:latin typeface="楷体" panose="02010609060101010101" pitchFamily="49" charset="-122"/>
                <a:ea typeface="楷体" panose="02010609060101010101" pitchFamily="49" charset="-122"/>
                <a:cs typeface="+mn-cs"/>
              </a:rPr>
              <a:t>号、</a:t>
            </a:r>
            <a:r>
              <a:rPr lang="en-US" altLang="zh-CN" sz="2800" dirty="0">
                <a:latin typeface="楷体" panose="02010609060101010101" pitchFamily="49" charset="-122"/>
                <a:ea typeface="楷体" panose="02010609060101010101" pitchFamily="49" charset="-122"/>
                <a:cs typeface="+mn-cs"/>
              </a:rPr>
              <a:t>2003</a:t>
            </a:r>
            <a:r>
              <a:rPr lang="zh-CN" altLang="zh-CN" sz="2800" dirty="0">
                <a:latin typeface="楷体" panose="02010609060101010101" pitchFamily="49" charset="-122"/>
                <a:ea typeface="楷体" panose="02010609060101010101" pitchFamily="49" charset="-122"/>
                <a:cs typeface="+mn-cs"/>
              </a:rPr>
              <a:t>年颁发的建标</a:t>
            </a:r>
            <a:r>
              <a:rPr lang="en-US" altLang="zh-CN" sz="2800" dirty="0">
                <a:latin typeface="楷体" panose="02010609060101010101" pitchFamily="49" charset="-122"/>
                <a:ea typeface="楷体" panose="02010609060101010101" pitchFamily="49" charset="-122"/>
                <a:cs typeface="+mn-cs"/>
              </a:rPr>
              <a:t>206</a:t>
            </a:r>
            <a:r>
              <a:rPr lang="zh-CN" altLang="zh-CN" sz="2800" dirty="0">
                <a:latin typeface="楷体" panose="02010609060101010101" pitchFamily="49" charset="-122"/>
                <a:ea typeface="楷体" panose="02010609060101010101" pitchFamily="49" charset="-122"/>
                <a:cs typeface="+mn-cs"/>
              </a:rPr>
              <a:t>号等文件规定的建筑安装工程费用划分的规定。</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27341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4434" name="内容占位符 2"/>
          <p:cNvSpPr>
            <a:spLocks noGrp="1"/>
          </p:cNvSpPr>
          <p:nvPr>
            <p:ph idx="1"/>
          </p:nvPr>
        </p:nvSpPr>
        <p:spPr>
          <a:xfrm>
            <a:off x="468313" y="157956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上述文件对建筑安装工程费用划分，可以归纳为直接费、间接费、利润、税金这四部分费用组成。我们将由这四部分费用组成的施工图预算称为传统施工图预算。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7443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5458" name="内容占位符 2"/>
          <p:cNvSpPr>
            <a:spLocks noGrp="1"/>
          </p:cNvSpPr>
          <p:nvPr>
            <p:ph idx="1"/>
          </p:nvPr>
        </p:nvSpPr>
        <p:spPr>
          <a:xfrm>
            <a:off x="468313" y="157956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传统施工图预算由工程量、工料机消耗量、直接费、工程费用等要素构成。</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）工程量</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工程量是根据施工图算出的所建工程的实物数量。例如，该工程有多少立方米混凝土基础，多少立方米砖墙，多少平方米铝合金门，多少平方米水泥砂浆抹面等。</a:t>
            </a:r>
            <a:endParaRPr lang="zh-CN" altLang="zh-CN" sz="2800" dirty="0">
              <a:latin typeface="楷体" panose="02010609060101010101" pitchFamily="49" charset="-122"/>
              <a:ea typeface="楷体" panose="02010609060101010101" pitchFamily="49" charset="-122"/>
              <a:cs typeface="+mn-cs"/>
            </a:endParaRPr>
          </a:p>
        </p:txBody>
      </p:sp>
      <p:sp>
        <p:nvSpPr>
          <p:cNvPr id="27545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82" name="内容占位符 2"/>
          <p:cNvSpPr>
            <a:spLocks noGrp="1"/>
          </p:cNvSpPr>
          <p:nvPr>
            <p:ph idx="1"/>
          </p:nvPr>
        </p:nvSpPr>
        <p:spPr>
          <a:xfrm>
            <a:off x="468313" y="1579563"/>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）工料机消耗量</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人工、材料、机械台班消耗量是根据分项工程工程量与预算定额子目消耗量相乘后，汇总而成的数量。例如一幢办公楼的修建需多少个工日，需多少吨水泥，需多少吨钢筋，需多少个塔式起重机台班等工料机消耗量。</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7648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7506" name="内容占位符 2"/>
          <p:cNvSpPr>
            <a:spLocks noGrp="1"/>
          </p:cNvSpPr>
          <p:nvPr>
            <p:ph idx="1"/>
          </p:nvPr>
        </p:nvSpPr>
        <p:spPr>
          <a:xfrm>
            <a:off x="250825" y="1125538"/>
            <a:ext cx="856932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）直接费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直接费是工程量乘以定额基价后汇总而成的。它是工料机实物消耗量的货币表现。其中，定额基价</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人工费</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材料费</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机械费</a:t>
            </a:r>
            <a:r>
              <a:rPr lang="zh-CN" altLang="en-US"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）工程费用</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工程费用包括间接费、利润、税金。间接费和利润一般根据定额人工费</a:t>
            </a: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或定额直接费</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，分别乘以不同的费率计算。</a:t>
            </a:r>
            <a:endParaRPr lang="zh-CN" altLang="zh-CN" sz="2800" dirty="0">
              <a:latin typeface="楷体" panose="02010609060101010101" pitchFamily="49" charset="-122"/>
              <a:ea typeface="楷体" panose="02010609060101010101" pitchFamily="49" charset="-122"/>
              <a:cs typeface="+mn-cs"/>
            </a:endParaRPr>
          </a:p>
        </p:txBody>
      </p:sp>
      <p:sp>
        <p:nvSpPr>
          <p:cNvPr id="27750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8530" name="内容占位符 2"/>
          <p:cNvSpPr>
            <a:spLocks noGrp="1"/>
          </p:cNvSpPr>
          <p:nvPr>
            <p:ph idx="1"/>
          </p:nvPr>
        </p:nvSpPr>
        <p:spPr>
          <a:xfrm>
            <a:off x="323850" y="1125538"/>
            <a:ext cx="856932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营业税金是根据税前造价（直接费、间接费、利润之和），乘以税率计算得出。</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直接费、间接费、利润、税金之和构成传统的工程预算造价。</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传统施工图预算的编制步骤</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根据施工图和预算（计价）定额（含工程量计算规则）计算工程量；</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根据工程量和预算定额分析工料机消耗量；</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7853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9553" name="标题 1"/>
          <p:cNvSpPr>
            <a:spLocks noGrp="1"/>
          </p:cNvSpPr>
          <p:nvPr>
            <p:ph type="title"/>
          </p:nvPr>
        </p:nvSpPr>
        <p:spPr/>
        <p:txBody>
          <a:bodyPr vert="horz" wrap="square" lIns="91440" tIns="45720" rIns="91440" bIns="45720" anchor="ctr"/>
          <a:p>
            <a:endParaRPr lang="zh-CN" altLang="en-US" dirty="0"/>
          </a:p>
        </p:txBody>
      </p:sp>
      <p:sp>
        <p:nvSpPr>
          <p:cNvPr id="279554" name="内容占位符 2"/>
          <p:cNvSpPr>
            <a:spLocks noGrp="1"/>
          </p:cNvSpPr>
          <p:nvPr>
            <p:ph idx="1"/>
          </p:nvPr>
        </p:nvSpPr>
        <p:spPr>
          <a:xfrm>
            <a:off x="468313" y="1506538"/>
            <a:ext cx="79914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根据工程量和预算定额基价</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或用工料机消耗量乘以各自单价</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计算定额直接费；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根据定额人工费</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或定额直接费</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和间接费费率计算间接费；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根据定额人工费</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或定额直接费</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和利润率计算利润；</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7955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0578" name="内容占位符 2"/>
          <p:cNvSpPr>
            <a:spLocks noGrp="1"/>
          </p:cNvSpPr>
          <p:nvPr>
            <p:ph idx="1"/>
          </p:nvPr>
        </p:nvSpPr>
        <p:spPr>
          <a:xfrm>
            <a:off x="468313" y="1795463"/>
            <a:ext cx="7920037" cy="4154487"/>
          </a:xfrm>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(6)</a:t>
            </a:r>
            <a:r>
              <a:rPr lang="zh-CN" altLang="zh-CN" dirty="0">
                <a:latin typeface="楷体" panose="02010609060101010101" pitchFamily="49" charset="-122"/>
                <a:ea typeface="楷体" panose="02010609060101010101" pitchFamily="49" charset="-122"/>
                <a:cs typeface="+mn-cs"/>
              </a:rPr>
              <a:t>根据直接费、间接费、利润之和以及税率计算营业税金；</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(7)</a:t>
            </a:r>
            <a:r>
              <a:rPr lang="zh-CN" altLang="zh-CN" dirty="0">
                <a:latin typeface="楷体" panose="02010609060101010101" pitchFamily="49" charset="-122"/>
                <a:ea typeface="楷体" panose="02010609060101010101" pitchFamily="49" charset="-122"/>
                <a:cs typeface="+mn-cs"/>
              </a:rPr>
              <a:t>根据营业税和对应税率计算城市维护建设税、教育费附加和地方教育附加；</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8</a:t>
            </a:r>
            <a:r>
              <a:rPr lang="zh-CN" altLang="zh-CN" dirty="0">
                <a:latin typeface="楷体" panose="02010609060101010101" pitchFamily="49" charset="-122"/>
                <a:ea typeface="楷体" panose="02010609060101010101" pitchFamily="49" charset="-122"/>
                <a:cs typeface="+mn-cs"/>
              </a:rPr>
              <a:t>）将直接费、间接费、利润、税金汇总成工程预算造价。</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28057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1602"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．传统施工图预算编制示例</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【例</a:t>
            </a:r>
            <a:r>
              <a:rPr lang="en-US" altLang="zh-CN" sz="2800" dirty="0">
                <a:latin typeface="楷体" panose="02010609060101010101" pitchFamily="49" charset="-122"/>
                <a:ea typeface="楷体" panose="02010609060101010101" pitchFamily="49" charset="-122"/>
                <a:cs typeface="+mn-cs"/>
              </a:rPr>
              <a:t>3-3</a:t>
            </a:r>
            <a:r>
              <a:rPr lang="zh-CN" altLang="zh-CN" sz="2800" dirty="0">
                <a:latin typeface="楷体" panose="02010609060101010101" pitchFamily="49" charset="-122"/>
                <a:ea typeface="楷体" panose="02010609060101010101" pitchFamily="49" charset="-122"/>
                <a:cs typeface="+mn-cs"/>
              </a:rPr>
              <a:t>】根据下面给出的某工程的基础平面图和剖面图</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图</a:t>
            </a:r>
            <a:r>
              <a:rPr lang="en-US" altLang="zh-CN" sz="2800" dirty="0">
                <a:latin typeface="楷体" panose="02010609060101010101" pitchFamily="49" charset="-122"/>
                <a:ea typeface="楷体" panose="02010609060101010101" pitchFamily="49" charset="-122"/>
                <a:cs typeface="+mn-cs"/>
              </a:rPr>
              <a:t>3.1)</a:t>
            </a:r>
            <a:r>
              <a:rPr lang="zh-CN" altLang="zh-CN" sz="2800" dirty="0">
                <a:latin typeface="楷体" panose="02010609060101010101" pitchFamily="49" charset="-122"/>
                <a:ea typeface="楷体" panose="02010609060101010101" pitchFamily="49" charset="-122"/>
                <a:cs typeface="+mn-cs"/>
              </a:rPr>
              <a:t>和表</a:t>
            </a:r>
            <a:r>
              <a:rPr lang="en-US" altLang="zh-CN" sz="2800" dirty="0">
                <a:latin typeface="楷体" panose="02010609060101010101" pitchFamily="49" charset="-122"/>
                <a:ea typeface="楷体" panose="02010609060101010101" pitchFamily="49" charset="-122"/>
                <a:cs typeface="+mn-cs"/>
              </a:rPr>
              <a:t>3.2</a:t>
            </a:r>
            <a:r>
              <a:rPr lang="zh-CN" altLang="zh-CN" sz="2800" dirty="0">
                <a:latin typeface="楷体" panose="02010609060101010101" pitchFamily="49" charset="-122"/>
                <a:ea typeface="楷体" panose="02010609060101010101" pitchFamily="49" charset="-122"/>
                <a:cs typeface="+mn-cs"/>
              </a:rPr>
              <a:t>（预算定额），计算</a:t>
            </a:r>
            <a:r>
              <a:rPr lang="en-US" altLang="zh-CN" sz="2800" dirty="0">
                <a:latin typeface="楷体" panose="02010609060101010101" pitchFamily="49" charset="-122"/>
                <a:ea typeface="楷体" panose="02010609060101010101" pitchFamily="49" charset="-122"/>
                <a:cs typeface="+mn-cs"/>
              </a:rPr>
              <a:t>2-2</a:t>
            </a:r>
            <a:r>
              <a:rPr lang="zh-CN" altLang="zh-CN" sz="2800" dirty="0">
                <a:latin typeface="楷体" panose="02010609060101010101" pitchFamily="49" charset="-122"/>
                <a:ea typeface="楷体" panose="02010609060101010101" pitchFamily="49" charset="-122"/>
                <a:cs typeface="+mn-cs"/>
              </a:rPr>
              <a:t>剖面中人工挖地槽土方（三类土）、</a:t>
            </a:r>
            <a:r>
              <a:rPr lang="en-US" altLang="zh-CN" sz="2800" dirty="0">
                <a:latin typeface="楷体" panose="02010609060101010101" pitchFamily="49" charset="-122"/>
                <a:ea typeface="楷体" panose="02010609060101010101" pitchFamily="49" charset="-122"/>
                <a:cs typeface="+mn-cs"/>
              </a:rPr>
              <a:t>C10</a:t>
            </a:r>
            <a:r>
              <a:rPr lang="zh-CN" altLang="zh-CN" sz="2800" dirty="0">
                <a:latin typeface="楷体" panose="02010609060101010101" pitchFamily="49" charset="-122"/>
                <a:ea typeface="楷体" panose="02010609060101010101" pitchFamily="49" charset="-122"/>
                <a:cs typeface="+mn-cs"/>
              </a:rPr>
              <a:t>混凝土基础垫层和两个项目的施工图预算造价。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8160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内容占位符 2"/>
          <p:cNvSpPr>
            <a:spLocks noGrp="1"/>
          </p:cNvSpPr>
          <p:nvPr>
            <p:ph idx="1"/>
          </p:nvPr>
        </p:nvSpPr>
        <p:spPr>
          <a:xfrm>
            <a:off x="1116013" y="836613"/>
            <a:ext cx="7054850" cy="5162550"/>
          </a:xfrm>
        </p:spPr>
        <p:txBody>
          <a:bodyPr vert="horz" wrap="square" lIns="91440" tIns="45720" rIns="91440" bIns="45720" anchor="t"/>
          <a:p>
            <a:pPr algn="ctr">
              <a:spcBef>
                <a:spcPct val="0"/>
              </a:spcBef>
              <a:buFont typeface="Wingdings" panose="05000000000000000000" pitchFamily="2" charset="2"/>
            </a:pPr>
            <a:r>
              <a:rPr lang="zh-CN" altLang="en-US" sz="2800" dirty="0">
                <a:latin typeface="楷体" panose="02010609060101010101" pitchFamily="49" charset="-122"/>
                <a:ea typeface="楷体" panose="02010609060101010101" pitchFamily="49" charset="-122"/>
                <a:cs typeface="+mn-cs"/>
              </a:rPr>
              <a:t>目  录</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 </a:t>
            </a:r>
            <a:r>
              <a:rPr lang="zh-CN" altLang="en-US" sz="2800" dirty="0">
                <a:latin typeface="楷体" panose="02010609060101010101" pitchFamily="49" charset="-122"/>
                <a:ea typeface="楷体" panose="02010609060101010101" pitchFamily="49" charset="-122"/>
                <a:cs typeface="+mn-cs"/>
              </a:rPr>
              <a:t>概述</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 </a:t>
            </a:r>
            <a:r>
              <a:rPr lang="zh-CN" altLang="en-US" sz="2800" dirty="0">
                <a:latin typeface="楷体" panose="02010609060101010101" pitchFamily="49" charset="-122"/>
                <a:ea typeface="楷体" panose="02010609060101010101" pitchFamily="49" charset="-122"/>
                <a:cs typeface="+mn-cs"/>
              </a:rPr>
              <a:t>工程造价原理</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 </a:t>
            </a:r>
            <a:r>
              <a:rPr lang="zh-CN" altLang="en-US" sz="2800" dirty="0">
                <a:latin typeface="楷体" panose="02010609060101010101" pitchFamily="49" charset="-122"/>
                <a:ea typeface="楷体" panose="02010609060101010101" pitchFamily="49" charset="-122"/>
                <a:cs typeface="+mn-cs"/>
              </a:rPr>
              <a:t>计价方式</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4 </a:t>
            </a:r>
            <a:r>
              <a:rPr lang="zh-CN" altLang="en-US" sz="2800" dirty="0">
                <a:latin typeface="楷体" panose="02010609060101010101" pitchFamily="49" charset="-122"/>
                <a:ea typeface="楷体" panose="02010609060101010101" pitchFamily="49" charset="-122"/>
                <a:cs typeface="+mn-cs"/>
              </a:rPr>
              <a:t>工程定额编制原理</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5 </a:t>
            </a:r>
            <a:r>
              <a:rPr lang="zh-CN" altLang="en-US" sz="2800" dirty="0">
                <a:latin typeface="楷体" panose="02010609060101010101" pitchFamily="49" charset="-122"/>
                <a:ea typeface="楷体" panose="02010609060101010101" pitchFamily="49" charset="-122"/>
                <a:cs typeface="+mn-cs"/>
              </a:rPr>
              <a:t>施工图预算编制实例</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6 </a:t>
            </a:r>
            <a:r>
              <a:rPr lang="zh-CN" altLang="en-US" sz="2800" dirty="0">
                <a:latin typeface="楷体" panose="02010609060101010101" pitchFamily="49" charset="-122"/>
                <a:ea typeface="楷体" panose="02010609060101010101" pitchFamily="49" charset="-122"/>
                <a:cs typeface="+mn-cs"/>
              </a:rPr>
              <a:t>工程量清单及清单报价编制实例</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7 </a:t>
            </a:r>
            <a:r>
              <a:rPr lang="zh-CN" altLang="en-US" sz="2800" dirty="0">
                <a:latin typeface="楷体" panose="02010609060101010101" pitchFamily="49" charset="-122"/>
                <a:ea typeface="楷体" panose="02010609060101010101" pitchFamily="49" charset="-122"/>
                <a:cs typeface="+mn-cs"/>
              </a:rPr>
              <a:t>分部分项工程和单价措施项目完全（全费用）工程造价计算</a:t>
            </a:r>
            <a:endParaRPr lang="en-US" altLang="zh-CN" sz="2800" dirty="0">
              <a:latin typeface="楷体" panose="02010609060101010101" pitchFamily="49" charset="-122"/>
              <a:ea typeface="楷体" panose="02010609060101010101" pitchFamily="49" charset="-122"/>
              <a:cs typeface="+mn-cs"/>
            </a:endParaRPr>
          </a:p>
        </p:txBody>
      </p:sp>
      <p:sp>
        <p:nvSpPr>
          <p:cNvPr id="10242"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2626"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282627" name="内容占位符 4" descr="HWOCRTEMP_ROC00"/>
          <p:cNvPicPr>
            <a:picLocks noGrp="1"/>
          </p:cNvPicPr>
          <p:nvPr>
            <p:ph idx="1"/>
          </p:nvPr>
        </p:nvPicPr>
        <p:blipFill>
          <a:blip r:embed="rId1">
            <a:lum bright="12000"/>
          </a:blip>
          <a:stretch>
            <a:fillRect/>
          </a:stretch>
        </p:blipFill>
        <p:spPr>
          <a:xfrm>
            <a:off x="468313" y="2046288"/>
            <a:ext cx="8207375" cy="332105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内容占位符 4"/>
          <p:cNvGraphicFramePr>
            <a:graphicFrameLocks noGrp="1"/>
          </p:cNvGraphicFramePr>
          <p:nvPr>
            <p:ph idx="1"/>
          </p:nvPr>
        </p:nvGraphicFramePr>
        <p:xfrm>
          <a:off x="1116013" y="2005013"/>
          <a:ext cx="7272808" cy="4437291"/>
        </p:xfrm>
        <a:graphic>
          <a:graphicData uri="http://schemas.openxmlformats.org/drawingml/2006/table">
            <a:tbl>
              <a:tblPr>
                <a:tableStyleId>{5C22544A-7EE6-4342-B048-85BDC9FD1C3A}</a:tableStyleId>
              </a:tblPr>
              <a:tblGrid>
                <a:gridCol w="672262"/>
                <a:gridCol w="1634233"/>
                <a:gridCol w="825283"/>
                <a:gridCol w="825283"/>
                <a:gridCol w="1923082"/>
                <a:gridCol w="1392665"/>
              </a:tblGrid>
              <a:tr h="360040">
                <a:tc gridSpan="4">
                  <a:txBody>
                    <a:bodyPr/>
                    <a:lstStyle/>
                    <a:p>
                      <a:pPr algn="ctr">
                        <a:lnSpc>
                          <a:spcPts val="1400"/>
                        </a:lnSpc>
                        <a:spcAft>
                          <a:spcPts val="0"/>
                        </a:spcAft>
                      </a:pPr>
                      <a:r>
                        <a:rPr lang="zh-CN" sz="1600" b="1" dirty="0">
                          <a:solidFill>
                            <a:srgbClr val="FF0000"/>
                          </a:solidFill>
                          <a:effectLst/>
                        </a:rPr>
                        <a:t>定额编号</a:t>
                      </a:r>
                      <a:endParaRPr lang="zh-CN" sz="2000" b="1" dirty="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hMerge="1">
                  <a:tcPr/>
                </a:tc>
                <a:tc hMerge="1">
                  <a:tcPr/>
                </a:tc>
                <a:tc hMerge="1">
                  <a:tcPr/>
                </a:tc>
                <a:tc>
                  <a:txBody>
                    <a:bodyPr/>
                    <a:lstStyle/>
                    <a:p>
                      <a:pPr algn="ctr">
                        <a:lnSpc>
                          <a:spcPts val="1400"/>
                        </a:lnSpc>
                        <a:spcAft>
                          <a:spcPts val="0"/>
                        </a:spcAft>
                      </a:pPr>
                      <a:r>
                        <a:rPr lang="en-US" sz="1600" b="1">
                          <a:solidFill>
                            <a:srgbClr val="FF0000"/>
                          </a:solidFill>
                          <a:effectLst/>
                        </a:rPr>
                        <a:t>1-8</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a:solidFill>
                            <a:srgbClr val="FF0000"/>
                          </a:solidFill>
                          <a:effectLst/>
                        </a:rPr>
                        <a:t>8-16</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r>
              <a:tr h="1040415">
                <a:tc gridSpan="2">
                  <a:txBody>
                    <a:bodyPr/>
                    <a:lstStyle/>
                    <a:p>
                      <a:pPr algn="ctr">
                        <a:lnSpc>
                          <a:spcPts val="1400"/>
                        </a:lnSpc>
                        <a:spcAft>
                          <a:spcPts val="0"/>
                        </a:spcAft>
                      </a:pPr>
                      <a:r>
                        <a:rPr lang="zh-CN" sz="1600" b="1" dirty="0">
                          <a:solidFill>
                            <a:srgbClr val="FF0000"/>
                          </a:solidFill>
                          <a:effectLst/>
                        </a:rPr>
                        <a:t>项</a:t>
                      </a:r>
                      <a:r>
                        <a:rPr lang="en-US" sz="1600" b="1" dirty="0">
                          <a:solidFill>
                            <a:srgbClr val="FF0000"/>
                          </a:solidFill>
                          <a:effectLst/>
                        </a:rPr>
                        <a:t>    </a:t>
                      </a:r>
                      <a:r>
                        <a:rPr lang="zh-CN" sz="1600" b="1" dirty="0">
                          <a:solidFill>
                            <a:srgbClr val="FF0000"/>
                          </a:solidFill>
                          <a:effectLst/>
                        </a:rPr>
                        <a:t>目</a:t>
                      </a:r>
                      <a:endParaRPr lang="zh-CN" sz="2000" b="1" dirty="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hMerge="1">
                  <a:tcPr/>
                </a:tc>
                <a:tc>
                  <a:txBody>
                    <a:bodyPr/>
                    <a:lstStyle/>
                    <a:p>
                      <a:pPr algn="ctr">
                        <a:lnSpc>
                          <a:spcPts val="1400"/>
                        </a:lnSpc>
                        <a:spcAft>
                          <a:spcPts val="0"/>
                        </a:spcAft>
                      </a:pPr>
                      <a:r>
                        <a:rPr lang="zh-CN" sz="1600" b="1">
                          <a:solidFill>
                            <a:srgbClr val="FF0000"/>
                          </a:solidFill>
                          <a:effectLst/>
                        </a:rPr>
                        <a:t>单位</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zh-CN" sz="1600" b="1">
                          <a:solidFill>
                            <a:srgbClr val="FF0000"/>
                          </a:solidFill>
                          <a:effectLst/>
                        </a:rPr>
                        <a:t>单价</a:t>
                      </a:r>
                      <a:endParaRPr lang="zh-CN" sz="2000" b="1">
                        <a:solidFill>
                          <a:srgbClr val="FF0000"/>
                        </a:solidFill>
                        <a:effectLst/>
                      </a:endParaRPr>
                    </a:p>
                    <a:p>
                      <a:pPr algn="ctr">
                        <a:lnSpc>
                          <a:spcPts val="1400"/>
                        </a:lnSpc>
                        <a:spcAft>
                          <a:spcPts val="0"/>
                        </a:spcAft>
                      </a:pPr>
                      <a:r>
                        <a:rPr lang="zh-CN" sz="1600" b="1">
                          <a:solidFill>
                            <a:srgbClr val="FF0000"/>
                          </a:solidFill>
                          <a:effectLst/>
                        </a:rPr>
                        <a:t>（元）</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zh-CN" sz="1600" b="1">
                          <a:solidFill>
                            <a:srgbClr val="FF0000"/>
                          </a:solidFill>
                          <a:effectLst/>
                        </a:rPr>
                        <a:t>挖沟槽土方</a:t>
                      </a:r>
                      <a:endParaRPr lang="zh-CN" sz="2000" b="1">
                        <a:solidFill>
                          <a:srgbClr val="FF0000"/>
                        </a:solidFill>
                        <a:effectLst/>
                      </a:endParaRPr>
                    </a:p>
                    <a:p>
                      <a:pPr algn="ctr">
                        <a:lnSpc>
                          <a:spcPts val="1400"/>
                        </a:lnSpc>
                        <a:spcAft>
                          <a:spcPts val="0"/>
                        </a:spcAft>
                      </a:pPr>
                      <a:r>
                        <a:rPr lang="zh-CN" sz="1600" b="1">
                          <a:solidFill>
                            <a:srgbClr val="FF0000"/>
                          </a:solidFill>
                          <a:effectLst/>
                        </a:rPr>
                        <a:t>三类土、</a:t>
                      </a:r>
                      <a:r>
                        <a:rPr lang="en-US" sz="1600" b="1">
                          <a:solidFill>
                            <a:srgbClr val="FF0000"/>
                          </a:solidFill>
                          <a:effectLst/>
                        </a:rPr>
                        <a:t>2m</a:t>
                      </a:r>
                      <a:r>
                        <a:rPr lang="zh-CN" sz="1600" b="1">
                          <a:solidFill>
                            <a:srgbClr val="FF0000"/>
                          </a:solidFill>
                          <a:effectLst/>
                        </a:rPr>
                        <a:t>深以内</a:t>
                      </a:r>
                      <a:endParaRPr lang="zh-CN" sz="2000" b="1">
                        <a:solidFill>
                          <a:srgbClr val="FF0000"/>
                        </a:solidFill>
                        <a:effectLst/>
                      </a:endParaRPr>
                    </a:p>
                    <a:p>
                      <a:pPr algn="ctr">
                        <a:lnSpc>
                          <a:spcPts val="1400"/>
                        </a:lnSpc>
                        <a:spcAft>
                          <a:spcPts val="0"/>
                        </a:spcAft>
                      </a:pPr>
                      <a:r>
                        <a:rPr lang="zh-CN" sz="1600" b="1">
                          <a:solidFill>
                            <a:srgbClr val="FF0000"/>
                          </a:solidFill>
                          <a:effectLst/>
                        </a:rPr>
                        <a:t>（</a:t>
                      </a:r>
                      <a:r>
                        <a:rPr lang="en-US" sz="1600" b="1">
                          <a:solidFill>
                            <a:srgbClr val="FF0000"/>
                          </a:solidFill>
                          <a:effectLst/>
                        </a:rPr>
                        <a:t>m</a:t>
                      </a:r>
                      <a:r>
                        <a:rPr lang="en-US" sz="1600" b="1" baseline="30000">
                          <a:solidFill>
                            <a:srgbClr val="FF0000"/>
                          </a:solidFill>
                          <a:effectLst/>
                        </a:rPr>
                        <a:t>3</a:t>
                      </a:r>
                      <a:r>
                        <a:rPr lang="zh-CN" sz="1600" b="1">
                          <a:solidFill>
                            <a:srgbClr val="FF0000"/>
                          </a:solidFill>
                          <a:effectLst/>
                        </a:rPr>
                        <a:t>）</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a:solidFill>
                            <a:srgbClr val="FF0000"/>
                          </a:solidFill>
                          <a:effectLst/>
                        </a:rPr>
                        <a:t>C10</a:t>
                      </a:r>
                      <a:r>
                        <a:rPr lang="zh-CN" sz="1600" b="1">
                          <a:solidFill>
                            <a:srgbClr val="FF0000"/>
                          </a:solidFill>
                          <a:effectLst/>
                        </a:rPr>
                        <a:t>混凝土基础垫层（</a:t>
                      </a:r>
                      <a:r>
                        <a:rPr lang="en-US" sz="1600" b="1">
                          <a:solidFill>
                            <a:srgbClr val="FF0000"/>
                          </a:solidFill>
                          <a:effectLst/>
                        </a:rPr>
                        <a:t>m</a:t>
                      </a:r>
                      <a:r>
                        <a:rPr lang="en-US" sz="1600" b="1" baseline="30000">
                          <a:solidFill>
                            <a:srgbClr val="FF0000"/>
                          </a:solidFill>
                          <a:effectLst/>
                        </a:rPr>
                        <a:t>3</a:t>
                      </a:r>
                      <a:r>
                        <a:rPr lang="zh-CN" sz="1600" b="1">
                          <a:solidFill>
                            <a:srgbClr val="FF0000"/>
                          </a:solidFill>
                          <a:effectLst/>
                        </a:rPr>
                        <a:t>）</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r>
              <a:tr h="386142">
                <a:tc gridSpan="2">
                  <a:txBody>
                    <a:bodyPr/>
                    <a:lstStyle/>
                    <a:p>
                      <a:pPr algn="ctr">
                        <a:lnSpc>
                          <a:spcPts val="1400"/>
                        </a:lnSpc>
                        <a:spcAft>
                          <a:spcPts val="0"/>
                        </a:spcAft>
                      </a:pPr>
                      <a:r>
                        <a:rPr lang="zh-CN" sz="1600" b="1" dirty="0">
                          <a:solidFill>
                            <a:srgbClr val="FF0000"/>
                          </a:solidFill>
                          <a:effectLst/>
                        </a:rPr>
                        <a:t>基</a:t>
                      </a:r>
                      <a:r>
                        <a:rPr lang="en-US" sz="1600" b="1" dirty="0">
                          <a:solidFill>
                            <a:srgbClr val="FF0000"/>
                          </a:solidFill>
                          <a:effectLst/>
                        </a:rPr>
                        <a:t>  </a:t>
                      </a:r>
                      <a:r>
                        <a:rPr lang="zh-CN" sz="1600" b="1" dirty="0">
                          <a:solidFill>
                            <a:srgbClr val="FF0000"/>
                          </a:solidFill>
                          <a:effectLst/>
                        </a:rPr>
                        <a:t>价</a:t>
                      </a:r>
                      <a:endParaRPr lang="zh-CN" sz="2000" b="1" dirty="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hMerge="1">
                  <a:tcPr/>
                </a:tc>
                <a:tc>
                  <a:txBody>
                    <a:bodyPr/>
                    <a:lstStyle/>
                    <a:p>
                      <a:pPr algn="ctr">
                        <a:lnSpc>
                          <a:spcPts val="1400"/>
                        </a:lnSpc>
                        <a:spcAft>
                          <a:spcPts val="0"/>
                        </a:spcAft>
                      </a:pPr>
                      <a:r>
                        <a:rPr lang="zh-CN" sz="1600" b="1" dirty="0">
                          <a:solidFill>
                            <a:srgbClr val="FF0000"/>
                          </a:solidFill>
                          <a:effectLst/>
                        </a:rPr>
                        <a:t>元</a:t>
                      </a:r>
                      <a:endParaRPr lang="zh-CN" sz="2000" b="1" dirty="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a:solidFill>
                            <a:srgbClr val="FF0000"/>
                          </a:solidFill>
                          <a:effectLst/>
                        </a:rPr>
                        <a:t> </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a:solidFill>
                            <a:srgbClr val="FF0000"/>
                          </a:solidFill>
                          <a:effectLst/>
                        </a:rPr>
                        <a:t>37.59</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a:solidFill>
                            <a:srgbClr val="FF0000"/>
                          </a:solidFill>
                          <a:effectLst/>
                        </a:rPr>
                        <a:t>321.73</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r>
              <a:tr h="798387">
                <a:tc>
                  <a:txBody>
                    <a:bodyPr/>
                    <a:lstStyle/>
                    <a:p>
                      <a:pPr algn="ctr">
                        <a:lnSpc>
                          <a:spcPts val="1400"/>
                        </a:lnSpc>
                        <a:spcAft>
                          <a:spcPts val="0"/>
                        </a:spcAft>
                      </a:pPr>
                      <a:r>
                        <a:rPr lang="en-US" sz="1400" b="1" dirty="0">
                          <a:effectLst/>
                        </a:rPr>
                        <a:t> </a:t>
                      </a:r>
                      <a:endParaRPr lang="zh-CN" sz="1800" b="1" dirty="0">
                        <a:effectLst/>
                      </a:endParaRPr>
                    </a:p>
                    <a:p>
                      <a:pPr algn="ctr">
                        <a:lnSpc>
                          <a:spcPts val="1400"/>
                        </a:lnSpc>
                        <a:spcAft>
                          <a:spcPts val="0"/>
                        </a:spcAft>
                      </a:pPr>
                      <a:r>
                        <a:rPr lang="zh-CN" sz="1400" b="1" dirty="0">
                          <a:effectLst/>
                        </a:rPr>
                        <a:t>其</a:t>
                      </a:r>
                      <a:r>
                        <a:rPr lang="en-US" sz="1400" b="1" dirty="0">
                          <a:effectLst/>
                        </a:rPr>
                        <a:t>  </a:t>
                      </a:r>
                      <a:r>
                        <a:rPr lang="zh-CN" sz="1400" b="1" dirty="0">
                          <a:effectLst/>
                        </a:rPr>
                        <a:t>中</a:t>
                      </a:r>
                      <a:endParaRPr lang="zh-CN" sz="1800" b="1" dirty="0">
                        <a:effectLst/>
                      </a:endParaRPr>
                    </a:p>
                    <a:p>
                      <a:pPr algn="ctr">
                        <a:lnSpc>
                          <a:spcPts val="1400"/>
                        </a:lnSpc>
                        <a:spcAft>
                          <a:spcPts val="0"/>
                        </a:spcAft>
                      </a:pPr>
                      <a:r>
                        <a:rPr lang="en-US" sz="1400" b="1" dirty="0">
                          <a:effectLst/>
                        </a:rPr>
                        <a:t> </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zh-CN" sz="1600" b="1">
                          <a:solidFill>
                            <a:srgbClr val="FF0000"/>
                          </a:solidFill>
                          <a:effectLst/>
                        </a:rPr>
                        <a:t>人工费</a:t>
                      </a:r>
                      <a:endParaRPr lang="zh-CN" sz="2000" b="1">
                        <a:solidFill>
                          <a:srgbClr val="FF0000"/>
                        </a:solidFill>
                        <a:effectLst/>
                      </a:endParaRPr>
                    </a:p>
                    <a:p>
                      <a:pPr algn="ctr">
                        <a:lnSpc>
                          <a:spcPts val="1400"/>
                        </a:lnSpc>
                        <a:spcAft>
                          <a:spcPts val="0"/>
                        </a:spcAft>
                      </a:pPr>
                      <a:r>
                        <a:rPr lang="zh-CN" sz="1600" b="1">
                          <a:solidFill>
                            <a:srgbClr val="FF0000"/>
                          </a:solidFill>
                          <a:effectLst/>
                        </a:rPr>
                        <a:t>材料费</a:t>
                      </a:r>
                      <a:endParaRPr lang="zh-CN" sz="2000" b="1">
                        <a:solidFill>
                          <a:srgbClr val="FF0000"/>
                        </a:solidFill>
                        <a:effectLst/>
                      </a:endParaRPr>
                    </a:p>
                    <a:p>
                      <a:pPr algn="ctr">
                        <a:lnSpc>
                          <a:spcPts val="1400"/>
                        </a:lnSpc>
                        <a:spcAft>
                          <a:spcPts val="0"/>
                        </a:spcAft>
                      </a:pPr>
                      <a:r>
                        <a:rPr lang="zh-CN" sz="1600" b="1">
                          <a:solidFill>
                            <a:srgbClr val="FF0000"/>
                          </a:solidFill>
                          <a:effectLst/>
                        </a:rPr>
                        <a:t>机械费</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zh-CN" sz="1600" b="1" dirty="0">
                          <a:solidFill>
                            <a:srgbClr val="FF0000"/>
                          </a:solidFill>
                          <a:effectLst/>
                        </a:rPr>
                        <a:t>元</a:t>
                      </a:r>
                      <a:endParaRPr lang="zh-CN" sz="2000" b="1" dirty="0">
                        <a:solidFill>
                          <a:srgbClr val="FF0000"/>
                        </a:solidFill>
                        <a:effectLst/>
                      </a:endParaRPr>
                    </a:p>
                    <a:p>
                      <a:pPr algn="ctr">
                        <a:lnSpc>
                          <a:spcPts val="1400"/>
                        </a:lnSpc>
                        <a:spcAft>
                          <a:spcPts val="0"/>
                        </a:spcAft>
                      </a:pPr>
                      <a:r>
                        <a:rPr lang="zh-CN" sz="1600" b="1" dirty="0">
                          <a:solidFill>
                            <a:srgbClr val="FF0000"/>
                          </a:solidFill>
                          <a:effectLst/>
                        </a:rPr>
                        <a:t>元</a:t>
                      </a:r>
                      <a:endParaRPr lang="zh-CN" sz="2000" b="1" dirty="0">
                        <a:solidFill>
                          <a:srgbClr val="FF0000"/>
                        </a:solidFill>
                        <a:effectLst/>
                      </a:endParaRPr>
                    </a:p>
                    <a:p>
                      <a:pPr algn="ctr">
                        <a:lnSpc>
                          <a:spcPts val="1400"/>
                        </a:lnSpc>
                        <a:spcAft>
                          <a:spcPts val="0"/>
                        </a:spcAft>
                      </a:pPr>
                      <a:r>
                        <a:rPr lang="zh-CN" sz="1600" b="1" dirty="0">
                          <a:solidFill>
                            <a:srgbClr val="FF0000"/>
                          </a:solidFill>
                          <a:effectLst/>
                        </a:rPr>
                        <a:t>元</a:t>
                      </a:r>
                      <a:endParaRPr lang="zh-CN" sz="2000" b="1" dirty="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dirty="0">
                          <a:solidFill>
                            <a:srgbClr val="FF0000"/>
                          </a:solidFill>
                          <a:effectLst/>
                        </a:rPr>
                        <a:t> </a:t>
                      </a:r>
                      <a:endParaRPr lang="zh-CN" sz="2000" b="1" dirty="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a:solidFill>
                            <a:srgbClr val="FF0000"/>
                          </a:solidFill>
                          <a:effectLst/>
                        </a:rPr>
                        <a:t>37.59</a:t>
                      </a:r>
                      <a:endParaRPr lang="zh-CN" sz="2000" b="1">
                        <a:solidFill>
                          <a:srgbClr val="FF0000"/>
                        </a:solidFill>
                        <a:effectLst/>
                      </a:endParaRPr>
                    </a:p>
                    <a:p>
                      <a:pPr algn="ctr">
                        <a:lnSpc>
                          <a:spcPts val="1400"/>
                        </a:lnSpc>
                        <a:spcAft>
                          <a:spcPts val="0"/>
                        </a:spcAft>
                      </a:pPr>
                      <a:r>
                        <a:rPr lang="en-US" sz="1600" b="1">
                          <a:solidFill>
                            <a:srgbClr val="FF0000"/>
                          </a:solidFill>
                          <a:effectLst/>
                        </a:rPr>
                        <a:t> </a:t>
                      </a:r>
                      <a:endParaRPr lang="zh-CN" sz="2000" b="1">
                        <a:solidFill>
                          <a:srgbClr val="FF0000"/>
                        </a:solidFill>
                        <a:effectLst/>
                      </a:endParaRPr>
                    </a:p>
                    <a:p>
                      <a:pPr algn="ctr">
                        <a:lnSpc>
                          <a:spcPts val="1400"/>
                        </a:lnSpc>
                        <a:spcAft>
                          <a:spcPts val="0"/>
                        </a:spcAft>
                      </a:pPr>
                      <a:r>
                        <a:rPr lang="en-US" sz="1600" b="1">
                          <a:solidFill>
                            <a:srgbClr val="FF0000"/>
                          </a:solidFill>
                          <a:effectLst/>
                        </a:rPr>
                        <a:t> </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a:solidFill>
                            <a:srgbClr val="FF0000"/>
                          </a:solidFill>
                          <a:effectLst/>
                        </a:rPr>
                        <a:t>125.30</a:t>
                      </a:r>
                      <a:endParaRPr lang="zh-CN" sz="2000" b="1">
                        <a:solidFill>
                          <a:srgbClr val="FF0000"/>
                        </a:solidFill>
                        <a:effectLst/>
                      </a:endParaRPr>
                    </a:p>
                    <a:p>
                      <a:pPr algn="ctr">
                        <a:lnSpc>
                          <a:spcPts val="1400"/>
                        </a:lnSpc>
                        <a:spcAft>
                          <a:spcPts val="0"/>
                        </a:spcAft>
                      </a:pPr>
                      <a:r>
                        <a:rPr lang="en-US" sz="1600" b="1">
                          <a:solidFill>
                            <a:srgbClr val="FF0000"/>
                          </a:solidFill>
                          <a:effectLst/>
                        </a:rPr>
                        <a:t>188.06</a:t>
                      </a:r>
                      <a:endParaRPr lang="zh-CN" sz="2000" b="1">
                        <a:solidFill>
                          <a:srgbClr val="FF0000"/>
                        </a:solidFill>
                        <a:effectLst/>
                      </a:endParaRPr>
                    </a:p>
                    <a:p>
                      <a:pPr algn="ctr">
                        <a:lnSpc>
                          <a:spcPts val="1400"/>
                        </a:lnSpc>
                        <a:spcAft>
                          <a:spcPts val="0"/>
                        </a:spcAft>
                      </a:pPr>
                      <a:r>
                        <a:rPr lang="en-US" sz="1600" b="1">
                          <a:solidFill>
                            <a:srgbClr val="FF0000"/>
                          </a:solidFill>
                          <a:effectLst/>
                        </a:rPr>
                        <a:t>  8.37</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r>
              <a:tr h="255729">
                <a:tc>
                  <a:txBody>
                    <a:bodyPr/>
                    <a:lstStyle/>
                    <a:p>
                      <a:pPr algn="ctr">
                        <a:lnSpc>
                          <a:spcPts val="1400"/>
                        </a:lnSpc>
                        <a:spcAft>
                          <a:spcPts val="0"/>
                        </a:spcAft>
                      </a:pPr>
                      <a:r>
                        <a:rPr lang="zh-CN" sz="1400" b="1">
                          <a:effectLst/>
                        </a:rPr>
                        <a:t>人工</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zh-CN" sz="1600" b="1">
                          <a:solidFill>
                            <a:srgbClr val="FF0000"/>
                          </a:solidFill>
                          <a:effectLst/>
                        </a:rPr>
                        <a:t>综合用工</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zh-CN" sz="1600" b="1">
                          <a:solidFill>
                            <a:srgbClr val="FF0000"/>
                          </a:solidFill>
                          <a:effectLst/>
                        </a:rPr>
                        <a:t>工日</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dirty="0">
                          <a:solidFill>
                            <a:srgbClr val="FF0000"/>
                          </a:solidFill>
                          <a:effectLst/>
                        </a:rPr>
                        <a:t>70.00</a:t>
                      </a:r>
                      <a:endParaRPr lang="zh-CN" sz="2000" b="1" dirty="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dirty="0">
                          <a:solidFill>
                            <a:srgbClr val="FF0000"/>
                          </a:solidFill>
                          <a:effectLst/>
                        </a:rPr>
                        <a:t>0.537</a:t>
                      </a:r>
                      <a:endParaRPr lang="zh-CN" sz="2000" b="1" dirty="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a:solidFill>
                            <a:srgbClr val="FF0000"/>
                          </a:solidFill>
                          <a:effectLst/>
                        </a:rPr>
                        <a:t>1.79</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r>
              <a:tr h="798289">
                <a:tc>
                  <a:txBody>
                    <a:bodyPr/>
                    <a:lstStyle/>
                    <a:p>
                      <a:pPr algn="ctr">
                        <a:lnSpc>
                          <a:spcPts val="1400"/>
                        </a:lnSpc>
                        <a:spcAft>
                          <a:spcPts val="0"/>
                        </a:spcAft>
                      </a:pPr>
                      <a:r>
                        <a:rPr lang="en-US" sz="1400" b="1">
                          <a:effectLst/>
                        </a:rPr>
                        <a:t> </a:t>
                      </a:r>
                      <a:endParaRPr lang="zh-CN" sz="1800" b="1">
                        <a:effectLst/>
                      </a:endParaRPr>
                    </a:p>
                    <a:p>
                      <a:pPr algn="ctr">
                        <a:lnSpc>
                          <a:spcPts val="1400"/>
                        </a:lnSpc>
                        <a:spcAft>
                          <a:spcPts val="0"/>
                        </a:spcAft>
                      </a:pPr>
                      <a:r>
                        <a:rPr lang="zh-CN" sz="1400" b="1">
                          <a:effectLst/>
                        </a:rPr>
                        <a:t>材料</a:t>
                      </a:r>
                      <a:endParaRPr lang="zh-CN" sz="1800" b="1">
                        <a:effectLst/>
                      </a:endParaRPr>
                    </a:p>
                    <a:p>
                      <a:pPr algn="ctr">
                        <a:lnSpc>
                          <a:spcPts val="14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a:solidFill>
                            <a:srgbClr val="FF0000"/>
                          </a:solidFill>
                          <a:effectLst/>
                        </a:rPr>
                        <a:t>C10</a:t>
                      </a:r>
                      <a:r>
                        <a:rPr lang="zh-CN" sz="1600" b="1">
                          <a:solidFill>
                            <a:srgbClr val="FF0000"/>
                          </a:solidFill>
                          <a:effectLst/>
                        </a:rPr>
                        <a:t>混凝土</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a:solidFill>
                            <a:srgbClr val="FF0000"/>
                          </a:solidFill>
                          <a:effectLst/>
                        </a:rPr>
                        <a:t>m3</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a:solidFill>
                            <a:srgbClr val="FF0000"/>
                          </a:solidFill>
                          <a:effectLst/>
                        </a:rPr>
                        <a:t>186.20</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just">
                        <a:lnSpc>
                          <a:spcPts val="1400"/>
                        </a:lnSpc>
                        <a:spcAft>
                          <a:spcPts val="0"/>
                        </a:spcAft>
                      </a:pPr>
                      <a:r>
                        <a:rPr lang="en-US" sz="1600" b="1" dirty="0">
                          <a:solidFill>
                            <a:srgbClr val="FF0000"/>
                          </a:solidFill>
                          <a:effectLst/>
                        </a:rPr>
                        <a:t> </a:t>
                      </a:r>
                      <a:endParaRPr lang="zh-CN" sz="2000" b="1" dirty="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a:solidFill>
                            <a:srgbClr val="FF0000"/>
                          </a:solidFill>
                          <a:effectLst/>
                        </a:rPr>
                        <a:t>1.01</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r>
              <a:tr h="798289">
                <a:tc>
                  <a:txBody>
                    <a:bodyPr/>
                    <a:lstStyle/>
                    <a:p>
                      <a:pPr algn="ctr">
                        <a:lnSpc>
                          <a:spcPts val="1400"/>
                        </a:lnSpc>
                        <a:spcAft>
                          <a:spcPts val="0"/>
                        </a:spcAft>
                      </a:pPr>
                      <a:r>
                        <a:rPr lang="en-US" sz="1400" b="1" dirty="0">
                          <a:effectLst/>
                        </a:rPr>
                        <a:t> </a:t>
                      </a:r>
                      <a:endParaRPr lang="zh-CN" sz="1800" b="1" dirty="0">
                        <a:effectLst/>
                      </a:endParaRPr>
                    </a:p>
                    <a:p>
                      <a:pPr algn="ctr">
                        <a:lnSpc>
                          <a:spcPts val="1400"/>
                        </a:lnSpc>
                        <a:spcAft>
                          <a:spcPts val="0"/>
                        </a:spcAft>
                      </a:pPr>
                      <a:r>
                        <a:rPr lang="zh-CN" sz="1400" b="1" dirty="0">
                          <a:effectLst/>
                        </a:rPr>
                        <a:t>机械</a:t>
                      </a:r>
                      <a:endParaRPr lang="zh-CN" sz="1800" b="1" dirty="0">
                        <a:effectLst/>
                      </a:endParaRPr>
                    </a:p>
                    <a:p>
                      <a:pPr algn="ctr">
                        <a:lnSpc>
                          <a:spcPts val="1400"/>
                        </a:lnSpc>
                        <a:spcAft>
                          <a:spcPts val="0"/>
                        </a:spcAft>
                      </a:pPr>
                      <a:r>
                        <a:rPr lang="en-US" sz="1400" b="1" dirty="0">
                          <a:effectLst/>
                        </a:rPr>
                        <a:t> </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a:solidFill>
                            <a:srgbClr val="FF0000"/>
                          </a:solidFill>
                          <a:effectLst/>
                        </a:rPr>
                        <a:t>400L</a:t>
                      </a:r>
                      <a:r>
                        <a:rPr lang="zh-CN" sz="1600" b="1">
                          <a:solidFill>
                            <a:srgbClr val="FF0000"/>
                          </a:solidFill>
                          <a:effectLst/>
                        </a:rPr>
                        <a:t>混凝土搅拌机</a:t>
                      </a:r>
                      <a:endParaRPr lang="zh-CN" sz="2000" b="1">
                        <a:solidFill>
                          <a:srgbClr val="FF0000"/>
                        </a:solidFill>
                        <a:effectLst/>
                      </a:endParaRPr>
                    </a:p>
                    <a:p>
                      <a:pPr algn="ctr">
                        <a:lnSpc>
                          <a:spcPts val="1400"/>
                        </a:lnSpc>
                        <a:spcAft>
                          <a:spcPts val="0"/>
                        </a:spcAft>
                      </a:pPr>
                      <a:r>
                        <a:rPr lang="zh-CN" sz="1600" b="1">
                          <a:solidFill>
                            <a:srgbClr val="FF0000"/>
                          </a:solidFill>
                          <a:effectLst/>
                        </a:rPr>
                        <a:t>平板式振动器</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zh-CN" sz="1600" b="1">
                          <a:solidFill>
                            <a:srgbClr val="FF0000"/>
                          </a:solidFill>
                          <a:effectLst/>
                        </a:rPr>
                        <a:t>台班</a:t>
                      </a:r>
                      <a:endParaRPr lang="zh-CN" sz="2000" b="1">
                        <a:solidFill>
                          <a:srgbClr val="FF0000"/>
                        </a:solidFill>
                        <a:effectLst/>
                      </a:endParaRPr>
                    </a:p>
                    <a:p>
                      <a:pPr algn="ctr">
                        <a:lnSpc>
                          <a:spcPts val="1400"/>
                        </a:lnSpc>
                        <a:spcAft>
                          <a:spcPts val="0"/>
                        </a:spcAft>
                      </a:pPr>
                      <a:r>
                        <a:rPr lang="zh-CN" sz="1600" b="1">
                          <a:solidFill>
                            <a:srgbClr val="FF0000"/>
                          </a:solidFill>
                          <a:effectLst/>
                        </a:rPr>
                        <a:t>台班</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a:solidFill>
                            <a:srgbClr val="FF0000"/>
                          </a:solidFill>
                          <a:effectLst/>
                        </a:rPr>
                        <a:t>65.24</a:t>
                      </a:r>
                      <a:endParaRPr lang="zh-CN" sz="2000" b="1">
                        <a:solidFill>
                          <a:srgbClr val="FF0000"/>
                        </a:solidFill>
                        <a:effectLst/>
                      </a:endParaRPr>
                    </a:p>
                    <a:p>
                      <a:pPr algn="ctr">
                        <a:lnSpc>
                          <a:spcPts val="1400"/>
                        </a:lnSpc>
                        <a:spcAft>
                          <a:spcPts val="0"/>
                        </a:spcAft>
                      </a:pPr>
                      <a:r>
                        <a:rPr lang="en-US" sz="1600" b="1">
                          <a:solidFill>
                            <a:srgbClr val="FF0000"/>
                          </a:solidFill>
                          <a:effectLst/>
                        </a:rPr>
                        <a:t>22.52</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dirty="0">
                          <a:solidFill>
                            <a:srgbClr val="FF0000"/>
                          </a:solidFill>
                          <a:effectLst/>
                        </a:rPr>
                        <a:t> </a:t>
                      </a:r>
                      <a:endParaRPr lang="zh-CN" sz="2000" b="1" dirty="0">
                        <a:solidFill>
                          <a:srgbClr val="FF0000"/>
                        </a:solidFill>
                        <a:effectLst/>
                      </a:endParaRPr>
                    </a:p>
                    <a:p>
                      <a:pPr algn="just">
                        <a:lnSpc>
                          <a:spcPts val="1400"/>
                        </a:lnSpc>
                        <a:spcAft>
                          <a:spcPts val="0"/>
                        </a:spcAft>
                      </a:pPr>
                      <a:r>
                        <a:rPr lang="en-US" sz="1600" b="1" dirty="0">
                          <a:solidFill>
                            <a:srgbClr val="FF0000"/>
                          </a:solidFill>
                          <a:effectLst/>
                        </a:rPr>
                        <a:t> </a:t>
                      </a:r>
                      <a:endParaRPr lang="zh-CN" sz="2000" b="1" dirty="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dirty="0">
                          <a:solidFill>
                            <a:srgbClr val="FF0000"/>
                          </a:solidFill>
                          <a:effectLst/>
                        </a:rPr>
                        <a:t>0.101</a:t>
                      </a:r>
                      <a:endParaRPr lang="zh-CN" sz="2000" b="1" dirty="0">
                        <a:solidFill>
                          <a:srgbClr val="FF0000"/>
                        </a:solidFill>
                        <a:effectLst/>
                      </a:endParaRPr>
                    </a:p>
                    <a:p>
                      <a:pPr algn="ctr">
                        <a:lnSpc>
                          <a:spcPts val="1400"/>
                        </a:lnSpc>
                        <a:spcAft>
                          <a:spcPts val="0"/>
                        </a:spcAft>
                      </a:pPr>
                      <a:r>
                        <a:rPr lang="en-US" sz="1600" b="1" dirty="0">
                          <a:solidFill>
                            <a:srgbClr val="FF0000"/>
                          </a:solidFill>
                          <a:effectLst/>
                        </a:rPr>
                        <a:t>0.O79</a:t>
                      </a:r>
                      <a:endParaRPr lang="zh-CN" sz="2000" b="1" dirty="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r>
            </a:tbl>
          </a:graphicData>
        </a:graphic>
      </p:graphicFrame>
      <p:sp>
        <p:nvSpPr>
          <p:cNvPr id="28370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
        <p:nvSpPr>
          <p:cNvPr id="283704" name="Rectangle 1"/>
          <p:cNvSpPr/>
          <p:nvPr/>
        </p:nvSpPr>
        <p:spPr>
          <a:xfrm>
            <a:off x="1885950" y="1420813"/>
            <a:ext cx="5133975" cy="584200"/>
          </a:xfrm>
          <a:prstGeom prst="rect">
            <a:avLst/>
          </a:prstGeom>
          <a:noFill/>
          <a:ln w="9525">
            <a:noFill/>
          </a:ln>
        </p:spPr>
        <p:txBody>
          <a:bodyPr anchor="ctr">
            <a:spAutoFit/>
          </a:bodyPr>
          <a:p>
            <a:pPr eaLnBrk="0" hangingPunct="0"/>
            <a:r>
              <a:rPr lang="zh-CN" altLang="en-US" sz="1600" b="1" dirty="0">
                <a:solidFill>
                  <a:srgbClr val="000000"/>
                </a:solidFill>
                <a:latin typeface="仿宋" panose="02010609060101010101" pitchFamily="49" charset="-122"/>
                <a:ea typeface="宋体" panose="02010600030101010101" pitchFamily="2" charset="-122"/>
              </a:rPr>
              <a:t>表</a:t>
            </a:r>
            <a:r>
              <a:rPr lang="en-US" altLang="zh-CN" sz="1600" b="1" dirty="0">
                <a:solidFill>
                  <a:srgbClr val="000000"/>
                </a:solidFill>
                <a:latin typeface="仿宋" panose="02010609060101010101" pitchFamily="49" charset="-122"/>
                <a:ea typeface="宋体" panose="02010600030101010101" pitchFamily="2" charset="-122"/>
              </a:rPr>
              <a:t>3.2    </a:t>
            </a:r>
            <a:r>
              <a:rPr lang="zh-CN" altLang="en-US" sz="1600" b="1" dirty="0">
                <a:solidFill>
                  <a:srgbClr val="000000"/>
                </a:solidFill>
                <a:latin typeface="仿宋" panose="02010609060101010101" pitchFamily="49" charset="-122"/>
                <a:ea typeface="宋体" panose="02010600030101010101" pitchFamily="2" charset="-122"/>
              </a:rPr>
              <a:t>某地区预算定额</a:t>
            </a:r>
            <a:r>
              <a:rPr lang="en-US" altLang="zh-CN" sz="1600" b="1" dirty="0">
                <a:solidFill>
                  <a:srgbClr val="000000"/>
                </a:solidFill>
                <a:latin typeface="仿宋" panose="02010609060101010101" pitchFamily="49" charset="-122"/>
                <a:ea typeface="宋体" panose="02010600030101010101" pitchFamily="2" charset="-122"/>
              </a:rPr>
              <a:t>(</a:t>
            </a:r>
            <a:r>
              <a:rPr lang="zh-CN" altLang="en-US" sz="1600" b="1" dirty="0">
                <a:solidFill>
                  <a:srgbClr val="000000"/>
                </a:solidFill>
                <a:latin typeface="仿宋" panose="02010609060101010101" pitchFamily="49" charset="-122"/>
                <a:ea typeface="宋体" panose="02010600030101010101" pitchFamily="2" charset="-122"/>
              </a:rPr>
              <a:t>摘录</a:t>
            </a:r>
            <a:r>
              <a:rPr lang="en-US" altLang="zh-CN" sz="1600" b="1" dirty="0">
                <a:solidFill>
                  <a:srgbClr val="000000"/>
                </a:solidFill>
                <a:latin typeface="仿宋" panose="02010609060101010101" pitchFamily="49" charset="-122"/>
                <a:ea typeface="宋体" panose="02010600030101010101" pitchFamily="2" charset="-122"/>
              </a:rPr>
              <a:t>)</a:t>
            </a:r>
            <a:endParaRPr lang="en-US" altLang="zh-CN" sz="1200" dirty="0">
              <a:latin typeface="Arial" panose="020B0604020202020204" pitchFamily="34" charset="0"/>
              <a:ea typeface="宋体" panose="02010600030101010101" pitchFamily="2" charset="-122"/>
            </a:endParaRPr>
          </a:p>
          <a:p>
            <a:pPr eaLnBrk="0" hangingPunct="0"/>
            <a:r>
              <a:rPr lang="en-US" altLang="zh-CN" sz="1600" dirty="0">
                <a:solidFill>
                  <a:srgbClr val="000000"/>
                </a:solidFill>
                <a:latin typeface="宋体" panose="02010600030101010101" pitchFamily="2" charset="-122"/>
                <a:ea typeface="宋体" panose="02010600030101010101" pitchFamily="2" charset="-122"/>
              </a:rPr>
              <a:t>    </a:t>
            </a:r>
            <a:endParaRPr lang="zh-CN" altLang="en-US" sz="3600" dirty="0">
              <a:latin typeface="Arial" panose="020B0604020202020204" pitchFamily="34" charset="0"/>
              <a:ea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467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1</a:t>
            </a:r>
            <a:r>
              <a:rPr lang="zh-CN" altLang="zh-CN" dirty="0">
                <a:latin typeface="楷体" panose="02010609060101010101" pitchFamily="49" charset="-122"/>
                <a:ea typeface="楷体" panose="02010609060101010101" pitchFamily="49" charset="-122"/>
                <a:cs typeface="+mn-cs"/>
              </a:rPr>
              <a:t>）计算工程量</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根据图</a:t>
            </a:r>
            <a:r>
              <a:rPr lang="en-US" altLang="zh-CN" dirty="0">
                <a:latin typeface="楷体" panose="02010609060101010101" pitchFamily="49" charset="-122"/>
                <a:ea typeface="楷体" panose="02010609060101010101" pitchFamily="49" charset="-122"/>
                <a:cs typeface="+mn-cs"/>
              </a:rPr>
              <a:t>3.1</a:t>
            </a:r>
            <a:r>
              <a:rPr lang="zh-CN" altLang="zh-CN" dirty="0">
                <a:latin typeface="楷体" panose="02010609060101010101" pitchFamily="49" charset="-122"/>
                <a:ea typeface="楷体" panose="02010609060101010101" pitchFamily="49" charset="-122"/>
                <a:cs typeface="+mn-cs"/>
              </a:rPr>
              <a:t>、工程量计算规则和预算定额，计算人工挖地槽土方项目和</a:t>
            </a:r>
            <a:r>
              <a:rPr lang="en-US" altLang="zh-CN" dirty="0">
                <a:latin typeface="楷体" panose="02010609060101010101" pitchFamily="49" charset="-122"/>
                <a:ea typeface="楷体" panose="02010609060101010101" pitchFamily="49" charset="-122"/>
                <a:cs typeface="+mn-cs"/>
              </a:rPr>
              <a:t>C10</a:t>
            </a:r>
            <a:r>
              <a:rPr lang="zh-CN" altLang="zh-CN" dirty="0">
                <a:latin typeface="楷体" panose="02010609060101010101" pitchFamily="49" charset="-122"/>
                <a:ea typeface="楷体" panose="02010609060101010101" pitchFamily="49" charset="-122"/>
                <a:cs typeface="+mn-cs"/>
              </a:rPr>
              <a:t>混凝土基础垫层项目工程量。</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解：</a:t>
            </a: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① 人工挖地槽土方（不放坡、不加工作面）</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V=</a:t>
            </a:r>
            <a:r>
              <a:rPr lang="zh-CN" altLang="zh-CN" dirty="0">
                <a:latin typeface="楷体" panose="02010609060101010101" pitchFamily="49" charset="-122"/>
                <a:ea typeface="楷体" panose="02010609060101010101" pitchFamily="49" charset="-122"/>
                <a:cs typeface="+mn-cs"/>
              </a:rPr>
              <a:t>地槽长×地槽宽×地槽深</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地槽宽：</a:t>
            </a:r>
            <a:r>
              <a:rPr lang="en-US" altLang="zh-CN" dirty="0">
                <a:latin typeface="楷体" panose="02010609060101010101" pitchFamily="49" charset="-122"/>
                <a:ea typeface="楷体" panose="02010609060101010101" pitchFamily="49" charset="-122"/>
                <a:cs typeface="+mn-cs"/>
              </a:rPr>
              <a:t>0.80m      </a:t>
            </a:r>
            <a:r>
              <a:rPr lang="zh-CN" altLang="zh-CN" dirty="0">
                <a:latin typeface="楷体" panose="02010609060101010101" pitchFamily="49" charset="-122"/>
                <a:ea typeface="楷体" panose="02010609060101010101" pitchFamily="49" charset="-122"/>
                <a:cs typeface="+mn-cs"/>
              </a:rPr>
              <a:t>地槽深：</a:t>
            </a:r>
            <a:r>
              <a:rPr lang="en-US" altLang="zh-CN" dirty="0">
                <a:latin typeface="楷体" panose="02010609060101010101" pitchFamily="49" charset="-122"/>
                <a:ea typeface="楷体" panose="02010609060101010101" pitchFamily="49" charset="-122"/>
                <a:cs typeface="+mn-cs"/>
              </a:rPr>
              <a:t>1.50</a:t>
            </a: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0.30=1.20m</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地槽长：（</a:t>
            </a:r>
            <a:r>
              <a:rPr lang="en-US" altLang="zh-CN" dirty="0">
                <a:latin typeface="楷体" panose="02010609060101010101" pitchFamily="49" charset="-122"/>
                <a:ea typeface="楷体" panose="02010609060101010101" pitchFamily="49" charset="-122"/>
                <a:cs typeface="+mn-cs"/>
              </a:rPr>
              <a:t>3.60</a:t>
            </a: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3.30</a:t>
            </a: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2.70</a:t>
            </a: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3.00</a:t>
            </a: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2.00</a:t>
            </a: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2</a:t>
            </a: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3.00</a:t>
            </a: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2.00</a:t>
            </a: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0.80</a:t>
            </a: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3.00</a:t>
            </a: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0.80=29.20</a:t>
            </a: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6.40=35.60m</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solidFill>
                  <a:srgbClr val="FF0000"/>
                </a:solidFill>
                <a:latin typeface="楷体" panose="02010609060101010101" pitchFamily="49" charset="-122"/>
                <a:ea typeface="楷体" panose="02010609060101010101" pitchFamily="49" charset="-122"/>
                <a:cs typeface="+mn-cs"/>
              </a:rPr>
              <a:t>    V=35.60</a:t>
            </a:r>
            <a:r>
              <a:rPr lang="zh-CN" altLang="zh-CN" dirty="0">
                <a:solidFill>
                  <a:srgbClr val="FF0000"/>
                </a:solidFill>
                <a:latin typeface="楷体" panose="02010609060101010101" pitchFamily="49" charset="-122"/>
                <a:ea typeface="楷体" panose="02010609060101010101" pitchFamily="49" charset="-122"/>
                <a:cs typeface="+mn-cs"/>
              </a:rPr>
              <a:t>×</a:t>
            </a:r>
            <a:r>
              <a:rPr lang="en-US" altLang="zh-CN" dirty="0">
                <a:solidFill>
                  <a:srgbClr val="FF0000"/>
                </a:solidFill>
                <a:latin typeface="楷体" panose="02010609060101010101" pitchFamily="49" charset="-122"/>
                <a:ea typeface="楷体" panose="02010609060101010101" pitchFamily="49" charset="-122"/>
                <a:cs typeface="+mn-cs"/>
              </a:rPr>
              <a:t>0.80</a:t>
            </a:r>
            <a:r>
              <a:rPr lang="zh-CN" altLang="zh-CN" dirty="0">
                <a:solidFill>
                  <a:srgbClr val="FF0000"/>
                </a:solidFill>
                <a:latin typeface="楷体" panose="02010609060101010101" pitchFamily="49" charset="-122"/>
                <a:ea typeface="楷体" panose="02010609060101010101" pitchFamily="49" charset="-122"/>
                <a:cs typeface="+mn-cs"/>
              </a:rPr>
              <a:t>×</a:t>
            </a:r>
            <a:r>
              <a:rPr lang="en-US" altLang="zh-CN" dirty="0">
                <a:solidFill>
                  <a:srgbClr val="FF0000"/>
                </a:solidFill>
                <a:latin typeface="楷体" panose="02010609060101010101" pitchFamily="49" charset="-122"/>
                <a:ea typeface="楷体" panose="02010609060101010101" pitchFamily="49" charset="-122"/>
                <a:cs typeface="+mn-cs"/>
              </a:rPr>
              <a:t>1.20 =34.18 m</a:t>
            </a:r>
            <a:r>
              <a:rPr lang="en-US" altLang="zh-CN" baseline="30000" dirty="0">
                <a:solidFill>
                  <a:srgbClr val="FF0000"/>
                </a:solidFill>
                <a:latin typeface="楷体" panose="02010609060101010101" pitchFamily="49" charset="-122"/>
                <a:ea typeface="楷体" panose="02010609060101010101" pitchFamily="49" charset="-122"/>
                <a:cs typeface="+mn-cs"/>
              </a:rPr>
              <a:t>3</a:t>
            </a:r>
            <a:endParaRPr lang="zh-CN" altLang="zh-CN" dirty="0">
              <a:solidFill>
                <a:srgbClr val="FF0000"/>
              </a:solidFill>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28467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5698"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②</a:t>
            </a:r>
            <a:r>
              <a:rPr lang="en-US" altLang="zh-CN" sz="2800" dirty="0">
                <a:latin typeface="楷体" panose="02010609060101010101" pitchFamily="49" charset="-122"/>
                <a:ea typeface="楷体" panose="02010609060101010101" pitchFamily="49" charset="-122"/>
                <a:cs typeface="+mn-cs"/>
              </a:rPr>
              <a:t>C10</a:t>
            </a:r>
            <a:r>
              <a:rPr lang="zh-CN" altLang="zh-CN" sz="2800" dirty="0">
                <a:latin typeface="楷体" panose="02010609060101010101" pitchFamily="49" charset="-122"/>
                <a:ea typeface="楷体" panose="02010609060101010101" pitchFamily="49" charset="-122"/>
                <a:cs typeface="+mn-cs"/>
              </a:rPr>
              <a:t>混凝土基础垫层</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V=</a:t>
            </a:r>
            <a:r>
              <a:rPr lang="zh-CN" altLang="zh-CN" sz="2800" dirty="0">
                <a:latin typeface="楷体" panose="02010609060101010101" pitchFamily="49" charset="-122"/>
                <a:ea typeface="楷体" panose="02010609060101010101" pitchFamily="49" charset="-122"/>
                <a:cs typeface="+mn-cs"/>
              </a:rPr>
              <a:t>垫层长×垫层宽×垫层厚</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地槽长：</a:t>
            </a:r>
            <a:r>
              <a:rPr lang="en-US" altLang="zh-CN" sz="2800" dirty="0">
                <a:latin typeface="楷体" panose="02010609060101010101" pitchFamily="49" charset="-122"/>
                <a:ea typeface="楷体" panose="02010609060101010101" pitchFamily="49" charset="-122"/>
                <a:cs typeface="+mn-cs"/>
              </a:rPr>
              <a:t>35.60m</a:t>
            </a:r>
            <a:r>
              <a:rPr lang="zh-CN" altLang="zh-CN" sz="2800" dirty="0">
                <a:latin typeface="楷体" panose="02010609060101010101" pitchFamily="49" charset="-122"/>
                <a:ea typeface="楷体" panose="02010609060101010101" pitchFamily="49" charset="-122"/>
                <a:cs typeface="+mn-cs"/>
              </a:rPr>
              <a:t>（同地槽长）</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垫层宽：</a:t>
            </a:r>
            <a:r>
              <a:rPr lang="en-US" altLang="zh-CN" sz="2800" dirty="0">
                <a:latin typeface="楷体" panose="02010609060101010101" pitchFamily="49" charset="-122"/>
                <a:ea typeface="楷体" panose="02010609060101010101" pitchFamily="49" charset="-122"/>
                <a:cs typeface="+mn-cs"/>
              </a:rPr>
              <a:t>0.80m     </a:t>
            </a:r>
            <a:r>
              <a:rPr lang="zh-CN" altLang="zh-CN" sz="2800" dirty="0">
                <a:latin typeface="楷体" panose="02010609060101010101" pitchFamily="49" charset="-122"/>
                <a:ea typeface="楷体" panose="02010609060101010101" pitchFamily="49" charset="-122"/>
                <a:cs typeface="+mn-cs"/>
              </a:rPr>
              <a:t>垫层厚：</a:t>
            </a:r>
            <a:r>
              <a:rPr lang="en-US" altLang="zh-CN" sz="2800" dirty="0">
                <a:latin typeface="楷体" panose="02010609060101010101" pitchFamily="49" charset="-122"/>
                <a:ea typeface="楷体" panose="02010609060101010101" pitchFamily="49" charset="-122"/>
                <a:cs typeface="+mn-cs"/>
              </a:rPr>
              <a:t>0.20m</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V=35.60</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0.80</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0.20=5.70 m</a:t>
            </a:r>
            <a:r>
              <a:rPr lang="en-US" altLang="zh-CN" sz="2800" baseline="30000" dirty="0">
                <a:latin typeface="楷体" panose="02010609060101010101" pitchFamily="49" charset="-122"/>
                <a:ea typeface="楷体" panose="02010609060101010101" pitchFamily="49" charset="-122"/>
                <a:cs typeface="+mn-cs"/>
              </a:rPr>
              <a:t>3</a:t>
            </a:r>
            <a:endParaRPr lang="en-US" altLang="zh-CN" sz="2800" baseline="300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28569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22" name="内容占位符 2"/>
          <p:cNvSpPr>
            <a:spLocks noGrp="1"/>
          </p:cNvSpPr>
          <p:nvPr>
            <p:ph idx="1"/>
          </p:nvPr>
        </p:nvSpPr>
        <p:spPr>
          <a:xfrm>
            <a:off x="468313" y="1362075"/>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分析工料机消耗量</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工料机分析是根据工程量乘以定额工料机消耗量得出。根据预算定额（表</a:t>
            </a:r>
            <a:r>
              <a:rPr lang="en-US" altLang="zh-CN" sz="2800" dirty="0">
                <a:latin typeface="楷体" panose="02010609060101010101" pitchFamily="49" charset="-122"/>
                <a:ea typeface="楷体" panose="02010609060101010101" pitchFamily="49" charset="-122"/>
                <a:cs typeface="+mn-cs"/>
              </a:rPr>
              <a:t>3.2</a:t>
            </a:r>
            <a:r>
              <a:rPr lang="zh-CN" altLang="zh-CN" sz="2800" dirty="0">
                <a:latin typeface="楷体" panose="02010609060101010101" pitchFamily="49" charset="-122"/>
                <a:ea typeface="楷体" panose="02010609060101010101" pitchFamily="49" charset="-122"/>
                <a:cs typeface="+mn-cs"/>
              </a:rPr>
              <a:t>）和人工挖地槽土方项目和</a:t>
            </a:r>
            <a:r>
              <a:rPr lang="en-US" altLang="zh-CN" sz="2800" dirty="0">
                <a:latin typeface="楷体" panose="02010609060101010101" pitchFamily="49" charset="-122"/>
                <a:ea typeface="楷体" panose="02010609060101010101" pitchFamily="49" charset="-122"/>
                <a:cs typeface="+mn-cs"/>
              </a:rPr>
              <a:t>C10</a:t>
            </a:r>
            <a:r>
              <a:rPr lang="zh-CN" altLang="zh-CN" sz="2800" dirty="0">
                <a:latin typeface="楷体" panose="02010609060101010101" pitchFamily="49" charset="-122"/>
                <a:ea typeface="楷体" panose="02010609060101010101" pitchFamily="49" charset="-122"/>
                <a:cs typeface="+mn-cs"/>
              </a:rPr>
              <a:t>混凝土基础垫层项目工程量，进行工料机分析。计算过程见表</a:t>
            </a:r>
            <a:r>
              <a:rPr lang="en-US" altLang="zh-CN" sz="2800" dirty="0">
                <a:latin typeface="楷体" panose="02010609060101010101" pitchFamily="49" charset="-122"/>
                <a:ea typeface="楷体" panose="02010609060101010101" pitchFamily="49" charset="-122"/>
                <a:cs typeface="+mn-cs"/>
              </a:rPr>
              <a:t>3.3</a:t>
            </a:r>
            <a:r>
              <a:rPr lang="zh-CN"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8672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内容占位符 4"/>
          <p:cNvGraphicFramePr>
            <a:graphicFrameLocks noGrp="1"/>
          </p:cNvGraphicFramePr>
          <p:nvPr>
            <p:ph idx="1"/>
          </p:nvPr>
        </p:nvGraphicFramePr>
        <p:xfrm>
          <a:off x="827088" y="1557338"/>
          <a:ext cx="7632849" cy="4176713"/>
        </p:xfrm>
        <a:graphic>
          <a:graphicData uri="http://schemas.openxmlformats.org/drawingml/2006/table">
            <a:tbl>
              <a:tblPr firstRow="1" firstCol="1" lastRow="1" lastCol="1" bandRow="1" bandCol="1">
                <a:tableStyleId>{5C22544A-7EE6-4342-B048-85BDC9FD1C3A}</a:tableStyleId>
              </a:tblPr>
              <a:tblGrid>
                <a:gridCol w="913522"/>
                <a:gridCol w="1995771"/>
                <a:gridCol w="619099"/>
                <a:gridCol w="461448"/>
                <a:gridCol w="913522"/>
                <a:gridCol w="881991"/>
                <a:gridCol w="923748"/>
                <a:gridCol w="923748"/>
              </a:tblGrid>
              <a:tr h="422443">
                <a:tc rowSpan="2">
                  <a:txBody>
                    <a:bodyPr/>
                    <a:lstStyle/>
                    <a:p>
                      <a:pPr algn="ctr">
                        <a:lnSpc>
                          <a:spcPts val="1400"/>
                        </a:lnSpc>
                        <a:spcAft>
                          <a:spcPts val="0"/>
                        </a:spcAft>
                      </a:pPr>
                      <a:r>
                        <a:rPr lang="zh-CN" sz="1400" b="1" kern="100" dirty="0">
                          <a:effectLst/>
                        </a:rPr>
                        <a:t>定额编号</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c rowSpan="2">
                  <a:txBody>
                    <a:bodyPr/>
                    <a:lstStyle/>
                    <a:p>
                      <a:pPr algn="ctr">
                        <a:lnSpc>
                          <a:spcPts val="1400"/>
                        </a:lnSpc>
                        <a:spcAft>
                          <a:spcPts val="0"/>
                        </a:spcAft>
                      </a:pPr>
                      <a:r>
                        <a:rPr lang="zh-CN" sz="1400" b="1" kern="100" dirty="0">
                          <a:effectLst/>
                        </a:rPr>
                        <a:t>项目名称</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c rowSpan="2">
                  <a:txBody>
                    <a:bodyPr/>
                    <a:lstStyle/>
                    <a:p>
                      <a:pPr algn="ctr">
                        <a:lnSpc>
                          <a:spcPts val="1400"/>
                        </a:lnSpc>
                        <a:spcAft>
                          <a:spcPts val="0"/>
                        </a:spcAft>
                      </a:pPr>
                      <a:r>
                        <a:rPr lang="zh-CN" sz="1400" b="1" kern="100" dirty="0">
                          <a:effectLst/>
                        </a:rPr>
                        <a:t>工程量</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c rowSpan="2">
                  <a:txBody>
                    <a:bodyPr/>
                    <a:lstStyle/>
                    <a:p>
                      <a:pPr algn="ctr">
                        <a:lnSpc>
                          <a:spcPts val="1400"/>
                        </a:lnSpc>
                        <a:spcAft>
                          <a:spcPts val="0"/>
                        </a:spcAft>
                      </a:pPr>
                      <a:r>
                        <a:rPr lang="zh-CN" sz="1400" b="1" kern="100" dirty="0">
                          <a:effectLst/>
                        </a:rPr>
                        <a:t>单位</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c gridSpan="4">
                  <a:txBody>
                    <a:bodyPr/>
                    <a:lstStyle/>
                    <a:p>
                      <a:pPr algn="ctr">
                        <a:lnSpc>
                          <a:spcPts val="1400"/>
                        </a:lnSpc>
                        <a:spcAft>
                          <a:spcPts val="0"/>
                        </a:spcAft>
                      </a:pPr>
                      <a:r>
                        <a:rPr lang="zh-CN" sz="1400" b="1" kern="100">
                          <a:effectLst/>
                        </a:rPr>
                        <a:t>工料机用量分析</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hMerge="1">
                  <a:tcPr/>
                </a:tc>
                <a:tc hMerge="1">
                  <a:tcPr/>
                </a:tc>
                <a:tc hMerge="1">
                  <a:tcPr/>
                </a:tc>
              </a:tr>
              <a:tr h="943227">
                <a:tc vMerge="1">
                  <a:tcPr/>
                </a:tc>
                <a:tc vMerge="1">
                  <a:tcPr/>
                </a:tc>
                <a:tc vMerge="1">
                  <a:tcPr/>
                </a:tc>
                <a:tc vMerge="1">
                  <a:tcPr/>
                </a:tc>
                <a:tc>
                  <a:txBody>
                    <a:bodyPr/>
                    <a:lstStyle/>
                    <a:p>
                      <a:pPr algn="ctr">
                        <a:lnSpc>
                          <a:spcPts val="1400"/>
                        </a:lnSpc>
                        <a:spcAft>
                          <a:spcPts val="0"/>
                        </a:spcAft>
                      </a:pPr>
                      <a:r>
                        <a:rPr lang="zh-CN" sz="1400" b="1" kern="100" spc="-100" dirty="0">
                          <a:effectLst/>
                        </a:rPr>
                        <a:t>人工</a:t>
                      </a:r>
                      <a:endParaRPr lang="zh-CN" sz="1800" b="1" dirty="0">
                        <a:effectLst/>
                      </a:endParaRPr>
                    </a:p>
                    <a:p>
                      <a:pPr algn="ctr">
                        <a:lnSpc>
                          <a:spcPts val="1400"/>
                        </a:lnSpc>
                        <a:spcAft>
                          <a:spcPts val="0"/>
                        </a:spcAft>
                      </a:pPr>
                      <a:r>
                        <a:rPr lang="zh-CN" sz="1400" b="1" kern="100" spc="-100" dirty="0">
                          <a:effectLst/>
                        </a:rPr>
                        <a:t>（工日）</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zh-CN" sz="1400" b="1" kern="100" dirty="0">
                          <a:effectLst/>
                        </a:rPr>
                        <a:t>混凝土搅拌机（台班）</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zh-CN" sz="1400" b="1" kern="100" dirty="0">
                          <a:effectLst/>
                        </a:rPr>
                        <a:t>平板震动器（台班）</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dirty="0">
                          <a:effectLst/>
                        </a:rPr>
                        <a:t>C10</a:t>
                      </a:r>
                      <a:r>
                        <a:rPr lang="zh-CN" sz="1400" b="1" kern="100" dirty="0">
                          <a:effectLst/>
                        </a:rPr>
                        <a:t>混凝土（</a:t>
                      </a:r>
                      <a:r>
                        <a:rPr lang="en-US" sz="1400" b="1" kern="100" dirty="0">
                          <a:effectLst/>
                        </a:rPr>
                        <a:t>m3</a:t>
                      </a:r>
                      <a:r>
                        <a:rPr lang="zh-CN" sz="1400" b="1" kern="100" dirty="0">
                          <a:effectLst/>
                        </a:rPr>
                        <a:t>）</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r>
              <a:tr h="622560">
                <a:tc>
                  <a:txBody>
                    <a:bodyPr/>
                    <a:lstStyle/>
                    <a:p>
                      <a:pPr algn="ctr">
                        <a:lnSpc>
                          <a:spcPts val="1400"/>
                        </a:lnSpc>
                        <a:spcAft>
                          <a:spcPts val="0"/>
                        </a:spcAft>
                      </a:pPr>
                      <a:r>
                        <a:rPr lang="en-US" sz="1400" b="1" kern="100">
                          <a:effectLst/>
                        </a:rPr>
                        <a:t>1-8</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zh-CN" sz="1400" b="1" dirty="0">
                          <a:effectLst/>
                        </a:rPr>
                        <a:t>人工挖地槽土方</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a:effectLst/>
                        </a:rPr>
                        <a:t>34.18</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a:effectLst/>
                        </a:rPr>
                        <a:t>m</a:t>
                      </a:r>
                      <a:r>
                        <a:rPr lang="en-US" sz="1400" b="1" kern="100" baseline="30000">
                          <a:effectLst/>
                        </a:rPr>
                        <a:t>3</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just">
                        <a:lnSpc>
                          <a:spcPts val="1400"/>
                        </a:lnSpc>
                        <a:spcAft>
                          <a:spcPts val="0"/>
                        </a:spcAft>
                      </a:pPr>
                      <a:r>
                        <a:rPr lang="en-US" sz="1100" b="1" kern="100" dirty="0">
                          <a:effectLst/>
                        </a:rPr>
                        <a:t>0.537</a:t>
                      </a:r>
                      <a:endParaRPr lang="zh-CN" sz="1800" b="1" dirty="0">
                        <a:effectLst/>
                      </a:endParaRPr>
                    </a:p>
                    <a:p>
                      <a:pPr algn="r">
                        <a:lnSpc>
                          <a:spcPts val="1400"/>
                        </a:lnSpc>
                        <a:spcAft>
                          <a:spcPts val="0"/>
                        </a:spcAft>
                      </a:pPr>
                      <a:r>
                        <a:rPr lang="en-US" sz="1100" b="1" kern="100" dirty="0">
                          <a:effectLst/>
                        </a:rPr>
                        <a:t> 18.35</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just">
                        <a:lnSpc>
                          <a:spcPts val="1400"/>
                        </a:lnSpc>
                        <a:spcAft>
                          <a:spcPts val="0"/>
                        </a:spcAft>
                      </a:pPr>
                      <a:r>
                        <a:rPr lang="en-US" sz="1400" b="1" kern="100" dirty="0">
                          <a:effectLst/>
                        </a:rPr>
                        <a:t> </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just">
                        <a:lnSpc>
                          <a:spcPts val="1400"/>
                        </a:lnSpc>
                        <a:spcAft>
                          <a:spcPts val="0"/>
                        </a:spcAft>
                      </a:pPr>
                      <a:r>
                        <a:rPr lang="en-US" sz="1400" b="1" kern="100">
                          <a:effectLst/>
                        </a:rPr>
                        <a:t> </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just">
                        <a:lnSpc>
                          <a:spcPts val="1400"/>
                        </a:lnSpc>
                        <a:spcAft>
                          <a:spcPts val="0"/>
                        </a:spcAft>
                      </a:pPr>
                      <a:r>
                        <a:rPr lang="en-US" sz="1400" b="1" kern="100" dirty="0">
                          <a:effectLst/>
                        </a:rPr>
                        <a:t> </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r>
              <a:tr h="943113">
                <a:tc>
                  <a:txBody>
                    <a:bodyPr/>
                    <a:lstStyle/>
                    <a:p>
                      <a:pPr algn="ctr">
                        <a:lnSpc>
                          <a:spcPts val="1400"/>
                        </a:lnSpc>
                        <a:spcAft>
                          <a:spcPts val="0"/>
                        </a:spcAft>
                      </a:pPr>
                      <a:r>
                        <a:rPr lang="en-US" sz="1400" b="1" kern="100">
                          <a:effectLst/>
                        </a:rPr>
                        <a:t>8-16</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a:effectLst/>
                        </a:rPr>
                        <a:t>C10</a:t>
                      </a:r>
                      <a:r>
                        <a:rPr lang="zh-CN" sz="1400" b="1">
                          <a:effectLst/>
                        </a:rPr>
                        <a:t>混凝土基础垫层</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a:effectLst/>
                        </a:rPr>
                        <a:t>5.70</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a:effectLst/>
                        </a:rPr>
                        <a:t>m</a:t>
                      </a:r>
                      <a:r>
                        <a:rPr lang="en-US" sz="1400" b="1" kern="100" baseline="30000">
                          <a:effectLst/>
                        </a:rPr>
                        <a:t>3</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just">
                        <a:lnSpc>
                          <a:spcPts val="1400"/>
                        </a:lnSpc>
                        <a:spcAft>
                          <a:spcPts val="0"/>
                        </a:spcAft>
                      </a:pPr>
                      <a:r>
                        <a:rPr lang="en-US" sz="1400" b="1" kern="100">
                          <a:effectLst/>
                        </a:rPr>
                        <a:t>1.79</a:t>
                      </a:r>
                      <a:endParaRPr lang="zh-CN" sz="1800" b="1">
                        <a:effectLst/>
                      </a:endParaRPr>
                    </a:p>
                    <a:p>
                      <a:pPr algn="ctr">
                        <a:lnSpc>
                          <a:spcPts val="1400"/>
                        </a:lnSpc>
                        <a:spcAft>
                          <a:spcPts val="0"/>
                        </a:spcAft>
                      </a:pPr>
                      <a:r>
                        <a:rPr lang="en-US" sz="1400" b="1" kern="100">
                          <a:effectLst/>
                        </a:rPr>
                        <a:t>   10.20</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just">
                        <a:lnSpc>
                          <a:spcPts val="1400"/>
                        </a:lnSpc>
                        <a:spcAft>
                          <a:spcPts val="0"/>
                        </a:spcAft>
                      </a:pPr>
                      <a:r>
                        <a:rPr lang="en-US" sz="1400" b="1" kern="100" dirty="0">
                          <a:effectLst/>
                        </a:rPr>
                        <a:t>0.101</a:t>
                      </a:r>
                      <a:endParaRPr lang="zh-CN" sz="1800" b="1" dirty="0">
                        <a:effectLst/>
                      </a:endParaRPr>
                    </a:p>
                    <a:p>
                      <a:pPr algn="ctr">
                        <a:lnSpc>
                          <a:spcPts val="1400"/>
                        </a:lnSpc>
                        <a:spcAft>
                          <a:spcPts val="0"/>
                        </a:spcAft>
                      </a:pPr>
                      <a:r>
                        <a:rPr lang="en-US" sz="1400" b="1" kern="100" dirty="0">
                          <a:effectLst/>
                        </a:rPr>
                        <a:t> </a:t>
                      </a:r>
                      <a:endParaRPr lang="zh-CN" sz="1800" b="1" dirty="0">
                        <a:effectLst/>
                      </a:endParaRPr>
                    </a:p>
                    <a:p>
                      <a:pPr algn="r">
                        <a:lnSpc>
                          <a:spcPts val="1400"/>
                        </a:lnSpc>
                        <a:spcAft>
                          <a:spcPts val="0"/>
                        </a:spcAft>
                      </a:pPr>
                      <a:r>
                        <a:rPr lang="en-US" sz="1400" b="1" kern="100" dirty="0">
                          <a:effectLst/>
                        </a:rPr>
                        <a:t>0.58</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just">
                        <a:lnSpc>
                          <a:spcPts val="1400"/>
                        </a:lnSpc>
                        <a:spcAft>
                          <a:spcPts val="0"/>
                        </a:spcAft>
                      </a:pPr>
                      <a:r>
                        <a:rPr lang="en-US" sz="1400" b="1" kern="100" dirty="0">
                          <a:effectLst/>
                        </a:rPr>
                        <a:t>0.079</a:t>
                      </a:r>
                      <a:endParaRPr lang="zh-CN" sz="1800" b="1" dirty="0">
                        <a:effectLst/>
                      </a:endParaRPr>
                    </a:p>
                    <a:p>
                      <a:pPr algn="ctr">
                        <a:lnSpc>
                          <a:spcPts val="1400"/>
                        </a:lnSpc>
                        <a:spcAft>
                          <a:spcPts val="0"/>
                        </a:spcAft>
                      </a:pPr>
                      <a:r>
                        <a:rPr lang="en-US" sz="1400" b="1" kern="100" dirty="0">
                          <a:effectLst/>
                        </a:rPr>
                        <a:t> </a:t>
                      </a:r>
                      <a:endParaRPr lang="zh-CN" sz="1800" b="1" dirty="0">
                        <a:effectLst/>
                      </a:endParaRPr>
                    </a:p>
                    <a:p>
                      <a:pPr algn="r">
                        <a:lnSpc>
                          <a:spcPts val="1400"/>
                        </a:lnSpc>
                        <a:spcAft>
                          <a:spcPts val="0"/>
                        </a:spcAft>
                      </a:pPr>
                      <a:r>
                        <a:rPr lang="en-US" sz="1400" b="1" kern="100" dirty="0">
                          <a:effectLst/>
                        </a:rPr>
                        <a:t>0.45</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just">
                        <a:lnSpc>
                          <a:spcPts val="1400"/>
                        </a:lnSpc>
                        <a:spcAft>
                          <a:spcPts val="0"/>
                        </a:spcAft>
                      </a:pPr>
                      <a:r>
                        <a:rPr lang="en-US" sz="1400" b="1" kern="100" dirty="0">
                          <a:effectLst/>
                        </a:rPr>
                        <a:t>1.01</a:t>
                      </a:r>
                      <a:endParaRPr lang="zh-CN" sz="1800" b="1" dirty="0">
                        <a:effectLst/>
                      </a:endParaRPr>
                    </a:p>
                    <a:p>
                      <a:pPr algn="ctr">
                        <a:lnSpc>
                          <a:spcPts val="1400"/>
                        </a:lnSpc>
                        <a:spcAft>
                          <a:spcPts val="0"/>
                        </a:spcAft>
                      </a:pPr>
                      <a:r>
                        <a:rPr lang="en-US" sz="1400" b="1" kern="100" dirty="0">
                          <a:effectLst/>
                        </a:rPr>
                        <a:t> </a:t>
                      </a:r>
                      <a:endParaRPr lang="zh-CN" sz="1800" b="1" dirty="0">
                        <a:effectLst/>
                      </a:endParaRPr>
                    </a:p>
                    <a:p>
                      <a:pPr algn="r">
                        <a:lnSpc>
                          <a:spcPts val="1400"/>
                        </a:lnSpc>
                        <a:spcAft>
                          <a:spcPts val="0"/>
                        </a:spcAft>
                      </a:pPr>
                      <a:r>
                        <a:rPr lang="en-US" sz="1400" b="1" kern="100" dirty="0">
                          <a:effectLst/>
                        </a:rPr>
                        <a:t>5.76</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r>
              <a:tr h="622560">
                <a:tc>
                  <a:txBody>
                    <a:bodyPr/>
                    <a:lstStyle/>
                    <a:p>
                      <a:pPr algn="ctr">
                        <a:lnSpc>
                          <a:spcPts val="1400"/>
                        </a:lnSpc>
                        <a:spcAft>
                          <a:spcPts val="0"/>
                        </a:spcAft>
                      </a:pPr>
                      <a:r>
                        <a:rPr lang="en-US" sz="1400" b="1" kern="100">
                          <a:effectLst/>
                        </a:rPr>
                        <a:t> </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a:effectLst/>
                        </a:rPr>
                        <a:t> </a:t>
                      </a:r>
                      <a:endParaRPr lang="zh-CN" sz="1800" b="1">
                        <a:effectLst/>
                      </a:endParaRPr>
                    </a:p>
                    <a:p>
                      <a:pPr algn="ctr">
                        <a:lnSpc>
                          <a:spcPts val="1400"/>
                        </a:lnSpc>
                        <a:spcAft>
                          <a:spcPts val="0"/>
                        </a:spcAft>
                      </a:pPr>
                      <a:r>
                        <a:rPr lang="en-US" sz="1400" b="1" kern="100">
                          <a:effectLst/>
                        </a:rPr>
                        <a:t> </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dirty="0">
                          <a:effectLst/>
                        </a:rPr>
                        <a:t> </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dirty="0">
                          <a:effectLst/>
                        </a:rPr>
                        <a:t> </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a:effectLst/>
                        </a:rPr>
                        <a:t> </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a:effectLst/>
                        </a:rPr>
                        <a:t> </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dirty="0">
                          <a:effectLst/>
                        </a:rPr>
                        <a:t> </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dirty="0">
                          <a:effectLst/>
                        </a:rPr>
                        <a:t> </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r>
              <a:tr h="622560">
                <a:tc>
                  <a:txBody>
                    <a:bodyPr/>
                    <a:lstStyle/>
                    <a:p>
                      <a:pPr algn="ctr">
                        <a:lnSpc>
                          <a:spcPts val="1400"/>
                        </a:lnSpc>
                        <a:spcAft>
                          <a:spcPts val="0"/>
                        </a:spcAft>
                      </a:pPr>
                      <a:r>
                        <a:rPr lang="en-US" sz="1400" b="1" kern="100">
                          <a:effectLst/>
                        </a:rPr>
                        <a:t> </a:t>
                      </a:r>
                      <a:endParaRPr lang="zh-CN" sz="1800" b="1">
                        <a:effectLst/>
                      </a:endParaRPr>
                    </a:p>
                    <a:p>
                      <a:pPr algn="ctr">
                        <a:lnSpc>
                          <a:spcPts val="1400"/>
                        </a:lnSpc>
                        <a:spcAft>
                          <a:spcPts val="0"/>
                        </a:spcAft>
                      </a:pPr>
                      <a:r>
                        <a:rPr lang="en-US" sz="1400" b="1" kern="100">
                          <a:effectLst/>
                        </a:rPr>
                        <a:t> </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zh-CN" sz="1400" b="1" kern="100">
                          <a:effectLst/>
                        </a:rPr>
                        <a:t>小计</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a:effectLst/>
                        </a:rPr>
                        <a:t> </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a:effectLst/>
                        </a:rPr>
                        <a:t> </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a:effectLst/>
                        </a:rPr>
                        <a:t>28.55</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a:effectLst/>
                        </a:rPr>
                        <a:t>0.58</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a:effectLst/>
                        </a:rPr>
                        <a:t>0.45</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dirty="0">
                          <a:effectLst/>
                        </a:rPr>
                        <a:t>5.76</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r>
            </a:tbl>
          </a:graphicData>
        </a:graphic>
      </p:graphicFrame>
      <p:sp>
        <p:nvSpPr>
          <p:cNvPr id="28780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
        <p:nvSpPr>
          <p:cNvPr id="287808" name="矩形 6"/>
          <p:cNvSpPr/>
          <p:nvPr/>
        </p:nvSpPr>
        <p:spPr>
          <a:xfrm>
            <a:off x="3157538" y="1084263"/>
            <a:ext cx="2260600" cy="369887"/>
          </a:xfrm>
          <a:prstGeom prst="rect">
            <a:avLst/>
          </a:prstGeom>
          <a:noFill/>
          <a:ln w="9525">
            <a:noFill/>
          </a:ln>
        </p:spPr>
        <p:txBody>
          <a:bodyPr wrap="none" anchor="t">
            <a:spAutoFit/>
          </a:bodyPr>
          <a:p>
            <a:r>
              <a:rPr lang="zh-CN" altLang="zh-CN" b="1" dirty="0">
                <a:latin typeface="Arial" panose="020B0604020202020204" pitchFamily="34" charset="0"/>
                <a:ea typeface="宋体" panose="02010600030101010101" pitchFamily="2" charset="-122"/>
              </a:rPr>
              <a:t>表</a:t>
            </a:r>
            <a:r>
              <a:rPr lang="en-US" altLang="zh-CN" b="1" dirty="0">
                <a:latin typeface="Arial" panose="020B0604020202020204" pitchFamily="34" charset="0"/>
                <a:ea typeface="宋体" panose="02010600030101010101" pitchFamily="2" charset="-122"/>
              </a:rPr>
              <a:t>3.3  </a:t>
            </a:r>
            <a:r>
              <a:rPr lang="zh-CN" altLang="zh-CN" b="1" dirty="0">
                <a:latin typeface="Arial" panose="020B0604020202020204" pitchFamily="34" charset="0"/>
                <a:ea typeface="宋体" panose="02010600030101010101" pitchFamily="2" charset="-122"/>
              </a:rPr>
              <a:t>工料机分析表</a:t>
            </a:r>
            <a:endParaRPr lang="zh-CN" altLang="zh-CN" dirty="0">
              <a:latin typeface="Arial" panose="020B0604020202020204" pitchFamily="34" charset="0"/>
              <a:ea typeface="宋体" panose="02010600030101010101" pitchFamily="2" charset="-122"/>
            </a:endParaRPr>
          </a:p>
        </p:txBody>
      </p:sp>
      <p:sp>
        <p:nvSpPr>
          <p:cNvPr id="287809" name="矩形 7"/>
          <p:cNvSpPr/>
          <p:nvPr/>
        </p:nvSpPr>
        <p:spPr>
          <a:xfrm>
            <a:off x="846138" y="5732463"/>
            <a:ext cx="7542212" cy="869950"/>
          </a:xfrm>
          <a:prstGeom prst="rect">
            <a:avLst/>
          </a:prstGeom>
          <a:noFill/>
          <a:ln w="9525">
            <a:noFill/>
          </a:ln>
        </p:spPr>
        <p:txBody>
          <a:bodyPr anchor="t">
            <a:spAutoFit/>
          </a:bodyPr>
          <a:p>
            <a:pPr>
              <a:lnSpc>
                <a:spcPct val="150000"/>
              </a:lnSpc>
            </a:pPr>
            <a:r>
              <a:rPr lang="zh-CN" altLang="zh-CN" b="1" dirty="0">
                <a:latin typeface="Arial" panose="020B0604020202020204" pitchFamily="34" charset="0"/>
                <a:ea typeface="宋体" panose="02010600030101010101" pitchFamily="2" charset="-122"/>
              </a:rPr>
              <a:t>说明：工料机分析表中的分数表示：分子是定额用量，分母是定额用量乘以工程量的数量。将分母数量相加为小计数量。</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8770"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）计算定额直接费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计算直接费一般采用两种方法，即单位估价法和实物金额法。单位估价法采用含有基价的预算定额；实物金额法采用不合有基价的预算定额。我们以单位估价法为例来计算直接费（见表</a:t>
            </a:r>
            <a:r>
              <a:rPr lang="en-US" altLang="zh-CN" sz="2800" dirty="0">
                <a:latin typeface="楷体" panose="02010609060101010101" pitchFamily="49" charset="-122"/>
                <a:ea typeface="楷体" panose="02010609060101010101" pitchFamily="49" charset="-122"/>
                <a:cs typeface="+mn-cs"/>
              </a:rPr>
              <a:t>3.4</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直接费计算公式如下：</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28877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288772" name="图片 4" descr="HWOCRTEMP_ROC30"/>
          <p:cNvPicPr>
            <a:picLocks noChangeAspect="1"/>
          </p:cNvPicPr>
          <p:nvPr/>
        </p:nvPicPr>
        <p:blipFill>
          <a:blip r:embed="rId1">
            <a:lum bright="12000"/>
          </a:blip>
          <a:srcRect l="29066" r="27336" b="48390"/>
          <a:stretch>
            <a:fillRect/>
          </a:stretch>
        </p:blipFill>
        <p:spPr>
          <a:xfrm>
            <a:off x="2268538" y="5416550"/>
            <a:ext cx="4175125" cy="1036638"/>
          </a:xfrm>
          <a:prstGeom prst="rect">
            <a:avLst/>
          </a:prstGeom>
          <a:noFill/>
          <a:ln w="9525">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979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表</a:t>
            </a:r>
            <a:r>
              <a:rPr lang="en-US" altLang="zh-CN" dirty="0">
                <a:latin typeface="楷体" panose="02010609060101010101" pitchFamily="49" charset="-122"/>
                <a:ea typeface="楷体" panose="02010609060101010101" pitchFamily="49" charset="-122"/>
                <a:cs typeface="+mn-cs"/>
              </a:rPr>
              <a:t>3.4    </a:t>
            </a:r>
            <a:r>
              <a:rPr lang="zh-CN" altLang="zh-CN" dirty="0">
                <a:latin typeface="楷体" panose="02010609060101010101" pitchFamily="49" charset="-122"/>
                <a:ea typeface="楷体" panose="02010609060101010101" pitchFamily="49" charset="-122"/>
                <a:cs typeface="+mn-cs"/>
              </a:rPr>
              <a:t>直接费计算表</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28979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graphicFrame>
        <p:nvGraphicFramePr>
          <p:cNvPr id="5" name="表格 4"/>
          <p:cNvGraphicFramePr>
            <a:graphicFrameLocks noGrp="1"/>
          </p:cNvGraphicFramePr>
          <p:nvPr/>
        </p:nvGraphicFramePr>
        <p:xfrm>
          <a:off x="539750" y="2060575"/>
          <a:ext cx="8137525" cy="4032448"/>
        </p:xfrm>
        <a:graphic>
          <a:graphicData uri="http://schemas.openxmlformats.org/drawingml/2006/table">
            <a:tbl>
              <a:tblPr>
                <a:tableStyleId>{5C22544A-7EE6-4342-B048-85BDC9FD1C3A}</a:tableStyleId>
              </a:tblPr>
              <a:tblGrid>
                <a:gridCol w="576064"/>
                <a:gridCol w="575491"/>
                <a:gridCol w="2110463"/>
                <a:gridCol w="829327"/>
                <a:gridCol w="688513"/>
                <a:gridCol w="771447"/>
                <a:gridCol w="771447"/>
                <a:gridCol w="907076"/>
                <a:gridCol w="907076"/>
              </a:tblGrid>
              <a:tr h="436459">
                <a:tc rowSpan="2">
                  <a:txBody>
                    <a:bodyPr/>
                    <a:lstStyle/>
                    <a:p>
                      <a:pPr algn="ctr">
                        <a:lnSpc>
                          <a:spcPts val="1600"/>
                        </a:lnSpc>
                        <a:spcAft>
                          <a:spcPts val="0"/>
                        </a:spcAft>
                      </a:pPr>
                      <a:r>
                        <a:rPr lang="zh-CN" sz="1600" b="1" dirty="0">
                          <a:solidFill>
                            <a:schemeClr val="tx1"/>
                          </a:solidFill>
                          <a:effectLst/>
                        </a:rPr>
                        <a:t>序号</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2">
                  <a:txBody>
                    <a:bodyPr/>
                    <a:lstStyle/>
                    <a:p>
                      <a:pPr algn="ctr">
                        <a:lnSpc>
                          <a:spcPts val="1600"/>
                        </a:lnSpc>
                        <a:spcAft>
                          <a:spcPts val="0"/>
                        </a:spcAft>
                      </a:pPr>
                      <a:r>
                        <a:rPr lang="zh-CN" sz="1600" b="1" dirty="0">
                          <a:solidFill>
                            <a:schemeClr val="tx1"/>
                          </a:solidFill>
                          <a:effectLst/>
                        </a:rPr>
                        <a:t>定额编号</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2">
                  <a:txBody>
                    <a:bodyPr/>
                    <a:lstStyle/>
                    <a:p>
                      <a:pPr algn="ctr">
                        <a:lnSpc>
                          <a:spcPts val="1600"/>
                        </a:lnSpc>
                        <a:spcAft>
                          <a:spcPts val="0"/>
                        </a:spcAft>
                      </a:pPr>
                      <a:r>
                        <a:rPr lang="zh-CN" sz="1600" b="1" dirty="0">
                          <a:solidFill>
                            <a:schemeClr val="tx1"/>
                          </a:solidFill>
                          <a:effectLst/>
                        </a:rPr>
                        <a:t>项目名称</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2">
                  <a:txBody>
                    <a:bodyPr/>
                    <a:lstStyle/>
                    <a:p>
                      <a:pPr algn="ctr">
                        <a:lnSpc>
                          <a:spcPts val="1600"/>
                        </a:lnSpc>
                        <a:spcAft>
                          <a:spcPts val="0"/>
                        </a:spcAft>
                      </a:pPr>
                      <a:r>
                        <a:rPr lang="zh-CN" sz="1600" b="1" dirty="0">
                          <a:solidFill>
                            <a:schemeClr val="tx1"/>
                          </a:solidFill>
                          <a:effectLst/>
                        </a:rPr>
                        <a:t>单位</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2">
                  <a:txBody>
                    <a:bodyPr/>
                    <a:lstStyle/>
                    <a:p>
                      <a:pPr algn="ctr">
                        <a:lnSpc>
                          <a:spcPts val="1600"/>
                        </a:lnSpc>
                        <a:spcAft>
                          <a:spcPts val="0"/>
                        </a:spcAft>
                      </a:pPr>
                      <a:r>
                        <a:rPr lang="zh-CN" sz="1600" b="1" dirty="0">
                          <a:solidFill>
                            <a:schemeClr val="tx1"/>
                          </a:solidFill>
                          <a:effectLst/>
                        </a:rPr>
                        <a:t>工程量</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gn="ctr">
                        <a:lnSpc>
                          <a:spcPts val="1600"/>
                        </a:lnSpc>
                        <a:spcAft>
                          <a:spcPts val="0"/>
                        </a:spcAft>
                      </a:pPr>
                      <a:r>
                        <a:rPr lang="zh-CN" sz="1600" b="1">
                          <a:solidFill>
                            <a:schemeClr val="tx1"/>
                          </a:solidFill>
                          <a:effectLst/>
                        </a:rPr>
                        <a:t>基 价</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gridSpan="2">
                  <a:txBody>
                    <a:bodyPr/>
                    <a:lstStyle/>
                    <a:p>
                      <a:pPr algn="ctr">
                        <a:lnSpc>
                          <a:spcPts val="1600"/>
                        </a:lnSpc>
                        <a:spcAft>
                          <a:spcPts val="0"/>
                        </a:spcAft>
                      </a:pPr>
                      <a:r>
                        <a:rPr lang="zh-CN" sz="1600" b="1">
                          <a:solidFill>
                            <a:schemeClr val="tx1"/>
                          </a:solidFill>
                          <a:effectLst/>
                        </a:rPr>
                        <a:t>合 价</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r>
              <a:tr h="1261948">
                <a:tc vMerge="1">
                  <a:tcPr/>
                </a:tc>
                <a:tc vMerge="1">
                  <a:tcPr/>
                </a:tc>
                <a:tc vMerge="1">
                  <a:tcPr/>
                </a:tc>
                <a:tc vMerge="1">
                  <a:tcPr/>
                </a:tc>
                <a:tc vMerge="1">
                  <a:tcPr/>
                </a:tc>
                <a:tc>
                  <a:txBody>
                    <a:bodyPr/>
                    <a:lstStyle/>
                    <a:p>
                      <a:pPr algn="ctr">
                        <a:lnSpc>
                          <a:spcPts val="1600"/>
                        </a:lnSpc>
                        <a:spcAft>
                          <a:spcPts val="0"/>
                        </a:spcAft>
                      </a:pPr>
                      <a:r>
                        <a:rPr lang="zh-CN" sz="1600" b="1">
                          <a:solidFill>
                            <a:schemeClr val="tx1"/>
                          </a:solidFill>
                          <a:effectLst/>
                        </a:rPr>
                        <a:t>基价</a:t>
                      </a:r>
                      <a:endParaRPr lang="zh-CN" sz="2000" b="1">
                        <a:solidFill>
                          <a:schemeClr val="tx1"/>
                        </a:solidFill>
                        <a:effectLst/>
                      </a:endParaRPr>
                    </a:p>
                    <a:p>
                      <a:pPr algn="ctr">
                        <a:lnSpc>
                          <a:spcPts val="1600"/>
                        </a:lnSpc>
                        <a:spcAft>
                          <a:spcPts val="0"/>
                        </a:spcAft>
                      </a:pPr>
                      <a:r>
                        <a:rPr lang="zh-CN" sz="1600" b="1">
                          <a:solidFill>
                            <a:schemeClr val="tx1"/>
                          </a:solidFill>
                          <a:effectLst/>
                        </a:rPr>
                        <a:t>（元）</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1600"/>
                        </a:lnSpc>
                        <a:spcAft>
                          <a:spcPts val="0"/>
                        </a:spcAft>
                      </a:pPr>
                      <a:r>
                        <a:rPr lang="zh-CN" sz="1600" b="1">
                          <a:solidFill>
                            <a:schemeClr val="tx1"/>
                          </a:solidFill>
                          <a:effectLst/>
                        </a:rPr>
                        <a:t>其中人工费（元）</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1600"/>
                        </a:lnSpc>
                        <a:spcAft>
                          <a:spcPts val="0"/>
                        </a:spcAft>
                      </a:pPr>
                      <a:r>
                        <a:rPr lang="zh-CN" sz="1600" b="1">
                          <a:solidFill>
                            <a:schemeClr val="tx1"/>
                          </a:solidFill>
                          <a:effectLst/>
                        </a:rPr>
                        <a:t>合价（元）</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1600"/>
                        </a:lnSpc>
                        <a:spcAft>
                          <a:spcPts val="0"/>
                        </a:spcAft>
                      </a:pPr>
                      <a:r>
                        <a:rPr lang="zh-CN" sz="1600" b="1">
                          <a:solidFill>
                            <a:schemeClr val="tx1"/>
                          </a:solidFill>
                          <a:effectLst/>
                        </a:rPr>
                        <a:t>其中人工费（元）</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583476">
                <a:tc>
                  <a:txBody>
                    <a:bodyPr/>
                    <a:lstStyle/>
                    <a:p>
                      <a:pPr algn="ctr">
                        <a:lnSpc>
                          <a:spcPct val="200000"/>
                        </a:lnSpc>
                        <a:spcAft>
                          <a:spcPts val="0"/>
                        </a:spcAft>
                      </a:pPr>
                      <a:r>
                        <a:rPr lang="en-US" sz="1600" b="1">
                          <a:solidFill>
                            <a:schemeClr val="tx1"/>
                          </a:solidFill>
                          <a:effectLst/>
                        </a:rPr>
                        <a:t>1</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1400"/>
                        </a:lnSpc>
                        <a:spcAft>
                          <a:spcPts val="0"/>
                        </a:spcAft>
                      </a:pPr>
                      <a:r>
                        <a:rPr lang="en-US" sz="1600" b="1" kern="100">
                          <a:solidFill>
                            <a:schemeClr val="tx1"/>
                          </a:solidFill>
                          <a:effectLst/>
                        </a:rPr>
                        <a:t>1-8</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l">
                        <a:lnSpc>
                          <a:spcPts val="1400"/>
                        </a:lnSpc>
                        <a:spcAft>
                          <a:spcPts val="0"/>
                        </a:spcAft>
                      </a:pPr>
                      <a:r>
                        <a:rPr lang="zh-CN" sz="1600" b="1" dirty="0">
                          <a:solidFill>
                            <a:schemeClr val="tx1"/>
                          </a:solidFill>
                          <a:effectLst/>
                        </a:rPr>
                        <a:t>人工挖地槽土方</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1400"/>
                        </a:lnSpc>
                        <a:spcAft>
                          <a:spcPts val="0"/>
                        </a:spcAft>
                      </a:pPr>
                      <a:r>
                        <a:rPr lang="en-US" sz="1600" b="1" kern="100" dirty="0">
                          <a:solidFill>
                            <a:schemeClr val="tx1"/>
                          </a:solidFill>
                          <a:effectLst/>
                        </a:rPr>
                        <a:t>m</a:t>
                      </a:r>
                      <a:r>
                        <a:rPr lang="en-US" sz="1600" b="1" kern="100" baseline="30000" dirty="0">
                          <a:solidFill>
                            <a:schemeClr val="tx1"/>
                          </a:solidFill>
                          <a:effectLst/>
                        </a:rPr>
                        <a:t>3</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1400"/>
                        </a:lnSpc>
                        <a:spcAft>
                          <a:spcPts val="0"/>
                        </a:spcAft>
                      </a:pPr>
                      <a:r>
                        <a:rPr lang="en-US" sz="1600" b="1" kern="100" dirty="0">
                          <a:solidFill>
                            <a:schemeClr val="tx1"/>
                          </a:solidFill>
                          <a:effectLst/>
                        </a:rPr>
                        <a:t>34.18</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600" b="1" dirty="0">
                          <a:solidFill>
                            <a:schemeClr val="tx1"/>
                          </a:solidFill>
                          <a:effectLst/>
                        </a:rPr>
                        <a:t>37.59</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600" b="1" dirty="0">
                          <a:solidFill>
                            <a:schemeClr val="tx1"/>
                          </a:solidFill>
                          <a:effectLst/>
                        </a:rPr>
                        <a:t>37.59</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600" b="1">
                          <a:solidFill>
                            <a:schemeClr val="tx1"/>
                          </a:solidFill>
                          <a:effectLst/>
                        </a:rPr>
                        <a:t>1284.83</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600" b="1">
                          <a:solidFill>
                            <a:schemeClr val="tx1"/>
                          </a:solidFill>
                          <a:effectLst/>
                        </a:rPr>
                        <a:t>1284.83</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583476">
                <a:tc>
                  <a:txBody>
                    <a:bodyPr/>
                    <a:lstStyle/>
                    <a:p>
                      <a:pPr algn="ctr">
                        <a:lnSpc>
                          <a:spcPct val="200000"/>
                        </a:lnSpc>
                        <a:spcAft>
                          <a:spcPts val="0"/>
                        </a:spcAft>
                      </a:pPr>
                      <a:r>
                        <a:rPr lang="en-US" sz="1600" b="1">
                          <a:solidFill>
                            <a:schemeClr val="tx1"/>
                          </a:solidFill>
                          <a:effectLst/>
                        </a:rPr>
                        <a:t>2</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600" b="1">
                          <a:solidFill>
                            <a:schemeClr val="tx1"/>
                          </a:solidFill>
                          <a:effectLst/>
                        </a:rPr>
                        <a:t>8-l6</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600" b="1" dirty="0">
                          <a:solidFill>
                            <a:schemeClr val="tx1"/>
                          </a:solidFill>
                          <a:effectLst/>
                        </a:rPr>
                        <a:t>  C10</a:t>
                      </a:r>
                      <a:r>
                        <a:rPr lang="zh-CN" sz="1600" b="1" dirty="0">
                          <a:solidFill>
                            <a:schemeClr val="tx1"/>
                          </a:solidFill>
                          <a:effectLst/>
                        </a:rPr>
                        <a:t>混凝土基础垫层</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600" b="1">
                          <a:solidFill>
                            <a:schemeClr val="tx1"/>
                          </a:solidFill>
                          <a:effectLst/>
                        </a:rPr>
                        <a:t>    m</a:t>
                      </a:r>
                      <a:r>
                        <a:rPr lang="en-US" sz="1600" b="1" baseline="30000">
                          <a:solidFill>
                            <a:schemeClr val="tx1"/>
                          </a:solidFill>
                          <a:effectLst/>
                        </a:rPr>
                        <a:t>3</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600" b="1">
                          <a:solidFill>
                            <a:schemeClr val="tx1"/>
                          </a:solidFill>
                          <a:effectLst/>
                        </a:rPr>
                        <a:t>  5.70</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600" b="1" dirty="0">
                          <a:solidFill>
                            <a:schemeClr val="tx1"/>
                          </a:solidFill>
                          <a:effectLst/>
                        </a:rPr>
                        <a:t> 321.73</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600" b="1" dirty="0">
                          <a:solidFill>
                            <a:schemeClr val="tx1"/>
                          </a:solidFill>
                          <a:effectLst/>
                        </a:rPr>
                        <a:t>125.30</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600" b="1" dirty="0">
                          <a:solidFill>
                            <a:schemeClr val="tx1"/>
                          </a:solidFill>
                          <a:effectLst/>
                        </a:rPr>
                        <a:t>1833.86</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600" b="1">
                          <a:solidFill>
                            <a:schemeClr val="tx1"/>
                          </a:solidFill>
                          <a:effectLst/>
                        </a:rPr>
                        <a:t>714.21</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583476">
                <a:tc>
                  <a:txBody>
                    <a:bodyPr/>
                    <a:lstStyle/>
                    <a:p>
                      <a:pPr algn="ctr">
                        <a:lnSpc>
                          <a:spcPct val="200000"/>
                        </a:lnSpc>
                        <a:spcAft>
                          <a:spcPts val="0"/>
                        </a:spcAft>
                      </a:pPr>
                      <a:r>
                        <a:rPr lang="en-US" sz="1600" b="1">
                          <a:solidFill>
                            <a:schemeClr val="tx1"/>
                          </a:solidFill>
                          <a:effectLst/>
                        </a:rPr>
                        <a:t> </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600" b="1">
                          <a:solidFill>
                            <a:schemeClr val="tx1"/>
                          </a:solidFill>
                          <a:effectLst/>
                        </a:rPr>
                        <a:t> </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600" b="1">
                          <a:solidFill>
                            <a:schemeClr val="tx1"/>
                          </a:solidFill>
                          <a:effectLst/>
                        </a:rPr>
                        <a:t> </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600" b="1">
                          <a:solidFill>
                            <a:schemeClr val="tx1"/>
                          </a:solidFill>
                          <a:effectLst/>
                        </a:rPr>
                        <a:t> </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600" b="1">
                          <a:solidFill>
                            <a:schemeClr val="tx1"/>
                          </a:solidFill>
                          <a:effectLst/>
                        </a:rPr>
                        <a:t> </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600" b="1">
                          <a:solidFill>
                            <a:schemeClr val="tx1"/>
                          </a:solidFill>
                          <a:effectLst/>
                        </a:rPr>
                        <a:t> </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600" b="1" dirty="0">
                          <a:solidFill>
                            <a:schemeClr val="tx1"/>
                          </a:solidFill>
                          <a:effectLst/>
                        </a:rPr>
                        <a:t> </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600" b="1" dirty="0">
                          <a:solidFill>
                            <a:schemeClr val="tx1"/>
                          </a:solidFill>
                          <a:effectLst/>
                        </a:rPr>
                        <a:t> </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600" b="1" dirty="0">
                          <a:solidFill>
                            <a:schemeClr val="tx1"/>
                          </a:solidFill>
                          <a:effectLst/>
                        </a:rPr>
                        <a:t> </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583613">
                <a:tc>
                  <a:txBody>
                    <a:bodyPr/>
                    <a:lstStyle/>
                    <a:p>
                      <a:pPr algn="ctr">
                        <a:lnSpc>
                          <a:spcPct val="200000"/>
                        </a:lnSpc>
                        <a:spcAft>
                          <a:spcPts val="0"/>
                        </a:spcAft>
                      </a:pPr>
                      <a:r>
                        <a:rPr lang="en-US" sz="1600" b="1">
                          <a:solidFill>
                            <a:schemeClr val="tx1"/>
                          </a:solidFill>
                          <a:effectLst/>
                        </a:rPr>
                        <a:t> </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600" b="1">
                          <a:solidFill>
                            <a:schemeClr val="tx1"/>
                          </a:solidFill>
                          <a:effectLst/>
                        </a:rPr>
                        <a:t> </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indent="266700" algn="just">
                        <a:lnSpc>
                          <a:spcPct val="200000"/>
                        </a:lnSpc>
                        <a:spcAft>
                          <a:spcPts val="0"/>
                        </a:spcAft>
                      </a:pPr>
                      <a:r>
                        <a:rPr lang="zh-CN" sz="1600" b="1">
                          <a:solidFill>
                            <a:schemeClr val="tx1"/>
                          </a:solidFill>
                          <a:effectLst/>
                        </a:rPr>
                        <a:t>小计：</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600" b="1">
                          <a:solidFill>
                            <a:schemeClr val="tx1"/>
                          </a:solidFill>
                          <a:effectLst/>
                        </a:rPr>
                        <a:t> </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600" b="1">
                          <a:solidFill>
                            <a:schemeClr val="tx1"/>
                          </a:solidFill>
                          <a:effectLst/>
                        </a:rPr>
                        <a:t> </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600" b="1">
                          <a:solidFill>
                            <a:schemeClr val="tx1"/>
                          </a:solidFill>
                          <a:effectLst/>
                        </a:rPr>
                        <a:t> </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600" b="1">
                          <a:solidFill>
                            <a:schemeClr val="tx1"/>
                          </a:solidFill>
                          <a:effectLst/>
                        </a:rPr>
                        <a:t> </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600" b="1">
                          <a:solidFill>
                            <a:schemeClr val="tx1"/>
                          </a:solidFill>
                          <a:effectLst/>
                        </a:rPr>
                        <a:t>3118.69</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600" b="1" dirty="0">
                          <a:solidFill>
                            <a:schemeClr val="tx1"/>
                          </a:solidFill>
                          <a:effectLst/>
                        </a:rPr>
                        <a:t>1999.04</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0818"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计算工程费用</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按某地区费用定额规定，本工程以定额人工费为基础计算各项费用。其中，间接费费率为</a:t>
            </a:r>
            <a:r>
              <a:rPr lang="en-US" altLang="zh-CN" sz="2800" dirty="0">
                <a:latin typeface="楷体" panose="02010609060101010101" pitchFamily="49" charset="-122"/>
                <a:ea typeface="楷体" panose="02010609060101010101" pitchFamily="49" charset="-122"/>
                <a:cs typeface="+mn-cs"/>
              </a:rPr>
              <a:t>48</a:t>
            </a:r>
            <a:r>
              <a:rPr lang="zh-CN" altLang="zh-CN" sz="2800" dirty="0">
                <a:latin typeface="楷体" panose="02010609060101010101" pitchFamily="49" charset="-122"/>
                <a:ea typeface="楷体" panose="02010609060101010101" pitchFamily="49" charset="-122"/>
                <a:cs typeface="+mn-cs"/>
              </a:rPr>
              <a:t>％，利润率为</a:t>
            </a:r>
            <a:r>
              <a:rPr lang="en-US" altLang="zh-CN" sz="2800" dirty="0">
                <a:latin typeface="楷体" panose="02010609060101010101" pitchFamily="49" charset="-122"/>
                <a:ea typeface="楷体" panose="02010609060101010101" pitchFamily="49" charset="-122"/>
                <a:cs typeface="+mn-cs"/>
              </a:rPr>
              <a:t>22</a:t>
            </a:r>
            <a:r>
              <a:rPr lang="zh-CN" altLang="zh-CN" sz="2800" dirty="0">
                <a:latin typeface="楷体" panose="02010609060101010101" pitchFamily="49" charset="-122"/>
                <a:ea typeface="楷体" panose="02010609060101010101" pitchFamily="49" charset="-122"/>
                <a:cs typeface="+mn-cs"/>
              </a:rPr>
              <a:t>％，综合税率为</a:t>
            </a:r>
            <a:r>
              <a:rPr lang="en-US" altLang="zh-CN" sz="2800" dirty="0">
                <a:latin typeface="楷体" panose="02010609060101010101" pitchFamily="49" charset="-122"/>
                <a:ea typeface="楷体" panose="02010609060101010101" pitchFamily="49" charset="-122"/>
                <a:cs typeface="+mn-cs"/>
              </a:rPr>
              <a:t>3.48</a:t>
            </a:r>
            <a:r>
              <a:rPr lang="zh-CN" altLang="zh-CN" sz="2800" dirty="0">
                <a:latin typeface="楷体" panose="02010609060101010101" pitchFamily="49" charset="-122"/>
                <a:ea typeface="楷体" panose="02010609060101010101" pitchFamily="49" charset="-122"/>
                <a:cs typeface="+mn-cs"/>
              </a:rPr>
              <a:t>％，计算过程见表</a:t>
            </a:r>
            <a:r>
              <a:rPr lang="en-US" altLang="zh-CN" sz="2800" dirty="0">
                <a:latin typeface="楷体" panose="02010609060101010101" pitchFamily="49" charset="-122"/>
                <a:ea typeface="楷体" panose="02010609060101010101" pitchFamily="49" charset="-122"/>
                <a:cs typeface="+mn-cs"/>
              </a:rPr>
              <a:t>3.5</a:t>
            </a:r>
            <a:r>
              <a:rPr lang="zh-CN" altLang="zh-CN" sz="2800" dirty="0">
                <a:latin typeface="楷体" panose="02010609060101010101" pitchFamily="49" charset="-122"/>
                <a:ea typeface="楷体" panose="02010609060101010101" pitchFamily="49" charset="-122"/>
                <a:cs typeface="+mn-cs"/>
              </a:rPr>
              <a:t>。</a:t>
            </a:r>
            <a:endParaRPr lang="zh-CN" altLang="en-US" sz="2800" dirty="0">
              <a:latin typeface="楷体" panose="02010609060101010101" pitchFamily="49" charset="-122"/>
              <a:ea typeface="楷体" panose="02010609060101010101" pitchFamily="49" charset="-122"/>
              <a:cs typeface="+mn-cs"/>
            </a:endParaRPr>
          </a:p>
        </p:txBody>
      </p:sp>
      <p:sp>
        <p:nvSpPr>
          <p:cNvPr id="29081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1842"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1800" dirty="0">
                <a:latin typeface="楷体" panose="02010609060101010101" pitchFamily="49" charset="-122"/>
                <a:ea typeface="楷体" panose="02010609060101010101" pitchFamily="49" charset="-122"/>
                <a:cs typeface="+mn-cs"/>
              </a:rPr>
              <a:t>           </a:t>
            </a:r>
            <a:r>
              <a:rPr lang="zh-CN" altLang="zh-CN" sz="1800" dirty="0">
                <a:latin typeface="楷体" panose="02010609060101010101" pitchFamily="49" charset="-122"/>
                <a:ea typeface="楷体" panose="02010609060101010101" pitchFamily="49" charset="-122"/>
                <a:cs typeface="+mn-cs"/>
              </a:rPr>
              <a:t>表</a:t>
            </a:r>
            <a:r>
              <a:rPr lang="en-US" altLang="zh-CN" sz="1800" dirty="0">
                <a:latin typeface="楷体" panose="02010609060101010101" pitchFamily="49" charset="-122"/>
                <a:ea typeface="楷体" panose="02010609060101010101" pitchFamily="49" charset="-122"/>
                <a:cs typeface="+mn-cs"/>
              </a:rPr>
              <a:t>3.5  </a:t>
            </a:r>
            <a:r>
              <a:rPr lang="zh-CN" altLang="zh-CN" sz="1800" dirty="0">
                <a:latin typeface="楷体" panose="02010609060101010101" pitchFamily="49" charset="-122"/>
                <a:ea typeface="楷体" panose="02010609060101010101" pitchFamily="49" charset="-122"/>
                <a:cs typeface="+mn-cs"/>
              </a:rPr>
              <a:t>传统施工图预算费用</a:t>
            </a:r>
            <a:r>
              <a:rPr lang="en-US" altLang="zh-CN" sz="1800" dirty="0">
                <a:latin typeface="楷体" panose="02010609060101010101" pitchFamily="49" charset="-122"/>
                <a:ea typeface="楷体" panose="02010609060101010101" pitchFamily="49" charset="-122"/>
                <a:cs typeface="+mn-cs"/>
              </a:rPr>
              <a:t>(</a:t>
            </a:r>
            <a:r>
              <a:rPr lang="zh-CN" altLang="zh-CN" sz="1800" dirty="0">
                <a:latin typeface="楷体" panose="02010609060101010101" pitchFamily="49" charset="-122"/>
                <a:ea typeface="楷体" panose="02010609060101010101" pitchFamily="49" charset="-122"/>
                <a:cs typeface="+mn-cs"/>
              </a:rPr>
              <a:t>造价</a:t>
            </a:r>
            <a:r>
              <a:rPr lang="en-US" altLang="zh-CN" sz="1800" dirty="0">
                <a:latin typeface="楷体" panose="02010609060101010101" pitchFamily="49" charset="-122"/>
                <a:ea typeface="楷体" panose="02010609060101010101" pitchFamily="49" charset="-122"/>
                <a:cs typeface="+mn-cs"/>
              </a:rPr>
              <a:t>)</a:t>
            </a:r>
            <a:r>
              <a:rPr lang="zh-CN" altLang="zh-CN" sz="1800" dirty="0">
                <a:latin typeface="楷体" panose="02010609060101010101" pitchFamily="49" charset="-122"/>
                <a:ea typeface="楷体" panose="02010609060101010101" pitchFamily="49" charset="-122"/>
                <a:cs typeface="+mn-cs"/>
              </a:rPr>
              <a:t>计算表</a:t>
            </a:r>
            <a:endParaRPr lang="en-US" altLang="zh-CN" sz="1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zh-CN" sz="1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29184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graphicFrame>
        <p:nvGraphicFramePr>
          <p:cNvPr id="5" name="表格 4"/>
          <p:cNvGraphicFramePr>
            <a:graphicFrameLocks noGrp="1"/>
          </p:cNvGraphicFramePr>
          <p:nvPr/>
        </p:nvGraphicFramePr>
        <p:xfrm>
          <a:off x="611188" y="1773238"/>
          <a:ext cx="7777163" cy="4516438"/>
        </p:xfrm>
        <a:graphic>
          <a:graphicData uri="http://schemas.openxmlformats.org/drawingml/2006/table">
            <a:tbl>
              <a:tblPr>
                <a:tableStyleId>{5C22544A-7EE6-4342-B048-85BDC9FD1C3A}</a:tableStyleId>
              </a:tblPr>
              <a:tblGrid>
                <a:gridCol w="1430637"/>
                <a:gridCol w="1453432"/>
                <a:gridCol w="3024488"/>
                <a:gridCol w="1868306"/>
              </a:tblGrid>
              <a:tr h="708134">
                <a:tc>
                  <a:txBody>
                    <a:bodyPr/>
                    <a:lstStyle/>
                    <a:p>
                      <a:pPr algn="ctr">
                        <a:lnSpc>
                          <a:spcPct val="200000"/>
                        </a:lnSpc>
                        <a:spcAft>
                          <a:spcPts val="0"/>
                        </a:spcAft>
                      </a:pPr>
                      <a:r>
                        <a:rPr lang="zh-CN" sz="1600" b="1" dirty="0">
                          <a:effectLst/>
                        </a:rPr>
                        <a:t>序</a:t>
                      </a:r>
                      <a:r>
                        <a:rPr lang="en-US" sz="1600" b="1" dirty="0">
                          <a:effectLst/>
                        </a:rPr>
                        <a:t>  </a:t>
                      </a:r>
                      <a:r>
                        <a:rPr lang="zh-CN" sz="1600" b="1" dirty="0">
                          <a:effectLst/>
                        </a:rPr>
                        <a:t>号</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zh-CN" sz="1600" b="1">
                          <a:effectLst/>
                        </a:rPr>
                        <a:t>费用名称</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zh-CN" sz="1600" b="1">
                          <a:effectLst/>
                        </a:rPr>
                        <a:t>计算式</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zh-CN" sz="1600" b="1">
                          <a:effectLst/>
                        </a:rPr>
                        <a:t>金额／元</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r>
              <a:tr h="708134">
                <a:tc>
                  <a:txBody>
                    <a:bodyPr/>
                    <a:lstStyle/>
                    <a:p>
                      <a:pPr algn="ctr">
                        <a:lnSpc>
                          <a:spcPct val="200000"/>
                        </a:lnSpc>
                        <a:spcAft>
                          <a:spcPts val="0"/>
                        </a:spcAft>
                      </a:pPr>
                      <a:r>
                        <a:rPr lang="en-US" sz="1600" b="1">
                          <a:effectLst/>
                        </a:rPr>
                        <a:t>1</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zh-CN" sz="1600" b="1">
                          <a:effectLst/>
                        </a:rPr>
                        <a:t>直接费</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zh-CN" sz="1600" b="1">
                          <a:effectLst/>
                        </a:rPr>
                        <a:t>详见表</a:t>
                      </a:r>
                      <a:r>
                        <a:rPr lang="en-US" sz="1600" b="1">
                          <a:effectLst/>
                        </a:rPr>
                        <a:t>3.3</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en-US" sz="1600" b="1">
                          <a:effectLst/>
                        </a:rPr>
                        <a:t>3118.69</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r>
              <a:tr h="708134">
                <a:tc>
                  <a:txBody>
                    <a:bodyPr/>
                    <a:lstStyle/>
                    <a:p>
                      <a:pPr algn="ctr">
                        <a:lnSpc>
                          <a:spcPct val="200000"/>
                        </a:lnSpc>
                        <a:spcAft>
                          <a:spcPts val="0"/>
                        </a:spcAft>
                      </a:pPr>
                      <a:r>
                        <a:rPr lang="en-US" sz="1600" b="1">
                          <a:effectLst/>
                        </a:rPr>
                        <a:t>2</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zh-CN" sz="1600" b="1">
                          <a:effectLst/>
                        </a:rPr>
                        <a:t>间接费</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en-US" sz="1600" b="1">
                          <a:effectLst/>
                        </a:rPr>
                        <a:t>1999.04</a:t>
                      </a:r>
                      <a:r>
                        <a:rPr lang="zh-CN" sz="1600" b="1">
                          <a:effectLst/>
                        </a:rPr>
                        <a:t>×</a:t>
                      </a:r>
                      <a:r>
                        <a:rPr lang="en-US" sz="1600" b="1">
                          <a:effectLst/>
                        </a:rPr>
                        <a:t>48</a:t>
                      </a:r>
                      <a:r>
                        <a:rPr lang="zh-CN" sz="1600" b="1">
                          <a:effectLst/>
                        </a:rPr>
                        <a:t>％</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en-US" sz="1600" b="1">
                          <a:effectLst/>
                        </a:rPr>
                        <a:t>959.54</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r>
              <a:tr h="707969">
                <a:tc>
                  <a:txBody>
                    <a:bodyPr/>
                    <a:lstStyle/>
                    <a:p>
                      <a:pPr algn="ctr">
                        <a:lnSpc>
                          <a:spcPct val="200000"/>
                        </a:lnSpc>
                        <a:spcAft>
                          <a:spcPts val="0"/>
                        </a:spcAft>
                      </a:pPr>
                      <a:r>
                        <a:rPr lang="en-US" sz="1600" b="1">
                          <a:effectLst/>
                        </a:rPr>
                        <a:t>3</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zh-CN" sz="1600" b="1">
                          <a:effectLst/>
                        </a:rPr>
                        <a:t>利</a:t>
                      </a:r>
                      <a:r>
                        <a:rPr lang="en-US" sz="1600" b="1">
                          <a:effectLst/>
                        </a:rPr>
                        <a:t>  </a:t>
                      </a:r>
                      <a:r>
                        <a:rPr lang="zh-CN" sz="1600" b="1">
                          <a:effectLst/>
                        </a:rPr>
                        <a:t>润</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en-US" sz="1600" b="1">
                          <a:effectLst/>
                        </a:rPr>
                        <a:t>1999.04</a:t>
                      </a:r>
                      <a:r>
                        <a:rPr lang="zh-CN" sz="1600" b="1">
                          <a:effectLst/>
                        </a:rPr>
                        <a:t>×</a:t>
                      </a:r>
                      <a:r>
                        <a:rPr lang="en-US" sz="1600" b="1">
                          <a:effectLst/>
                        </a:rPr>
                        <a:t>22</a:t>
                      </a:r>
                      <a:r>
                        <a:rPr lang="zh-CN" sz="1600" b="1">
                          <a:effectLst/>
                        </a:rPr>
                        <a:t>％</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en-US" sz="1600" b="1">
                          <a:effectLst/>
                        </a:rPr>
                        <a:t>439.79</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r>
              <a:tr h="707969">
                <a:tc>
                  <a:txBody>
                    <a:bodyPr/>
                    <a:lstStyle/>
                    <a:p>
                      <a:pPr algn="ctr">
                        <a:lnSpc>
                          <a:spcPct val="200000"/>
                        </a:lnSpc>
                        <a:spcAft>
                          <a:spcPts val="0"/>
                        </a:spcAft>
                      </a:pPr>
                      <a:r>
                        <a:rPr lang="en-US" sz="1600" b="1">
                          <a:effectLst/>
                        </a:rPr>
                        <a:t>4</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zh-CN" sz="1600" b="1">
                          <a:effectLst/>
                        </a:rPr>
                        <a:t>税</a:t>
                      </a:r>
                      <a:r>
                        <a:rPr lang="en-US" sz="1600" b="1">
                          <a:effectLst/>
                        </a:rPr>
                        <a:t>  </a:t>
                      </a:r>
                      <a:r>
                        <a:rPr lang="zh-CN" sz="1600" b="1">
                          <a:effectLst/>
                        </a:rPr>
                        <a:t>金</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en-US" sz="1600" b="1">
                          <a:effectLst/>
                        </a:rPr>
                        <a:t>(3118.69+959.54+439.79)</a:t>
                      </a:r>
                      <a:r>
                        <a:rPr lang="zh-CN" sz="1600" b="1">
                          <a:effectLst/>
                        </a:rPr>
                        <a:t>×</a:t>
                      </a:r>
                      <a:r>
                        <a:rPr lang="en-US" sz="1600" b="1">
                          <a:effectLst/>
                        </a:rPr>
                        <a:t>3.48</a:t>
                      </a:r>
                      <a:r>
                        <a:rPr lang="zh-CN" sz="1600" b="1">
                          <a:effectLst/>
                        </a:rPr>
                        <a:t>％</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en-US" sz="1600" b="1">
                          <a:effectLst/>
                        </a:rPr>
                        <a:t>157.23</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r>
              <a:tr h="708134">
                <a:tc>
                  <a:txBody>
                    <a:bodyPr/>
                    <a:lstStyle/>
                    <a:p>
                      <a:pPr algn="ctr">
                        <a:lnSpc>
                          <a:spcPct val="200000"/>
                        </a:lnSpc>
                        <a:spcAft>
                          <a:spcPts val="0"/>
                        </a:spcAft>
                      </a:pPr>
                      <a:r>
                        <a:rPr lang="en-US" sz="1600" b="1">
                          <a:effectLst/>
                        </a:rPr>
                        <a:t> </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zh-CN" sz="1600" b="1">
                          <a:effectLst/>
                        </a:rPr>
                        <a:t>工程预算造价</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zh-CN" sz="1600" b="1">
                          <a:effectLst/>
                        </a:rPr>
                        <a:t>序</a:t>
                      </a:r>
                      <a:r>
                        <a:rPr lang="en-US" sz="1600" b="1">
                          <a:effectLst/>
                        </a:rPr>
                        <a:t>1</a:t>
                      </a:r>
                      <a:r>
                        <a:rPr lang="zh-CN" sz="1600" b="1">
                          <a:effectLst/>
                        </a:rPr>
                        <a:t>＋序</a:t>
                      </a:r>
                      <a:r>
                        <a:rPr lang="en-US" sz="1600" b="1">
                          <a:effectLst/>
                        </a:rPr>
                        <a:t>2</a:t>
                      </a:r>
                      <a:r>
                        <a:rPr lang="zh-CN" sz="1600" b="1">
                          <a:effectLst/>
                        </a:rPr>
                        <a:t>＋序</a:t>
                      </a:r>
                      <a:r>
                        <a:rPr lang="en-US" sz="1600" b="1">
                          <a:effectLst/>
                        </a:rPr>
                        <a:t>3</a:t>
                      </a:r>
                      <a:r>
                        <a:rPr lang="zh-CN" sz="1600" b="1">
                          <a:effectLst/>
                        </a:rPr>
                        <a:t>＋序</a:t>
                      </a:r>
                      <a:r>
                        <a:rPr lang="en-US" sz="1600" b="1">
                          <a:effectLst/>
                        </a:rPr>
                        <a:t>4 4518.02</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en-US" sz="1600" b="1" dirty="0">
                          <a:effectLst/>
                        </a:rPr>
                        <a:t>4675.25</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6786" name="内容占位符 2"/>
          <p:cNvSpPr>
            <a:spLocks noGrp="1"/>
          </p:cNvSpPr>
          <p:nvPr>
            <p:ph idx="1"/>
          </p:nvPr>
        </p:nvSpPr>
        <p:spPr>
          <a:xfrm>
            <a:off x="468313" y="157956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a:t>
            </a:r>
            <a:r>
              <a:rPr lang="zh-CN" altLang="zh-CN" sz="2800" dirty="0">
                <a:latin typeface="楷体" panose="02010609060101010101" pitchFamily="49" charset="-122"/>
                <a:ea typeface="楷体" panose="02010609060101010101" pitchFamily="49" charset="-122"/>
                <a:cs typeface="+mn-cs"/>
              </a:rPr>
              <a:t>定额计价方式下工程造价的确定</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3.4.1</a:t>
            </a:r>
            <a:r>
              <a:rPr lang="zh-CN" altLang="zh-CN" sz="2800" dirty="0">
                <a:latin typeface="楷体" panose="02010609060101010101" pitchFamily="49" charset="-122"/>
                <a:ea typeface="楷体" panose="02010609060101010101" pitchFamily="49" charset="-122"/>
                <a:cs typeface="+mn-cs"/>
              </a:rPr>
              <a:t>建设项目投资估算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建设项目投资估算是在投资决策过程中</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依据现有的资料和一定的方法对建设工程的投资数额进行的估计</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并在此基础上研究是否建设的造价计算方法。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24678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286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．建标</a:t>
            </a:r>
            <a:r>
              <a:rPr lang="en-US" altLang="zh-CN" sz="2800" dirty="0">
                <a:latin typeface="楷体" panose="02010609060101010101" pitchFamily="49" charset="-122"/>
                <a:ea typeface="楷体" panose="02010609060101010101" pitchFamily="49" charset="-122"/>
                <a:cs typeface="+mn-cs"/>
              </a:rPr>
              <a:t>[2013]44</a:t>
            </a:r>
            <a:r>
              <a:rPr lang="zh-CN" altLang="zh-CN" sz="2800" dirty="0">
                <a:latin typeface="楷体" panose="02010609060101010101" pitchFamily="49" charset="-122"/>
                <a:ea typeface="楷体" panose="02010609060101010101" pitchFamily="49" charset="-122"/>
                <a:cs typeface="+mn-cs"/>
              </a:rPr>
              <a:t>号文件规定建筑安装工程费用划分的施工图预算编制</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）按建标</a:t>
            </a:r>
            <a:r>
              <a:rPr lang="en-US" altLang="zh-CN" sz="2800" dirty="0">
                <a:latin typeface="楷体" panose="02010609060101010101" pitchFamily="49" charset="-122"/>
                <a:ea typeface="楷体" panose="02010609060101010101" pitchFamily="49" charset="-122"/>
                <a:cs typeface="+mn-cs"/>
              </a:rPr>
              <a:t>[2013]44</a:t>
            </a:r>
            <a:r>
              <a:rPr lang="zh-CN" altLang="zh-CN" sz="2800" dirty="0">
                <a:latin typeface="楷体" panose="02010609060101010101" pitchFamily="49" charset="-122"/>
                <a:ea typeface="楷体" panose="02010609060101010101" pitchFamily="49" charset="-122"/>
                <a:cs typeface="+mn-cs"/>
              </a:rPr>
              <a:t>号文件规定建筑安装工程费用划分施工图预算编制步骤</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建标</a:t>
            </a:r>
            <a:r>
              <a:rPr lang="en-US" altLang="zh-CN" sz="2800" dirty="0">
                <a:latin typeface="楷体" panose="02010609060101010101" pitchFamily="49" charset="-122"/>
                <a:ea typeface="楷体" panose="02010609060101010101" pitchFamily="49" charset="-122"/>
                <a:cs typeface="+mn-cs"/>
              </a:rPr>
              <a:t>[2013]44</a:t>
            </a:r>
            <a:r>
              <a:rPr lang="zh-CN" altLang="zh-CN" sz="2800" dirty="0">
                <a:latin typeface="楷体" panose="02010609060101010101" pitchFamily="49" charset="-122"/>
                <a:ea typeface="楷体" panose="02010609060101010101" pitchFamily="49" charset="-122"/>
                <a:cs typeface="+mn-cs"/>
              </a:rPr>
              <a:t>号文件规定建筑安装工程费用划分改变了传统费用划分的方法。该方法已经与</a:t>
            </a:r>
            <a:r>
              <a:rPr lang="en-US" altLang="zh-CN" sz="2800" dirty="0">
                <a:latin typeface="楷体" panose="02010609060101010101" pitchFamily="49" charset="-122"/>
                <a:ea typeface="楷体" panose="02010609060101010101" pitchFamily="49" charset="-122"/>
                <a:cs typeface="+mn-cs"/>
              </a:rPr>
              <a:t>2013</a:t>
            </a:r>
            <a:r>
              <a:rPr lang="zh-CN" altLang="zh-CN" sz="2800" dirty="0">
                <a:latin typeface="楷体" panose="02010609060101010101" pitchFamily="49" charset="-122"/>
                <a:ea typeface="楷体" panose="02010609060101010101" pitchFamily="49" charset="-122"/>
                <a:cs typeface="+mn-cs"/>
              </a:rPr>
              <a:t>清单计价规范的费用划分接轨。根据建标</a:t>
            </a:r>
            <a:r>
              <a:rPr lang="en-US" altLang="zh-CN" sz="2800" dirty="0">
                <a:latin typeface="楷体" panose="02010609060101010101" pitchFamily="49" charset="-122"/>
                <a:ea typeface="楷体" panose="02010609060101010101" pitchFamily="49" charset="-122"/>
                <a:cs typeface="+mn-cs"/>
              </a:rPr>
              <a:t>[2013]44</a:t>
            </a:r>
            <a:r>
              <a:rPr lang="zh-CN" altLang="zh-CN" sz="2800" dirty="0">
                <a:latin typeface="楷体" panose="02010609060101010101" pitchFamily="49" charset="-122"/>
                <a:ea typeface="楷体" panose="02010609060101010101" pitchFamily="49" charset="-122"/>
                <a:cs typeface="+mn-cs"/>
              </a:rPr>
              <a:t>号文件规定，施工图预算编制步骤如下：</a:t>
            </a:r>
            <a:endParaRPr lang="zh-CN" altLang="zh-CN" sz="2800" dirty="0">
              <a:latin typeface="楷体" panose="02010609060101010101" pitchFamily="49" charset="-122"/>
              <a:ea typeface="楷体" panose="02010609060101010101" pitchFamily="49" charset="-122"/>
              <a:cs typeface="+mn-cs"/>
            </a:endParaRPr>
          </a:p>
        </p:txBody>
      </p:sp>
      <p:sp>
        <p:nvSpPr>
          <p:cNvPr id="29286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3890" name="内容占位符 2"/>
          <p:cNvSpPr>
            <a:spLocks noGrp="1"/>
          </p:cNvSpPr>
          <p:nvPr>
            <p:ph idx="1"/>
          </p:nvPr>
        </p:nvSpPr>
        <p:spPr>
          <a:xfrm>
            <a:off x="468313" y="179546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根据施工图和预算（计价）定额（含工程量计算规则）计算工程量（含单价措施项目工程量）；</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根据分部分项（含单价措施项目）工程量和预算定额基价计算分部分项工程定额直接费；</a:t>
            </a:r>
            <a:endParaRPr lang="zh-CN" altLang="zh-CN" sz="2800" dirty="0">
              <a:latin typeface="楷体" panose="02010609060101010101" pitchFamily="49" charset="-122"/>
              <a:ea typeface="楷体" panose="02010609060101010101" pitchFamily="49" charset="-122"/>
              <a:cs typeface="+mn-cs"/>
            </a:endParaRPr>
          </a:p>
        </p:txBody>
      </p:sp>
      <p:sp>
        <p:nvSpPr>
          <p:cNvPr id="29389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4914" name="内容占位符 2"/>
          <p:cNvSpPr>
            <a:spLocks noGrp="1"/>
          </p:cNvSpPr>
          <p:nvPr>
            <p:ph idx="1"/>
          </p:nvPr>
        </p:nvSpPr>
        <p:spPr>
          <a:xfrm>
            <a:off x="612775" y="1795463"/>
            <a:ext cx="7920038"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根据分部分项（含单价措施项目）工程定额人工费和企业管理费率及利润率计算分部分项工程（含单价措施项目）企业管理费和利润；</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根据分部分项工程（单价措施项目）定额人工费和总价措施项目费费率计算总价措施项目费；</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9491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5938"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根据分部分项工程（单价措施项目）定额人工费和其他项目费费率计算其他项目费；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6)</a:t>
            </a:r>
            <a:r>
              <a:rPr lang="zh-CN" altLang="zh-CN" sz="2800" dirty="0">
                <a:latin typeface="楷体" panose="02010609060101010101" pitchFamily="49" charset="-122"/>
                <a:ea typeface="楷体" panose="02010609060101010101" pitchFamily="49" charset="-122"/>
                <a:cs typeface="+mn-cs"/>
              </a:rPr>
              <a:t>根据分部分项工程（单价措施项目）定额人工费和规费费率计算规费；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7)</a:t>
            </a:r>
            <a:r>
              <a:rPr lang="zh-CN" altLang="zh-CN" sz="2800" dirty="0">
                <a:latin typeface="楷体" panose="02010609060101010101" pitchFamily="49" charset="-122"/>
                <a:ea typeface="楷体" panose="02010609060101010101" pitchFamily="49" charset="-122"/>
                <a:cs typeface="+mn-cs"/>
              </a:rPr>
              <a:t>根据分部分项工程费、措施项目费、其他项目费和综合税率计算税金；</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8</a:t>
            </a:r>
            <a:r>
              <a:rPr lang="zh-CN" altLang="zh-CN" sz="2800" dirty="0">
                <a:latin typeface="楷体" panose="02010609060101010101" pitchFamily="49" charset="-122"/>
                <a:ea typeface="楷体" panose="02010609060101010101" pitchFamily="49" charset="-122"/>
                <a:cs typeface="+mn-cs"/>
              </a:rPr>
              <a:t>）将分部分项工程费、措施项目费、其他项目费和税金汇总成工程预算造价。</a:t>
            </a:r>
            <a:endParaRPr lang="zh-CN" altLang="zh-CN" sz="2800" dirty="0">
              <a:latin typeface="楷体" panose="02010609060101010101" pitchFamily="49" charset="-122"/>
              <a:ea typeface="楷体" panose="02010609060101010101" pitchFamily="49" charset="-122"/>
              <a:cs typeface="+mn-cs"/>
            </a:endParaRPr>
          </a:p>
        </p:txBody>
      </p:sp>
      <p:sp>
        <p:nvSpPr>
          <p:cNvPr id="29593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62" name="内容占位符 2"/>
          <p:cNvSpPr>
            <a:spLocks noGrp="1"/>
          </p:cNvSpPr>
          <p:nvPr>
            <p:ph idx="1"/>
          </p:nvPr>
        </p:nvSpPr>
        <p:spPr>
          <a:xfrm>
            <a:off x="468313" y="1795463"/>
            <a:ext cx="8207375" cy="4154487"/>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）计算分部分项工程费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本工程以定额人工费为基础计算各项费用。其中，企业管理费费率为</a:t>
            </a:r>
            <a:r>
              <a:rPr lang="en-US" altLang="zh-CN" sz="2800" dirty="0">
                <a:latin typeface="楷体" panose="02010609060101010101" pitchFamily="49" charset="-122"/>
                <a:ea typeface="楷体" panose="02010609060101010101" pitchFamily="49" charset="-122"/>
                <a:cs typeface="+mn-cs"/>
              </a:rPr>
              <a:t>20</a:t>
            </a:r>
            <a:r>
              <a:rPr lang="zh-CN" altLang="zh-CN" sz="2800" dirty="0">
                <a:latin typeface="楷体" panose="02010609060101010101" pitchFamily="49" charset="-122"/>
                <a:ea typeface="楷体" panose="02010609060101010101" pitchFamily="49" charset="-122"/>
                <a:cs typeface="+mn-cs"/>
              </a:rPr>
              <a:t>％，利润率为</a:t>
            </a:r>
            <a:r>
              <a:rPr lang="en-US" altLang="zh-CN" sz="2800" dirty="0">
                <a:latin typeface="楷体" panose="02010609060101010101" pitchFamily="49" charset="-122"/>
                <a:ea typeface="楷体" panose="02010609060101010101" pitchFamily="49" charset="-122"/>
                <a:cs typeface="+mn-cs"/>
              </a:rPr>
              <a:t>22</a:t>
            </a:r>
            <a:r>
              <a:rPr lang="zh-CN" altLang="zh-CN" sz="2800" dirty="0">
                <a:latin typeface="楷体" panose="02010609060101010101" pitchFamily="49" charset="-122"/>
                <a:ea typeface="楷体" panose="02010609060101010101" pitchFamily="49" charset="-122"/>
                <a:cs typeface="+mn-cs"/>
              </a:rPr>
              <a:t>％，根据表</a:t>
            </a:r>
            <a:r>
              <a:rPr lang="en-US" altLang="zh-CN" sz="2800" dirty="0">
                <a:latin typeface="楷体" panose="02010609060101010101" pitchFamily="49" charset="-122"/>
                <a:ea typeface="楷体" panose="02010609060101010101" pitchFamily="49" charset="-122"/>
                <a:cs typeface="+mn-cs"/>
              </a:rPr>
              <a:t>3-2</a:t>
            </a:r>
            <a:r>
              <a:rPr lang="zh-CN" altLang="zh-CN" sz="2800" dirty="0">
                <a:latin typeface="楷体" panose="02010609060101010101" pitchFamily="49" charset="-122"/>
                <a:ea typeface="楷体" panose="02010609060101010101" pitchFamily="49" charset="-122"/>
                <a:cs typeface="+mn-cs"/>
              </a:rPr>
              <a:t>定额数据和上例</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的工程量计算分部分项工程费见表</a:t>
            </a:r>
            <a:r>
              <a:rPr lang="en-US" altLang="zh-CN" sz="2800" dirty="0">
                <a:latin typeface="楷体" panose="02010609060101010101" pitchFamily="49" charset="-122"/>
                <a:ea typeface="楷体" panose="02010609060101010101" pitchFamily="49" charset="-122"/>
                <a:cs typeface="+mn-cs"/>
              </a:rPr>
              <a:t>3.6</a:t>
            </a:r>
            <a:r>
              <a:rPr lang="zh-CN" altLang="zh-CN" sz="2800" dirty="0">
                <a:latin typeface="楷体" panose="02010609060101010101" pitchFamily="49" charset="-122"/>
                <a:ea typeface="楷体" panose="02010609060101010101" pitchFamily="49" charset="-122"/>
                <a:cs typeface="+mn-cs"/>
              </a:rPr>
              <a:t>。</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9696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7986" name="内容占位符 2"/>
          <p:cNvSpPr>
            <a:spLocks noGrp="1"/>
          </p:cNvSpPr>
          <p:nvPr>
            <p:ph idx="1"/>
          </p:nvPr>
        </p:nvSpPr>
        <p:spPr/>
        <p:txBody>
          <a:bodyPr vert="horz" wrap="square" lIns="91440" tIns="45720" rIns="91440" bIns="45720" anchor="t"/>
          <a:p>
            <a:pPr algn="ctr">
              <a:spcBef>
                <a:spcPct val="0"/>
              </a:spcBef>
              <a:buFont typeface="Wingdings" panose="05000000000000000000" pitchFamily="2" charset="2"/>
            </a:pPr>
            <a:r>
              <a:rPr lang="zh-CN" altLang="zh-CN" sz="1800" dirty="0">
                <a:latin typeface="楷体" panose="02010609060101010101" pitchFamily="49" charset="-122"/>
                <a:ea typeface="楷体" panose="02010609060101010101" pitchFamily="49" charset="-122"/>
                <a:cs typeface="+mn-cs"/>
              </a:rPr>
              <a:t>表</a:t>
            </a:r>
            <a:r>
              <a:rPr lang="en-US" altLang="zh-CN" sz="1800" dirty="0">
                <a:latin typeface="楷体" panose="02010609060101010101" pitchFamily="49" charset="-122"/>
                <a:ea typeface="楷体" panose="02010609060101010101" pitchFamily="49" charset="-122"/>
                <a:cs typeface="+mn-cs"/>
              </a:rPr>
              <a:t>3.6   </a:t>
            </a:r>
            <a:r>
              <a:rPr lang="zh-CN" altLang="zh-CN" sz="1800" dirty="0">
                <a:latin typeface="楷体" panose="02010609060101010101" pitchFamily="49" charset="-122"/>
                <a:ea typeface="楷体" panose="02010609060101010101" pitchFamily="49" charset="-122"/>
                <a:cs typeface="+mn-cs"/>
              </a:rPr>
              <a:t>分部分项工程费计算表</a:t>
            </a:r>
            <a:endParaRPr lang="en-US" altLang="zh-CN" sz="1800" dirty="0">
              <a:latin typeface="楷体" panose="02010609060101010101" pitchFamily="49" charset="-122"/>
              <a:ea typeface="楷体" panose="02010609060101010101" pitchFamily="49" charset="-122"/>
              <a:cs typeface="+mn-cs"/>
            </a:endParaRPr>
          </a:p>
          <a:p>
            <a:pPr algn="ctr">
              <a:spcBef>
                <a:spcPct val="0"/>
              </a:spcBef>
              <a:buFont typeface="Wingdings" panose="05000000000000000000" pitchFamily="2" charset="2"/>
            </a:pPr>
            <a:endParaRPr lang="zh-CN" altLang="en-US" sz="1800" dirty="0">
              <a:latin typeface="楷体" panose="02010609060101010101" pitchFamily="49" charset="-122"/>
              <a:ea typeface="楷体" panose="02010609060101010101" pitchFamily="49" charset="-122"/>
              <a:cs typeface="+mn-cs"/>
            </a:endParaRPr>
          </a:p>
        </p:txBody>
      </p:sp>
      <p:sp>
        <p:nvSpPr>
          <p:cNvPr id="29798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graphicFrame>
        <p:nvGraphicFramePr>
          <p:cNvPr id="5" name="表格 4"/>
          <p:cNvGraphicFramePr>
            <a:graphicFrameLocks noGrp="1"/>
          </p:cNvGraphicFramePr>
          <p:nvPr/>
        </p:nvGraphicFramePr>
        <p:xfrm>
          <a:off x="971550" y="1844675"/>
          <a:ext cx="7777163" cy="4537075"/>
        </p:xfrm>
        <a:graphic>
          <a:graphicData uri="http://schemas.openxmlformats.org/drawingml/2006/table">
            <a:tbl>
              <a:tblPr>
                <a:tableStyleId>{5C22544A-7EE6-4342-B048-85BDC9FD1C3A}</a:tableStyleId>
              </a:tblPr>
              <a:tblGrid>
                <a:gridCol w="641440"/>
                <a:gridCol w="418608"/>
                <a:gridCol w="904065"/>
                <a:gridCol w="447256"/>
                <a:gridCol w="634278"/>
                <a:gridCol w="710677"/>
                <a:gridCol w="710677"/>
                <a:gridCol w="838011"/>
                <a:gridCol w="1235926"/>
                <a:gridCol w="1235926"/>
              </a:tblGrid>
              <a:tr h="328599">
                <a:tc rowSpan="2">
                  <a:txBody>
                    <a:bodyPr/>
                    <a:lstStyle/>
                    <a:p>
                      <a:pPr algn="ctr">
                        <a:lnSpc>
                          <a:spcPts val="1400"/>
                        </a:lnSpc>
                        <a:spcAft>
                          <a:spcPts val="0"/>
                        </a:spcAft>
                      </a:pPr>
                      <a:r>
                        <a:rPr lang="zh-CN" sz="1400" b="1" dirty="0">
                          <a:effectLst/>
                        </a:rPr>
                        <a:t>序号</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2">
                  <a:txBody>
                    <a:bodyPr/>
                    <a:lstStyle/>
                    <a:p>
                      <a:pPr algn="ctr">
                        <a:lnSpc>
                          <a:spcPts val="1400"/>
                        </a:lnSpc>
                        <a:spcAft>
                          <a:spcPts val="0"/>
                        </a:spcAft>
                      </a:pPr>
                      <a:r>
                        <a:rPr lang="zh-CN" sz="1400" b="1" dirty="0">
                          <a:effectLst/>
                        </a:rPr>
                        <a:t>定额编号</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2">
                  <a:txBody>
                    <a:bodyPr/>
                    <a:lstStyle/>
                    <a:p>
                      <a:pPr algn="ctr">
                        <a:lnSpc>
                          <a:spcPts val="1400"/>
                        </a:lnSpc>
                        <a:spcAft>
                          <a:spcPts val="0"/>
                        </a:spcAft>
                      </a:pPr>
                      <a:r>
                        <a:rPr lang="zh-CN" sz="1400" b="1" dirty="0">
                          <a:effectLst/>
                        </a:rPr>
                        <a:t>项目名称</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2">
                  <a:txBody>
                    <a:bodyPr/>
                    <a:lstStyle/>
                    <a:p>
                      <a:pPr algn="ctr">
                        <a:lnSpc>
                          <a:spcPts val="1400"/>
                        </a:lnSpc>
                        <a:spcAft>
                          <a:spcPts val="0"/>
                        </a:spcAft>
                      </a:pPr>
                      <a:r>
                        <a:rPr lang="zh-CN" sz="1400" b="1" dirty="0">
                          <a:effectLst/>
                        </a:rPr>
                        <a:t>单位</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2">
                  <a:txBody>
                    <a:bodyPr/>
                    <a:lstStyle/>
                    <a:p>
                      <a:pPr algn="ctr">
                        <a:lnSpc>
                          <a:spcPts val="1400"/>
                        </a:lnSpc>
                        <a:spcAft>
                          <a:spcPts val="0"/>
                        </a:spcAft>
                      </a:pPr>
                      <a:r>
                        <a:rPr lang="zh-CN" sz="1400" b="1">
                          <a:effectLst/>
                        </a:rPr>
                        <a:t>工程量</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gn="ctr">
                        <a:lnSpc>
                          <a:spcPts val="1400"/>
                        </a:lnSpc>
                        <a:spcAft>
                          <a:spcPts val="0"/>
                        </a:spcAft>
                      </a:pPr>
                      <a:r>
                        <a:rPr lang="zh-CN" sz="1400" b="1">
                          <a:effectLst/>
                        </a:rPr>
                        <a:t>基价</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gridSpan="2">
                  <a:txBody>
                    <a:bodyPr/>
                    <a:lstStyle/>
                    <a:p>
                      <a:pPr algn="ctr">
                        <a:lnSpc>
                          <a:spcPts val="1400"/>
                        </a:lnSpc>
                        <a:spcAft>
                          <a:spcPts val="0"/>
                        </a:spcAft>
                      </a:pPr>
                      <a:r>
                        <a:rPr lang="zh-CN" sz="1400" b="1">
                          <a:effectLst/>
                        </a:rPr>
                        <a:t>合价</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a:txBody>
                    <a:bodyPr/>
                    <a:lstStyle/>
                    <a:p>
                      <a:pPr algn="ctr">
                        <a:lnSpc>
                          <a:spcPts val="1400"/>
                        </a:lnSpc>
                        <a:spcAft>
                          <a:spcPts val="0"/>
                        </a:spcAft>
                      </a:pPr>
                      <a:r>
                        <a:rPr lang="zh-CN" sz="1400" b="1">
                          <a:effectLst/>
                        </a:rPr>
                        <a:t>管理费和利润</a:t>
                      </a:r>
                      <a:endParaRPr lang="zh-CN" sz="18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r>
              <a:tr h="1025890">
                <a:tc vMerge="1">
                  <a:tcPr/>
                </a:tc>
                <a:tc vMerge="1">
                  <a:tcPr/>
                </a:tc>
                <a:tc vMerge="1">
                  <a:tcPr/>
                </a:tc>
                <a:tc vMerge="1">
                  <a:tcPr/>
                </a:tc>
                <a:tc vMerge="1">
                  <a:tcPr/>
                </a:tc>
                <a:tc>
                  <a:txBody>
                    <a:bodyPr/>
                    <a:lstStyle/>
                    <a:p>
                      <a:pPr algn="ctr">
                        <a:lnSpc>
                          <a:spcPts val="1400"/>
                        </a:lnSpc>
                        <a:spcAft>
                          <a:spcPts val="0"/>
                        </a:spcAft>
                      </a:pPr>
                      <a:r>
                        <a:rPr lang="zh-CN" sz="1400" b="1">
                          <a:effectLst/>
                        </a:rPr>
                        <a:t>基价</a:t>
                      </a:r>
                      <a:endParaRPr lang="zh-CN" sz="1800" b="1">
                        <a:effectLst/>
                      </a:endParaRPr>
                    </a:p>
                    <a:p>
                      <a:pPr algn="ctr">
                        <a:lnSpc>
                          <a:spcPts val="1400"/>
                        </a:lnSpc>
                        <a:spcAft>
                          <a:spcPts val="0"/>
                        </a:spcAft>
                      </a:pPr>
                      <a:r>
                        <a:rPr lang="zh-CN" sz="1400" b="1">
                          <a:effectLst/>
                        </a:rPr>
                        <a:t>（元）</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1400"/>
                        </a:lnSpc>
                        <a:spcAft>
                          <a:spcPts val="0"/>
                        </a:spcAft>
                      </a:pPr>
                      <a:r>
                        <a:rPr lang="zh-CN" sz="1400" b="1">
                          <a:effectLst/>
                        </a:rPr>
                        <a:t>其中人工费（元）</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1400"/>
                        </a:lnSpc>
                        <a:spcAft>
                          <a:spcPts val="0"/>
                        </a:spcAft>
                      </a:pPr>
                      <a:r>
                        <a:rPr lang="zh-CN" sz="1400" b="1" dirty="0">
                          <a:effectLst/>
                        </a:rPr>
                        <a:t>合价（元）</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1400"/>
                        </a:lnSpc>
                        <a:spcAft>
                          <a:spcPts val="0"/>
                        </a:spcAft>
                      </a:pPr>
                      <a:r>
                        <a:rPr lang="zh-CN" sz="1400" b="1">
                          <a:effectLst/>
                        </a:rPr>
                        <a:t>其中人工费（元）</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1400"/>
                        </a:lnSpc>
                        <a:spcAft>
                          <a:spcPts val="0"/>
                        </a:spcAft>
                      </a:pPr>
                      <a:r>
                        <a:rPr lang="zh-CN" sz="1400" b="1">
                          <a:effectLst/>
                        </a:rPr>
                        <a:t>管理费率</a:t>
                      </a:r>
                      <a:r>
                        <a:rPr lang="en-US" sz="1400" b="1">
                          <a:effectLst/>
                        </a:rPr>
                        <a:t>20%</a:t>
                      </a:r>
                      <a:endParaRPr lang="zh-CN" sz="1800" b="1">
                        <a:effectLst/>
                      </a:endParaRPr>
                    </a:p>
                    <a:p>
                      <a:pPr algn="ctr">
                        <a:lnSpc>
                          <a:spcPts val="1400"/>
                        </a:lnSpc>
                        <a:spcAft>
                          <a:spcPts val="0"/>
                        </a:spcAft>
                      </a:pPr>
                      <a:r>
                        <a:rPr lang="zh-CN" sz="1400" b="1">
                          <a:effectLst/>
                        </a:rPr>
                        <a:t>利润率</a:t>
                      </a:r>
                      <a:r>
                        <a:rPr lang="en-US" sz="1400" b="1">
                          <a:effectLst/>
                        </a:rPr>
                        <a:t>22%</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627562">
                <a:tc>
                  <a:txBody>
                    <a:bodyPr/>
                    <a:lstStyle/>
                    <a:p>
                      <a:pPr algn="ctr">
                        <a:spcAft>
                          <a:spcPts val="0"/>
                        </a:spcAft>
                      </a:pPr>
                      <a:r>
                        <a:rPr lang="en-US" sz="1400" b="1">
                          <a:effectLst/>
                        </a:rPr>
                        <a:t>1</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spcAft>
                          <a:spcPts val="0"/>
                        </a:spcAft>
                      </a:pPr>
                      <a:r>
                        <a:rPr lang="en-US" sz="1400" b="1" kern="100">
                          <a:effectLst/>
                        </a:rPr>
                        <a:t>1-8</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spcAft>
                          <a:spcPts val="0"/>
                        </a:spcAft>
                      </a:pPr>
                      <a:r>
                        <a:rPr lang="zh-CN" sz="1400" b="1">
                          <a:effectLst/>
                        </a:rPr>
                        <a:t>人工挖地槽土方</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spcAft>
                          <a:spcPts val="0"/>
                        </a:spcAft>
                      </a:pPr>
                      <a:r>
                        <a:rPr lang="en-US" sz="1400" b="1" kern="100" dirty="0">
                          <a:effectLst/>
                        </a:rPr>
                        <a:t>m</a:t>
                      </a:r>
                      <a:r>
                        <a:rPr lang="en-US" sz="1400" b="1" kern="100" baseline="30000" dirty="0">
                          <a:effectLst/>
                        </a:rPr>
                        <a:t>3</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spcAft>
                          <a:spcPts val="0"/>
                        </a:spcAft>
                      </a:pPr>
                      <a:r>
                        <a:rPr lang="en-US" sz="1400" b="1" kern="100" dirty="0">
                          <a:effectLst/>
                        </a:rPr>
                        <a:t>34.18</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spcAft>
                          <a:spcPts val="0"/>
                        </a:spcAft>
                      </a:pPr>
                      <a:r>
                        <a:rPr lang="en-US" sz="1400" b="1">
                          <a:effectLst/>
                        </a:rPr>
                        <a:t>37.59</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spcAft>
                          <a:spcPts val="0"/>
                        </a:spcAft>
                      </a:pPr>
                      <a:r>
                        <a:rPr lang="en-US" sz="1400" b="1">
                          <a:effectLst/>
                        </a:rPr>
                        <a:t>37.59</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spcAft>
                          <a:spcPts val="0"/>
                        </a:spcAft>
                      </a:pPr>
                      <a:r>
                        <a:rPr lang="en-US" sz="1400" b="1">
                          <a:effectLst/>
                        </a:rPr>
                        <a:t>1284.83</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spcAft>
                          <a:spcPts val="0"/>
                        </a:spcAft>
                      </a:pPr>
                      <a:r>
                        <a:rPr lang="en-US" sz="1400" b="1">
                          <a:effectLst/>
                        </a:rPr>
                        <a:t>1284.83</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400" b="1">
                          <a:effectLst/>
                        </a:rPr>
                        <a:t>539.63</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941342">
                <a:tc>
                  <a:txBody>
                    <a:bodyPr/>
                    <a:lstStyle/>
                    <a:p>
                      <a:pPr algn="ctr">
                        <a:spcAft>
                          <a:spcPts val="0"/>
                        </a:spcAft>
                      </a:pPr>
                      <a:r>
                        <a:rPr lang="en-US" sz="1400" b="1">
                          <a:effectLst/>
                        </a:rPr>
                        <a:t>2</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spcAft>
                          <a:spcPts val="0"/>
                        </a:spcAft>
                      </a:pPr>
                      <a:r>
                        <a:rPr lang="en-US" sz="1400" b="1">
                          <a:effectLst/>
                        </a:rPr>
                        <a:t>8-l6</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spcAft>
                          <a:spcPts val="0"/>
                        </a:spcAft>
                      </a:pPr>
                      <a:r>
                        <a:rPr lang="en-US" sz="1400" b="1">
                          <a:effectLst/>
                        </a:rPr>
                        <a:t>  C10</a:t>
                      </a:r>
                      <a:r>
                        <a:rPr lang="zh-CN" sz="1400" b="1">
                          <a:effectLst/>
                        </a:rPr>
                        <a:t>混凝土基础垫层</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spcAft>
                          <a:spcPts val="0"/>
                        </a:spcAft>
                      </a:pPr>
                      <a:r>
                        <a:rPr lang="en-US" sz="1400" b="1">
                          <a:effectLst/>
                        </a:rPr>
                        <a:t>    m</a:t>
                      </a:r>
                      <a:r>
                        <a:rPr lang="en-US" sz="1400" b="1" baseline="30000">
                          <a:effectLst/>
                        </a:rPr>
                        <a:t>3</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spcAft>
                          <a:spcPts val="0"/>
                        </a:spcAft>
                      </a:pPr>
                      <a:r>
                        <a:rPr lang="en-US" sz="1400" b="1" dirty="0">
                          <a:effectLst/>
                        </a:rPr>
                        <a:t>  5.70</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spcAft>
                          <a:spcPts val="0"/>
                        </a:spcAft>
                      </a:pPr>
                      <a:r>
                        <a:rPr lang="en-US" sz="1400" b="1" dirty="0">
                          <a:effectLst/>
                        </a:rPr>
                        <a:t> 321.73</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spcAft>
                          <a:spcPts val="0"/>
                        </a:spcAft>
                      </a:pPr>
                      <a:r>
                        <a:rPr lang="en-US" sz="1400" b="1" dirty="0">
                          <a:effectLst/>
                        </a:rPr>
                        <a:t>125.30</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spcAft>
                          <a:spcPts val="0"/>
                        </a:spcAft>
                      </a:pPr>
                      <a:r>
                        <a:rPr lang="en-US" sz="1400" b="1">
                          <a:effectLst/>
                        </a:rPr>
                        <a:t>1833.86</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spcAft>
                          <a:spcPts val="0"/>
                        </a:spcAft>
                      </a:pPr>
                      <a:r>
                        <a:rPr lang="en-US" sz="1400" b="1">
                          <a:effectLst/>
                        </a:rPr>
                        <a:t>714.21</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400" b="1">
                          <a:effectLst/>
                        </a:rPr>
                        <a:t>299.97</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537661">
                <a:tc>
                  <a:txBody>
                    <a:bodyPr/>
                    <a:lstStyle/>
                    <a:p>
                      <a:pPr algn="ctr">
                        <a:lnSpc>
                          <a:spcPct val="200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indent="266700" algn="just">
                        <a:lnSpc>
                          <a:spcPct val="200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400" b="1" dirty="0">
                          <a:effectLst/>
                        </a:rPr>
                        <a:t> </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400" b="1" dirty="0">
                          <a:effectLst/>
                        </a:rPr>
                        <a:t> </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537786">
                <a:tc>
                  <a:txBody>
                    <a:bodyPr/>
                    <a:lstStyle/>
                    <a:p>
                      <a:pPr algn="ctr">
                        <a:lnSpc>
                          <a:spcPct val="200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indent="266700" algn="just">
                        <a:lnSpc>
                          <a:spcPct val="200000"/>
                        </a:lnSpc>
                        <a:spcAft>
                          <a:spcPts val="0"/>
                        </a:spcAft>
                      </a:pPr>
                      <a:r>
                        <a:rPr lang="zh-CN" sz="1400" b="1">
                          <a:effectLst/>
                        </a:rPr>
                        <a:t>小计：</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400" b="1" dirty="0">
                          <a:effectLst/>
                        </a:rPr>
                        <a:t>3118.69</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400" b="1" dirty="0">
                          <a:effectLst/>
                        </a:rPr>
                        <a:t>1999.04</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400" b="1">
                          <a:effectLst/>
                        </a:rPr>
                        <a:t>839.60</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537661">
                <a:tc gridSpan="10">
                  <a:txBody>
                    <a:bodyPr/>
                    <a:lstStyle/>
                    <a:p>
                      <a:pPr algn="ctr">
                        <a:lnSpc>
                          <a:spcPct val="200000"/>
                        </a:lnSpc>
                        <a:spcAft>
                          <a:spcPts val="0"/>
                        </a:spcAft>
                      </a:pPr>
                      <a:r>
                        <a:rPr lang="zh-CN" sz="1400" b="1" dirty="0">
                          <a:effectLst/>
                        </a:rPr>
                        <a:t>分部分项工程费</a:t>
                      </a:r>
                      <a:r>
                        <a:rPr lang="en-US" sz="1400" b="1" dirty="0">
                          <a:effectLst/>
                        </a:rPr>
                        <a:t>=3118.69</a:t>
                      </a:r>
                      <a:r>
                        <a:rPr lang="zh-CN" sz="1400" b="1" dirty="0">
                          <a:effectLst/>
                        </a:rPr>
                        <a:t>＋</a:t>
                      </a:r>
                      <a:r>
                        <a:rPr lang="en-US" sz="1400" b="1" dirty="0">
                          <a:effectLst/>
                        </a:rPr>
                        <a:t>839.60=3958.29</a:t>
                      </a:r>
                      <a:r>
                        <a:rPr lang="zh-CN" sz="1400" b="1" dirty="0">
                          <a:effectLst/>
                        </a:rPr>
                        <a:t>元</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hMerge="1">
                  <a:tcPr/>
                </a:tc>
                <a:tc hMerge="1">
                  <a:tcPr/>
                </a:tc>
                <a:tc hMerge="1">
                  <a:tcPr/>
                </a:tc>
                <a:tc hMerge="1">
                  <a:tcPr/>
                </a:tc>
                <a:tc hMerge="1">
                  <a:tcPr/>
                </a:tc>
                <a:tc hMerge="1">
                  <a:tcPr/>
                </a:tc>
                <a:tc hMerge="1">
                  <a:tcPr/>
                </a:tc>
                <a:tc hMerge="1">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9010"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说明：管理费和利润</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定额人工费×（管理费率＋利润率）</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）计算工程预算造价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工程预算造价还包括措施项目费、其他项目费、规费和税金。</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29901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0034" name="内容占位符 2"/>
          <p:cNvSpPr>
            <a:spLocks noGrp="1"/>
          </p:cNvSpPr>
          <p:nvPr>
            <p:ph idx="1"/>
          </p:nvPr>
        </p:nvSpPr>
        <p:spPr>
          <a:xfrm>
            <a:off x="468313" y="16510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按某地区规定，措施项目费、其他项目费、规费的计算基础是定额人工费。其中措施项目费费率为</a:t>
            </a:r>
            <a:r>
              <a:rPr lang="en-US" altLang="zh-CN" sz="2800" dirty="0">
                <a:latin typeface="楷体" panose="02010609060101010101" pitchFamily="49" charset="-122"/>
                <a:ea typeface="楷体" panose="02010609060101010101" pitchFamily="49" charset="-122"/>
                <a:cs typeface="+mn-cs"/>
              </a:rPr>
              <a:t>10%</a:t>
            </a:r>
            <a:r>
              <a:rPr lang="zh-CN" altLang="zh-CN" sz="2800" dirty="0">
                <a:latin typeface="楷体" panose="02010609060101010101" pitchFamily="49" charset="-122"/>
                <a:ea typeface="楷体" panose="02010609060101010101" pitchFamily="49" charset="-122"/>
                <a:cs typeface="+mn-cs"/>
              </a:rPr>
              <a:t>，规费费率为</a:t>
            </a:r>
            <a:r>
              <a:rPr lang="en-US" altLang="zh-CN" sz="2800" dirty="0">
                <a:latin typeface="楷体" panose="02010609060101010101" pitchFamily="49" charset="-122"/>
                <a:ea typeface="楷体" panose="02010609060101010101" pitchFamily="49" charset="-122"/>
                <a:cs typeface="+mn-cs"/>
              </a:rPr>
              <a:t>18%</a:t>
            </a:r>
            <a:r>
              <a:rPr lang="zh-CN" altLang="zh-CN" sz="2800" dirty="0">
                <a:latin typeface="楷体" panose="02010609060101010101" pitchFamily="49" charset="-122"/>
                <a:ea typeface="楷体" panose="02010609060101010101" pitchFamily="49" charset="-122"/>
                <a:cs typeface="+mn-cs"/>
              </a:rPr>
              <a:t>，综合税率为</a:t>
            </a:r>
            <a:r>
              <a:rPr lang="en-US" altLang="zh-CN" sz="2800" dirty="0">
                <a:latin typeface="楷体" panose="02010609060101010101" pitchFamily="49" charset="-122"/>
                <a:ea typeface="楷体" panose="02010609060101010101" pitchFamily="49" charset="-122"/>
                <a:cs typeface="+mn-cs"/>
              </a:rPr>
              <a:t>3.48%</a:t>
            </a:r>
            <a:r>
              <a:rPr lang="zh-CN" altLang="zh-CN" sz="2800" dirty="0">
                <a:latin typeface="楷体" panose="02010609060101010101" pitchFamily="49" charset="-122"/>
                <a:ea typeface="楷体" panose="02010609060101010101" pitchFamily="49" charset="-122"/>
                <a:cs typeface="+mn-cs"/>
              </a:rPr>
              <a:t>，本工程项目无其他项目费。根据上述规定，计算基础垫层和砂浆防潮层的各项费用和工程预算造价。计算过程见表</a:t>
            </a:r>
            <a:r>
              <a:rPr lang="en-US" altLang="zh-CN" sz="2800" dirty="0">
                <a:latin typeface="楷体" panose="02010609060101010101" pitchFamily="49" charset="-122"/>
                <a:ea typeface="楷体" panose="02010609060101010101" pitchFamily="49" charset="-122"/>
                <a:cs typeface="+mn-cs"/>
              </a:rPr>
              <a:t>3.7</a:t>
            </a:r>
            <a:r>
              <a:rPr lang="zh-CN" altLang="zh-CN" sz="2800" dirty="0">
                <a:latin typeface="楷体" panose="02010609060101010101" pitchFamily="49" charset="-122"/>
                <a:ea typeface="楷体" panose="02010609060101010101" pitchFamily="49" charset="-122"/>
                <a:cs typeface="+mn-cs"/>
              </a:rPr>
              <a:t>。</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0003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1058"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1800" dirty="0">
                <a:latin typeface="楷体" panose="02010609060101010101" pitchFamily="49" charset="-122"/>
                <a:ea typeface="楷体" panose="02010609060101010101" pitchFamily="49" charset="-122"/>
                <a:cs typeface="+mn-cs"/>
              </a:rPr>
              <a:t>表</a:t>
            </a:r>
            <a:r>
              <a:rPr lang="en-US" altLang="zh-CN" sz="1800" dirty="0">
                <a:latin typeface="楷体" panose="02010609060101010101" pitchFamily="49" charset="-122"/>
                <a:ea typeface="楷体" panose="02010609060101010101" pitchFamily="49" charset="-122"/>
                <a:cs typeface="+mn-cs"/>
              </a:rPr>
              <a:t>3.7   44</a:t>
            </a:r>
            <a:r>
              <a:rPr lang="zh-CN" altLang="zh-CN" sz="1800" dirty="0">
                <a:latin typeface="楷体" panose="02010609060101010101" pitchFamily="49" charset="-122"/>
                <a:ea typeface="楷体" panose="02010609060101010101" pitchFamily="49" charset="-122"/>
                <a:cs typeface="+mn-cs"/>
              </a:rPr>
              <a:t>号文件费用规定的施工图预算费用</a:t>
            </a:r>
            <a:r>
              <a:rPr lang="en-US" altLang="zh-CN" sz="1800" dirty="0">
                <a:latin typeface="楷体" panose="02010609060101010101" pitchFamily="49" charset="-122"/>
                <a:ea typeface="楷体" panose="02010609060101010101" pitchFamily="49" charset="-122"/>
                <a:cs typeface="+mn-cs"/>
              </a:rPr>
              <a:t>(</a:t>
            </a:r>
            <a:r>
              <a:rPr lang="zh-CN" altLang="zh-CN" sz="1800" dirty="0">
                <a:latin typeface="楷体" panose="02010609060101010101" pitchFamily="49" charset="-122"/>
                <a:ea typeface="楷体" panose="02010609060101010101" pitchFamily="49" charset="-122"/>
                <a:cs typeface="+mn-cs"/>
              </a:rPr>
              <a:t>造价</a:t>
            </a:r>
            <a:r>
              <a:rPr lang="en-US" altLang="zh-CN" sz="1800" dirty="0">
                <a:latin typeface="楷体" panose="02010609060101010101" pitchFamily="49" charset="-122"/>
                <a:ea typeface="楷体" panose="02010609060101010101" pitchFamily="49" charset="-122"/>
                <a:cs typeface="+mn-cs"/>
              </a:rPr>
              <a:t>)</a:t>
            </a:r>
            <a:r>
              <a:rPr lang="zh-CN" altLang="zh-CN" sz="1800" dirty="0">
                <a:latin typeface="楷体" panose="02010609060101010101" pitchFamily="49" charset="-122"/>
                <a:ea typeface="楷体" panose="02010609060101010101" pitchFamily="49" charset="-122"/>
                <a:cs typeface="+mn-cs"/>
              </a:rPr>
              <a:t>计算表</a:t>
            </a:r>
            <a:endParaRPr lang="en-US" altLang="zh-CN" sz="1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1800" dirty="0">
              <a:latin typeface="楷体" panose="02010609060101010101" pitchFamily="49" charset="-122"/>
              <a:ea typeface="楷体" panose="02010609060101010101" pitchFamily="49" charset="-122"/>
              <a:cs typeface="+mn-cs"/>
            </a:endParaRPr>
          </a:p>
        </p:txBody>
      </p:sp>
      <p:sp>
        <p:nvSpPr>
          <p:cNvPr id="30105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graphicFrame>
        <p:nvGraphicFramePr>
          <p:cNvPr id="5" name="表格 4"/>
          <p:cNvGraphicFramePr>
            <a:graphicFrameLocks noGrp="1"/>
          </p:cNvGraphicFramePr>
          <p:nvPr/>
        </p:nvGraphicFramePr>
        <p:xfrm>
          <a:off x="755650" y="1989138"/>
          <a:ext cx="7848872" cy="4248476"/>
        </p:xfrm>
        <a:graphic>
          <a:graphicData uri="http://schemas.openxmlformats.org/drawingml/2006/table">
            <a:tbl>
              <a:tblPr>
                <a:tableStyleId>{5C22544A-7EE6-4342-B048-85BDC9FD1C3A}</a:tableStyleId>
              </a:tblPr>
              <a:tblGrid>
                <a:gridCol w="1443884"/>
                <a:gridCol w="1466889"/>
                <a:gridCol w="3052493"/>
                <a:gridCol w="1885606"/>
              </a:tblGrid>
              <a:tr h="606950">
                <a:tc>
                  <a:txBody>
                    <a:bodyPr/>
                    <a:lstStyle/>
                    <a:p>
                      <a:pPr algn="ctr">
                        <a:lnSpc>
                          <a:spcPts val="2000"/>
                        </a:lnSpc>
                        <a:spcAft>
                          <a:spcPts val="0"/>
                        </a:spcAft>
                      </a:pPr>
                      <a:r>
                        <a:rPr lang="zh-CN" sz="1600" b="1">
                          <a:effectLst/>
                        </a:rPr>
                        <a:t>序</a:t>
                      </a:r>
                      <a:r>
                        <a:rPr lang="en-US" sz="1600" b="1">
                          <a:effectLst/>
                        </a:rPr>
                        <a:t>  </a:t>
                      </a:r>
                      <a:r>
                        <a:rPr lang="zh-CN" sz="1600" b="1">
                          <a:effectLst/>
                        </a:rPr>
                        <a:t>号</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zh-CN" sz="1600" b="1">
                          <a:effectLst/>
                        </a:rPr>
                        <a:t>费用名称</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zh-CN" sz="1600" b="1">
                          <a:effectLst/>
                        </a:rPr>
                        <a:t>计算式</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zh-CN" sz="1600" b="1">
                          <a:effectLst/>
                        </a:rPr>
                        <a:t>金额／元</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r>
              <a:tr h="606950">
                <a:tc>
                  <a:txBody>
                    <a:bodyPr/>
                    <a:lstStyle/>
                    <a:p>
                      <a:pPr algn="ctr">
                        <a:lnSpc>
                          <a:spcPts val="2000"/>
                        </a:lnSpc>
                        <a:spcAft>
                          <a:spcPts val="0"/>
                        </a:spcAft>
                      </a:pPr>
                      <a:r>
                        <a:rPr lang="en-US" sz="1600" b="1">
                          <a:effectLst/>
                        </a:rPr>
                        <a:t>1</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zh-CN" sz="1600" b="1">
                          <a:effectLst/>
                        </a:rPr>
                        <a:t>分部分项工程费</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zh-CN" sz="1600" b="1">
                          <a:effectLst/>
                        </a:rPr>
                        <a:t>详见表</a:t>
                      </a:r>
                      <a:r>
                        <a:rPr lang="en-US" sz="1600" b="1">
                          <a:effectLst/>
                        </a:rPr>
                        <a:t>3.5</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en-US" sz="1600" b="1">
                          <a:effectLst/>
                        </a:rPr>
                        <a:t>3958.29</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r>
              <a:tr h="606950">
                <a:tc>
                  <a:txBody>
                    <a:bodyPr/>
                    <a:lstStyle/>
                    <a:p>
                      <a:pPr algn="ctr">
                        <a:lnSpc>
                          <a:spcPts val="2000"/>
                        </a:lnSpc>
                        <a:spcAft>
                          <a:spcPts val="0"/>
                        </a:spcAft>
                      </a:pPr>
                      <a:r>
                        <a:rPr lang="en-US" sz="1600" b="1">
                          <a:effectLst/>
                        </a:rPr>
                        <a:t>2</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zh-CN" sz="1600" b="1">
                          <a:effectLst/>
                        </a:rPr>
                        <a:t>措施项目费</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en-US" sz="1600" b="1">
                          <a:effectLst/>
                        </a:rPr>
                        <a:t>1999.04</a:t>
                      </a:r>
                      <a:r>
                        <a:rPr lang="zh-CN" sz="1600" b="1">
                          <a:effectLst/>
                        </a:rPr>
                        <a:t>×</a:t>
                      </a:r>
                      <a:r>
                        <a:rPr lang="en-US" sz="1600" b="1">
                          <a:effectLst/>
                        </a:rPr>
                        <a:t>10</a:t>
                      </a:r>
                      <a:r>
                        <a:rPr lang="zh-CN" sz="1600" b="1">
                          <a:effectLst/>
                        </a:rPr>
                        <a:t>％</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en-US" sz="1600" b="1">
                          <a:effectLst/>
                        </a:rPr>
                        <a:t>199.90</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r>
              <a:tr h="606950">
                <a:tc>
                  <a:txBody>
                    <a:bodyPr/>
                    <a:lstStyle/>
                    <a:p>
                      <a:pPr algn="ctr">
                        <a:lnSpc>
                          <a:spcPts val="2000"/>
                        </a:lnSpc>
                        <a:spcAft>
                          <a:spcPts val="0"/>
                        </a:spcAft>
                      </a:pPr>
                      <a:r>
                        <a:rPr lang="en-US" sz="1600" b="1">
                          <a:effectLst/>
                        </a:rPr>
                        <a:t>3</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zh-CN" sz="1600" b="1">
                          <a:effectLst/>
                        </a:rPr>
                        <a:t>其他项目费</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zh-CN" sz="1600" b="1">
                          <a:effectLst/>
                        </a:rPr>
                        <a:t>无</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zh-CN" sz="1600" b="1">
                          <a:effectLst/>
                        </a:rPr>
                        <a:t>——</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r>
              <a:tr h="606950">
                <a:tc>
                  <a:txBody>
                    <a:bodyPr/>
                    <a:lstStyle/>
                    <a:p>
                      <a:pPr algn="ctr">
                        <a:lnSpc>
                          <a:spcPts val="2000"/>
                        </a:lnSpc>
                        <a:spcAft>
                          <a:spcPts val="0"/>
                        </a:spcAft>
                      </a:pPr>
                      <a:r>
                        <a:rPr lang="en-US" sz="1600" b="1">
                          <a:effectLst/>
                        </a:rPr>
                        <a:t>4</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zh-CN" sz="1600" b="1">
                          <a:effectLst/>
                        </a:rPr>
                        <a:t>规费</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en-US" sz="1600" b="1">
                          <a:effectLst/>
                        </a:rPr>
                        <a:t>1999.04</a:t>
                      </a:r>
                      <a:r>
                        <a:rPr lang="zh-CN" sz="1600" b="1">
                          <a:effectLst/>
                        </a:rPr>
                        <a:t>×</a:t>
                      </a:r>
                      <a:r>
                        <a:rPr lang="en-US" sz="1600" b="1">
                          <a:effectLst/>
                        </a:rPr>
                        <a:t>18</a:t>
                      </a:r>
                      <a:r>
                        <a:rPr lang="zh-CN" sz="1600" b="1">
                          <a:effectLst/>
                        </a:rPr>
                        <a:t>％</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en-US" sz="1600" b="1">
                          <a:effectLst/>
                        </a:rPr>
                        <a:t>359.83</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r>
              <a:tr h="606776">
                <a:tc>
                  <a:txBody>
                    <a:bodyPr/>
                    <a:lstStyle/>
                    <a:p>
                      <a:pPr algn="ctr">
                        <a:lnSpc>
                          <a:spcPts val="2000"/>
                        </a:lnSpc>
                        <a:spcAft>
                          <a:spcPts val="0"/>
                        </a:spcAft>
                      </a:pPr>
                      <a:r>
                        <a:rPr lang="en-US" sz="1600" b="1">
                          <a:effectLst/>
                        </a:rPr>
                        <a:t>5</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zh-CN" sz="1600" b="1">
                          <a:effectLst/>
                        </a:rPr>
                        <a:t>税</a:t>
                      </a:r>
                      <a:r>
                        <a:rPr lang="en-US" sz="1600" b="1">
                          <a:effectLst/>
                        </a:rPr>
                        <a:t>  </a:t>
                      </a:r>
                      <a:r>
                        <a:rPr lang="zh-CN" sz="1600" b="1">
                          <a:effectLst/>
                        </a:rPr>
                        <a:t>金</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en-US" sz="1600" b="1">
                          <a:effectLst/>
                        </a:rPr>
                        <a:t>(3958.29+199.90+359.83)</a:t>
                      </a:r>
                      <a:r>
                        <a:rPr lang="zh-CN" sz="1600" b="1">
                          <a:effectLst/>
                        </a:rPr>
                        <a:t>×</a:t>
                      </a:r>
                      <a:r>
                        <a:rPr lang="en-US" sz="1600" b="1">
                          <a:effectLst/>
                        </a:rPr>
                        <a:t>3.48</a:t>
                      </a:r>
                      <a:r>
                        <a:rPr lang="zh-CN" sz="1600" b="1">
                          <a:effectLst/>
                        </a:rPr>
                        <a:t>％</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en-US" sz="1600" b="1">
                          <a:effectLst/>
                        </a:rPr>
                        <a:t>157.23</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r>
              <a:tr h="606950">
                <a:tc>
                  <a:txBody>
                    <a:bodyPr/>
                    <a:lstStyle/>
                    <a:p>
                      <a:pPr algn="ctr">
                        <a:lnSpc>
                          <a:spcPts val="2000"/>
                        </a:lnSpc>
                        <a:spcAft>
                          <a:spcPts val="0"/>
                        </a:spcAft>
                      </a:pPr>
                      <a:r>
                        <a:rPr lang="en-US" sz="1600" b="1">
                          <a:effectLst/>
                        </a:rPr>
                        <a:t> </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zh-CN" sz="1600" b="1">
                          <a:effectLst/>
                        </a:rPr>
                        <a:t>工程预算造价</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zh-CN" sz="1600" b="1">
                          <a:effectLst/>
                        </a:rPr>
                        <a:t>序</a:t>
                      </a:r>
                      <a:r>
                        <a:rPr lang="en-US" sz="1600" b="1">
                          <a:effectLst/>
                        </a:rPr>
                        <a:t>1</a:t>
                      </a:r>
                      <a:r>
                        <a:rPr lang="zh-CN" sz="1600" b="1">
                          <a:effectLst/>
                        </a:rPr>
                        <a:t>＋序</a:t>
                      </a:r>
                      <a:r>
                        <a:rPr lang="en-US" sz="1600" b="1">
                          <a:effectLst/>
                        </a:rPr>
                        <a:t>2</a:t>
                      </a:r>
                      <a:r>
                        <a:rPr lang="zh-CN" sz="1600" b="1">
                          <a:effectLst/>
                        </a:rPr>
                        <a:t>＋序</a:t>
                      </a:r>
                      <a:r>
                        <a:rPr lang="en-US" sz="1600" b="1">
                          <a:effectLst/>
                        </a:rPr>
                        <a:t>3</a:t>
                      </a:r>
                      <a:r>
                        <a:rPr lang="zh-CN" sz="1600" b="1">
                          <a:effectLst/>
                        </a:rPr>
                        <a:t>＋序</a:t>
                      </a:r>
                      <a:r>
                        <a:rPr lang="en-US" sz="1600" b="1">
                          <a:effectLst/>
                        </a:rPr>
                        <a:t>4</a:t>
                      </a:r>
                      <a:r>
                        <a:rPr lang="zh-CN" sz="1600" b="1">
                          <a:effectLst/>
                        </a:rPr>
                        <a:t>＋序</a:t>
                      </a:r>
                      <a:r>
                        <a:rPr lang="en-US" sz="1600" b="1">
                          <a:effectLst/>
                        </a:rPr>
                        <a:t>5</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en-US" sz="1600" b="1" dirty="0">
                          <a:effectLst/>
                        </a:rPr>
                        <a:t>4675.25</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2082" name="内容占位符 2"/>
          <p:cNvSpPr>
            <a:spLocks noGrp="1"/>
          </p:cNvSpPr>
          <p:nvPr>
            <p:ph idx="1"/>
          </p:nvPr>
        </p:nvSpPr>
        <p:spPr>
          <a:xfrm>
            <a:off x="468313" y="12906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3.4.3</a:t>
            </a:r>
            <a:r>
              <a:rPr lang="zh-CN" altLang="zh-CN" sz="2800" dirty="0">
                <a:latin typeface="楷体" panose="02010609060101010101" pitchFamily="49" charset="-122"/>
                <a:ea typeface="楷体" panose="02010609060101010101" pitchFamily="49" charset="-122"/>
                <a:cs typeface="+mn-cs"/>
              </a:rPr>
              <a:t>施工预算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概</a:t>
            </a: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述</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建筑安装施工企业必须加强经营管理，缩短施工周期，确保工程质量、降低工程成本，</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才能取得较好的经济效益。</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做好施工预算工作</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是施工企业加强经营管理，降低工程成本的重要环节之一。</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30208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7810" name="内容占位符 2"/>
          <p:cNvSpPr>
            <a:spLocks noGrp="1"/>
          </p:cNvSpPr>
          <p:nvPr>
            <p:ph idx="1"/>
          </p:nvPr>
        </p:nvSpPr>
        <p:spPr>
          <a:xfrm>
            <a:off x="468313" y="14351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投资估算要保证必要的准确性，如果误差太大</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必将导致决策失误。因此，准确、全面地估算建设项目的工程造价，是项目可行性研究乃至整个建设项目投资决策阶段工程造价管理的重要任务。</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4781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3106" name="内容占位符 2"/>
          <p:cNvSpPr>
            <a:spLocks noGrp="1"/>
          </p:cNvSpPr>
          <p:nvPr>
            <p:ph idx="1"/>
          </p:nvPr>
        </p:nvSpPr>
        <p:spPr>
          <a:xfrm>
            <a:off x="468313" y="1795463"/>
            <a:ext cx="8207375" cy="372110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什么是施工预算</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施工预算与施工图预算有哪些区别，施工预算在企业管理中有哪些作用，这些都是本章节所要讨论的问题。</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0310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4130"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2.</a:t>
            </a:r>
            <a:r>
              <a:rPr lang="zh-CN" altLang="zh-CN" dirty="0">
                <a:latin typeface="楷体" panose="02010609060101010101" pitchFamily="49" charset="-122"/>
                <a:ea typeface="楷体" panose="02010609060101010101" pitchFamily="49" charset="-122"/>
                <a:cs typeface="+mn-cs"/>
              </a:rPr>
              <a:t>施工预算的概念</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施工预算是为适应施工企业加强管理的需要，按照企业管理和队、组核算的要求、根据施工图纸、企业定额</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或劳动定额和地区材料消耗定额</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、施工组织设计、考虑挖掘企业内部潜力，在开工前由施工单位编制，供企业内部使用的一种预算</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它规定了单位工程或分部、分层、分段工程的人工、材料、施工机械台班的消耗数量标准和直接费付出的标准，是施工企业基层的成本计划文件，是与施工图预算和实际成本进行分析对比的基础资料</a:t>
            </a:r>
            <a:r>
              <a:rPr lang="zh-CN" altLang="en-US"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编制施工预算是加强企业管理，实行经济核算的重要措施</a:t>
            </a:r>
            <a:r>
              <a:rPr lang="zh-CN" altLang="en-US" dirty="0">
                <a:latin typeface="楷体" panose="02010609060101010101" pitchFamily="49" charset="-122"/>
                <a:ea typeface="楷体" panose="02010609060101010101" pitchFamily="49" charset="-122"/>
                <a:cs typeface="+mn-cs"/>
              </a:rPr>
              <a:t>。</a:t>
            </a:r>
            <a:endParaRPr lang="zh-CN" altLang="en-US" dirty="0">
              <a:latin typeface="楷体" panose="02010609060101010101" pitchFamily="49" charset="-122"/>
              <a:ea typeface="楷体" panose="02010609060101010101" pitchFamily="49" charset="-122"/>
              <a:cs typeface="+mn-cs"/>
            </a:endParaRPr>
          </a:p>
        </p:txBody>
      </p:sp>
      <p:sp>
        <p:nvSpPr>
          <p:cNvPr id="30413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5154" name="内容占位符 2"/>
          <p:cNvSpPr>
            <a:spLocks noGrp="1"/>
          </p:cNvSpPr>
          <p:nvPr>
            <p:ph idx="1"/>
          </p:nvPr>
        </p:nvSpPr>
        <p:spPr>
          <a:xfrm>
            <a:off x="468313" y="83661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施工预算与施工图预算的区别</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施工预算与施工图预算的区别主要有以下几个方面：</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两算</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的作用不同</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施工图预算是确定工程造价，对外签订工程合同，办理工程拨款和贷款、考核工程成本、办理竣工结算的依据</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在实行招标、投标的情况下，它也是招标者计算标底和投标者进行报价的基础。</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30515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6178" name="内容占位符 2"/>
          <p:cNvSpPr>
            <a:spLocks noGrp="1"/>
          </p:cNvSpPr>
          <p:nvPr>
            <p:ph idx="1"/>
          </p:nvPr>
        </p:nvSpPr>
        <p:spPr>
          <a:xfrm>
            <a:off x="468313" y="16510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施工预算是为达到降低成本的目的，按照施工定额的规定，结合挖掘企业内部潜力而编制的一种供企业内部使用的预算</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是编制施工生产计划和企业内部实行定额管理、确定承包任务的基础</a:t>
            </a:r>
            <a:r>
              <a:rPr lang="zh-CN" altLang="en-US"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30617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02"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(2)</a:t>
            </a:r>
            <a:r>
              <a:rPr lang="zh-CN" altLang="zh-CN" dirty="0">
                <a:latin typeface="楷体" panose="02010609060101010101" pitchFamily="49" charset="-122"/>
                <a:ea typeface="楷体" panose="02010609060101010101" pitchFamily="49" charset="-122"/>
                <a:cs typeface="+mn-cs"/>
              </a:rPr>
              <a:t>“两算</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的编制依据不同</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施工图预算与施工预算虽然都是根据同一施工图编制的，但前者的人工、材料和机械台班消耗量，是根据预算定额规定的标准计算的，所表现的是社会平均水平的建筑产品活劳动和物化劳动消耗的补偿量。是施工企业确定资金来源的主要依据。而后者则是根据企业定额的规定，并结合施工企业本身所采用的技术组织措施来计算的</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所表现的是企业生产力水平的建筑产品活劳动和物化劳动消耗的付出量，是施工企业控制资金支出的主要尺度</a:t>
            </a:r>
            <a:r>
              <a:rPr lang="zh-CN" altLang="en-US" dirty="0">
                <a:latin typeface="楷体" panose="02010609060101010101" pitchFamily="49" charset="-122"/>
                <a:ea typeface="楷体" panose="02010609060101010101" pitchFamily="49" charset="-122"/>
                <a:cs typeface="+mn-cs"/>
              </a:rPr>
              <a:t>。</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30720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822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(3)“</a:t>
            </a:r>
            <a:r>
              <a:rPr lang="zh-CN" altLang="zh-CN" sz="2800" dirty="0">
                <a:latin typeface="楷体" panose="02010609060101010101" pitchFamily="49" charset="-122"/>
                <a:ea typeface="楷体" panose="02010609060101010101" pitchFamily="49" charset="-122"/>
                <a:cs typeface="+mn-cs"/>
              </a:rPr>
              <a:t>两算</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的工程量计算规则和计量单位有许多不同点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由于</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两算</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所依据的定额不同，其工程量计算规则和计量单位也不尽相同</a:t>
            </a:r>
            <a:r>
              <a:rPr lang="zh-CN" altLang="en-US"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施工图预算的工程量是按照预算定额所规定的计算规则和计量单位计算的</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而施工预算的工程量要按照企业定额、劳动定额的规定、地区材料消耗定额的要求、企业管理的需要来进行计算。</a:t>
            </a:r>
            <a:endParaRPr lang="zh-CN" altLang="en-US" sz="2800" dirty="0">
              <a:latin typeface="楷体" panose="02010609060101010101" pitchFamily="49" charset="-122"/>
              <a:ea typeface="楷体" panose="02010609060101010101" pitchFamily="49" charset="-122"/>
              <a:cs typeface="+mn-cs"/>
            </a:endParaRPr>
          </a:p>
        </p:txBody>
      </p:sp>
      <p:sp>
        <p:nvSpPr>
          <p:cNvPr id="30822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9250" name="内容占位符 2"/>
          <p:cNvSpPr>
            <a:spLocks noGrp="1"/>
          </p:cNvSpPr>
          <p:nvPr>
            <p:ph idx="1"/>
          </p:nvPr>
        </p:nvSpPr>
        <p:spPr>
          <a:xfrm>
            <a:off x="468313" y="14351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两算</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的费用组成不同</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施工图预算的费用组成，除计算直接费以外，还要计算间接费、利润和税金</a:t>
            </a:r>
            <a:r>
              <a:rPr lang="zh-CN" altLang="en-US"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而施工预算则主要是计算人工、材料和施工机械台班的消耗量及其相应的直接费，再按照各施工企业所采取的内包办法，增加适当的包干费用，其额度由各施工单位经过测算确定。</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0925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027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两算</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的编制方法和粗细程度不同</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施工图预算的编制是采用的单位估价法</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定额项目的综合程度较大，是用来确定工程造价的。施工预算的编制一般是采用的实物法或实物金额法。定额项目按工种划分，其综合程度较小。由于施工预算要满足按工种实行定额管理和班组核算的要求。所以，预算项目划分较细</a:t>
            </a:r>
            <a:r>
              <a:rPr lang="zh-CN" altLang="en-US"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并要求分层、分段进行编制。</a:t>
            </a:r>
            <a:endParaRPr lang="zh-CN" altLang="en-US" sz="2800" dirty="0">
              <a:latin typeface="楷体" panose="02010609060101010101" pitchFamily="49" charset="-122"/>
              <a:ea typeface="楷体" panose="02010609060101010101" pitchFamily="49" charset="-122"/>
              <a:cs typeface="+mn-cs"/>
            </a:endParaRPr>
          </a:p>
        </p:txBody>
      </p:sp>
      <p:sp>
        <p:nvSpPr>
          <p:cNvPr id="31027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1298"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综上所述</a:t>
            </a:r>
            <a:r>
              <a:rPr lang="zh-CN" altLang="en-US"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我们可以知道，施工图预算与施工预算无论是在其作用上、编制依据、编制方法、费用组成和粗细程度上均有所不同。如果说施工图预算是确定建筑企业各项工程收入的依据，而施工预算则是建筑企业控制各项成本支出的尺度，这是“两算”最大的区别。</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1129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2322" name="内容占位符 2"/>
          <p:cNvSpPr>
            <a:spLocks noGrp="1"/>
          </p:cNvSpPr>
          <p:nvPr>
            <p:ph idx="1"/>
          </p:nvPr>
        </p:nvSpPr>
        <p:spPr>
          <a:xfrm>
            <a:off x="468313" y="1362075"/>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施工预算的作用</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施工预算的作用与企业定额的作用基本相同，这里只列出作用的要点：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施工预算是施工企业编制施工作业计划、劳动力计划和材料需用量计划的依据。</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施工预算是基层施工单位签发施工任务单和限额领料单的依据。</a:t>
            </a:r>
            <a:endParaRPr lang="zh-CN" altLang="en-US" sz="2800" dirty="0">
              <a:latin typeface="楷体" panose="02010609060101010101" pitchFamily="49" charset="-122"/>
              <a:ea typeface="楷体" panose="02010609060101010101" pitchFamily="49" charset="-122"/>
              <a:cs typeface="+mn-cs"/>
            </a:endParaRPr>
          </a:p>
        </p:txBody>
      </p:sp>
      <p:sp>
        <p:nvSpPr>
          <p:cNvPr id="31232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883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建设项目投资估算的内容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建设项目总投资的构成决定了投资估算应包括固定资产投资估算和流动资产投资估算。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固定资产投资估算包括：设备及工、器具购置费，建筑安装工程费，工程建设其他费用，预备费</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建设期贷款利息和固定资产投资方向调节税等的估算。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4883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3346" name="内容占位符 2"/>
          <p:cNvSpPr>
            <a:spLocks noGrp="1"/>
          </p:cNvSpPr>
          <p:nvPr>
            <p:ph idx="1"/>
          </p:nvPr>
        </p:nvSpPr>
        <p:spPr>
          <a:xfrm>
            <a:off x="468313" y="16510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施工预算是计算计件工资，超额奖金和包工包料、实行按劳分配的依据。</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施工预算是施工企业开展经济活动分析、进行</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两算</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对比的依据。</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施工预算是促进实施施工技术组织节约措施的有效方法。</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1334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4370"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施工预算的编制内容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施工预算的编制内容由</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编制说明</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和</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计算表格</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两部分组成。</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编制说明</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1)</a:t>
            </a:r>
            <a:r>
              <a:rPr lang="zh-CN" altLang="zh-CN" sz="2800" dirty="0">
                <a:latin typeface="楷体" panose="02010609060101010101" pitchFamily="49" charset="-122"/>
                <a:ea typeface="楷体" panose="02010609060101010101" pitchFamily="49" charset="-122"/>
                <a:cs typeface="+mn-cs"/>
              </a:rPr>
              <a:t>编制依据</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包括说明、采用的施工图、企业定额、工日单价、材料预算价格、机械台班预算价格、施工组织设计或施工方案及图纸会审记录等内容</a:t>
            </a:r>
            <a:r>
              <a:rPr lang="zh-CN" altLang="en-US"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p:txBody>
      </p:sp>
      <p:sp>
        <p:nvSpPr>
          <p:cNvPr id="31437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539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2)</a:t>
            </a:r>
            <a:r>
              <a:rPr lang="zh-CN" altLang="zh-CN" sz="2800" dirty="0">
                <a:latin typeface="楷体" panose="02010609060101010101" pitchFamily="49" charset="-122"/>
                <a:ea typeface="楷体" panose="02010609060101010101" pitchFamily="49" charset="-122"/>
                <a:cs typeface="+mn-cs"/>
              </a:rPr>
              <a:t>所编施工预算的工程范围。</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3)</a:t>
            </a:r>
            <a:r>
              <a:rPr lang="zh-CN" altLang="zh-CN" sz="2800" dirty="0">
                <a:latin typeface="楷体" panose="02010609060101010101" pitchFamily="49" charset="-122"/>
                <a:ea typeface="楷体" panose="02010609060101010101" pitchFamily="49" charset="-122"/>
                <a:cs typeface="+mn-cs"/>
              </a:rPr>
              <a:t>根据现扬勘察资料考虑了哪些因素。</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4)</a:t>
            </a:r>
            <a:r>
              <a:rPr lang="zh-CN" altLang="zh-CN" sz="2800" dirty="0">
                <a:latin typeface="楷体" panose="02010609060101010101" pitchFamily="49" charset="-122"/>
                <a:ea typeface="楷体" panose="02010609060101010101" pitchFamily="49" charset="-122"/>
                <a:cs typeface="+mn-cs"/>
              </a:rPr>
              <a:t>根据施工组织设计考虑了哪些施工技术组织措施。</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5)</a:t>
            </a:r>
            <a:r>
              <a:rPr lang="zh-CN" altLang="zh-CN" sz="2800" dirty="0">
                <a:latin typeface="楷体" panose="02010609060101010101" pitchFamily="49" charset="-122"/>
                <a:ea typeface="楷体" panose="02010609060101010101" pitchFamily="49" charset="-122"/>
                <a:cs typeface="+mn-cs"/>
              </a:rPr>
              <a:t>有哪些暂估项目和遗留项目，井说明其原因和处理方法。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6)</a:t>
            </a:r>
            <a:r>
              <a:rPr lang="zh-CN" altLang="zh-CN" sz="2800" dirty="0">
                <a:latin typeface="楷体" panose="02010609060101010101" pitchFamily="49" charset="-122"/>
                <a:ea typeface="楷体" panose="02010609060101010101" pitchFamily="49" charset="-122"/>
                <a:cs typeface="+mn-cs"/>
              </a:rPr>
              <a:t>还存在和需要解决的问题有哪些。</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7)</a:t>
            </a:r>
            <a:r>
              <a:rPr lang="zh-CN" altLang="zh-CN" sz="2800" dirty="0">
                <a:latin typeface="楷体" panose="02010609060101010101" pitchFamily="49" charset="-122"/>
                <a:ea typeface="楷体" panose="02010609060101010101" pitchFamily="49" charset="-122"/>
                <a:cs typeface="+mn-cs"/>
              </a:rPr>
              <a:t>其他需要说明的问题</a:t>
            </a:r>
            <a:r>
              <a:rPr lang="zh-CN" altLang="en-US"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1539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6417" name="标题 1"/>
          <p:cNvSpPr>
            <a:spLocks noGrp="1"/>
          </p:cNvSpPr>
          <p:nvPr>
            <p:ph type="title"/>
          </p:nvPr>
        </p:nvSpPr>
        <p:spPr/>
        <p:txBody>
          <a:bodyPr vert="horz" wrap="square" lIns="91440" tIns="45720" rIns="91440" bIns="45720" anchor="ctr"/>
          <a:p>
            <a:endParaRPr lang="zh-CN" altLang="en-US" dirty="0"/>
          </a:p>
        </p:txBody>
      </p:sp>
      <p:sp>
        <p:nvSpPr>
          <p:cNvPr id="316418"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
        <p:nvSpPr>
          <p:cNvPr id="316419" name="内容占位符 2"/>
          <p:cNvSpPr>
            <a:spLocks noGrp="1"/>
          </p:cNvSpPr>
          <p:nvPr>
            <p:ph idx="1"/>
          </p:nvPr>
        </p:nvSpPr>
        <p:spPr>
          <a:xfrm>
            <a:off x="250825" y="1146175"/>
            <a:ext cx="8642350"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(2)</a:t>
            </a:r>
            <a:r>
              <a:rPr lang="zh-CN" altLang="zh-CN" sz="2800" dirty="0">
                <a:latin typeface="楷体" panose="02010609060101010101" pitchFamily="49" charset="-122"/>
                <a:ea typeface="楷体" panose="02010609060101010101" pitchFamily="49" charset="-122"/>
                <a:cs typeface="+mn-cs"/>
              </a:rPr>
              <a:t>计算表格</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1)</a:t>
            </a:r>
            <a:r>
              <a:rPr lang="zh-CN" altLang="zh-CN" sz="2800" dirty="0">
                <a:latin typeface="楷体" panose="02010609060101010101" pitchFamily="49" charset="-122"/>
                <a:ea typeface="楷体" panose="02010609060101010101" pitchFamily="49" charset="-122"/>
                <a:cs typeface="+mn-cs"/>
              </a:rPr>
              <a:t>工程量计算表</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是施工预算的基础表。主要反映分部分项工程名称、工程数量、计算式等</a:t>
            </a:r>
            <a:r>
              <a:rPr lang="zh-CN" altLang="en-US" sz="2800" dirty="0">
                <a:latin typeface="楷体" panose="02010609060101010101" pitchFamily="49" charset="-122"/>
                <a:ea typeface="楷体" panose="02010609060101010101" pitchFamily="49" charset="-122"/>
                <a:cs typeface="+mn-cs"/>
              </a:rPr>
              <a:t>。</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2)</a:t>
            </a:r>
            <a:r>
              <a:rPr lang="zh-CN" altLang="zh-CN" sz="2800" dirty="0">
                <a:latin typeface="楷体" panose="02010609060101010101" pitchFamily="49" charset="-122"/>
                <a:ea typeface="楷体" panose="02010609060101010101" pitchFamily="49" charset="-122"/>
                <a:cs typeface="+mn-cs"/>
              </a:rPr>
              <a:t>工料分析表</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是施工预算的基本计算用表</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主要反映分部分项工程中的各工种人工、不同等级的用工量与各种材料的消耗量。</a:t>
            </a:r>
            <a:endParaRPr lang="zh-CN" altLang="zh-CN" sz="2800" dirty="0">
              <a:latin typeface="楷体" panose="02010609060101010101" pitchFamily="49" charset="-122"/>
              <a:ea typeface="楷体" panose="02010609060101010101" pitchFamily="49" charset="-122"/>
              <a:cs typeface="+mn-c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42" name="内容占位符 2"/>
          <p:cNvSpPr>
            <a:spLocks noGrp="1"/>
          </p:cNvSpPr>
          <p:nvPr>
            <p:ph idx="1"/>
          </p:nvPr>
        </p:nvSpPr>
        <p:spPr>
          <a:xfrm>
            <a:off x="468313" y="12192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3)</a:t>
            </a:r>
            <a:r>
              <a:rPr lang="zh-CN" altLang="zh-CN" sz="2800" dirty="0">
                <a:latin typeface="楷体" panose="02010609060101010101" pitchFamily="49" charset="-122"/>
                <a:ea typeface="楷体" panose="02010609060101010101" pitchFamily="49" charset="-122"/>
                <a:cs typeface="+mn-cs"/>
              </a:rPr>
              <a:t>人工汇总表</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是编制劳动力计划及合理调配劳动力的依据</a:t>
            </a:r>
            <a:r>
              <a:rPr lang="zh-CN" altLang="en-US"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它由</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工资分析表”上的人工数，按不同工程和级别分别汇总而成的。</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材料消耗量汇总表</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是编制材料需用量计划的依据。它由</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工资分析表</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上的材料量，按不同品种、规格，分现场用与加工厂用进行汇总而成</a:t>
            </a:r>
            <a:r>
              <a:rPr lang="zh-CN" altLang="en-US" sz="2800" dirty="0">
                <a:latin typeface="楷体" panose="02010609060101010101" pitchFamily="49" charset="-122"/>
                <a:ea typeface="楷体" panose="02010609060101010101" pitchFamily="49" charset="-122"/>
                <a:cs typeface="+mn-cs"/>
              </a:rPr>
              <a:t>。</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1744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8466"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机械台班使用量汇总表</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是计算施工机械费的依据。是根据施工组织设计规定的实际进场机械</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按其种类，型号、台数、工期等计算出台班数，汇总而成</a:t>
            </a:r>
            <a:r>
              <a:rPr lang="zh-CN" altLang="en-US"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1846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9490" name="内容占位符 2"/>
          <p:cNvSpPr>
            <a:spLocks noGrp="1"/>
          </p:cNvSpPr>
          <p:nvPr>
            <p:ph idx="1"/>
          </p:nvPr>
        </p:nvSpPr>
        <p:spPr>
          <a:xfrm>
            <a:off x="468313" y="1125538"/>
            <a:ext cx="8351837"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en-US" altLang="zh-CN" sz="2600" dirty="0">
                <a:latin typeface="楷体" panose="02010609060101010101" pitchFamily="49" charset="-122"/>
                <a:ea typeface="楷体" panose="02010609060101010101" pitchFamily="49" charset="-122"/>
                <a:cs typeface="+mn-cs"/>
              </a:rPr>
              <a:t>6)“</a:t>
            </a:r>
            <a:r>
              <a:rPr lang="zh-CN" altLang="zh-CN" sz="2600" dirty="0">
                <a:latin typeface="楷体" panose="02010609060101010101" pitchFamily="49" charset="-122"/>
                <a:ea typeface="楷体" panose="02010609060101010101" pitchFamily="49" charset="-122"/>
                <a:cs typeface="+mn-cs"/>
              </a:rPr>
              <a:t>两算</a:t>
            </a:r>
            <a:r>
              <a:rPr lang="en-US" altLang="zh-CN" sz="2600" dirty="0">
                <a:latin typeface="楷体" panose="02010609060101010101" pitchFamily="49" charset="-122"/>
                <a:ea typeface="楷体" panose="02010609060101010101" pitchFamily="49" charset="-122"/>
                <a:cs typeface="+mn-cs"/>
              </a:rPr>
              <a:t>”</a:t>
            </a:r>
            <a:r>
              <a:rPr lang="zh-CN" altLang="zh-CN" sz="2600" dirty="0">
                <a:latin typeface="楷体" panose="02010609060101010101" pitchFamily="49" charset="-122"/>
                <a:ea typeface="楷体" panose="02010609060101010101" pitchFamily="49" charset="-122"/>
                <a:cs typeface="+mn-cs"/>
              </a:rPr>
              <a:t>对比表</a:t>
            </a:r>
            <a:endParaRPr lang="zh-CN" altLang="zh-CN" sz="26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600" dirty="0">
                <a:latin typeface="楷体" panose="02010609060101010101" pitchFamily="49" charset="-122"/>
                <a:ea typeface="楷体" panose="02010609060101010101" pitchFamily="49" charset="-122"/>
                <a:cs typeface="+mn-cs"/>
              </a:rPr>
              <a:t>   </a:t>
            </a:r>
            <a:r>
              <a:rPr lang="zh-CN" altLang="zh-CN" sz="2600" dirty="0">
                <a:latin typeface="楷体" panose="02010609060101010101" pitchFamily="49" charset="-122"/>
                <a:ea typeface="楷体" panose="02010609060101010101" pitchFamily="49" charset="-122"/>
                <a:cs typeface="+mn-cs"/>
              </a:rPr>
              <a:t>这是在施工预算编制完后，将其计算出的人工、材料消耗量以及人工费、材料费、施工机械费、其他直接费等。接单位工程或分部工程与施工图预算进行对比，找出节约或超支的原因，作为单位工程开工前在计划阶段的预测分析用表。</a:t>
            </a:r>
            <a:endParaRPr lang="zh-CN" altLang="zh-CN" sz="26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600" dirty="0">
                <a:latin typeface="楷体" panose="02010609060101010101" pitchFamily="49" charset="-122"/>
                <a:ea typeface="楷体" panose="02010609060101010101" pitchFamily="49" charset="-122"/>
                <a:cs typeface="+mn-cs"/>
              </a:rPr>
              <a:t>    </a:t>
            </a:r>
            <a:r>
              <a:rPr lang="zh-CN" altLang="zh-CN" sz="2600" dirty="0">
                <a:latin typeface="楷体" panose="02010609060101010101" pitchFamily="49" charset="-122"/>
                <a:ea typeface="楷体" panose="02010609060101010101" pitchFamily="49" charset="-122"/>
                <a:cs typeface="+mn-cs"/>
              </a:rPr>
              <a:t>此外还有钢筋混凝土构件、金属构件、门窗木作构件的加工订货表、钢筋加工表，铁件加工表、门窗五金表等，视各单位的业务分工和具体编制内容而定。</a:t>
            </a:r>
            <a:endParaRPr lang="zh-CN" altLang="en-US" sz="2600" dirty="0">
              <a:latin typeface="楷体" panose="02010609060101010101" pitchFamily="49" charset="-122"/>
              <a:ea typeface="楷体" panose="02010609060101010101" pitchFamily="49" charset="-122"/>
              <a:cs typeface="+mn-cs"/>
            </a:endParaRPr>
          </a:p>
        </p:txBody>
      </p:sp>
      <p:sp>
        <p:nvSpPr>
          <p:cNvPr id="31949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051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6.</a:t>
            </a:r>
            <a:r>
              <a:rPr lang="zh-CN" altLang="zh-CN" sz="2800" dirty="0">
                <a:latin typeface="楷体" panose="02010609060101010101" pitchFamily="49" charset="-122"/>
                <a:ea typeface="楷体" panose="02010609060101010101" pitchFamily="49" charset="-122"/>
                <a:cs typeface="+mn-cs"/>
              </a:rPr>
              <a:t>施工预算的编制要求</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施工预算的编制要求与施工预算的作用紧密相关，一般应达到下列要求：</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(1)</a:t>
            </a:r>
            <a:r>
              <a:rPr lang="zh-CN" altLang="zh-CN" sz="2800" dirty="0">
                <a:latin typeface="楷体" panose="02010609060101010101" pitchFamily="49" charset="-122"/>
                <a:ea typeface="楷体" panose="02010609060101010101" pitchFamily="49" charset="-122"/>
                <a:cs typeface="+mn-cs"/>
              </a:rPr>
              <a:t>编制深度合适</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对于施工预算的编制深度，应满足下面两点要求。</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能反映出经济效果，以便为经挤活动分析提供可靠的数据。</a:t>
            </a:r>
            <a:r>
              <a:rPr lang="en-US" altLang="zh-CN" sz="2800" dirty="0">
                <a:latin typeface="楷体" panose="02010609060101010101" pitchFamily="49" charset="-122"/>
                <a:ea typeface="楷体" panose="02010609060101010101" pitchFamily="49" charset="-122"/>
                <a:cs typeface="+mn-cs"/>
              </a:rPr>
              <a:t>     </a:t>
            </a:r>
            <a:endParaRPr lang="en-US" altLang="zh-CN" sz="2800" dirty="0">
              <a:latin typeface="楷体" panose="02010609060101010101" pitchFamily="49" charset="-122"/>
              <a:ea typeface="楷体" panose="02010609060101010101" pitchFamily="49" charset="-122"/>
              <a:cs typeface="+mn-cs"/>
            </a:endParaRPr>
          </a:p>
        </p:txBody>
      </p:sp>
      <p:sp>
        <p:nvSpPr>
          <p:cNvPr id="32051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1538" name="内容占位符 2"/>
          <p:cNvSpPr>
            <a:spLocks noGrp="1"/>
          </p:cNvSpPr>
          <p:nvPr>
            <p:ph idx="1"/>
          </p:nvPr>
        </p:nvSpPr>
        <p:spPr>
          <a:xfrm>
            <a:off x="468313" y="17224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施工预算的项目，要能满足签发施工任务单和限额领料单的要求，尽量做到使工地不重复计算，以便为加强定额管理、贯彻按劳分配，实行班组经济核算创造条件。</a:t>
            </a:r>
            <a:endParaRPr lang="en-US" altLang="zh-CN" sz="2800" dirty="0">
              <a:latin typeface="楷体" panose="02010609060101010101" pitchFamily="49" charset="-122"/>
              <a:ea typeface="楷体" panose="02010609060101010101" pitchFamily="49" charset="-122"/>
              <a:cs typeface="+mn-cs"/>
            </a:endParaRPr>
          </a:p>
        </p:txBody>
      </p:sp>
      <p:sp>
        <p:nvSpPr>
          <p:cNvPr id="32153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2562" name="内容占位符 2"/>
          <p:cNvSpPr>
            <a:spLocks noGrp="1"/>
          </p:cNvSpPr>
          <p:nvPr>
            <p:ph idx="1"/>
          </p:nvPr>
        </p:nvSpPr>
        <p:spPr>
          <a:xfrm>
            <a:off x="468313" y="157956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内容要紧密结合现场实际情况</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按所承担的任务范围和采取的施工技术措施，挖掘企业内部潜力，实事求是地进行编制，反对多算和少算，以便使企业的计划成本，通过编制施工预算，建立在一个可靠的基础上，为施工企业在计划阶段进行成本预测分析，降低成本额度创造条件。</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2256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9858"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建设项目投资估算编制方法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静态投资的估算方法</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①资金周转率法</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24985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249860" name="内容占位符 4" descr="HWOCRTEMP_ROC00"/>
          <p:cNvPicPr/>
          <p:nvPr/>
        </p:nvPicPr>
        <p:blipFill>
          <a:blip r:embed="rId1">
            <a:lum bright="6000"/>
          </a:blip>
          <a:stretch>
            <a:fillRect/>
          </a:stretch>
        </p:blipFill>
        <p:spPr>
          <a:xfrm>
            <a:off x="1331913" y="3860800"/>
            <a:ext cx="5903912" cy="1944688"/>
          </a:xfrm>
          <a:prstGeom prst="rect">
            <a:avLst/>
          </a:prstGeom>
          <a:noFill/>
          <a:ln w="9525">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358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要保证其及时性</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编制施工预算是加强企业管理</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实行经挤核算的重要措施，施工企业内部编制的各种计划、开展工程定包、贯彻按劳分配、进行经济活动分析和成本预测等。无一不依赖于施工预算所提供的资科。因此</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必须采取各种有效措施，使施工预算能在单位工程开工前编制完毕，以保证使用。</a:t>
            </a:r>
            <a:endParaRPr lang="zh-CN" altLang="en-US" sz="2800" dirty="0">
              <a:latin typeface="楷体" panose="02010609060101010101" pitchFamily="49" charset="-122"/>
              <a:ea typeface="楷体" panose="02010609060101010101" pitchFamily="49" charset="-122"/>
              <a:cs typeface="+mn-cs"/>
            </a:endParaRPr>
          </a:p>
        </p:txBody>
      </p:sp>
      <p:sp>
        <p:nvSpPr>
          <p:cNvPr id="32358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4610" name="内容占位符 2"/>
          <p:cNvSpPr>
            <a:spLocks noGrp="1"/>
          </p:cNvSpPr>
          <p:nvPr>
            <p:ph idx="1"/>
          </p:nvPr>
        </p:nvSpPr>
        <p:spPr>
          <a:xfrm>
            <a:off x="323850" y="1219200"/>
            <a:ext cx="8496300"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7.</a:t>
            </a:r>
            <a:r>
              <a:rPr lang="zh-CN" altLang="zh-CN" sz="2800" dirty="0">
                <a:latin typeface="楷体" panose="02010609060101010101" pitchFamily="49" charset="-122"/>
                <a:ea typeface="楷体" panose="02010609060101010101" pitchFamily="49" charset="-122"/>
                <a:cs typeface="+mn-cs"/>
              </a:rPr>
              <a:t>施工预算的编制方法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）编制依据</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经过会审的施工图纸</a:t>
            </a:r>
            <a:r>
              <a:rPr lang="zh-CN" altLang="en-US"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会审记录</a:t>
            </a:r>
            <a:r>
              <a:rPr lang="zh-CN" altLang="en-US" sz="2800" dirty="0">
                <a:latin typeface="楷体" panose="02010609060101010101" pitchFamily="49" charset="-122"/>
                <a:ea typeface="楷体" panose="02010609060101010101" pitchFamily="49" charset="-122"/>
                <a:cs typeface="+mn-cs"/>
              </a:rPr>
              <a:t>和</a:t>
            </a:r>
            <a:r>
              <a:rPr lang="zh-CN" altLang="zh-CN" sz="2800" dirty="0">
                <a:latin typeface="楷体" panose="02010609060101010101" pitchFamily="49" charset="-122"/>
                <a:ea typeface="楷体" panose="02010609060101010101" pitchFamily="49" charset="-122"/>
                <a:cs typeface="+mn-cs"/>
              </a:rPr>
              <a:t>有关的标准图。</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企业定额和有关补充定额或全国统一劳动定额和地区材料消耗定额。</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企业定额是编制施工预算的主要依据之一。但目前企业尚无成熟的包括人工，材料和机械台班消耗量在内的企业定额。</a:t>
            </a:r>
            <a:endParaRPr lang="zh-CN" altLang="en-US" sz="2800" dirty="0">
              <a:latin typeface="楷体" panose="02010609060101010101" pitchFamily="49" charset="-122"/>
              <a:ea typeface="楷体" panose="02010609060101010101" pitchFamily="49" charset="-122"/>
              <a:cs typeface="+mn-cs"/>
            </a:endParaRPr>
          </a:p>
        </p:txBody>
      </p:sp>
      <p:sp>
        <p:nvSpPr>
          <p:cNvPr id="32461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5634" name="内容占位符 2"/>
          <p:cNvSpPr>
            <a:spLocks noGrp="1"/>
          </p:cNvSpPr>
          <p:nvPr>
            <p:ph idx="1"/>
          </p:nvPr>
        </p:nvSpPr>
        <p:spPr>
          <a:xfrm>
            <a:off x="541338" y="1866900"/>
            <a:ext cx="8207375" cy="3290888"/>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经批准的施工组织设计或施工方案。</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人工单价、机械台班单价、材料单价或市场价。这些是计算人工费、机械费和材料费所不可缺少的依据。</a:t>
            </a:r>
            <a:endParaRPr lang="zh-CN" altLang="zh-CN" sz="2800" dirty="0">
              <a:latin typeface="楷体" panose="02010609060101010101" pitchFamily="49" charset="-122"/>
              <a:ea typeface="楷体" panose="02010609060101010101" pitchFamily="49" charset="-122"/>
              <a:cs typeface="+mn-cs"/>
            </a:endParaRPr>
          </a:p>
        </p:txBody>
      </p:sp>
      <p:sp>
        <p:nvSpPr>
          <p:cNvPr id="32563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6658"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施工图预算书中的许多数据可为施工预算的编制，提供许多有利条件和可比数据。因此</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施工图预算书是编制施工预算的依据之一。</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6)</a:t>
            </a:r>
            <a:r>
              <a:rPr lang="zh-CN" altLang="zh-CN" sz="2800" dirty="0">
                <a:latin typeface="楷体" panose="02010609060101010101" pitchFamily="49" charset="-122"/>
                <a:ea typeface="楷体" panose="02010609060101010101" pitchFamily="49" charset="-122"/>
                <a:cs typeface="+mn-cs"/>
              </a:rPr>
              <a:t>其他有关费用的规定，是指在按定额计算出人工费的基础上</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结合内部承包单位一定幅度的在定额以外实际要发生的带有包干性质的费用。该项费用的计算，应根据本地区和本企业的有关规定执行。</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2665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82" name="内容占位符 2"/>
          <p:cNvSpPr>
            <a:spLocks noGrp="1"/>
          </p:cNvSpPr>
          <p:nvPr>
            <p:ph idx="1"/>
          </p:nvPr>
        </p:nvSpPr>
        <p:spPr>
          <a:xfrm>
            <a:off x="468313" y="1435100"/>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）施工预算编制方法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施工预算的编制方法有以下三种：</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实物法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根据施工图纸和企业定额，结合施工组织设计或施工方案所确定的施工技术措施</a:t>
            </a:r>
            <a:r>
              <a:rPr lang="zh-CN" altLang="en-US"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算出工程量后，套用企业定额，分析汇总人工、材料数量，但不进行计价，通过实物消耗数量来反映其经济效果。</a:t>
            </a:r>
            <a:endParaRPr lang="zh-CN" altLang="en-US" sz="2800" dirty="0">
              <a:latin typeface="楷体" panose="02010609060101010101" pitchFamily="49" charset="-122"/>
              <a:ea typeface="楷体" panose="02010609060101010101" pitchFamily="49" charset="-122"/>
              <a:cs typeface="+mn-cs"/>
            </a:endParaRPr>
          </a:p>
        </p:txBody>
      </p:sp>
      <p:sp>
        <p:nvSpPr>
          <p:cNvPr id="32768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8706" name="内容占位符 2"/>
          <p:cNvSpPr>
            <a:spLocks noGrp="1"/>
          </p:cNvSpPr>
          <p:nvPr>
            <p:ph idx="1"/>
          </p:nvPr>
        </p:nvSpPr>
        <p:spPr>
          <a:xfrm>
            <a:off x="395288" y="1506538"/>
            <a:ext cx="8497887"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实物金额法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是通过实物数量来计算人工费、材料费和直接费的一种方法。是根据实物法算出的人工和各种材料的消耗量，分别乘以所在地区的工资标准和材料单价，求出人工费、材料费和直接费的方法。</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32870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9730" name="内容占位符 2"/>
          <p:cNvSpPr>
            <a:spLocks noGrp="1"/>
          </p:cNvSpPr>
          <p:nvPr>
            <p:ph idx="1"/>
          </p:nvPr>
        </p:nvSpPr>
        <p:spPr>
          <a:xfrm>
            <a:off x="468313" y="157956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单位估价法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是根据施工图纸和企业定额的有关规定，结合施工技术措施，列出工程项目，计算工程量，套用企业定额单价，逐项计算和汇总直接费，并分析汇总人工和主要材料消耗量，同时列出构件、门窗、钢筋和五金的明细表</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最后汇编成册。</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2973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0754" name="内容占位符 2"/>
          <p:cNvSpPr>
            <a:spLocks noGrp="1"/>
          </p:cNvSpPr>
          <p:nvPr>
            <p:ph idx="1"/>
          </p:nvPr>
        </p:nvSpPr>
        <p:spPr>
          <a:xfrm>
            <a:off x="323850" y="1362075"/>
            <a:ext cx="84232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三种编制方法的主要区别在于计价方式的不同。实物法只计算实物消耗量，运用这些实物消耗量可向施工班组签发施工任务单和限额领料单。实物金额法是先分析汇总人工和材料实物消耗量，再进行计价。单位估价法则是按分项工程分别进行计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上述三种编制方法的机械台班和机械费，都是根据施工组织设计或施工方案的规定</a:t>
            </a:r>
            <a:r>
              <a:rPr lang="zh-CN" altLang="en-US"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按实际进场的机械计算</a:t>
            </a:r>
            <a:r>
              <a:rPr lang="zh-CN" altLang="en-US" sz="2800" dirty="0">
                <a:latin typeface="楷体" panose="02010609060101010101" pitchFamily="49" charset="-122"/>
                <a:ea typeface="楷体" panose="02010609060101010101" pitchFamily="49" charset="-122"/>
                <a:cs typeface="+mn-cs"/>
              </a:rPr>
              <a:t>。</a:t>
            </a:r>
            <a:endParaRPr lang="zh-CN" altLang="en-US" sz="2800" dirty="0">
              <a:latin typeface="楷体" panose="02010609060101010101" pitchFamily="49" charset="-122"/>
              <a:ea typeface="楷体" panose="02010609060101010101" pitchFamily="49" charset="-122"/>
              <a:cs typeface="+mn-cs"/>
            </a:endParaRPr>
          </a:p>
        </p:txBody>
      </p:sp>
      <p:sp>
        <p:nvSpPr>
          <p:cNvPr id="33075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1778" name="内容占位符 2"/>
          <p:cNvSpPr>
            <a:spLocks noGrp="1"/>
          </p:cNvSpPr>
          <p:nvPr>
            <p:ph idx="1"/>
          </p:nvPr>
        </p:nvSpPr>
        <p:spPr>
          <a:xfrm>
            <a:off x="250825" y="1052513"/>
            <a:ext cx="8569325" cy="5162550"/>
          </a:xfrm>
        </p:spPr>
        <p:txBody>
          <a:bodyPr vert="horz" wrap="square" lIns="91440" tIns="45720" rIns="91440" bIns="45720" anchor="t"/>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3</a:t>
            </a:r>
            <a:r>
              <a:rPr lang="zh-CN" altLang="zh-CN" dirty="0">
                <a:latin typeface="楷体" panose="02010609060101010101" pitchFamily="49" charset="-122"/>
                <a:ea typeface="楷体" panose="02010609060101010101" pitchFamily="49" charset="-122"/>
                <a:cs typeface="+mn-cs"/>
              </a:rPr>
              <a:t>）采用实物金额法编制施工预算的步骤与方法</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1)</a:t>
            </a:r>
            <a:r>
              <a:rPr lang="zh-CN" altLang="zh-CN" dirty="0">
                <a:latin typeface="楷体" panose="02010609060101010101" pitchFamily="49" charset="-122"/>
                <a:ea typeface="楷体" panose="02010609060101010101" pitchFamily="49" charset="-122"/>
                <a:cs typeface="+mn-cs"/>
              </a:rPr>
              <a:t>了解现场情况</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收集基础资料</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编制施工预算之前</a:t>
            </a:r>
            <a:r>
              <a:rPr lang="zh-CN" altLang="en-US"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首先应按前面所述的编制依据，将有关基础资料收集齐备</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熟悉施工图纸和会审记录，熟悉施工组织设计或施工方案，了解所采取的施工方法和施工技术措施，熟悉企业定额和工程量计算规则，了解定额的项目划分、工作内容、计量单位、有关附注说明以及企业定额与预算定额的异同点等</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同时还要深人现场，了解施工现场的环境、地质、施工平面布置等有关情况了解和掌握上述内容，是编好施工预算的必备前提条件，也是在编制前必须要做好的基本准备工作。</a:t>
            </a:r>
            <a:endParaRPr lang="zh-CN" altLang="en-US" dirty="0">
              <a:latin typeface="楷体" panose="02010609060101010101" pitchFamily="49" charset="-122"/>
              <a:ea typeface="楷体" panose="02010609060101010101" pitchFamily="49" charset="-122"/>
              <a:cs typeface="+mn-cs"/>
            </a:endParaRPr>
          </a:p>
        </p:txBody>
      </p:sp>
      <p:sp>
        <p:nvSpPr>
          <p:cNvPr id="33177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2802"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2)</a:t>
            </a:r>
            <a:r>
              <a:rPr lang="zh-CN" altLang="zh-CN" dirty="0">
                <a:latin typeface="楷体" panose="02010609060101010101" pitchFamily="49" charset="-122"/>
                <a:ea typeface="楷体" panose="02010609060101010101" pitchFamily="49" charset="-122"/>
                <a:cs typeface="+mn-cs"/>
              </a:rPr>
              <a:t>列项与计算工程量</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列项与计算工程量是施工预算编制工作中最基本的一项工作，所费时间最长，工作量最大，技术要求也较高</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是一项十分细致而又复杂的工作。能否准确、及时地编好施工预算，关健在于能否准确、及时地计算工程量。因此，凡能利用施工图预算的工程量就不必再算。但要根据施工组织设计或施工方案的要求，按分部，分层、分段进行划分</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工程量的项目内容和计量单位一定要与企业定额相一致，否则就无法套用定额。</a:t>
            </a:r>
            <a:endParaRPr lang="zh-CN" altLang="en-US" dirty="0">
              <a:latin typeface="楷体" panose="02010609060101010101" pitchFamily="49" charset="-122"/>
              <a:ea typeface="楷体" panose="02010609060101010101" pitchFamily="49" charset="-122"/>
              <a:cs typeface="+mn-cs"/>
            </a:endParaRPr>
          </a:p>
        </p:txBody>
      </p:sp>
      <p:sp>
        <p:nvSpPr>
          <p:cNvPr id="33280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0882"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
        <p:nvSpPr>
          <p:cNvPr id="250883" name="矩形 1"/>
          <p:cNvSpPr/>
          <p:nvPr/>
        </p:nvSpPr>
        <p:spPr>
          <a:xfrm>
            <a:off x="323850" y="1670050"/>
            <a:ext cx="8178800" cy="3630613"/>
          </a:xfrm>
          <a:prstGeom prst="rect">
            <a:avLst/>
          </a:prstGeom>
          <a:noFill/>
          <a:ln w="9525">
            <a:noFill/>
          </a:ln>
        </p:spPr>
        <p:txBody>
          <a:bodyPr anchor="t">
            <a:spAutoFit/>
          </a:bodyPr>
          <a:p>
            <a:pPr eaLnBrk="0" hangingPunct="0">
              <a:lnSpc>
                <a:spcPct val="150000"/>
              </a:lnSpc>
              <a:buClr>
                <a:schemeClr val="accent1"/>
              </a:buClr>
            </a:pPr>
            <a:r>
              <a:rPr lang="zh-CN" altLang="zh-CN" sz="2800" b="1" dirty="0">
                <a:latin typeface="楷体" panose="02010609060101010101" pitchFamily="49" charset="-122"/>
                <a:ea typeface="楷体" panose="02010609060101010101" pitchFamily="49" charset="-122"/>
              </a:rPr>
              <a:t> </a:t>
            </a:r>
            <a:r>
              <a:rPr lang="en-US" altLang="zh-CN" sz="2800" b="1" dirty="0">
                <a:latin typeface="楷体" panose="02010609060101010101" pitchFamily="49" charset="-122"/>
                <a:ea typeface="楷体" panose="02010609060101010101" pitchFamily="49" charset="-122"/>
              </a:rPr>
              <a:t>  </a:t>
            </a:r>
            <a:r>
              <a:rPr lang="zh-CN" altLang="zh-CN" sz="2800" b="1" dirty="0">
                <a:latin typeface="楷体" panose="02010609060101010101" pitchFamily="49" charset="-122"/>
                <a:ea typeface="楷体" panose="02010609060101010101" pitchFamily="49" charset="-122"/>
              </a:rPr>
              <a:t>拟建项目的资金周转率可以根据已建相似项目的有关数据进行估计，然后再根据拟建项目的预计产品的年产量及单价，估算拟建项目的投资额。</a:t>
            </a:r>
            <a:endParaRPr lang="zh-CN" altLang="zh-CN" sz="2800" b="1" dirty="0">
              <a:latin typeface="楷体" panose="02010609060101010101" pitchFamily="49" charset="-122"/>
              <a:ea typeface="楷体" panose="02010609060101010101" pitchFamily="49" charset="-122"/>
            </a:endParaRPr>
          </a:p>
          <a:p>
            <a:pPr eaLnBrk="0" hangingPunct="0">
              <a:lnSpc>
                <a:spcPct val="150000"/>
              </a:lnSpc>
              <a:buClr>
                <a:schemeClr val="accent1"/>
              </a:buClr>
            </a:pPr>
            <a:r>
              <a:rPr lang="en-US" altLang="zh-CN" sz="2800" b="1" dirty="0">
                <a:latin typeface="楷体" panose="02010609060101010101" pitchFamily="49" charset="-122"/>
                <a:ea typeface="楷体" panose="02010609060101010101" pitchFamily="49" charset="-122"/>
              </a:rPr>
              <a:t>    </a:t>
            </a:r>
            <a:r>
              <a:rPr lang="zh-CN" altLang="zh-CN" sz="2800" b="1" dirty="0">
                <a:latin typeface="楷体" panose="02010609060101010101" pitchFamily="49" charset="-122"/>
                <a:ea typeface="楷体" panose="02010609060101010101" pitchFamily="49" charset="-122"/>
              </a:rPr>
              <a:t>此方法简便、速度快，但精确度较低，可用于投资机会研究及项目建议书阶段的投资估算。</a:t>
            </a:r>
            <a:endParaRPr lang="zh-CN" altLang="zh-CN" sz="2800" b="1" dirty="0">
              <a:latin typeface="楷体" panose="02010609060101010101" pitchFamily="49" charset="-122"/>
              <a:ea typeface="楷体" panose="02010609060101010101" pitchFamily="49" charset="-122"/>
            </a:endParaRPr>
          </a:p>
          <a:p>
            <a:endParaRPr lang="zh-CN" altLang="zh-CN" sz="2000" b="1" dirty="0">
              <a:latin typeface="Arial" panose="020B0604020202020204" pitchFamily="34" charset="0"/>
              <a:ea typeface="宋体" panose="02010600030101010101" pitchFamily="2" charset="-122"/>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382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3)</a:t>
            </a:r>
            <a:r>
              <a:rPr lang="zh-CN" altLang="zh-CN" dirty="0">
                <a:latin typeface="楷体" panose="02010609060101010101" pitchFamily="49" charset="-122"/>
                <a:ea typeface="楷体" panose="02010609060101010101" pitchFamily="49" charset="-122"/>
                <a:cs typeface="+mn-cs"/>
              </a:rPr>
              <a:t>查套企业定额</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工程量计算完毕，按照分部、分层、分段划分的要求。经过整理汇总，列出工程项目将这些工程项目的名称、计量单位及工程数量，逐项填入“施工预算工料分析表”之后，即可查套定额，将查到的定额编号与工料消耗指标，分别填入上表的相应栏目里。选套企业定额项目时，其定额工作内容必须与施工图纸的构造、作法相符合，所列分项工程的名称、内容和计量单位必须与所选企业定额项目的工作内容和计量单位一致。否则，应重新计算工程量。</a:t>
            </a:r>
            <a:endParaRPr lang="zh-CN" altLang="en-US" dirty="0">
              <a:latin typeface="楷体" panose="02010609060101010101" pitchFamily="49" charset="-122"/>
              <a:ea typeface="楷体" panose="02010609060101010101" pitchFamily="49" charset="-122"/>
              <a:cs typeface="+mn-cs"/>
            </a:endParaRPr>
          </a:p>
        </p:txBody>
      </p:sp>
      <p:sp>
        <p:nvSpPr>
          <p:cNvPr id="33382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4850" name="内容占位符 2"/>
          <p:cNvSpPr>
            <a:spLocks noGrp="1"/>
          </p:cNvSpPr>
          <p:nvPr>
            <p:ph idx="1"/>
          </p:nvPr>
        </p:nvSpPr>
        <p:spPr>
          <a:xfrm>
            <a:off x="468313" y="14351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如果工程内容与定额内容不完全一致，但定额规定允许换算或可用系数调整时，则应对定额进行换算后方可套用。对于企业定额中的缺项，可借套其他类似定额，或编制补充定额，但应报请上级批准。</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33485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587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填写</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施工预算工料分析表”的计量单位与工程数量时，注意采用定额单位及与之相对应的工程数量。这样就可以直接套用定额中的工料消耗指标，而不必改动定额消耗指标的小数点位子，以免发生差错。填写工料消耗指标时，人工部分应区别不同工种和级别；材料部分应区别不同品种和规格，分别进行填写。并注意填写不同材料的不同计量单位，以便按不同的工种和级别以及不同的材料品种和规格，分别进行汇总。</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3587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6898" name="内容占位符 2"/>
          <p:cNvSpPr>
            <a:spLocks noGrp="1"/>
          </p:cNvSpPr>
          <p:nvPr>
            <p:ph idx="1"/>
          </p:nvPr>
        </p:nvSpPr>
        <p:spPr>
          <a:xfrm>
            <a:off x="468313" y="14351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4)</a:t>
            </a:r>
            <a:r>
              <a:rPr lang="zh-CN" altLang="zh-CN" sz="2800" dirty="0">
                <a:latin typeface="楷体" panose="02010609060101010101" pitchFamily="49" charset="-122"/>
                <a:ea typeface="楷体" panose="02010609060101010101" pitchFamily="49" charset="-122"/>
                <a:cs typeface="+mn-cs"/>
              </a:rPr>
              <a:t>工料分析</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按上述要求，将</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施工预算工料分析表</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上的分部分项工程名称、定额单位、工程数量、定额编号、工料消耗指标等项目填写完毕后，即可进行工料分析。方法与施工图预算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的工料分析方法一样。</a:t>
            </a:r>
            <a:endParaRPr lang="zh-CN" altLang="zh-CN" sz="2800" dirty="0">
              <a:latin typeface="楷体" panose="02010609060101010101" pitchFamily="49" charset="-122"/>
              <a:ea typeface="楷体" panose="02010609060101010101" pitchFamily="49" charset="-122"/>
              <a:cs typeface="+mn-cs"/>
            </a:endParaRPr>
          </a:p>
        </p:txBody>
      </p:sp>
      <p:sp>
        <p:nvSpPr>
          <p:cNvPr id="33689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22" name="内容占位符 2"/>
          <p:cNvSpPr>
            <a:spLocks noGrp="1"/>
          </p:cNvSpPr>
          <p:nvPr>
            <p:ph idx="1"/>
          </p:nvPr>
        </p:nvSpPr>
        <p:spPr>
          <a:xfrm>
            <a:off x="468313" y="157956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5)</a:t>
            </a:r>
            <a:r>
              <a:rPr lang="zh-CN" altLang="zh-CN" sz="2800" dirty="0">
                <a:latin typeface="楷体" panose="02010609060101010101" pitchFamily="49" charset="-122"/>
                <a:ea typeface="楷体" panose="02010609060101010101" pitchFamily="49" charset="-122"/>
                <a:cs typeface="+mn-cs"/>
              </a:rPr>
              <a:t>工料汇总</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接分部工程分别将工料分析的结果进行汇总，最后再按单位工程进行汇总</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据以编制单位工程工料计划，计算直接费和进行“两算”对比。</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3792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894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6)</a:t>
            </a:r>
            <a:r>
              <a:rPr lang="zh-CN" altLang="zh-CN" sz="2800" dirty="0">
                <a:latin typeface="楷体" panose="02010609060101010101" pitchFamily="49" charset="-122"/>
                <a:ea typeface="楷体" panose="02010609060101010101" pitchFamily="49" charset="-122"/>
                <a:cs typeface="+mn-cs"/>
              </a:rPr>
              <a:t>计算直接费和其他费用</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根据上述汇总的工料数量与现行的工资标准、材料预算价格和机械台班单价，分别计算人工费、材料费、机械费，三者相加即为本分部工程或单位工程的施工预算直接费</a:t>
            </a:r>
            <a:r>
              <a:rPr lang="zh-CN" altLang="en-US"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最后再根据本地区或本企业的规定，计算其他有关费用。</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7)</a:t>
            </a:r>
            <a:r>
              <a:rPr lang="zh-CN" altLang="zh-CN" sz="2800" dirty="0">
                <a:latin typeface="楷体" panose="02010609060101010101" pitchFamily="49" charset="-122"/>
                <a:ea typeface="楷体" panose="02010609060101010101" pitchFamily="49" charset="-122"/>
                <a:cs typeface="+mn-cs"/>
              </a:rPr>
              <a:t>整理编写说明，编制、装订、分发。</a:t>
            </a:r>
            <a:endParaRPr lang="zh-CN" altLang="en-US" sz="2800" dirty="0">
              <a:latin typeface="楷体" panose="02010609060101010101" pitchFamily="49" charset="-122"/>
              <a:ea typeface="楷体" panose="02010609060101010101" pitchFamily="49" charset="-122"/>
              <a:cs typeface="+mn-cs"/>
            </a:endParaRPr>
          </a:p>
        </p:txBody>
      </p:sp>
      <p:sp>
        <p:nvSpPr>
          <p:cNvPr id="33894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9970" name="内容占位符 2"/>
          <p:cNvSpPr>
            <a:spLocks noGrp="1"/>
          </p:cNvSpPr>
          <p:nvPr>
            <p:ph idx="1"/>
          </p:nvPr>
        </p:nvSpPr>
        <p:spPr>
          <a:xfrm>
            <a:off x="468313" y="90805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8.“</a:t>
            </a:r>
            <a:r>
              <a:rPr lang="zh-CN" altLang="zh-CN" sz="2800" dirty="0">
                <a:latin typeface="楷体" panose="02010609060101010101" pitchFamily="49" charset="-122"/>
                <a:ea typeface="楷体" panose="02010609060101010101" pitchFamily="49" charset="-122"/>
                <a:cs typeface="+mn-cs"/>
              </a:rPr>
              <a:t>两算</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对比</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两算</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是指施工图预算和施工预算。前者是确定建筑企业收入的依据</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预算成本</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，后者是建筑企业控制各项成本支出的尺度</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计划成本</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两算</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都是在单位工程开工前编制的，并应在开工前进行对比分析。其目的在于找出节约和超支的原因，以便研究提出解决的措施，防止人工、材料耗用量和施工机械费的超支，避免发生预算成本的亏损，为确定降低成本计划额度提供依据。</a:t>
            </a:r>
            <a:endParaRPr lang="zh-CN" altLang="en-US" sz="2800" dirty="0">
              <a:latin typeface="楷体" panose="02010609060101010101" pitchFamily="49" charset="-122"/>
              <a:ea typeface="楷体" panose="02010609060101010101" pitchFamily="49" charset="-122"/>
              <a:cs typeface="+mn-cs"/>
            </a:endParaRPr>
          </a:p>
        </p:txBody>
      </p:sp>
      <p:sp>
        <p:nvSpPr>
          <p:cNvPr id="33997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0994" name="内容占位符 2"/>
          <p:cNvSpPr>
            <a:spLocks noGrp="1"/>
          </p:cNvSpPr>
          <p:nvPr>
            <p:ph idx="1"/>
          </p:nvPr>
        </p:nvSpPr>
        <p:spPr>
          <a:xfrm>
            <a:off x="468313" y="1052513"/>
            <a:ext cx="8351837"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通过“两算”对比，并在完工后加以总结，可以取得经验教训，积累资料，这对于改进和加强施工组织管理，提高劳动生产率，降低工程成本、提高经营管理水平，取得更大经济效益，都具有重要实际意义。所以说，“两算”对比是建筑施工企业运用经济规律，加强企业管理的重要手段之一。</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两算</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对比的方法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两算</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对比的方法有：实物对比法和金额对比法两种。</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4099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2018"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1)</a:t>
            </a:r>
            <a:r>
              <a:rPr lang="zh-CN" altLang="zh-CN" sz="2800" dirty="0">
                <a:latin typeface="楷体" panose="02010609060101010101" pitchFamily="49" charset="-122"/>
                <a:ea typeface="楷体" panose="02010609060101010101" pitchFamily="49" charset="-122"/>
                <a:cs typeface="+mn-cs"/>
              </a:rPr>
              <a:t>实物对比法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将施工预算所计算的工程量，套用企业定额的工料消耗指标，算出分部工程工料消耗量，并汇总为单位工程的人工和主要材料耗用量，填入</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两算</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对比表</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见实例</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再与施工图预算的工料用量进行对比，算出节约或超支的数量差和百分率。</a:t>
            </a:r>
            <a:endParaRPr lang="zh-CN" altLang="en-US" sz="2800" dirty="0">
              <a:latin typeface="楷体" panose="02010609060101010101" pitchFamily="49" charset="-122"/>
              <a:ea typeface="楷体" panose="02010609060101010101" pitchFamily="49" charset="-122"/>
              <a:cs typeface="+mn-cs"/>
            </a:endParaRPr>
          </a:p>
        </p:txBody>
      </p:sp>
      <p:sp>
        <p:nvSpPr>
          <p:cNvPr id="34201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3042" name="内容占位符 2"/>
          <p:cNvSpPr>
            <a:spLocks noGrp="1"/>
          </p:cNvSpPr>
          <p:nvPr>
            <p:ph idx="1"/>
          </p:nvPr>
        </p:nvSpPr>
        <p:spPr>
          <a:xfrm>
            <a:off x="468313" y="981075"/>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金额对比法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将施工预算所算出的人工、材料和施工机械台班耗用量，按分部工程汇总后，分别乘以相应的工资标准、材料预算价格和机械台班单价，得出分部工程的人工费、材料费和机械费，将它们填人“两算”对比表</a:t>
            </a:r>
            <a:r>
              <a:rPr lang="zh-CN" altLang="en-US"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并按单位工程进行汇总</a:t>
            </a:r>
            <a:r>
              <a:rPr lang="zh-CN" altLang="en-US"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再与施工图预算相应的人工费、材料费和机械费、工程直接费分别进行对比分析，算出节约或超支的金额差和百分率</a:t>
            </a:r>
            <a:r>
              <a:rPr lang="zh-CN" altLang="en-US" sz="2800" dirty="0">
                <a:latin typeface="楷体" panose="02010609060101010101" pitchFamily="49" charset="-122"/>
                <a:ea typeface="楷体" panose="02010609060101010101" pitchFamily="49" charset="-122"/>
                <a:cs typeface="+mn-cs"/>
              </a:rPr>
              <a:t>。</a:t>
            </a:r>
            <a:endParaRPr lang="zh-CN" altLang="en-US" sz="2800" dirty="0">
              <a:latin typeface="楷体" panose="02010609060101010101" pitchFamily="49" charset="-122"/>
              <a:ea typeface="楷体" panose="02010609060101010101" pitchFamily="49" charset="-122"/>
              <a:cs typeface="+mn-cs"/>
            </a:endParaRPr>
          </a:p>
        </p:txBody>
      </p:sp>
      <p:sp>
        <p:nvSpPr>
          <p:cNvPr id="34304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演示设计">
  <a:themeElements>
    <a:clrScheme name="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fontScheme name="演示设计">
      <a:majorFont>
        <a:latin typeface="Arial"/>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演示设计 1">
        <a:dk1>
          <a:srgbClr val="000000"/>
        </a:dk1>
        <a:lt1>
          <a:srgbClr val="FFFFFF"/>
        </a:lt1>
        <a:dk2>
          <a:srgbClr val="000000"/>
        </a:dk2>
        <a:lt2>
          <a:srgbClr val="808080"/>
        </a:lt2>
        <a:accent1>
          <a:srgbClr val="FFCC00"/>
        </a:accent1>
        <a:accent2>
          <a:srgbClr val="FF9933"/>
        </a:accent2>
        <a:accent3>
          <a:srgbClr val="FFFFFF"/>
        </a:accent3>
        <a:accent4>
          <a:srgbClr val="000000"/>
        </a:accent4>
        <a:accent5>
          <a:srgbClr val="FFE2AA"/>
        </a:accent5>
        <a:accent6>
          <a:srgbClr val="E78A2D"/>
        </a:accent6>
        <a:hlink>
          <a:srgbClr val="463900"/>
        </a:hlink>
        <a:folHlink>
          <a:srgbClr val="FFE67D"/>
        </a:folHlink>
      </a:clrScheme>
      <a:clrMap bg1="lt1" tx1="dk1" bg2="lt2" tx2="dk2" accent1="accent1" accent2="accent2" accent3="accent3" accent4="accent4" accent5="accent5" accent6="accent6" hlink="hlink" folHlink="folHlink"/>
    </a:extraClrScheme>
    <a:extraClrScheme>
      <a:clrScheme name="演示设计 2">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AD5B"/>
        </a:folHlink>
      </a:clrScheme>
      <a:clrMap bg1="lt1" tx1="dk1" bg2="lt2" tx2="dk2" accent1="accent1" accent2="accent2" accent3="accent3" accent4="accent4" accent5="accent5" accent6="accent6" hlink="hlink" folHlink="folHlink"/>
    </a:extraClrScheme>
    <a:extraClrScheme>
      <a:clrScheme name="演示设计 3">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
      <a:clrScheme name="演示设计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C0C0C0"/>
        </a:folHlink>
      </a:clrScheme>
      <a:clrMap bg1="lt1" tx1="dk1" bg2="lt2" tx2="dk2" accent1="accent1" accent2="accent2" accent3="accent3" accent4="accent4" accent5="accent5" accent6="accent6" hlink="hlink" folHlink="folHlink"/>
    </a:extraClrScheme>
    <a:extraClrScheme>
      <a:clrScheme name="演示设计 5">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C468BD"/>
        </a:folHlink>
      </a:clrScheme>
      <a:clrMap bg1="lt1" tx1="dk1" bg2="lt2" tx2="dk2" accent1="accent1" accent2="accent2" accent3="accent3" accent4="accent4" accent5="accent5" accent6="accent6" hlink="hlink" folHlink="folHlink"/>
    </a:extraClrScheme>
    <a:extraClrScheme>
      <a:clrScheme name="演示设计 6">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clrMap bg1="lt1" tx1="dk1" bg2="lt2" tx2="dk2" accent1="accent1" accent2="accent2" accent3="accent3" accent4="accent4" accent5="accent5" accent6="accent6" hlink="hlink" folHlink="folHlink"/>
    </a:extraClrScheme>
    <a:extraClrScheme>
      <a:clrScheme name="演示设计 7">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DDDF91"/>
        </a:folHlink>
      </a:clrScheme>
      <a:clrMap bg1="lt1" tx1="dk1" bg2="lt2" tx2="dk2" accent1="accent1" accent2="accent2" accent3="accent3" accent4="accent4" accent5="accent5" accent6="accent6" hlink="hlink" folHlink="folHlink"/>
    </a:extraClrScheme>
    <a:extraClrScheme>
      <a:clrScheme name="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小A_微笑PPT_blog.sina.com.cn/wxppt">
  <a:themeElements>
    <a:clrScheme name="">
      <a:dk1>
        <a:srgbClr val="000000"/>
      </a:dk1>
      <a:lt1>
        <a:srgbClr val="FFFFFF"/>
      </a:lt1>
      <a:dk2>
        <a:srgbClr val="000000"/>
      </a:dk2>
      <a:lt2>
        <a:srgbClr val="808080"/>
      </a:lt2>
      <a:accent1>
        <a:srgbClr val="007EEA"/>
      </a:accent1>
      <a:accent2>
        <a:srgbClr val="005EAC"/>
      </a:accent2>
      <a:accent3>
        <a:srgbClr val="FFFFFF"/>
      </a:accent3>
      <a:accent4>
        <a:srgbClr val="000000"/>
      </a:accent4>
      <a:accent5>
        <a:srgbClr val="AAC0F2"/>
      </a:accent5>
      <a:accent6>
        <a:srgbClr val="00549A"/>
      </a:accent6>
      <a:hlink>
        <a:srgbClr val="99CC00"/>
      </a:hlink>
      <a:folHlink>
        <a:srgbClr val="61B6FF"/>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22660</Words>
  <Application>WPS 演示</Application>
  <PresentationFormat>全屏显示(4:3)</PresentationFormat>
  <Paragraphs>2101</Paragraphs>
  <Slides>176</Slides>
  <Notes>3</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176</vt:i4>
      </vt:variant>
    </vt:vector>
  </HeadingPairs>
  <TitlesOfParts>
    <vt:vector size="193" baseType="lpstr">
      <vt:lpstr>Arial</vt:lpstr>
      <vt:lpstr>宋体</vt:lpstr>
      <vt:lpstr>Wingdings</vt:lpstr>
      <vt:lpstr>Calibri</vt:lpstr>
      <vt:lpstr>楷体</vt:lpstr>
      <vt:lpstr>华文细黑</vt:lpstr>
      <vt:lpstr>MS UI Gothic</vt:lpstr>
      <vt:lpstr>华文行楷</vt:lpstr>
      <vt:lpstr>微软雅黑</vt:lpstr>
      <vt:lpstr>Verdana</vt:lpstr>
      <vt:lpstr>Arial Unicode MS</vt:lpstr>
      <vt:lpstr>Calibri</vt:lpstr>
      <vt:lpstr>Times New Roman</vt:lpstr>
      <vt:lpstr>仿宋</vt:lpstr>
      <vt:lpstr>Office 主题</vt:lpstr>
      <vt:lpstr>演示设计</vt:lpstr>
      <vt:lpstr>1_小A_微笑PPT_blog.sina.com.cn/wxppt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WHZ</dc:creator>
  <cp:lastModifiedBy>日照徐锡权</cp:lastModifiedBy>
  <cp:revision>239</cp:revision>
  <dcterms:created xsi:type="dcterms:W3CDTF">2010-09-23T08:30:00Z</dcterms:created>
  <dcterms:modified xsi:type="dcterms:W3CDTF">2018-10-28T13:47:46Z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2052-10.1.0.7401</vt:lpwstr>
  </property>
</Properties>
</file>