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4" r:id="rId4"/>
  </p:sldMasterIdLst>
  <p:notesMasterIdLst>
    <p:notesMasterId r:id="rId8"/>
  </p:notesMasterIdLst>
  <p:sldIdLst>
    <p:sldId id="1424" r:id="rId5"/>
    <p:sldId id="2049" r:id="rId6"/>
    <p:sldId id="258" r:id="rId7"/>
    <p:sldId id="292" r:id="rId9"/>
    <p:sldId id="631" r:id="rId10"/>
    <p:sldId id="632" r:id="rId11"/>
    <p:sldId id="633" r:id="rId12"/>
    <p:sldId id="634" r:id="rId13"/>
    <p:sldId id="635" r:id="rId14"/>
    <p:sldId id="884" r:id="rId15"/>
    <p:sldId id="636" r:id="rId16"/>
    <p:sldId id="637" r:id="rId17"/>
    <p:sldId id="638" r:id="rId18"/>
    <p:sldId id="885" r:id="rId19"/>
    <p:sldId id="639" r:id="rId20"/>
    <p:sldId id="640" r:id="rId21"/>
    <p:sldId id="641" r:id="rId22"/>
    <p:sldId id="642" r:id="rId23"/>
    <p:sldId id="644" r:id="rId24"/>
    <p:sldId id="643" r:id="rId25"/>
    <p:sldId id="645" r:id="rId26"/>
    <p:sldId id="646" r:id="rId27"/>
    <p:sldId id="647" r:id="rId28"/>
    <p:sldId id="648" r:id="rId29"/>
    <p:sldId id="649" r:id="rId30"/>
    <p:sldId id="650" r:id="rId31"/>
    <p:sldId id="651" r:id="rId32"/>
    <p:sldId id="652" r:id="rId33"/>
    <p:sldId id="653" r:id="rId34"/>
    <p:sldId id="654" r:id="rId35"/>
    <p:sldId id="655" r:id="rId36"/>
    <p:sldId id="886" r:id="rId3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99"/>
    <a:srgbClr val="FFFF66"/>
    <a:srgbClr val="FF0066"/>
    <a:srgbClr val="FFFF00"/>
    <a:srgbClr val="660033"/>
    <a:srgbClr val="FF6600"/>
    <a:srgbClr val="55B70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19"/>
    <p:restoredTop sz="97924"/>
  </p:normalViewPr>
  <p:slideViewPr>
    <p:cSldViewPr showGuides="1">
      <p:cViewPr>
        <p:scale>
          <a:sx n="75" d="100"/>
          <a:sy n="75" d="100"/>
        </p:scale>
        <p:origin x="-1320" y="-72"/>
      </p:cViewPr>
      <p:guideLst>
        <p:guide orient="horz" pos="2153"/>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0" Type="http://schemas.openxmlformats.org/officeDocument/2006/relationships/tableStyles" Target="tableStyles.xml"/><Relationship Id="rId4" Type="http://schemas.openxmlformats.org/officeDocument/2006/relationships/slideMaster" Target="slideMasters/slideMaster3.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atin typeface="Calibri" panose="020F050202020403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124"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fontAlgn="base" hangingPunct="1"/>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fld>
            <a:endParaRPr lang="zh-CN" altLang="en-US" sz="1200"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2"/>
          <p:cNvSpPr>
            <a:spLocks noRot="1" noTextEdit="1"/>
          </p:cNvSpPr>
          <p:nvPr>
            <p:ph type="sldImg"/>
          </p:nvPr>
        </p:nvSpPr>
        <p:spPr/>
      </p:sp>
      <p:sp>
        <p:nvSpPr>
          <p:cNvPr id="9218" name="Rectangle 3"/>
          <p:cNvSpPr>
            <a:spLocks noGrp="1"/>
          </p:cNvSpPr>
          <p:nvPr>
            <p:ph type="body"/>
          </p:nvPr>
        </p:nvSpPr>
        <p:spPr/>
        <p:txBody>
          <a:bodyPr wrap="square" lIns="91440" tIns="45720" rIns="91440" bIns="45720" anchor="t"/>
          <a:p>
            <a:pPr lvl="0" eaLnBrk="1" hangingPunct="1"/>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4098" name="Picture 2" descr="bg1"/>
          <p:cNvPicPr>
            <a:picLocks noChangeAspect="1"/>
          </p:cNvPicPr>
          <p:nvPr/>
        </p:nvPicPr>
        <p:blipFill>
          <a:blip r:embed="rId2"/>
          <a:stretch>
            <a:fillRect/>
          </a:stretch>
        </p:blipFill>
        <p:spPr>
          <a:xfrm>
            <a:off x="-30162" y="-20637"/>
            <a:ext cx="9174162" cy="6878637"/>
          </a:xfrm>
          <a:prstGeom prst="rect">
            <a:avLst/>
          </a:prstGeom>
          <a:noFill/>
          <a:ln w="9525">
            <a:noFill/>
          </a:ln>
        </p:spPr>
      </p:pic>
      <p:sp>
        <p:nvSpPr>
          <p:cNvPr id="2051" name="Rectangle 27"/>
          <p:cNvSpPr>
            <a:spLocks noGrp="1" noChangeArrowheads="1"/>
          </p:cNvSpPr>
          <p:nvPr>
            <p:ph type="ctrTitle"/>
          </p:nvPr>
        </p:nvSpPr>
        <p:spPr>
          <a:xfrm>
            <a:off x="468313" y="2470150"/>
            <a:ext cx="5399087" cy="1079500"/>
          </a:xfrm>
        </p:spPr>
        <p:txBody>
          <a:bodyPr/>
          <a:lstStyle>
            <a:lvl1pPr>
              <a:defRPr sz="3200"/>
            </a:lvl1pPr>
          </a:lstStyle>
          <a:p>
            <a:pPr fontAlgn="base"/>
            <a:r>
              <a:rPr lang="zh-CN" strike="noStrike" noProof="1"/>
              <a:t>单击此处编辑母版标题样式</a:t>
            </a:r>
            <a:endParaRPr lang="zh-CN" strike="noStrike" noProof="1"/>
          </a:p>
        </p:txBody>
      </p:sp>
      <p:sp>
        <p:nvSpPr>
          <p:cNvPr id="2052" name="Rectangle 31"/>
          <p:cNvSpPr>
            <a:spLocks noGrp="1" noChangeArrowheads="1"/>
          </p:cNvSpPr>
          <p:nvPr>
            <p:ph type="subTitle" idx="1" hasCustomPrompt="1"/>
          </p:nvPr>
        </p:nvSpPr>
        <p:spPr>
          <a:xfrm>
            <a:off x="468313" y="3549650"/>
            <a:ext cx="5400675" cy="600075"/>
          </a:xfrm>
        </p:spPr>
        <p:txBody>
          <a:bodyPr/>
          <a:lstStyle>
            <a:lvl1pPr marL="0" indent="0">
              <a:buFont typeface="Wingdings" panose="05000000000000000000" pitchFamily="2" charset="2"/>
              <a:buNone/>
              <a:defRPr sz="1800">
                <a:solidFill>
                  <a:schemeClr val="bg1"/>
                </a:solidFill>
              </a:defRPr>
            </a:lvl1pPr>
          </a:lstStyle>
          <a:p>
            <a:pPr fontAlgn="base"/>
            <a:r>
              <a:rPr lang="zh-CN" strike="noStrike" noProof="1"/>
              <a:t>单击添加署名或公司信息</a:t>
            </a:r>
            <a:endParaRPr lang="zh-CN"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marL="0" indent="0">
              <a:lnSpc>
                <a:spcPct val="150000"/>
              </a:lnSpc>
              <a:spcBef>
                <a:spcPts val="0"/>
              </a:spcBef>
              <a:buFontTx/>
              <a:buNone/>
              <a:defRPr sz="2400" b="1">
                <a:latin typeface="楷体" panose="02010609060101010101" pitchFamily="49" charset="-122"/>
                <a:ea typeface="楷体" panose="02010609060101010101" pitchFamily="49" charset="-122"/>
              </a:defRPr>
            </a:lvl1pPr>
            <a:lvl2pPr marL="457200" indent="0">
              <a:lnSpc>
                <a:spcPct val="150000"/>
              </a:lnSpc>
              <a:spcBef>
                <a:spcPts val="0"/>
              </a:spcBef>
              <a:buFontTx/>
              <a:buNone/>
              <a:defRPr sz="2400" b="1">
                <a:latin typeface="楷体" panose="02010609060101010101" pitchFamily="49" charset="-122"/>
                <a:ea typeface="楷体" panose="02010609060101010101" pitchFamily="49" charset="-122"/>
              </a:defRPr>
            </a:lvl2pPr>
            <a:lvl3pPr marL="914400" indent="0">
              <a:lnSpc>
                <a:spcPct val="150000"/>
              </a:lnSpc>
              <a:spcBef>
                <a:spcPts val="0"/>
              </a:spcBef>
              <a:buFontTx/>
              <a:buNone/>
              <a:defRPr sz="2400" b="1">
                <a:latin typeface="楷体" panose="02010609060101010101" pitchFamily="49" charset="-122"/>
                <a:ea typeface="楷体" panose="02010609060101010101" pitchFamily="49" charset="-122"/>
              </a:defRPr>
            </a:lvl3pPr>
            <a:lvl4pPr marL="1371600" indent="0">
              <a:lnSpc>
                <a:spcPct val="150000"/>
              </a:lnSpc>
              <a:spcBef>
                <a:spcPts val="0"/>
              </a:spcBef>
              <a:buFontTx/>
              <a:buNone/>
              <a:defRPr sz="2400" b="1">
                <a:latin typeface="楷体" panose="02010609060101010101" pitchFamily="49" charset="-122"/>
                <a:ea typeface="楷体" panose="02010609060101010101" pitchFamily="49" charset="-122"/>
              </a:defRPr>
            </a:lvl4pPr>
            <a:lvl5pPr marL="1828800" indent="0">
              <a:lnSpc>
                <a:spcPct val="150000"/>
              </a:lnSpc>
              <a:spcBef>
                <a:spcPts val="0"/>
              </a:spcBef>
              <a:buFontTx/>
              <a:buNone/>
              <a:defRPr sz="2400" b="1">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68313" y="1125538"/>
            <a:ext cx="402748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125538"/>
            <a:ext cx="402748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灯片编号占位符 6"/>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a:defRPr sz="2800">
                <a:latin typeface="楷体" panose="02010609060101010101" pitchFamily="49" charset="-122"/>
                <a:ea typeface="楷体" panose="02010609060101010101" pitchFamily="49" charset="-122"/>
              </a:defRPr>
            </a:lvl1pPr>
            <a:lvl2pPr>
              <a:defRPr sz="2800">
                <a:latin typeface="楷体" panose="02010609060101010101" pitchFamily="49" charset="-122"/>
                <a:ea typeface="楷体" panose="02010609060101010101" pitchFamily="49" charset="-122"/>
              </a:defRPr>
            </a:lvl2pPr>
            <a:lvl3pPr>
              <a:defRPr sz="2800">
                <a:latin typeface="楷体" panose="02010609060101010101" pitchFamily="49" charset="-122"/>
                <a:ea typeface="楷体" panose="02010609060101010101" pitchFamily="49" charset="-122"/>
              </a:defRPr>
            </a:lvl3pPr>
            <a:lvl4pPr>
              <a:defRPr sz="2800">
                <a:latin typeface="楷体" panose="02010609060101010101" pitchFamily="49" charset="-122"/>
                <a:ea typeface="楷体" panose="02010609060101010101" pitchFamily="49" charset="-122"/>
              </a:defRPr>
            </a:lvl4pPr>
            <a:lvl5pPr>
              <a:defRPr sz="2800">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15913"/>
            <a:ext cx="2051050" cy="59721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68313" y="315913"/>
            <a:ext cx="6003925" cy="59721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图表占位符 2"/>
          <p:cNvSpPr>
            <a:spLocks noGrp="1"/>
          </p:cNvSpPr>
          <p:nvPr>
            <p:ph type="chart"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0850"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4708"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147638"/>
            <a:ext cx="2055813" cy="60182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0850" y="147638"/>
            <a:ext cx="6048260" cy="60182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2.jpeg"/><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2" Type="http://schemas.openxmlformats.org/officeDocument/2006/relationships/theme" Target="../theme/theme3.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latin typeface="Calibri" panose="020F0502020204030204" pitchFamily="34" charset="0"/>
              </a:defRPr>
            </a:lvl1pPr>
          </a:lstStyle>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Picture 2" descr="bg2"/>
          <p:cNvPicPr>
            <a:picLocks noChangeAspect="1"/>
          </p:cNvPicPr>
          <p:nvPr/>
        </p:nvPicPr>
        <p:blipFill>
          <a:blip r:embed="rId14"/>
          <a:stretch>
            <a:fillRect/>
          </a:stretch>
        </p:blipFill>
        <p:spPr>
          <a:xfrm>
            <a:off x="0" y="0"/>
            <a:ext cx="9180513" cy="6884988"/>
          </a:xfrm>
          <a:prstGeom prst="rect">
            <a:avLst/>
          </a:prstGeom>
          <a:noFill/>
          <a:ln w="9525">
            <a:noFill/>
          </a:ln>
        </p:spPr>
      </p:pic>
      <p:sp>
        <p:nvSpPr>
          <p:cNvPr id="2051" name="Rectangle 31"/>
          <p:cNvSpPr>
            <a:spLocks noGrp="1"/>
          </p:cNvSpPr>
          <p:nvPr>
            <p:ph type="body"/>
          </p:nvPr>
        </p:nvSpPr>
        <p:spPr>
          <a:xfrm>
            <a:off x="468313" y="1125538"/>
            <a:ext cx="8207375" cy="516255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p:txBody>
      </p:sp>
      <p:sp>
        <p:nvSpPr>
          <p:cNvPr id="1028" name="Rectangle 4"/>
          <p:cNvSpPr>
            <a:spLocks noGrp="1" noChangeArrowheads="1"/>
          </p:cNvSpPr>
          <p:nvPr>
            <p:ph type="sldNum" sz="quarter" idx="4"/>
          </p:nvPr>
        </p:nvSpPr>
        <p:spPr bwMode="auto">
          <a:xfrm>
            <a:off x="7235825" y="6453188"/>
            <a:ext cx="1439863" cy="196850"/>
          </a:xfrm>
          <a:prstGeom prst="rect">
            <a:avLst/>
          </a:prstGeom>
          <a:noFill/>
          <a:ln w="9525">
            <a:noFill/>
            <a:miter lim="800000"/>
          </a:ln>
          <a:effectLst/>
        </p:spPr>
        <p:txBody>
          <a:bodyPr vert="horz" wrap="square" lIns="91440" tIns="45720" rIns="91440" bIns="45720" numCol="1" anchor="t" anchorCtr="0" compatLnSpc="1"/>
          <a:lstStyle>
            <a:lvl1pPr algn="r">
              <a:defRPr sz="1000" b="1">
                <a:ea typeface="华文细黑" panose="02010600040101010101" pitchFamily="2" charset="-122"/>
              </a:defRPr>
            </a:lvl1pPr>
          </a:lstStyle>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
        <p:nvSpPr>
          <p:cNvPr id="2053" name="Rectangle 27"/>
          <p:cNvSpPr>
            <a:spLocks noGrp="1"/>
          </p:cNvSpPr>
          <p:nvPr>
            <p:ph type="title"/>
          </p:nvPr>
        </p:nvSpPr>
        <p:spPr>
          <a:xfrm>
            <a:off x="468313" y="315913"/>
            <a:ext cx="8207375" cy="592137"/>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2pPr>
      <a:lvl3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3pPr>
      <a:lvl4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4pPr>
      <a:lvl5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5pPr>
      <a:lvl6pPr marL="4572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ea typeface="+mn-ea"/>
        </a:defRPr>
      </a:lvl3pPr>
      <a:lvl4pPr marL="1600200" indent="-228600" algn="l" rtl="0" eaLnBrk="0" fontAlgn="base" hangingPunct="0">
        <a:spcBef>
          <a:spcPct val="20000"/>
        </a:spcBef>
        <a:spcAft>
          <a:spcPct val="0"/>
        </a:spcAft>
        <a:buClr>
          <a:schemeClr val="hlink"/>
        </a:buClr>
        <a:buFont typeface="Wingdings" panose="05000000000000000000" pitchFamily="2" charset="2"/>
        <a:buChar char="n"/>
        <a:defRPr sz="14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Rectangle 27"/>
          <p:cNvSpPr>
            <a:spLocks noGrp="1"/>
          </p:cNvSpPr>
          <p:nvPr>
            <p:ph type="title"/>
          </p:nvPr>
        </p:nvSpPr>
        <p:spPr>
          <a:xfrm>
            <a:off x="450850" y="147638"/>
            <a:ext cx="8223250" cy="523875"/>
          </a:xfrm>
          <a:prstGeom prst="rect">
            <a:avLst/>
          </a:prstGeom>
          <a:noFill/>
          <a:ln w="9525">
            <a:noFill/>
          </a:ln>
        </p:spPr>
        <p:txBody>
          <a:bodyPr wrap="square" anchor="ctr">
            <a:spAutoFit/>
          </a:bodyPr>
          <a:p>
            <a:pPr lvl="0"/>
            <a:r>
              <a:rPr lang="zh-CN" altLang="en-US"/>
              <a:t>单击此处编辑母版标题样式</a:t>
            </a:r>
            <a:endParaRPr lang="zh-CN" altLang="en-US"/>
          </a:p>
        </p:txBody>
      </p:sp>
      <p:sp>
        <p:nvSpPr>
          <p:cNvPr id="3075" name="Rectangle 10"/>
          <p:cNvSpPr>
            <a:spLocks noGrp="1"/>
          </p:cNvSpPr>
          <p:nvPr>
            <p:ph type="body"/>
          </p:nvPr>
        </p:nvSpPr>
        <p:spPr>
          <a:xfrm>
            <a:off x="450850" y="981075"/>
            <a:ext cx="8223250" cy="5184775"/>
          </a:xfrm>
          <a:prstGeom prst="rect">
            <a:avLst/>
          </a:prstGeom>
          <a:noFill/>
          <a:ln w="9525">
            <a:noFill/>
          </a:ln>
        </p:spPr>
        <p:txBody>
          <a:bodyPr wrap="square"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3076" name="矩形 6"/>
          <p:cNvSpPr/>
          <p:nvPr/>
        </p:nvSpPr>
        <p:spPr>
          <a:xfrm>
            <a:off x="0" y="785813"/>
            <a:ext cx="9144000" cy="50800"/>
          </a:xfrm>
          <a:prstGeom prst="rect">
            <a:avLst/>
          </a:prstGeom>
          <a:solidFill>
            <a:srgbClr val="D8D8D8"/>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7" name="矩形 9"/>
          <p:cNvSpPr/>
          <p:nvPr/>
        </p:nvSpPr>
        <p:spPr>
          <a:xfrm>
            <a:off x="6845300" y="785813"/>
            <a:ext cx="1847850" cy="50800"/>
          </a:xfrm>
          <a:prstGeom prst="rect">
            <a:avLst/>
          </a:prstGeom>
          <a:solidFill>
            <a:srgbClr val="7F7F7F"/>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8" name="矩形 1"/>
          <p:cNvSpPr/>
          <p:nvPr/>
        </p:nvSpPr>
        <p:spPr>
          <a:xfrm>
            <a:off x="5783263" y="785813"/>
            <a:ext cx="1846262" cy="50800"/>
          </a:xfrm>
          <a:prstGeom prst="rect">
            <a:avLst/>
          </a:prstGeom>
          <a:solidFill>
            <a:schemeClr val="accent2"/>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9" name="矩形 7"/>
          <p:cNvSpPr/>
          <p:nvPr/>
        </p:nvSpPr>
        <p:spPr>
          <a:xfrm>
            <a:off x="5265738" y="785813"/>
            <a:ext cx="1049337" cy="50800"/>
          </a:xfrm>
          <a:prstGeom prst="rect">
            <a:avLst/>
          </a:prstGeom>
          <a:solidFill>
            <a:schemeClr val="accent1"/>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lvl="0" algn="l" defTabSz="0" eaLnBrk="0" fontAlgn="base" latinLnBrk="0" hangingPunct="0">
        <a:lnSpc>
          <a:spcPct val="100000"/>
        </a:lnSpc>
        <a:spcBef>
          <a:spcPct val="0"/>
        </a:spcBef>
        <a:spcAft>
          <a:spcPct val="0"/>
        </a:spcAft>
        <a:buClr>
          <a:srgbClr val="000000"/>
        </a:buClr>
        <a:buNone/>
        <a:defRPr sz="2800" b="1" kern="1200">
          <a:solidFill>
            <a:schemeClr val="tx1"/>
          </a:solidFill>
          <a:latin typeface="+mj-lt"/>
          <a:ea typeface="+mj-ea"/>
          <a:cs typeface="+mj-cs"/>
          <a:sym typeface="Arial" panose="020B0604020202020204" pitchFamily="34" charset="0"/>
        </a:defRPr>
      </a:lvl1pPr>
    </p:titleStyle>
    <p:bodyStyle>
      <a:lvl1pPr marL="342900" lvl="0" indent="-3429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2000" kern="1200">
          <a:solidFill>
            <a:schemeClr val="tx1"/>
          </a:solidFill>
          <a:latin typeface="+mn-lt"/>
          <a:ea typeface="+mn-ea"/>
          <a:cs typeface="+mn-cs"/>
          <a:sym typeface="Arial" panose="020B0604020202020204" pitchFamily="34" charset="0"/>
        </a:defRPr>
      </a:lvl1pPr>
      <a:lvl2pPr marL="742950" lvl="1" indent="-28575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800" kern="1200">
          <a:solidFill>
            <a:schemeClr val="tx1"/>
          </a:solidFill>
          <a:latin typeface="+mn-lt"/>
          <a:ea typeface="+mn-ea"/>
          <a:cs typeface="+mn-cs"/>
          <a:sym typeface="Arial" panose="020B0604020202020204" pitchFamily="34" charset="0"/>
        </a:defRPr>
      </a:lvl2pPr>
      <a:lvl3pPr marL="1143000" lvl="2"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600" kern="1200">
          <a:solidFill>
            <a:schemeClr val="tx1"/>
          </a:solidFill>
          <a:latin typeface="+mn-lt"/>
          <a:ea typeface="+mn-ea"/>
          <a:cs typeface="+mn-cs"/>
          <a:sym typeface="Arial" panose="020B0604020202020204" pitchFamily="34" charset="0"/>
        </a:defRPr>
      </a:lvl3pPr>
      <a:lvl4pPr marL="1600200" lvl="3"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400" kern="1200">
          <a:solidFill>
            <a:schemeClr val="tx1"/>
          </a:solidFill>
          <a:latin typeface="+mn-lt"/>
          <a:ea typeface="+mn-ea"/>
          <a:cs typeface="+mn-cs"/>
          <a:sym typeface="Arial" panose="020B0604020202020204" pitchFamily="34" charset="0"/>
        </a:defRPr>
      </a:lvl4pPr>
      <a:lvl5pPr marL="2057400" lvl="4"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5pPr>
      <a:lvl6pPr marL="2514600" lvl="5"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6pPr>
      <a:lvl7pPr marL="2971800" lvl="6"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7pPr>
      <a:lvl8pPr marL="3429000" lvl="7"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8pPr>
      <a:lvl9pPr marL="3886200" lvl="8"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8.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内容占位符 2"/>
          <p:cNvSpPr>
            <a:spLocks noGrp="1"/>
          </p:cNvSpPr>
          <p:nvPr>
            <p:ph idx="1"/>
          </p:nvPr>
        </p:nvSpPr>
        <p:spPr>
          <a:xfrm>
            <a:off x="450850" y="981075"/>
            <a:ext cx="8620125" cy="5184775"/>
          </a:xfrm>
        </p:spPr>
        <p:txBody>
          <a:bodyPr wrap="square" anchor="t"/>
          <a:p>
            <a:pPr algn="ctr"/>
            <a:r>
              <a:rPr lang="zh-CN" altLang="en-US" sz="4000">
                <a:latin typeface="华文行楷" panose="02010800040101010101" charset="-122"/>
                <a:ea typeface="华文行楷" panose="02010800040101010101" charset="-122"/>
              </a:rPr>
              <a:t>沟通联系</a:t>
            </a:r>
            <a:endParaRPr lang="zh-CN" altLang="en-US" sz="4000">
              <a:latin typeface="华文行楷" panose="02010800040101010101" charset="-122"/>
              <a:ea typeface="华文行楷" panose="02010800040101010101" charset="-122"/>
            </a:endParaRPr>
          </a:p>
          <a:p>
            <a:r>
              <a:rPr lang="zh-CN" altLang="en-US" sz="2400"/>
              <a:t>办公室：海润楼</a:t>
            </a:r>
            <a:r>
              <a:rPr lang="en-US" altLang="zh-CN" sz="2400"/>
              <a:t>N210</a:t>
            </a:r>
            <a:endParaRPr lang="en-US" altLang="zh-CN" sz="2400"/>
          </a:p>
          <a:p>
            <a:r>
              <a:rPr lang="en-US" altLang="zh-CN" sz="2400"/>
              <a:t>Email:    18906335576@163.com</a:t>
            </a:r>
            <a:endParaRPr lang="en-US" altLang="zh-CN" sz="2400"/>
          </a:p>
          <a:p>
            <a:r>
              <a:rPr lang="en-US" altLang="zh-CN" sz="2400"/>
              <a:t>QQ:1600382339</a:t>
            </a:r>
            <a:endParaRPr lang="en-US" altLang="zh-CN" sz="2400"/>
          </a:p>
          <a:p>
            <a:r>
              <a:rPr lang="zh-CN" altLang="en-US" sz="2400"/>
              <a:t>手机：</a:t>
            </a:r>
            <a:r>
              <a:rPr lang="en-US" altLang="zh-CN" sz="2400"/>
              <a:t>18906335576</a:t>
            </a:r>
            <a:endParaRPr lang="en-US" altLang="zh-CN" sz="2400"/>
          </a:p>
          <a:p>
            <a:r>
              <a:rPr lang="zh-CN" altLang="en-US" sz="2400"/>
              <a:t>办公室：</a:t>
            </a:r>
            <a:r>
              <a:rPr lang="en-US" altLang="zh-CN" sz="2400"/>
              <a:t>0633-7987108</a:t>
            </a:r>
            <a:endParaRPr lang="en-US" altLang="zh-CN" sz="2400"/>
          </a:p>
          <a:p>
            <a:r>
              <a:rPr lang="zh-CN" altLang="en-US" sz="2400"/>
              <a:t>微信号：</a:t>
            </a:r>
            <a:r>
              <a:rPr lang="en-US" altLang="zh-CN" sz="2400"/>
              <a:t>RZPTXU</a:t>
            </a:r>
            <a:r>
              <a:rPr lang="zh-CN" altLang="en-US" sz="2400"/>
              <a:t>（</a:t>
            </a:r>
            <a:r>
              <a:rPr lang="en-US" altLang="zh-CN" sz="2400"/>
              <a:t>18906335576</a:t>
            </a:r>
            <a:r>
              <a:rPr lang="zh-CN" altLang="en-US" sz="2400"/>
              <a:t>）</a:t>
            </a:r>
            <a:endParaRPr lang="en-US" altLang="zh-CN" sz="2400"/>
          </a:p>
          <a:p>
            <a:endParaRPr lang="zh-CN" altLang="en-US" sz="2400"/>
          </a:p>
          <a:p>
            <a:r>
              <a:rPr lang="zh-CN" altLang="en-US" sz="2400"/>
              <a:t>姓   名</a:t>
            </a:r>
            <a:r>
              <a:rPr lang="en-US" altLang="zh-CN" sz="2400"/>
              <a:t>:   </a:t>
            </a:r>
            <a:r>
              <a:rPr lang="zh-CN" altLang="en-US" sz="2400"/>
              <a:t>徐锡权教授</a:t>
            </a:r>
            <a:endParaRPr lang="zh-CN" altLang="en-US" sz="2400"/>
          </a:p>
          <a:p>
            <a:r>
              <a:rPr lang="zh-CN" altLang="en-US" sz="2400"/>
              <a:t>课程微信群</a:t>
            </a:r>
            <a:r>
              <a:rPr lang="en-US" altLang="zh-CN" sz="2400"/>
              <a:t>:</a:t>
            </a:r>
            <a:r>
              <a:rPr lang="zh-CN" altLang="en-US" sz="2400"/>
              <a:t>工程造价概论（</a:t>
            </a:r>
            <a:r>
              <a:rPr lang="en-US" altLang="zh-CN" sz="2400"/>
              <a:t>201804</a:t>
            </a:r>
            <a:r>
              <a:rPr lang="zh-CN" altLang="en-US" sz="2400"/>
              <a:t>）</a:t>
            </a:r>
            <a:endParaRPr lang="zh-CN" altLang="en-US" sz="2400"/>
          </a:p>
        </p:txBody>
      </p:sp>
      <p:pic>
        <p:nvPicPr>
          <p:cNvPr id="6146" name="图片 1"/>
          <p:cNvPicPr>
            <a:picLocks noChangeAspect="1"/>
          </p:cNvPicPr>
          <p:nvPr/>
        </p:nvPicPr>
        <p:blipFill>
          <a:blip r:embed="rId1"/>
          <a:stretch>
            <a:fillRect/>
          </a:stretch>
        </p:blipFill>
        <p:spPr>
          <a:xfrm>
            <a:off x="5710238" y="1946275"/>
            <a:ext cx="2963862" cy="296545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9058" name="内容占位符 2"/>
          <p:cNvSpPr>
            <a:spLocks noGrp="1"/>
          </p:cNvSpPr>
          <p:nvPr>
            <p:ph idx="1"/>
          </p:nvPr>
        </p:nvSpPr>
        <p:spPr>
          <a:xfrm>
            <a:off x="468313" y="1701800"/>
            <a:ext cx="8207375" cy="3671888"/>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综合单价主要包括：人工费、材料费、机械费、管理费、利润和风险费等费用。</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综合单价不仅适用于分部分项工程量清单，也适用于措施项目清单、其他项目清单的计算等。</a:t>
            </a:r>
            <a:endParaRPr lang="zh-CN" altLang="en-US" sz="2800" dirty="0">
              <a:latin typeface="楷体" panose="02010609060101010101" pitchFamily="49" charset="-122"/>
              <a:ea typeface="楷体" panose="02010609060101010101" pitchFamily="49" charset="-122"/>
              <a:cs typeface="+mn-cs"/>
            </a:endParaRPr>
          </a:p>
        </p:txBody>
      </p:sp>
      <p:sp>
        <p:nvSpPr>
          <p:cNvPr id="42905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82"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综合单价的计算公式表达为：</a:t>
            </a: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1800" dirty="0">
                <a:latin typeface="楷体" panose="02010609060101010101" pitchFamily="49" charset="-122"/>
                <a:ea typeface="楷体" panose="02010609060101010101" pitchFamily="49" charset="-122"/>
                <a:cs typeface="+mn-cs"/>
              </a:rPr>
              <a:t>                       </a:t>
            </a:r>
            <a:r>
              <a:rPr lang="zh-CN" altLang="zh-CN" sz="1800" dirty="0">
                <a:latin typeface="楷体" panose="02010609060101010101" pitchFamily="49" charset="-122"/>
                <a:ea typeface="楷体" panose="02010609060101010101" pitchFamily="49" charset="-122"/>
                <a:cs typeface="+mn-cs"/>
              </a:rPr>
              <a:t>利润</a:t>
            </a:r>
            <a:r>
              <a:rPr lang="en-US" altLang="zh-CN" sz="1800" dirty="0">
                <a:latin typeface="楷体" panose="02010609060101010101" pitchFamily="49" charset="-122"/>
                <a:ea typeface="楷体" panose="02010609060101010101" pitchFamily="49" charset="-122"/>
                <a:cs typeface="+mn-cs"/>
              </a:rPr>
              <a:t>=</a:t>
            </a:r>
            <a:r>
              <a:rPr lang="zh-CN" altLang="zh-CN" sz="1800" dirty="0">
                <a:latin typeface="楷体" panose="02010609060101010101" pitchFamily="49" charset="-122"/>
                <a:ea typeface="楷体" panose="02010609060101010101" pitchFamily="49" charset="-122"/>
                <a:cs typeface="+mn-cs"/>
              </a:rPr>
              <a:t>人工费</a:t>
            </a:r>
            <a:r>
              <a:rPr lang="en-US" altLang="zh-CN" sz="1800" dirty="0">
                <a:latin typeface="楷体" panose="02010609060101010101" pitchFamily="49" charset="-122"/>
                <a:ea typeface="楷体" panose="02010609060101010101" pitchFamily="49" charset="-122"/>
                <a:cs typeface="+mn-cs"/>
              </a:rPr>
              <a:t>(</a:t>
            </a:r>
            <a:r>
              <a:rPr lang="zh-CN" altLang="zh-CN" sz="1800" dirty="0">
                <a:latin typeface="楷体" panose="02010609060101010101" pitchFamily="49" charset="-122"/>
                <a:ea typeface="楷体" panose="02010609060101010101" pitchFamily="49" charset="-122"/>
                <a:cs typeface="+mn-cs"/>
              </a:rPr>
              <a:t>或定额直接费</a:t>
            </a:r>
            <a:r>
              <a:rPr lang="en-US" altLang="zh-CN" sz="1800" dirty="0">
                <a:latin typeface="楷体" panose="02010609060101010101" pitchFamily="49" charset="-122"/>
                <a:ea typeface="楷体" panose="02010609060101010101" pitchFamily="49" charset="-122"/>
                <a:cs typeface="+mn-cs"/>
              </a:rPr>
              <a:t>)×</a:t>
            </a:r>
            <a:r>
              <a:rPr lang="zh-CN" altLang="zh-CN" sz="1800" dirty="0">
                <a:latin typeface="楷体" panose="02010609060101010101" pitchFamily="49" charset="-122"/>
                <a:ea typeface="楷体" panose="02010609060101010101" pitchFamily="49" charset="-122"/>
                <a:cs typeface="+mn-cs"/>
              </a:rPr>
              <a:t>利润率</a:t>
            </a:r>
            <a:endParaRPr lang="zh-CN" altLang="en-US" sz="1800" dirty="0">
              <a:latin typeface="楷体" panose="02010609060101010101" pitchFamily="49" charset="-122"/>
              <a:ea typeface="楷体" panose="02010609060101010101" pitchFamily="49" charset="-122"/>
              <a:cs typeface="+mn-cs"/>
            </a:endParaRPr>
          </a:p>
        </p:txBody>
      </p:sp>
      <p:sp>
        <p:nvSpPr>
          <p:cNvPr id="43008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30084" name="图片 4" descr="HWOCRTEMP_ROC70"/>
          <p:cNvPicPr>
            <a:picLocks noChangeAspect="1"/>
          </p:cNvPicPr>
          <p:nvPr/>
        </p:nvPicPr>
        <p:blipFill>
          <a:blip r:embed="rId1">
            <a:lum bright="12000"/>
          </a:blip>
          <a:stretch>
            <a:fillRect/>
          </a:stretch>
        </p:blipFill>
        <p:spPr>
          <a:xfrm>
            <a:off x="1258888" y="1905000"/>
            <a:ext cx="6337300" cy="1595438"/>
          </a:xfrm>
          <a:prstGeom prst="rect">
            <a:avLst/>
          </a:prstGeom>
          <a:noFill/>
          <a:ln w="9525">
            <a:noFill/>
          </a:ln>
        </p:spPr>
      </p:pic>
      <p:pic>
        <p:nvPicPr>
          <p:cNvPr id="430085" name="图片 5" descr="HWOCRTEMP_ROC80"/>
          <p:cNvPicPr>
            <a:picLocks noChangeAspect="1"/>
          </p:cNvPicPr>
          <p:nvPr/>
        </p:nvPicPr>
        <p:blipFill>
          <a:blip r:embed="rId2">
            <a:lum bright="12000"/>
          </a:blip>
          <a:stretch>
            <a:fillRect/>
          </a:stretch>
        </p:blipFill>
        <p:spPr>
          <a:xfrm>
            <a:off x="3049588" y="3451225"/>
            <a:ext cx="3394075" cy="156210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1106" name="内容占位符 2"/>
          <p:cNvSpPr>
            <a:spLocks noGrp="1"/>
          </p:cNvSpPr>
          <p:nvPr>
            <p:ph idx="1"/>
          </p:nvPr>
        </p:nvSpPr>
        <p:spPr>
          <a:xfrm>
            <a:off x="468313" y="1362075"/>
            <a:ext cx="8424862"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措施项目费的确定</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措施项目费包括单价措施项目费和总价措施项目费。</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）单价措施项目</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单价措施项目是指可以通过按施工图计算工程量后，套用预算定额编制出综合单价的计算项目。例如，模板费、脚手架费、大型机械设备进出场及安拆费、垂直运输机械费等，都可以根据已有的定额数据计算确定。</a:t>
            </a:r>
            <a:endParaRPr lang="zh-CN" altLang="en-US" sz="2800" dirty="0">
              <a:latin typeface="楷体" panose="02010609060101010101" pitchFamily="49" charset="-122"/>
              <a:ea typeface="楷体" panose="02010609060101010101" pitchFamily="49" charset="-122"/>
              <a:cs typeface="+mn-cs"/>
            </a:endParaRPr>
          </a:p>
        </p:txBody>
      </p:sp>
      <p:sp>
        <p:nvSpPr>
          <p:cNvPr id="43110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2130" name="内容占位符 2"/>
          <p:cNvSpPr>
            <a:spLocks noGrp="1"/>
          </p:cNvSpPr>
          <p:nvPr>
            <p:ph idx="1"/>
          </p:nvPr>
        </p:nvSpPr>
        <p:spPr>
          <a:xfrm>
            <a:off x="468313" y="1435100"/>
            <a:ext cx="8207375" cy="5162550"/>
          </a:xfrm>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总价措施项目</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总价措施项目是指不能计算工程量，只能通过规定的计算基础和费率计算出的措施项目费。例如，临时设施费、安全文明施工费、二次搬运费等，可以按定额人工费或者定额直接费为基础乘以规定的系数计算。</a:t>
            </a:r>
            <a:endParaRPr lang="en-US" altLang="zh-CN" sz="2800" dirty="0">
              <a:latin typeface="楷体" panose="02010609060101010101" pitchFamily="49" charset="-122"/>
              <a:ea typeface="楷体" panose="02010609060101010101" pitchFamily="49" charset="-122"/>
              <a:cs typeface="+mn-cs"/>
            </a:endParaRPr>
          </a:p>
        </p:txBody>
      </p:sp>
      <p:sp>
        <p:nvSpPr>
          <p:cNvPr id="43213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3154" name="内容占位符 2"/>
          <p:cNvSpPr>
            <a:spLocks noGrp="1"/>
          </p:cNvSpPr>
          <p:nvPr>
            <p:ph idx="1"/>
          </p:nvPr>
        </p:nvSpPr>
        <p:spPr>
          <a:xfrm>
            <a:off x="468313" y="1773238"/>
            <a:ext cx="8207375" cy="40322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4.</a:t>
            </a:r>
            <a:r>
              <a:rPr lang="zh-CN" altLang="zh-CN" sz="2800" dirty="0">
                <a:latin typeface="楷体" panose="02010609060101010101" pitchFamily="49" charset="-122"/>
                <a:ea typeface="楷体" panose="02010609060101010101" pitchFamily="49" charset="-122"/>
                <a:cs typeface="+mn-cs"/>
              </a:rPr>
              <a:t>其他项目费的确定</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其他项目费中，可以列入暂列金额和工程暂估价，可以根据工程暂估价和招标文件规定，计算总承包服务费。计日工项目费应根据“计日工”表的内容确定。</a:t>
            </a:r>
            <a:endParaRPr lang="zh-CN" altLang="en-US"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2800" dirty="0">
              <a:latin typeface="楷体" panose="02010609060101010101" pitchFamily="49" charset="-122"/>
              <a:ea typeface="楷体" panose="02010609060101010101" pitchFamily="49" charset="-122"/>
              <a:cs typeface="+mn-cs"/>
            </a:endParaRPr>
          </a:p>
        </p:txBody>
      </p:sp>
      <p:sp>
        <p:nvSpPr>
          <p:cNvPr id="43315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4178" name="内容占位符 2"/>
          <p:cNvSpPr>
            <a:spLocks noGrp="1"/>
          </p:cNvSpPr>
          <p:nvPr>
            <p:ph idx="1"/>
          </p:nvPr>
        </p:nvSpPr>
        <p:spPr>
          <a:xfrm>
            <a:off x="468313" y="1484313"/>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5.</a:t>
            </a:r>
            <a:r>
              <a:rPr lang="zh-CN" altLang="zh-CN" sz="2800" dirty="0">
                <a:latin typeface="楷体" panose="02010609060101010101" pitchFamily="49" charset="-122"/>
                <a:ea typeface="楷体" panose="02010609060101010101" pitchFamily="49" charset="-122"/>
                <a:cs typeface="+mn-cs"/>
              </a:rPr>
              <a:t>规费的确定</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社会保险费、住房公积金等规费是按工程造价行政主管部门文件规定的计算基础和费率确定的。</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6.</a:t>
            </a:r>
            <a:r>
              <a:rPr lang="zh-CN" altLang="zh-CN" sz="2800" dirty="0">
                <a:latin typeface="楷体" panose="02010609060101010101" pitchFamily="49" charset="-122"/>
                <a:ea typeface="楷体" panose="02010609060101010101" pitchFamily="49" charset="-122"/>
                <a:cs typeface="+mn-cs"/>
              </a:rPr>
              <a:t>税金</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税金是按工程造价行政主管部门文件规定的计算基础和费率确定的。</a:t>
            </a:r>
            <a:endParaRPr lang="zh-CN" altLang="en-US" sz="2800" dirty="0">
              <a:latin typeface="楷体" panose="02010609060101010101" pitchFamily="49" charset="-122"/>
              <a:ea typeface="楷体" panose="02010609060101010101" pitchFamily="49" charset="-122"/>
              <a:cs typeface="+mn-cs"/>
            </a:endParaRPr>
          </a:p>
        </p:txBody>
      </p:sp>
      <p:sp>
        <p:nvSpPr>
          <p:cNvPr id="43417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5202"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3.5.3</a:t>
            </a:r>
            <a:r>
              <a:rPr lang="zh-CN" altLang="zh-CN" dirty="0">
                <a:latin typeface="楷体" panose="02010609060101010101" pitchFamily="49" charset="-122"/>
                <a:ea typeface="楷体" panose="02010609060101010101" pitchFamily="49" charset="-122"/>
                <a:cs typeface="+mn-cs"/>
              </a:rPr>
              <a:t>工程量清单报价编制示例</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【例</a:t>
            </a:r>
            <a:r>
              <a:rPr lang="en-US" altLang="zh-CN" dirty="0">
                <a:latin typeface="楷体" panose="02010609060101010101" pitchFamily="49" charset="-122"/>
                <a:ea typeface="楷体" panose="02010609060101010101" pitchFamily="49" charset="-122"/>
                <a:cs typeface="+mn-cs"/>
              </a:rPr>
              <a:t>3-8</a:t>
            </a:r>
            <a:r>
              <a:rPr lang="zh-CN" altLang="zh-CN" dirty="0">
                <a:latin typeface="楷体" panose="02010609060101010101" pitchFamily="49" charset="-122"/>
                <a:ea typeface="楷体" panose="02010609060101010101" pitchFamily="49" charset="-122"/>
                <a:cs typeface="+mn-cs"/>
              </a:rPr>
              <a:t>】根据下列条件和规定，计算人工挖地槽土方、混凝土基础垫层两个分项工程项目的清单报价。</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某工程分部分项工程量清单：</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①项目编码：</a:t>
            </a:r>
            <a:r>
              <a:rPr lang="en-US" altLang="zh-CN" dirty="0">
                <a:latin typeface="楷体" panose="02010609060101010101" pitchFamily="49" charset="-122"/>
                <a:ea typeface="楷体" panose="02010609060101010101" pitchFamily="49" charset="-122"/>
                <a:cs typeface="+mn-cs"/>
              </a:rPr>
              <a:t>010101003001    </a:t>
            </a:r>
            <a:r>
              <a:rPr lang="zh-CN" altLang="zh-CN" dirty="0">
                <a:latin typeface="楷体" panose="02010609060101010101" pitchFamily="49" charset="-122"/>
                <a:ea typeface="楷体" panose="02010609060101010101" pitchFamily="49" charset="-122"/>
                <a:cs typeface="+mn-cs"/>
              </a:rPr>
              <a:t>项目名称：挖沟槽土方</a:t>
            </a:r>
            <a:r>
              <a:rPr lang="en-US" altLang="zh-CN" dirty="0">
                <a:latin typeface="楷体" panose="02010609060101010101" pitchFamily="49" charset="-122"/>
                <a:ea typeface="楷体" panose="02010609060101010101" pitchFamily="49" charset="-122"/>
                <a:cs typeface="+mn-cs"/>
              </a:rPr>
              <a:t>     </a:t>
            </a:r>
            <a:r>
              <a:rPr lang="zh-CN" altLang="zh-CN" dirty="0">
                <a:latin typeface="楷体" panose="02010609060101010101" pitchFamily="49" charset="-122"/>
                <a:ea typeface="楷体" panose="02010609060101010101" pitchFamily="49" charset="-122"/>
                <a:cs typeface="+mn-cs"/>
              </a:rPr>
              <a:t>工程量：</a:t>
            </a:r>
            <a:r>
              <a:rPr lang="en-US" altLang="zh-CN" dirty="0">
                <a:latin typeface="楷体" panose="02010609060101010101" pitchFamily="49" charset="-122"/>
                <a:ea typeface="楷体" panose="02010609060101010101" pitchFamily="49" charset="-122"/>
                <a:cs typeface="+mn-cs"/>
              </a:rPr>
              <a:t>34.18 m</a:t>
            </a:r>
            <a:r>
              <a:rPr lang="en-US" altLang="zh-CN" baseline="30000" dirty="0">
                <a:latin typeface="楷体" panose="02010609060101010101" pitchFamily="49" charset="-122"/>
                <a:ea typeface="楷体" panose="02010609060101010101" pitchFamily="49" charset="-122"/>
                <a:cs typeface="+mn-cs"/>
              </a:rPr>
              <a:t>3</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②项目编码：</a:t>
            </a:r>
            <a:r>
              <a:rPr lang="en-US" altLang="zh-CN" dirty="0">
                <a:latin typeface="楷体" panose="02010609060101010101" pitchFamily="49" charset="-122"/>
                <a:ea typeface="楷体" panose="02010609060101010101" pitchFamily="49" charset="-122"/>
                <a:cs typeface="+mn-cs"/>
              </a:rPr>
              <a:t>010501001001    </a:t>
            </a:r>
            <a:r>
              <a:rPr lang="zh-CN" altLang="zh-CN" dirty="0">
                <a:latin typeface="楷体" panose="02010609060101010101" pitchFamily="49" charset="-122"/>
                <a:ea typeface="楷体" panose="02010609060101010101" pitchFamily="49" charset="-122"/>
                <a:cs typeface="+mn-cs"/>
              </a:rPr>
              <a:t>项目名称：现浇</a:t>
            </a:r>
            <a:r>
              <a:rPr lang="en-US" altLang="zh-CN" dirty="0">
                <a:latin typeface="楷体" panose="02010609060101010101" pitchFamily="49" charset="-122"/>
                <a:ea typeface="楷体" panose="02010609060101010101" pitchFamily="49" charset="-122"/>
                <a:cs typeface="+mn-cs"/>
              </a:rPr>
              <a:t>C10</a:t>
            </a:r>
            <a:r>
              <a:rPr lang="zh-CN" altLang="zh-CN" dirty="0">
                <a:latin typeface="楷体" panose="02010609060101010101" pitchFamily="49" charset="-122"/>
                <a:ea typeface="楷体" panose="02010609060101010101" pitchFamily="49" charset="-122"/>
                <a:cs typeface="+mn-cs"/>
              </a:rPr>
              <a:t>混凝土基础垫层</a:t>
            </a:r>
            <a:r>
              <a:rPr lang="en-US" altLang="zh-CN" dirty="0">
                <a:latin typeface="楷体" panose="02010609060101010101" pitchFamily="49" charset="-122"/>
                <a:ea typeface="楷体" panose="02010609060101010101" pitchFamily="49" charset="-122"/>
                <a:cs typeface="+mn-cs"/>
              </a:rPr>
              <a:t>     </a:t>
            </a:r>
            <a:r>
              <a:rPr lang="zh-CN" altLang="zh-CN" dirty="0">
                <a:latin typeface="楷体" panose="02010609060101010101" pitchFamily="49" charset="-122"/>
                <a:ea typeface="楷体" panose="02010609060101010101" pitchFamily="49" charset="-122"/>
                <a:cs typeface="+mn-cs"/>
              </a:rPr>
              <a:t>工程量：</a:t>
            </a:r>
            <a:r>
              <a:rPr lang="en-US" altLang="zh-CN" dirty="0">
                <a:latin typeface="楷体" panose="02010609060101010101" pitchFamily="49" charset="-122"/>
                <a:ea typeface="楷体" panose="02010609060101010101" pitchFamily="49" charset="-122"/>
                <a:cs typeface="+mn-cs"/>
              </a:rPr>
              <a:t>5.70m</a:t>
            </a:r>
            <a:r>
              <a:rPr lang="en-US" altLang="zh-CN" baseline="30000" dirty="0">
                <a:latin typeface="楷体" panose="02010609060101010101" pitchFamily="49" charset="-122"/>
                <a:ea typeface="楷体" panose="02010609060101010101" pitchFamily="49" charset="-122"/>
                <a:cs typeface="+mn-cs"/>
              </a:rPr>
              <a:t>3</a:t>
            </a:r>
            <a:endParaRPr lang="zh-CN" altLang="en-US" dirty="0">
              <a:latin typeface="楷体" panose="02010609060101010101" pitchFamily="49" charset="-122"/>
              <a:ea typeface="楷体" panose="02010609060101010101" pitchFamily="49" charset="-122"/>
              <a:cs typeface="+mn-cs"/>
            </a:endParaRPr>
          </a:p>
        </p:txBody>
      </p:sp>
      <p:sp>
        <p:nvSpPr>
          <p:cNvPr id="43520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6226"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预算定额：见“表</a:t>
            </a:r>
            <a:r>
              <a:rPr lang="en-US" altLang="zh-CN" dirty="0">
                <a:latin typeface="楷体" panose="02010609060101010101" pitchFamily="49" charset="-122"/>
                <a:ea typeface="楷体" panose="02010609060101010101" pitchFamily="49" charset="-122"/>
                <a:cs typeface="+mn-cs"/>
              </a:rPr>
              <a:t>3.1</a:t>
            </a:r>
            <a:r>
              <a:rPr lang="zh-CN" altLang="zh-CN" dirty="0">
                <a:latin typeface="楷体" panose="02010609060101010101" pitchFamily="49" charset="-122"/>
                <a:ea typeface="楷体" panose="02010609060101010101" pitchFamily="49" charset="-122"/>
                <a:cs typeface="+mn-cs"/>
              </a:rPr>
              <a:t>”</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企业管理费：定额人工费×</a:t>
            </a:r>
            <a:r>
              <a:rPr lang="en-US" altLang="zh-CN" dirty="0">
                <a:latin typeface="楷体" panose="02010609060101010101" pitchFamily="49" charset="-122"/>
                <a:ea typeface="楷体" panose="02010609060101010101" pitchFamily="49" charset="-122"/>
                <a:cs typeface="+mn-cs"/>
              </a:rPr>
              <a:t>20%</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利润：定额人工费×</a:t>
            </a:r>
            <a:r>
              <a:rPr lang="en-US" altLang="zh-CN" dirty="0">
                <a:latin typeface="楷体" panose="02010609060101010101" pitchFamily="49" charset="-122"/>
                <a:ea typeface="楷体" panose="02010609060101010101" pitchFamily="49" charset="-122"/>
                <a:cs typeface="+mn-cs"/>
              </a:rPr>
              <a:t>22%</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单价措施项目费：无</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总价措施项目费：定额人工费×</a:t>
            </a:r>
            <a:r>
              <a:rPr lang="en-US" altLang="zh-CN" dirty="0">
                <a:latin typeface="楷体" panose="02010609060101010101" pitchFamily="49" charset="-122"/>
                <a:ea typeface="楷体" panose="02010609060101010101" pitchFamily="49" charset="-122"/>
                <a:cs typeface="+mn-cs"/>
              </a:rPr>
              <a:t>10%</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其他项目费：无</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规范：定额人工费×</a:t>
            </a:r>
            <a:r>
              <a:rPr lang="en-US" altLang="zh-CN" dirty="0">
                <a:latin typeface="楷体" panose="02010609060101010101" pitchFamily="49" charset="-122"/>
                <a:ea typeface="楷体" panose="02010609060101010101" pitchFamily="49" charset="-122"/>
                <a:cs typeface="+mn-cs"/>
              </a:rPr>
              <a:t>18%</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dirty="0">
                <a:latin typeface="楷体" panose="02010609060101010101" pitchFamily="49" charset="-122"/>
                <a:ea typeface="楷体" panose="02010609060101010101" pitchFamily="49" charset="-122"/>
                <a:cs typeface="+mn-cs"/>
              </a:rPr>
              <a:t>综合税率：（分部分项工程费＋措施项目费＋其他项目费＋规范）×</a:t>
            </a:r>
            <a:r>
              <a:rPr lang="en-US" altLang="zh-CN" dirty="0">
                <a:latin typeface="楷体" panose="02010609060101010101" pitchFamily="49" charset="-122"/>
                <a:ea typeface="楷体" panose="02010609060101010101" pitchFamily="49" charset="-122"/>
                <a:cs typeface="+mn-cs"/>
              </a:rPr>
              <a:t>3.48%</a:t>
            </a:r>
            <a:endParaRPr lang="zh-CN" altLang="en-US" dirty="0">
              <a:latin typeface="楷体" panose="02010609060101010101" pitchFamily="49" charset="-122"/>
              <a:ea typeface="楷体" panose="02010609060101010101" pitchFamily="49" charset="-122"/>
              <a:cs typeface="+mn-cs"/>
            </a:endParaRPr>
          </a:p>
        </p:txBody>
      </p:sp>
      <p:sp>
        <p:nvSpPr>
          <p:cNvPr id="43622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7250"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解：</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1.</a:t>
            </a:r>
            <a:r>
              <a:rPr lang="zh-CN" altLang="zh-CN" sz="2800" dirty="0">
                <a:latin typeface="楷体" panose="02010609060101010101" pitchFamily="49" charset="-122"/>
                <a:ea typeface="楷体" panose="02010609060101010101" pitchFamily="49" charset="-122"/>
                <a:cs typeface="+mn-cs"/>
              </a:rPr>
              <a:t>确定综合单价</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）挖沟槽土方清单项目综合单价编制</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根据表</a:t>
            </a:r>
            <a:r>
              <a:rPr lang="en-US" altLang="zh-CN" sz="2800" dirty="0">
                <a:latin typeface="楷体" panose="02010609060101010101" pitchFamily="49" charset="-122"/>
                <a:ea typeface="楷体" panose="02010609060101010101" pitchFamily="49" charset="-122"/>
                <a:cs typeface="+mn-cs"/>
              </a:rPr>
              <a:t>3.2</a:t>
            </a:r>
            <a:r>
              <a:rPr lang="zh-CN" altLang="zh-CN" sz="2800" dirty="0">
                <a:latin typeface="楷体" panose="02010609060101010101" pitchFamily="49" charset="-122"/>
                <a:ea typeface="楷体" panose="02010609060101010101" pitchFamily="49" charset="-122"/>
                <a:cs typeface="+mn-cs"/>
              </a:rPr>
              <a:t>中的定额数据和例</a:t>
            </a:r>
            <a:r>
              <a:rPr lang="en-US" altLang="zh-CN" sz="2800" dirty="0">
                <a:latin typeface="楷体" panose="02010609060101010101" pitchFamily="49" charset="-122"/>
                <a:ea typeface="楷体" panose="02010609060101010101" pitchFamily="49" charset="-122"/>
                <a:cs typeface="+mn-cs"/>
              </a:rPr>
              <a:t>3-7</a:t>
            </a:r>
            <a:r>
              <a:rPr lang="zh-CN" altLang="zh-CN" sz="2800" dirty="0">
                <a:latin typeface="楷体" panose="02010609060101010101" pitchFamily="49" charset="-122"/>
                <a:ea typeface="楷体" panose="02010609060101010101" pitchFamily="49" charset="-122"/>
                <a:cs typeface="+mn-cs"/>
              </a:rPr>
              <a:t>的挖地槽土方清单工程量和企业管理费费率及利润率确定该项目的综合单价。计算过程见表</a:t>
            </a:r>
            <a:r>
              <a:rPr lang="en-US" altLang="zh-CN" sz="2800" dirty="0">
                <a:latin typeface="楷体" panose="02010609060101010101" pitchFamily="49" charset="-122"/>
                <a:ea typeface="楷体" panose="02010609060101010101" pitchFamily="49" charset="-122"/>
                <a:cs typeface="+mn-cs"/>
              </a:rPr>
              <a:t>3.20</a:t>
            </a:r>
            <a:r>
              <a:rPr lang="zh-CN" altLang="zh-CN" sz="2800" dirty="0">
                <a:latin typeface="楷体" panose="02010609060101010101" pitchFamily="49" charset="-122"/>
                <a:ea typeface="楷体" panose="02010609060101010101" pitchFamily="49" charset="-122"/>
                <a:cs typeface="+mn-cs"/>
              </a:rPr>
              <a:t>。</a:t>
            </a:r>
            <a:endParaRPr lang="zh-CN" altLang="en-US" sz="2800" dirty="0">
              <a:latin typeface="楷体" panose="02010609060101010101" pitchFamily="49" charset="-122"/>
              <a:ea typeface="楷体" panose="02010609060101010101" pitchFamily="49" charset="-122"/>
              <a:cs typeface="+mn-cs"/>
            </a:endParaRPr>
          </a:p>
        </p:txBody>
      </p:sp>
      <p:sp>
        <p:nvSpPr>
          <p:cNvPr id="43725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8274"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表</a:t>
            </a:r>
            <a:r>
              <a:rPr lang="en-US" altLang="zh-CN" sz="1600" dirty="0">
                <a:latin typeface="楷体" panose="02010609060101010101" pitchFamily="49" charset="-122"/>
                <a:ea typeface="楷体" panose="02010609060101010101" pitchFamily="49" charset="-122"/>
                <a:cs typeface="+mn-cs"/>
              </a:rPr>
              <a:t>3.20  </a:t>
            </a:r>
            <a:r>
              <a:rPr lang="zh-CN" altLang="zh-CN" sz="1600" dirty="0">
                <a:latin typeface="楷体" panose="02010609060101010101" pitchFamily="49" charset="-122"/>
                <a:ea typeface="楷体" panose="02010609060101010101" pitchFamily="49" charset="-122"/>
                <a:cs typeface="+mn-cs"/>
              </a:rPr>
              <a:t>综合单价分析表</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工程名称：某工程</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标段：</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第</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页共</a:t>
            </a:r>
            <a:r>
              <a:rPr lang="en-US" altLang="zh-CN" sz="1600" dirty="0">
                <a:latin typeface="楷体" panose="02010609060101010101" pitchFamily="49" charset="-122"/>
                <a:ea typeface="楷体" panose="02010609060101010101" pitchFamily="49" charset="-122"/>
                <a:cs typeface="+mn-cs"/>
              </a:rPr>
              <a:t>2</a:t>
            </a:r>
            <a:r>
              <a:rPr lang="zh-CN" altLang="zh-CN" sz="1600" dirty="0">
                <a:latin typeface="楷体" panose="02010609060101010101" pitchFamily="49" charset="-122"/>
                <a:ea typeface="楷体" panose="02010609060101010101" pitchFamily="49" charset="-122"/>
                <a:cs typeface="+mn-cs"/>
              </a:rPr>
              <a:t>页</a:t>
            </a: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说明：管理费和利润</a:t>
            </a:r>
            <a:r>
              <a:rPr lang="en-US" altLang="zh-CN" sz="1600" dirty="0">
                <a:latin typeface="楷体" panose="02010609060101010101" pitchFamily="49" charset="-122"/>
                <a:ea typeface="楷体" panose="02010609060101010101" pitchFamily="49" charset="-122"/>
                <a:cs typeface="+mn-cs"/>
              </a:rPr>
              <a:t>=</a:t>
            </a:r>
            <a:r>
              <a:rPr lang="zh-CN" altLang="zh-CN" sz="1600" dirty="0">
                <a:latin typeface="楷体" panose="02010609060101010101" pitchFamily="49" charset="-122"/>
                <a:ea typeface="楷体" panose="02010609060101010101" pitchFamily="49" charset="-122"/>
                <a:cs typeface="+mn-cs"/>
              </a:rPr>
              <a:t>定额人工费×</a:t>
            </a:r>
            <a:r>
              <a:rPr lang="en-US" altLang="zh-CN" sz="1600" dirty="0">
                <a:latin typeface="楷体" panose="02010609060101010101" pitchFamily="49" charset="-122"/>
                <a:ea typeface="楷体" panose="02010609060101010101" pitchFamily="49" charset="-122"/>
                <a:cs typeface="+mn-cs"/>
              </a:rPr>
              <a:t>42%</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dirty="0">
              <a:latin typeface="楷体" panose="02010609060101010101" pitchFamily="49" charset="-122"/>
              <a:ea typeface="楷体" panose="02010609060101010101" pitchFamily="49" charset="-122"/>
              <a:cs typeface="+mn-cs"/>
            </a:endParaRPr>
          </a:p>
        </p:txBody>
      </p:sp>
      <p:sp>
        <p:nvSpPr>
          <p:cNvPr id="43827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38276" name="Picture 1"/>
          <p:cNvPicPr>
            <a:picLocks noChangeAspect="1"/>
          </p:cNvPicPr>
          <p:nvPr/>
        </p:nvPicPr>
        <p:blipFill>
          <a:blip r:embed="rId1"/>
          <a:stretch>
            <a:fillRect/>
          </a:stretch>
        </p:blipFill>
        <p:spPr>
          <a:xfrm>
            <a:off x="395288" y="2133600"/>
            <a:ext cx="8483600" cy="3182938"/>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3"/>
          <p:cNvPicPr>
            <a:picLocks noChangeAspect="1"/>
          </p:cNvPicPr>
          <p:nvPr/>
        </p:nvPicPr>
        <p:blipFill>
          <a:blip r:embed="rId1"/>
          <a:stretch>
            <a:fillRect/>
          </a:stretch>
        </p:blipFill>
        <p:spPr>
          <a:xfrm>
            <a:off x="868363" y="3175"/>
            <a:ext cx="3851275" cy="6851650"/>
          </a:xfrm>
          <a:prstGeom prst="rect">
            <a:avLst/>
          </a:prstGeom>
          <a:noFill/>
          <a:ln w="9525">
            <a:noFill/>
          </a:ln>
        </p:spPr>
      </p:pic>
      <p:sp>
        <p:nvSpPr>
          <p:cNvPr id="7170" name="文本框 4"/>
          <p:cNvSpPr txBox="1"/>
          <p:nvPr/>
        </p:nvSpPr>
        <p:spPr>
          <a:xfrm>
            <a:off x="5178425" y="2730500"/>
            <a:ext cx="3128963" cy="1938338"/>
          </a:xfrm>
          <a:prstGeom prst="rect">
            <a:avLst/>
          </a:prstGeom>
          <a:noFill/>
          <a:ln w="9525">
            <a:noFill/>
          </a:ln>
        </p:spPr>
        <p:txBody>
          <a:bodyPr wrap="square" anchor="t">
            <a:spAutoFit/>
          </a:bodyPr>
          <a:p>
            <a:r>
              <a:rPr lang="zh-CN" altLang="en-US" sz="6000" b="1">
                <a:latin typeface="微软雅黑" panose="020B0503020204020204" charset="-122"/>
                <a:ea typeface="微软雅黑" panose="020B0503020204020204" charset="-122"/>
              </a:rPr>
              <a:t>班课号：</a:t>
            </a:r>
            <a:r>
              <a:rPr lang="en-US" altLang="zh-CN" sz="6000" b="1">
                <a:latin typeface="微软雅黑" panose="020B0503020204020204" charset="-122"/>
                <a:ea typeface="微软雅黑" panose="020B0503020204020204" charset="-122"/>
              </a:rPr>
              <a:t>609536</a:t>
            </a:r>
            <a:endParaRPr lang="en-US" altLang="zh-CN" sz="6000" b="1">
              <a:latin typeface="微软雅黑" panose="020B0503020204020204" charset="-122"/>
              <a:ea typeface="微软雅黑" panose="020B050302020402020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9298" name="内容占位符 2"/>
          <p:cNvSpPr>
            <a:spLocks noGrp="1"/>
          </p:cNvSpPr>
          <p:nvPr>
            <p:ph idx="1"/>
          </p:nvPr>
        </p:nvSpPr>
        <p:spPr>
          <a:xfrm>
            <a:off x="468313" y="1579563"/>
            <a:ext cx="8207375" cy="5162550"/>
          </a:xfrm>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）现浇</a:t>
            </a:r>
            <a:r>
              <a:rPr lang="en-US" altLang="zh-CN" sz="2800" dirty="0">
                <a:latin typeface="楷体" panose="02010609060101010101" pitchFamily="49" charset="-122"/>
                <a:ea typeface="楷体" panose="02010609060101010101" pitchFamily="49" charset="-122"/>
                <a:cs typeface="+mn-cs"/>
              </a:rPr>
              <a:t>C10</a:t>
            </a:r>
            <a:r>
              <a:rPr lang="zh-CN" altLang="zh-CN" sz="2800" dirty="0">
                <a:latin typeface="楷体" panose="02010609060101010101" pitchFamily="49" charset="-122"/>
                <a:ea typeface="楷体" panose="02010609060101010101" pitchFamily="49" charset="-122"/>
                <a:cs typeface="+mn-cs"/>
              </a:rPr>
              <a:t>混凝土基础垫层清单项目综合单价编制</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根据表</a:t>
            </a:r>
            <a:r>
              <a:rPr lang="en-US" altLang="zh-CN" sz="2800" dirty="0">
                <a:latin typeface="楷体" panose="02010609060101010101" pitchFamily="49" charset="-122"/>
                <a:ea typeface="楷体" panose="02010609060101010101" pitchFamily="49" charset="-122"/>
                <a:cs typeface="+mn-cs"/>
              </a:rPr>
              <a:t>3.2</a:t>
            </a:r>
            <a:r>
              <a:rPr lang="zh-CN" altLang="zh-CN" sz="2800" dirty="0">
                <a:latin typeface="楷体" panose="02010609060101010101" pitchFamily="49" charset="-122"/>
                <a:ea typeface="楷体" panose="02010609060101010101" pitchFamily="49" charset="-122"/>
                <a:cs typeface="+mn-cs"/>
              </a:rPr>
              <a:t>中的定额数据、例</a:t>
            </a:r>
            <a:r>
              <a:rPr lang="en-US" altLang="zh-CN" sz="2800" dirty="0">
                <a:latin typeface="楷体" panose="02010609060101010101" pitchFamily="49" charset="-122"/>
                <a:ea typeface="楷体" panose="02010609060101010101" pitchFamily="49" charset="-122"/>
                <a:cs typeface="+mn-cs"/>
              </a:rPr>
              <a:t>3-7</a:t>
            </a:r>
            <a:r>
              <a:rPr lang="zh-CN" altLang="zh-CN" sz="2800" dirty="0">
                <a:latin typeface="楷体" panose="02010609060101010101" pitchFamily="49" charset="-122"/>
                <a:ea typeface="楷体" panose="02010609060101010101" pitchFamily="49" charset="-122"/>
                <a:cs typeface="+mn-cs"/>
              </a:rPr>
              <a:t>中的基础垫层清单工程量和企业管理费费率及利润率确定该项目的综合单价。计算过程见表</a:t>
            </a:r>
            <a:r>
              <a:rPr lang="en-US" altLang="zh-CN" sz="2800" dirty="0">
                <a:latin typeface="楷体" panose="02010609060101010101" pitchFamily="49" charset="-122"/>
                <a:ea typeface="楷体" panose="02010609060101010101" pitchFamily="49" charset="-122"/>
                <a:cs typeface="+mn-cs"/>
              </a:rPr>
              <a:t>3.21</a:t>
            </a:r>
            <a:r>
              <a:rPr lang="zh-CN" altLang="zh-CN" sz="2800" dirty="0">
                <a:latin typeface="楷体" panose="02010609060101010101" pitchFamily="49" charset="-122"/>
                <a:ea typeface="楷体" panose="02010609060101010101" pitchFamily="49" charset="-122"/>
                <a:cs typeface="+mn-cs"/>
              </a:rPr>
              <a:t>。</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2800" dirty="0">
              <a:latin typeface="楷体" panose="02010609060101010101" pitchFamily="49" charset="-122"/>
              <a:ea typeface="楷体" panose="02010609060101010101" pitchFamily="49" charset="-122"/>
              <a:cs typeface="+mn-cs"/>
            </a:endParaRPr>
          </a:p>
        </p:txBody>
      </p:sp>
      <p:sp>
        <p:nvSpPr>
          <p:cNvPr id="43929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22"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1400" dirty="0">
                <a:latin typeface="楷体" panose="02010609060101010101" pitchFamily="49" charset="-122"/>
                <a:ea typeface="楷体" panose="02010609060101010101" pitchFamily="49" charset="-122"/>
                <a:cs typeface="+mn-cs"/>
              </a:rPr>
              <a:t>表</a:t>
            </a:r>
            <a:r>
              <a:rPr lang="en-US" altLang="zh-CN" sz="1400" dirty="0">
                <a:latin typeface="楷体" panose="02010609060101010101" pitchFamily="49" charset="-122"/>
                <a:ea typeface="楷体" panose="02010609060101010101" pitchFamily="49" charset="-122"/>
                <a:cs typeface="+mn-cs"/>
              </a:rPr>
              <a:t>3.21  </a:t>
            </a:r>
            <a:r>
              <a:rPr lang="zh-CN" altLang="zh-CN" sz="1400" dirty="0">
                <a:latin typeface="楷体" panose="02010609060101010101" pitchFamily="49" charset="-122"/>
                <a:ea typeface="楷体" panose="02010609060101010101" pitchFamily="49" charset="-122"/>
                <a:cs typeface="+mn-cs"/>
              </a:rPr>
              <a:t>综合单价分析表</a:t>
            </a:r>
            <a:endParaRPr lang="zh-CN"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1400" dirty="0">
                <a:latin typeface="楷体" panose="02010609060101010101" pitchFamily="49" charset="-122"/>
                <a:ea typeface="楷体" panose="02010609060101010101" pitchFamily="49" charset="-122"/>
                <a:cs typeface="+mn-cs"/>
              </a:rPr>
              <a:t>       </a:t>
            </a:r>
            <a:r>
              <a:rPr lang="zh-CN" altLang="zh-CN" sz="1400" dirty="0">
                <a:latin typeface="楷体" panose="02010609060101010101" pitchFamily="49" charset="-122"/>
                <a:ea typeface="楷体" panose="02010609060101010101" pitchFamily="49" charset="-122"/>
                <a:cs typeface="+mn-cs"/>
              </a:rPr>
              <a:t>工程名称：某工程</a:t>
            </a:r>
            <a:r>
              <a:rPr lang="en-US" altLang="zh-CN" sz="1400" dirty="0">
                <a:latin typeface="楷体" panose="02010609060101010101" pitchFamily="49" charset="-122"/>
                <a:ea typeface="楷体" panose="02010609060101010101" pitchFamily="49" charset="-122"/>
                <a:cs typeface="+mn-cs"/>
              </a:rPr>
              <a:t>         </a:t>
            </a:r>
            <a:r>
              <a:rPr lang="zh-CN" altLang="zh-CN" sz="1400" dirty="0">
                <a:latin typeface="楷体" panose="02010609060101010101" pitchFamily="49" charset="-122"/>
                <a:ea typeface="楷体" panose="02010609060101010101" pitchFamily="49" charset="-122"/>
                <a:cs typeface="+mn-cs"/>
              </a:rPr>
              <a:t>标段：</a:t>
            </a:r>
            <a:r>
              <a:rPr lang="en-US" altLang="zh-CN" sz="1400" dirty="0">
                <a:latin typeface="楷体" panose="02010609060101010101" pitchFamily="49" charset="-122"/>
                <a:ea typeface="楷体" panose="02010609060101010101" pitchFamily="49" charset="-122"/>
                <a:cs typeface="+mn-cs"/>
              </a:rPr>
              <a:t>                         </a:t>
            </a:r>
            <a:r>
              <a:rPr lang="zh-CN" altLang="zh-CN" sz="1400" dirty="0">
                <a:latin typeface="楷体" panose="02010609060101010101" pitchFamily="49" charset="-122"/>
                <a:ea typeface="楷体" panose="02010609060101010101" pitchFamily="49" charset="-122"/>
                <a:cs typeface="+mn-cs"/>
              </a:rPr>
              <a:t>第</a:t>
            </a:r>
            <a:r>
              <a:rPr lang="en-US" altLang="zh-CN" sz="1400" dirty="0">
                <a:latin typeface="楷体" panose="02010609060101010101" pitchFamily="49" charset="-122"/>
                <a:ea typeface="楷体" panose="02010609060101010101" pitchFamily="49" charset="-122"/>
                <a:cs typeface="+mn-cs"/>
              </a:rPr>
              <a:t>1</a:t>
            </a:r>
            <a:r>
              <a:rPr lang="zh-CN" altLang="zh-CN" sz="1400" dirty="0">
                <a:latin typeface="楷体" panose="02010609060101010101" pitchFamily="49" charset="-122"/>
                <a:ea typeface="楷体" panose="02010609060101010101" pitchFamily="49" charset="-122"/>
                <a:cs typeface="+mn-cs"/>
              </a:rPr>
              <a:t>页共</a:t>
            </a:r>
            <a:r>
              <a:rPr lang="en-US" altLang="zh-CN" sz="1400" dirty="0">
                <a:latin typeface="楷体" panose="02010609060101010101" pitchFamily="49" charset="-122"/>
                <a:ea typeface="楷体" panose="02010609060101010101" pitchFamily="49" charset="-122"/>
                <a:cs typeface="+mn-cs"/>
              </a:rPr>
              <a:t>2</a:t>
            </a:r>
            <a:r>
              <a:rPr lang="zh-CN" altLang="zh-CN" sz="1400" dirty="0">
                <a:latin typeface="楷体" panose="02010609060101010101" pitchFamily="49" charset="-122"/>
                <a:ea typeface="楷体" panose="02010609060101010101" pitchFamily="49" charset="-122"/>
                <a:cs typeface="+mn-cs"/>
              </a:rPr>
              <a:t>页</a:t>
            </a: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en-US"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400" dirty="0">
                <a:latin typeface="楷体" panose="02010609060101010101" pitchFamily="49" charset="-122"/>
                <a:ea typeface="楷体" panose="02010609060101010101" pitchFamily="49" charset="-122"/>
                <a:cs typeface="+mn-cs"/>
              </a:rPr>
              <a:t>说明：管理费和利润</a:t>
            </a:r>
            <a:r>
              <a:rPr lang="en-US" altLang="zh-CN" sz="1400" dirty="0">
                <a:latin typeface="楷体" panose="02010609060101010101" pitchFamily="49" charset="-122"/>
                <a:ea typeface="楷体" panose="02010609060101010101" pitchFamily="49" charset="-122"/>
                <a:cs typeface="+mn-cs"/>
              </a:rPr>
              <a:t>=</a:t>
            </a:r>
            <a:r>
              <a:rPr lang="zh-CN" altLang="zh-CN" sz="1400" dirty="0">
                <a:latin typeface="楷体" panose="02010609060101010101" pitchFamily="49" charset="-122"/>
                <a:ea typeface="楷体" panose="02010609060101010101" pitchFamily="49" charset="-122"/>
                <a:cs typeface="+mn-cs"/>
              </a:rPr>
              <a:t>定额人工费×</a:t>
            </a:r>
            <a:r>
              <a:rPr lang="en-US" altLang="zh-CN" sz="1400" dirty="0">
                <a:latin typeface="楷体" panose="02010609060101010101" pitchFamily="49" charset="-122"/>
                <a:ea typeface="楷体" panose="02010609060101010101" pitchFamily="49" charset="-122"/>
                <a:cs typeface="+mn-cs"/>
              </a:rPr>
              <a:t>42%</a:t>
            </a:r>
            <a:endParaRPr lang="zh-CN"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zh-CN" sz="14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1400" dirty="0">
              <a:latin typeface="楷体" panose="02010609060101010101" pitchFamily="49" charset="-122"/>
              <a:ea typeface="楷体" panose="02010609060101010101" pitchFamily="49" charset="-122"/>
              <a:cs typeface="+mn-cs"/>
            </a:endParaRPr>
          </a:p>
        </p:txBody>
      </p:sp>
      <p:sp>
        <p:nvSpPr>
          <p:cNvPr id="44032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0324" name="Picture 2"/>
          <p:cNvPicPr>
            <a:picLocks noChangeAspect="1"/>
          </p:cNvPicPr>
          <p:nvPr/>
        </p:nvPicPr>
        <p:blipFill>
          <a:blip r:embed="rId1"/>
          <a:stretch>
            <a:fillRect/>
          </a:stretch>
        </p:blipFill>
        <p:spPr>
          <a:xfrm>
            <a:off x="611188" y="1916113"/>
            <a:ext cx="8382000" cy="3313112"/>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1346" name="内容占位符 2"/>
          <p:cNvSpPr>
            <a:spLocks noGrp="1"/>
          </p:cNvSpPr>
          <p:nvPr>
            <p:ph idx="1"/>
          </p:nvPr>
        </p:nvSpPr>
        <p:spPr>
          <a:xfrm>
            <a:off x="468313" y="1651000"/>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计算分部分项工程费</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根据表</a:t>
            </a:r>
            <a:r>
              <a:rPr lang="en-US" altLang="zh-CN" sz="2800" dirty="0">
                <a:latin typeface="楷体" panose="02010609060101010101" pitchFamily="49" charset="-122"/>
                <a:ea typeface="楷体" panose="02010609060101010101" pitchFamily="49" charset="-122"/>
                <a:cs typeface="+mn-cs"/>
              </a:rPr>
              <a:t>3.20</a:t>
            </a:r>
            <a:r>
              <a:rPr lang="zh-CN" altLang="zh-CN" sz="2800" dirty="0">
                <a:latin typeface="楷体" panose="02010609060101010101" pitchFamily="49" charset="-122"/>
                <a:ea typeface="楷体" panose="02010609060101010101" pitchFamily="49" charset="-122"/>
                <a:cs typeface="+mn-cs"/>
              </a:rPr>
              <a:t>中的综合单价</a:t>
            </a:r>
            <a:r>
              <a:rPr lang="en-US" altLang="zh-CN" sz="2800" dirty="0">
                <a:latin typeface="楷体" panose="02010609060101010101" pitchFamily="49" charset="-122"/>
                <a:ea typeface="楷体" panose="02010609060101010101" pitchFamily="49" charset="-122"/>
                <a:cs typeface="+mn-cs"/>
              </a:rPr>
              <a:t>53.38</a:t>
            </a:r>
            <a:r>
              <a:rPr lang="zh-CN" altLang="zh-CN" sz="2800" dirty="0">
                <a:latin typeface="楷体" panose="02010609060101010101" pitchFamily="49" charset="-122"/>
                <a:ea typeface="楷体" panose="02010609060101010101" pitchFamily="49" charset="-122"/>
                <a:cs typeface="+mn-cs"/>
              </a:rPr>
              <a:t>元</a:t>
            </a:r>
            <a:r>
              <a:rPr lang="en-US" altLang="zh-CN" sz="2800" dirty="0">
                <a:latin typeface="楷体" panose="02010609060101010101" pitchFamily="49" charset="-122"/>
                <a:ea typeface="楷体" panose="02010609060101010101" pitchFamily="49" charset="-122"/>
                <a:cs typeface="+mn-cs"/>
              </a:rPr>
              <a:t>/m</a:t>
            </a:r>
            <a:r>
              <a:rPr lang="en-US" altLang="zh-CN" sz="2800" baseline="300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和</a:t>
            </a:r>
            <a:r>
              <a:rPr lang="en-US" altLang="zh-CN" sz="2800" dirty="0">
                <a:latin typeface="楷体" panose="02010609060101010101" pitchFamily="49" charset="-122"/>
                <a:ea typeface="楷体" panose="02010609060101010101" pitchFamily="49" charset="-122"/>
                <a:cs typeface="+mn-cs"/>
              </a:rPr>
              <a:t>34.18 m</a:t>
            </a:r>
            <a:r>
              <a:rPr lang="en-US" altLang="zh-CN" sz="2800" baseline="300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的清单工程量，以及表</a:t>
            </a:r>
            <a:r>
              <a:rPr lang="en-US" altLang="zh-CN" sz="2800" dirty="0">
                <a:latin typeface="楷体" panose="02010609060101010101" pitchFamily="49" charset="-122"/>
                <a:ea typeface="楷体" panose="02010609060101010101" pitchFamily="49" charset="-122"/>
                <a:cs typeface="+mn-cs"/>
              </a:rPr>
              <a:t>3.21</a:t>
            </a:r>
            <a:r>
              <a:rPr lang="zh-CN" altLang="zh-CN" sz="2800" dirty="0">
                <a:latin typeface="楷体" panose="02010609060101010101" pitchFamily="49" charset="-122"/>
                <a:ea typeface="楷体" panose="02010609060101010101" pitchFamily="49" charset="-122"/>
                <a:cs typeface="+mn-cs"/>
              </a:rPr>
              <a:t>中的综合单价</a:t>
            </a:r>
            <a:r>
              <a:rPr lang="en-US" altLang="zh-CN" sz="2800" dirty="0">
                <a:latin typeface="楷体" panose="02010609060101010101" pitchFamily="49" charset="-122"/>
                <a:ea typeface="楷体" panose="02010609060101010101" pitchFamily="49" charset="-122"/>
                <a:cs typeface="+mn-cs"/>
              </a:rPr>
              <a:t>374.36/m</a:t>
            </a:r>
            <a:r>
              <a:rPr lang="en-US" altLang="zh-CN" sz="2800" baseline="300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和</a:t>
            </a:r>
            <a:r>
              <a:rPr lang="en-US" altLang="zh-CN" sz="2800" dirty="0">
                <a:latin typeface="楷体" panose="02010609060101010101" pitchFamily="49" charset="-122"/>
                <a:ea typeface="楷体" panose="02010609060101010101" pitchFamily="49" charset="-122"/>
                <a:cs typeface="+mn-cs"/>
              </a:rPr>
              <a:t>5.70 m</a:t>
            </a:r>
            <a:r>
              <a:rPr lang="en-US" altLang="zh-CN" sz="2800" baseline="300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的清单工程量计算该工程的分部分项工程费。计算过程见表</a:t>
            </a:r>
            <a:r>
              <a:rPr lang="en-US" altLang="zh-CN" sz="2800" dirty="0">
                <a:latin typeface="楷体" panose="02010609060101010101" pitchFamily="49" charset="-122"/>
                <a:ea typeface="楷体" panose="02010609060101010101" pitchFamily="49" charset="-122"/>
                <a:cs typeface="+mn-cs"/>
              </a:rPr>
              <a:t>3.22</a:t>
            </a:r>
            <a:r>
              <a:rPr lang="zh-CN" altLang="zh-CN" sz="2800" dirty="0">
                <a:latin typeface="楷体" panose="02010609060101010101" pitchFamily="49" charset="-122"/>
                <a:ea typeface="楷体" panose="02010609060101010101" pitchFamily="49" charset="-122"/>
                <a:cs typeface="+mn-cs"/>
              </a:rPr>
              <a:t>。</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2800" dirty="0">
              <a:latin typeface="楷体" panose="02010609060101010101" pitchFamily="49" charset="-122"/>
              <a:ea typeface="楷体" panose="02010609060101010101" pitchFamily="49" charset="-122"/>
              <a:cs typeface="+mn-cs"/>
            </a:endParaRPr>
          </a:p>
        </p:txBody>
      </p:sp>
      <p:sp>
        <p:nvSpPr>
          <p:cNvPr id="44134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2370"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1800" dirty="0">
                <a:latin typeface="楷体" panose="02010609060101010101" pitchFamily="49" charset="-122"/>
                <a:ea typeface="楷体" panose="02010609060101010101" pitchFamily="49" charset="-122"/>
                <a:cs typeface="+mn-cs"/>
              </a:rPr>
              <a:t>表</a:t>
            </a:r>
            <a:r>
              <a:rPr lang="en-US" altLang="zh-CN" sz="1800" dirty="0">
                <a:latin typeface="楷体" panose="02010609060101010101" pitchFamily="49" charset="-122"/>
                <a:ea typeface="楷体" panose="02010609060101010101" pitchFamily="49" charset="-122"/>
                <a:cs typeface="+mn-cs"/>
              </a:rPr>
              <a:t>3.22  </a:t>
            </a:r>
            <a:r>
              <a:rPr lang="zh-CN" altLang="zh-CN" sz="1800" dirty="0">
                <a:latin typeface="楷体" panose="02010609060101010101" pitchFamily="49" charset="-122"/>
                <a:ea typeface="楷体" panose="02010609060101010101" pitchFamily="49" charset="-122"/>
                <a:cs typeface="+mn-cs"/>
              </a:rPr>
              <a:t>分部分项工程和单价措施项目清单与计价表</a:t>
            </a:r>
            <a:endParaRPr lang="zh-CN" altLang="zh-CN" sz="1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800" dirty="0">
                <a:latin typeface="楷体" panose="02010609060101010101" pitchFamily="49" charset="-122"/>
                <a:ea typeface="楷体" panose="02010609060101010101" pitchFamily="49" charset="-122"/>
                <a:cs typeface="+mn-cs"/>
              </a:rPr>
              <a:t>工程名称：某工程</a:t>
            </a:r>
            <a:r>
              <a:rPr lang="en-US" altLang="zh-CN" sz="1800" dirty="0">
                <a:latin typeface="楷体" panose="02010609060101010101" pitchFamily="49" charset="-122"/>
                <a:ea typeface="楷体" panose="02010609060101010101" pitchFamily="49" charset="-122"/>
                <a:cs typeface="+mn-cs"/>
              </a:rPr>
              <a:t>                </a:t>
            </a:r>
            <a:r>
              <a:rPr lang="zh-CN" altLang="zh-CN" sz="1800" dirty="0">
                <a:latin typeface="楷体" panose="02010609060101010101" pitchFamily="49" charset="-122"/>
                <a:ea typeface="楷体" panose="02010609060101010101" pitchFamily="49" charset="-122"/>
                <a:cs typeface="+mn-cs"/>
              </a:rPr>
              <a:t>标段：</a:t>
            </a:r>
            <a:r>
              <a:rPr lang="en-US" altLang="zh-CN" sz="1800" dirty="0">
                <a:latin typeface="楷体" panose="02010609060101010101" pitchFamily="49" charset="-122"/>
                <a:ea typeface="楷体" panose="02010609060101010101" pitchFamily="49" charset="-122"/>
                <a:cs typeface="+mn-cs"/>
              </a:rPr>
              <a:t>                 </a:t>
            </a:r>
            <a:r>
              <a:rPr lang="zh-CN" altLang="zh-CN" sz="1800" dirty="0">
                <a:latin typeface="楷体" panose="02010609060101010101" pitchFamily="49" charset="-122"/>
                <a:ea typeface="楷体" panose="02010609060101010101" pitchFamily="49" charset="-122"/>
                <a:cs typeface="+mn-cs"/>
              </a:rPr>
              <a:t>第</a:t>
            </a:r>
            <a:r>
              <a:rPr lang="en-US" altLang="zh-CN" sz="1800" dirty="0">
                <a:latin typeface="楷体" panose="02010609060101010101" pitchFamily="49" charset="-122"/>
                <a:ea typeface="楷体" panose="02010609060101010101" pitchFamily="49" charset="-122"/>
                <a:cs typeface="+mn-cs"/>
              </a:rPr>
              <a:t>1</a:t>
            </a:r>
            <a:r>
              <a:rPr lang="zh-CN" altLang="zh-CN" sz="1800" dirty="0">
                <a:latin typeface="楷体" panose="02010609060101010101" pitchFamily="49" charset="-122"/>
                <a:ea typeface="楷体" panose="02010609060101010101" pitchFamily="49" charset="-122"/>
                <a:cs typeface="+mn-cs"/>
              </a:rPr>
              <a:t>页共</a:t>
            </a:r>
            <a:r>
              <a:rPr lang="en-US" altLang="zh-CN" sz="1800" dirty="0">
                <a:latin typeface="楷体" panose="02010609060101010101" pitchFamily="49" charset="-122"/>
                <a:ea typeface="楷体" panose="02010609060101010101" pitchFamily="49" charset="-122"/>
                <a:cs typeface="+mn-cs"/>
              </a:rPr>
              <a:t>1</a:t>
            </a:r>
            <a:r>
              <a:rPr lang="zh-CN" altLang="zh-CN" sz="1800" dirty="0">
                <a:latin typeface="楷体" panose="02010609060101010101" pitchFamily="49" charset="-122"/>
                <a:ea typeface="楷体" panose="02010609060101010101" pitchFamily="49" charset="-122"/>
                <a:cs typeface="+mn-cs"/>
              </a:rPr>
              <a:t>页</a:t>
            </a:r>
            <a:endParaRPr lang="zh-CN" altLang="en-US" sz="1800" dirty="0">
              <a:latin typeface="楷体" panose="02010609060101010101" pitchFamily="49" charset="-122"/>
              <a:ea typeface="楷体" panose="02010609060101010101" pitchFamily="49" charset="-122"/>
              <a:cs typeface="+mn-cs"/>
            </a:endParaRPr>
          </a:p>
        </p:txBody>
      </p:sp>
      <p:sp>
        <p:nvSpPr>
          <p:cNvPr id="44237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2372" name="Picture 2"/>
          <p:cNvPicPr>
            <a:picLocks noChangeAspect="1"/>
          </p:cNvPicPr>
          <p:nvPr/>
        </p:nvPicPr>
        <p:blipFill>
          <a:blip r:embed="rId1"/>
          <a:stretch>
            <a:fillRect/>
          </a:stretch>
        </p:blipFill>
        <p:spPr>
          <a:xfrm>
            <a:off x="468313" y="2060575"/>
            <a:ext cx="7920037" cy="4591050"/>
          </a:xfrm>
          <a:prstGeom prst="rect">
            <a:avLst/>
          </a:prstGeom>
          <a:noFill/>
          <a:ln w="9525">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3394" name="内容占位符 2"/>
          <p:cNvSpPr>
            <a:spLocks noGrp="1"/>
          </p:cNvSpPr>
          <p:nvPr>
            <p:ph idx="1"/>
          </p:nvPr>
        </p:nvSpPr>
        <p:spPr>
          <a:xfrm>
            <a:off x="468313" y="1722438"/>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计算总价措施项目费</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某地区规定，安全文明施工费费率</a:t>
            </a:r>
            <a:r>
              <a:rPr lang="en-US" altLang="zh-CN" sz="2800" dirty="0">
                <a:latin typeface="楷体" panose="02010609060101010101" pitchFamily="49" charset="-122"/>
                <a:ea typeface="楷体" panose="02010609060101010101" pitchFamily="49" charset="-122"/>
                <a:cs typeface="+mn-cs"/>
              </a:rPr>
              <a:t>5%</a:t>
            </a:r>
            <a:r>
              <a:rPr lang="zh-CN" altLang="zh-CN" sz="2800" dirty="0">
                <a:latin typeface="楷体" panose="02010609060101010101" pitchFamily="49" charset="-122"/>
                <a:ea typeface="楷体" panose="02010609060101010101" pitchFamily="49" charset="-122"/>
                <a:cs typeface="+mn-cs"/>
              </a:rPr>
              <a:t>、夜间施工增加费费率</a:t>
            </a:r>
            <a:r>
              <a:rPr lang="en-US" altLang="zh-CN" sz="28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、二次搬运费费率</a:t>
            </a: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，他们的计算基础是定额人工费乘以</a:t>
            </a:r>
            <a:r>
              <a:rPr lang="en-US" altLang="zh-CN" sz="2800" dirty="0">
                <a:latin typeface="楷体" panose="02010609060101010101" pitchFamily="49" charset="-122"/>
                <a:ea typeface="楷体" panose="02010609060101010101" pitchFamily="49" charset="-122"/>
                <a:cs typeface="+mn-cs"/>
              </a:rPr>
              <a:t>10%</a:t>
            </a:r>
            <a:r>
              <a:rPr lang="zh-CN" altLang="zh-CN" sz="2800" dirty="0">
                <a:latin typeface="楷体" panose="02010609060101010101" pitchFamily="49" charset="-122"/>
                <a:ea typeface="楷体" panose="02010609060101010101" pitchFamily="49" charset="-122"/>
                <a:cs typeface="+mn-cs"/>
              </a:rPr>
              <a:t>费率，按此规定计算总价措施项目费。计算过程见表</a:t>
            </a:r>
            <a:r>
              <a:rPr lang="en-US" altLang="zh-CN" sz="2800" dirty="0">
                <a:latin typeface="楷体" panose="02010609060101010101" pitchFamily="49" charset="-122"/>
                <a:ea typeface="楷体" panose="02010609060101010101" pitchFamily="49" charset="-122"/>
                <a:cs typeface="+mn-cs"/>
              </a:rPr>
              <a:t>3.23</a:t>
            </a:r>
            <a:r>
              <a:rPr lang="zh-CN" altLang="zh-CN" sz="2800" dirty="0">
                <a:latin typeface="楷体" panose="02010609060101010101" pitchFamily="49" charset="-122"/>
                <a:ea typeface="楷体" panose="02010609060101010101" pitchFamily="49" charset="-122"/>
                <a:cs typeface="+mn-cs"/>
              </a:rPr>
              <a:t>。</a:t>
            </a:r>
            <a:endParaRPr lang="zh-CN" altLang="en-US" sz="2800" dirty="0">
              <a:latin typeface="楷体" panose="02010609060101010101" pitchFamily="49" charset="-122"/>
              <a:ea typeface="楷体" panose="02010609060101010101" pitchFamily="49" charset="-122"/>
              <a:cs typeface="+mn-cs"/>
            </a:endParaRPr>
          </a:p>
        </p:txBody>
      </p:sp>
      <p:sp>
        <p:nvSpPr>
          <p:cNvPr id="44339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4418"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表</a:t>
            </a:r>
            <a:r>
              <a:rPr lang="en-US" altLang="zh-CN" sz="1600" dirty="0">
                <a:latin typeface="楷体" panose="02010609060101010101" pitchFamily="49" charset="-122"/>
                <a:ea typeface="楷体" panose="02010609060101010101" pitchFamily="49" charset="-122"/>
                <a:cs typeface="+mn-cs"/>
              </a:rPr>
              <a:t>3.23 </a:t>
            </a:r>
            <a:r>
              <a:rPr lang="zh-CN" altLang="zh-CN" sz="1600" dirty="0">
                <a:latin typeface="楷体" panose="02010609060101010101" pitchFamily="49" charset="-122"/>
                <a:ea typeface="楷体" panose="02010609060101010101" pitchFamily="49" charset="-122"/>
                <a:cs typeface="+mn-cs"/>
              </a:rPr>
              <a:t>总价措施项目清单与计价表</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工程名称：某工程</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标段：</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第</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页共</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dirty="0">
              <a:latin typeface="楷体" panose="02010609060101010101" pitchFamily="49" charset="-122"/>
              <a:ea typeface="楷体" panose="02010609060101010101" pitchFamily="49" charset="-122"/>
              <a:cs typeface="+mn-cs"/>
            </a:endParaRPr>
          </a:p>
        </p:txBody>
      </p:sp>
      <p:sp>
        <p:nvSpPr>
          <p:cNvPr id="44441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4420" name="Picture 2"/>
          <p:cNvPicPr>
            <a:picLocks noChangeAspect="1"/>
          </p:cNvPicPr>
          <p:nvPr/>
        </p:nvPicPr>
        <p:blipFill>
          <a:blip r:embed="rId1"/>
          <a:stretch>
            <a:fillRect/>
          </a:stretch>
        </p:blipFill>
        <p:spPr>
          <a:xfrm>
            <a:off x="468313" y="1916113"/>
            <a:ext cx="8134350" cy="4249737"/>
          </a:xfrm>
          <a:prstGeom prst="rect">
            <a:avLst/>
          </a:prstGeom>
          <a:noFill/>
          <a:ln w="9525">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5442" name="内容占位符 2"/>
          <p:cNvSpPr>
            <a:spLocks noGrp="1"/>
          </p:cNvSpPr>
          <p:nvPr>
            <p:ph idx="1"/>
          </p:nvPr>
        </p:nvSpPr>
        <p:spPr>
          <a:xfrm>
            <a:off x="468313" y="1579563"/>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a:t>
            </a:r>
            <a:r>
              <a:rPr lang="zh-CN" altLang="zh-CN" sz="2800" dirty="0">
                <a:latin typeface="楷体" panose="02010609060101010101" pitchFamily="49" charset="-122"/>
                <a:ea typeface="楷体" panose="02010609060101010101" pitchFamily="49" charset="-122"/>
                <a:cs typeface="+mn-cs"/>
              </a:rPr>
              <a:t>计算规费和税金</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某地区规定，社会保险费费率</a:t>
            </a:r>
            <a:r>
              <a:rPr lang="en-US" altLang="zh-CN" sz="2800" dirty="0">
                <a:latin typeface="楷体" panose="02010609060101010101" pitchFamily="49" charset="-122"/>
                <a:ea typeface="楷体" panose="02010609060101010101" pitchFamily="49" charset="-122"/>
                <a:cs typeface="+mn-cs"/>
              </a:rPr>
              <a:t>10%</a:t>
            </a:r>
            <a:r>
              <a:rPr lang="zh-CN" altLang="zh-CN" sz="2800" dirty="0">
                <a:latin typeface="楷体" panose="02010609060101010101" pitchFamily="49" charset="-122"/>
                <a:ea typeface="楷体" panose="02010609060101010101" pitchFamily="49" charset="-122"/>
                <a:cs typeface="+mn-cs"/>
              </a:rPr>
              <a:t>、住房公积金费率</a:t>
            </a:r>
            <a:r>
              <a:rPr lang="en-US" altLang="zh-CN" sz="2800" dirty="0">
                <a:latin typeface="楷体" panose="02010609060101010101" pitchFamily="49" charset="-122"/>
                <a:ea typeface="楷体" panose="02010609060101010101" pitchFamily="49" charset="-122"/>
                <a:cs typeface="+mn-cs"/>
              </a:rPr>
              <a:t>8%,</a:t>
            </a:r>
            <a:r>
              <a:rPr lang="zh-CN" altLang="zh-CN" sz="2800" dirty="0">
                <a:latin typeface="楷体" panose="02010609060101010101" pitchFamily="49" charset="-122"/>
                <a:ea typeface="楷体" panose="02010609060101010101" pitchFamily="49" charset="-122"/>
                <a:cs typeface="+mn-cs"/>
              </a:rPr>
              <a:t>他们的计算基础是定额人工费，按此规定计算规费。工程在市区的综合税率为税前造价的</a:t>
            </a:r>
            <a:r>
              <a:rPr lang="en-US" altLang="zh-CN" sz="2800" dirty="0">
                <a:latin typeface="楷体" panose="02010609060101010101" pitchFamily="49" charset="-122"/>
                <a:ea typeface="楷体" panose="02010609060101010101" pitchFamily="49" charset="-122"/>
                <a:cs typeface="+mn-cs"/>
              </a:rPr>
              <a:t>3.48%</a:t>
            </a:r>
            <a:r>
              <a:rPr lang="zh-CN" altLang="zh-CN" sz="2800" dirty="0">
                <a:latin typeface="楷体" panose="02010609060101010101" pitchFamily="49" charset="-122"/>
                <a:ea typeface="楷体" panose="02010609060101010101" pitchFamily="49" charset="-122"/>
                <a:cs typeface="+mn-cs"/>
              </a:rPr>
              <a:t>。计算过程见表</a:t>
            </a:r>
            <a:r>
              <a:rPr lang="en-US" altLang="zh-CN" sz="2800" dirty="0">
                <a:latin typeface="楷体" panose="02010609060101010101" pitchFamily="49" charset="-122"/>
                <a:ea typeface="楷体" panose="02010609060101010101" pitchFamily="49" charset="-122"/>
                <a:cs typeface="+mn-cs"/>
              </a:rPr>
              <a:t>3.24</a:t>
            </a:r>
            <a:r>
              <a:rPr lang="zh-CN" altLang="zh-CN" sz="2800" dirty="0">
                <a:latin typeface="楷体" panose="02010609060101010101" pitchFamily="49" charset="-122"/>
                <a:ea typeface="楷体" panose="02010609060101010101" pitchFamily="49" charset="-122"/>
                <a:cs typeface="+mn-cs"/>
              </a:rPr>
              <a:t>。</a:t>
            </a:r>
            <a:endParaRPr lang="zh-CN" altLang="en-US" sz="2800" dirty="0">
              <a:latin typeface="楷体" panose="02010609060101010101" pitchFamily="49" charset="-122"/>
              <a:ea typeface="楷体" panose="02010609060101010101" pitchFamily="49" charset="-122"/>
              <a:cs typeface="+mn-cs"/>
            </a:endParaRPr>
          </a:p>
        </p:txBody>
      </p:sp>
      <p:sp>
        <p:nvSpPr>
          <p:cNvPr id="44544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6466"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表</a:t>
            </a:r>
            <a:r>
              <a:rPr lang="en-US" altLang="zh-CN" sz="1600" dirty="0">
                <a:latin typeface="楷体" panose="02010609060101010101" pitchFamily="49" charset="-122"/>
                <a:ea typeface="楷体" panose="02010609060101010101" pitchFamily="49" charset="-122"/>
                <a:cs typeface="+mn-cs"/>
              </a:rPr>
              <a:t>3.24  </a:t>
            </a:r>
            <a:r>
              <a:rPr lang="zh-CN" altLang="zh-CN" sz="1600" dirty="0">
                <a:latin typeface="楷体" panose="02010609060101010101" pitchFamily="49" charset="-122"/>
                <a:ea typeface="楷体" panose="02010609060101010101" pitchFamily="49" charset="-122"/>
                <a:cs typeface="+mn-cs"/>
              </a:rPr>
              <a:t>规费、税金项目计算表</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工程名称：某工程</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标段：</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第</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页共</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dirty="0">
              <a:latin typeface="楷体" panose="02010609060101010101" pitchFamily="49" charset="-122"/>
              <a:ea typeface="楷体" panose="02010609060101010101" pitchFamily="49" charset="-122"/>
              <a:cs typeface="+mn-cs"/>
            </a:endParaRPr>
          </a:p>
        </p:txBody>
      </p:sp>
      <p:sp>
        <p:nvSpPr>
          <p:cNvPr id="44646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6468" name="Picture 2"/>
          <p:cNvPicPr>
            <a:picLocks noChangeAspect="1"/>
          </p:cNvPicPr>
          <p:nvPr/>
        </p:nvPicPr>
        <p:blipFill>
          <a:blip r:embed="rId1"/>
          <a:stretch>
            <a:fillRect/>
          </a:stretch>
        </p:blipFill>
        <p:spPr>
          <a:xfrm>
            <a:off x="611188" y="1916113"/>
            <a:ext cx="7778750" cy="4033837"/>
          </a:xfrm>
          <a:prstGeom prst="rect">
            <a:avLst/>
          </a:prstGeom>
          <a:noFill/>
          <a:ln w="9525">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7490" name="内容占位符 2"/>
          <p:cNvSpPr>
            <a:spLocks noGrp="1"/>
          </p:cNvSpPr>
          <p:nvPr>
            <p:ph idx="1"/>
          </p:nvPr>
        </p:nvSpPr>
        <p:spPr>
          <a:xfrm>
            <a:off x="468313" y="1651000"/>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4.</a:t>
            </a:r>
            <a:r>
              <a:rPr lang="zh-CN" altLang="zh-CN" sz="2800" dirty="0">
                <a:latin typeface="楷体" panose="02010609060101010101" pitchFamily="49" charset="-122"/>
                <a:ea typeface="楷体" panose="02010609060101010101" pitchFamily="49" charset="-122"/>
                <a:cs typeface="+mn-cs"/>
              </a:rPr>
              <a:t>编制投标报价汇总表</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根据表</a:t>
            </a:r>
            <a:r>
              <a:rPr lang="en-US" altLang="zh-CN" sz="2800" dirty="0">
                <a:latin typeface="楷体" panose="02010609060101010101" pitchFamily="49" charset="-122"/>
                <a:ea typeface="楷体" panose="02010609060101010101" pitchFamily="49" charset="-122"/>
                <a:cs typeface="+mn-cs"/>
              </a:rPr>
              <a:t>3.22</a:t>
            </a:r>
            <a:r>
              <a:rPr lang="zh-CN" altLang="zh-CN" sz="2800" dirty="0">
                <a:latin typeface="楷体" panose="02010609060101010101" pitchFamily="49" charset="-122"/>
                <a:ea typeface="楷体" panose="02010609060101010101" pitchFamily="49" charset="-122"/>
                <a:cs typeface="+mn-cs"/>
              </a:rPr>
              <a:t>、表</a:t>
            </a:r>
            <a:r>
              <a:rPr lang="en-US" altLang="zh-CN" sz="2800" dirty="0">
                <a:latin typeface="楷体" panose="02010609060101010101" pitchFamily="49" charset="-122"/>
                <a:ea typeface="楷体" panose="02010609060101010101" pitchFamily="49" charset="-122"/>
                <a:cs typeface="+mn-cs"/>
              </a:rPr>
              <a:t>3.23</a:t>
            </a:r>
            <a:r>
              <a:rPr lang="zh-CN" altLang="zh-CN" sz="2800" dirty="0">
                <a:latin typeface="楷体" panose="02010609060101010101" pitchFamily="49" charset="-122"/>
                <a:ea typeface="楷体" panose="02010609060101010101" pitchFamily="49" charset="-122"/>
                <a:cs typeface="+mn-cs"/>
              </a:rPr>
              <a:t>、表</a:t>
            </a:r>
            <a:r>
              <a:rPr lang="en-US" altLang="zh-CN" sz="2800" dirty="0">
                <a:latin typeface="楷体" panose="02010609060101010101" pitchFamily="49" charset="-122"/>
                <a:ea typeface="楷体" panose="02010609060101010101" pitchFamily="49" charset="-122"/>
                <a:cs typeface="+mn-cs"/>
              </a:rPr>
              <a:t>3.24</a:t>
            </a:r>
            <a:r>
              <a:rPr lang="zh-CN" altLang="zh-CN" sz="2800" dirty="0">
                <a:latin typeface="楷体" panose="02010609060101010101" pitchFamily="49" charset="-122"/>
                <a:ea typeface="楷体" panose="02010609060101010101" pitchFamily="49" charset="-122"/>
                <a:cs typeface="+mn-cs"/>
              </a:rPr>
              <a:t>的数据汇总为单位工程投标报价汇总表。汇总工程见表</a:t>
            </a:r>
            <a:r>
              <a:rPr lang="en-US" altLang="zh-CN" sz="2800" dirty="0">
                <a:latin typeface="楷体" panose="02010609060101010101" pitchFamily="49" charset="-122"/>
                <a:ea typeface="楷体" panose="02010609060101010101" pitchFamily="49" charset="-122"/>
                <a:cs typeface="+mn-cs"/>
              </a:rPr>
              <a:t>3.25</a:t>
            </a:r>
            <a:r>
              <a:rPr lang="zh-CN" altLang="zh-CN" sz="2800" dirty="0">
                <a:latin typeface="楷体" panose="02010609060101010101" pitchFamily="49" charset="-122"/>
                <a:ea typeface="楷体" panose="02010609060101010101" pitchFamily="49" charset="-122"/>
                <a:cs typeface="+mn-cs"/>
              </a:rPr>
              <a:t>。</a:t>
            </a:r>
            <a:endParaRPr lang="zh-CN" altLang="en-US" sz="2800" dirty="0">
              <a:latin typeface="楷体" panose="02010609060101010101" pitchFamily="49" charset="-122"/>
              <a:ea typeface="楷体" panose="02010609060101010101" pitchFamily="49" charset="-122"/>
              <a:cs typeface="+mn-cs"/>
            </a:endParaRPr>
          </a:p>
        </p:txBody>
      </p:sp>
      <p:sp>
        <p:nvSpPr>
          <p:cNvPr id="44749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8514"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表</a:t>
            </a:r>
            <a:r>
              <a:rPr lang="en-US" altLang="zh-CN" sz="1600" dirty="0">
                <a:latin typeface="楷体" panose="02010609060101010101" pitchFamily="49" charset="-122"/>
                <a:ea typeface="楷体" panose="02010609060101010101" pitchFamily="49" charset="-122"/>
                <a:cs typeface="+mn-cs"/>
              </a:rPr>
              <a:t>3.25 </a:t>
            </a:r>
            <a:r>
              <a:rPr lang="zh-CN" altLang="zh-CN" sz="1600" dirty="0">
                <a:latin typeface="楷体" panose="02010609060101010101" pitchFamily="49" charset="-122"/>
                <a:ea typeface="楷体" panose="02010609060101010101" pitchFamily="49" charset="-122"/>
                <a:cs typeface="+mn-cs"/>
              </a:rPr>
              <a:t>单位工程投标报价汇总表</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工程名称：某工程</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标段：</a:t>
            </a:r>
            <a:r>
              <a:rPr lang="en-US" altLang="zh-CN" sz="1600" dirty="0">
                <a:latin typeface="楷体" panose="02010609060101010101" pitchFamily="49" charset="-122"/>
                <a:ea typeface="楷体" panose="02010609060101010101" pitchFamily="49" charset="-122"/>
                <a:cs typeface="+mn-cs"/>
              </a:rPr>
              <a:t>                 </a:t>
            </a:r>
            <a:r>
              <a:rPr lang="zh-CN" altLang="zh-CN" sz="1600" dirty="0">
                <a:latin typeface="楷体" panose="02010609060101010101" pitchFamily="49" charset="-122"/>
                <a:ea typeface="楷体" panose="02010609060101010101" pitchFamily="49" charset="-122"/>
                <a:cs typeface="+mn-cs"/>
              </a:rPr>
              <a:t>第</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页共</a:t>
            </a:r>
            <a:r>
              <a:rPr lang="en-US" altLang="zh-CN" sz="1600" dirty="0">
                <a:latin typeface="楷体" panose="02010609060101010101" pitchFamily="49" charset="-122"/>
                <a:ea typeface="楷体" panose="02010609060101010101" pitchFamily="49" charset="-122"/>
                <a:cs typeface="+mn-cs"/>
              </a:rPr>
              <a:t>1</a:t>
            </a:r>
            <a:r>
              <a:rPr lang="zh-CN" altLang="zh-CN" sz="1600" dirty="0">
                <a:latin typeface="楷体" panose="02010609060101010101" pitchFamily="49" charset="-122"/>
                <a:ea typeface="楷体" panose="02010609060101010101" pitchFamily="49" charset="-122"/>
                <a:cs typeface="+mn-cs"/>
              </a:rPr>
              <a:t>页</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dirty="0">
              <a:latin typeface="楷体" panose="02010609060101010101" pitchFamily="49" charset="-122"/>
              <a:ea typeface="楷体" panose="02010609060101010101" pitchFamily="49" charset="-122"/>
              <a:cs typeface="+mn-cs"/>
            </a:endParaRPr>
          </a:p>
        </p:txBody>
      </p:sp>
      <p:sp>
        <p:nvSpPr>
          <p:cNvPr id="44851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8516" name="Picture 2"/>
          <p:cNvPicPr>
            <a:picLocks noChangeAspect="1"/>
          </p:cNvPicPr>
          <p:nvPr/>
        </p:nvPicPr>
        <p:blipFill>
          <a:blip r:embed="rId1"/>
          <a:stretch>
            <a:fillRect/>
          </a:stretch>
        </p:blipFill>
        <p:spPr>
          <a:xfrm>
            <a:off x="611188" y="1916113"/>
            <a:ext cx="7705725" cy="4884737"/>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3" name="Picture 3"/>
          <p:cNvPicPr>
            <a:picLocks noChangeAspect="1"/>
          </p:cNvPicPr>
          <p:nvPr/>
        </p:nvPicPr>
        <p:blipFill>
          <a:blip r:embed="rId1"/>
          <a:stretch>
            <a:fillRect/>
          </a:stretch>
        </p:blipFill>
        <p:spPr>
          <a:xfrm>
            <a:off x="0" y="26988"/>
            <a:ext cx="9142413" cy="6856412"/>
          </a:xfrm>
          <a:prstGeom prst="rect">
            <a:avLst/>
          </a:prstGeom>
          <a:noFill/>
          <a:ln w="9525">
            <a:noFill/>
          </a:ln>
        </p:spPr>
      </p:pic>
      <p:sp>
        <p:nvSpPr>
          <p:cNvPr id="8194" name="Rectangle 7"/>
          <p:cNvSpPr/>
          <p:nvPr/>
        </p:nvSpPr>
        <p:spPr>
          <a:xfrm>
            <a:off x="539750" y="2133600"/>
            <a:ext cx="8064500" cy="2951163"/>
          </a:xfrm>
          <a:prstGeom prst="rect">
            <a:avLst/>
          </a:prstGeom>
          <a:noFill/>
          <a:ln w="9525">
            <a:noFill/>
          </a:ln>
        </p:spPr>
        <p:txBody>
          <a:bodyPr anchor="ctr"/>
          <a:p>
            <a:pPr algn="ctr"/>
            <a:r>
              <a:rPr lang="zh-CN" altLang="en-US" sz="6600" b="1" dirty="0">
                <a:solidFill>
                  <a:srgbClr val="FF6600"/>
                </a:solidFill>
                <a:latin typeface="Calibri" panose="020F0502020204030204" pitchFamily="34" charset="0"/>
                <a:ea typeface="楷体" panose="02010609060101010101" pitchFamily="49" charset="-122"/>
              </a:rPr>
              <a:t>工程造价概论</a:t>
            </a:r>
            <a:endParaRPr lang="en-US" altLang="zh-CN" sz="6600" b="1" dirty="0">
              <a:solidFill>
                <a:srgbClr val="FF6600"/>
              </a:solidFill>
              <a:latin typeface="Calibri" panose="020F0502020204030204" pitchFamily="34" charset="0"/>
              <a:ea typeface="楷体" panose="02010609060101010101" pitchFamily="49" charset="-122"/>
            </a:endParaRPr>
          </a:p>
          <a:p>
            <a:pPr algn="ctr"/>
            <a:r>
              <a:rPr lang="zh-CN" altLang="en-US" sz="3600" b="1" dirty="0">
                <a:solidFill>
                  <a:srgbClr val="FF6600"/>
                </a:solidFill>
                <a:latin typeface="Calibri" panose="020F0502020204030204" pitchFamily="34" charset="0"/>
                <a:ea typeface="楷体" panose="02010609060101010101" pitchFamily="49" charset="-122"/>
              </a:rPr>
              <a:t>（第三版）</a:t>
            </a:r>
            <a:endParaRPr lang="zh-CN" altLang="en-US" sz="3600" b="1" dirty="0">
              <a:solidFill>
                <a:srgbClr val="000099"/>
              </a:solidFill>
              <a:latin typeface="Calibri" panose="020F0502020204030204" pitchFamily="34" charset="0"/>
              <a:ea typeface="楷体" panose="02010609060101010101" pitchFamily="49" charset="-122"/>
            </a:endParaRPr>
          </a:p>
        </p:txBody>
      </p:sp>
      <p:sp>
        <p:nvSpPr>
          <p:cNvPr id="8195" name="Text Box 8"/>
          <p:cNvSpPr txBox="1"/>
          <p:nvPr/>
        </p:nvSpPr>
        <p:spPr>
          <a:xfrm>
            <a:off x="250825" y="6226175"/>
            <a:ext cx="184150" cy="457200"/>
          </a:xfrm>
          <a:prstGeom prst="rect">
            <a:avLst/>
          </a:prstGeom>
          <a:noFill/>
          <a:ln w="9525">
            <a:noFill/>
          </a:ln>
        </p:spPr>
        <p:txBody>
          <a:bodyPr wrap="none" anchor="t">
            <a:spAutoFit/>
          </a:bodyPr>
          <a:p>
            <a:endParaRPr lang="en-US" altLang="zh-CN" sz="2400" b="1" dirty="0">
              <a:latin typeface="Verdana" panose="020B0604030504040204" pitchFamily="34" charset="0"/>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9538"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sz="2000" dirty="0">
                <a:latin typeface="楷体" panose="02010609060101010101" pitchFamily="49" charset="-122"/>
                <a:ea typeface="楷体" panose="02010609060101010101" pitchFamily="49" charset="-122"/>
                <a:cs typeface="+mn-cs"/>
              </a:rPr>
              <a:t>3.5.4</a:t>
            </a:r>
            <a:r>
              <a:rPr lang="zh-CN" altLang="zh-CN" sz="2000" dirty="0">
                <a:latin typeface="楷体" panose="02010609060101010101" pitchFamily="49" charset="-122"/>
                <a:ea typeface="楷体" panose="02010609060101010101" pitchFamily="49" charset="-122"/>
                <a:cs typeface="+mn-cs"/>
              </a:rPr>
              <a:t>三种工程造价计算方法结果对比分析</a:t>
            </a:r>
            <a:endParaRPr lang="zh-CN" altLang="zh-CN" sz="20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000" dirty="0">
                <a:latin typeface="楷体" panose="02010609060101010101" pitchFamily="49" charset="-122"/>
                <a:ea typeface="楷体" panose="02010609060101010101" pitchFamily="49" charset="-122"/>
                <a:cs typeface="+mn-cs"/>
              </a:rPr>
              <a:t>“某工程”的三种工程造价计算方法结果对比分析见表</a:t>
            </a:r>
            <a:r>
              <a:rPr lang="en-US" altLang="zh-CN" sz="2000" dirty="0">
                <a:latin typeface="楷体" panose="02010609060101010101" pitchFamily="49" charset="-122"/>
                <a:ea typeface="楷体" panose="02010609060101010101" pitchFamily="49" charset="-122"/>
                <a:cs typeface="+mn-cs"/>
              </a:rPr>
              <a:t>3.26</a:t>
            </a:r>
            <a:r>
              <a:rPr lang="zh-CN" altLang="zh-CN" sz="2000" dirty="0">
                <a:latin typeface="楷体" panose="02010609060101010101" pitchFamily="49" charset="-122"/>
                <a:ea typeface="楷体" panose="02010609060101010101" pitchFamily="49" charset="-122"/>
                <a:cs typeface="+mn-cs"/>
              </a:rPr>
              <a:t>。</a:t>
            </a:r>
            <a:endParaRPr lang="zh-CN" altLang="zh-CN" sz="20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1600" dirty="0">
                <a:latin typeface="楷体" panose="02010609060101010101" pitchFamily="49" charset="-122"/>
                <a:ea typeface="楷体" panose="02010609060101010101" pitchFamily="49" charset="-122"/>
                <a:cs typeface="+mn-cs"/>
              </a:rPr>
              <a:t>表</a:t>
            </a:r>
            <a:r>
              <a:rPr lang="en-US" altLang="zh-CN" sz="1600" dirty="0">
                <a:latin typeface="楷体" panose="02010609060101010101" pitchFamily="49" charset="-122"/>
                <a:ea typeface="楷体" panose="02010609060101010101" pitchFamily="49" charset="-122"/>
                <a:cs typeface="+mn-cs"/>
              </a:rPr>
              <a:t>3.26  </a:t>
            </a:r>
            <a:r>
              <a:rPr lang="zh-CN" altLang="zh-CN" sz="1600" dirty="0">
                <a:latin typeface="楷体" panose="02010609060101010101" pitchFamily="49" charset="-122"/>
                <a:ea typeface="楷体" panose="02010609060101010101" pitchFamily="49" charset="-122"/>
                <a:cs typeface="+mn-cs"/>
              </a:rPr>
              <a:t>三种工程造价计算方法结果对比分析见表</a:t>
            </a:r>
            <a:endParaRPr lang="zh-CN" altLang="zh-CN" sz="16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dirty="0">
              <a:latin typeface="楷体" panose="02010609060101010101" pitchFamily="49" charset="-122"/>
              <a:ea typeface="楷体" panose="02010609060101010101" pitchFamily="49" charset="-122"/>
              <a:cs typeface="+mn-cs"/>
            </a:endParaRPr>
          </a:p>
        </p:txBody>
      </p:sp>
      <p:sp>
        <p:nvSpPr>
          <p:cNvPr id="44953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49540" name="Picture 2"/>
          <p:cNvPicPr>
            <a:picLocks noChangeAspect="1"/>
          </p:cNvPicPr>
          <p:nvPr/>
        </p:nvPicPr>
        <p:blipFill>
          <a:blip r:embed="rId1"/>
          <a:stretch>
            <a:fillRect/>
          </a:stretch>
        </p:blipFill>
        <p:spPr>
          <a:xfrm>
            <a:off x="611188" y="2492375"/>
            <a:ext cx="7489825" cy="3792538"/>
          </a:xfrm>
          <a:prstGeom prst="rect">
            <a:avLst/>
          </a:prstGeom>
          <a:noFill/>
          <a:ln w="9525">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62" name="内容占位符 2"/>
          <p:cNvSpPr>
            <a:spLocks noGrp="1"/>
          </p:cNvSpPr>
          <p:nvPr>
            <p:ph idx="1"/>
          </p:nvPr>
        </p:nvSpPr>
        <p:spPr>
          <a:xfrm>
            <a:off x="468313" y="1435100"/>
            <a:ext cx="8207375" cy="5162550"/>
          </a:xfrm>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对比分析：</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1. </a:t>
            </a:r>
            <a:r>
              <a:rPr lang="zh-CN" altLang="zh-CN" sz="2800" dirty="0">
                <a:latin typeface="楷体" panose="02010609060101010101" pitchFamily="49" charset="-122"/>
                <a:ea typeface="楷体" panose="02010609060101010101" pitchFamily="49" charset="-122"/>
                <a:cs typeface="+mn-cs"/>
              </a:rPr>
              <a:t>“某工程”三种方法计算的工程造价之间出现几分钱的差别，是由于计算过程不同产生的正常误差。</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2.</a:t>
            </a:r>
            <a:r>
              <a:rPr lang="zh-CN" altLang="zh-CN" sz="2800" dirty="0">
                <a:latin typeface="楷体" panose="02010609060101010101" pitchFamily="49" charset="-122"/>
                <a:ea typeface="楷体" panose="02010609060101010101" pitchFamily="49" charset="-122"/>
                <a:cs typeface="+mn-cs"/>
              </a:rPr>
              <a:t>虽然三种工程造价计算的费用项目划分不同，但只要施工图、预算定额、费用计算基础、总费率相同，那么计算出的工程造价是一致的。</a:t>
            </a:r>
            <a:endParaRPr lang="zh-CN" altLang="zh-CN" sz="2800" dirty="0">
              <a:latin typeface="楷体" panose="02010609060101010101" pitchFamily="49" charset="-122"/>
              <a:ea typeface="楷体" panose="02010609060101010101" pitchFamily="49" charset="-122"/>
              <a:cs typeface="+mn-cs"/>
            </a:endParaRPr>
          </a:p>
        </p:txBody>
      </p:sp>
      <p:sp>
        <p:nvSpPr>
          <p:cNvPr id="45056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1586"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3. </a:t>
            </a:r>
            <a:r>
              <a:rPr lang="zh-CN" altLang="zh-CN" sz="2800" dirty="0">
                <a:latin typeface="楷体" panose="02010609060101010101" pitchFamily="49" charset="-122"/>
                <a:ea typeface="楷体" panose="02010609060101010101" pitchFamily="49" charset="-122"/>
                <a:cs typeface="+mn-cs"/>
              </a:rPr>
              <a:t>“某工程”的上述三个例子也说明，只要计算基础、总费率等没有变化，工程造价费用项目的改变或变化，没有从根本上改变工程造价的计算值。</a:t>
            </a:r>
            <a:endParaRPr lang="zh-CN" altLang="en-US" sz="2800" dirty="0">
              <a:latin typeface="楷体" panose="02010609060101010101" pitchFamily="49" charset="-122"/>
              <a:ea typeface="楷体" panose="02010609060101010101" pitchFamily="49" charset="-122"/>
              <a:cs typeface="+mn-cs"/>
            </a:endParaRPr>
          </a:p>
        </p:txBody>
      </p:sp>
      <p:sp>
        <p:nvSpPr>
          <p:cNvPr id="45158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内容占位符 2"/>
          <p:cNvSpPr>
            <a:spLocks noGrp="1"/>
          </p:cNvSpPr>
          <p:nvPr>
            <p:ph idx="1"/>
          </p:nvPr>
        </p:nvSpPr>
        <p:spPr>
          <a:xfrm>
            <a:off x="1116013" y="836613"/>
            <a:ext cx="7054850" cy="5162550"/>
          </a:xfrm>
        </p:spPr>
        <p:txBody>
          <a:bodyPr vert="horz" wrap="square" lIns="91440" tIns="45720" rIns="91440" bIns="45720" anchor="t"/>
          <a:p>
            <a:pPr algn="ctr">
              <a:spcBef>
                <a:spcPct val="0"/>
              </a:spcBef>
              <a:buFont typeface="Wingdings" panose="05000000000000000000" pitchFamily="2" charset="2"/>
            </a:pPr>
            <a:r>
              <a:rPr lang="zh-CN" altLang="en-US" sz="2800" dirty="0">
                <a:latin typeface="楷体" panose="02010609060101010101" pitchFamily="49" charset="-122"/>
                <a:ea typeface="楷体" panose="02010609060101010101" pitchFamily="49" charset="-122"/>
                <a:cs typeface="+mn-cs"/>
              </a:rPr>
              <a:t>目  录</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1 </a:t>
            </a:r>
            <a:r>
              <a:rPr lang="zh-CN" altLang="en-US" sz="2800" dirty="0">
                <a:latin typeface="楷体" panose="02010609060101010101" pitchFamily="49" charset="-122"/>
                <a:ea typeface="楷体" panose="02010609060101010101" pitchFamily="49" charset="-122"/>
                <a:cs typeface="+mn-cs"/>
              </a:rPr>
              <a:t>概述</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 </a:t>
            </a:r>
            <a:r>
              <a:rPr lang="zh-CN" altLang="en-US" sz="2800" dirty="0">
                <a:latin typeface="楷体" panose="02010609060101010101" pitchFamily="49" charset="-122"/>
                <a:ea typeface="楷体" panose="02010609060101010101" pitchFamily="49" charset="-122"/>
                <a:cs typeface="+mn-cs"/>
              </a:rPr>
              <a:t>工程造价原理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 </a:t>
            </a:r>
            <a:r>
              <a:rPr lang="zh-CN" altLang="en-US" sz="2800" dirty="0">
                <a:latin typeface="楷体" panose="02010609060101010101" pitchFamily="49" charset="-122"/>
                <a:ea typeface="楷体" panose="02010609060101010101" pitchFamily="49" charset="-122"/>
                <a:cs typeface="+mn-cs"/>
              </a:rPr>
              <a:t>计价方式</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4 </a:t>
            </a:r>
            <a:r>
              <a:rPr lang="zh-CN" altLang="en-US" sz="2800" dirty="0">
                <a:latin typeface="楷体" panose="02010609060101010101" pitchFamily="49" charset="-122"/>
                <a:ea typeface="楷体" panose="02010609060101010101" pitchFamily="49" charset="-122"/>
                <a:cs typeface="+mn-cs"/>
              </a:rPr>
              <a:t>工程定额编制原理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5 </a:t>
            </a:r>
            <a:r>
              <a:rPr lang="zh-CN" altLang="en-US" sz="2800" dirty="0">
                <a:latin typeface="楷体" panose="02010609060101010101" pitchFamily="49" charset="-122"/>
                <a:ea typeface="楷体" panose="02010609060101010101" pitchFamily="49" charset="-122"/>
                <a:cs typeface="+mn-cs"/>
              </a:rPr>
              <a:t>施工图预算编制实例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6 </a:t>
            </a:r>
            <a:r>
              <a:rPr lang="zh-CN" altLang="en-US" sz="2800" dirty="0">
                <a:latin typeface="楷体" panose="02010609060101010101" pitchFamily="49" charset="-122"/>
                <a:ea typeface="楷体" panose="02010609060101010101" pitchFamily="49" charset="-122"/>
                <a:cs typeface="+mn-cs"/>
              </a:rPr>
              <a:t>工程量清单及清单报价编制实例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7 </a:t>
            </a:r>
            <a:r>
              <a:rPr lang="zh-CN" altLang="en-US" sz="2800" dirty="0">
                <a:latin typeface="楷体" panose="02010609060101010101" pitchFamily="49" charset="-122"/>
                <a:ea typeface="楷体" panose="02010609060101010101" pitchFamily="49" charset="-122"/>
                <a:cs typeface="+mn-cs"/>
              </a:rPr>
              <a:t>分部分项工程和单价措施项目完全（全费用）工程造价计算</a:t>
            </a:r>
            <a:endParaRPr lang="en-US" altLang="zh-CN" sz="2800" dirty="0">
              <a:latin typeface="楷体" panose="02010609060101010101" pitchFamily="49" charset="-122"/>
              <a:ea typeface="楷体" panose="02010609060101010101" pitchFamily="49" charset="-122"/>
              <a:cs typeface="+mn-cs"/>
            </a:endParaRPr>
          </a:p>
        </p:txBody>
      </p:sp>
      <p:sp>
        <p:nvSpPr>
          <p:cNvPr id="10242"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3938" name="内容占位符 2"/>
          <p:cNvSpPr>
            <a:spLocks noGrp="1"/>
          </p:cNvSpPr>
          <p:nvPr>
            <p:ph idx="1"/>
          </p:nvPr>
        </p:nvSpPr>
        <p:spPr>
          <a:xfrm>
            <a:off x="468313" y="836613"/>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3.5</a:t>
            </a:r>
            <a:r>
              <a:rPr lang="zh-CN" altLang="zh-CN" sz="2800" dirty="0">
                <a:latin typeface="楷体" panose="02010609060101010101" pitchFamily="49" charset="-122"/>
                <a:ea typeface="楷体" panose="02010609060101010101" pitchFamily="49" charset="-122"/>
                <a:cs typeface="+mn-cs"/>
              </a:rPr>
              <a:t>清单计价方式下工程造价的确定</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3.5.1</a:t>
            </a:r>
            <a:r>
              <a:rPr lang="zh-CN" altLang="zh-CN" sz="2800" dirty="0">
                <a:latin typeface="楷体" panose="02010609060101010101" pitchFamily="49" charset="-122"/>
                <a:ea typeface="楷体" panose="02010609060101010101" pitchFamily="49" charset="-122"/>
                <a:cs typeface="+mn-cs"/>
              </a:rPr>
              <a:t>工程量清单计价的概念</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工程量清单计价是一种国际上通行的工程造价计价方式。即在建设工程招标投标中，招标人按照国家统一规定的《建设工程工程量清单计价规范》</a:t>
            </a:r>
            <a:r>
              <a:rPr lang="en-US" altLang="zh-CN" sz="2800" dirty="0">
                <a:latin typeface="楷体" panose="02010609060101010101" pitchFamily="49" charset="-122"/>
                <a:ea typeface="楷体" panose="02010609060101010101" pitchFamily="49" charset="-122"/>
                <a:cs typeface="+mn-cs"/>
              </a:rPr>
              <a:t>(GB 50500--2013)</a:t>
            </a:r>
            <a:r>
              <a:rPr lang="zh-CN" altLang="zh-CN" sz="2800" dirty="0">
                <a:latin typeface="楷体" panose="02010609060101010101" pitchFamily="49" charset="-122"/>
                <a:ea typeface="楷体" panose="02010609060101010101" pitchFamily="49" charset="-122"/>
                <a:cs typeface="+mn-cs"/>
              </a:rPr>
              <a:t>的要求以及施工图，提供工程量清单，由投标人依据工程量清单、施工图、企业定额或预算定额、市场价格自主报价，并经评审后，以合理低价中标的工程造价计价方式。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endParaRPr lang="zh-CN" altLang="en-US" sz="2800" dirty="0">
              <a:latin typeface="楷体" panose="02010609060101010101" pitchFamily="49" charset="-122"/>
              <a:ea typeface="楷体" panose="02010609060101010101" pitchFamily="49" charset="-122"/>
              <a:cs typeface="+mn-cs"/>
            </a:endParaRPr>
          </a:p>
        </p:txBody>
      </p:sp>
      <p:sp>
        <p:nvSpPr>
          <p:cNvPr id="42393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4962"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3.5.2</a:t>
            </a:r>
            <a:r>
              <a:rPr lang="zh-CN" altLang="zh-CN" dirty="0">
                <a:latin typeface="楷体" panose="02010609060101010101" pitchFamily="49" charset="-122"/>
                <a:ea typeface="楷体" panose="02010609060101010101" pitchFamily="49" charset="-122"/>
                <a:cs typeface="+mn-cs"/>
              </a:rPr>
              <a:t>工程量清单报价编制内容</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    </a:t>
            </a:r>
            <a:r>
              <a:rPr lang="zh-CN" altLang="zh-CN" dirty="0">
                <a:latin typeface="楷体" panose="02010609060101010101" pitchFamily="49" charset="-122"/>
                <a:ea typeface="楷体" panose="02010609060101010101" pitchFamily="49" charset="-122"/>
                <a:cs typeface="+mn-cs"/>
              </a:rPr>
              <a:t>工程量清单报价编制内容包括，工料机消耗量的确定，综合单价的确定，措施项目费的确定和其他项目费的确定。</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    1.</a:t>
            </a:r>
            <a:r>
              <a:rPr lang="zh-CN" altLang="zh-CN" dirty="0">
                <a:latin typeface="楷体" panose="02010609060101010101" pitchFamily="49" charset="-122"/>
                <a:ea typeface="楷体" panose="02010609060101010101" pitchFamily="49" charset="-122"/>
                <a:cs typeface="+mn-cs"/>
              </a:rPr>
              <a:t>工料机消耗量的确定</a:t>
            </a:r>
            <a:endParaRPr lang="zh-CN" altLang="zh-CN"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dirty="0">
                <a:latin typeface="楷体" panose="02010609060101010101" pitchFamily="49" charset="-122"/>
                <a:ea typeface="楷体" panose="02010609060101010101" pitchFamily="49" charset="-122"/>
                <a:cs typeface="+mn-cs"/>
              </a:rPr>
              <a:t> </a:t>
            </a:r>
            <a:r>
              <a:rPr lang="zh-CN" altLang="zh-CN" dirty="0">
                <a:latin typeface="楷体" panose="02010609060101010101" pitchFamily="49" charset="-122"/>
                <a:ea typeface="楷体" panose="02010609060101010101" pitchFamily="49" charset="-122"/>
                <a:cs typeface="+mn-cs"/>
              </a:rPr>
              <a:t>工料机消耗量是根据分部分项工程量和有关消耗量定额计算出来的。其计算公式为：</a:t>
            </a:r>
            <a:endParaRPr lang="zh-CN" altLang="en-US" dirty="0">
              <a:latin typeface="楷体" panose="02010609060101010101" pitchFamily="49" charset="-122"/>
              <a:ea typeface="楷体" panose="02010609060101010101" pitchFamily="49" charset="-122"/>
              <a:cs typeface="+mn-cs"/>
            </a:endParaRPr>
          </a:p>
        </p:txBody>
      </p:sp>
      <p:sp>
        <p:nvSpPr>
          <p:cNvPr id="42496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pic>
        <p:nvPicPr>
          <p:cNvPr id="424964" name="图片 4" descr="HWOCRTEMP_ROC60"/>
          <p:cNvPicPr>
            <a:picLocks noChangeAspect="1"/>
          </p:cNvPicPr>
          <p:nvPr/>
        </p:nvPicPr>
        <p:blipFill>
          <a:blip r:embed="rId1">
            <a:lum bright="12000"/>
          </a:blip>
          <a:stretch>
            <a:fillRect/>
          </a:stretch>
        </p:blipFill>
        <p:spPr>
          <a:xfrm>
            <a:off x="1692275" y="4508500"/>
            <a:ext cx="6264275" cy="208915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5986" name="内容占位符 2"/>
          <p:cNvSpPr>
            <a:spLocks noGrp="1"/>
          </p:cNvSpPr>
          <p:nvPr>
            <p:ph idx="1"/>
          </p:nvPr>
        </p:nvSpPr>
        <p:spPr>
          <a:xfrm>
            <a:off x="468313" y="836613"/>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在套用定额分析计算工料机消耗量时，分两种情况：一是直接套用；二是分别套用。</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直接套用定额，分析工料机用量。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当分部分项工程量清单项目与定额项目的工程内容和项目特征完全一致时，就可以直接套用定额消耗量，计算出分部分项的工料机消耗量。例如，某工程</a:t>
            </a:r>
            <a:r>
              <a:rPr lang="en-US" altLang="zh-CN" sz="2800" dirty="0">
                <a:latin typeface="楷体" panose="02010609060101010101" pitchFamily="49" charset="-122"/>
                <a:ea typeface="楷体" panose="02010609060101010101" pitchFamily="49" charset="-122"/>
                <a:cs typeface="+mn-cs"/>
              </a:rPr>
              <a:t>250mm</a:t>
            </a:r>
            <a:r>
              <a:rPr lang="zh-CN" altLang="zh-CN" sz="2800" dirty="0">
                <a:latin typeface="楷体" panose="02010609060101010101" pitchFamily="49" charset="-122"/>
                <a:ea typeface="楷体" panose="02010609060101010101" pitchFamily="49" charset="-122"/>
                <a:cs typeface="+mn-cs"/>
              </a:rPr>
              <a:t>半圆球吸顶灯安装清单项目，可以直接套用工程内容相对应的消耗量定额时，就可以采用该定额分析工料机消耗量。</a:t>
            </a:r>
            <a:endParaRPr lang="zh-CN" altLang="en-US" sz="2800" dirty="0">
              <a:latin typeface="楷体" panose="02010609060101010101" pitchFamily="49" charset="-122"/>
              <a:ea typeface="楷体" panose="02010609060101010101" pitchFamily="49" charset="-122"/>
              <a:cs typeface="+mn-cs"/>
            </a:endParaRPr>
          </a:p>
        </p:txBody>
      </p:sp>
      <p:sp>
        <p:nvSpPr>
          <p:cNvPr id="42598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7010" name="内容占位符 2"/>
          <p:cNvSpPr>
            <a:spLocks noGrp="1"/>
          </p:cNvSpPr>
          <p:nvPr>
            <p:ph idx="1"/>
          </p:nvPr>
        </p:nvSpPr>
        <p:spPr>
          <a:xfrm>
            <a:off x="468313" y="1362075"/>
            <a:ext cx="8207375" cy="5162550"/>
          </a:xfrm>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分别套用不同定额，分析工料机用量。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当定额项目的工程内容与清单项目的工程内容不完全相同时，需要按清单项目的工程内容，分别套用不同的定额项目。例如，某工程</a:t>
            </a:r>
            <a:r>
              <a:rPr lang="en-US" altLang="zh-CN" sz="2800" dirty="0">
                <a:latin typeface="楷体" panose="02010609060101010101" pitchFamily="49" charset="-122"/>
                <a:ea typeface="楷体" panose="02010609060101010101" pitchFamily="49" charset="-122"/>
                <a:cs typeface="+mn-cs"/>
              </a:rPr>
              <a:t>M5</a:t>
            </a:r>
            <a:r>
              <a:rPr lang="zh-CN" altLang="zh-CN" sz="2800" dirty="0">
                <a:latin typeface="楷体" panose="02010609060101010101" pitchFamily="49" charset="-122"/>
                <a:ea typeface="楷体" panose="02010609060101010101" pitchFamily="49" charset="-122"/>
                <a:cs typeface="+mn-cs"/>
              </a:rPr>
              <a:t>水泥砂浆砌砖基础清单项目，还包含了水泥砂浆防潮层附项工程量时，应分别套用水泥砂浆防潮层消耗量定额和</a:t>
            </a:r>
            <a:r>
              <a:rPr lang="en-US" altLang="zh-CN" sz="2800" dirty="0">
                <a:latin typeface="楷体" panose="02010609060101010101" pitchFamily="49" charset="-122"/>
                <a:ea typeface="楷体" panose="02010609060101010101" pitchFamily="49" charset="-122"/>
                <a:cs typeface="+mn-cs"/>
              </a:rPr>
              <a:t>M5</a:t>
            </a:r>
            <a:r>
              <a:rPr lang="zh-CN" altLang="zh-CN" sz="2800" dirty="0">
                <a:latin typeface="楷体" panose="02010609060101010101" pitchFamily="49" charset="-122"/>
                <a:ea typeface="楷体" panose="02010609060101010101" pitchFamily="49" charset="-122"/>
                <a:cs typeface="+mn-cs"/>
              </a:rPr>
              <a:t>水泥砂浆砌砖基础消耗量定额，分别计算其工料机消耗量。</a:t>
            </a:r>
            <a:endParaRPr lang="zh-CN" altLang="en-US" sz="2800" dirty="0">
              <a:latin typeface="楷体" panose="02010609060101010101" pitchFamily="49" charset="-122"/>
              <a:ea typeface="楷体" panose="02010609060101010101" pitchFamily="49" charset="-122"/>
              <a:cs typeface="+mn-cs"/>
            </a:endParaRPr>
          </a:p>
        </p:txBody>
      </p:sp>
      <p:sp>
        <p:nvSpPr>
          <p:cNvPr id="427011"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8034" name="内容占位符 2"/>
          <p:cNvSpPr>
            <a:spLocks noGrp="1"/>
          </p:cNvSpPr>
          <p:nvPr>
            <p:ph idx="1"/>
          </p:nvPr>
        </p:nvSpPr>
        <p:spPr>
          <a:xfrm>
            <a:off x="468313" y="1362075"/>
            <a:ext cx="8207375"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a:t>
            </a:r>
            <a:r>
              <a:rPr lang="zh-CN" altLang="zh-CN" sz="2800" dirty="0">
                <a:latin typeface="楷体" panose="02010609060101010101" pitchFamily="49" charset="-122"/>
                <a:ea typeface="楷体" panose="02010609060101010101" pitchFamily="49" charset="-122"/>
                <a:cs typeface="+mn-cs"/>
              </a:rPr>
              <a:t>综合单价的确定</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综合单价是有别于预算定额基价的另一种计价方式。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综合单价以分部分项工程项目为对象，从我国的实际情况出发，包括了除规费和税金以外的，完成分部分项工程量清单项目规定的单位合格产品所需的全部费用。</a:t>
            </a:r>
            <a:endParaRPr lang="zh-CN" altLang="zh-CN" sz="2800" dirty="0">
              <a:latin typeface="楷体" panose="02010609060101010101" pitchFamily="49" charset="-122"/>
              <a:ea typeface="楷体" panose="02010609060101010101" pitchFamily="49" charset="-122"/>
              <a:cs typeface="+mn-cs"/>
            </a:endParaRPr>
          </a:p>
        </p:txBody>
      </p:sp>
      <p:sp>
        <p:nvSpPr>
          <p:cNvPr id="428035"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演示设计">
  <a:themeElements>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fontScheme name="演示设计">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演示设计 1">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78A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演示设计 2">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6AB"/>
        </a:accent5>
        <a:accent6>
          <a:srgbClr val="C54F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演示设计 3">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5C5DD"/>
        </a:accent5>
        <a:accent6>
          <a:srgbClr val="254D75"/>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演示设计 4">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演示设计 5">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CB5D8"/>
        </a:accent5>
        <a:accent6>
          <a:srgbClr val="7B3A76"/>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演示设计 7">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DC060"/>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小A_微笑PPT_blog.sina.com.cn/wxppt">
  <a:themeElements>
    <a:clrScheme name="">
      <a:dk1>
        <a:srgbClr val="000000"/>
      </a:dk1>
      <a:lt1>
        <a:srgbClr val="FFFFFF"/>
      </a:lt1>
      <a:dk2>
        <a:srgbClr val="000000"/>
      </a:dk2>
      <a:lt2>
        <a:srgbClr val="808080"/>
      </a:lt2>
      <a:accent1>
        <a:srgbClr val="007EEA"/>
      </a:accent1>
      <a:accent2>
        <a:srgbClr val="005EAC"/>
      </a:accent2>
      <a:accent3>
        <a:srgbClr val="FFFFFF"/>
      </a:accent3>
      <a:accent4>
        <a:srgbClr val="000000"/>
      </a:accent4>
      <a:accent5>
        <a:srgbClr val="AAC0F2"/>
      </a:accent5>
      <a:accent6>
        <a:srgbClr val="00549A"/>
      </a:accent6>
      <a:hlink>
        <a:srgbClr val="99CC00"/>
      </a:hlink>
      <a:folHlink>
        <a:srgbClr val="61B6FF"/>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3369</Words>
  <Application>WPS 演示</Application>
  <PresentationFormat>全屏显示(4:3)</PresentationFormat>
  <Paragraphs>228</Paragraphs>
  <Slides>32</Slides>
  <Notes>3</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32</vt:i4>
      </vt:variant>
    </vt:vector>
  </HeadingPairs>
  <TitlesOfParts>
    <vt:vector size="49" baseType="lpstr">
      <vt:lpstr>Arial</vt:lpstr>
      <vt:lpstr>宋体</vt:lpstr>
      <vt:lpstr>Wingdings</vt:lpstr>
      <vt:lpstr>Calibri</vt:lpstr>
      <vt:lpstr>楷体</vt:lpstr>
      <vt:lpstr>华文细黑</vt:lpstr>
      <vt:lpstr>MS UI Gothic</vt:lpstr>
      <vt:lpstr>华文行楷</vt:lpstr>
      <vt:lpstr>微软雅黑</vt:lpstr>
      <vt:lpstr>Verdana</vt:lpstr>
      <vt:lpstr>Arial Unicode MS</vt:lpstr>
      <vt:lpstr>Calibri</vt:lpstr>
      <vt:lpstr>Times New Roman</vt:lpstr>
      <vt:lpstr>仿宋</vt:lpstr>
      <vt:lpstr>Office 主题</vt:lpstr>
      <vt:lpstr>演示设计</vt:lpstr>
      <vt:lpstr>1_小A_微笑PPT_blog.sina.com.cn/wxppt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WHZ</dc:creator>
  <cp:lastModifiedBy>日照徐锡权</cp:lastModifiedBy>
  <cp:revision>238</cp:revision>
  <dcterms:created xsi:type="dcterms:W3CDTF">2010-09-23T08:30:00Z</dcterms:created>
  <dcterms:modified xsi:type="dcterms:W3CDTF">2018-10-28T13:50:43Z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2052-10.1.0.7401</vt:lpwstr>
  </property>
</Properties>
</file>