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4" r:id="rId4"/>
  </p:sldMasterIdLst>
  <p:notesMasterIdLst>
    <p:notesMasterId r:id="rId8"/>
  </p:notesMasterIdLst>
  <p:sldIdLst>
    <p:sldId id="1424" r:id="rId5"/>
    <p:sldId id="2049" r:id="rId6"/>
    <p:sldId id="258" r:id="rId7"/>
    <p:sldId id="292" r:id="rId9"/>
    <p:sldId id="474" r:id="rId10"/>
    <p:sldId id="475" r:id="rId11"/>
    <p:sldId id="476" r:id="rId12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66"/>
    <a:srgbClr val="FF0066"/>
    <a:srgbClr val="FFFF00"/>
    <a:srgbClr val="660033"/>
    <a:srgbClr val="FF6600"/>
    <a:srgbClr val="55B70C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519"/>
    <p:restoredTop sz="97924"/>
  </p:normalViewPr>
  <p:slideViewPr>
    <p:cSldViewPr showGuides="1">
      <p:cViewPr>
        <p:scale>
          <a:sx n="75" d="100"/>
          <a:sy n="75" d="100"/>
        </p:scale>
        <p:origin x="-132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4" name="Rectangle 4"/>
          <p:cNvSpPr>
            <a:spLocks noRo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9218" name="Rectangle 3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g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162" y="-20637"/>
            <a:ext cx="9174162" cy="68786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468313" y="2470150"/>
            <a:ext cx="5399087" cy="107950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r>
              <a:rPr lang="zh-CN" strike="noStrike" noProof="1"/>
              <a:t>单击此处编辑母版标题样式</a:t>
            </a:r>
            <a:endParaRPr lang="zh-CN" strike="noStrike" noProof="1"/>
          </a:p>
        </p:txBody>
      </p:sp>
      <p:sp>
        <p:nvSpPr>
          <p:cNvPr id="2052" name="Rectangle 31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68313" y="3549650"/>
            <a:ext cx="5400675" cy="60007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pPr fontAlgn="base"/>
            <a:r>
              <a:rPr lang="zh-CN" strike="noStrike" noProof="1"/>
              <a:t>单击添加署名或公司信息</a:t>
            </a:r>
            <a:endParaRPr lang="zh-CN" strike="noStrike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1">
                <a:latin typeface="楷体" panose="02010609060101010101" pitchFamily="49" charset="-122"/>
                <a:ea typeface="楷体" panose="02010609060101010101" pitchFamily="49" charset="-122"/>
              </a:defRPr>
            </a:lvl1pPr>
            <a:lvl2pPr marL="45720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1">
                <a:latin typeface="楷体" panose="02010609060101010101" pitchFamily="49" charset="-122"/>
                <a:ea typeface="楷体" panose="02010609060101010101" pitchFamily="49" charset="-122"/>
              </a:defRPr>
            </a:lvl2pPr>
            <a:lvl3pPr marL="91440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1">
                <a:latin typeface="楷体" panose="02010609060101010101" pitchFamily="49" charset="-122"/>
                <a:ea typeface="楷体" panose="02010609060101010101" pitchFamily="49" charset="-122"/>
              </a:defRPr>
            </a:lvl3pPr>
            <a:lvl4pPr marL="137160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1">
                <a:latin typeface="楷体" panose="02010609060101010101" pitchFamily="49" charset="-122"/>
                <a:ea typeface="楷体" panose="02010609060101010101" pitchFamily="49" charset="-122"/>
              </a:defRPr>
            </a:lvl4pPr>
            <a:lvl5pPr marL="1828800" indent="0">
              <a:lnSpc>
                <a:spcPct val="150000"/>
              </a:lnSpc>
              <a:spcBef>
                <a:spcPts val="0"/>
              </a:spcBef>
              <a:buFontTx/>
              <a:buNone/>
              <a:defRPr sz="2400" b="1">
                <a:latin typeface="楷体" panose="02010609060101010101" pitchFamily="49" charset="-122"/>
                <a:ea typeface="楷体" panose="02010609060101010101" pitchFamily="49" charset="-122"/>
              </a:defRPr>
            </a:lvl5pPr>
          </a:lstStyle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  <a:p>
            <a:pPr lvl="1" fontAlgn="base"/>
            <a:r>
              <a:rPr lang="zh-CN" altLang="en-US" strike="noStrike" noProof="1" dirty="0" smtClean="0"/>
              <a:t>第二级</a:t>
            </a:r>
            <a:endParaRPr lang="zh-CN" altLang="en-US" strike="noStrike" noProof="1" dirty="0" smtClean="0"/>
          </a:p>
          <a:p>
            <a:pPr lvl="2" fontAlgn="base"/>
            <a:r>
              <a:rPr lang="zh-CN" altLang="en-US" strike="noStrike" noProof="1" dirty="0" smtClean="0"/>
              <a:t>第三级</a:t>
            </a:r>
            <a:endParaRPr lang="zh-CN" altLang="en-US" strike="noStrike" noProof="1" dirty="0" smtClean="0"/>
          </a:p>
          <a:p>
            <a:pPr lvl="3" fontAlgn="base"/>
            <a:r>
              <a:rPr lang="zh-CN" altLang="en-US" strike="noStrike" noProof="1" dirty="0" smtClean="0"/>
              <a:t>第四级</a:t>
            </a:r>
            <a:endParaRPr lang="zh-CN" altLang="en-US" strike="noStrike" noProof="1" dirty="0" smtClean="0"/>
          </a:p>
          <a:p>
            <a:pPr lvl="4" fontAlgn="base"/>
            <a:r>
              <a:rPr lang="zh-CN" altLang="en-US" strike="noStrike" noProof="1" dirty="0" smtClean="0"/>
              <a:t>第五级</a:t>
            </a:r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4027487" cy="5162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27488" cy="5162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楷体" panose="02010609060101010101" pitchFamily="49" charset="-122"/>
                <a:ea typeface="楷体" panose="02010609060101010101" pitchFamily="49" charset="-122"/>
              </a:defRPr>
            </a:lvl1pPr>
            <a:lvl2pPr>
              <a:defRPr sz="2800">
                <a:latin typeface="楷体" panose="02010609060101010101" pitchFamily="49" charset="-122"/>
                <a:ea typeface="楷体" panose="02010609060101010101" pitchFamily="49" charset="-122"/>
              </a:defRPr>
            </a:lvl2pPr>
            <a:lvl3pPr>
              <a:defRPr sz="2800">
                <a:latin typeface="楷体" panose="02010609060101010101" pitchFamily="49" charset="-122"/>
                <a:ea typeface="楷体" panose="02010609060101010101" pitchFamily="49" charset="-122"/>
              </a:defRPr>
            </a:lvl3pPr>
            <a:lvl4pPr>
              <a:defRPr sz="2800">
                <a:latin typeface="楷体" panose="02010609060101010101" pitchFamily="49" charset="-122"/>
                <a:ea typeface="楷体" panose="02010609060101010101" pitchFamily="49" charset="-122"/>
              </a:defRPr>
            </a:lvl4pPr>
            <a:lvl5pPr>
              <a:defRPr sz="2800">
                <a:latin typeface="楷体" panose="02010609060101010101" pitchFamily="49" charset="-122"/>
                <a:ea typeface="楷体" panose="02010609060101010101" pitchFamily="49" charset="-122"/>
              </a:defRPr>
            </a:lvl5pPr>
          </a:lstStyle>
          <a:p>
            <a:pPr lvl="0" fontAlgn="base"/>
            <a:r>
              <a:rPr lang="zh-CN" altLang="en-US" strike="noStrike" noProof="1" dirty="0" smtClean="0"/>
              <a:t>单击此处编辑母版文本样式</a:t>
            </a:r>
            <a:endParaRPr lang="zh-CN" altLang="en-US" strike="noStrike" noProof="1" dirty="0" smtClean="0"/>
          </a:p>
          <a:p>
            <a:pPr lvl="1" fontAlgn="base"/>
            <a:r>
              <a:rPr lang="zh-CN" altLang="en-US" strike="noStrike" noProof="1" dirty="0" smtClean="0"/>
              <a:t>第二级</a:t>
            </a:r>
            <a:endParaRPr lang="zh-CN" altLang="en-US" strike="noStrike" noProof="1" dirty="0" smtClean="0"/>
          </a:p>
          <a:p>
            <a:pPr lvl="2" fontAlgn="base"/>
            <a:r>
              <a:rPr lang="zh-CN" altLang="en-US" strike="noStrike" noProof="1" dirty="0" smtClean="0"/>
              <a:t>第三级</a:t>
            </a:r>
            <a:endParaRPr lang="zh-CN" altLang="en-US" strike="noStrike" noProof="1" dirty="0" smtClean="0"/>
          </a:p>
          <a:p>
            <a:pPr lvl="3" fontAlgn="base"/>
            <a:r>
              <a:rPr lang="zh-CN" altLang="en-US" strike="noStrike" noProof="1" dirty="0" smtClean="0"/>
              <a:t>第四级</a:t>
            </a:r>
            <a:endParaRPr lang="zh-CN" altLang="en-US" strike="noStrike" noProof="1" dirty="0" smtClean="0"/>
          </a:p>
          <a:p>
            <a:pPr lvl="4" fontAlgn="base"/>
            <a:r>
              <a:rPr lang="zh-CN" altLang="en-US" strike="noStrike" noProof="1" dirty="0" smtClean="0"/>
              <a:t>第五级</a:t>
            </a:r>
            <a:endParaRPr lang="zh-CN" alt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4638" y="315913"/>
            <a:ext cx="2051050" cy="597217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315913"/>
            <a:ext cx="6003925" cy="597217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315913"/>
            <a:ext cx="8207375" cy="592137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68313" y="1125538"/>
            <a:ext cx="8207375" cy="516255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zh-CN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315913"/>
            <a:ext cx="8207375" cy="592137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468313" y="1125538"/>
            <a:ext cx="8207375" cy="516255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zh-CN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0850" y="981075"/>
            <a:ext cx="4029393" cy="51847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4708" y="981075"/>
            <a:ext cx="4029393" cy="51847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18288" y="147638"/>
            <a:ext cx="2055813" cy="6018212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0850" y="147638"/>
            <a:ext cx="6048260" cy="6018212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5" Type="http://schemas.openxmlformats.org/officeDocument/2006/relationships/theme" Target="../theme/theme2.xml"/><Relationship Id="rId14" Type="http://schemas.openxmlformats.org/officeDocument/2006/relationships/image" Target="../media/image2.jpeg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050" name="Picture 2" descr="bg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80513" cy="68849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1"/>
          <p:cNvSpPr>
            <a:spLocks noGrp="1"/>
          </p:cNvSpPr>
          <p:nvPr>
            <p:ph type="body"/>
          </p:nvPr>
        </p:nvSpPr>
        <p:spPr>
          <a:xfrm>
            <a:off x="468313" y="1125538"/>
            <a:ext cx="8207375" cy="51625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5825" y="6453188"/>
            <a:ext cx="1439863" cy="196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 b="1">
                <a:ea typeface="华文细黑" panose="02010600040101010101" pitchFamily="2" charset="-122"/>
              </a:defRPr>
            </a:lvl1pPr>
          </a:lstStyle>
          <a:p>
            <a:pPr lvl="0" fontAlgn="base"/>
            <a:r>
              <a:rPr lang="de-DE" altLang="en-US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Page 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  <a:sym typeface="MS UI Gothic" panose="020B0600070205080204" pitchFamily="34" charset="-128"/>
              </a:rPr>
              <a:t></a:t>
            </a:r>
            <a:r>
              <a:rPr lang="de-DE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</a:fld>
            <a:endParaRPr lang="zh-CN" altLang="en-US" sz="1000" b="1" strike="noStrike" noProof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2053" name="Rectangle 27"/>
          <p:cNvSpPr>
            <a:spLocks noGrp="1"/>
          </p:cNvSpPr>
          <p:nvPr>
            <p:ph type="title"/>
          </p:nvPr>
        </p:nvSpPr>
        <p:spPr>
          <a:xfrm>
            <a:off x="468313" y="315913"/>
            <a:ext cx="8207375" cy="59213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n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7"/>
          <p:cNvSpPr>
            <a:spLocks noGrp="1"/>
          </p:cNvSpPr>
          <p:nvPr>
            <p:ph type="title"/>
          </p:nvPr>
        </p:nvSpPr>
        <p:spPr>
          <a:xfrm>
            <a:off x="450850" y="147638"/>
            <a:ext cx="8223250" cy="52387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075" name="Rectangle 10"/>
          <p:cNvSpPr>
            <a:spLocks noGrp="1"/>
          </p:cNvSpPr>
          <p:nvPr>
            <p:ph type="body"/>
          </p:nvPr>
        </p:nvSpPr>
        <p:spPr>
          <a:xfrm>
            <a:off x="450850" y="981075"/>
            <a:ext cx="8223250" cy="5184775"/>
          </a:xfrm>
          <a:prstGeom prst="rect">
            <a:avLst/>
          </a:prstGeom>
          <a:noFill/>
          <a:ln w="9525">
            <a:noFill/>
          </a:ln>
        </p:spPr>
        <p:txBody>
          <a:bodyPr wrap="square" anchor="t"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076" name="矩形 6"/>
          <p:cNvSpPr/>
          <p:nvPr/>
        </p:nvSpPr>
        <p:spPr>
          <a:xfrm>
            <a:off x="0" y="785813"/>
            <a:ext cx="9144000" cy="50800"/>
          </a:xfrm>
          <a:prstGeom prst="rect">
            <a:avLst/>
          </a:prstGeom>
          <a:solidFill>
            <a:srgbClr val="D8D8D8"/>
          </a:solidFill>
          <a:ln w="25400">
            <a:noFill/>
          </a:ln>
        </p:spPr>
        <p:txBody>
          <a:bodyPr anchor="ctr"/>
          <a:p>
            <a:pPr lvl="0" indent="0" algn="ctr"/>
            <a:endParaRPr lang="zh-CN" altLang="en-US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7" name="矩形 9"/>
          <p:cNvSpPr/>
          <p:nvPr/>
        </p:nvSpPr>
        <p:spPr>
          <a:xfrm>
            <a:off x="6845300" y="785813"/>
            <a:ext cx="1847850" cy="50800"/>
          </a:xfrm>
          <a:prstGeom prst="rect">
            <a:avLst/>
          </a:prstGeom>
          <a:solidFill>
            <a:srgbClr val="7F7F7F"/>
          </a:solidFill>
          <a:ln w="25400">
            <a:noFill/>
          </a:ln>
        </p:spPr>
        <p:txBody>
          <a:bodyPr anchor="ctr"/>
          <a:p>
            <a:pPr lvl="0" indent="0" algn="ctr"/>
            <a:endParaRPr lang="zh-CN" altLang="en-US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8" name="矩形 1"/>
          <p:cNvSpPr/>
          <p:nvPr/>
        </p:nvSpPr>
        <p:spPr>
          <a:xfrm>
            <a:off x="5783263" y="785813"/>
            <a:ext cx="1846262" cy="50800"/>
          </a:xfrm>
          <a:prstGeom prst="rect">
            <a:avLst/>
          </a:prstGeom>
          <a:solidFill>
            <a:schemeClr val="accent2"/>
          </a:solidFill>
          <a:ln w="25400">
            <a:noFill/>
          </a:ln>
        </p:spPr>
        <p:txBody>
          <a:bodyPr anchor="ctr"/>
          <a:p>
            <a:pPr lvl="0" indent="0" algn="ctr"/>
            <a:endParaRPr lang="zh-CN" altLang="en-US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9" name="矩形 7"/>
          <p:cNvSpPr/>
          <p:nvPr/>
        </p:nvSpPr>
        <p:spPr>
          <a:xfrm>
            <a:off x="5265738" y="785813"/>
            <a:ext cx="1049337" cy="50800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txBody>
          <a:bodyPr anchor="ctr"/>
          <a:p>
            <a:pPr lvl="0" indent="0" algn="ctr"/>
            <a:endParaRPr lang="zh-CN" altLang="en-US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lvl="0" algn="l" defTabSz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2800" b="1" kern="1200">
          <a:solidFill>
            <a:schemeClr val="tx1"/>
          </a:solidFill>
          <a:latin typeface="+mj-lt"/>
          <a:ea typeface="+mj-ea"/>
          <a:cs typeface="+mj-cs"/>
          <a:sym typeface="Arial" panose="020B0604020202020204" pitchFamily="34" charset="0"/>
        </a:defRPr>
      </a:lvl1pPr>
    </p:titleStyle>
    <p:bodyStyle>
      <a:lvl1pPr marL="342900" lvl="0" indent="-342900" algn="l" defTabSz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742950" lvl="1" indent="-285750" algn="l" defTabSz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1800" kern="1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2pPr>
      <a:lvl3pPr marL="1143000" lvl="2" indent="-228600" algn="l" defTabSz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1600" kern="1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3pPr>
      <a:lvl4pPr marL="1600200" lvl="3" indent="-228600" algn="l" defTabSz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4pPr>
      <a:lvl5pPr marL="2057400" lvl="4" indent="-228600" algn="l" defTabSz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1200" kern="1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5pPr>
      <a:lvl6pPr marL="2514600" lvl="5" indent="-228600" algn="l" defTabSz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1200" kern="1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6pPr>
      <a:lvl7pPr marL="2971800" lvl="6" indent="-228600" algn="l" defTabSz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1200" kern="1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7pPr>
      <a:lvl8pPr marL="3429000" lvl="7" indent="-228600" algn="l" defTabSz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1200" kern="1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8pPr>
      <a:lvl9pPr marL="3886200" lvl="8" indent="-228600" algn="l" defTabSz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1200" kern="1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内容占位符 2"/>
          <p:cNvSpPr>
            <a:spLocks noGrp="1"/>
          </p:cNvSpPr>
          <p:nvPr>
            <p:ph idx="1"/>
          </p:nvPr>
        </p:nvSpPr>
        <p:spPr>
          <a:xfrm>
            <a:off x="450850" y="981075"/>
            <a:ext cx="8620125" cy="5184775"/>
          </a:xfrm>
        </p:spPr>
        <p:txBody>
          <a:bodyPr wrap="square" anchor="t"/>
          <a:p>
            <a:pPr algn="ctr"/>
            <a:r>
              <a:rPr lang="zh-CN" altLang="en-US" sz="4000">
                <a:latin typeface="华文行楷" panose="02010800040101010101" charset="-122"/>
                <a:ea typeface="华文行楷" panose="02010800040101010101" charset="-122"/>
              </a:rPr>
              <a:t>沟通联系</a:t>
            </a:r>
            <a:endParaRPr lang="zh-CN" altLang="en-US" sz="4000">
              <a:latin typeface="华文行楷" panose="02010800040101010101" charset="-122"/>
              <a:ea typeface="华文行楷" panose="02010800040101010101" charset="-122"/>
            </a:endParaRPr>
          </a:p>
          <a:p>
            <a:r>
              <a:rPr lang="zh-CN" altLang="en-US" sz="2400"/>
              <a:t>办公室：海润楼</a:t>
            </a:r>
            <a:r>
              <a:rPr lang="en-US" altLang="zh-CN" sz="2400"/>
              <a:t>N210</a:t>
            </a:r>
            <a:endParaRPr lang="en-US" altLang="zh-CN" sz="2400"/>
          </a:p>
          <a:p>
            <a:r>
              <a:rPr lang="en-US" altLang="zh-CN" sz="2400"/>
              <a:t>Email:    18906335576@163.com</a:t>
            </a:r>
            <a:endParaRPr lang="en-US" altLang="zh-CN" sz="2400"/>
          </a:p>
          <a:p>
            <a:r>
              <a:rPr lang="en-US" altLang="zh-CN" sz="2400"/>
              <a:t>QQ:1600382339</a:t>
            </a:r>
            <a:endParaRPr lang="en-US" altLang="zh-CN" sz="2400"/>
          </a:p>
          <a:p>
            <a:r>
              <a:rPr lang="zh-CN" altLang="en-US" sz="2400"/>
              <a:t>手机：</a:t>
            </a:r>
            <a:r>
              <a:rPr lang="en-US" altLang="zh-CN" sz="2400"/>
              <a:t>18906335576</a:t>
            </a:r>
            <a:endParaRPr lang="en-US" altLang="zh-CN" sz="2400"/>
          </a:p>
          <a:p>
            <a:r>
              <a:rPr lang="zh-CN" altLang="en-US" sz="2400"/>
              <a:t>办公室：</a:t>
            </a:r>
            <a:r>
              <a:rPr lang="en-US" altLang="zh-CN" sz="2400"/>
              <a:t>0633-7987108</a:t>
            </a:r>
            <a:endParaRPr lang="en-US" altLang="zh-CN" sz="2400"/>
          </a:p>
          <a:p>
            <a:r>
              <a:rPr lang="zh-CN" altLang="en-US" sz="2400"/>
              <a:t>微信号：</a:t>
            </a:r>
            <a:r>
              <a:rPr lang="en-US" altLang="zh-CN" sz="2400"/>
              <a:t>RZPTXU</a:t>
            </a:r>
            <a:r>
              <a:rPr lang="zh-CN" altLang="en-US" sz="2400"/>
              <a:t>（</a:t>
            </a:r>
            <a:r>
              <a:rPr lang="en-US" altLang="zh-CN" sz="2400"/>
              <a:t>18906335576</a:t>
            </a:r>
            <a:r>
              <a:rPr lang="zh-CN" altLang="en-US" sz="2400"/>
              <a:t>）</a:t>
            </a:r>
            <a:endParaRPr lang="en-US" altLang="zh-CN" sz="2400"/>
          </a:p>
          <a:p>
            <a:endParaRPr lang="zh-CN" altLang="en-US" sz="2400"/>
          </a:p>
          <a:p>
            <a:r>
              <a:rPr lang="zh-CN" altLang="en-US" sz="2400"/>
              <a:t>姓   名</a:t>
            </a:r>
            <a:r>
              <a:rPr lang="en-US" altLang="zh-CN" sz="2400"/>
              <a:t>:   </a:t>
            </a:r>
            <a:r>
              <a:rPr lang="zh-CN" altLang="en-US" sz="2400"/>
              <a:t>徐锡权教授</a:t>
            </a:r>
            <a:endParaRPr lang="zh-CN" altLang="en-US" sz="2400"/>
          </a:p>
          <a:p>
            <a:r>
              <a:rPr lang="zh-CN" altLang="en-US" sz="2400"/>
              <a:t>课程微信群</a:t>
            </a:r>
            <a:r>
              <a:rPr lang="en-US" altLang="zh-CN" sz="2400"/>
              <a:t>:</a:t>
            </a:r>
            <a:r>
              <a:rPr lang="zh-CN" altLang="en-US" sz="2400"/>
              <a:t>工程造价概论（</a:t>
            </a:r>
            <a:r>
              <a:rPr lang="en-US" altLang="zh-CN" sz="2400"/>
              <a:t>201804</a:t>
            </a:r>
            <a:r>
              <a:rPr lang="zh-CN" altLang="en-US" sz="2400"/>
              <a:t>）</a:t>
            </a:r>
            <a:endParaRPr lang="zh-CN" altLang="en-US" sz="2400"/>
          </a:p>
        </p:txBody>
      </p:sp>
      <p:pic>
        <p:nvPicPr>
          <p:cNvPr id="6146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10238" y="1946275"/>
            <a:ext cx="2963862" cy="29654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69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8363" y="3175"/>
            <a:ext cx="3851275" cy="6851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0" name="文本框 4"/>
          <p:cNvSpPr txBox="1"/>
          <p:nvPr/>
        </p:nvSpPr>
        <p:spPr>
          <a:xfrm>
            <a:off x="5178425" y="2730500"/>
            <a:ext cx="3128963" cy="193833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6000" b="1">
                <a:latin typeface="微软雅黑" panose="020B0503020204020204" charset="-122"/>
                <a:ea typeface="微软雅黑" panose="020B0503020204020204" charset="-122"/>
              </a:rPr>
              <a:t>班课号：</a:t>
            </a:r>
            <a:r>
              <a:rPr lang="en-US" altLang="zh-CN" sz="6000" b="1">
                <a:latin typeface="微软雅黑" panose="020B0503020204020204" charset="-122"/>
                <a:ea typeface="微软雅黑" panose="020B0503020204020204" charset="-122"/>
              </a:rPr>
              <a:t>609536</a:t>
            </a:r>
            <a:endParaRPr lang="en-US" altLang="zh-CN" sz="6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3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6988"/>
            <a:ext cx="9142413" cy="68564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4" name="Rectangle 7"/>
          <p:cNvSpPr/>
          <p:nvPr/>
        </p:nvSpPr>
        <p:spPr>
          <a:xfrm>
            <a:off x="539750" y="2133600"/>
            <a:ext cx="8064500" cy="29511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algn="ctr"/>
            <a:r>
              <a:rPr lang="zh-CN" altLang="en-US" sz="6600" b="1" dirty="0">
                <a:solidFill>
                  <a:srgbClr val="FF6600"/>
                </a:solidFill>
                <a:latin typeface="Calibri" panose="020F0502020204030204" pitchFamily="34" charset="0"/>
                <a:ea typeface="楷体" panose="02010609060101010101" pitchFamily="49" charset="-122"/>
              </a:rPr>
              <a:t>工程造价概论</a:t>
            </a:r>
            <a:endParaRPr lang="en-US" altLang="zh-CN" sz="6600" b="1" dirty="0">
              <a:solidFill>
                <a:srgbClr val="FF6600"/>
              </a:solidFill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algn="ctr"/>
            <a:r>
              <a:rPr lang="zh-CN" altLang="en-US" sz="3600" b="1" dirty="0">
                <a:solidFill>
                  <a:srgbClr val="FF6600"/>
                </a:solidFill>
                <a:latin typeface="Calibri" panose="020F0502020204030204" pitchFamily="34" charset="0"/>
                <a:ea typeface="楷体" panose="02010609060101010101" pitchFamily="49" charset="-122"/>
              </a:rPr>
              <a:t>（第三版）</a:t>
            </a:r>
            <a:endParaRPr lang="zh-CN" altLang="en-US" sz="3600" b="1" dirty="0">
              <a:solidFill>
                <a:srgbClr val="000099"/>
              </a:solidFill>
              <a:latin typeface="Calibri" panose="020F0502020204030204" pitchFamily="34" charset="0"/>
              <a:ea typeface="楷体" panose="02010609060101010101" pitchFamily="49" charset="-122"/>
            </a:endParaRPr>
          </a:p>
        </p:txBody>
      </p:sp>
      <p:sp>
        <p:nvSpPr>
          <p:cNvPr id="8195" name="Text Box 8"/>
          <p:cNvSpPr txBox="1"/>
          <p:nvPr/>
        </p:nvSpPr>
        <p:spPr>
          <a:xfrm>
            <a:off x="250825" y="6226175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lang="en-US" altLang="zh-CN" sz="2400" b="1" dirty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内容占位符 2"/>
          <p:cNvSpPr>
            <a:spLocks noGrp="1"/>
          </p:cNvSpPr>
          <p:nvPr>
            <p:ph idx="1"/>
          </p:nvPr>
        </p:nvSpPr>
        <p:spPr>
          <a:xfrm>
            <a:off x="1116013" y="836613"/>
            <a:ext cx="7054850" cy="5162550"/>
          </a:xfrm>
        </p:spPr>
        <p:txBody>
          <a:bodyPr vert="horz" wrap="square" lIns="91440" tIns="45720" rIns="91440" bIns="45720" anchor="t"/>
          <a:p>
            <a:pPr algn="ctr">
              <a:spcBef>
                <a:spcPct val="0"/>
              </a:spcBef>
              <a:buFont typeface="Wingdings" panose="05000000000000000000" pitchFamily="2" charset="2"/>
            </a:pP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目  录</a:t>
            </a:r>
            <a:endParaRPr lang="en-US" altLang="zh-CN" sz="2800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</a:pP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1 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概述</a:t>
            </a:r>
            <a:endParaRPr lang="en-US" altLang="zh-CN" sz="2800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</a:pP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2 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工程造价原理</a:t>
            </a:r>
            <a:endParaRPr lang="en-US" altLang="zh-CN" sz="2800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</a:pP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3 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计价方式</a:t>
            </a:r>
            <a:endParaRPr lang="en-US" altLang="zh-CN" sz="2800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</a:pP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4 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工程定额编制原理</a:t>
            </a:r>
            <a:endParaRPr lang="en-US" altLang="zh-CN" sz="2800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</a:pP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5 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施工图预算编制实例</a:t>
            </a:r>
            <a:endParaRPr lang="en-US" altLang="zh-CN" sz="2800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</a:pP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6 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工程量清单及清单报价编制实例</a:t>
            </a:r>
            <a:endParaRPr lang="en-US" altLang="zh-CN" sz="2800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</a:pP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7 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分部分项工程和单价措施项目完全（全费用）工程造价计算</a:t>
            </a:r>
            <a:endParaRPr lang="en-US" altLang="zh-CN" sz="2800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10242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 vert="horz" wrap="square" lIns="91440" tIns="45720" rIns="91440" bIns="45720"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indent="0" algn="r" eaLnBrk="0" hangingPunct="0"/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  <a:t>Page </a:t>
            </a:r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  <a:sym typeface="MS UI Gothic" panose="020B0600070205080204" pitchFamily="34" charset="-128"/>
              </a:rPr>
              <a:t></a:t>
            </a:r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</a:fld>
            <a:endParaRPr lang="zh-CN" altLang="en-US" sz="1000" b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6546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>
              <a:spcBef>
                <a:spcPct val="0"/>
              </a:spcBef>
              <a:buFont typeface="Wingdings" panose="05000000000000000000" pitchFamily="2" charset="2"/>
            </a:pP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3.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计价方式</a:t>
            </a:r>
            <a:endParaRPr lang="zh-CN" altLang="zh-CN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</a:pP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3.1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计价方式的概念</a:t>
            </a:r>
            <a:endParaRPr lang="zh-CN" altLang="zh-CN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</a:pP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工程造价计价方式是指采用不同的计价规则、计价依据、计价方法、计价目的来确定工程造价的计价模式。</a:t>
            </a:r>
            <a:endParaRPr lang="zh-CN" altLang="zh-CN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</a:pP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3.1.1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计价规则</a:t>
            </a:r>
            <a:endParaRPr lang="zh-CN" altLang="zh-CN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</a:pP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目前，我国的工程造价计价规则有：按市场经济规则计价和按计划经济规则计价两种。</a:t>
            </a:r>
            <a:endParaRPr lang="zh-CN" altLang="zh-CN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236547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 vert="horz" wrap="square" lIns="91440" tIns="45720" rIns="91440" bIns="45720"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indent="0" algn="r" eaLnBrk="0" hangingPunct="0"/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  <a:t>Page </a:t>
            </a:r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  <a:sym typeface="MS UI Gothic" panose="020B0600070205080204" pitchFamily="34" charset="-128"/>
              </a:rPr>
              <a:t></a:t>
            </a:r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</a:fld>
            <a:endParaRPr lang="zh-CN" altLang="en-US" sz="1000" b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7570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>
              <a:spcBef>
                <a:spcPct val="0"/>
              </a:spcBef>
              <a:buFont typeface="Wingdings" panose="05000000000000000000" pitchFamily="2" charset="2"/>
            </a:pP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3.1.2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工程造价计价依据</a:t>
            </a:r>
            <a:endParaRPr lang="zh-CN" altLang="zh-CN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</a:pP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我国工程造价的计价依据主要包括：估价指标、概算指标、概算定额、预算定额、企业定额、建设工程工程量清单计价规范、工料机单价、利税率、设计方案、初步设计、施工图、竣工图等。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</a:pP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3.1.3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工程造价计价方法</a:t>
            </a:r>
            <a:endParaRPr lang="zh-CN" altLang="zh-CN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</a:pP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我国工程造价的计价方法主要有：建设项目投资估算、设计概算、施工图预算、工程量清单报价、工程结算、竣工决算等。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23757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 vert="horz" wrap="square" lIns="91440" tIns="45720" rIns="91440" bIns="45720"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indent="0" algn="r" eaLnBrk="0" hangingPunct="0"/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  <a:t>Page </a:t>
            </a:r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  <a:sym typeface="MS UI Gothic" panose="020B0600070205080204" pitchFamily="34" charset="-128"/>
              </a:rPr>
              <a:t></a:t>
            </a:r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</a:fld>
            <a:endParaRPr lang="zh-CN" altLang="en-US" sz="1000" b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8594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>
              <a:spcBef>
                <a:spcPct val="0"/>
              </a:spcBef>
              <a:buFont typeface="Wingdings" panose="05000000000000000000" pitchFamily="2" charset="2"/>
            </a:pP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3.1.4</a:t>
            </a:r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工程造价计价目的</a:t>
            </a:r>
            <a:endParaRPr lang="zh-CN" altLang="zh-CN" sz="2800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</a:pP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 </a:t>
            </a:r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在建设项目的不同阶段，可采用不同的计价方法来实现不同的计价目的。</a:t>
            </a:r>
            <a:endParaRPr lang="zh-CN" altLang="zh-CN" sz="2800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</a:pP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 </a:t>
            </a:r>
            <a:r>
              <a:rPr lang="zh-CN" altLang="zh-CN" sz="2800" dirty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在建设工程决策阶段主要确定建设项目估算造价；在设计阶段主要确定工程项目的概算造价或预算造价；在招标投标阶段主要确定招标控制价和投标报价；在竣工验收阶段主要确定工程结算价和竣工决算价。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238595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 vert="horz" wrap="square" lIns="91440" tIns="45720" rIns="91440" bIns="45720"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indent="0" algn="r" eaLnBrk="0" hangingPunct="0"/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  <a:t>Page </a:t>
            </a:r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  <a:sym typeface="MS UI Gothic" panose="020B0600070205080204" pitchFamily="34" charset="-128"/>
              </a:rPr>
              <a:t></a:t>
            </a:r>
            <a:r>
              <a:rPr lang="de-DE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  <a:t> </a:t>
            </a:r>
            <a:fld id="{9A0DB2DC-4C9A-4742-B13C-FB6460FD3503}" type="slidenum">
              <a:rPr lang="zh-CN" altLang="en-US" sz="1000" b="1" dirty="0">
                <a:latin typeface="Arial" panose="020B0604020202020204" pitchFamily="34" charset="0"/>
                <a:ea typeface="华文细黑" panose="02010600040101010101" pitchFamily="2" charset="-122"/>
              </a:rPr>
            </a:fld>
            <a:endParaRPr lang="zh-CN" altLang="en-US" sz="1000" b="1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演示设计">
  <a:themeElements>
    <a:clrScheme name="演示设计 8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6FC01E"/>
      </a:accent1>
      <a:accent2>
        <a:srgbClr val="4F7913"/>
      </a:accent2>
      <a:accent3>
        <a:srgbClr val="FFFFFF"/>
      </a:accent3>
      <a:accent4>
        <a:srgbClr val="000000"/>
      </a:accent4>
      <a:accent5>
        <a:srgbClr val="BBDCAB"/>
      </a:accent5>
      <a:accent6>
        <a:srgbClr val="476D10"/>
      </a:accent6>
      <a:hlink>
        <a:srgbClr val="26420A"/>
      </a:hlink>
      <a:folHlink>
        <a:srgbClr val="7BD520"/>
      </a:folHlink>
    </a:clrScheme>
    <a:fontScheme name="演示设计">
      <a:majorFont>
        <a:latin typeface="Arial"/>
        <a:ea typeface="华文细黑"/>
        <a:cs typeface=""/>
      </a:majorFont>
      <a:minorFont>
        <a:latin typeface="Arial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华文细黑" panose="0201060004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华文细黑" panose="02010600040101010101" pitchFamily="2" charset="-122"/>
          </a:defRPr>
        </a:defPPr>
      </a:lstStyle>
    </a:lnDef>
  </a:objectDefaults>
  <a:extraClrSchemeLst>
    <a:extraClrScheme>
      <a:clrScheme name="演示设计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E78A2D"/>
        </a:accent6>
        <a:hlink>
          <a:srgbClr val="463900"/>
        </a:hlink>
        <a:folHlink>
          <a:srgbClr val="FFE6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设计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021"/>
        </a:accent1>
        <a:accent2>
          <a:srgbClr val="DA5800"/>
        </a:accent2>
        <a:accent3>
          <a:srgbClr val="FFFFFF"/>
        </a:accent3>
        <a:accent4>
          <a:srgbClr val="000000"/>
        </a:accent4>
        <a:accent5>
          <a:srgbClr val="FFC6AB"/>
        </a:accent5>
        <a:accent6>
          <a:srgbClr val="C54F00"/>
        </a:accent6>
        <a:hlink>
          <a:srgbClr val="963D00"/>
        </a:hlink>
        <a:folHlink>
          <a:srgbClr val="FFAD5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设计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5B8CC1"/>
        </a:accent1>
        <a:accent2>
          <a:srgbClr val="2A5682"/>
        </a:accent2>
        <a:accent3>
          <a:srgbClr val="FFFFFF"/>
        </a:accent3>
        <a:accent4>
          <a:srgbClr val="000000"/>
        </a:accent4>
        <a:accent5>
          <a:srgbClr val="B5C5DD"/>
        </a:accent5>
        <a:accent6>
          <a:srgbClr val="254D75"/>
        </a:accent6>
        <a:hlink>
          <a:srgbClr val="002850"/>
        </a:hlink>
        <a:folHlink>
          <a:srgbClr val="2A94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设计 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555555"/>
        </a:accent6>
        <a:hlink>
          <a:srgbClr val="1C1C1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设计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F59B8"/>
        </a:accent1>
        <a:accent2>
          <a:srgbClr val="884183"/>
        </a:accent2>
        <a:accent3>
          <a:srgbClr val="FFFFFF"/>
        </a:accent3>
        <a:accent4>
          <a:srgbClr val="000000"/>
        </a:accent4>
        <a:accent5>
          <a:srgbClr val="DCB5D8"/>
        </a:accent5>
        <a:accent6>
          <a:srgbClr val="7B3A76"/>
        </a:accent6>
        <a:hlink>
          <a:srgbClr val="371535"/>
        </a:hlink>
        <a:folHlink>
          <a:srgbClr val="C468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设计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517"/>
        </a:accent1>
        <a:accent2>
          <a:srgbClr val="BC000D"/>
        </a:accent2>
        <a:accent3>
          <a:srgbClr val="FFFFFF"/>
        </a:accent3>
        <a:accent4>
          <a:srgbClr val="000000"/>
        </a:accent4>
        <a:accent5>
          <a:srgbClr val="FFAAAB"/>
        </a:accent5>
        <a:accent6>
          <a:srgbClr val="AA000B"/>
        </a:accent6>
        <a:hlink>
          <a:srgbClr val="3A0004"/>
        </a:hlink>
        <a:folHlink>
          <a:srgbClr val="FF3B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设计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DFE0BE"/>
        </a:accent1>
        <a:accent2>
          <a:srgbClr val="D1D46B"/>
        </a:accent2>
        <a:accent3>
          <a:srgbClr val="FFFFFF"/>
        </a:accent3>
        <a:accent4>
          <a:srgbClr val="000000"/>
        </a:accent4>
        <a:accent5>
          <a:srgbClr val="ECEDDB"/>
        </a:accent5>
        <a:accent6>
          <a:srgbClr val="BDC060"/>
        </a:accent6>
        <a:hlink>
          <a:srgbClr val="3A3B11"/>
        </a:hlink>
        <a:folHlink>
          <a:srgbClr val="DDDF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设计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6FC01E"/>
        </a:accent1>
        <a:accent2>
          <a:srgbClr val="4F7913"/>
        </a:accent2>
        <a:accent3>
          <a:srgbClr val="FFFFFF"/>
        </a:accent3>
        <a:accent4>
          <a:srgbClr val="000000"/>
        </a:accent4>
        <a:accent5>
          <a:srgbClr val="BBDCAB"/>
        </a:accent5>
        <a:accent6>
          <a:srgbClr val="476D10"/>
        </a:accent6>
        <a:hlink>
          <a:srgbClr val="26420A"/>
        </a:hlink>
        <a:folHlink>
          <a:srgbClr val="7BD52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小A_微笑PPT_blog.sina.com.cn/wxpp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7EEA"/>
      </a:accent1>
      <a:accent2>
        <a:srgbClr val="005EAC"/>
      </a:accent2>
      <a:accent3>
        <a:srgbClr val="FFFFFF"/>
      </a:accent3>
      <a:accent4>
        <a:srgbClr val="000000"/>
      </a:accent4>
      <a:accent5>
        <a:srgbClr val="AAC0F2"/>
      </a:accent5>
      <a:accent6>
        <a:srgbClr val="00549A"/>
      </a:accent6>
      <a:hlink>
        <a:srgbClr val="99CC00"/>
      </a:hlink>
      <a:folHlink>
        <a:srgbClr val="61B6FF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698</Words>
  <Application>WPS 演示</Application>
  <PresentationFormat>全屏显示(4:3)</PresentationFormat>
  <Paragraphs>48</Paragraphs>
  <Slides>7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7</vt:i4>
      </vt:variant>
    </vt:vector>
  </HeadingPairs>
  <TitlesOfParts>
    <vt:vector size="24" baseType="lpstr">
      <vt:lpstr>Arial</vt:lpstr>
      <vt:lpstr>宋体</vt:lpstr>
      <vt:lpstr>Wingdings</vt:lpstr>
      <vt:lpstr>Calibri</vt:lpstr>
      <vt:lpstr>楷体</vt:lpstr>
      <vt:lpstr>华文细黑</vt:lpstr>
      <vt:lpstr>MS UI Gothic</vt:lpstr>
      <vt:lpstr>华文行楷</vt:lpstr>
      <vt:lpstr>微软雅黑</vt:lpstr>
      <vt:lpstr>Verdana</vt:lpstr>
      <vt:lpstr>Arial Unicode MS</vt:lpstr>
      <vt:lpstr>Calibri</vt:lpstr>
      <vt:lpstr>Times New Roman</vt:lpstr>
      <vt:lpstr>仿宋</vt:lpstr>
      <vt:lpstr>Office 主题</vt:lpstr>
      <vt:lpstr>演示设计</vt:lpstr>
      <vt:lpstr>1_小A_微笑PPT_blog.sina.com.cn/wxppt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WHZ</dc:creator>
  <cp:lastModifiedBy>日照徐锡权</cp:lastModifiedBy>
  <cp:revision>239</cp:revision>
  <dcterms:created xsi:type="dcterms:W3CDTF">2010-09-23T08:30:00Z</dcterms:created>
  <dcterms:modified xsi:type="dcterms:W3CDTF">2018-10-28T13:40:23Z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2052-10.1.0.7401</vt:lpwstr>
  </property>
</Properties>
</file>