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Lst>
  <p:notesMasterIdLst>
    <p:notesMasterId r:id="rId8"/>
  </p:notesMasterIdLst>
  <p:sldIdLst>
    <p:sldId id="1424" r:id="rId5"/>
    <p:sldId id="2049" r:id="rId6"/>
    <p:sldId id="258" r:id="rId7"/>
    <p:sldId id="292" r:id="rId9"/>
    <p:sldId id="477" r:id="rId10"/>
    <p:sldId id="478" r:id="rId11"/>
    <p:sldId id="479" r:id="rId12"/>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99"/>
    <a:srgbClr val="FFFF66"/>
    <a:srgbClr val="FF0066"/>
    <a:srgbClr val="FFFF00"/>
    <a:srgbClr val="660033"/>
    <a:srgbClr val="FF6600"/>
    <a:srgbClr val="55B70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19"/>
    <p:restoredTop sz="97924"/>
  </p:normalViewPr>
  <p:slideViewPr>
    <p:cSldViewPr showGuides="1">
      <p:cViewPr>
        <p:scale>
          <a:sx n="75" d="100"/>
          <a:sy n="75" d="100"/>
        </p:scale>
        <p:origin x="-13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124"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fontAlgn="base" hangingPunct="1"/>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2"/>
          <p:cNvSpPr>
            <a:spLocks noRot="1" noTextEdit="1"/>
          </p:cNvSpPr>
          <p:nvPr>
            <p:ph type="sldImg"/>
          </p:nvPr>
        </p:nvSpPr>
        <p:spPr/>
      </p:sp>
      <p:sp>
        <p:nvSpPr>
          <p:cNvPr id="9218" name="Rectangle 3"/>
          <p:cNvSpPr>
            <a:spLocks noGrp="1"/>
          </p:cNvSpPr>
          <p:nvPr>
            <p:ph type="body"/>
          </p:nvPr>
        </p:nvSpPr>
        <p:spPr/>
        <p:txBody>
          <a:bodyPr wrap="square" lIns="91440" tIns="45720" rIns="91440" bIns="45720" anchor="t"/>
          <a:p>
            <a:pPr lvl="0" eaLnBrk="1" hangingPunct="1"/>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4098" name="Picture 2" descr="bg1"/>
          <p:cNvPicPr>
            <a:picLocks noChangeAspect="1"/>
          </p:cNvPicPr>
          <p:nvPr/>
        </p:nvPicPr>
        <p:blipFill>
          <a:blip r:embed="rId2"/>
          <a:stretch>
            <a:fillRect/>
          </a:stretch>
        </p:blipFill>
        <p:spPr>
          <a:xfrm>
            <a:off x="-30162" y="-20637"/>
            <a:ext cx="9174162" cy="6878637"/>
          </a:xfrm>
          <a:prstGeom prst="rect">
            <a:avLst/>
          </a:prstGeom>
          <a:noFill/>
          <a:ln w="9525">
            <a:noFill/>
          </a:ln>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pPr fontAlgn="base"/>
            <a:r>
              <a:rPr lang="zh-CN" strike="noStrike" noProof="1"/>
              <a:t>单击此处编辑母版标题样式</a:t>
            </a:r>
            <a:endParaRPr lang="zh-CN" strike="noStrike" noProof="1"/>
          </a:p>
        </p:txBody>
      </p:sp>
      <p:sp>
        <p:nvSpPr>
          <p:cNvPr id="2052" name="Rectangle 31"/>
          <p:cNvSpPr>
            <a:spLocks noGrp="1" noChangeArrowheads="1"/>
          </p:cNvSpPr>
          <p:nvPr>
            <p:ph type="subTitle" idx="1" hasCustomPrompt="1"/>
          </p:nvPr>
        </p:nvSpPr>
        <p:spPr>
          <a:xfrm>
            <a:off x="468313" y="3549650"/>
            <a:ext cx="5400675" cy="600075"/>
          </a:xfrm>
        </p:spPr>
        <p:txBody>
          <a:bodyPr/>
          <a:lstStyle>
            <a:lvl1pPr marL="0" indent="0">
              <a:buFont typeface="Wingdings" panose="05000000000000000000" pitchFamily="2" charset="2"/>
              <a:buNone/>
              <a:defRPr sz="1800">
                <a:solidFill>
                  <a:schemeClr val="bg1"/>
                </a:solidFill>
              </a:defRPr>
            </a:lvl1pPr>
          </a:lstStyle>
          <a:p>
            <a:pPr fontAlgn="base"/>
            <a:r>
              <a:rPr lang="zh-CN" strike="noStrike" noProof="1"/>
              <a:t>单击添加署名或公司信息</a:t>
            </a:r>
            <a:endParaRPr lang="zh-CN"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marL="0" indent="0">
              <a:lnSpc>
                <a:spcPct val="150000"/>
              </a:lnSpc>
              <a:spcBef>
                <a:spcPts val="0"/>
              </a:spcBef>
              <a:buFontTx/>
              <a:buNone/>
              <a:defRPr sz="2400" b="1">
                <a:latin typeface="楷体" panose="02010609060101010101" pitchFamily="49" charset="-122"/>
                <a:ea typeface="楷体" panose="02010609060101010101" pitchFamily="49" charset="-122"/>
              </a:defRPr>
            </a:lvl1pPr>
            <a:lvl2pPr marL="457200" indent="0">
              <a:lnSpc>
                <a:spcPct val="150000"/>
              </a:lnSpc>
              <a:spcBef>
                <a:spcPts val="0"/>
              </a:spcBef>
              <a:buFontTx/>
              <a:buNone/>
              <a:defRPr sz="2400" b="1">
                <a:latin typeface="楷体" panose="02010609060101010101" pitchFamily="49" charset="-122"/>
                <a:ea typeface="楷体" panose="02010609060101010101" pitchFamily="49" charset="-122"/>
              </a:defRPr>
            </a:lvl2pPr>
            <a:lvl3pPr marL="914400" indent="0">
              <a:lnSpc>
                <a:spcPct val="150000"/>
              </a:lnSpc>
              <a:spcBef>
                <a:spcPts val="0"/>
              </a:spcBef>
              <a:buFontTx/>
              <a:buNone/>
              <a:defRPr sz="2400" b="1">
                <a:latin typeface="楷体" panose="02010609060101010101" pitchFamily="49" charset="-122"/>
                <a:ea typeface="楷体" panose="02010609060101010101" pitchFamily="49" charset="-122"/>
              </a:defRPr>
            </a:lvl3pPr>
            <a:lvl4pPr marL="1371600" indent="0">
              <a:lnSpc>
                <a:spcPct val="150000"/>
              </a:lnSpc>
              <a:spcBef>
                <a:spcPts val="0"/>
              </a:spcBef>
              <a:buFontTx/>
              <a:buNone/>
              <a:defRPr sz="2400" b="1">
                <a:latin typeface="楷体" panose="02010609060101010101" pitchFamily="49" charset="-122"/>
                <a:ea typeface="楷体" panose="02010609060101010101" pitchFamily="49" charset="-122"/>
              </a:defRPr>
            </a:lvl4pPr>
            <a:lvl5pPr marL="1828800" indent="0">
              <a:lnSpc>
                <a:spcPct val="150000"/>
              </a:lnSpc>
              <a:spcBef>
                <a:spcPts val="0"/>
              </a:spcBef>
              <a:buFontTx/>
              <a:buNone/>
              <a:defRPr sz="2400" b="1">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灯片编号占位符 6"/>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a:defRPr sz="2800">
                <a:latin typeface="楷体" panose="02010609060101010101" pitchFamily="49" charset="-122"/>
                <a:ea typeface="楷体" panose="02010609060101010101" pitchFamily="49" charset="-122"/>
              </a:defRPr>
            </a:lvl1pPr>
            <a:lvl2pPr>
              <a:defRPr sz="2800">
                <a:latin typeface="楷体" panose="02010609060101010101" pitchFamily="49" charset="-122"/>
                <a:ea typeface="楷体" panose="02010609060101010101" pitchFamily="49" charset="-122"/>
              </a:defRPr>
            </a:lvl2pPr>
            <a:lvl3pPr>
              <a:defRPr sz="2800">
                <a:latin typeface="楷体" panose="02010609060101010101" pitchFamily="49" charset="-122"/>
                <a:ea typeface="楷体" panose="02010609060101010101" pitchFamily="49" charset="-122"/>
              </a:defRPr>
            </a:lvl3pPr>
            <a:lvl4pPr>
              <a:defRPr sz="2800">
                <a:latin typeface="楷体" panose="02010609060101010101" pitchFamily="49" charset="-122"/>
                <a:ea typeface="楷体" panose="02010609060101010101" pitchFamily="49" charset="-122"/>
              </a:defRPr>
            </a:lvl4pPr>
            <a:lvl5pPr>
              <a:defRPr sz="2800">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15913"/>
            <a:ext cx="2051050" cy="59721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68313" y="315913"/>
            <a:ext cx="6003925" cy="59721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图表占位符 2"/>
          <p:cNvSpPr>
            <a:spLocks noGrp="1"/>
          </p:cNvSpPr>
          <p:nvPr>
            <p:ph type="chart"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0850"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4708"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147638"/>
            <a:ext cx="2055813" cy="60182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0850" y="147638"/>
            <a:ext cx="6048260" cy="60182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2.jpeg"/><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2" Type="http://schemas.openxmlformats.org/officeDocument/2006/relationships/theme" Target="../theme/theme3.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050" name="Picture 2" descr="bg2"/>
          <p:cNvPicPr>
            <a:picLocks noChangeAspect="1"/>
          </p:cNvPicPr>
          <p:nvPr/>
        </p:nvPicPr>
        <p:blipFill>
          <a:blip r:embed="rId14"/>
          <a:stretch>
            <a:fillRect/>
          </a:stretch>
        </p:blipFill>
        <p:spPr>
          <a:xfrm>
            <a:off x="0" y="0"/>
            <a:ext cx="9180513" cy="6884988"/>
          </a:xfrm>
          <a:prstGeom prst="rect">
            <a:avLst/>
          </a:prstGeom>
          <a:noFill/>
          <a:ln w="9525">
            <a:noFill/>
          </a:ln>
        </p:spPr>
      </p:pic>
      <p:sp>
        <p:nvSpPr>
          <p:cNvPr id="2051" name="Rectangle 31"/>
          <p:cNvSpPr>
            <a:spLocks noGrp="1"/>
          </p:cNvSpPr>
          <p:nvPr>
            <p:ph type="body"/>
          </p:nvPr>
        </p:nvSpPr>
        <p:spPr>
          <a:xfrm>
            <a:off x="468313" y="1125538"/>
            <a:ext cx="8207375" cy="516255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p:txBody>
      </p:sp>
      <p:sp>
        <p:nvSpPr>
          <p:cNvPr id="1028" name="Rectangle 4"/>
          <p:cNvSpPr>
            <a:spLocks noGrp="1" noChangeArrowheads="1"/>
          </p:cNvSpPr>
          <p:nvPr>
            <p:ph type="sldNum" sz="quarter" idx="4"/>
          </p:nvPr>
        </p:nvSpPr>
        <p:spPr bwMode="auto">
          <a:xfrm>
            <a:off x="7235825" y="6453188"/>
            <a:ext cx="1439863" cy="196850"/>
          </a:xfrm>
          <a:prstGeom prst="rect">
            <a:avLst/>
          </a:prstGeom>
          <a:noFill/>
          <a:ln w="9525">
            <a:noFill/>
            <a:miter lim="800000"/>
          </a:ln>
          <a:effectLst/>
        </p:spPr>
        <p:txBody>
          <a:bodyPr vert="horz" wrap="square" lIns="91440" tIns="45720" rIns="91440" bIns="45720" numCol="1" anchor="t" anchorCtr="0" compatLnSpc="1"/>
          <a:lstStyle>
            <a:lvl1pPr algn="r">
              <a:defRPr sz="1000" b="1">
                <a:ea typeface="华文细黑" panose="02010600040101010101" pitchFamily="2" charset="-122"/>
              </a:defRPr>
            </a:lvl1pPr>
          </a:lstStyle>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
        <p:nvSpPr>
          <p:cNvPr id="2053" name="Rectangle 27"/>
          <p:cNvSpPr>
            <a:spLocks noGrp="1"/>
          </p:cNvSpPr>
          <p:nvPr>
            <p:ph type="title"/>
          </p:nvPr>
        </p:nvSpPr>
        <p:spPr>
          <a:xfrm>
            <a:off x="468313" y="315913"/>
            <a:ext cx="8207375" cy="592137"/>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2pPr>
      <a:lvl3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3pPr>
      <a:lvl4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4pPr>
      <a:lvl5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5pPr>
      <a:lvl6pPr marL="4572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anose="05000000000000000000"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Rectangle 27"/>
          <p:cNvSpPr>
            <a:spLocks noGrp="1"/>
          </p:cNvSpPr>
          <p:nvPr>
            <p:ph type="title"/>
          </p:nvPr>
        </p:nvSpPr>
        <p:spPr>
          <a:xfrm>
            <a:off x="450850" y="147638"/>
            <a:ext cx="8223250" cy="523875"/>
          </a:xfrm>
          <a:prstGeom prst="rect">
            <a:avLst/>
          </a:prstGeom>
          <a:noFill/>
          <a:ln w="9525">
            <a:noFill/>
          </a:ln>
        </p:spPr>
        <p:txBody>
          <a:bodyPr wrap="square" anchor="ctr">
            <a:spAutoFit/>
          </a:bodyPr>
          <a:p>
            <a:pPr lvl="0"/>
            <a:r>
              <a:rPr lang="zh-CN" altLang="en-US"/>
              <a:t>单击此处编辑母版标题样式</a:t>
            </a:r>
            <a:endParaRPr lang="zh-CN" altLang="en-US"/>
          </a:p>
        </p:txBody>
      </p:sp>
      <p:sp>
        <p:nvSpPr>
          <p:cNvPr id="3075" name="Rectangle 10"/>
          <p:cNvSpPr>
            <a:spLocks noGrp="1"/>
          </p:cNvSpPr>
          <p:nvPr>
            <p:ph type="body"/>
          </p:nvPr>
        </p:nvSpPr>
        <p:spPr>
          <a:xfrm>
            <a:off x="450850" y="981075"/>
            <a:ext cx="8223250" cy="5184775"/>
          </a:xfrm>
          <a:prstGeom prst="rect">
            <a:avLst/>
          </a:prstGeom>
          <a:noFill/>
          <a:ln w="9525">
            <a:noFill/>
          </a:ln>
        </p:spPr>
        <p:txBody>
          <a:bodyPr wrap="square"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3076" name="矩形 6"/>
          <p:cNvSpPr/>
          <p:nvPr/>
        </p:nvSpPr>
        <p:spPr>
          <a:xfrm>
            <a:off x="0" y="785813"/>
            <a:ext cx="9144000" cy="50800"/>
          </a:xfrm>
          <a:prstGeom prst="rect">
            <a:avLst/>
          </a:prstGeom>
          <a:solidFill>
            <a:srgbClr val="D8D8D8"/>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7" name="矩形 9"/>
          <p:cNvSpPr/>
          <p:nvPr/>
        </p:nvSpPr>
        <p:spPr>
          <a:xfrm>
            <a:off x="6845300" y="785813"/>
            <a:ext cx="1847850" cy="50800"/>
          </a:xfrm>
          <a:prstGeom prst="rect">
            <a:avLst/>
          </a:prstGeom>
          <a:solidFill>
            <a:srgbClr val="7F7F7F"/>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8" name="矩形 1"/>
          <p:cNvSpPr/>
          <p:nvPr/>
        </p:nvSpPr>
        <p:spPr>
          <a:xfrm>
            <a:off x="5783263" y="785813"/>
            <a:ext cx="1846262" cy="50800"/>
          </a:xfrm>
          <a:prstGeom prst="rect">
            <a:avLst/>
          </a:prstGeom>
          <a:solidFill>
            <a:schemeClr val="accent2"/>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9" name="矩形 7"/>
          <p:cNvSpPr/>
          <p:nvPr/>
        </p:nvSpPr>
        <p:spPr>
          <a:xfrm>
            <a:off x="5265738" y="785813"/>
            <a:ext cx="1049337" cy="50800"/>
          </a:xfrm>
          <a:prstGeom prst="rect">
            <a:avLst/>
          </a:prstGeom>
          <a:solidFill>
            <a:schemeClr val="accent1"/>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lvl="0" algn="l" defTabSz="0" eaLnBrk="0" fontAlgn="base" latinLnBrk="0" hangingPunct="0">
        <a:lnSpc>
          <a:spcPct val="100000"/>
        </a:lnSpc>
        <a:spcBef>
          <a:spcPct val="0"/>
        </a:spcBef>
        <a:spcAft>
          <a:spcPct val="0"/>
        </a:spcAft>
        <a:buClr>
          <a:srgbClr val="000000"/>
        </a:buClr>
        <a:buNone/>
        <a:defRPr sz="2800" b="1"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20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6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4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内容占位符 2"/>
          <p:cNvSpPr>
            <a:spLocks noGrp="1"/>
          </p:cNvSpPr>
          <p:nvPr>
            <p:ph idx="1"/>
          </p:nvPr>
        </p:nvSpPr>
        <p:spPr>
          <a:xfrm>
            <a:off x="450850" y="981075"/>
            <a:ext cx="8620125" cy="5184775"/>
          </a:xfrm>
        </p:spPr>
        <p:txBody>
          <a:bodyPr wrap="square" anchor="t"/>
          <a:p>
            <a:pPr algn="ctr"/>
            <a:r>
              <a:rPr lang="zh-CN" altLang="en-US" sz="4000">
                <a:latin typeface="华文行楷" panose="02010800040101010101" charset="-122"/>
                <a:ea typeface="华文行楷" panose="02010800040101010101" charset="-122"/>
              </a:rPr>
              <a:t>沟通联系</a:t>
            </a:r>
            <a:endParaRPr lang="zh-CN" altLang="en-US" sz="4000">
              <a:latin typeface="华文行楷" panose="02010800040101010101" charset="-122"/>
              <a:ea typeface="华文行楷" panose="02010800040101010101" charset="-122"/>
            </a:endParaRPr>
          </a:p>
          <a:p>
            <a:r>
              <a:rPr lang="zh-CN" altLang="en-US" sz="2400"/>
              <a:t>办公室：海润楼</a:t>
            </a:r>
            <a:r>
              <a:rPr lang="en-US" altLang="zh-CN" sz="2400"/>
              <a:t>N210</a:t>
            </a:r>
            <a:endParaRPr lang="en-US" altLang="zh-CN" sz="2400"/>
          </a:p>
          <a:p>
            <a:r>
              <a:rPr lang="en-US" altLang="zh-CN" sz="2400"/>
              <a:t>Email:    18906335576@163.com</a:t>
            </a:r>
            <a:endParaRPr lang="en-US" altLang="zh-CN" sz="2400"/>
          </a:p>
          <a:p>
            <a:r>
              <a:rPr lang="en-US" altLang="zh-CN" sz="2400"/>
              <a:t>QQ:1600382339</a:t>
            </a:r>
            <a:endParaRPr lang="en-US" altLang="zh-CN" sz="2400"/>
          </a:p>
          <a:p>
            <a:r>
              <a:rPr lang="zh-CN" altLang="en-US" sz="2400"/>
              <a:t>手机：</a:t>
            </a:r>
            <a:r>
              <a:rPr lang="en-US" altLang="zh-CN" sz="2400"/>
              <a:t>18906335576</a:t>
            </a:r>
            <a:endParaRPr lang="en-US" altLang="zh-CN" sz="2400"/>
          </a:p>
          <a:p>
            <a:r>
              <a:rPr lang="zh-CN" altLang="en-US" sz="2400"/>
              <a:t>办公室：</a:t>
            </a:r>
            <a:r>
              <a:rPr lang="en-US" altLang="zh-CN" sz="2400"/>
              <a:t>0633-7987108</a:t>
            </a:r>
            <a:endParaRPr lang="en-US" altLang="zh-CN" sz="2400"/>
          </a:p>
          <a:p>
            <a:r>
              <a:rPr lang="zh-CN" altLang="en-US" sz="2400"/>
              <a:t>微信号：</a:t>
            </a:r>
            <a:r>
              <a:rPr lang="en-US" altLang="zh-CN" sz="2400"/>
              <a:t>RZPTXU</a:t>
            </a:r>
            <a:r>
              <a:rPr lang="zh-CN" altLang="en-US" sz="2400"/>
              <a:t>（</a:t>
            </a:r>
            <a:r>
              <a:rPr lang="en-US" altLang="zh-CN" sz="2400"/>
              <a:t>18906335576</a:t>
            </a:r>
            <a:r>
              <a:rPr lang="zh-CN" altLang="en-US" sz="2400"/>
              <a:t>）</a:t>
            </a:r>
            <a:endParaRPr lang="en-US" altLang="zh-CN" sz="2400"/>
          </a:p>
          <a:p>
            <a:endParaRPr lang="zh-CN" altLang="en-US" sz="2400"/>
          </a:p>
          <a:p>
            <a:r>
              <a:rPr lang="zh-CN" altLang="en-US" sz="2400"/>
              <a:t>姓   名</a:t>
            </a:r>
            <a:r>
              <a:rPr lang="en-US" altLang="zh-CN" sz="2400"/>
              <a:t>:   </a:t>
            </a:r>
            <a:r>
              <a:rPr lang="zh-CN" altLang="en-US" sz="2400"/>
              <a:t>徐锡权教授</a:t>
            </a:r>
            <a:endParaRPr lang="zh-CN" altLang="en-US" sz="2400"/>
          </a:p>
          <a:p>
            <a:r>
              <a:rPr lang="zh-CN" altLang="en-US" sz="2400"/>
              <a:t>课程微信群</a:t>
            </a:r>
            <a:r>
              <a:rPr lang="en-US" altLang="zh-CN" sz="2400"/>
              <a:t>:</a:t>
            </a:r>
            <a:r>
              <a:rPr lang="zh-CN" altLang="en-US" sz="2400"/>
              <a:t>工程造价概论（</a:t>
            </a:r>
            <a:r>
              <a:rPr lang="en-US" altLang="zh-CN" sz="2400"/>
              <a:t>201804</a:t>
            </a:r>
            <a:r>
              <a:rPr lang="zh-CN" altLang="en-US" sz="2400"/>
              <a:t>）</a:t>
            </a:r>
            <a:endParaRPr lang="zh-CN" altLang="en-US" sz="2400"/>
          </a:p>
        </p:txBody>
      </p:sp>
      <p:pic>
        <p:nvPicPr>
          <p:cNvPr id="6146" name="图片 1"/>
          <p:cNvPicPr>
            <a:picLocks noChangeAspect="1"/>
          </p:cNvPicPr>
          <p:nvPr/>
        </p:nvPicPr>
        <p:blipFill>
          <a:blip r:embed="rId1"/>
          <a:stretch>
            <a:fillRect/>
          </a:stretch>
        </p:blipFill>
        <p:spPr>
          <a:xfrm>
            <a:off x="5710238" y="1946275"/>
            <a:ext cx="2963862" cy="29654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3"/>
          <p:cNvPicPr>
            <a:picLocks noChangeAspect="1"/>
          </p:cNvPicPr>
          <p:nvPr/>
        </p:nvPicPr>
        <p:blipFill>
          <a:blip r:embed="rId1"/>
          <a:stretch>
            <a:fillRect/>
          </a:stretch>
        </p:blipFill>
        <p:spPr>
          <a:xfrm>
            <a:off x="868363" y="3175"/>
            <a:ext cx="3851275" cy="6851650"/>
          </a:xfrm>
          <a:prstGeom prst="rect">
            <a:avLst/>
          </a:prstGeom>
          <a:noFill/>
          <a:ln w="9525">
            <a:noFill/>
          </a:ln>
        </p:spPr>
      </p:pic>
      <p:sp>
        <p:nvSpPr>
          <p:cNvPr id="7170" name="文本框 4"/>
          <p:cNvSpPr txBox="1"/>
          <p:nvPr/>
        </p:nvSpPr>
        <p:spPr>
          <a:xfrm>
            <a:off x="5178425" y="2730500"/>
            <a:ext cx="3128963" cy="1938338"/>
          </a:xfrm>
          <a:prstGeom prst="rect">
            <a:avLst/>
          </a:prstGeom>
          <a:noFill/>
          <a:ln w="9525">
            <a:noFill/>
          </a:ln>
        </p:spPr>
        <p:txBody>
          <a:bodyPr wrap="square" anchor="t">
            <a:spAutoFit/>
          </a:bodyPr>
          <a:p>
            <a:r>
              <a:rPr lang="zh-CN" altLang="en-US" sz="6000" b="1">
                <a:latin typeface="微软雅黑" panose="020B0503020204020204" charset="-122"/>
                <a:ea typeface="微软雅黑" panose="020B0503020204020204" charset="-122"/>
              </a:rPr>
              <a:t>班课号：</a:t>
            </a:r>
            <a:r>
              <a:rPr lang="en-US" altLang="zh-CN" sz="6000" b="1">
                <a:latin typeface="微软雅黑" panose="020B0503020204020204" charset="-122"/>
                <a:ea typeface="微软雅黑" panose="020B0503020204020204" charset="-122"/>
              </a:rPr>
              <a:t>609536</a:t>
            </a:r>
            <a:endParaRPr lang="en-US" altLang="zh-CN" sz="6000" b="1">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Picture 3"/>
          <p:cNvPicPr>
            <a:picLocks noChangeAspect="1"/>
          </p:cNvPicPr>
          <p:nvPr/>
        </p:nvPicPr>
        <p:blipFill>
          <a:blip r:embed="rId1"/>
          <a:stretch>
            <a:fillRect/>
          </a:stretch>
        </p:blipFill>
        <p:spPr>
          <a:xfrm>
            <a:off x="0" y="26988"/>
            <a:ext cx="9142413" cy="6856412"/>
          </a:xfrm>
          <a:prstGeom prst="rect">
            <a:avLst/>
          </a:prstGeom>
          <a:noFill/>
          <a:ln w="9525">
            <a:noFill/>
          </a:ln>
        </p:spPr>
      </p:pic>
      <p:sp>
        <p:nvSpPr>
          <p:cNvPr id="8194" name="Rectangle 7"/>
          <p:cNvSpPr/>
          <p:nvPr/>
        </p:nvSpPr>
        <p:spPr>
          <a:xfrm>
            <a:off x="539750" y="2133600"/>
            <a:ext cx="8064500" cy="2951163"/>
          </a:xfrm>
          <a:prstGeom prst="rect">
            <a:avLst/>
          </a:prstGeom>
          <a:noFill/>
          <a:ln w="9525">
            <a:noFill/>
          </a:ln>
        </p:spPr>
        <p:txBody>
          <a:bodyPr anchor="ctr"/>
          <a:p>
            <a:pPr algn="ctr"/>
            <a:r>
              <a:rPr lang="zh-CN" altLang="en-US" sz="6600" b="1" dirty="0">
                <a:solidFill>
                  <a:srgbClr val="FF6600"/>
                </a:solidFill>
                <a:latin typeface="Calibri" panose="020F0502020204030204" pitchFamily="34" charset="0"/>
                <a:ea typeface="楷体" panose="02010609060101010101" pitchFamily="49" charset="-122"/>
              </a:rPr>
              <a:t>工程造价概论</a:t>
            </a:r>
            <a:endParaRPr lang="en-US" altLang="zh-CN" sz="6600" b="1" dirty="0">
              <a:solidFill>
                <a:srgbClr val="FF6600"/>
              </a:solidFill>
              <a:latin typeface="Calibri" panose="020F0502020204030204" pitchFamily="34" charset="0"/>
              <a:ea typeface="楷体" panose="02010609060101010101" pitchFamily="49" charset="-122"/>
            </a:endParaRPr>
          </a:p>
          <a:p>
            <a:pPr algn="ctr"/>
            <a:r>
              <a:rPr lang="zh-CN" altLang="en-US" sz="3600" b="1" dirty="0">
                <a:solidFill>
                  <a:srgbClr val="FF6600"/>
                </a:solidFill>
                <a:latin typeface="Calibri" panose="020F0502020204030204" pitchFamily="34" charset="0"/>
                <a:ea typeface="楷体" panose="02010609060101010101" pitchFamily="49" charset="-122"/>
              </a:rPr>
              <a:t>（第三版）</a:t>
            </a:r>
            <a:endParaRPr lang="zh-CN" altLang="en-US" sz="3600" b="1" dirty="0">
              <a:solidFill>
                <a:srgbClr val="000099"/>
              </a:solidFill>
              <a:latin typeface="Calibri" panose="020F0502020204030204" pitchFamily="34" charset="0"/>
              <a:ea typeface="楷体" panose="02010609060101010101" pitchFamily="49" charset="-122"/>
            </a:endParaRPr>
          </a:p>
        </p:txBody>
      </p:sp>
      <p:sp>
        <p:nvSpPr>
          <p:cNvPr id="8195" name="Text Box 8"/>
          <p:cNvSpPr txBox="1"/>
          <p:nvPr/>
        </p:nvSpPr>
        <p:spPr>
          <a:xfrm>
            <a:off x="250825" y="6226175"/>
            <a:ext cx="184150" cy="457200"/>
          </a:xfrm>
          <a:prstGeom prst="rect">
            <a:avLst/>
          </a:prstGeom>
          <a:noFill/>
          <a:ln w="9525">
            <a:noFill/>
          </a:ln>
        </p:spPr>
        <p:txBody>
          <a:bodyPr wrap="none" anchor="t">
            <a:spAutoFit/>
          </a:bodyPr>
          <a:p>
            <a:endParaRPr lang="en-US" altLang="zh-CN" sz="2400" b="1" dirty="0">
              <a:latin typeface="Verdana" panose="020B060403050404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内容占位符 2"/>
          <p:cNvSpPr>
            <a:spLocks noGrp="1"/>
          </p:cNvSpPr>
          <p:nvPr>
            <p:ph idx="1"/>
          </p:nvPr>
        </p:nvSpPr>
        <p:spPr>
          <a:xfrm>
            <a:off x="1116013" y="836613"/>
            <a:ext cx="7054850" cy="5162550"/>
          </a:xfrm>
        </p:spPr>
        <p:txBody>
          <a:bodyPr vert="horz" wrap="square" lIns="91440" tIns="45720" rIns="91440" bIns="45720" anchor="t"/>
          <a:p>
            <a:pPr algn="ctr">
              <a:spcBef>
                <a:spcPct val="0"/>
              </a:spcBef>
              <a:buFont typeface="Wingdings" panose="05000000000000000000" pitchFamily="2" charset="2"/>
            </a:pPr>
            <a:r>
              <a:rPr lang="zh-CN" altLang="en-US" sz="2800" dirty="0">
                <a:latin typeface="楷体" panose="02010609060101010101" pitchFamily="49" charset="-122"/>
                <a:ea typeface="楷体" panose="02010609060101010101" pitchFamily="49" charset="-122"/>
                <a:cs typeface="+mn-cs"/>
              </a:rPr>
              <a:t>目  录</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1 </a:t>
            </a:r>
            <a:r>
              <a:rPr lang="zh-CN" altLang="en-US" sz="2800" dirty="0">
                <a:latin typeface="楷体" panose="02010609060101010101" pitchFamily="49" charset="-122"/>
                <a:ea typeface="楷体" panose="02010609060101010101" pitchFamily="49" charset="-122"/>
                <a:cs typeface="+mn-cs"/>
              </a:rPr>
              <a:t>概述</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 </a:t>
            </a:r>
            <a:r>
              <a:rPr lang="zh-CN" altLang="en-US" sz="2800" dirty="0">
                <a:latin typeface="楷体" panose="02010609060101010101" pitchFamily="49" charset="-122"/>
                <a:ea typeface="楷体" panose="02010609060101010101" pitchFamily="49" charset="-122"/>
                <a:cs typeface="+mn-cs"/>
              </a:rPr>
              <a:t>工程造价原理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 </a:t>
            </a:r>
            <a:r>
              <a:rPr lang="zh-CN" altLang="en-US" sz="2800" dirty="0">
                <a:latin typeface="楷体" panose="02010609060101010101" pitchFamily="49" charset="-122"/>
                <a:ea typeface="楷体" panose="02010609060101010101" pitchFamily="49" charset="-122"/>
                <a:cs typeface="+mn-cs"/>
              </a:rPr>
              <a:t>计价方式</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4 </a:t>
            </a:r>
            <a:r>
              <a:rPr lang="zh-CN" altLang="en-US" sz="2800" dirty="0">
                <a:latin typeface="楷体" panose="02010609060101010101" pitchFamily="49" charset="-122"/>
                <a:ea typeface="楷体" panose="02010609060101010101" pitchFamily="49" charset="-122"/>
                <a:cs typeface="+mn-cs"/>
              </a:rPr>
              <a:t>工程定额编制原理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5 </a:t>
            </a:r>
            <a:r>
              <a:rPr lang="zh-CN" altLang="en-US" sz="2800" dirty="0">
                <a:latin typeface="楷体" panose="02010609060101010101" pitchFamily="49" charset="-122"/>
                <a:ea typeface="楷体" panose="02010609060101010101" pitchFamily="49" charset="-122"/>
                <a:cs typeface="+mn-cs"/>
              </a:rPr>
              <a:t>施工图预算编制实例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6 </a:t>
            </a:r>
            <a:r>
              <a:rPr lang="zh-CN" altLang="en-US" sz="2800" dirty="0">
                <a:latin typeface="楷体" panose="02010609060101010101" pitchFamily="49" charset="-122"/>
                <a:ea typeface="楷体" panose="02010609060101010101" pitchFamily="49" charset="-122"/>
                <a:cs typeface="+mn-cs"/>
              </a:rPr>
              <a:t>工程量清单及清单报价编制实例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7 </a:t>
            </a:r>
            <a:r>
              <a:rPr lang="zh-CN" altLang="en-US" sz="2800" dirty="0">
                <a:latin typeface="楷体" panose="02010609060101010101" pitchFamily="49" charset="-122"/>
                <a:ea typeface="楷体" panose="02010609060101010101" pitchFamily="49" charset="-122"/>
                <a:cs typeface="+mn-cs"/>
              </a:rPr>
              <a:t>分部分项工程和单价措施项目完全（全费用）工程造价计算</a:t>
            </a:r>
            <a:endParaRPr lang="en-US" altLang="zh-CN" sz="2800" dirty="0">
              <a:latin typeface="楷体" panose="02010609060101010101" pitchFamily="49" charset="-122"/>
              <a:ea typeface="楷体" panose="02010609060101010101" pitchFamily="49" charset="-122"/>
              <a:cs typeface="+mn-cs"/>
            </a:endParaRPr>
          </a:p>
        </p:txBody>
      </p:sp>
      <p:sp>
        <p:nvSpPr>
          <p:cNvPr id="10242"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9618" name="内容占位符 2"/>
          <p:cNvSpPr>
            <a:spLocks noGrp="1"/>
          </p:cNvSpPr>
          <p:nvPr>
            <p:ph idx="1"/>
          </p:nvPr>
        </p:nvSpPr>
        <p:spPr>
          <a:xfrm>
            <a:off x="468313" y="1125538"/>
            <a:ext cx="8496300"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3.2</a:t>
            </a:r>
            <a:r>
              <a:rPr lang="zh-CN" altLang="zh-CN" sz="2800" dirty="0">
                <a:latin typeface="楷体" panose="02010609060101010101" pitchFamily="49" charset="-122"/>
                <a:ea typeface="楷体" panose="02010609060101010101" pitchFamily="49" charset="-122"/>
                <a:cs typeface="+mn-cs"/>
              </a:rPr>
              <a:t>确定工程造价的主要方式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解放初期，我国引进和沿用了前苏联建设工程的定额计价方式，该方式属于计划经济的产物。由于种种原因，文革期间没有执行定额计价方式，而采用了“经常费”的方式与建设单位办理工程结算。</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20</a:t>
            </a:r>
            <a:r>
              <a:rPr lang="zh-CN" altLang="zh-CN" sz="2800" dirty="0">
                <a:latin typeface="楷体" panose="02010609060101010101" pitchFamily="49" charset="-122"/>
                <a:ea typeface="楷体" panose="02010609060101010101" pitchFamily="49" charset="-122"/>
                <a:cs typeface="+mn-cs"/>
              </a:rPr>
              <a:t>世纪</a:t>
            </a:r>
            <a:r>
              <a:rPr lang="en-US" altLang="zh-CN" sz="2800" dirty="0">
                <a:latin typeface="楷体" panose="02010609060101010101" pitchFamily="49" charset="-122"/>
                <a:ea typeface="楷体" panose="02010609060101010101" pitchFamily="49" charset="-122"/>
                <a:cs typeface="+mn-cs"/>
              </a:rPr>
              <a:t>70</a:t>
            </a:r>
            <a:r>
              <a:rPr lang="zh-CN" altLang="zh-CN" sz="2800" dirty="0">
                <a:latin typeface="楷体" panose="02010609060101010101" pitchFamily="49" charset="-122"/>
                <a:ea typeface="楷体" panose="02010609060101010101" pitchFamily="49" charset="-122"/>
                <a:cs typeface="+mn-cs"/>
              </a:rPr>
              <a:t>年代末，我国开始加强了工程造价的定额管理工作。要求严格按主管部门颁发的定额和指导价确定工程造价。这一要求具有典型的计划经济的特征。</a:t>
            </a:r>
            <a:endParaRPr lang="zh-CN" altLang="en-US" sz="2800" dirty="0">
              <a:latin typeface="楷体" panose="02010609060101010101" pitchFamily="49" charset="-122"/>
              <a:ea typeface="楷体" panose="02010609060101010101" pitchFamily="49" charset="-122"/>
              <a:cs typeface="+mn-cs"/>
            </a:endParaRPr>
          </a:p>
        </p:txBody>
      </p:sp>
      <p:sp>
        <p:nvSpPr>
          <p:cNvPr id="23961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0642"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随着我国改革开放的不断深入以及提出建立社会主义市场经济体制要求下，定额计价方式进行了一些变革。例如，定期调整人工费；变计划利润为竞争利润等。随着社会主义市场经济的进一步发展，又提出了“量、价分离”的方法确定和控制工程造价。</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上述做法，只是一些小改小革，没有从根本上改变计划价格的性质，基本上属于定额计价的范畴。</a:t>
            </a:r>
            <a:endParaRPr lang="zh-CN" altLang="en-US" sz="2800" dirty="0">
              <a:latin typeface="楷体" panose="02010609060101010101" pitchFamily="49" charset="-122"/>
              <a:ea typeface="楷体" panose="02010609060101010101" pitchFamily="49" charset="-122"/>
              <a:cs typeface="+mn-cs"/>
            </a:endParaRPr>
          </a:p>
        </p:txBody>
      </p:sp>
      <p:sp>
        <p:nvSpPr>
          <p:cNvPr id="24064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1666" name="内容占位符 2"/>
          <p:cNvSpPr>
            <a:spLocks noGrp="1"/>
          </p:cNvSpPr>
          <p:nvPr>
            <p:ph idx="1"/>
          </p:nvPr>
        </p:nvSpPr>
        <p:spPr>
          <a:xfrm>
            <a:off x="468313" y="1362075"/>
            <a:ext cx="8207375" cy="5162550"/>
          </a:xfrm>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 </a:t>
            </a: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到了</a:t>
            </a:r>
            <a:r>
              <a:rPr lang="en-US" altLang="zh-CN" sz="2800" dirty="0">
                <a:latin typeface="楷体" panose="02010609060101010101" pitchFamily="49" charset="-122"/>
                <a:ea typeface="楷体" panose="02010609060101010101" pitchFamily="49" charset="-122"/>
                <a:cs typeface="+mn-cs"/>
              </a:rPr>
              <a:t>2003</a:t>
            </a:r>
            <a:r>
              <a:rPr lang="zh-CN" altLang="zh-CN" sz="2800" dirty="0">
                <a:latin typeface="楷体" panose="02010609060101010101" pitchFamily="49" charset="-122"/>
                <a:ea typeface="楷体" panose="02010609060101010101" pitchFamily="49" charset="-122"/>
                <a:cs typeface="+mn-cs"/>
              </a:rPr>
              <a:t>年</a:t>
            </a:r>
            <a:r>
              <a:rPr lang="en-US" altLang="zh-CN" sz="2800" dirty="0">
                <a:latin typeface="楷体" panose="02010609060101010101" pitchFamily="49" charset="-122"/>
                <a:ea typeface="楷体" panose="02010609060101010101" pitchFamily="49" charset="-122"/>
                <a:cs typeface="+mn-cs"/>
              </a:rPr>
              <a:t>7</a:t>
            </a:r>
            <a:r>
              <a:rPr lang="zh-CN" altLang="zh-CN" sz="2800" dirty="0">
                <a:latin typeface="楷体" panose="02010609060101010101" pitchFamily="49" charset="-122"/>
                <a:ea typeface="楷体" panose="02010609060101010101" pitchFamily="49" charset="-122"/>
                <a:cs typeface="+mn-cs"/>
              </a:rPr>
              <a:t>月</a:t>
            </a: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日，国家颁布了《建设工程工程量清单计价规范》</a:t>
            </a:r>
            <a:r>
              <a:rPr lang="en-US" altLang="zh-CN" sz="2800" dirty="0">
                <a:latin typeface="楷体" panose="02010609060101010101" pitchFamily="49" charset="-122"/>
                <a:ea typeface="楷体" panose="02010609060101010101" pitchFamily="49" charset="-122"/>
                <a:cs typeface="+mn-cs"/>
              </a:rPr>
              <a:t>(GB 50500—2003)</a:t>
            </a:r>
            <a:r>
              <a:rPr lang="zh-CN" altLang="zh-CN" sz="2800" dirty="0">
                <a:latin typeface="楷体" panose="02010609060101010101" pitchFamily="49" charset="-122"/>
                <a:ea typeface="楷体" panose="02010609060101010101" pitchFamily="49" charset="-122"/>
                <a:cs typeface="+mn-cs"/>
              </a:rPr>
              <a:t>，并于</a:t>
            </a:r>
            <a:r>
              <a:rPr lang="en-US" altLang="zh-CN" sz="2800" dirty="0">
                <a:latin typeface="楷体" panose="02010609060101010101" pitchFamily="49" charset="-122"/>
                <a:ea typeface="楷体" panose="02010609060101010101" pitchFamily="49" charset="-122"/>
                <a:cs typeface="+mn-cs"/>
              </a:rPr>
              <a:t>2008</a:t>
            </a:r>
            <a:r>
              <a:rPr lang="zh-CN" altLang="zh-CN" sz="2800" dirty="0">
                <a:latin typeface="楷体" panose="02010609060101010101" pitchFamily="49" charset="-122"/>
                <a:ea typeface="楷体" panose="02010609060101010101" pitchFamily="49" charset="-122"/>
                <a:cs typeface="+mn-cs"/>
              </a:rPr>
              <a:t>年、</a:t>
            </a:r>
            <a:r>
              <a:rPr lang="en-US" altLang="zh-CN" sz="2800" dirty="0">
                <a:latin typeface="楷体" panose="02010609060101010101" pitchFamily="49" charset="-122"/>
                <a:ea typeface="楷体" panose="02010609060101010101" pitchFamily="49" charset="-122"/>
                <a:cs typeface="+mn-cs"/>
              </a:rPr>
              <a:t>2013</a:t>
            </a:r>
            <a:r>
              <a:rPr lang="zh-CN" altLang="zh-CN" sz="2800" dirty="0">
                <a:latin typeface="楷体" panose="02010609060101010101" pitchFamily="49" charset="-122"/>
                <a:ea typeface="楷体" panose="02010609060101010101" pitchFamily="49" charset="-122"/>
                <a:cs typeface="+mn-cs"/>
              </a:rPr>
              <a:t>年分别进行了修订，发布了《建设工程工程量清单计价规范》</a:t>
            </a:r>
            <a:r>
              <a:rPr lang="en-US" altLang="zh-CN" sz="2800" dirty="0">
                <a:latin typeface="楷体" panose="02010609060101010101" pitchFamily="49" charset="-122"/>
                <a:ea typeface="楷体" panose="02010609060101010101" pitchFamily="49" charset="-122"/>
                <a:cs typeface="+mn-cs"/>
              </a:rPr>
              <a:t>(GB 50500—2008</a:t>
            </a: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2013)</a:t>
            </a:r>
            <a:r>
              <a:rPr lang="zh-CN" altLang="zh-CN" sz="2800" dirty="0">
                <a:latin typeface="楷体" panose="02010609060101010101" pitchFamily="49" charset="-122"/>
                <a:ea typeface="楷体" panose="02010609060101010101" pitchFamily="49" charset="-122"/>
                <a:cs typeface="+mn-cs"/>
              </a:rPr>
              <a:t>，在建设工程招标投标中实施工程量清单计价之后，工程造价的确定逐步体现了市场经济规律的要求和特征。</a:t>
            </a:r>
            <a:endParaRPr lang="zh-CN" altLang="en-US" sz="2800" dirty="0">
              <a:latin typeface="楷体" panose="02010609060101010101" pitchFamily="49" charset="-122"/>
              <a:ea typeface="楷体" panose="02010609060101010101" pitchFamily="49" charset="-122"/>
              <a:cs typeface="+mn-cs"/>
            </a:endParaRPr>
          </a:p>
        </p:txBody>
      </p:sp>
      <p:sp>
        <p:nvSpPr>
          <p:cNvPr id="24166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演示设计">
  <a:themeElements>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小A_微笑PPT_blog.sina.com.cn/wxppt">
  <a:themeElements>
    <a:clrScheme name="">
      <a:dk1>
        <a:srgbClr val="000000"/>
      </a:dk1>
      <a:lt1>
        <a:srgbClr val="FFFFFF"/>
      </a:lt1>
      <a:dk2>
        <a:srgbClr val="000000"/>
      </a:dk2>
      <a:lt2>
        <a:srgbClr val="808080"/>
      </a:lt2>
      <a:accent1>
        <a:srgbClr val="007EEA"/>
      </a:accent1>
      <a:accent2>
        <a:srgbClr val="005EAC"/>
      </a:accent2>
      <a:accent3>
        <a:srgbClr val="FFFFFF"/>
      </a:accent3>
      <a:accent4>
        <a:srgbClr val="000000"/>
      </a:accent4>
      <a:accent5>
        <a:srgbClr val="AAC0F2"/>
      </a:accent5>
      <a:accent6>
        <a:srgbClr val="00549A"/>
      </a:accent6>
      <a:hlink>
        <a:srgbClr val="99CC00"/>
      </a:hlink>
      <a:folHlink>
        <a:srgbClr val="61B6FF"/>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780</Words>
  <Application>WPS 演示</Application>
  <PresentationFormat>全屏显示(4:3)</PresentationFormat>
  <Paragraphs>42</Paragraphs>
  <Slides>7</Slides>
  <Notes>3</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7</vt:i4>
      </vt:variant>
    </vt:vector>
  </HeadingPairs>
  <TitlesOfParts>
    <vt:vector size="24" baseType="lpstr">
      <vt:lpstr>Arial</vt:lpstr>
      <vt:lpstr>宋体</vt:lpstr>
      <vt:lpstr>Wingdings</vt:lpstr>
      <vt:lpstr>Calibri</vt:lpstr>
      <vt:lpstr>楷体</vt:lpstr>
      <vt:lpstr>华文细黑</vt:lpstr>
      <vt:lpstr>MS UI Gothic</vt:lpstr>
      <vt:lpstr>华文行楷</vt:lpstr>
      <vt:lpstr>微软雅黑</vt:lpstr>
      <vt:lpstr>Verdana</vt:lpstr>
      <vt:lpstr>Arial Unicode MS</vt:lpstr>
      <vt:lpstr>Calibri</vt:lpstr>
      <vt:lpstr>Times New Roman</vt:lpstr>
      <vt:lpstr>仿宋</vt:lpstr>
      <vt:lpstr>Office 主题</vt:lpstr>
      <vt:lpstr>演示设计</vt:lpstr>
      <vt:lpstr>1_小A_微笑PPT_blog.sina.com.cn/wxppt</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WHZ</dc:creator>
  <cp:lastModifiedBy>日照徐锡权</cp:lastModifiedBy>
  <cp:revision>239</cp:revision>
  <dcterms:created xsi:type="dcterms:W3CDTF">2010-09-23T08:30:00Z</dcterms:created>
  <dcterms:modified xsi:type="dcterms:W3CDTF">2018-10-28T13:42:56Z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