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0"/>
  </p:notesMasterIdLst>
  <p:sldIdLst>
    <p:sldId id="291" r:id="rId2"/>
    <p:sldId id="642" r:id="rId3"/>
    <p:sldId id="292" r:id="rId4"/>
    <p:sldId id="665" r:id="rId5"/>
    <p:sldId id="666" r:id="rId6"/>
    <p:sldId id="667" r:id="rId7"/>
    <p:sldId id="668" r:id="rId8"/>
    <p:sldId id="669" r:id="rId9"/>
    <p:sldId id="670" r:id="rId10"/>
    <p:sldId id="672" r:id="rId11"/>
    <p:sldId id="615" r:id="rId12"/>
    <p:sldId id="675" r:id="rId13"/>
    <p:sldId id="676" r:id="rId14"/>
    <p:sldId id="678" r:id="rId15"/>
    <p:sldId id="677" r:id="rId16"/>
    <p:sldId id="673" r:id="rId17"/>
    <p:sldId id="679" r:id="rId18"/>
    <p:sldId id="67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92" autoAdjust="0"/>
    <p:restoredTop sz="94737" autoAdjust="0"/>
  </p:normalViewPr>
  <p:slideViewPr>
    <p:cSldViewPr>
      <p:cViewPr varScale="1">
        <p:scale>
          <a:sx n="110" d="100"/>
          <a:sy n="110" d="100"/>
        </p:scale>
        <p:origin x="14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4" d="100"/>
        <a:sy n="64" d="100"/>
      </p:scale>
      <p:origin x="0" y="211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宋体"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ea typeface="宋体" charset="-122"/>
              </a:defRPr>
            </a:lvl1pPr>
          </a:lstStyle>
          <a:p>
            <a:pPr>
              <a:defRPr/>
            </a:pPr>
            <a:fld id="{5841EC9F-0C09-469F-BD68-4D4180380EBA}" type="datetimeFigureOut">
              <a:rPr lang="zh-CN" altLang="en-US"/>
              <a:pPr>
                <a:defRPr/>
              </a:pPr>
              <a:t>2017/8/25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宋体"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宋体" charset="-122"/>
              </a:defRPr>
            </a:lvl1pPr>
          </a:lstStyle>
          <a:p>
            <a:pPr>
              <a:defRPr/>
            </a:pPr>
            <a:fld id="{6B896E41-8101-4FB0-B4F8-233EB7B6316E}" type="slidenum">
              <a:rPr lang="zh-CN" altLang="en-US"/>
              <a:pPr>
                <a:defRPr/>
              </a:pPr>
              <a:t>‹#›</a:t>
            </a:fld>
            <a:endParaRPr lang="zh-CN" altLang="en-US"/>
          </a:p>
        </p:txBody>
      </p:sp>
    </p:spTree>
    <p:extLst>
      <p:ext uri="{BB962C8B-B14F-4D97-AF65-F5344CB8AC3E}">
        <p14:creationId xmlns:p14="http://schemas.microsoft.com/office/powerpoint/2010/main" val="27128520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标题幻灯片">
    <p:spTree>
      <p:nvGrpSpPr>
        <p:cNvPr id="1" name=""/>
        <p:cNvGrpSpPr/>
        <p:nvPr/>
      </p:nvGrpSpPr>
      <p:grpSpPr>
        <a:xfrm>
          <a:off x="0" y="0"/>
          <a:ext cx="0" cy="0"/>
          <a:chOff x="0" y="0"/>
          <a:chExt cx="0" cy="0"/>
        </a:xfrm>
      </p:grpSpPr>
      <p:sp>
        <p:nvSpPr>
          <p:cNvPr id="4" name="Freeform 40"/>
          <p:cNvSpPr>
            <a:spLocks/>
          </p:cNvSpPr>
          <p:nvPr/>
        </p:nvSpPr>
        <p:spPr bwMode="gray">
          <a:xfrm>
            <a:off x="0" y="6048375"/>
            <a:ext cx="2762250" cy="809625"/>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5" name="Freeform 41"/>
          <p:cNvSpPr>
            <a:spLocks/>
          </p:cNvSpPr>
          <p:nvPr/>
        </p:nvSpPr>
        <p:spPr bwMode="gray">
          <a:xfrm>
            <a:off x="2590800" y="4705350"/>
            <a:ext cx="6400800" cy="2152650"/>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6" name="Freeform 42"/>
          <p:cNvSpPr>
            <a:spLocks/>
          </p:cNvSpPr>
          <p:nvPr/>
        </p:nvSpPr>
        <p:spPr bwMode="gray">
          <a:xfrm>
            <a:off x="4400550" y="781050"/>
            <a:ext cx="4743450" cy="5048250"/>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7" name="Freeform 43"/>
          <p:cNvSpPr>
            <a:spLocks/>
          </p:cNvSpPr>
          <p:nvPr/>
        </p:nvSpPr>
        <p:spPr bwMode="gray">
          <a:xfrm>
            <a:off x="4800600" y="0"/>
            <a:ext cx="3276600" cy="2409825"/>
          </a:xfrm>
          <a:custGeom>
            <a:avLst/>
            <a:gdLst>
              <a:gd name="T0" fmla="*/ 0 w 2064"/>
              <a:gd name="T1" fmla="*/ 0 h 1518"/>
              <a:gd name="T2" fmla="*/ 276 w 2064"/>
              <a:gd name="T3" fmla="*/ 1518 h 1518"/>
              <a:gd name="T4" fmla="*/ 2064 w 2064"/>
              <a:gd name="T5" fmla="*/ 0 h 1518"/>
              <a:gd name="T6" fmla="*/ 0 w 2064"/>
              <a:gd name="T7" fmla="*/ 0 h 15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 name="Freeform 79"/>
          <p:cNvSpPr>
            <a:spLocks/>
          </p:cNvSpPr>
          <p:nvPr/>
        </p:nvSpPr>
        <p:spPr bwMode="gray">
          <a:xfrm>
            <a:off x="0" y="0"/>
            <a:ext cx="6583363" cy="726757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9" name="Freeform 45"/>
          <p:cNvSpPr>
            <a:spLocks/>
          </p:cNvSpPr>
          <p:nvPr/>
        </p:nvSpPr>
        <p:spPr bwMode="gray">
          <a:xfrm>
            <a:off x="0" y="0"/>
            <a:ext cx="6372225" cy="7072313"/>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w="9525">
            <a:noFill/>
            <a:round/>
            <a:headEnd/>
            <a:tailEnd/>
          </a:ln>
          <a:effectLst/>
        </p:spPr>
        <p:txBody>
          <a:bodyPr/>
          <a:lstStyle/>
          <a:p>
            <a:pPr>
              <a:defRPr/>
            </a:pPr>
            <a:endParaRPr lang="zh-CN" altLang="en-US">
              <a:latin typeface="Arial" charset="0"/>
              <a:ea typeface="宋体" charset="-122"/>
            </a:endParaRPr>
          </a:p>
        </p:txBody>
      </p:sp>
      <p:sp>
        <p:nvSpPr>
          <p:cNvPr id="10" name="Line 47"/>
          <p:cNvSpPr>
            <a:spLocks noChangeShapeType="1"/>
          </p:cNvSpPr>
          <p:nvPr/>
        </p:nvSpPr>
        <p:spPr bwMode="gray">
          <a:xfrm>
            <a:off x="250825" y="1588"/>
            <a:ext cx="0" cy="6015037"/>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1" name="Line 48"/>
          <p:cNvSpPr>
            <a:spLocks noChangeShapeType="1"/>
          </p:cNvSpPr>
          <p:nvPr/>
        </p:nvSpPr>
        <p:spPr bwMode="gray">
          <a:xfrm>
            <a:off x="1293813" y="1588"/>
            <a:ext cx="0" cy="62071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2" name="Line 49"/>
          <p:cNvSpPr>
            <a:spLocks noChangeShapeType="1"/>
          </p:cNvSpPr>
          <p:nvPr/>
        </p:nvSpPr>
        <p:spPr bwMode="gray">
          <a:xfrm>
            <a:off x="2338388" y="1588"/>
            <a:ext cx="0" cy="6183312"/>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3" name="Line 50"/>
          <p:cNvSpPr>
            <a:spLocks noChangeShapeType="1"/>
          </p:cNvSpPr>
          <p:nvPr/>
        </p:nvSpPr>
        <p:spPr bwMode="gray">
          <a:xfrm>
            <a:off x="3382963" y="1588"/>
            <a:ext cx="0" cy="59721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4" name="Line 51"/>
          <p:cNvSpPr>
            <a:spLocks noChangeShapeType="1"/>
          </p:cNvSpPr>
          <p:nvPr/>
        </p:nvSpPr>
        <p:spPr bwMode="gray">
          <a:xfrm>
            <a:off x="4427538" y="1588"/>
            <a:ext cx="0" cy="5449887"/>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5" name="Line 53"/>
          <p:cNvSpPr>
            <a:spLocks noChangeShapeType="1"/>
          </p:cNvSpPr>
          <p:nvPr/>
        </p:nvSpPr>
        <p:spPr bwMode="gray">
          <a:xfrm rot="5400000">
            <a:off x="2913063" y="-2654300"/>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6" name="Line 54"/>
          <p:cNvSpPr>
            <a:spLocks noChangeShapeType="1"/>
          </p:cNvSpPr>
          <p:nvPr/>
        </p:nvSpPr>
        <p:spPr bwMode="gray">
          <a:xfrm rot="5400000">
            <a:off x="3006725" y="-1682750"/>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7" name="Line 55"/>
          <p:cNvSpPr>
            <a:spLocks noChangeShapeType="1"/>
          </p:cNvSpPr>
          <p:nvPr/>
        </p:nvSpPr>
        <p:spPr bwMode="gray">
          <a:xfrm rot="5400000">
            <a:off x="3011488" y="-622300"/>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8" name="Line 56"/>
          <p:cNvSpPr>
            <a:spLocks noChangeShapeType="1"/>
          </p:cNvSpPr>
          <p:nvPr/>
        </p:nvSpPr>
        <p:spPr bwMode="gray">
          <a:xfrm rot="5400000">
            <a:off x="2907507" y="548481"/>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9" name="Line 57"/>
          <p:cNvSpPr>
            <a:spLocks noChangeShapeType="1"/>
          </p:cNvSpPr>
          <p:nvPr/>
        </p:nvSpPr>
        <p:spPr bwMode="gray">
          <a:xfrm rot="5400000">
            <a:off x="2666207" y="1854993"/>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20" name="Line 58"/>
          <p:cNvSpPr>
            <a:spLocks noChangeShapeType="1"/>
          </p:cNvSpPr>
          <p:nvPr/>
        </p:nvSpPr>
        <p:spPr bwMode="gray">
          <a:xfrm rot="5400000">
            <a:off x="2115344" y="3472656"/>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21" name="Rectangle 59"/>
          <p:cNvSpPr>
            <a:spLocks noChangeArrowheads="1"/>
          </p:cNvSpPr>
          <p:nvPr/>
        </p:nvSpPr>
        <p:spPr bwMode="gray">
          <a:xfrm>
            <a:off x="2362200" y="277813"/>
            <a:ext cx="1012825" cy="1025525"/>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22" name="Rectangle 60"/>
          <p:cNvSpPr>
            <a:spLocks noChangeArrowheads="1"/>
          </p:cNvSpPr>
          <p:nvPr/>
        </p:nvSpPr>
        <p:spPr bwMode="gray">
          <a:xfrm>
            <a:off x="285750" y="2427288"/>
            <a:ext cx="1012825" cy="1025525"/>
          </a:xfrm>
          <a:prstGeom prst="rect">
            <a:avLst/>
          </a:prstGeom>
          <a:solidFill>
            <a:srgbClr val="FFFFFF">
              <a:alpha val="3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23" name="Rectangle 61"/>
          <p:cNvSpPr>
            <a:spLocks noChangeArrowheads="1"/>
          </p:cNvSpPr>
          <p:nvPr/>
        </p:nvSpPr>
        <p:spPr bwMode="gray">
          <a:xfrm>
            <a:off x="0" y="271463"/>
            <a:ext cx="250825" cy="1025525"/>
          </a:xfrm>
          <a:prstGeom prst="rect">
            <a:avLst/>
          </a:prstGeom>
          <a:solidFill>
            <a:srgbClr val="FFFFFF">
              <a:alpha val="3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24" name="Rectangle 62"/>
          <p:cNvSpPr>
            <a:spLocks noChangeArrowheads="1"/>
          </p:cNvSpPr>
          <p:nvPr/>
        </p:nvSpPr>
        <p:spPr bwMode="gray">
          <a:xfrm>
            <a:off x="1331913" y="1588"/>
            <a:ext cx="1012825" cy="234950"/>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25" name="Freeform 64"/>
          <p:cNvSpPr>
            <a:spLocks/>
          </p:cNvSpPr>
          <p:nvPr/>
        </p:nvSpPr>
        <p:spPr bwMode="gray">
          <a:xfrm>
            <a:off x="2365375" y="4541838"/>
            <a:ext cx="1009650" cy="1033462"/>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6" name="Rectangle 31"/>
          <p:cNvSpPr>
            <a:spLocks noChangeArrowheads="1"/>
          </p:cNvSpPr>
          <p:nvPr/>
        </p:nvSpPr>
        <p:spPr bwMode="gray">
          <a:xfrm>
            <a:off x="285750" y="2435225"/>
            <a:ext cx="1012825" cy="1025525"/>
          </a:xfrm>
          <a:prstGeom prst="rect">
            <a:avLst/>
          </a:prstGeom>
          <a:solidFill>
            <a:srgbClr val="FFFFFF">
              <a:alpha val="3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27" name="Text Box 38"/>
          <p:cNvSpPr txBox="1">
            <a:spLocks noChangeArrowheads="1"/>
          </p:cNvSpPr>
          <p:nvPr/>
        </p:nvSpPr>
        <p:spPr bwMode="gray">
          <a:xfrm>
            <a:off x="333375" y="4714875"/>
            <a:ext cx="13033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r>
              <a:rPr lang="en-US" altLang="zh-CN" sz="2200">
                <a:latin typeface="Arial Black" pitchFamily="34" charset="0"/>
              </a:rPr>
              <a:t>L/O/G/O</a:t>
            </a:r>
          </a:p>
        </p:txBody>
      </p:sp>
      <p:grpSp>
        <p:nvGrpSpPr>
          <p:cNvPr id="28" name="Group 71"/>
          <p:cNvGrpSpPr>
            <a:grpSpLocks/>
          </p:cNvGrpSpPr>
          <p:nvPr/>
        </p:nvGrpSpPr>
        <p:grpSpPr bwMode="auto">
          <a:xfrm>
            <a:off x="8077200" y="0"/>
            <a:ext cx="1076325" cy="6858000"/>
            <a:chOff x="5088" y="0"/>
            <a:chExt cx="678" cy="4320"/>
          </a:xfrm>
        </p:grpSpPr>
        <p:sp>
          <p:nvSpPr>
            <p:cNvPr id="29"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0"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sp>
        <p:nvSpPr>
          <p:cNvPr id="31" name="Rectangle 80"/>
          <p:cNvSpPr>
            <a:spLocks noChangeArrowheads="1"/>
          </p:cNvSpPr>
          <p:nvPr/>
        </p:nvSpPr>
        <p:spPr bwMode="gray">
          <a:xfrm>
            <a:off x="5495925" y="1333500"/>
            <a:ext cx="660400" cy="1025525"/>
          </a:xfrm>
          <a:prstGeom prst="rect">
            <a:avLst/>
          </a:prstGeom>
          <a:solidFill>
            <a:srgbClr val="FFFFFF">
              <a:alpha val="3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32" name="Line 81"/>
          <p:cNvSpPr>
            <a:spLocks noChangeShapeType="1"/>
          </p:cNvSpPr>
          <p:nvPr/>
        </p:nvSpPr>
        <p:spPr bwMode="gray">
          <a:xfrm>
            <a:off x="5480050" y="1588"/>
            <a:ext cx="0" cy="42386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33" name="Rectangle 82"/>
          <p:cNvSpPr>
            <a:spLocks noChangeArrowheads="1"/>
          </p:cNvSpPr>
          <p:nvPr/>
        </p:nvSpPr>
        <p:spPr bwMode="gray">
          <a:xfrm>
            <a:off x="4457700" y="3495675"/>
            <a:ext cx="1012825" cy="1025525"/>
          </a:xfrm>
          <a:prstGeom prst="rect">
            <a:avLst/>
          </a:prstGeom>
          <a:solidFill>
            <a:srgbClr val="FFFFFF">
              <a:alpha val="3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pic>
        <p:nvPicPr>
          <p:cNvPr id="34"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0" y="609600"/>
            <a:ext cx="2663825"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3" descr="E:\工作文件\logo图片\社标横版logo.tif"/>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6413" y="0"/>
            <a:ext cx="225742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2" descr="E:\工作文件\logo图片\北大社标小.jpg"/>
          <p:cNvPicPr>
            <a:picLocks noChangeAspect="1" noChangeArrowheads="1"/>
          </p:cNvPicPr>
          <p:nvPr userDrawn="1"/>
        </p:nvPicPr>
        <p:blipFill>
          <a:blip r:embed="rId4">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111156"/>
            <a:ext cx="755576" cy="746843"/>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subTitle" idx="1"/>
          </p:nvPr>
        </p:nvSpPr>
        <p:spPr>
          <a:xfrm>
            <a:off x="333375" y="5084763"/>
            <a:ext cx="6400800" cy="457200"/>
          </a:xfrm>
        </p:spPr>
        <p:txBody>
          <a:bodyPr/>
          <a:lstStyle>
            <a:lvl1pPr marL="0" indent="0">
              <a:buFontTx/>
              <a:buNone/>
              <a:defRPr sz="1600">
                <a:latin typeface="Times New Roman" pitchFamily="18" charset="0"/>
              </a:defRPr>
            </a:lvl1pPr>
          </a:lstStyle>
          <a:p>
            <a:r>
              <a:rPr lang="zh-CN" altLang="en-US" smtClean="0"/>
              <a:t>单击此处编辑母版副标题样式</a:t>
            </a:r>
            <a:endParaRPr lang="en-US" altLang="zh-CN"/>
          </a:p>
        </p:txBody>
      </p:sp>
      <p:sp>
        <p:nvSpPr>
          <p:cNvPr id="3074" name="Rectangle 2"/>
          <p:cNvSpPr>
            <a:spLocks noGrp="1" noChangeArrowheads="1"/>
          </p:cNvSpPr>
          <p:nvPr>
            <p:ph type="ctrTitle"/>
          </p:nvPr>
        </p:nvSpPr>
        <p:spPr bwMode="gray">
          <a:xfrm>
            <a:off x="333375" y="1884363"/>
            <a:ext cx="8229600" cy="1470025"/>
          </a:xfrm>
          <a:effectLst/>
        </p:spPr>
        <p:txBody>
          <a:bodyPr/>
          <a:lstStyle>
            <a:lvl1pPr>
              <a:defRPr sz="4800"/>
            </a:lvl1pPr>
          </a:lstStyle>
          <a:p>
            <a:r>
              <a:rPr lang="zh-CN" altLang="en-US" smtClean="0"/>
              <a:t>单击此处编辑母版标题样式</a:t>
            </a:r>
            <a:endParaRPr lang="en-US" altLang="zh-CN"/>
          </a:p>
        </p:txBody>
      </p:sp>
      <p:sp>
        <p:nvSpPr>
          <p:cNvPr id="37" name="Rectangle 4"/>
          <p:cNvSpPr>
            <a:spLocks noGrp="1" noChangeArrowheads="1"/>
          </p:cNvSpPr>
          <p:nvPr>
            <p:ph type="dt" sz="half" idx="10"/>
          </p:nvPr>
        </p:nvSpPr>
        <p:spPr>
          <a:xfrm>
            <a:off x="457200" y="6407150"/>
            <a:ext cx="2133600" cy="314325"/>
          </a:xfrm>
        </p:spPr>
        <p:txBody>
          <a:bodyPr/>
          <a:lstStyle>
            <a:lvl1pPr>
              <a:defRPr/>
            </a:lvl1pPr>
          </a:lstStyle>
          <a:p>
            <a:pPr>
              <a:defRPr/>
            </a:pPr>
            <a:fld id="{1DC1E91E-3708-424D-9778-757B87F5F8F4}" type="datetimeFigureOut">
              <a:rPr lang="zh-CN" altLang="en-US"/>
              <a:pPr>
                <a:defRPr/>
              </a:pPr>
              <a:t>2017/8/25</a:t>
            </a:fld>
            <a:endParaRPr lang="zh-CN" altLang="en-US"/>
          </a:p>
        </p:txBody>
      </p:sp>
      <p:sp>
        <p:nvSpPr>
          <p:cNvPr id="38" name="Rectangle 5"/>
          <p:cNvSpPr>
            <a:spLocks noGrp="1" noChangeArrowheads="1"/>
          </p:cNvSpPr>
          <p:nvPr>
            <p:ph type="ftr" sz="quarter" idx="11"/>
          </p:nvPr>
        </p:nvSpPr>
        <p:spPr>
          <a:xfrm>
            <a:off x="3124200" y="6407150"/>
            <a:ext cx="2895600" cy="314325"/>
          </a:xfrm>
        </p:spPr>
        <p:txBody>
          <a:bodyPr/>
          <a:lstStyle>
            <a:lvl1pPr>
              <a:defRPr/>
            </a:lvl1pPr>
          </a:lstStyle>
          <a:p>
            <a:pPr>
              <a:defRPr/>
            </a:pPr>
            <a:endParaRPr lang="zh-CN" altLang="en-US"/>
          </a:p>
        </p:txBody>
      </p:sp>
      <p:sp>
        <p:nvSpPr>
          <p:cNvPr id="39" name="Rectangle 6"/>
          <p:cNvSpPr>
            <a:spLocks noGrp="1" noChangeArrowheads="1"/>
          </p:cNvSpPr>
          <p:nvPr>
            <p:ph type="sldNum" sz="quarter" idx="12"/>
          </p:nvPr>
        </p:nvSpPr>
        <p:spPr>
          <a:xfrm>
            <a:off x="6553200" y="6407150"/>
            <a:ext cx="2133600" cy="314325"/>
          </a:xfrm>
        </p:spPr>
        <p:txBody>
          <a:bodyPr/>
          <a:lstStyle>
            <a:lvl1pPr>
              <a:defRPr/>
            </a:lvl1pPr>
          </a:lstStyle>
          <a:p>
            <a:pPr>
              <a:defRPr/>
            </a:pPr>
            <a:fld id="{C4608A69-2061-442D-BB87-0DA4147AF979}" type="slidenum">
              <a:rPr lang="zh-CN" altLang="en-US"/>
              <a:pPr>
                <a:defRPr/>
              </a:pPr>
              <a:t>‹#›</a:t>
            </a:fld>
            <a:endParaRPr lang="zh-CN" altLang="en-US"/>
          </a:p>
        </p:txBody>
      </p:sp>
    </p:spTree>
    <p:extLst>
      <p:ext uri="{BB962C8B-B14F-4D97-AF65-F5344CB8AC3E}">
        <p14:creationId xmlns:p14="http://schemas.microsoft.com/office/powerpoint/2010/main" val="6770424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par>
                          <p:cTn id="17" fill="hold">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7"/>
                                        </p:tgtEl>
                                      </p:cBhvr>
                                    </p:animEffect>
                                    <p:animScale>
                                      <p:cBhvr>
                                        <p:cTn id="20" dur="1000" autoRev="1" fill="hold"/>
                                        <p:tgtEl>
                                          <p:spTgt spid="7"/>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6"/>
                                        </p:tgtEl>
                                      </p:cBhvr>
                                    </p:animEffect>
                                    <p:animScale>
                                      <p:cBhvr>
                                        <p:cTn id="23" dur="1000" autoRev="1" fill="hold"/>
                                        <p:tgtEl>
                                          <p:spTgt spid="6"/>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5"/>
                                        </p:tgtEl>
                                      </p:cBhvr>
                                    </p:animEffect>
                                    <p:animScale>
                                      <p:cBhvr>
                                        <p:cTn id="26" dur="1000" autoRev="1" fill="hold"/>
                                        <p:tgtEl>
                                          <p:spTgt spid="5"/>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4"/>
                                        </p:tgtEl>
                                      </p:cBhvr>
                                    </p:animEffect>
                                    <p:animScale>
                                      <p:cBhvr>
                                        <p:cTn id="29" dur="1000" autoRev="1" fill="hold"/>
                                        <p:tgtEl>
                                          <p:spTgt spid="4"/>
                                        </p:tgtEl>
                                      </p:cBhvr>
                                      <p:by x="105000" y="105000"/>
                                    </p:animScale>
                                  </p:childTnLst>
                                </p:cTn>
                              </p:par>
                              <p:par>
                                <p:cTn id="30" presetID="10" presetClass="entr" presetSubtype="0" fill="hold"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E920466-4FB7-40F3-AF8E-003362A4DC33}" type="datetimeFigureOut">
              <a:rPr lang="zh-CN" altLang="en-US"/>
              <a:pPr>
                <a:defRPr/>
              </a:pPr>
              <a:t>2017/8/25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F30356AE-C6C4-4DC7-9966-F956B95DF22E}" type="slidenum">
              <a:rPr lang="zh-CN" altLang="en-US"/>
              <a:pPr>
                <a:defRPr/>
              </a:pPr>
              <a:t>‹#›</a:t>
            </a:fld>
            <a:endParaRPr lang="en-US" altLang="zh-CN"/>
          </a:p>
        </p:txBody>
      </p:sp>
    </p:spTree>
    <p:extLst>
      <p:ext uri="{BB962C8B-B14F-4D97-AF65-F5344CB8AC3E}">
        <p14:creationId xmlns:p14="http://schemas.microsoft.com/office/powerpoint/2010/main" val="166322576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325438"/>
            <a:ext cx="2057400" cy="58007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325438"/>
            <a:ext cx="6019800" cy="58007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A4E927B-8187-43DC-955A-884C6778C0FF}" type="datetimeFigureOut">
              <a:rPr lang="zh-CN" altLang="en-US"/>
              <a:pPr>
                <a:defRPr/>
              </a:pPr>
              <a:t>2017/8/25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73490BA1-4361-47CC-8C5D-76CF6855607B}" type="slidenum">
              <a:rPr lang="zh-CN" altLang="en-US"/>
              <a:pPr>
                <a:defRPr/>
              </a:pPr>
              <a:t>‹#›</a:t>
            </a:fld>
            <a:endParaRPr lang="en-US" altLang="zh-CN"/>
          </a:p>
        </p:txBody>
      </p:sp>
    </p:spTree>
    <p:extLst>
      <p:ext uri="{BB962C8B-B14F-4D97-AF65-F5344CB8AC3E}">
        <p14:creationId xmlns:p14="http://schemas.microsoft.com/office/powerpoint/2010/main" val="2390560365"/>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325438"/>
            <a:ext cx="8229600" cy="9271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545E2930-D7D5-4084-A5A1-F79907D95A6C}" type="datetimeFigureOut">
              <a:rPr lang="zh-CN" altLang="en-US"/>
              <a:pPr>
                <a:defRPr/>
              </a:pPr>
              <a:t>2017/8/25</a:t>
            </a:fld>
            <a:endParaRPr lang="zh-CN" altLang="en-US"/>
          </a:p>
        </p:txBody>
      </p:sp>
      <p:sp>
        <p:nvSpPr>
          <p:cNvPr id="6" name="页脚占位符 5"/>
          <p:cNvSpPr>
            <a:spLocks noGrp="1"/>
          </p:cNvSpPr>
          <p:nvPr>
            <p:ph type="ftr" sz="quarter" idx="11"/>
          </p:nvPr>
        </p:nvSpPr>
        <p:spPr/>
        <p:txBody>
          <a:bodyPr/>
          <a:lstStyle>
            <a:lvl1pPr>
              <a:defRPr/>
            </a:lvl1pPr>
          </a:lstStyle>
          <a:p>
            <a:pPr>
              <a:defRPr/>
            </a:pPr>
            <a:r>
              <a:rPr lang="en-US" altLang="zh-CN"/>
              <a:t>www.themegallery.com</a:t>
            </a:r>
            <a:endParaRPr lang="en-US" altLang="zh-CN" dirty="0"/>
          </a:p>
        </p:txBody>
      </p:sp>
      <p:sp>
        <p:nvSpPr>
          <p:cNvPr id="7" name="灯片编号占位符 6"/>
          <p:cNvSpPr>
            <a:spLocks noGrp="1"/>
          </p:cNvSpPr>
          <p:nvPr>
            <p:ph type="sldNum" sz="quarter" idx="12"/>
          </p:nvPr>
        </p:nvSpPr>
        <p:spPr/>
        <p:txBody>
          <a:bodyPr/>
          <a:lstStyle>
            <a:lvl1pPr>
              <a:defRPr/>
            </a:lvl1pPr>
          </a:lstStyle>
          <a:p>
            <a:pPr>
              <a:defRPr/>
            </a:pPr>
            <a:fld id="{20C7C4A2-C569-4F55-ACB5-1133C546DEF8}" type="slidenum">
              <a:rPr lang="zh-CN" altLang="en-US"/>
              <a:pPr>
                <a:defRPr/>
              </a:pPr>
              <a:t>‹#›</a:t>
            </a:fld>
            <a:endParaRPr lang="en-US" altLang="zh-CN"/>
          </a:p>
        </p:txBody>
      </p:sp>
    </p:spTree>
    <p:extLst>
      <p:ext uri="{BB962C8B-B14F-4D97-AF65-F5344CB8AC3E}">
        <p14:creationId xmlns:p14="http://schemas.microsoft.com/office/powerpoint/2010/main" val="1315863245"/>
      </p:ext>
    </p:extLst>
  </p:cSld>
  <p:clrMapOvr>
    <a:masterClrMapping/>
  </p:clrMapOvr>
  <p:transition/>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标题和文本在内容之上">
    <p:spTree>
      <p:nvGrpSpPr>
        <p:cNvPr id="1" name=""/>
        <p:cNvGrpSpPr/>
        <p:nvPr/>
      </p:nvGrpSpPr>
      <p:grpSpPr>
        <a:xfrm>
          <a:off x="0" y="0"/>
          <a:ext cx="0" cy="0"/>
          <a:chOff x="0" y="0"/>
          <a:chExt cx="0" cy="0"/>
        </a:xfrm>
      </p:grpSpPr>
      <p:sp>
        <p:nvSpPr>
          <p:cNvPr id="2" name="标题 1"/>
          <p:cNvSpPr>
            <a:spLocks noGrp="1"/>
          </p:cNvSpPr>
          <p:nvPr>
            <p:ph type="title"/>
          </p:nvPr>
        </p:nvSpPr>
        <p:spPr>
          <a:xfrm>
            <a:off x="457200" y="325438"/>
            <a:ext cx="8229600" cy="9271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8229600" cy="21859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57200" y="3938588"/>
            <a:ext cx="8229600" cy="218757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2FF9B911-AE10-4B0F-8BD7-BA2B28624300}" type="datetimeFigureOut">
              <a:rPr lang="zh-CN" altLang="en-US"/>
              <a:pPr>
                <a:defRPr/>
              </a:pPr>
              <a:t>2017/8/25</a:t>
            </a:fld>
            <a:endParaRPr lang="zh-CN" altLang="en-US"/>
          </a:p>
        </p:txBody>
      </p:sp>
      <p:sp>
        <p:nvSpPr>
          <p:cNvPr id="6" name="页脚占位符 5"/>
          <p:cNvSpPr>
            <a:spLocks noGrp="1"/>
          </p:cNvSpPr>
          <p:nvPr>
            <p:ph type="ftr" sz="quarter" idx="11"/>
          </p:nvPr>
        </p:nvSpPr>
        <p:spPr/>
        <p:txBody>
          <a:bodyPr/>
          <a:lstStyle>
            <a:lvl1pPr>
              <a:defRPr/>
            </a:lvl1pPr>
          </a:lstStyle>
          <a:p>
            <a:pPr>
              <a:defRPr/>
            </a:pPr>
            <a:r>
              <a:rPr lang="en-US" altLang="zh-CN"/>
              <a:t>www.themegallery.com</a:t>
            </a:r>
            <a:endParaRPr lang="en-US" altLang="zh-CN" dirty="0"/>
          </a:p>
        </p:txBody>
      </p:sp>
      <p:sp>
        <p:nvSpPr>
          <p:cNvPr id="7" name="灯片编号占位符 6"/>
          <p:cNvSpPr>
            <a:spLocks noGrp="1"/>
          </p:cNvSpPr>
          <p:nvPr>
            <p:ph type="sldNum" sz="quarter" idx="12"/>
          </p:nvPr>
        </p:nvSpPr>
        <p:spPr/>
        <p:txBody>
          <a:bodyPr/>
          <a:lstStyle>
            <a:lvl1pPr>
              <a:defRPr/>
            </a:lvl1pPr>
          </a:lstStyle>
          <a:p>
            <a:pPr>
              <a:defRPr/>
            </a:pPr>
            <a:fld id="{489AB8CB-AE39-4944-81F1-E91617D614AF}" type="slidenum">
              <a:rPr lang="zh-CN" altLang="en-US"/>
              <a:pPr>
                <a:defRPr/>
              </a:pPr>
              <a:t>‹#›</a:t>
            </a:fld>
            <a:endParaRPr lang="en-US" altLang="zh-CN"/>
          </a:p>
        </p:txBody>
      </p:sp>
    </p:spTree>
    <p:extLst>
      <p:ext uri="{BB962C8B-B14F-4D97-AF65-F5344CB8AC3E}">
        <p14:creationId xmlns:p14="http://schemas.microsoft.com/office/powerpoint/2010/main" val="704122573"/>
      </p:ext>
    </p:extLst>
  </p:cSld>
  <p:clrMapOvr>
    <a:masterClrMapping/>
  </p:clrMapOvr>
  <p:transition/>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325438"/>
            <a:ext cx="8229600" cy="9271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600200"/>
            <a:ext cx="8229600" cy="4525963"/>
          </a:xfrm>
        </p:spPr>
        <p:txBody>
          <a:bodyPr/>
          <a:lstStyle/>
          <a:p>
            <a:pPr lvl="0"/>
            <a:r>
              <a:rPr lang="zh-CN" altLang="en-US" noProof="0" smtClean="0"/>
              <a:t>单击图标添加表格</a:t>
            </a:r>
            <a:endParaRPr lang="zh-CN" altLang="en-US" noProof="0"/>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BFC91109-41F6-478D-876B-214881E3A7E5}" type="slidenum">
              <a:rPr lang="zh-CN" altLang="en-US"/>
              <a:pPr>
                <a:defRPr/>
              </a:pPr>
              <a:t>‹#›</a:t>
            </a:fld>
            <a:endParaRPr lang="en-US" altLang="zh-CN"/>
          </a:p>
        </p:txBody>
      </p:sp>
    </p:spTree>
    <p:extLst>
      <p:ext uri="{BB962C8B-B14F-4D97-AF65-F5344CB8AC3E}">
        <p14:creationId xmlns:p14="http://schemas.microsoft.com/office/powerpoint/2010/main" val="22437402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457200" y="325438"/>
            <a:ext cx="8229600" cy="927100"/>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457200" y="1600200"/>
            <a:ext cx="8229600" cy="4525963"/>
          </a:xfrm>
        </p:spPr>
        <p:txBody>
          <a:bodyPr/>
          <a:lstStyle/>
          <a:p>
            <a:pPr lvl="0"/>
            <a:r>
              <a:rPr lang="zh-CN" altLang="en-US" noProof="0" smtClean="0"/>
              <a:t>单击图标添加图表</a:t>
            </a:r>
            <a:endParaRPr lang="zh-CN" altLang="en-US" noProof="0"/>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A43F192D-FCBD-4ABE-9540-7A0F625B52A3}" type="slidenum">
              <a:rPr lang="zh-CN" altLang="en-US"/>
              <a:pPr>
                <a:defRPr/>
              </a:pPr>
              <a:t>‹#›</a:t>
            </a:fld>
            <a:endParaRPr lang="en-US" altLang="zh-CN"/>
          </a:p>
        </p:txBody>
      </p:sp>
    </p:spTree>
    <p:extLst>
      <p:ext uri="{BB962C8B-B14F-4D97-AF65-F5344CB8AC3E}">
        <p14:creationId xmlns:p14="http://schemas.microsoft.com/office/powerpoint/2010/main" val="311482262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标题和图示或组织结构图">
    <p:spTree>
      <p:nvGrpSpPr>
        <p:cNvPr id="1" name=""/>
        <p:cNvGrpSpPr/>
        <p:nvPr/>
      </p:nvGrpSpPr>
      <p:grpSpPr>
        <a:xfrm>
          <a:off x="0" y="0"/>
          <a:ext cx="0" cy="0"/>
          <a:chOff x="0" y="0"/>
          <a:chExt cx="0" cy="0"/>
        </a:xfrm>
      </p:grpSpPr>
      <p:sp>
        <p:nvSpPr>
          <p:cNvPr id="2" name="标题 1"/>
          <p:cNvSpPr>
            <a:spLocks noGrp="1"/>
          </p:cNvSpPr>
          <p:nvPr>
            <p:ph type="title"/>
          </p:nvPr>
        </p:nvSpPr>
        <p:spPr>
          <a:xfrm>
            <a:off x="457200" y="325438"/>
            <a:ext cx="8229600" cy="927100"/>
          </a:xfrm>
        </p:spPr>
        <p:txBody>
          <a:bodyPr/>
          <a:lstStyle/>
          <a:p>
            <a:r>
              <a:rPr lang="zh-CN" altLang="en-US" smtClean="0"/>
              <a:t>单击此处编辑母版标题样式</a:t>
            </a:r>
            <a:endParaRPr lang="zh-CN" altLang="en-US"/>
          </a:p>
        </p:txBody>
      </p:sp>
      <p:sp>
        <p:nvSpPr>
          <p:cNvPr id="3" name="SmartArt 占位符 2"/>
          <p:cNvSpPr>
            <a:spLocks noGrp="1"/>
          </p:cNvSpPr>
          <p:nvPr>
            <p:ph type="dgm" idx="1"/>
          </p:nvPr>
        </p:nvSpPr>
        <p:spPr>
          <a:xfrm>
            <a:off x="457200" y="1600200"/>
            <a:ext cx="8229600" cy="4525963"/>
          </a:xfrm>
        </p:spPr>
        <p:txBody>
          <a:bodyPr/>
          <a:lstStyle/>
          <a:p>
            <a:pPr lvl="0"/>
            <a:r>
              <a:rPr lang="zh-CN" altLang="en-US" noProof="0" smtClean="0"/>
              <a:t>单击图标添加 </a:t>
            </a:r>
            <a:r>
              <a:rPr lang="en-US" altLang="zh-CN" noProof="0" smtClean="0"/>
              <a:t>SmartArt </a:t>
            </a:r>
            <a:r>
              <a:rPr lang="zh-CN" altLang="en-US" noProof="0" smtClean="0"/>
              <a:t>图形</a:t>
            </a:r>
            <a:endParaRPr lang="zh-CN" altLang="en-US" noProof="0"/>
          </a:p>
        </p:txBody>
      </p:sp>
      <p:sp>
        <p:nvSpPr>
          <p:cNvPr id="4" name="日期占位符 3"/>
          <p:cNvSpPr>
            <a:spLocks noGrp="1"/>
          </p:cNvSpPr>
          <p:nvPr>
            <p:ph type="dt" sz="half" idx="10"/>
          </p:nvPr>
        </p:nvSpPr>
        <p:spPr/>
        <p:txBody>
          <a:bodyPr/>
          <a:lstStyle>
            <a:lvl1pPr>
              <a:defRPr/>
            </a:lvl1pPr>
          </a:lstStyle>
          <a:p>
            <a:pPr>
              <a:defRPr/>
            </a:pPr>
            <a:fld id="{FD8295CB-AF5D-489E-9B93-7CE8DB565FE0}" type="datetimeFigureOut">
              <a:rPr lang="zh-CN" altLang="en-US"/>
              <a:pPr>
                <a:defRPr/>
              </a:pPr>
              <a:t>2017/8/25</a:t>
            </a:fld>
            <a:endParaRPr lang="zh-CN" altLang="en-US"/>
          </a:p>
        </p:txBody>
      </p:sp>
      <p:sp>
        <p:nvSpPr>
          <p:cNvPr id="5" name="页脚占位符 4"/>
          <p:cNvSpPr>
            <a:spLocks noGrp="1"/>
          </p:cNvSpPr>
          <p:nvPr>
            <p:ph type="ftr" sz="quarter" idx="11"/>
          </p:nvPr>
        </p:nvSpPr>
        <p:spPr/>
        <p:txBody>
          <a:bodyPr/>
          <a:lstStyle>
            <a:lvl1pPr>
              <a:defRPr/>
            </a:lvl1pPr>
          </a:lstStyle>
          <a:p>
            <a:pPr>
              <a:defRPr/>
            </a:pPr>
            <a:r>
              <a:rPr lang="en-US" altLang="zh-CN"/>
              <a:t>www.themegallery.com</a:t>
            </a:r>
            <a:endParaRPr lang="en-US" altLang="zh-CN" dirty="0"/>
          </a:p>
        </p:txBody>
      </p:sp>
      <p:sp>
        <p:nvSpPr>
          <p:cNvPr id="6" name="灯片编号占位符 5"/>
          <p:cNvSpPr>
            <a:spLocks noGrp="1"/>
          </p:cNvSpPr>
          <p:nvPr>
            <p:ph type="sldNum" sz="quarter" idx="12"/>
          </p:nvPr>
        </p:nvSpPr>
        <p:spPr/>
        <p:txBody>
          <a:bodyPr/>
          <a:lstStyle>
            <a:lvl1pPr>
              <a:defRPr/>
            </a:lvl1pPr>
          </a:lstStyle>
          <a:p>
            <a:pPr>
              <a:defRPr/>
            </a:pPr>
            <a:fld id="{B9A4283C-5FBE-4073-97D9-54141FFFA3BA}" type="slidenum">
              <a:rPr lang="zh-CN" altLang="en-US"/>
              <a:pPr>
                <a:defRPr/>
              </a:pPr>
              <a:t>‹#›</a:t>
            </a:fld>
            <a:endParaRPr lang="en-US" altLang="zh-CN"/>
          </a:p>
        </p:txBody>
      </p:sp>
    </p:spTree>
    <p:extLst>
      <p:ext uri="{BB962C8B-B14F-4D97-AF65-F5344CB8AC3E}">
        <p14:creationId xmlns:p14="http://schemas.microsoft.com/office/powerpoint/2010/main" val="363126478"/>
      </p:ext>
    </p:extLst>
  </p:cSld>
  <p:clrMapOvr>
    <a:masterClrMapping/>
  </p:clrMapOvr>
  <p:transition/>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4" name="Picture 2" descr="E:\工作文件\logo图片\北大社标小.jpg"/>
          <p:cNvPicPr>
            <a:picLocks noChangeAspect="1" noChangeArrowheads="1"/>
          </p:cNvPicPr>
          <p:nvPr userDrawn="1"/>
        </p:nvPicPr>
        <p:blipFill>
          <a:blip r:embed="rId2">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111156"/>
            <a:ext cx="755576" cy="74684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E:\工作文件\logo图片\社标横版logo.tif"/>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6413" y="0"/>
            <a:ext cx="225742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4"/>
          <p:cNvSpPr>
            <a:spLocks noGrp="1"/>
          </p:cNvSpPr>
          <p:nvPr>
            <p:ph type="ftr" sz="quarter" idx="10"/>
          </p:nvPr>
        </p:nvSpPr>
        <p:spPr/>
        <p:txBody>
          <a:bodyPr/>
          <a:lstStyle>
            <a:lvl1pPr>
              <a:defRPr/>
            </a:lvl1pPr>
          </a:lstStyle>
          <a:p>
            <a:pPr>
              <a:defRPr/>
            </a:pPr>
            <a:endParaRPr lang="en-US" altLang="zh-CN"/>
          </a:p>
        </p:txBody>
      </p:sp>
      <p:sp>
        <p:nvSpPr>
          <p:cNvPr id="7" name="灯片编号占位符 5"/>
          <p:cNvSpPr>
            <a:spLocks noGrp="1"/>
          </p:cNvSpPr>
          <p:nvPr>
            <p:ph type="sldNum" sz="quarter" idx="11"/>
          </p:nvPr>
        </p:nvSpPr>
        <p:spPr/>
        <p:txBody>
          <a:bodyPr/>
          <a:lstStyle>
            <a:lvl1pPr>
              <a:defRPr/>
            </a:lvl1pPr>
          </a:lstStyle>
          <a:p>
            <a:pPr>
              <a:defRPr/>
            </a:pPr>
            <a:fld id="{3F9D6464-D718-4AC5-8E34-C311F77AE7B3}" type="slidenum">
              <a:rPr lang="zh-CN" altLang="en-US"/>
              <a:pPr>
                <a:defRPr/>
              </a:pPr>
              <a:t>‹#›</a:t>
            </a:fld>
            <a:endParaRPr lang="en-US" altLang="zh-CN"/>
          </a:p>
        </p:txBody>
      </p:sp>
    </p:spTree>
    <p:extLst>
      <p:ext uri="{BB962C8B-B14F-4D97-AF65-F5344CB8AC3E}">
        <p14:creationId xmlns:p14="http://schemas.microsoft.com/office/powerpoint/2010/main" val="29802977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12098671-36FB-4EAC-9D32-F5888956FBEB}" type="datetimeFigureOut">
              <a:rPr lang="zh-CN" altLang="en-US"/>
              <a:pPr>
                <a:defRPr/>
              </a:pPr>
              <a:t>2017/8/25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55D7627D-3B3F-447B-AE45-A717DD513516}" type="slidenum">
              <a:rPr lang="zh-CN" altLang="en-US"/>
              <a:pPr>
                <a:defRPr/>
              </a:pPr>
              <a:t>‹#›</a:t>
            </a:fld>
            <a:endParaRPr lang="en-US" altLang="zh-CN"/>
          </a:p>
        </p:txBody>
      </p:sp>
    </p:spTree>
    <p:extLst>
      <p:ext uri="{BB962C8B-B14F-4D97-AF65-F5344CB8AC3E}">
        <p14:creationId xmlns:p14="http://schemas.microsoft.com/office/powerpoint/2010/main" val="59359906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1E1EDC00-98BB-4825-A49A-28D836D3F9C1}" type="datetimeFigureOut">
              <a:rPr lang="zh-CN" altLang="en-US"/>
              <a:pPr>
                <a:defRPr/>
              </a:pPr>
              <a:t>2017/8/25</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en-US" altLang="zh-CN"/>
          </a:p>
        </p:txBody>
      </p:sp>
      <p:sp>
        <p:nvSpPr>
          <p:cNvPr id="7" name="灯片编号占位符 6"/>
          <p:cNvSpPr>
            <a:spLocks noGrp="1"/>
          </p:cNvSpPr>
          <p:nvPr>
            <p:ph type="sldNum" sz="quarter" idx="12"/>
          </p:nvPr>
        </p:nvSpPr>
        <p:spPr/>
        <p:txBody>
          <a:bodyPr/>
          <a:lstStyle>
            <a:lvl1pPr>
              <a:defRPr/>
            </a:lvl1pPr>
          </a:lstStyle>
          <a:p>
            <a:pPr>
              <a:defRPr/>
            </a:pPr>
            <a:fld id="{694BD532-1401-4650-8B5A-9B69B6783533}" type="slidenum">
              <a:rPr lang="zh-CN" altLang="en-US"/>
              <a:pPr>
                <a:defRPr/>
              </a:pPr>
              <a:t>‹#›</a:t>
            </a:fld>
            <a:endParaRPr lang="en-US" altLang="zh-CN"/>
          </a:p>
        </p:txBody>
      </p:sp>
    </p:spTree>
    <p:extLst>
      <p:ext uri="{BB962C8B-B14F-4D97-AF65-F5344CB8AC3E}">
        <p14:creationId xmlns:p14="http://schemas.microsoft.com/office/powerpoint/2010/main" val="285299435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pPr>
              <a:defRPr/>
            </a:pPr>
            <a:fld id="{596CD0B6-7ED6-452A-8E91-04E1F7D1EB67}" type="datetimeFigureOut">
              <a:rPr lang="zh-CN" altLang="en-US"/>
              <a:pPr>
                <a:defRPr/>
              </a:pPr>
              <a:t>2017/8/25</a:t>
            </a:fld>
            <a:endParaRPr lang="zh-CN" altLang="en-US"/>
          </a:p>
        </p:txBody>
      </p:sp>
      <p:sp>
        <p:nvSpPr>
          <p:cNvPr id="8" name="页脚占位符 7"/>
          <p:cNvSpPr>
            <a:spLocks noGrp="1"/>
          </p:cNvSpPr>
          <p:nvPr>
            <p:ph type="ftr" sz="quarter" idx="11"/>
          </p:nvPr>
        </p:nvSpPr>
        <p:spPr/>
        <p:txBody>
          <a:bodyPr/>
          <a:lstStyle>
            <a:lvl1pPr>
              <a:defRPr/>
            </a:lvl1pPr>
          </a:lstStyle>
          <a:p>
            <a:pPr>
              <a:defRPr/>
            </a:pPr>
            <a:endParaRPr lang="en-US" altLang="zh-CN"/>
          </a:p>
        </p:txBody>
      </p:sp>
      <p:sp>
        <p:nvSpPr>
          <p:cNvPr id="9" name="灯片编号占位符 8"/>
          <p:cNvSpPr>
            <a:spLocks noGrp="1"/>
          </p:cNvSpPr>
          <p:nvPr>
            <p:ph type="sldNum" sz="quarter" idx="12"/>
          </p:nvPr>
        </p:nvSpPr>
        <p:spPr/>
        <p:txBody>
          <a:bodyPr/>
          <a:lstStyle>
            <a:lvl1pPr>
              <a:defRPr/>
            </a:lvl1pPr>
          </a:lstStyle>
          <a:p>
            <a:pPr>
              <a:defRPr/>
            </a:pPr>
            <a:fld id="{D2E9C120-5130-40DB-81E0-152C64F31032}" type="slidenum">
              <a:rPr lang="zh-CN" altLang="en-US"/>
              <a:pPr>
                <a:defRPr/>
              </a:pPr>
              <a:t>‹#›</a:t>
            </a:fld>
            <a:endParaRPr lang="en-US" altLang="zh-CN"/>
          </a:p>
        </p:txBody>
      </p:sp>
    </p:spTree>
    <p:extLst>
      <p:ext uri="{BB962C8B-B14F-4D97-AF65-F5344CB8AC3E}">
        <p14:creationId xmlns:p14="http://schemas.microsoft.com/office/powerpoint/2010/main" val="270344204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pPr>
              <a:defRPr/>
            </a:pPr>
            <a:fld id="{5826D0B8-3E3E-4AFB-B73F-BB90CDBFC1E5}" type="datetimeFigureOut">
              <a:rPr lang="zh-CN" altLang="en-US"/>
              <a:pPr>
                <a:defRPr/>
              </a:pPr>
              <a:t>2017/8/25</a:t>
            </a:fld>
            <a:endParaRPr lang="zh-CN" altLang="en-US"/>
          </a:p>
        </p:txBody>
      </p:sp>
      <p:sp>
        <p:nvSpPr>
          <p:cNvPr id="4" name="页脚占位符 3"/>
          <p:cNvSpPr>
            <a:spLocks noGrp="1"/>
          </p:cNvSpPr>
          <p:nvPr>
            <p:ph type="ftr" sz="quarter" idx="11"/>
          </p:nvPr>
        </p:nvSpPr>
        <p:spPr/>
        <p:txBody>
          <a:bodyPr/>
          <a:lstStyle>
            <a:lvl1pPr>
              <a:defRPr/>
            </a:lvl1pPr>
          </a:lstStyle>
          <a:p>
            <a:pPr>
              <a:defRPr/>
            </a:pPr>
            <a:endParaRPr lang="en-US" altLang="zh-CN"/>
          </a:p>
        </p:txBody>
      </p:sp>
      <p:sp>
        <p:nvSpPr>
          <p:cNvPr id="5" name="灯片编号占位符 4"/>
          <p:cNvSpPr>
            <a:spLocks noGrp="1"/>
          </p:cNvSpPr>
          <p:nvPr>
            <p:ph type="sldNum" sz="quarter" idx="12"/>
          </p:nvPr>
        </p:nvSpPr>
        <p:spPr/>
        <p:txBody>
          <a:bodyPr/>
          <a:lstStyle>
            <a:lvl1pPr>
              <a:defRPr/>
            </a:lvl1pPr>
          </a:lstStyle>
          <a:p>
            <a:pPr>
              <a:defRPr/>
            </a:pPr>
            <a:fld id="{43E6167D-F33D-40EA-A558-250EE1ABF8B3}" type="slidenum">
              <a:rPr lang="zh-CN" altLang="en-US"/>
              <a:pPr>
                <a:defRPr/>
              </a:pPr>
              <a:t>‹#›</a:t>
            </a:fld>
            <a:endParaRPr lang="en-US" altLang="zh-CN"/>
          </a:p>
        </p:txBody>
      </p:sp>
    </p:spTree>
    <p:extLst>
      <p:ext uri="{BB962C8B-B14F-4D97-AF65-F5344CB8AC3E}">
        <p14:creationId xmlns:p14="http://schemas.microsoft.com/office/powerpoint/2010/main" val="361665125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pPr>
              <a:defRPr/>
            </a:pPr>
            <a:fld id="{A7869C7A-DAEA-49FD-AC63-95FA3FE24CE3}" type="datetimeFigureOut">
              <a:rPr lang="zh-CN" altLang="en-US"/>
              <a:pPr>
                <a:defRPr/>
              </a:pPr>
              <a:t>2017/8/25</a:t>
            </a:fld>
            <a:endParaRPr lang="zh-CN" altLang="en-US"/>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3"/>
          <p:cNvSpPr>
            <a:spLocks noGrp="1"/>
          </p:cNvSpPr>
          <p:nvPr>
            <p:ph type="sldNum" sz="quarter" idx="12"/>
          </p:nvPr>
        </p:nvSpPr>
        <p:spPr/>
        <p:txBody>
          <a:bodyPr/>
          <a:lstStyle>
            <a:lvl1pPr>
              <a:defRPr/>
            </a:lvl1pPr>
          </a:lstStyle>
          <a:p>
            <a:pPr>
              <a:defRPr/>
            </a:pPr>
            <a:fld id="{06D6C88C-BB71-4AF8-BA55-E9F5DABD967D}" type="slidenum">
              <a:rPr lang="zh-CN" altLang="en-US"/>
              <a:pPr>
                <a:defRPr/>
              </a:pPr>
              <a:t>‹#›</a:t>
            </a:fld>
            <a:endParaRPr lang="en-US" altLang="zh-CN"/>
          </a:p>
        </p:txBody>
      </p:sp>
    </p:spTree>
    <p:extLst>
      <p:ext uri="{BB962C8B-B14F-4D97-AF65-F5344CB8AC3E}">
        <p14:creationId xmlns:p14="http://schemas.microsoft.com/office/powerpoint/2010/main" val="223185978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16158DCF-EE50-45D1-8D29-F5339380EC18}" type="datetimeFigureOut">
              <a:rPr lang="zh-CN" altLang="en-US"/>
              <a:pPr>
                <a:defRPr/>
              </a:pPr>
              <a:t>2017/8/25</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en-US" altLang="zh-CN"/>
          </a:p>
        </p:txBody>
      </p:sp>
      <p:sp>
        <p:nvSpPr>
          <p:cNvPr id="7" name="灯片编号占位符 6"/>
          <p:cNvSpPr>
            <a:spLocks noGrp="1"/>
          </p:cNvSpPr>
          <p:nvPr>
            <p:ph type="sldNum" sz="quarter" idx="12"/>
          </p:nvPr>
        </p:nvSpPr>
        <p:spPr/>
        <p:txBody>
          <a:bodyPr/>
          <a:lstStyle>
            <a:lvl1pPr>
              <a:defRPr/>
            </a:lvl1pPr>
          </a:lstStyle>
          <a:p>
            <a:pPr>
              <a:defRPr/>
            </a:pPr>
            <a:fld id="{A84EB279-02C5-457C-8D0E-740B3E471760}" type="slidenum">
              <a:rPr lang="zh-CN" altLang="en-US"/>
              <a:pPr>
                <a:defRPr/>
              </a:pPr>
              <a:t>‹#›</a:t>
            </a:fld>
            <a:endParaRPr lang="en-US" altLang="zh-CN"/>
          </a:p>
        </p:txBody>
      </p:sp>
    </p:spTree>
    <p:extLst>
      <p:ext uri="{BB962C8B-B14F-4D97-AF65-F5344CB8AC3E}">
        <p14:creationId xmlns:p14="http://schemas.microsoft.com/office/powerpoint/2010/main" val="17606687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02B745DC-F40C-4F3B-8484-D4E2D62D92C7}" type="datetimeFigureOut">
              <a:rPr lang="zh-CN" altLang="en-US"/>
              <a:pPr>
                <a:defRPr/>
              </a:pPr>
              <a:t>2017/8/25</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en-US" altLang="zh-CN"/>
          </a:p>
        </p:txBody>
      </p:sp>
      <p:sp>
        <p:nvSpPr>
          <p:cNvPr id="7" name="灯片编号占位符 6"/>
          <p:cNvSpPr>
            <a:spLocks noGrp="1"/>
          </p:cNvSpPr>
          <p:nvPr>
            <p:ph type="sldNum" sz="quarter" idx="12"/>
          </p:nvPr>
        </p:nvSpPr>
        <p:spPr/>
        <p:txBody>
          <a:bodyPr/>
          <a:lstStyle>
            <a:lvl1pPr>
              <a:defRPr/>
            </a:lvl1pPr>
          </a:lstStyle>
          <a:p>
            <a:pPr>
              <a:defRPr/>
            </a:pPr>
            <a:fld id="{463E838F-DFDD-418C-83C4-E563C8A2CE41}" type="slidenum">
              <a:rPr lang="zh-CN" altLang="en-US"/>
              <a:pPr>
                <a:defRPr/>
              </a:pPr>
              <a:t>‹#›</a:t>
            </a:fld>
            <a:endParaRPr lang="en-US" altLang="zh-CN"/>
          </a:p>
        </p:txBody>
      </p:sp>
    </p:spTree>
    <p:extLst>
      <p:ext uri="{BB962C8B-B14F-4D97-AF65-F5344CB8AC3E}">
        <p14:creationId xmlns:p14="http://schemas.microsoft.com/office/powerpoint/2010/main" val="199582644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9525"/>
            <a:ext cx="9156700" cy="6872288"/>
          </a:xfrm>
          <a:custGeom>
            <a:avLst/>
            <a:gdLst/>
            <a:ahLst/>
            <a:cxnLst>
              <a:cxn ang="0">
                <a:pos x="5766" y="605"/>
              </a:cxn>
              <a:cxn ang="0">
                <a:pos x="5768" y="4325"/>
              </a:cxn>
              <a:cxn ang="0">
                <a:pos x="1082" y="4329"/>
              </a:cxn>
              <a:cxn ang="0">
                <a:pos x="13" y="3351"/>
              </a:cxn>
              <a:cxn ang="0">
                <a:pos x="0" y="0"/>
              </a:cxn>
              <a:cxn ang="0">
                <a:pos x="2428" y="7"/>
              </a:cxn>
              <a:cxn ang="0">
                <a:pos x="5766" y="605"/>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w="9525">
            <a:noFill/>
            <a:round/>
            <a:headEnd/>
            <a:tailEnd/>
          </a:ln>
          <a:effectLst/>
        </p:spPr>
        <p:txBody>
          <a:bodyPr/>
          <a:lstStyle/>
          <a:p>
            <a:pPr>
              <a:defRPr/>
            </a:pPr>
            <a:endParaRPr lang="zh-CN" altLang="en-US">
              <a:latin typeface="Arial" charset="0"/>
              <a:ea typeface="宋体" charset="-122"/>
            </a:endParaRPr>
          </a:p>
        </p:txBody>
      </p:sp>
      <p:sp>
        <p:nvSpPr>
          <p:cNvPr id="1027" name="Freeform 9"/>
          <p:cNvSpPr>
            <a:spLocks/>
          </p:cNvSpPr>
          <p:nvPr/>
        </p:nvSpPr>
        <p:spPr bwMode="gray">
          <a:xfrm>
            <a:off x="-4763" y="5500688"/>
            <a:ext cx="1441451" cy="1358900"/>
          </a:xfrm>
          <a:custGeom>
            <a:avLst/>
            <a:gdLst>
              <a:gd name="T0" fmla="*/ 0 w 1089"/>
              <a:gd name="T1" fmla="*/ 0 h 1100"/>
              <a:gd name="T2" fmla="*/ 0 w 1089"/>
              <a:gd name="T3" fmla="*/ 1100 h 1100"/>
              <a:gd name="T4" fmla="*/ 1089 w 1089"/>
              <a:gd name="T5" fmla="*/ 1100 h 1100"/>
              <a:gd name="T6" fmla="*/ 0 w 1089"/>
              <a:gd name="T7" fmla="*/ 0 h 11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028" name="Line 13"/>
          <p:cNvSpPr>
            <a:spLocks noChangeShapeType="1"/>
          </p:cNvSpPr>
          <p:nvPr/>
        </p:nvSpPr>
        <p:spPr bwMode="gray">
          <a:xfrm>
            <a:off x="527050" y="0"/>
            <a:ext cx="0" cy="5910263"/>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29" name="Line 14"/>
          <p:cNvSpPr>
            <a:spLocks noChangeShapeType="1"/>
          </p:cNvSpPr>
          <p:nvPr/>
        </p:nvSpPr>
        <p:spPr bwMode="gray">
          <a:xfrm>
            <a:off x="1677988" y="0"/>
            <a:ext cx="0" cy="6832600"/>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0" name="Line 15"/>
          <p:cNvSpPr>
            <a:spLocks noChangeShapeType="1"/>
          </p:cNvSpPr>
          <p:nvPr/>
        </p:nvSpPr>
        <p:spPr bwMode="gray">
          <a:xfrm>
            <a:off x="2830513" y="0"/>
            <a:ext cx="0" cy="6861175"/>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2" name="Line 16"/>
          <p:cNvSpPr>
            <a:spLocks noChangeShapeType="1"/>
          </p:cNvSpPr>
          <p:nvPr/>
        </p:nvSpPr>
        <p:spPr bwMode="gray">
          <a:xfrm>
            <a:off x="3983038" y="0"/>
            <a:ext cx="0" cy="6875463"/>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2" name="Line 17"/>
          <p:cNvSpPr>
            <a:spLocks noChangeShapeType="1"/>
          </p:cNvSpPr>
          <p:nvPr/>
        </p:nvSpPr>
        <p:spPr bwMode="gray">
          <a:xfrm>
            <a:off x="5133975" y="388938"/>
            <a:ext cx="0" cy="6486525"/>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3" name="Line 18"/>
          <p:cNvSpPr>
            <a:spLocks noChangeShapeType="1"/>
          </p:cNvSpPr>
          <p:nvPr/>
        </p:nvSpPr>
        <p:spPr bwMode="gray">
          <a:xfrm>
            <a:off x="6286500" y="619125"/>
            <a:ext cx="0" cy="6256338"/>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4" name="Line 19"/>
          <p:cNvSpPr>
            <a:spLocks noChangeShapeType="1"/>
          </p:cNvSpPr>
          <p:nvPr/>
        </p:nvSpPr>
        <p:spPr bwMode="gray">
          <a:xfrm>
            <a:off x="7439025" y="773113"/>
            <a:ext cx="0" cy="6102350"/>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5" name="Line 20"/>
          <p:cNvSpPr>
            <a:spLocks noChangeShapeType="1"/>
          </p:cNvSpPr>
          <p:nvPr/>
        </p:nvSpPr>
        <p:spPr bwMode="gray">
          <a:xfrm>
            <a:off x="8591550" y="900113"/>
            <a:ext cx="0" cy="5975350"/>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6" name="Line 22"/>
          <p:cNvSpPr>
            <a:spLocks noChangeShapeType="1"/>
          </p:cNvSpPr>
          <p:nvPr/>
        </p:nvSpPr>
        <p:spPr bwMode="gray">
          <a:xfrm rot="5400000">
            <a:off x="2595563" y="-2176463"/>
            <a:ext cx="0" cy="5191125"/>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7" name="Line 23"/>
          <p:cNvSpPr>
            <a:spLocks noChangeShapeType="1"/>
          </p:cNvSpPr>
          <p:nvPr/>
        </p:nvSpPr>
        <p:spPr bwMode="gray">
          <a:xfrm rot="5400000">
            <a:off x="4578350" y="-3036887"/>
            <a:ext cx="0" cy="9156700"/>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8" name="Line 24"/>
          <p:cNvSpPr>
            <a:spLocks noChangeShapeType="1"/>
          </p:cNvSpPr>
          <p:nvPr/>
        </p:nvSpPr>
        <p:spPr bwMode="gray">
          <a:xfrm rot="5400000">
            <a:off x="4578350" y="-1912937"/>
            <a:ext cx="0" cy="9156700"/>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39" name="Line 25"/>
          <p:cNvSpPr>
            <a:spLocks noChangeShapeType="1"/>
          </p:cNvSpPr>
          <p:nvPr/>
        </p:nvSpPr>
        <p:spPr bwMode="gray">
          <a:xfrm rot="5400000">
            <a:off x="4579938" y="-788988"/>
            <a:ext cx="0" cy="9153525"/>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40" name="Line 26"/>
          <p:cNvSpPr>
            <a:spLocks noChangeShapeType="1"/>
          </p:cNvSpPr>
          <p:nvPr/>
        </p:nvSpPr>
        <p:spPr bwMode="gray">
          <a:xfrm rot="5400000">
            <a:off x="4579938" y="334962"/>
            <a:ext cx="0" cy="9153525"/>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41" name="Line 27"/>
          <p:cNvSpPr>
            <a:spLocks noChangeShapeType="1"/>
          </p:cNvSpPr>
          <p:nvPr/>
        </p:nvSpPr>
        <p:spPr bwMode="gray">
          <a:xfrm rot="5400000">
            <a:off x="4905376" y="1824037"/>
            <a:ext cx="0" cy="8423275"/>
          </a:xfrm>
          <a:prstGeom prst="line">
            <a:avLst/>
          </a:prstGeom>
          <a:noFill/>
          <a:ln w="9525">
            <a:solidFill>
              <a:srgbClr val="FFFFFF">
                <a:alpha val="50195"/>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zh-CN" altLang="en-US"/>
          </a:p>
        </p:txBody>
      </p:sp>
      <p:sp>
        <p:nvSpPr>
          <p:cNvPr id="1042" name="Rectangle 28"/>
          <p:cNvSpPr>
            <a:spLocks noChangeArrowheads="1"/>
          </p:cNvSpPr>
          <p:nvPr/>
        </p:nvSpPr>
        <p:spPr bwMode="gray">
          <a:xfrm>
            <a:off x="4005263" y="2692400"/>
            <a:ext cx="1128712" cy="1079500"/>
          </a:xfrm>
          <a:prstGeom prst="rect">
            <a:avLst/>
          </a:prstGeom>
          <a:solidFill>
            <a:srgbClr val="FFFFFF">
              <a:alpha val="25098"/>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3" name="Rectangle 29"/>
          <p:cNvSpPr>
            <a:spLocks noChangeArrowheads="1"/>
          </p:cNvSpPr>
          <p:nvPr/>
        </p:nvSpPr>
        <p:spPr bwMode="gray">
          <a:xfrm>
            <a:off x="7459663" y="4937125"/>
            <a:ext cx="1120775" cy="1079500"/>
          </a:xfrm>
          <a:prstGeom prst="rect">
            <a:avLst/>
          </a:prstGeom>
          <a:solidFill>
            <a:srgbClr val="FFFFFF">
              <a:alpha val="3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4" name="Rectangle 30"/>
          <p:cNvSpPr>
            <a:spLocks noChangeArrowheads="1"/>
          </p:cNvSpPr>
          <p:nvPr/>
        </p:nvSpPr>
        <p:spPr bwMode="gray">
          <a:xfrm>
            <a:off x="549275" y="3808413"/>
            <a:ext cx="1128713" cy="1079500"/>
          </a:xfrm>
          <a:prstGeom prst="rect">
            <a:avLst/>
          </a:prstGeom>
          <a:solidFill>
            <a:srgbClr val="FFFFFF">
              <a:alpha val="2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5" name="Rectangle 31"/>
          <p:cNvSpPr>
            <a:spLocks noChangeArrowheads="1"/>
          </p:cNvSpPr>
          <p:nvPr/>
        </p:nvSpPr>
        <p:spPr bwMode="gray">
          <a:xfrm>
            <a:off x="6307138" y="6064250"/>
            <a:ext cx="1128712" cy="796925"/>
          </a:xfrm>
          <a:prstGeom prst="rect">
            <a:avLst/>
          </a:prstGeom>
          <a:solidFill>
            <a:srgbClr val="FFFFFF">
              <a:alpha val="2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6" name="Rectangle 32"/>
          <p:cNvSpPr>
            <a:spLocks noChangeArrowheads="1"/>
          </p:cNvSpPr>
          <p:nvPr/>
        </p:nvSpPr>
        <p:spPr bwMode="gray">
          <a:xfrm>
            <a:off x="2846388" y="0"/>
            <a:ext cx="1128712" cy="404813"/>
          </a:xfrm>
          <a:prstGeom prst="rect">
            <a:avLst/>
          </a:prstGeom>
          <a:solidFill>
            <a:srgbClr val="FFFFFF">
              <a:alpha val="3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7" name="Rectangle 33"/>
          <p:cNvSpPr>
            <a:spLocks noChangeArrowheads="1"/>
          </p:cNvSpPr>
          <p:nvPr/>
        </p:nvSpPr>
        <p:spPr bwMode="gray">
          <a:xfrm>
            <a:off x="2852738" y="4938713"/>
            <a:ext cx="1120775" cy="1079500"/>
          </a:xfrm>
          <a:prstGeom prst="rect">
            <a:avLst/>
          </a:prstGeom>
          <a:solidFill>
            <a:srgbClr val="FFFFFF">
              <a:alpha val="3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8" name="Rectangle 34"/>
          <p:cNvSpPr>
            <a:spLocks noChangeArrowheads="1"/>
          </p:cNvSpPr>
          <p:nvPr/>
        </p:nvSpPr>
        <p:spPr bwMode="gray">
          <a:xfrm>
            <a:off x="6300788" y="1566863"/>
            <a:ext cx="1120775" cy="1079500"/>
          </a:xfrm>
          <a:prstGeom prst="rect">
            <a:avLst/>
          </a:prstGeom>
          <a:solidFill>
            <a:srgbClr val="FFFFFF">
              <a:alpha val="3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049" name="Rectangle 3"/>
          <p:cNvSpPr>
            <a:spLocks noGrp="1" noChangeArrowheads="1"/>
          </p:cNvSpPr>
          <p:nvPr>
            <p:ph type="body" idx="1"/>
          </p:nvPr>
        </p:nvSpPr>
        <p:spPr bwMode="gray">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ltLang="zh-CN" smtClean="0"/>
          </a:p>
        </p:txBody>
      </p:sp>
      <p:sp>
        <p:nvSpPr>
          <p:cNvPr id="3" name="Rectangle 4"/>
          <p:cNvSpPr>
            <a:spLocks noGrp="1" noChangeArrowheads="1"/>
          </p:cNvSpPr>
          <p:nvPr>
            <p:ph type="dt" sz="half" idx="2"/>
          </p:nvPr>
        </p:nvSpPr>
        <p:spPr bwMode="gray">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宋体" charset="-122"/>
              </a:defRPr>
            </a:lvl1pPr>
          </a:lstStyle>
          <a:p>
            <a:pPr>
              <a:defRPr/>
            </a:pPr>
            <a:endParaRPr lang="en-US" altLang="zh-CN"/>
          </a:p>
        </p:txBody>
      </p:sp>
      <p:sp>
        <p:nvSpPr>
          <p:cNvPr id="4" name="Rectangle 5"/>
          <p:cNvSpPr>
            <a:spLocks noGrp="1" noChangeArrowheads="1"/>
          </p:cNvSpPr>
          <p:nvPr>
            <p:ph type="ftr" sz="quarter" idx="3"/>
          </p:nvPr>
        </p:nvSpPr>
        <p:spPr bwMode="gray">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宋体" charset="-122"/>
              </a:defRPr>
            </a:lvl1pPr>
          </a:lstStyle>
          <a:p>
            <a:pPr>
              <a:defRPr/>
            </a:pPr>
            <a:r>
              <a:rPr lang="en-US" altLang="zh-CN"/>
              <a:t>www.themegallery.com</a:t>
            </a:r>
            <a:endParaRPr lang="en-US" altLang="zh-CN" dirty="0"/>
          </a:p>
        </p:txBody>
      </p:sp>
      <p:sp>
        <p:nvSpPr>
          <p:cNvPr id="5" name="Rectangle 6"/>
          <p:cNvSpPr>
            <a:spLocks noGrp="1" noChangeArrowheads="1"/>
          </p:cNvSpPr>
          <p:nvPr>
            <p:ph type="sldNum" sz="quarter" idx="4"/>
          </p:nvPr>
        </p:nvSpPr>
        <p:spPr bwMode="gray">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宋体" charset="-122"/>
              </a:defRPr>
            </a:lvl1pPr>
          </a:lstStyle>
          <a:p>
            <a:pPr>
              <a:defRPr/>
            </a:pPr>
            <a:fld id="{7B7963F5-B83F-4469-B6A8-A28BF0C0859B}" type="slidenum">
              <a:rPr lang="zh-CN" altLang="en-US"/>
              <a:pPr>
                <a:defRPr/>
              </a:pPr>
              <a:t>‹#›</a:t>
            </a:fld>
            <a:endParaRPr lang="en-US" altLang="zh-CN"/>
          </a:p>
        </p:txBody>
      </p:sp>
      <p:sp>
        <p:nvSpPr>
          <p:cNvPr id="1053" name="Freeform 36"/>
          <p:cNvSpPr>
            <a:spLocks/>
          </p:cNvSpPr>
          <p:nvPr/>
        </p:nvSpPr>
        <p:spPr bwMode="gray">
          <a:xfrm>
            <a:off x="4041775" y="0"/>
            <a:ext cx="5105400" cy="739775"/>
          </a:xfrm>
          <a:custGeom>
            <a:avLst/>
            <a:gdLst>
              <a:gd name="T0" fmla="*/ 3130 w 3130"/>
              <a:gd name="T1" fmla="*/ 453 h 453"/>
              <a:gd name="T2" fmla="*/ 3130 w 3130"/>
              <a:gd name="T3" fmla="*/ 0 h 453"/>
              <a:gd name="T4" fmla="*/ 0 w 3130"/>
              <a:gd name="T5" fmla="*/ 0 h 453"/>
              <a:gd name="T6" fmla="*/ 3130 w 3130"/>
              <a:gd name="T7" fmla="*/ 453 h 4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054" name="Rectangle 2"/>
          <p:cNvSpPr>
            <a:spLocks noGrp="1" noChangeArrowheads="1"/>
          </p:cNvSpPr>
          <p:nvPr>
            <p:ph type="title"/>
          </p:nvPr>
        </p:nvSpPr>
        <p:spPr bwMode="black">
          <a:xfrm>
            <a:off x="457200" y="325438"/>
            <a:ext cx="8229600" cy="927100"/>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endParaRPr lang="en-US" altLang="zh-CN" smtClean="0"/>
          </a:p>
        </p:txBody>
      </p:sp>
      <p:pic>
        <p:nvPicPr>
          <p:cNvPr id="1055"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0" y="-381000"/>
            <a:ext cx="2417763" cy="199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6"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5726113"/>
            <a:ext cx="12239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7" name="Picture 3" descr="E:\工作文件\logo图片\社标横版logo.tif"/>
          <p:cNvPicPr>
            <a:picLocks noChangeAspect="1" noChangeArrowheads="1"/>
          </p:cNvPicPr>
          <p:nvPr/>
        </p:nvPicPr>
        <p:blipFill>
          <a:blip r:embed="rId2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6413" y="0"/>
            <a:ext cx="225742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2" descr="E:\工作文件\logo图片\北大社标小.jpg"/>
          <p:cNvPicPr>
            <a:picLocks noChangeAspect="1" noChangeArrowheads="1"/>
          </p:cNvPicPr>
          <p:nvPr/>
        </p:nvPicPr>
        <p:blipFill>
          <a:blip r:embed="rId21">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111156"/>
            <a:ext cx="755576" cy="74684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 id="2147483986" r:id="rId14"/>
    <p:sldLayoutId id="2147483987" r:id="rId15"/>
    <p:sldLayoutId id="2147483988" r:id="rId16"/>
  </p:sldLayoutIdLst>
  <p:transition/>
  <p:timing>
    <p:tnLst>
      <p:par>
        <p:cTn id="1" dur="indefinite" restart="never" nodeType="tmRoot"/>
      </p:par>
    </p:tnLst>
  </p:timing>
  <p:hf sldNum="0" hdr="0" dt="0"/>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7544" y="890272"/>
            <a:ext cx="8229600" cy="927100"/>
          </a:xfrm>
        </p:spPr>
        <p:txBody>
          <a:bodyPr/>
          <a:lstStyle/>
          <a:p>
            <a:pPr algn="ctr" eaLnBrk="1" hangingPunct="1"/>
            <a:r>
              <a:rPr lang="zh-CN" altLang="en-US" dirty="0" smtClean="0">
                <a:latin typeface="方正宋黑简体" pitchFamily="2" charset="-122"/>
                <a:ea typeface="方正宋黑简体" pitchFamily="2" charset="-122"/>
              </a:rPr>
              <a:t>第</a:t>
            </a:r>
            <a:r>
              <a:rPr lang="en-US" altLang="zh-CN" dirty="0" smtClean="0">
                <a:latin typeface="方正宋黑简体" pitchFamily="2" charset="-122"/>
                <a:ea typeface="方正宋黑简体" pitchFamily="2" charset="-122"/>
              </a:rPr>
              <a:t>1</a:t>
            </a:r>
            <a:r>
              <a:rPr lang="zh-CN" altLang="en-US" dirty="0" smtClean="0">
                <a:latin typeface="方正宋黑简体" pitchFamily="2" charset="-122"/>
                <a:ea typeface="方正宋黑简体" pitchFamily="2" charset="-122"/>
              </a:rPr>
              <a:t>章  建设项目与工程造价</a:t>
            </a:r>
          </a:p>
        </p:txBody>
      </p:sp>
      <p:grpSp>
        <p:nvGrpSpPr>
          <p:cNvPr id="18435" name="Group 3"/>
          <p:cNvGrpSpPr>
            <a:grpSpLocks/>
          </p:cNvGrpSpPr>
          <p:nvPr/>
        </p:nvGrpSpPr>
        <p:grpSpPr bwMode="auto">
          <a:xfrm>
            <a:off x="1828800" y="2024063"/>
            <a:ext cx="5410200" cy="665162"/>
            <a:chOff x="1152" y="1275"/>
            <a:chExt cx="3408" cy="419"/>
          </a:xfrm>
        </p:grpSpPr>
        <p:grpSp>
          <p:nvGrpSpPr>
            <p:cNvPr id="18453" name="Group 4"/>
            <p:cNvGrpSpPr>
              <a:grpSpLocks/>
            </p:cNvGrpSpPr>
            <p:nvPr/>
          </p:nvGrpSpPr>
          <p:grpSpPr bwMode="auto">
            <a:xfrm>
              <a:off x="1152" y="1275"/>
              <a:ext cx="480" cy="419"/>
              <a:chOff x="1110" y="2656"/>
              <a:chExt cx="1549" cy="1351"/>
            </a:xfrm>
          </p:grpSpPr>
          <p:sp>
            <p:nvSpPr>
              <p:cNvPr id="18457" name="AutoShape 5"/>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8458" name="AutoShape 6"/>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zh-CN" altLang="en-US"/>
              </a:p>
            </p:txBody>
          </p:sp>
          <p:sp>
            <p:nvSpPr>
              <p:cNvPr id="46087" name="AutoShape 7"/>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zh-CN" altLang="en-US">
                  <a:latin typeface="Arial" charset="0"/>
                </a:endParaRPr>
              </a:p>
            </p:txBody>
          </p:sp>
        </p:grpSp>
        <p:sp>
          <p:nvSpPr>
            <p:cNvPr id="18454" name="Line 8"/>
            <p:cNvSpPr>
              <a:spLocks noChangeShapeType="1"/>
            </p:cNvSpPr>
            <p:nvPr/>
          </p:nvSpPr>
          <p:spPr bwMode="auto">
            <a:xfrm>
              <a:off x="1536" y="1659"/>
              <a:ext cx="3024" cy="0"/>
            </a:xfrm>
            <a:prstGeom prst="line">
              <a:avLst/>
            </a:prstGeom>
            <a:noFill/>
            <a:ln w="25400">
              <a:solidFill>
                <a:schemeClr val="tx2"/>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8455" name="Text Box 9"/>
            <p:cNvSpPr txBox="1">
              <a:spLocks noChangeArrowheads="1"/>
            </p:cNvSpPr>
            <p:nvPr/>
          </p:nvSpPr>
          <p:spPr bwMode="auto">
            <a:xfrm>
              <a:off x="1746" y="1275"/>
              <a:ext cx="1716"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r>
                <a:rPr lang="zh-CN" altLang="en-US" sz="3600" dirty="0">
                  <a:latin typeface="汉仪中宋简" pitchFamily="49" charset="-122"/>
                  <a:ea typeface="汉仪中宋简" pitchFamily="49" charset="-122"/>
                </a:rPr>
                <a:t>建 设 项 目</a:t>
              </a:r>
            </a:p>
          </p:txBody>
        </p:sp>
        <p:sp>
          <p:nvSpPr>
            <p:cNvPr id="18456" name="Text Box 10"/>
            <p:cNvSpPr txBox="1">
              <a:spLocks noChangeArrowheads="1"/>
            </p:cNvSpPr>
            <p:nvPr/>
          </p:nvSpPr>
          <p:spPr bwMode="gray">
            <a:xfrm>
              <a:off x="1276" y="1337"/>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chemeClr val="bg1"/>
                  </a:solidFill>
                </a:rPr>
                <a:t>1</a:t>
              </a:r>
            </a:p>
          </p:txBody>
        </p:sp>
      </p:grpSp>
      <p:grpSp>
        <p:nvGrpSpPr>
          <p:cNvPr id="18436" name="Group 11"/>
          <p:cNvGrpSpPr>
            <a:grpSpLocks/>
          </p:cNvGrpSpPr>
          <p:nvPr/>
        </p:nvGrpSpPr>
        <p:grpSpPr bwMode="auto">
          <a:xfrm>
            <a:off x="1828800" y="2938463"/>
            <a:ext cx="5599113" cy="665162"/>
            <a:chOff x="1152" y="1851"/>
            <a:chExt cx="3527" cy="419"/>
          </a:xfrm>
        </p:grpSpPr>
        <p:grpSp>
          <p:nvGrpSpPr>
            <p:cNvPr id="18446" name="Group 12"/>
            <p:cNvGrpSpPr>
              <a:grpSpLocks/>
            </p:cNvGrpSpPr>
            <p:nvPr/>
          </p:nvGrpSpPr>
          <p:grpSpPr bwMode="auto">
            <a:xfrm>
              <a:off x="1152" y="1851"/>
              <a:ext cx="480" cy="419"/>
              <a:chOff x="3174" y="2656"/>
              <a:chExt cx="1549" cy="1351"/>
            </a:xfrm>
          </p:grpSpPr>
          <p:sp>
            <p:nvSpPr>
              <p:cNvPr id="18450" name="AutoShape 13"/>
              <p:cNvSpPr>
                <a:spLocks noChangeArrowheads="1"/>
              </p:cNvSpPr>
              <p:nvPr/>
            </p:nvSpPr>
            <p:spPr bwMode="gray">
              <a:xfrm>
                <a:off x="3187"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8451" name="AutoShape 14"/>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zh-CN" altLang="en-US"/>
              </a:p>
            </p:txBody>
          </p:sp>
          <p:sp>
            <p:nvSpPr>
              <p:cNvPr id="46095" name="AutoShape 15"/>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zh-CN" altLang="en-US">
                  <a:latin typeface="Arial" charset="0"/>
                </a:endParaRPr>
              </a:p>
            </p:txBody>
          </p:sp>
        </p:grpSp>
        <p:sp>
          <p:nvSpPr>
            <p:cNvPr id="18447" name="Line 16"/>
            <p:cNvSpPr>
              <a:spLocks noChangeShapeType="1"/>
            </p:cNvSpPr>
            <p:nvPr/>
          </p:nvSpPr>
          <p:spPr bwMode="auto">
            <a:xfrm>
              <a:off x="1536" y="2235"/>
              <a:ext cx="3024" cy="0"/>
            </a:xfrm>
            <a:prstGeom prst="line">
              <a:avLst/>
            </a:prstGeom>
            <a:noFill/>
            <a:ln w="25400">
              <a:solidFill>
                <a:schemeClr val="tx2"/>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8448" name="Text Box 17"/>
            <p:cNvSpPr txBox="1">
              <a:spLocks noChangeArrowheads="1"/>
            </p:cNvSpPr>
            <p:nvPr/>
          </p:nvSpPr>
          <p:spPr bwMode="auto">
            <a:xfrm>
              <a:off x="1655" y="1863"/>
              <a:ext cx="3024"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r>
                <a:rPr lang="zh-CN" altLang="en-US" sz="3600" dirty="0">
                  <a:latin typeface="汉仪中宋简" pitchFamily="49" charset="-122"/>
                  <a:ea typeface="汉仪中宋简" pitchFamily="49" charset="-122"/>
                </a:rPr>
                <a:t>工程造价的含义与特征</a:t>
              </a:r>
            </a:p>
          </p:txBody>
        </p:sp>
        <p:sp>
          <p:nvSpPr>
            <p:cNvPr id="18449" name="Text Box 18"/>
            <p:cNvSpPr txBox="1">
              <a:spLocks noChangeArrowheads="1"/>
            </p:cNvSpPr>
            <p:nvPr/>
          </p:nvSpPr>
          <p:spPr bwMode="gray">
            <a:xfrm>
              <a:off x="1276" y="1913"/>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chemeClr val="bg1"/>
                  </a:solidFill>
                </a:rPr>
                <a:t>2</a:t>
              </a:r>
            </a:p>
          </p:txBody>
        </p:sp>
      </p:grpSp>
      <p:grpSp>
        <p:nvGrpSpPr>
          <p:cNvPr id="18437" name="Group 19"/>
          <p:cNvGrpSpPr>
            <a:grpSpLocks/>
          </p:cNvGrpSpPr>
          <p:nvPr/>
        </p:nvGrpSpPr>
        <p:grpSpPr bwMode="auto">
          <a:xfrm>
            <a:off x="1828800" y="3830641"/>
            <a:ext cx="6470650" cy="685800"/>
            <a:chOff x="1152" y="2413"/>
            <a:chExt cx="4076" cy="432"/>
          </a:xfrm>
        </p:grpSpPr>
        <p:grpSp>
          <p:nvGrpSpPr>
            <p:cNvPr id="18439" name="Group 20"/>
            <p:cNvGrpSpPr>
              <a:grpSpLocks/>
            </p:cNvGrpSpPr>
            <p:nvPr/>
          </p:nvGrpSpPr>
          <p:grpSpPr bwMode="auto">
            <a:xfrm>
              <a:off x="1152" y="2413"/>
              <a:ext cx="480" cy="419"/>
              <a:chOff x="1110" y="2656"/>
              <a:chExt cx="1549" cy="1351"/>
            </a:xfrm>
          </p:grpSpPr>
          <p:sp>
            <p:nvSpPr>
              <p:cNvPr id="18443" name="AutoShape 21"/>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p>
            </p:txBody>
          </p:sp>
          <p:sp>
            <p:nvSpPr>
              <p:cNvPr id="18444" name="AutoShape 22"/>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zh-CN" altLang="en-US"/>
              </a:p>
            </p:txBody>
          </p:sp>
          <p:sp>
            <p:nvSpPr>
              <p:cNvPr id="46103" name="AutoShape 23"/>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zh-CN" altLang="en-US">
                  <a:latin typeface="Arial" charset="0"/>
                </a:endParaRPr>
              </a:p>
            </p:txBody>
          </p:sp>
        </p:grpSp>
        <p:sp>
          <p:nvSpPr>
            <p:cNvPr id="18440" name="Line 24"/>
            <p:cNvSpPr>
              <a:spLocks noChangeShapeType="1"/>
            </p:cNvSpPr>
            <p:nvPr/>
          </p:nvSpPr>
          <p:spPr bwMode="auto">
            <a:xfrm>
              <a:off x="1536" y="2797"/>
              <a:ext cx="3024" cy="0"/>
            </a:xfrm>
            <a:prstGeom prst="line">
              <a:avLst/>
            </a:prstGeom>
            <a:noFill/>
            <a:ln w="25400">
              <a:solidFill>
                <a:schemeClr val="tx2"/>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8441" name="Text Box 25"/>
            <p:cNvSpPr txBox="1">
              <a:spLocks noChangeArrowheads="1"/>
            </p:cNvSpPr>
            <p:nvPr/>
          </p:nvSpPr>
          <p:spPr bwMode="auto">
            <a:xfrm>
              <a:off x="1247" y="2438"/>
              <a:ext cx="3981"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r>
                <a:rPr lang="zh-CN" altLang="en-US" sz="2400" dirty="0"/>
                <a:t>       </a:t>
              </a:r>
              <a:r>
                <a:rPr lang="zh-CN" altLang="en-US" sz="3600" dirty="0">
                  <a:latin typeface="汉仪中宋简" pitchFamily="49" charset="-122"/>
                  <a:ea typeface="汉仪中宋简" pitchFamily="49" charset="-122"/>
                </a:rPr>
                <a:t>工程造价管理及其基本内容</a:t>
              </a:r>
            </a:p>
          </p:txBody>
        </p:sp>
        <p:sp>
          <p:nvSpPr>
            <p:cNvPr id="18442" name="Text Box 26"/>
            <p:cNvSpPr txBox="1">
              <a:spLocks noChangeArrowheads="1"/>
            </p:cNvSpPr>
            <p:nvPr/>
          </p:nvSpPr>
          <p:spPr bwMode="gray">
            <a:xfrm>
              <a:off x="1276" y="2475"/>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chemeClr val="bg1"/>
                  </a:solidFill>
                </a:rPr>
                <a:t>3</a:t>
              </a:r>
            </a:p>
          </p:txBody>
        </p:sp>
      </p:grpSp>
      <p:sp>
        <p:nvSpPr>
          <p:cNvPr id="18438" name="Text Box 35"/>
          <p:cNvSpPr txBox="1">
            <a:spLocks noChangeArrowheads="1"/>
          </p:cNvSpPr>
          <p:nvPr/>
        </p:nvSpPr>
        <p:spPr bwMode="auto">
          <a:xfrm>
            <a:off x="1660525" y="7223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endParaRPr lang="zh-CN" alt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r>
              <a:rPr lang="en-US" altLang="zh-CN" dirty="0" smtClean="0">
                <a:ea typeface="宋体" pitchFamily="2" charset="-122"/>
              </a:rPr>
              <a:t>1.3  </a:t>
            </a:r>
            <a:r>
              <a:rPr lang="zh-CN" altLang="en-US" dirty="0" smtClean="0">
                <a:ea typeface="宋体" pitchFamily="2" charset="-122"/>
              </a:rPr>
              <a:t>工程造价管理及其基本内容</a:t>
            </a:r>
          </a:p>
        </p:txBody>
      </p:sp>
      <p:sp>
        <p:nvSpPr>
          <p:cNvPr id="25639" name="Rectangle 39"/>
          <p:cNvSpPr>
            <a:spLocks noChangeArrowheads="1"/>
          </p:cNvSpPr>
          <p:nvPr/>
        </p:nvSpPr>
        <p:spPr bwMode="auto">
          <a:xfrm>
            <a:off x="0" y="1298317"/>
            <a:ext cx="8786813" cy="2646878"/>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anchor="ctr">
            <a:spAutoFit/>
          </a:bodyPr>
          <a:lstStyle/>
          <a:p>
            <a:pPr eaLnBrk="0" hangingPunct="0">
              <a:defRPr/>
            </a:pPr>
            <a:r>
              <a:rPr lang="en-US" sz="2800" dirty="0">
                <a:ea typeface="汉仪中圆简"/>
                <a:cs typeface="宋体" pitchFamily="2" charset="-122"/>
              </a:rPr>
              <a:t>1.3.1  </a:t>
            </a:r>
            <a:r>
              <a:rPr lang="zh-CN" altLang="en-US" sz="2800" dirty="0">
                <a:ea typeface="汉仪中圆简"/>
                <a:cs typeface="宋体" pitchFamily="2" charset="-122"/>
              </a:rPr>
              <a:t>工程造价管理的含义</a:t>
            </a:r>
          </a:p>
          <a:p>
            <a:pPr eaLnBrk="0" hangingPunct="0">
              <a:defRPr/>
            </a:pPr>
            <a:r>
              <a:rPr lang="zh-CN" altLang="en-US" sz="2400" dirty="0">
                <a:latin typeface="Arial" charset="0"/>
                <a:ea typeface="宋体" charset="-122"/>
              </a:rPr>
              <a:t>       相对于工程造价的两个含义，</a:t>
            </a:r>
            <a:r>
              <a:rPr lang="zh-CN" altLang="en-US" sz="2400" u="sng" dirty="0">
                <a:solidFill>
                  <a:schemeClr val="accent1">
                    <a:lumMod val="75000"/>
                  </a:schemeClr>
                </a:solidFill>
                <a:latin typeface="Arial" charset="0"/>
                <a:ea typeface="宋体" charset="-122"/>
              </a:rPr>
              <a:t>工程造价管理</a:t>
            </a:r>
            <a:r>
              <a:rPr lang="zh-CN" altLang="en-US" sz="2400" dirty="0">
                <a:latin typeface="Arial" charset="0"/>
                <a:ea typeface="宋体" charset="-122"/>
              </a:rPr>
              <a:t>的含义也包括</a:t>
            </a:r>
            <a:r>
              <a:rPr lang="zh-CN" altLang="en-US" sz="2400" u="sng" dirty="0">
                <a:solidFill>
                  <a:schemeClr val="accent1">
                    <a:lumMod val="75000"/>
                  </a:schemeClr>
                </a:solidFill>
                <a:latin typeface="Arial" charset="0"/>
                <a:ea typeface="宋体" charset="-122"/>
              </a:rPr>
              <a:t>两</a:t>
            </a:r>
            <a:r>
              <a:rPr lang="zh-CN" altLang="en-US" sz="2400" dirty="0">
                <a:latin typeface="Arial" charset="0"/>
                <a:ea typeface="宋体" charset="-122"/>
              </a:rPr>
              <a:t>个方面：</a:t>
            </a:r>
            <a:endParaRPr lang="en-US" altLang="zh-CN" sz="2400" dirty="0">
              <a:latin typeface="Arial" charset="0"/>
              <a:ea typeface="宋体" charset="-122"/>
            </a:endParaRPr>
          </a:p>
          <a:p>
            <a:pPr eaLnBrk="0" hangingPunct="0">
              <a:defRPr/>
            </a:pPr>
            <a:endParaRPr lang="zh-CN" altLang="en-US" sz="2400" dirty="0">
              <a:latin typeface="Arial" charset="0"/>
              <a:ea typeface="宋体" charset="-122"/>
            </a:endParaRPr>
          </a:p>
          <a:p>
            <a:pPr eaLnBrk="0" hangingPunct="0">
              <a:defRPr/>
            </a:pPr>
            <a:endParaRPr lang="en-US" altLang="zh-CN" sz="2400" dirty="0">
              <a:ea typeface="汉仪中圆简"/>
              <a:cs typeface="宋体" pitchFamily="2" charset="-122"/>
            </a:endParaRPr>
          </a:p>
          <a:p>
            <a:pPr eaLnBrk="0" hangingPunct="0">
              <a:defRPr/>
            </a:pPr>
            <a:endParaRPr lang="en-US" altLang="zh-CN" sz="2400" dirty="0">
              <a:ea typeface="汉仪中圆简"/>
              <a:cs typeface="宋体" pitchFamily="2" charset="-122"/>
            </a:endParaRPr>
          </a:p>
          <a:p>
            <a:pPr eaLnBrk="0" hangingPunct="0">
              <a:defRPr/>
            </a:pPr>
            <a:endParaRPr lang="zh-CN" altLang="en-US" dirty="0"/>
          </a:p>
        </p:txBody>
      </p:sp>
      <p:grpSp>
        <p:nvGrpSpPr>
          <p:cNvPr id="27652" name="Group 3"/>
          <p:cNvGrpSpPr>
            <a:grpSpLocks/>
          </p:cNvGrpSpPr>
          <p:nvPr/>
        </p:nvGrpSpPr>
        <p:grpSpPr bwMode="auto">
          <a:xfrm>
            <a:off x="1043608" y="3594100"/>
            <a:ext cx="2752105" cy="3049588"/>
            <a:chOff x="720" y="2112"/>
            <a:chExt cx="1440" cy="1680"/>
          </a:xfrm>
        </p:grpSpPr>
        <p:sp>
          <p:nvSpPr>
            <p:cNvPr id="27669" name="AutoShape 4"/>
            <p:cNvSpPr>
              <a:spLocks noChangeArrowheads="1"/>
            </p:cNvSpPr>
            <p:nvPr/>
          </p:nvSpPr>
          <p:spPr bwMode="auto">
            <a:xfrm>
              <a:off x="720" y="2112"/>
              <a:ext cx="1440" cy="168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7670" name="Text Box 5"/>
            <p:cNvSpPr txBox="1">
              <a:spLocks noChangeArrowheads="1"/>
            </p:cNvSpPr>
            <p:nvPr/>
          </p:nvSpPr>
          <p:spPr bwMode="auto">
            <a:xfrm>
              <a:off x="780" y="2238"/>
              <a:ext cx="1284" cy="1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solidFill>
                    <a:schemeClr val="accent1">
                      <a:lumMod val="75000"/>
                    </a:schemeClr>
                  </a:solidFill>
                  <a:latin typeface="方正宋黑简体" pitchFamily="2" charset="-122"/>
                  <a:ea typeface="方正宋黑简体" pitchFamily="2" charset="-122"/>
                </a:rPr>
                <a:t>建设工程投资费用管理：</a:t>
              </a:r>
              <a:r>
                <a:rPr lang="zh-CN" altLang="en-US" dirty="0"/>
                <a:t>指为了实现投资的预期目标，在拟定的规划、设计方案的条件下，预测、计算、确定和监控</a:t>
              </a:r>
              <a:r>
                <a:rPr lang="zh-CN" altLang="en-US" u="sng" dirty="0">
                  <a:solidFill>
                    <a:schemeClr val="accent1">
                      <a:lumMod val="75000"/>
                    </a:schemeClr>
                  </a:solidFill>
                </a:rPr>
                <a:t>工程造价</a:t>
              </a:r>
              <a:r>
                <a:rPr lang="zh-CN" altLang="en-US" dirty="0"/>
                <a:t>及其变动的系统活动</a:t>
              </a:r>
              <a:endParaRPr lang="en-US" altLang="zh-CN" dirty="0">
                <a:solidFill>
                  <a:srgbClr val="000000"/>
                </a:solidFill>
              </a:endParaRPr>
            </a:p>
          </p:txBody>
        </p:sp>
      </p:grpSp>
      <p:sp>
        <p:nvSpPr>
          <p:cNvPr id="7" name="Freeform 6"/>
          <p:cNvSpPr>
            <a:spLocks/>
          </p:cNvSpPr>
          <p:nvPr/>
        </p:nvSpPr>
        <p:spPr bwMode="gray">
          <a:xfrm>
            <a:off x="3589338" y="3879850"/>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zh-CN" altLang="en-US">
              <a:latin typeface="Arial" charset="0"/>
            </a:endParaRPr>
          </a:p>
        </p:txBody>
      </p:sp>
      <p:sp>
        <p:nvSpPr>
          <p:cNvPr id="27654" name="AutoShape 7"/>
          <p:cNvSpPr>
            <a:spLocks noChangeAspect="1" noChangeArrowheads="1" noTextEdit="1"/>
          </p:cNvSpPr>
          <p:nvPr/>
        </p:nvSpPr>
        <p:spPr bwMode="gray">
          <a:xfrm flipH="1">
            <a:off x="5235575" y="3876675"/>
            <a:ext cx="909638"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7655" name="Group 8"/>
          <p:cNvGrpSpPr>
            <a:grpSpLocks/>
          </p:cNvGrpSpPr>
          <p:nvPr/>
        </p:nvGrpSpPr>
        <p:grpSpPr bwMode="auto">
          <a:xfrm>
            <a:off x="3414713" y="2252663"/>
            <a:ext cx="2998787" cy="1601787"/>
            <a:chOff x="1920" y="1026"/>
            <a:chExt cx="1889" cy="1009"/>
          </a:xfrm>
        </p:grpSpPr>
        <p:grpSp>
          <p:nvGrpSpPr>
            <p:cNvPr id="27660" name="Group 9"/>
            <p:cNvGrpSpPr>
              <a:grpSpLocks/>
            </p:cNvGrpSpPr>
            <p:nvPr/>
          </p:nvGrpSpPr>
          <p:grpSpPr bwMode="auto">
            <a:xfrm>
              <a:off x="1920" y="1026"/>
              <a:ext cx="1889" cy="1009"/>
              <a:chOff x="1997" y="1314"/>
              <a:chExt cx="1889" cy="1009"/>
            </a:xfrm>
          </p:grpSpPr>
          <p:grpSp>
            <p:nvGrpSpPr>
              <p:cNvPr id="27662" name="Group 10"/>
              <p:cNvGrpSpPr>
                <a:grpSpLocks/>
              </p:cNvGrpSpPr>
              <p:nvPr/>
            </p:nvGrpSpPr>
            <p:grpSpPr bwMode="auto">
              <a:xfrm>
                <a:off x="1997" y="1404"/>
                <a:ext cx="1889" cy="919"/>
                <a:chOff x="1973" y="1027"/>
                <a:chExt cx="1926" cy="937"/>
              </a:xfrm>
            </p:grpSpPr>
            <p:sp>
              <p:nvSpPr>
                <p:cNvPr id="17" name="Oval 11"/>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zh-CN" altLang="en-US">
                    <a:latin typeface="Arial" charset="0"/>
                  </a:endParaRPr>
                </a:p>
              </p:txBody>
            </p:sp>
            <p:sp>
              <p:nvSpPr>
                <p:cNvPr id="18" name="Oval 12"/>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zh-CN" altLang="en-US">
                    <a:latin typeface="Arial" charset="0"/>
                  </a:endParaRPr>
                </a:p>
              </p:txBody>
            </p:sp>
          </p:grpSp>
          <p:sp>
            <p:nvSpPr>
              <p:cNvPr id="13" name="Oval 13"/>
              <p:cNvSpPr>
                <a:spLocks noChangeArrowheads="1"/>
              </p:cNvSpPr>
              <p:nvPr/>
            </p:nvSpPr>
            <p:spPr bwMode="gray">
              <a:xfrm>
                <a:off x="2086" y="1314"/>
                <a:ext cx="1691" cy="845"/>
              </a:xfrm>
              <a:prstGeom prst="ellipse">
                <a:avLst/>
              </a:prstGeom>
              <a:gradFill rotWithShape="1">
                <a:gsLst>
                  <a:gs pos="0">
                    <a:schemeClr val="folHlink">
                      <a:gamma/>
                      <a:shade val="46275"/>
                      <a:invGamma/>
                    </a:schemeClr>
                  </a:gs>
                  <a:gs pos="100000">
                    <a:schemeClr val="folHlink"/>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sp>
            <p:nvSpPr>
              <p:cNvPr id="14" name="Oval 14"/>
              <p:cNvSpPr>
                <a:spLocks noChangeArrowheads="1"/>
              </p:cNvSpPr>
              <p:nvPr/>
            </p:nvSpPr>
            <p:spPr bwMode="gray">
              <a:xfrm>
                <a:off x="2108" y="1319"/>
                <a:ext cx="1650" cy="824"/>
              </a:xfrm>
              <a:prstGeom prst="ellipse">
                <a:avLst/>
              </a:prstGeom>
              <a:gradFill rotWithShape="1">
                <a:gsLst>
                  <a:gs pos="0">
                    <a:schemeClr val="folHlink">
                      <a:alpha val="0"/>
                    </a:schemeClr>
                  </a:gs>
                  <a:gs pos="100000">
                    <a:schemeClr val="folHlink">
                      <a:gamma/>
                      <a:tint val="34902"/>
                      <a:invGamma/>
                    </a:schemeClr>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sp>
            <p:nvSpPr>
              <p:cNvPr id="15" name="Oval 15"/>
              <p:cNvSpPr>
                <a:spLocks noChangeArrowheads="1"/>
              </p:cNvSpPr>
              <p:nvPr/>
            </p:nvSpPr>
            <p:spPr bwMode="gray">
              <a:xfrm>
                <a:off x="2125" y="1327"/>
                <a:ext cx="1570" cy="770"/>
              </a:xfrm>
              <a:prstGeom prst="ellipse">
                <a:avLst/>
              </a:prstGeom>
              <a:gradFill rotWithShape="1">
                <a:gsLst>
                  <a:gs pos="0">
                    <a:schemeClr val="folHlink">
                      <a:gamma/>
                      <a:shade val="79216"/>
                      <a:invGamma/>
                    </a:schemeClr>
                  </a:gs>
                  <a:gs pos="100000">
                    <a:schemeClr val="folHlink">
                      <a:alpha val="48000"/>
                    </a:schemeClr>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sp>
            <p:nvSpPr>
              <p:cNvPr id="16" name="Oval 16"/>
              <p:cNvSpPr>
                <a:spLocks noChangeArrowheads="1"/>
              </p:cNvSpPr>
              <p:nvPr/>
            </p:nvSpPr>
            <p:spPr bwMode="gray">
              <a:xfrm>
                <a:off x="2208" y="1344"/>
                <a:ext cx="1382" cy="624"/>
              </a:xfrm>
              <a:prstGeom prst="ellipse">
                <a:avLst/>
              </a:prstGeom>
              <a:gradFill rotWithShape="1">
                <a:gsLst>
                  <a:gs pos="0">
                    <a:schemeClr val="folHlink">
                      <a:gamma/>
                      <a:tint val="0"/>
                      <a:invGamma/>
                    </a:schemeClr>
                  </a:gs>
                  <a:gs pos="100000">
                    <a:schemeClr val="folHlink">
                      <a:alpha val="38000"/>
                    </a:schemeClr>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grpSp>
        <p:sp>
          <p:nvSpPr>
            <p:cNvPr id="27661" name="Text Box 17"/>
            <p:cNvSpPr txBox="1">
              <a:spLocks noChangeArrowheads="1"/>
            </p:cNvSpPr>
            <p:nvPr/>
          </p:nvSpPr>
          <p:spPr bwMode="auto">
            <a:xfrm>
              <a:off x="2179" y="1251"/>
              <a:ext cx="128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zh-CN" altLang="en-US" sz="2400"/>
                <a:t>工程造价管理</a:t>
              </a:r>
              <a:endParaRPr lang="en-US" altLang="zh-CN" sz="1400">
                <a:solidFill>
                  <a:srgbClr val="000000"/>
                </a:solidFill>
              </a:endParaRPr>
            </a:p>
          </p:txBody>
        </p:sp>
      </p:grpSp>
      <p:grpSp>
        <p:nvGrpSpPr>
          <p:cNvPr id="27656" name="Group 18"/>
          <p:cNvGrpSpPr>
            <a:grpSpLocks/>
          </p:cNvGrpSpPr>
          <p:nvPr/>
        </p:nvGrpSpPr>
        <p:grpSpPr bwMode="auto">
          <a:xfrm>
            <a:off x="5929313" y="3594100"/>
            <a:ext cx="2857500" cy="3049177"/>
            <a:chOff x="3504" y="2112"/>
            <a:chExt cx="1640" cy="1711"/>
          </a:xfrm>
        </p:grpSpPr>
        <p:sp>
          <p:nvSpPr>
            <p:cNvPr id="27658" name="AutoShape 19"/>
            <p:cNvSpPr>
              <a:spLocks noChangeArrowheads="1"/>
            </p:cNvSpPr>
            <p:nvPr/>
          </p:nvSpPr>
          <p:spPr bwMode="auto">
            <a:xfrm>
              <a:off x="3504" y="2112"/>
              <a:ext cx="1640" cy="1711"/>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7659" name="Text Box 20"/>
            <p:cNvSpPr txBox="1">
              <a:spLocks noChangeArrowheads="1"/>
            </p:cNvSpPr>
            <p:nvPr/>
          </p:nvSpPr>
          <p:spPr bwMode="auto">
            <a:xfrm>
              <a:off x="3648" y="2256"/>
              <a:ext cx="1496" cy="1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r>
                <a:rPr lang="zh-CN" altLang="en-US" sz="2000" dirty="0">
                  <a:solidFill>
                    <a:schemeClr val="accent1">
                      <a:lumMod val="75000"/>
                    </a:schemeClr>
                  </a:solidFill>
                  <a:latin typeface="方正宋黑简体" pitchFamily="2" charset="-122"/>
                  <a:ea typeface="方正宋黑简体" pitchFamily="2" charset="-122"/>
                </a:rPr>
                <a:t>建设工程价格管理：</a:t>
              </a:r>
              <a:r>
                <a:rPr lang="zh-CN" altLang="en-US" dirty="0"/>
                <a:t>在微观层次上，是生产企业，为实现管理目标而进行的</a:t>
              </a:r>
              <a:r>
                <a:rPr lang="zh-CN" altLang="en-US" dirty="0">
                  <a:solidFill>
                    <a:schemeClr val="accent1">
                      <a:lumMod val="75000"/>
                    </a:schemeClr>
                  </a:solidFill>
                </a:rPr>
                <a:t>成本控制</a:t>
              </a:r>
              <a:r>
                <a:rPr lang="zh-CN" altLang="en-US" dirty="0"/>
                <a:t>、</a:t>
              </a:r>
              <a:r>
                <a:rPr lang="zh-CN" altLang="en-US" dirty="0">
                  <a:solidFill>
                    <a:schemeClr val="accent1">
                      <a:lumMod val="75000"/>
                    </a:schemeClr>
                  </a:solidFill>
                </a:rPr>
                <a:t>计价</a:t>
              </a:r>
              <a:r>
                <a:rPr lang="zh-CN" altLang="en-US" dirty="0"/>
                <a:t>、</a:t>
              </a:r>
              <a:r>
                <a:rPr lang="zh-CN" altLang="en-US" dirty="0">
                  <a:solidFill>
                    <a:schemeClr val="accent1">
                      <a:lumMod val="75000"/>
                    </a:schemeClr>
                  </a:solidFill>
                </a:rPr>
                <a:t>定价</a:t>
              </a:r>
              <a:r>
                <a:rPr lang="zh-CN" altLang="en-US" dirty="0"/>
                <a:t>和</a:t>
              </a:r>
              <a:r>
                <a:rPr lang="zh-CN" altLang="en-US" dirty="0">
                  <a:solidFill>
                    <a:schemeClr val="accent1">
                      <a:lumMod val="75000"/>
                    </a:schemeClr>
                  </a:solidFill>
                </a:rPr>
                <a:t>竞价</a:t>
              </a:r>
              <a:r>
                <a:rPr lang="zh-CN" altLang="en-US" dirty="0"/>
                <a:t>的系统活动；在宏观层次上，是政府利用法律手段通过市场管理规范市场主体</a:t>
              </a:r>
              <a:r>
                <a:rPr lang="zh-CN" altLang="en-US" dirty="0">
                  <a:solidFill>
                    <a:schemeClr val="accent1">
                      <a:lumMod val="75000"/>
                    </a:schemeClr>
                  </a:solidFill>
                </a:rPr>
                <a:t>价格</a:t>
              </a:r>
              <a:r>
                <a:rPr lang="zh-CN" altLang="en-US" dirty="0"/>
                <a:t>行为的系统活动。</a:t>
              </a:r>
            </a:p>
          </p:txBody>
        </p:sp>
      </p:grpSp>
      <p:sp>
        <p:nvSpPr>
          <p:cNvPr id="22" name="Freeform 21"/>
          <p:cNvSpPr>
            <a:spLocks/>
          </p:cNvSpPr>
          <p:nvPr/>
        </p:nvSpPr>
        <p:spPr bwMode="gray">
          <a:xfrm flipH="1">
            <a:off x="5241925" y="3879850"/>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zh-CN" altLang="en-US">
              <a:latin typeface="Arial"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231106" y="332656"/>
            <a:ext cx="6734175" cy="944562"/>
          </a:xfrm>
        </p:spPr>
        <p:txBody>
          <a:bodyPr/>
          <a:lstStyle/>
          <a:p>
            <a:pPr eaLnBrk="0" hangingPunct="0">
              <a:defRPr/>
            </a:pPr>
            <a:r>
              <a:rPr lang="en-US" sz="3600" b="0" kern="1200" dirty="0">
                <a:solidFill>
                  <a:schemeClr val="tx1"/>
                </a:solidFill>
                <a:latin typeface="Arial" pitchFamily="34" charset="0"/>
                <a:ea typeface="汉仪中圆简"/>
                <a:cs typeface="宋体" pitchFamily="2" charset="-122"/>
              </a:rPr>
              <a:t>1.3.2  </a:t>
            </a:r>
            <a:r>
              <a:rPr lang="zh-CN" altLang="en-US" sz="3600" b="0" kern="1200" dirty="0">
                <a:solidFill>
                  <a:schemeClr val="tx1"/>
                </a:solidFill>
                <a:latin typeface="Arial" pitchFamily="34" charset="0"/>
                <a:ea typeface="汉仪中圆简"/>
                <a:cs typeface="宋体" pitchFamily="2" charset="-122"/>
              </a:rPr>
              <a:t>全面造价管理</a:t>
            </a:r>
          </a:p>
        </p:txBody>
      </p:sp>
      <p:sp>
        <p:nvSpPr>
          <p:cNvPr id="28675" name="Line 3"/>
          <p:cNvSpPr>
            <a:spLocks noChangeShapeType="1"/>
          </p:cNvSpPr>
          <p:nvPr/>
        </p:nvSpPr>
        <p:spPr bwMode="gray">
          <a:xfrm>
            <a:off x="2362200" y="5045075"/>
            <a:ext cx="4800600" cy="0"/>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 name="Rectangle 4"/>
          <p:cNvSpPr>
            <a:spLocks noChangeArrowheads="1"/>
          </p:cNvSpPr>
          <p:nvPr/>
        </p:nvSpPr>
        <p:spPr bwMode="gray">
          <a:xfrm rot="3419336">
            <a:off x="2078037" y="4468813"/>
            <a:ext cx="479425" cy="520700"/>
          </a:xfrm>
          <a:prstGeom prst="rect">
            <a:avLst/>
          </a:prstGeom>
          <a:gradFill rotWithShape="1">
            <a:gsLst>
              <a:gs pos="0">
                <a:schemeClr val="folHlink"/>
              </a:gs>
              <a:gs pos="100000">
                <a:schemeClr val="fo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folHlink"/>
            </a:extrusionClr>
          </a:sp3d>
        </p:spPr>
        <p:txBody>
          <a:bodyPr wrap="none" anchor="ctr">
            <a:flatTx/>
          </a:bodyPr>
          <a:lstStyle/>
          <a:p>
            <a:pPr>
              <a:defRPr/>
            </a:pPr>
            <a:endParaRPr lang="zh-CN" altLang="en-US">
              <a:latin typeface="Arial" charset="0"/>
              <a:ea typeface="宋体" charset="-122"/>
            </a:endParaRPr>
          </a:p>
        </p:txBody>
      </p:sp>
      <p:sp>
        <p:nvSpPr>
          <p:cNvPr id="28677" name="Text Box 5"/>
          <p:cNvSpPr txBox="1">
            <a:spLocks noChangeArrowheads="1"/>
          </p:cNvSpPr>
          <p:nvPr/>
        </p:nvSpPr>
        <p:spPr bwMode="gray">
          <a:xfrm>
            <a:off x="2133600" y="45116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4</a:t>
            </a:r>
          </a:p>
        </p:txBody>
      </p:sp>
      <p:sp>
        <p:nvSpPr>
          <p:cNvPr id="28678" name="Line 6"/>
          <p:cNvSpPr>
            <a:spLocks noChangeShapeType="1"/>
          </p:cNvSpPr>
          <p:nvPr/>
        </p:nvSpPr>
        <p:spPr bwMode="gray">
          <a:xfrm>
            <a:off x="2362200" y="2530475"/>
            <a:ext cx="4800600" cy="0"/>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 name="Rectangle 7"/>
          <p:cNvSpPr>
            <a:spLocks noChangeArrowheads="1"/>
          </p:cNvSpPr>
          <p:nvPr/>
        </p:nvSpPr>
        <p:spPr bwMode="gray">
          <a:xfrm rot="3419336">
            <a:off x="2078037" y="1954213"/>
            <a:ext cx="479425" cy="520700"/>
          </a:xfrm>
          <a:prstGeom prst="rect">
            <a:avLst/>
          </a:prstGeom>
          <a:gradFill rotWithShape="1">
            <a:gsLst>
              <a:gs pos="0">
                <a:schemeClr val="accent1"/>
              </a:gs>
              <a:gs pos="100000">
                <a:schemeClr val="accent1">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1"/>
            </a:extrusionClr>
          </a:sp3d>
        </p:spPr>
        <p:txBody>
          <a:bodyPr wrap="none" anchor="ctr">
            <a:flatTx/>
          </a:bodyPr>
          <a:lstStyle/>
          <a:p>
            <a:pPr>
              <a:defRPr/>
            </a:pPr>
            <a:endParaRPr lang="zh-CN" altLang="en-US">
              <a:latin typeface="Arial" charset="0"/>
              <a:ea typeface="宋体" charset="-122"/>
            </a:endParaRPr>
          </a:p>
        </p:txBody>
      </p:sp>
      <p:sp>
        <p:nvSpPr>
          <p:cNvPr id="28680" name="Text Box 8"/>
          <p:cNvSpPr txBox="1">
            <a:spLocks noChangeArrowheads="1"/>
          </p:cNvSpPr>
          <p:nvPr/>
        </p:nvSpPr>
        <p:spPr bwMode="gray">
          <a:xfrm>
            <a:off x="3131840" y="1922175"/>
            <a:ext cx="34676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全寿命期造价管理</a:t>
            </a:r>
            <a:endParaRPr lang="en-US" altLang="zh-CN" sz="3200" dirty="0">
              <a:latin typeface="汉仪中宋简" pitchFamily="49" charset="-122"/>
              <a:ea typeface="汉仪中宋简" pitchFamily="49" charset="-122"/>
              <a:cs typeface="Arial" pitchFamily="34" charset="0"/>
            </a:endParaRPr>
          </a:p>
        </p:txBody>
      </p:sp>
      <p:sp>
        <p:nvSpPr>
          <p:cNvPr id="28681" name="Text Box 9"/>
          <p:cNvSpPr txBox="1">
            <a:spLocks noChangeArrowheads="1"/>
          </p:cNvSpPr>
          <p:nvPr/>
        </p:nvSpPr>
        <p:spPr bwMode="gray">
          <a:xfrm>
            <a:off x="2133600" y="19970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1</a:t>
            </a:r>
          </a:p>
        </p:txBody>
      </p:sp>
      <p:sp>
        <p:nvSpPr>
          <p:cNvPr id="28682" name="Line 10"/>
          <p:cNvSpPr>
            <a:spLocks noChangeShapeType="1"/>
          </p:cNvSpPr>
          <p:nvPr/>
        </p:nvSpPr>
        <p:spPr bwMode="gray">
          <a:xfrm>
            <a:off x="2362200" y="3368675"/>
            <a:ext cx="4800600" cy="0"/>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Rectangle 11"/>
          <p:cNvSpPr>
            <a:spLocks noChangeArrowheads="1"/>
          </p:cNvSpPr>
          <p:nvPr/>
        </p:nvSpPr>
        <p:spPr bwMode="gray">
          <a:xfrm rot="3419336">
            <a:off x="2078037" y="2792413"/>
            <a:ext cx="479425" cy="520700"/>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a:defRPr/>
            </a:pPr>
            <a:endParaRPr lang="zh-CN" altLang="en-US">
              <a:latin typeface="Arial" charset="0"/>
              <a:ea typeface="宋体" charset="-122"/>
            </a:endParaRPr>
          </a:p>
        </p:txBody>
      </p:sp>
      <p:sp>
        <p:nvSpPr>
          <p:cNvPr id="28684" name="Text Box 12"/>
          <p:cNvSpPr txBox="1">
            <a:spLocks noChangeArrowheads="1"/>
          </p:cNvSpPr>
          <p:nvPr/>
        </p:nvSpPr>
        <p:spPr bwMode="gray">
          <a:xfrm>
            <a:off x="2133600" y="28352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2</a:t>
            </a:r>
          </a:p>
        </p:txBody>
      </p:sp>
      <p:sp>
        <p:nvSpPr>
          <p:cNvPr id="28685" name="Line 13"/>
          <p:cNvSpPr>
            <a:spLocks noChangeShapeType="1"/>
          </p:cNvSpPr>
          <p:nvPr/>
        </p:nvSpPr>
        <p:spPr bwMode="gray">
          <a:xfrm>
            <a:off x="2363788" y="4205288"/>
            <a:ext cx="4799012" cy="1587"/>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7" name="Rectangle 14"/>
          <p:cNvSpPr>
            <a:spLocks noChangeArrowheads="1"/>
          </p:cNvSpPr>
          <p:nvPr/>
        </p:nvSpPr>
        <p:spPr bwMode="gray">
          <a:xfrm rot="3419336">
            <a:off x="2078037" y="3630613"/>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a:defRPr/>
            </a:pPr>
            <a:endParaRPr lang="zh-CN" altLang="en-US">
              <a:latin typeface="Arial" charset="0"/>
              <a:ea typeface="宋体" charset="-122"/>
            </a:endParaRPr>
          </a:p>
        </p:txBody>
      </p:sp>
      <p:sp>
        <p:nvSpPr>
          <p:cNvPr id="28687" name="Text Box 15"/>
          <p:cNvSpPr txBox="1">
            <a:spLocks noChangeArrowheads="1"/>
          </p:cNvSpPr>
          <p:nvPr/>
        </p:nvSpPr>
        <p:spPr bwMode="gray">
          <a:xfrm>
            <a:off x="2133600" y="36734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3</a:t>
            </a:r>
          </a:p>
        </p:txBody>
      </p:sp>
      <p:sp>
        <p:nvSpPr>
          <p:cNvPr id="28688" name="Text Box 19"/>
          <p:cNvSpPr txBox="1">
            <a:spLocks noChangeArrowheads="1"/>
          </p:cNvSpPr>
          <p:nvPr/>
        </p:nvSpPr>
        <p:spPr bwMode="gray">
          <a:xfrm>
            <a:off x="3131840" y="2780928"/>
            <a:ext cx="30572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全过程造价管理</a:t>
            </a:r>
            <a:endParaRPr lang="en-US" altLang="zh-CN" sz="3200" dirty="0">
              <a:latin typeface="汉仪中宋简" pitchFamily="49" charset="-122"/>
              <a:ea typeface="汉仪中宋简" pitchFamily="49" charset="-122"/>
            </a:endParaRPr>
          </a:p>
        </p:txBody>
      </p:sp>
      <p:sp>
        <p:nvSpPr>
          <p:cNvPr id="28689" name="Text Box 20"/>
          <p:cNvSpPr txBox="1">
            <a:spLocks noChangeArrowheads="1"/>
          </p:cNvSpPr>
          <p:nvPr/>
        </p:nvSpPr>
        <p:spPr bwMode="gray">
          <a:xfrm>
            <a:off x="3131839" y="3598575"/>
            <a:ext cx="30572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全要素造价管理</a:t>
            </a:r>
            <a:endParaRPr lang="en-US" altLang="zh-CN" sz="3200" dirty="0">
              <a:latin typeface="汉仪中宋简" pitchFamily="49" charset="-122"/>
              <a:ea typeface="汉仪中宋简" pitchFamily="49" charset="-122"/>
            </a:endParaRPr>
          </a:p>
        </p:txBody>
      </p:sp>
      <p:sp>
        <p:nvSpPr>
          <p:cNvPr id="28690" name="Text Box 21"/>
          <p:cNvSpPr txBox="1">
            <a:spLocks noChangeArrowheads="1"/>
          </p:cNvSpPr>
          <p:nvPr/>
        </p:nvSpPr>
        <p:spPr bwMode="gray">
          <a:xfrm>
            <a:off x="3131838" y="4443193"/>
            <a:ext cx="30572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全方位造价管理</a:t>
            </a:r>
            <a:endParaRPr lang="en-US" altLang="zh-CN" sz="3200" dirty="0">
              <a:latin typeface="汉仪中宋简" pitchFamily="49" charset="-122"/>
              <a:ea typeface="汉仪中宋简" pitchFamily="49"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231106" y="332656"/>
            <a:ext cx="6734175" cy="944562"/>
          </a:xfrm>
        </p:spPr>
        <p:txBody>
          <a:bodyPr/>
          <a:lstStyle/>
          <a:p>
            <a:pPr eaLnBrk="0" hangingPunct="0">
              <a:defRPr/>
            </a:pPr>
            <a:r>
              <a:rPr lang="en-US" sz="3600" b="0" kern="1200" dirty="0">
                <a:solidFill>
                  <a:schemeClr val="tx1"/>
                </a:solidFill>
                <a:latin typeface="Arial" pitchFamily="34" charset="0"/>
                <a:ea typeface="汉仪中圆简"/>
                <a:cs typeface="宋体" pitchFamily="2" charset="-122"/>
              </a:rPr>
              <a:t>1.3.2  </a:t>
            </a:r>
            <a:r>
              <a:rPr lang="zh-CN" altLang="en-US" sz="3600" b="0" kern="1200" dirty="0">
                <a:solidFill>
                  <a:schemeClr val="tx1"/>
                </a:solidFill>
                <a:latin typeface="Arial" pitchFamily="34" charset="0"/>
                <a:ea typeface="汉仪中圆简"/>
                <a:cs typeface="宋体" pitchFamily="2" charset="-122"/>
              </a:rPr>
              <a:t>全面造价管理</a:t>
            </a:r>
          </a:p>
        </p:txBody>
      </p:sp>
      <p:sp>
        <p:nvSpPr>
          <p:cNvPr id="28678" name="Line 6"/>
          <p:cNvSpPr>
            <a:spLocks noChangeShapeType="1"/>
          </p:cNvSpPr>
          <p:nvPr/>
        </p:nvSpPr>
        <p:spPr bwMode="gray">
          <a:xfrm>
            <a:off x="2362200" y="2530475"/>
            <a:ext cx="4800600" cy="0"/>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 name="Rectangle 7"/>
          <p:cNvSpPr>
            <a:spLocks noChangeArrowheads="1"/>
          </p:cNvSpPr>
          <p:nvPr/>
        </p:nvSpPr>
        <p:spPr bwMode="gray">
          <a:xfrm rot="3419336">
            <a:off x="2078037" y="1954213"/>
            <a:ext cx="479425" cy="520700"/>
          </a:xfrm>
          <a:prstGeom prst="rect">
            <a:avLst/>
          </a:prstGeom>
          <a:gradFill rotWithShape="1">
            <a:gsLst>
              <a:gs pos="0">
                <a:schemeClr val="accent1"/>
              </a:gs>
              <a:gs pos="100000">
                <a:schemeClr val="accent1">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1"/>
            </a:extrusionClr>
          </a:sp3d>
        </p:spPr>
        <p:txBody>
          <a:bodyPr wrap="none" anchor="ctr">
            <a:flatTx/>
          </a:bodyPr>
          <a:lstStyle/>
          <a:p>
            <a:pPr>
              <a:defRPr/>
            </a:pPr>
            <a:endParaRPr lang="zh-CN" altLang="en-US">
              <a:latin typeface="Arial" charset="0"/>
              <a:ea typeface="宋体" charset="-122"/>
            </a:endParaRPr>
          </a:p>
        </p:txBody>
      </p:sp>
      <p:sp>
        <p:nvSpPr>
          <p:cNvPr id="28680" name="Text Box 8"/>
          <p:cNvSpPr txBox="1">
            <a:spLocks noChangeArrowheads="1"/>
          </p:cNvSpPr>
          <p:nvPr/>
        </p:nvSpPr>
        <p:spPr bwMode="gray">
          <a:xfrm>
            <a:off x="3131840" y="1922175"/>
            <a:ext cx="34676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全寿命期造价管理</a:t>
            </a:r>
            <a:endParaRPr lang="en-US" altLang="zh-CN" sz="3200" dirty="0">
              <a:latin typeface="汉仪中宋简" pitchFamily="49" charset="-122"/>
              <a:ea typeface="汉仪中宋简" pitchFamily="49" charset="-122"/>
              <a:cs typeface="Arial" pitchFamily="34" charset="0"/>
            </a:endParaRPr>
          </a:p>
        </p:txBody>
      </p:sp>
      <p:sp>
        <p:nvSpPr>
          <p:cNvPr id="28681" name="Text Box 9"/>
          <p:cNvSpPr txBox="1">
            <a:spLocks noChangeArrowheads="1"/>
          </p:cNvSpPr>
          <p:nvPr/>
        </p:nvSpPr>
        <p:spPr bwMode="gray">
          <a:xfrm>
            <a:off x="2133600" y="199707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1</a:t>
            </a:r>
          </a:p>
        </p:txBody>
      </p:sp>
      <p:grpSp>
        <p:nvGrpSpPr>
          <p:cNvPr id="19" name="Group 3"/>
          <p:cNvGrpSpPr>
            <a:grpSpLocks/>
          </p:cNvGrpSpPr>
          <p:nvPr/>
        </p:nvGrpSpPr>
        <p:grpSpPr bwMode="auto">
          <a:xfrm>
            <a:off x="1475656" y="2924944"/>
            <a:ext cx="6192688" cy="1728192"/>
            <a:chOff x="720" y="2112"/>
            <a:chExt cx="1440" cy="1680"/>
          </a:xfrm>
        </p:grpSpPr>
        <p:sp>
          <p:nvSpPr>
            <p:cNvPr id="20" name="AutoShape 4"/>
            <p:cNvSpPr>
              <a:spLocks noChangeArrowheads="1"/>
            </p:cNvSpPr>
            <p:nvPr/>
          </p:nvSpPr>
          <p:spPr bwMode="auto">
            <a:xfrm>
              <a:off x="720" y="2112"/>
              <a:ext cx="1440" cy="168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1" name="Text Box 5"/>
            <p:cNvSpPr txBox="1">
              <a:spLocks noChangeArrowheads="1"/>
            </p:cNvSpPr>
            <p:nvPr/>
          </p:nvSpPr>
          <p:spPr bwMode="auto">
            <a:xfrm>
              <a:off x="780" y="2238"/>
              <a:ext cx="1284" cy="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smtClean="0">
                  <a:solidFill>
                    <a:srgbClr val="0070C0"/>
                  </a:solidFill>
                  <a:ea typeface="方正宋黑简体" pitchFamily="2" charset="-122"/>
                </a:rPr>
                <a:t>建设工程全寿命期造价是指建设工程初始建造成本和建成后的日常使用成本之和，包括</a:t>
              </a:r>
              <a:r>
                <a:rPr lang="zh-CN" altLang="en-US" sz="2000" dirty="0" smtClean="0">
                  <a:solidFill>
                    <a:schemeClr val="accent1">
                      <a:lumMod val="50000"/>
                    </a:schemeClr>
                  </a:solidFill>
                  <a:ea typeface="方正宋黑简体" pitchFamily="2" charset="-122"/>
                </a:rPr>
                <a:t>建设前期、建设期、使用期及拆除期</a:t>
              </a:r>
              <a:r>
                <a:rPr lang="zh-CN" altLang="en-US" sz="2000" dirty="0" smtClean="0">
                  <a:solidFill>
                    <a:srgbClr val="0070C0"/>
                  </a:solidFill>
                  <a:ea typeface="方正宋黑简体" pitchFamily="2" charset="-122"/>
                </a:rPr>
                <a:t>各个阶段的成本</a:t>
              </a:r>
              <a:endParaRPr lang="en-US" altLang="zh-CN" dirty="0">
                <a:solidFill>
                  <a:srgbClr val="0070C0"/>
                </a:solidFill>
              </a:endParaRPr>
            </a:p>
          </p:txBody>
        </p:sp>
      </p:grpSp>
    </p:spTree>
    <p:extLst>
      <p:ext uri="{BB962C8B-B14F-4D97-AF65-F5344CB8AC3E}">
        <p14:creationId xmlns:p14="http://schemas.microsoft.com/office/powerpoint/2010/main" val="205505822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231106" y="332656"/>
            <a:ext cx="6734175" cy="944562"/>
          </a:xfrm>
        </p:spPr>
        <p:txBody>
          <a:bodyPr/>
          <a:lstStyle/>
          <a:p>
            <a:pPr eaLnBrk="0" hangingPunct="0">
              <a:defRPr/>
            </a:pPr>
            <a:r>
              <a:rPr lang="en-US" sz="3600" b="0" kern="1200" dirty="0">
                <a:solidFill>
                  <a:schemeClr val="tx1"/>
                </a:solidFill>
                <a:latin typeface="Arial" pitchFamily="34" charset="0"/>
                <a:ea typeface="汉仪中圆简"/>
                <a:cs typeface="宋体" pitchFamily="2" charset="-122"/>
              </a:rPr>
              <a:t>1.3.2  </a:t>
            </a:r>
            <a:r>
              <a:rPr lang="zh-CN" altLang="en-US" sz="3600" b="0" kern="1200" dirty="0">
                <a:solidFill>
                  <a:schemeClr val="tx1"/>
                </a:solidFill>
                <a:latin typeface="Arial" pitchFamily="34" charset="0"/>
                <a:ea typeface="汉仪中圆简"/>
                <a:cs typeface="宋体" pitchFamily="2" charset="-122"/>
              </a:rPr>
              <a:t>全面造价管理</a:t>
            </a:r>
          </a:p>
        </p:txBody>
      </p:sp>
      <p:grpSp>
        <p:nvGrpSpPr>
          <p:cNvPr id="19" name="Group 3"/>
          <p:cNvGrpSpPr>
            <a:grpSpLocks/>
          </p:cNvGrpSpPr>
          <p:nvPr/>
        </p:nvGrpSpPr>
        <p:grpSpPr bwMode="auto">
          <a:xfrm>
            <a:off x="1475656" y="2924944"/>
            <a:ext cx="6192688" cy="1728192"/>
            <a:chOff x="720" y="2112"/>
            <a:chExt cx="1440" cy="1680"/>
          </a:xfrm>
        </p:grpSpPr>
        <p:sp>
          <p:nvSpPr>
            <p:cNvPr id="20" name="AutoShape 4"/>
            <p:cNvSpPr>
              <a:spLocks noChangeArrowheads="1"/>
            </p:cNvSpPr>
            <p:nvPr/>
          </p:nvSpPr>
          <p:spPr bwMode="auto">
            <a:xfrm>
              <a:off x="720" y="2112"/>
              <a:ext cx="1440" cy="168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1" name="Text Box 5"/>
            <p:cNvSpPr txBox="1">
              <a:spLocks noChangeArrowheads="1"/>
            </p:cNvSpPr>
            <p:nvPr/>
          </p:nvSpPr>
          <p:spPr bwMode="auto">
            <a:xfrm>
              <a:off x="780" y="2238"/>
              <a:ext cx="1284" cy="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dirty="0" smtClean="0">
                  <a:solidFill>
                    <a:srgbClr val="0070C0"/>
                  </a:solidFill>
                </a:rPr>
                <a:t>建设工程全过程是指建设工程</a:t>
              </a:r>
              <a:r>
                <a:rPr lang="zh-CN" altLang="en-US" dirty="0" smtClean="0">
                  <a:solidFill>
                    <a:schemeClr val="accent1">
                      <a:lumMod val="50000"/>
                    </a:schemeClr>
                  </a:solidFill>
                </a:rPr>
                <a:t>前期决策、设计、招投标、施工、竣工验收</a:t>
              </a:r>
              <a:r>
                <a:rPr lang="zh-CN" altLang="en-US" dirty="0" smtClean="0">
                  <a:solidFill>
                    <a:srgbClr val="0070C0"/>
                  </a:solidFill>
                </a:rPr>
                <a:t>等各个阶段。</a:t>
              </a:r>
              <a:endParaRPr lang="en-US" altLang="zh-CN" dirty="0">
                <a:solidFill>
                  <a:srgbClr val="0070C0"/>
                </a:solidFill>
              </a:endParaRPr>
            </a:p>
          </p:txBody>
        </p:sp>
      </p:grpSp>
      <p:sp>
        <p:nvSpPr>
          <p:cNvPr id="22" name="Line 10"/>
          <p:cNvSpPr>
            <a:spLocks noChangeShapeType="1"/>
          </p:cNvSpPr>
          <p:nvPr/>
        </p:nvSpPr>
        <p:spPr bwMode="gray">
          <a:xfrm>
            <a:off x="2362200" y="2575598"/>
            <a:ext cx="4800600" cy="0"/>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3" name="Rectangle 11"/>
          <p:cNvSpPr>
            <a:spLocks noChangeArrowheads="1"/>
          </p:cNvSpPr>
          <p:nvPr/>
        </p:nvSpPr>
        <p:spPr bwMode="gray">
          <a:xfrm rot="3419336">
            <a:off x="2078037" y="1999336"/>
            <a:ext cx="479425" cy="520700"/>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a:defRPr/>
            </a:pPr>
            <a:endParaRPr lang="zh-CN" altLang="en-US">
              <a:latin typeface="Arial" charset="0"/>
              <a:ea typeface="宋体" charset="-122"/>
            </a:endParaRPr>
          </a:p>
        </p:txBody>
      </p:sp>
      <p:sp>
        <p:nvSpPr>
          <p:cNvPr id="24" name="Text Box 12"/>
          <p:cNvSpPr txBox="1">
            <a:spLocks noChangeArrowheads="1"/>
          </p:cNvSpPr>
          <p:nvPr/>
        </p:nvSpPr>
        <p:spPr bwMode="gray">
          <a:xfrm>
            <a:off x="2133600" y="2042198"/>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2</a:t>
            </a:r>
          </a:p>
        </p:txBody>
      </p:sp>
      <p:sp>
        <p:nvSpPr>
          <p:cNvPr id="25" name="Text Box 19"/>
          <p:cNvSpPr txBox="1">
            <a:spLocks noChangeArrowheads="1"/>
          </p:cNvSpPr>
          <p:nvPr/>
        </p:nvSpPr>
        <p:spPr bwMode="gray">
          <a:xfrm>
            <a:off x="3131840" y="1987851"/>
            <a:ext cx="30572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全过程造价管理</a:t>
            </a:r>
            <a:endParaRPr lang="en-US" altLang="zh-CN" sz="3200" dirty="0">
              <a:latin typeface="汉仪中宋简" pitchFamily="49" charset="-122"/>
              <a:ea typeface="汉仪中宋简" pitchFamily="49" charset="-122"/>
            </a:endParaRPr>
          </a:p>
        </p:txBody>
      </p:sp>
    </p:spTree>
    <p:extLst>
      <p:ext uri="{BB962C8B-B14F-4D97-AF65-F5344CB8AC3E}">
        <p14:creationId xmlns:p14="http://schemas.microsoft.com/office/powerpoint/2010/main" val="408398422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231106" y="332656"/>
            <a:ext cx="6734175" cy="944562"/>
          </a:xfrm>
        </p:spPr>
        <p:txBody>
          <a:bodyPr/>
          <a:lstStyle/>
          <a:p>
            <a:pPr eaLnBrk="0" hangingPunct="0">
              <a:defRPr/>
            </a:pPr>
            <a:r>
              <a:rPr lang="en-US" sz="3600" b="0" kern="1200" dirty="0">
                <a:solidFill>
                  <a:schemeClr val="tx1"/>
                </a:solidFill>
                <a:latin typeface="Arial" pitchFamily="34" charset="0"/>
                <a:ea typeface="汉仪中圆简"/>
                <a:cs typeface="宋体" pitchFamily="2" charset="-122"/>
              </a:rPr>
              <a:t>1.3.2  </a:t>
            </a:r>
            <a:r>
              <a:rPr lang="zh-CN" altLang="en-US" sz="3600" b="0" kern="1200" dirty="0">
                <a:solidFill>
                  <a:schemeClr val="tx1"/>
                </a:solidFill>
                <a:latin typeface="Arial" pitchFamily="34" charset="0"/>
                <a:ea typeface="汉仪中圆简"/>
                <a:cs typeface="宋体" pitchFamily="2" charset="-122"/>
              </a:rPr>
              <a:t>全面造价管理</a:t>
            </a:r>
          </a:p>
        </p:txBody>
      </p:sp>
      <p:grpSp>
        <p:nvGrpSpPr>
          <p:cNvPr id="19" name="Group 3"/>
          <p:cNvGrpSpPr>
            <a:grpSpLocks/>
          </p:cNvGrpSpPr>
          <p:nvPr/>
        </p:nvGrpSpPr>
        <p:grpSpPr bwMode="auto">
          <a:xfrm>
            <a:off x="1475656" y="2924944"/>
            <a:ext cx="6192688" cy="1728192"/>
            <a:chOff x="720" y="2112"/>
            <a:chExt cx="1440" cy="1680"/>
          </a:xfrm>
        </p:grpSpPr>
        <p:sp>
          <p:nvSpPr>
            <p:cNvPr id="20" name="AutoShape 4"/>
            <p:cNvSpPr>
              <a:spLocks noChangeArrowheads="1"/>
            </p:cNvSpPr>
            <p:nvPr/>
          </p:nvSpPr>
          <p:spPr bwMode="auto">
            <a:xfrm>
              <a:off x="720" y="2112"/>
              <a:ext cx="1440" cy="168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1" name="Text Box 5"/>
            <p:cNvSpPr txBox="1">
              <a:spLocks noChangeArrowheads="1"/>
            </p:cNvSpPr>
            <p:nvPr/>
          </p:nvSpPr>
          <p:spPr bwMode="auto">
            <a:xfrm>
              <a:off x="780" y="2238"/>
              <a:ext cx="1284" cy="1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dirty="0" smtClean="0">
                  <a:solidFill>
                    <a:srgbClr val="0070C0"/>
                  </a:solidFill>
                </a:rPr>
                <a:t>控制建设工程造价不仅是控制建设工程本身的成本，还应同时考虑</a:t>
              </a:r>
              <a:r>
                <a:rPr lang="zh-CN" altLang="en-US" dirty="0" smtClean="0">
                  <a:solidFill>
                    <a:schemeClr val="accent1">
                      <a:lumMod val="50000"/>
                    </a:schemeClr>
                  </a:solidFill>
                </a:rPr>
                <a:t>工期成本、质量成本、安全与环境成本</a:t>
              </a:r>
              <a:r>
                <a:rPr lang="zh-CN" altLang="en-US" dirty="0" smtClean="0">
                  <a:solidFill>
                    <a:srgbClr val="0070C0"/>
                  </a:solidFill>
                </a:rPr>
                <a:t>的控制，从而实现工程造价、工期、质量、安全、环境的集成管理。</a:t>
              </a:r>
              <a:endParaRPr lang="en-US" altLang="zh-CN" dirty="0">
                <a:solidFill>
                  <a:srgbClr val="0070C0"/>
                </a:solidFill>
              </a:endParaRPr>
            </a:p>
          </p:txBody>
        </p:sp>
      </p:grpSp>
      <p:sp>
        <p:nvSpPr>
          <p:cNvPr id="15" name="Line 13"/>
          <p:cNvSpPr>
            <a:spLocks noChangeShapeType="1"/>
          </p:cNvSpPr>
          <p:nvPr/>
        </p:nvSpPr>
        <p:spPr bwMode="gray">
          <a:xfrm>
            <a:off x="2363788" y="2502003"/>
            <a:ext cx="4799012" cy="1587"/>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Rectangle 14"/>
          <p:cNvSpPr>
            <a:spLocks noChangeArrowheads="1"/>
          </p:cNvSpPr>
          <p:nvPr/>
        </p:nvSpPr>
        <p:spPr bwMode="gray">
          <a:xfrm rot="3419336">
            <a:off x="2078037" y="1927328"/>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a:defRPr/>
            </a:pPr>
            <a:endParaRPr lang="zh-CN" altLang="en-US">
              <a:latin typeface="Arial" charset="0"/>
              <a:ea typeface="宋体" charset="-122"/>
            </a:endParaRPr>
          </a:p>
        </p:txBody>
      </p:sp>
      <p:sp>
        <p:nvSpPr>
          <p:cNvPr id="17" name="Text Box 15"/>
          <p:cNvSpPr txBox="1">
            <a:spLocks noChangeArrowheads="1"/>
          </p:cNvSpPr>
          <p:nvPr/>
        </p:nvSpPr>
        <p:spPr bwMode="gray">
          <a:xfrm>
            <a:off x="2133600" y="1970190"/>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3</a:t>
            </a:r>
          </a:p>
        </p:txBody>
      </p:sp>
      <p:sp>
        <p:nvSpPr>
          <p:cNvPr id="18" name="Text Box 20"/>
          <p:cNvSpPr txBox="1">
            <a:spLocks noChangeArrowheads="1"/>
          </p:cNvSpPr>
          <p:nvPr/>
        </p:nvSpPr>
        <p:spPr bwMode="gray">
          <a:xfrm>
            <a:off x="3131839" y="1895290"/>
            <a:ext cx="30572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全要素造价管理</a:t>
            </a:r>
            <a:endParaRPr lang="en-US" altLang="zh-CN" sz="3200" dirty="0">
              <a:latin typeface="汉仪中宋简" pitchFamily="49" charset="-122"/>
              <a:ea typeface="汉仪中宋简" pitchFamily="49" charset="-122"/>
            </a:endParaRPr>
          </a:p>
        </p:txBody>
      </p:sp>
    </p:spTree>
    <p:extLst>
      <p:ext uri="{BB962C8B-B14F-4D97-AF65-F5344CB8AC3E}">
        <p14:creationId xmlns:p14="http://schemas.microsoft.com/office/powerpoint/2010/main" val="376539850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231106" y="332656"/>
            <a:ext cx="6734175" cy="944562"/>
          </a:xfrm>
        </p:spPr>
        <p:txBody>
          <a:bodyPr/>
          <a:lstStyle/>
          <a:p>
            <a:pPr eaLnBrk="0" hangingPunct="0">
              <a:defRPr/>
            </a:pPr>
            <a:r>
              <a:rPr lang="en-US" sz="3600" b="0" kern="1200" dirty="0">
                <a:solidFill>
                  <a:schemeClr val="tx1"/>
                </a:solidFill>
                <a:latin typeface="Arial" pitchFamily="34" charset="0"/>
                <a:ea typeface="汉仪中圆简"/>
                <a:cs typeface="宋体" pitchFamily="2" charset="-122"/>
              </a:rPr>
              <a:t>1.3.2  </a:t>
            </a:r>
            <a:r>
              <a:rPr lang="zh-CN" altLang="en-US" sz="3600" b="0" kern="1200" dirty="0">
                <a:solidFill>
                  <a:schemeClr val="tx1"/>
                </a:solidFill>
                <a:latin typeface="Arial" pitchFamily="34" charset="0"/>
                <a:ea typeface="汉仪中圆简"/>
                <a:cs typeface="宋体" pitchFamily="2" charset="-122"/>
              </a:rPr>
              <a:t>全面造价管理</a:t>
            </a:r>
          </a:p>
        </p:txBody>
      </p:sp>
      <p:grpSp>
        <p:nvGrpSpPr>
          <p:cNvPr id="19" name="Group 3"/>
          <p:cNvGrpSpPr>
            <a:grpSpLocks/>
          </p:cNvGrpSpPr>
          <p:nvPr/>
        </p:nvGrpSpPr>
        <p:grpSpPr bwMode="auto">
          <a:xfrm>
            <a:off x="1475656" y="2924944"/>
            <a:ext cx="6192688" cy="1728192"/>
            <a:chOff x="720" y="2112"/>
            <a:chExt cx="1440" cy="1680"/>
          </a:xfrm>
        </p:grpSpPr>
        <p:sp>
          <p:nvSpPr>
            <p:cNvPr id="20" name="AutoShape 4"/>
            <p:cNvSpPr>
              <a:spLocks noChangeArrowheads="1"/>
            </p:cNvSpPr>
            <p:nvPr/>
          </p:nvSpPr>
          <p:spPr bwMode="auto">
            <a:xfrm>
              <a:off x="720" y="2112"/>
              <a:ext cx="1440" cy="168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1" name="Text Box 5"/>
            <p:cNvSpPr txBox="1">
              <a:spLocks noChangeArrowheads="1"/>
            </p:cNvSpPr>
            <p:nvPr/>
          </p:nvSpPr>
          <p:spPr bwMode="auto">
            <a:xfrm>
              <a:off x="780" y="2238"/>
              <a:ext cx="1284"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smtClean="0">
                  <a:solidFill>
                    <a:srgbClr val="0070C0"/>
                  </a:solidFill>
                  <a:ea typeface="方正宋黑简体" pitchFamily="2" charset="-122"/>
                </a:rPr>
                <a:t>建设工程造价管理</a:t>
              </a:r>
              <a:r>
                <a:rPr lang="zh-CN" altLang="en-US" sz="2000" dirty="0" smtClean="0">
                  <a:solidFill>
                    <a:schemeClr val="accent1">
                      <a:lumMod val="50000"/>
                    </a:schemeClr>
                  </a:solidFill>
                  <a:ea typeface="方正宋黑简体" pitchFamily="2" charset="-122"/>
                </a:rPr>
                <a:t>不仅是业主或承包单位的任务</a:t>
              </a:r>
              <a:r>
                <a:rPr lang="zh-CN" altLang="en-US" sz="2000" dirty="0" smtClean="0">
                  <a:solidFill>
                    <a:srgbClr val="0070C0"/>
                  </a:solidFill>
                  <a:ea typeface="方正宋黑简体" pitchFamily="2" charset="-122"/>
                </a:rPr>
                <a:t>，</a:t>
              </a:r>
              <a:r>
                <a:rPr lang="zh-CN" altLang="en-US" sz="2000" dirty="0" smtClean="0">
                  <a:solidFill>
                    <a:schemeClr val="accent1">
                      <a:lumMod val="50000"/>
                    </a:schemeClr>
                  </a:solidFill>
                  <a:ea typeface="方正宋黑简体" pitchFamily="2" charset="-122"/>
                </a:rPr>
                <a:t>也</a:t>
              </a:r>
              <a:r>
                <a:rPr lang="zh-CN" altLang="en-US" sz="2000" dirty="0" smtClean="0">
                  <a:solidFill>
                    <a:srgbClr val="0070C0"/>
                  </a:solidFill>
                  <a:ea typeface="方正宋黑简体" pitchFamily="2" charset="-122"/>
                </a:rPr>
                <a:t>应该</a:t>
              </a:r>
              <a:r>
                <a:rPr lang="zh-CN" altLang="en-US" sz="2000" dirty="0" smtClean="0">
                  <a:solidFill>
                    <a:schemeClr val="accent1">
                      <a:lumMod val="50000"/>
                    </a:schemeClr>
                  </a:solidFill>
                  <a:ea typeface="方正宋黑简体" pitchFamily="2" charset="-122"/>
                </a:rPr>
                <a:t>是政府建设行政主管部门、行业协会、业主方、设计方、承包方以及有关咨询机构的共同任务</a:t>
              </a:r>
              <a:r>
                <a:rPr lang="zh-CN" altLang="en-US" sz="2000" dirty="0" smtClean="0">
                  <a:solidFill>
                    <a:srgbClr val="0070C0"/>
                  </a:solidFill>
                  <a:ea typeface="方正宋黑简体" pitchFamily="2" charset="-122"/>
                </a:rPr>
                <a:t>。</a:t>
              </a:r>
              <a:endParaRPr lang="en-US" altLang="zh-CN" dirty="0">
                <a:solidFill>
                  <a:srgbClr val="0070C0"/>
                </a:solidFill>
              </a:endParaRPr>
            </a:p>
          </p:txBody>
        </p:sp>
      </p:grpSp>
      <p:sp>
        <p:nvSpPr>
          <p:cNvPr id="10" name="Line 3"/>
          <p:cNvSpPr>
            <a:spLocks noChangeShapeType="1"/>
          </p:cNvSpPr>
          <p:nvPr/>
        </p:nvSpPr>
        <p:spPr bwMode="gray">
          <a:xfrm>
            <a:off x="2362200" y="2575598"/>
            <a:ext cx="4800600" cy="0"/>
          </a:xfrm>
          <a:prstGeom prst="line">
            <a:avLst/>
          </a:prstGeom>
          <a:noFill/>
          <a:ln w="25400">
            <a:solidFill>
              <a:schemeClr val="tx1"/>
            </a:solidFill>
            <a:prstDash val="sysDot"/>
            <a:round/>
            <a:headEnd/>
            <a:tailEnd type="oval"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Rectangle 4"/>
          <p:cNvSpPr>
            <a:spLocks noChangeArrowheads="1"/>
          </p:cNvSpPr>
          <p:nvPr/>
        </p:nvSpPr>
        <p:spPr bwMode="gray">
          <a:xfrm rot="3419336">
            <a:off x="2078037" y="1999336"/>
            <a:ext cx="479425" cy="520700"/>
          </a:xfrm>
          <a:prstGeom prst="rect">
            <a:avLst/>
          </a:prstGeom>
          <a:gradFill rotWithShape="1">
            <a:gsLst>
              <a:gs pos="0">
                <a:schemeClr val="folHlink"/>
              </a:gs>
              <a:gs pos="100000">
                <a:schemeClr val="fo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folHlink"/>
            </a:extrusionClr>
          </a:sp3d>
        </p:spPr>
        <p:txBody>
          <a:bodyPr wrap="none" anchor="ctr">
            <a:flatTx/>
          </a:bodyPr>
          <a:lstStyle/>
          <a:p>
            <a:pPr>
              <a:defRPr/>
            </a:pPr>
            <a:endParaRPr lang="zh-CN" altLang="en-US">
              <a:latin typeface="Arial" charset="0"/>
              <a:ea typeface="宋体" charset="-122"/>
            </a:endParaRPr>
          </a:p>
        </p:txBody>
      </p:sp>
      <p:sp>
        <p:nvSpPr>
          <p:cNvPr id="16" name="Text Box 5"/>
          <p:cNvSpPr txBox="1">
            <a:spLocks noChangeArrowheads="1"/>
          </p:cNvSpPr>
          <p:nvPr/>
        </p:nvSpPr>
        <p:spPr bwMode="gray">
          <a:xfrm>
            <a:off x="2133600" y="2042198"/>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en-US" altLang="zh-CN" sz="2400" b="1">
                <a:solidFill>
                  <a:srgbClr val="FFFFFF"/>
                </a:solidFill>
                <a:cs typeface="Arial" pitchFamily="34" charset="0"/>
              </a:rPr>
              <a:t>4</a:t>
            </a:r>
          </a:p>
        </p:txBody>
      </p:sp>
      <p:sp>
        <p:nvSpPr>
          <p:cNvPr id="17" name="Text Box 21"/>
          <p:cNvSpPr txBox="1">
            <a:spLocks noChangeArrowheads="1"/>
          </p:cNvSpPr>
          <p:nvPr/>
        </p:nvSpPr>
        <p:spPr bwMode="gray">
          <a:xfrm>
            <a:off x="3131838" y="1973716"/>
            <a:ext cx="30572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3200" dirty="0">
                <a:latin typeface="汉仪中宋简" pitchFamily="49" charset="-122"/>
                <a:ea typeface="汉仪中宋简" pitchFamily="49" charset="-122"/>
              </a:rPr>
              <a:t>全方位造价管理</a:t>
            </a:r>
            <a:endParaRPr lang="en-US" altLang="zh-CN" sz="3200" dirty="0">
              <a:latin typeface="汉仪中宋简" pitchFamily="49" charset="-122"/>
              <a:ea typeface="汉仪中宋简" pitchFamily="49" charset="-122"/>
            </a:endParaRPr>
          </a:p>
        </p:txBody>
      </p:sp>
    </p:spTree>
    <p:extLst>
      <p:ext uri="{BB962C8B-B14F-4D97-AF65-F5344CB8AC3E}">
        <p14:creationId xmlns:p14="http://schemas.microsoft.com/office/powerpoint/2010/main" val="426302068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39" name="Rectangle 39"/>
          <p:cNvSpPr>
            <a:spLocks noChangeArrowheads="1"/>
          </p:cNvSpPr>
          <p:nvPr/>
        </p:nvSpPr>
        <p:spPr bwMode="auto">
          <a:xfrm>
            <a:off x="917120" y="1021378"/>
            <a:ext cx="7887221" cy="4616648"/>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square" anchor="ctr">
            <a:spAutoFit/>
          </a:bodyPr>
          <a:lstStyle/>
          <a:p>
            <a:pPr eaLnBrk="0" hangingPunct="0">
              <a:defRPr/>
            </a:pPr>
            <a:r>
              <a:rPr lang="en-US" sz="3600" dirty="0">
                <a:ea typeface="汉仪中圆简"/>
                <a:cs typeface="宋体" pitchFamily="2" charset="-122"/>
              </a:rPr>
              <a:t>1.3.3  </a:t>
            </a:r>
            <a:r>
              <a:rPr lang="zh-CN" altLang="en-US" sz="3600" dirty="0">
                <a:ea typeface="汉仪中圆简"/>
                <a:cs typeface="宋体" pitchFamily="2" charset="-122"/>
              </a:rPr>
              <a:t>我国工程造价管理的基本内容</a:t>
            </a:r>
          </a:p>
          <a:p>
            <a:pPr eaLnBrk="0" hangingPunct="0">
              <a:defRPr/>
            </a:pPr>
            <a:r>
              <a:rPr lang="zh-CN" altLang="en-US" sz="2400" dirty="0">
                <a:latin typeface="Arial" charset="0"/>
                <a:ea typeface="宋体" charset="-122"/>
              </a:rPr>
              <a:t> </a:t>
            </a:r>
            <a:endParaRPr lang="en-US" altLang="zh-CN" sz="2400" dirty="0">
              <a:latin typeface="Arial" charset="0"/>
              <a:ea typeface="宋体" charset="-122"/>
            </a:endParaRPr>
          </a:p>
          <a:p>
            <a:pPr eaLnBrk="0" hangingPunct="0">
              <a:defRPr/>
            </a:pPr>
            <a:r>
              <a:rPr lang="en-US" sz="2400" b="1" dirty="0" smtClean="0">
                <a:solidFill>
                  <a:schemeClr val="accent1">
                    <a:lumMod val="75000"/>
                  </a:schemeClr>
                </a:solidFill>
                <a:latin typeface="Arial" charset="0"/>
                <a:ea typeface="宋体" charset="-122"/>
              </a:rPr>
              <a:t>1</a:t>
            </a:r>
            <a:r>
              <a:rPr lang="zh-CN" altLang="en-US" sz="2400" b="1" dirty="0" smtClean="0">
                <a:solidFill>
                  <a:schemeClr val="accent1">
                    <a:lumMod val="75000"/>
                  </a:schemeClr>
                </a:solidFill>
                <a:latin typeface="Arial" charset="0"/>
                <a:ea typeface="宋体" charset="-122"/>
              </a:rPr>
              <a:t>．工程造价管理的目标  </a:t>
            </a:r>
            <a:endParaRPr lang="en-US" altLang="zh-CN" sz="2400" b="1" dirty="0" smtClean="0">
              <a:solidFill>
                <a:schemeClr val="accent1">
                  <a:lumMod val="75000"/>
                </a:schemeClr>
              </a:solidFill>
              <a:latin typeface="Arial" charset="0"/>
              <a:ea typeface="宋体" charset="-122"/>
            </a:endParaRPr>
          </a:p>
          <a:p>
            <a:pPr eaLnBrk="0" hangingPunct="0">
              <a:defRPr/>
            </a:pPr>
            <a:r>
              <a:rPr lang="zh-CN" altLang="en-US" sz="2400" dirty="0" smtClean="0">
                <a:latin typeface="Arial" charset="0"/>
                <a:ea typeface="宋体" charset="-122"/>
              </a:rPr>
              <a:t>      工程造价管理的目标是按照经济规律的</a:t>
            </a:r>
            <a:r>
              <a:rPr lang="zh-CN" altLang="en-US" sz="2400" u="sng" dirty="0" smtClean="0">
                <a:solidFill>
                  <a:schemeClr val="accent1">
                    <a:lumMod val="75000"/>
                  </a:schemeClr>
                </a:solidFill>
                <a:latin typeface="Arial" charset="0"/>
                <a:ea typeface="宋体" charset="-122"/>
              </a:rPr>
              <a:t>要求</a:t>
            </a:r>
            <a:r>
              <a:rPr lang="zh-CN" altLang="en-US" sz="2400" dirty="0" smtClean="0">
                <a:latin typeface="Arial" charset="0"/>
                <a:ea typeface="宋体" charset="-122"/>
              </a:rPr>
              <a:t>，根据社会主义市场经济的</a:t>
            </a:r>
            <a:r>
              <a:rPr lang="zh-CN" altLang="en-US" sz="2400" u="sng" dirty="0" smtClean="0">
                <a:solidFill>
                  <a:schemeClr val="accent1">
                    <a:lumMod val="75000"/>
                  </a:schemeClr>
                </a:solidFill>
                <a:latin typeface="Arial" charset="0"/>
                <a:ea typeface="宋体" charset="-122"/>
              </a:rPr>
              <a:t>发展形势</a:t>
            </a:r>
            <a:r>
              <a:rPr lang="zh-CN" altLang="en-US" sz="2400" dirty="0" smtClean="0">
                <a:latin typeface="Arial" charset="0"/>
                <a:ea typeface="宋体" charset="-122"/>
              </a:rPr>
              <a:t>，利用科学的</a:t>
            </a:r>
            <a:r>
              <a:rPr lang="zh-CN" altLang="en-US" sz="2400" u="sng" dirty="0" smtClean="0">
                <a:solidFill>
                  <a:schemeClr val="accent1">
                    <a:lumMod val="75000"/>
                  </a:schemeClr>
                </a:solidFill>
                <a:latin typeface="Arial" charset="0"/>
                <a:ea typeface="宋体" charset="-122"/>
              </a:rPr>
              <a:t>管理方法</a:t>
            </a:r>
            <a:r>
              <a:rPr lang="zh-CN" altLang="en-US" sz="2400" dirty="0" smtClean="0">
                <a:latin typeface="Arial" charset="0"/>
                <a:ea typeface="宋体" charset="-122"/>
              </a:rPr>
              <a:t>和先进的</a:t>
            </a:r>
            <a:r>
              <a:rPr lang="zh-CN" altLang="en-US" sz="2400" u="sng" dirty="0" smtClean="0">
                <a:solidFill>
                  <a:schemeClr val="accent1">
                    <a:lumMod val="75000"/>
                  </a:schemeClr>
                </a:solidFill>
                <a:latin typeface="Arial" charset="0"/>
                <a:ea typeface="宋体" charset="-122"/>
              </a:rPr>
              <a:t>管理手段</a:t>
            </a:r>
            <a:r>
              <a:rPr lang="zh-CN" altLang="en-US" sz="2400" dirty="0" smtClean="0">
                <a:latin typeface="Arial" charset="0"/>
                <a:ea typeface="宋体" charset="-122"/>
              </a:rPr>
              <a:t>，合理地</a:t>
            </a:r>
            <a:r>
              <a:rPr lang="zh-CN" altLang="en-US" sz="2400" u="sng" dirty="0" smtClean="0">
                <a:solidFill>
                  <a:schemeClr val="accent1">
                    <a:lumMod val="75000"/>
                  </a:schemeClr>
                </a:solidFill>
                <a:latin typeface="Arial" charset="0"/>
                <a:ea typeface="宋体" charset="-122"/>
              </a:rPr>
              <a:t>确定造价</a:t>
            </a:r>
            <a:r>
              <a:rPr lang="zh-CN" altLang="en-US" sz="2400" dirty="0" smtClean="0">
                <a:latin typeface="Arial" charset="0"/>
                <a:ea typeface="宋体" charset="-122"/>
              </a:rPr>
              <a:t>和有效地</a:t>
            </a:r>
            <a:r>
              <a:rPr lang="zh-CN" altLang="en-US" sz="2400" u="sng" dirty="0" smtClean="0">
                <a:solidFill>
                  <a:schemeClr val="accent1">
                    <a:lumMod val="75000"/>
                  </a:schemeClr>
                </a:solidFill>
                <a:latin typeface="Arial" charset="0"/>
                <a:ea typeface="宋体" charset="-122"/>
              </a:rPr>
              <a:t>控制造价，</a:t>
            </a:r>
            <a:r>
              <a:rPr lang="zh-CN" altLang="en-US" sz="2400" dirty="0" smtClean="0">
                <a:latin typeface="Arial" charset="0"/>
                <a:ea typeface="宋体" charset="-122"/>
              </a:rPr>
              <a:t>以提高投资效益和建筑安装企业经营效果。</a:t>
            </a:r>
            <a:endParaRPr lang="en-US" altLang="zh-CN" sz="2400" dirty="0" smtClean="0">
              <a:latin typeface="Arial" charset="0"/>
              <a:ea typeface="宋体" charset="-122"/>
            </a:endParaRPr>
          </a:p>
          <a:p>
            <a:pPr eaLnBrk="0" hangingPunct="0">
              <a:defRPr/>
            </a:pPr>
            <a:r>
              <a:rPr lang="en-US" sz="2400" dirty="0" smtClean="0">
                <a:latin typeface="Arial" charset="0"/>
                <a:ea typeface="宋体" charset="-122"/>
              </a:rPr>
              <a:t> </a:t>
            </a:r>
          </a:p>
          <a:p>
            <a:pPr eaLnBrk="0" hangingPunct="0">
              <a:defRPr/>
            </a:pPr>
            <a:r>
              <a:rPr lang="en-US" sz="2400" b="1" dirty="0" smtClean="0">
                <a:solidFill>
                  <a:schemeClr val="accent1">
                    <a:lumMod val="75000"/>
                  </a:schemeClr>
                </a:solidFill>
                <a:latin typeface="Arial" charset="0"/>
                <a:ea typeface="宋体" charset="-122"/>
              </a:rPr>
              <a:t>2</a:t>
            </a:r>
            <a:r>
              <a:rPr lang="zh-CN" altLang="en-US" sz="2400" b="1" dirty="0">
                <a:solidFill>
                  <a:schemeClr val="accent1">
                    <a:lumMod val="75000"/>
                  </a:schemeClr>
                </a:solidFill>
                <a:latin typeface="Arial" charset="0"/>
                <a:ea typeface="宋体" charset="-122"/>
              </a:rPr>
              <a:t>．工程造价管理的基本内容</a:t>
            </a:r>
            <a:endParaRPr lang="en-US" altLang="zh-CN" sz="2400" b="1" dirty="0">
              <a:solidFill>
                <a:schemeClr val="accent1">
                  <a:lumMod val="75000"/>
                </a:schemeClr>
              </a:solidFill>
              <a:latin typeface="Arial" charset="0"/>
              <a:ea typeface="宋体" charset="-122"/>
            </a:endParaRPr>
          </a:p>
          <a:p>
            <a:pPr eaLnBrk="0" hangingPunct="0">
              <a:defRPr/>
            </a:pPr>
            <a:r>
              <a:rPr lang="zh-CN" altLang="en-US" sz="2400" dirty="0">
                <a:latin typeface="Arial" charset="0"/>
                <a:ea typeface="宋体" charset="-122"/>
              </a:rPr>
              <a:t>    工程造价管理的基本内容就是合理</a:t>
            </a:r>
            <a:r>
              <a:rPr lang="zh-CN" altLang="en-US" sz="2400" u="sng" dirty="0">
                <a:solidFill>
                  <a:schemeClr val="accent1">
                    <a:lumMod val="75000"/>
                  </a:schemeClr>
                </a:solidFill>
                <a:latin typeface="Arial" charset="0"/>
                <a:ea typeface="宋体" charset="-122"/>
              </a:rPr>
              <a:t>确定</a:t>
            </a:r>
            <a:r>
              <a:rPr lang="zh-CN" altLang="en-US" sz="2400" dirty="0">
                <a:latin typeface="Arial" charset="0"/>
                <a:ea typeface="宋体" charset="-122"/>
              </a:rPr>
              <a:t>和有效</a:t>
            </a:r>
            <a:r>
              <a:rPr lang="zh-CN" altLang="en-US" sz="2400" u="sng" dirty="0">
                <a:solidFill>
                  <a:schemeClr val="accent1">
                    <a:lumMod val="75000"/>
                  </a:schemeClr>
                </a:solidFill>
                <a:latin typeface="Arial" charset="0"/>
                <a:ea typeface="宋体" charset="-122"/>
              </a:rPr>
              <a:t>控制</a:t>
            </a:r>
            <a:r>
              <a:rPr lang="zh-CN" altLang="en-US" sz="2400" b="1" dirty="0">
                <a:solidFill>
                  <a:srgbClr val="0070C0"/>
                </a:solidFill>
                <a:latin typeface="Arial" charset="0"/>
                <a:ea typeface="宋体" charset="-122"/>
              </a:rPr>
              <a:t>工程造价</a:t>
            </a:r>
            <a:r>
              <a:rPr lang="zh-CN" altLang="en-US" sz="2400" dirty="0" smtClean="0">
                <a:latin typeface="Arial" charset="0"/>
                <a:ea typeface="宋体" charset="-122"/>
              </a:rPr>
              <a:t>。</a:t>
            </a:r>
            <a:endParaRPr lang="en-US" altLang="zh-CN" sz="2400" dirty="0">
              <a:ea typeface="汉仪中圆简"/>
              <a:cs typeface="宋体" pitchFamily="2" charset="-122"/>
            </a:endParaRPr>
          </a:p>
          <a:p>
            <a:pPr eaLnBrk="0" hangingPunct="0">
              <a:defRPr/>
            </a:pPr>
            <a:endParaRPr lang="zh-CN"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39" name="Rectangle 39"/>
          <p:cNvSpPr>
            <a:spLocks noChangeArrowheads="1"/>
          </p:cNvSpPr>
          <p:nvPr/>
        </p:nvSpPr>
        <p:spPr bwMode="auto">
          <a:xfrm>
            <a:off x="917120" y="1206043"/>
            <a:ext cx="7887221" cy="424731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square" anchor="ctr">
            <a:spAutoFit/>
          </a:bodyPr>
          <a:lstStyle/>
          <a:p>
            <a:pPr eaLnBrk="0" hangingPunct="0">
              <a:defRPr/>
            </a:pPr>
            <a:r>
              <a:rPr lang="en-US" sz="3600" dirty="0">
                <a:ea typeface="汉仪中圆简"/>
                <a:cs typeface="宋体" pitchFamily="2" charset="-122"/>
              </a:rPr>
              <a:t>1.3.3  </a:t>
            </a:r>
            <a:r>
              <a:rPr lang="zh-CN" altLang="en-US" sz="3600" dirty="0">
                <a:ea typeface="汉仪中圆简"/>
                <a:cs typeface="宋体" pitchFamily="2" charset="-122"/>
              </a:rPr>
              <a:t>我国工程造价管理的基本内容</a:t>
            </a:r>
          </a:p>
          <a:p>
            <a:pPr eaLnBrk="0" hangingPunct="0">
              <a:defRPr/>
            </a:pPr>
            <a:r>
              <a:rPr lang="zh-CN" altLang="en-US" sz="2400" dirty="0">
                <a:latin typeface="Arial" charset="0"/>
                <a:ea typeface="宋体" charset="-122"/>
              </a:rPr>
              <a:t> </a:t>
            </a:r>
            <a:endParaRPr lang="en-US" altLang="zh-CN" sz="2400" dirty="0">
              <a:latin typeface="Arial" charset="0"/>
              <a:ea typeface="宋体" charset="-122"/>
            </a:endParaRPr>
          </a:p>
          <a:p>
            <a:pPr eaLnBrk="0" hangingPunct="0">
              <a:defRPr/>
            </a:pPr>
            <a:r>
              <a:rPr lang="en-US" sz="2400" b="1" dirty="0" smtClean="0">
                <a:solidFill>
                  <a:schemeClr val="accent1">
                    <a:lumMod val="75000"/>
                  </a:schemeClr>
                </a:solidFill>
                <a:latin typeface="Arial" charset="0"/>
                <a:ea typeface="宋体" charset="-122"/>
              </a:rPr>
              <a:t>2</a:t>
            </a:r>
            <a:r>
              <a:rPr lang="zh-CN" altLang="en-US" sz="2400" b="1" dirty="0">
                <a:solidFill>
                  <a:schemeClr val="accent1">
                    <a:lumMod val="75000"/>
                  </a:schemeClr>
                </a:solidFill>
                <a:latin typeface="Arial" charset="0"/>
                <a:ea typeface="宋体" charset="-122"/>
              </a:rPr>
              <a:t>．工程造价管理的基本</a:t>
            </a:r>
            <a:r>
              <a:rPr lang="zh-CN" altLang="en-US" sz="2400" b="1" dirty="0" smtClean="0">
                <a:solidFill>
                  <a:schemeClr val="accent1">
                    <a:lumMod val="75000"/>
                  </a:schemeClr>
                </a:solidFill>
                <a:latin typeface="Arial" charset="0"/>
                <a:ea typeface="宋体" charset="-122"/>
              </a:rPr>
              <a:t>内容</a:t>
            </a:r>
            <a:endParaRPr lang="en-US" altLang="zh-CN" sz="2400" b="1" dirty="0" smtClean="0">
              <a:solidFill>
                <a:schemeClr val="accent1">
                  <a:lumMod val="75000"/>
                </a:schemeClr>
              </a:solidFill>
              <a:latin typeface="Arial" charset="0"/>
              <a:ea typeface="宋体" charset="-122"/>
            </a:endParaRPr>
          </a:p>
          <a:p>
            <a:pPr eaLnBrk="0" hangingPunct="0">
              <a:defRPr/>
            </a:pPr>
            <a:endParaRPr lang="en-US" altLang="zh-CN" sz="2400" b="1" dirty="0">
              <a:solidFill>
                <a:schemeClr val="accent1">
                  <a:lumMod val="75000"/>
                </a:schemeClr>
              </a:solidFill>
              <a:latin typeface="Arial" charset="0"/>
              <a:ea typeface="宋体" charset="-122"/>
            </a:endParaRPr>
          </a:p>
          <a:p>
            <a:pPr eaLnBrk="0" hangingPunct="0">
              <a:defRPr/>
            </a:pPr>
            <a:endParaRPr lang="en-US" altLang="zh-CN" sz="2400" b="1" dirty="0">
              <a:solidFill>
                <a:schemeClr val="accent1">
                  <a:lumMod val="75000"/>
                </a:schemeClr>
              </a:solidFill>
              <a:latin typeface="Arial" charset="0"/>
              <a:ea typeface="宋体" charset="-122"/>
            </a:endParaRPr>
          </a:p>
          <a:p>
            <a:pPr eaLnBrk="0" hangingPunct="0">
              <a:defRPr/>
            </a:pPr>
            <a:r>
              <a:rPr lang="zh-CN" altLang="en-US" sz="2400" dirty="0">
                <a:latin typeface="Arial" charset="0"/>
                <a:ea typeface="宋体" charset="-122"/>
              </a:rPr>
              <a:t>    </a:t>
            </a:r>
            <a:r>
              <a:rPr lang="zh-CN" altLang="en-US" sz="2400" dirty="0" smtClean="0">
                <a:latin typeface="Arial" charset="0"/>
                <a:ea typeface="宋体" charset="-122"/>
              </a:rPr>
              <a:t>有效控制工程造价应体现以下</a:t>
            </a:r>
            <a:r>
              <a:rPr lang="en-US" altLang="zh-CN" sz="2400" dirty="0" smtClean="0">
                <a:latin typeface="Arial" charset="0"/>
                <a:ea typeface="宋体" charset="-122"/>
              </a:rPr>
              <a:t>3</a:t>
            </a:r>
            <a:r>
              <a:rPr lang="zh-CN" altLang="en-US" sz="2400" dirty="0" smtClean="0">
                <a:latin typeface="Arial" charset="0"/>
                <a:ea typeface="宋体" charset="-122"/>
              </a:rPr>
              <a:t>项原则：</a:t>
            </a:r>
            <a:endParaRPr lang="en-US" altLang="zh-CN" sz="2400" dirty="0" smtClean="0">
              <a:latin typeface="Arial" charset="0"/>
              <a:ea typeface="宋体" charset="-122"/>
            </a:endParaRPr>
          </a:p>
          <a:p>
            <a:pPr eaLnBrk="0" hangingPunct="0">
              <a:defRPr/>
            </a:pPr>
            <a:endParaRPr lang="en-US" altLang="zh-CN" sz="2400" dirty="0" smtClean="0">
              <a:latin typeface="Arial" charset="0"/>
              <a:ea typeface="宋体" charset="-122"/>
            </a:endParaRPr>
          </a:p>
          <a:p>
            <a:pPr eaLnBrk="0" hangingPunct="0">
              <a:defRPr/>
            </a:pPr>
            <a:r>
              <a:rPr lang="zh-CN" altLang="en-US" sz="2400" dirty="0" smtClean="0">
                <a:solidFill>
                  <a:srgbClr val="0070C0"/>
                </a:solidFill>
                <a:latin typeface="Arial" charset="0"/>
                <a:ea typeface="宋体" charset="-122"/>
                <a:cs typeface="宋体" pitchFamily="2" charset="-122"/>
              </a:rPr>
              <a:t>（</a:t>
            </a:r>
            <a:r>
              <a:rPr lang="en-US" altLang="zh-CN" sz="2400" dirty="0" smtClean="0">
                <a:solidFill>
                  <a:srgbClr val="0070C0"/>
                </a:solidFill>
                <a:latin typeface="Arial" charset="0"/>
                <a:ea typeface="宋体" charset="-122"/>
                <a:cs typeface="宋体" pitchFamily="2" charset="-122"/>
              </a:rPr>
              <a:t>1</a:t>
            </a:r>
            <a:r>
              <a:rPr lang="zh-CN" altLang="en-US" sz="2400" dirty="0" smtClean="0">
                <a:solidFill>
                  <a:srgbClr val="0070C0"/>
                </a:solidFill>
                <a:latin typeface="Arial" charset="0"/>
                <a:ea typeface="宋体" charset="-122"/>
                <a:cs typeface="宋体" pitchFamily="2" charset="-122"/>
              </a:rPr>
              <a:t>）以设计阶段为重点的建设全过程造价控制。</a:t>
            </a:r>
            <a:endParaRPr lang="en-US" altLang="zh-CN" sz="2400" dirty="0" smtClean="0">
              <a:solidFill>
                <a:srgbClr val="0070C0"/>
              </a:solidFill>
              <a:latin typeface="Arial" charset="0"/>
              <a:ea typeface="宋体" charset="-122"/>
              <a:cs typeface="宋体" pitchFamily="2" charset="-122"/>
            </a:endParaRPr>
          </a:p>
          <a:p>
            <a:pPr eaLnBrk="0" hangingPunct="0">
              <a:defRPr/>
            </a:pPr>
            <a:r>
              <a:rPr lang="zh-CN" altLang="en-US" sz="2400" dirty="0" smtClean="0">
                <a:solidFill>
                  <a:srgbClr val="0070C0"/>
                </a:solidFill>
                <a:latin typeface="Arial" charset="0"/>
                <a:ea typeface="宋体" charset="-122"/>
                <a:cs typeface="宋体" pitchFamily="2" charset="-122"/>
              </a:rPr>
              <a:t>（</a:t>
            </a:r>
            <a:r>
              <a:rPr lang="en-US" altLang="zh-CN" sz="2400" dirty="0" smtClean="0">
                <a:solidFill>
                  <a:srgbClr val="0070C0"/>
                </a:solidFill>
                <a:latin typeface="Arial" charset="0"/>
                <a:ea typeface="宋体" charset="-122"/>
                <a:cs typeface="宋体" pitchFamily="2" charset="-122"/>
              </a:rPr>
              <a:t>2</a:t>
            </a:r>
            <a:r>
              <a:rPr lang="zh-CN" altLang="en-US" sz="2400" dirty="0" smtClean="0">
                <a:solidFill>
                  <a:srgbClr val="0070C0"/>
                </a:solidFill>
                <a:latin typeface="Arial" charset="0"/>
                <a:ea typeface="宋体" charset="-122"/>
                <a:cs typeface="宋体" pitchFamily="2" charset="-122"/>
              </a:rPr>
              <a:t>）主动控制以取得令人满意的结果。</a:t>
            </a:r>
            <a:endParaRPr lang="en-US" altLang="zh-CN" sz="2400" dirty="0" smtClean="0">
              <a:solidFill>
                <a:srgbClr val="0070C0"/>
              </a:solidFill>
              <a:latin typeface="Arial" charset="0"/>
              <a:ea typeface="宋体" charset="-122"/>
              <a:cs typeface="宋体" pitchFamily="2" charset="-122"/>
            </a:endParaRPr>
          </a:p>
          <a:p>
            <a:pPr eaLnBrk="0" hangingPunct="0">
              <a:defRPr/>
            </a:pPr>
            <a:r>
              <a:rPr lang="zh-CN" altLang="en-US" sz="2400" dirty="0" smtClean="0">
                <a:solidFill>
                  <a:srgbClr val="0070C0"/>
                </a:solidFill>
                <a:latin typeface="Arial" charset="0"/>
                <a:ea typeface="宋体" charset="-122"/>
                <a:cs typeface="宋体" pitchFamily="2" charset="-122"/>
              </a:rPr>
              <a:t>（</a:t>
            </a:r>
            <a:r>
              <a:rPr lang="en-US" altLang="zh-CN" sz="2400" dirty="0" smtClean="0">
                <a:solidFill>
                  <a:srgbClr val="0070C0"/>
                </a:solidFill>
                <a:latin typeface="Arial" charset="0"/>
                <a:ea typeface="宋体" charset="-122"/>
                <a:cs typeface="宋体" pitchFamily="2" charset="-122"/>
              </a:rPr>
              <a:t>3</a:t>
            </a:r>
            <a:r>
              <a:rPr lang="zh-CN" altLang="en-US" sz="2400" dirty="0" smtClean="0">
                <a:solidFill>
                  <a:srgbClr val="0070C0"/>
                </a:solidFill>
                <a:latin typeface="Arial" charset="0"/>
                <a:ea typeface="宋体" charset="-122"/>
                <a:cs typeface="宋体" pitchFamily="2" charset="-122"/>
              </a:rPr>
              <a:t>）技术与经济相结合是控制工程造价最有效的手段。</a:t>
            </a:r>
            <a:endParaRPr lang="en-US" altLang="zh-CN" sz="2400" dirty="0">
              <a:solidFill>
                <a:srgbClr val="0070C0"/>
              </a:solidFill>
              <a:ea typeface="汉仪中圆简"/>
              <a:cs typeface="宋体" pitchFamily="2" charset="-122"/>
            </a:endParaRPr>
          </a:p>
          <a:p>
            <a:pPr eaLnBrk="0" hangingPunct="0">
              <a:defRPr/>
            </a:pPr>
            <a:endParaRPr lang="zh-CN" altLang="en-US" dirty="0"/>
          </a:p>
        </p:txBody>
      </p:sp>
    </p:spTree>
    <p:extLst>
      <p:ext uri="{BB962C8B-B14F-4D97-AF65-F5344CB8AC3E}">
        <p14:creationId xmlns:p14="http://schemas.microsoft.com/office/powerpoint/2010/main" val="3650102027"/>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51520" y="301882"/>
            <a:ext cx="8229600" cy="927100"/>
          </a:xfrm>
        </p:spPr>
        <p:txBody>
          <a:bodyPr/>
          <a:lstStyle/>
          <a:p>
            <a:pPr algn="ctr" eaLnBrk="1" hangingPunct="1"/>
            <a:r>
              <a:rPr lang="zh-CN" altLang="en-US" dirty="0" smtClean="0">
                <a:ea typeface="宋体" pitchFamily="2" charset="-122"/>
              </a:rPr>
              <a:t>本章小结</a:t>
            </a:r>
          </a:p>
        </p:txBody>
      </p:sp>
      <p:sp>
        <p:nvSpPr>
          <p:cNvPr id="25639" name="Rectangle 39"/>
          <p:cNvSpPr>
            <a:spLocks noChangeArrowheads="1"/>
          </p:cNvSpPr>
          <p:nvPr/>
        </p:nvSpPr>
        <p:spPr bwMode="auto">
          <a:xfrm>
            <a:off x="683568" y="1060459"/>
            <a:ext cx="7813376" cy="6709529"/>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square" anchor="ctr">
            <a:spAutoFit/>
          </a:bodyPr>
          <a:lstStyle/>
          <a:p>
            <a:pPr marL="457200" indent="-457200">
              <a:buBlip>
                <a:blip r:embed="rId2"/>
              </a:buBlip>
              <a:defRPr/>
            </a:pPr>
            <a:r>
              <a:rPr lang="zh-CN" altLang="en-US" sz="2600" dirty="0" smtClean="0">
                <a:latin typeface="Arial" charset="0"/>
                <a:ea typeface="宋体" charset="-122"/>
              </a:rPr>
              <a:t>知道</a:t>
            </a:r>
            <a:r>
              <a:rPr lang="zh-CN" altLang="en-US" sz="2600" dirty="0">
                <a:latin typeface="Arial" charset="0"/>
                <a:ea typeface="宋体" charset="-122"/>
              </a:rPr>
              <a:t>建设项目可以逐步分解为</a:t>
            </a:r>
            <a:r>
              <a:rPr lang="zh-CN" altLang="en-US" sz="2600" u="sng" dirty="0">
                <a:solidFill>
                  <a:srgbClr val="FF0000"/>
                </a:solidFill>
                <a:latin typeface="Arial" charset="0"/>
                <a:ea typeface="宋体" charset="-122"/>
              </a:rPr>
              <a:t>单项工程</a:t>
            </a:r>
            <a:r>
              <a:rPr lang="zh-CN" altLang="en-US" sz="2600" dirty="0">
                <a:latin typeface="Arial" charset="0"/>
                <a:ea typeface="宋体" charset="-122"/>
              </a:rPr>
              <a:t>、</a:t>
            </a:r>
            <a:r>
              <a:rPr lang="zh-CN" altLang="en-US" sz="2600" u="sng" dirty="0">
                <a:solidFill>
                  <a:srgbClr val="FF0000"/>
                </a:solidFill>
                <a:latin typeface="Arial" charset="0"/>
                <a:ea typeface="宋体" charset="-122"/>
              </a:rPr>
              <a:t>单位工程</a:t>
            </a:r>
            <a:r>
              <a:rPr lang="zh-CN" altLang="en-US" sz="2600" dirty="0">
                <a:latin typeface="Arial" charset="0"/>
                <a:ea typeface="宋体" charset="-122"/>
              </a:rPr>
              <a:t>和</a:t>
            </a:r>
            <a:r>
              <a:rPr lang="zh-CN" altLang="en-US" sz="2600" u="sng" dirty="0">
                <a:solidFill>
                  <a:srgbClr val="FF0000"/>
                </a:solidFill>
                <a:latin typeface="Arial" charset="0"/>
                <a:ea typeface="宋体" charset="-122"/>
              </a:rPr>
              <a:t>分部分项工程</a:t>
            </a:r>
            <a:r>
              <a:rPr lang="zh-CN" altLang="en-US" sz="2600" dirty="0">
                <a:latin typeface="Arial" charset="0"/>
                <a:ea typeface="宋体" charset="-122"/>
              </a:rPr>
              <a:t>，而工程造价计价特征中的组合性计价就是以</a:t>
            </a:r>
            <a:r>
              <a:rPr lang="zh-CN" altLang="en-US" sz="2600" u="sng" dirty="0">
                <a:solidFill>
                  <a:srgbClr val="FF0000"/>
                </a:solidFill>
                <a:latin typeface="Arial" charset="0"/>
                <a:ea typeface="宋体" charset="-122"/>
              </a:rPr>
              <a:t>分部分项工程</a:t>
            </a:r>
            <a:r>
              <a:rPr lang="zh-CN" altLang="en-US" sz="2600" dirty="0">
                <a:latin typeface="Arial" charset="0"/>
                <a:ea typeface="宋体" charset="-122"/>
              </a:rPr>
              <a:t>为造价</a:t>
            </a:r>
            <a:r>
              <a:rPr lang="zh-CN" altLang="en-US" sz="2600" u="sng" dirty="0">
                <a:solidFill>
                  <a:srgbClr val="FF0000"/>
                </a:solidFill>
                <a:latin typeface="Arial" charset="0"/>
                <a:ea typeface="宋体" charset="-122"/>
              </a:rPr>
              <a:t>起算点</a:t>
            </a:r>
            <a:r>
              <a:rPr lang="zh-CN" altLang="en-US" sz="2600" dirty="0">
                <a:latin typeface="Arial" charset="0"/>
                <a:ea typeface="宋体" charset="-122"/>
              </a:rPr>
              <a:t>，逐步向上综合出</a:t>
            </a:r>
            <a:r>
              <a:rPr lang="zh-CN" altLang="en-US" sz="2600" u="sng" dirty="0">
                <a:solidFill>
                  <a:srgbClr val="FF0000"/>
                </a:solidFill>
                <a:latin typeface="Arial" charset="0"/>
                <a:ea typeface="宋体" charset="-122"/>
              </a:rPr>
              <a:t>单位工程造价</a:t>
            </a:r>
            <a:r>
              <a:rPr lang="zh-CN" altLang="en-US" sz="2600" dirty="0">
                <a:latin typeface="Arial" charset="0"/>
                <a:ea typeface="宋体" charset="-122"/>
              </a:rPr>
              <a:t>、</a:t>
            </a:r>
            <a:r>
              <a:rPr lang="zh-CN" altLang="en-US" sz="2600" u="sng" dirty="0">
                <a:solidFill>
                  <a:srgbClr val="FF0000"/>
                </a:solidFill>
                <a:latin typeface="Arial" charset="0"/>
                <a:ea typeface="宋体" charset="-122"/>
              </a:rPr>
              <a:t>单项工程造价</a:t>
            </a:r>
            <a:r>
              <a:rPr lang="zh-CN" altLang="en-US" sz="2600" dirty="0">
                <a:latin typeface="Arial" charset="0"/>
                <a:ea typeface="宋体" charset="-122"/>
              </a:rPr>
              <a:t>和</a:t>
            </a:r>
            <a:r>
              <a:rPr lang="zh-CN" altLang="en-US" sz="2600" u="sng" dirty="0">
                <a:solidFill>
                  <a:srgbClr val="FF0000"/>
                </a:solidFill>
                <a:latin typeface="Arial" charset="0"/>
                <a:ea typeface="宋体" charset="-122"/>
              </a:rPr>
              <a:t>建设项目总</a:t>
            </a:r>
            <a:r>
              <a:rPr lang="zh-CN" altLang="en-US" sz="2600" u="sng" dirty="0" smtClean="0">
                <a:solidFill>
                  <a:srgbClr val="FF0000"/>
                </a:solidFill>
                <a:latin typeface="Arial" charset="0"/>
                <a:ea typeface="宋体" charset="-122"/>
              </a:rPr>
              <a:t>造价</a:t>
            </a:r>
            <a:r>
              <a:rPr lang="zh-CN" altLang="en-US" sz="2600" dirty="0" smtClean="0">
                <a:latin typeface="Arial" charset="0"/>
                <a:ea typeface="宋体" charset="-122"/>
              </a:rPr>
              <a:t>。</a:t>
            </a:r>
            <a:endParaRPr lang="zh-CN" altLang="en-US" sz="2600" dirty="0">
              <a:latin typeface="Arial" charset="0"/>
              <a:ea typeface="宋体" charset="-122"/>
            </a:endParaRPr>
          </a:p>
          <a:p>
            <a:pPr marL="457200" indent="-457200">
              <a:buBlip>
                <a:blip r:embed="rId2"/>
              </a:buBlip>
              <a:defRPr/>
            </a:pPr>
            <a:r>
              <a:rPr lang="zh-CN" altLang="en-US" sz="2600" dirty="0" smtClean="0">
                <a:latin typeface="Arial" charset="0"/>
                <a:ea typeface="宋体" charset="-122"/>
              </a:rPr>
              <a:t>了解</a:t>
            </a:r>
            <a:r>
              <a:rPr lang="zh-CN" altLang="en-US" sz="2600" dirty="0">
                <a:latin typeface="Arial" charset="0"/>
                <a:ea typeface="宋体" charset="-122"/>
              </a:rPr>
              <a:t>工程项目</a:t>
            </a:r>
            <a:r>
              <a:rPr lang="zh-CN" altLang="en-US" sz="2600" u="sng" dirty="0">
                <a:solidFill>
                  <a:srgbClr val="FF0000"/>
                </a:solidFill>
                <a:latin typeface="Arial" charset="0"/>
                <a:ea typeface="宋体" charset="-122"/>
              </a:rPr>
              <a:t>建设程序</a:t>
            </a:r>
            <a:r>
              <a:rPr lang="zh-CN" altLang="en-US" sz="2600" dirty="0">
                <a:latin typeface="Arial" charset="0"/>
                <a:ea typeface="宋体" charset="-122"/>
              </a:rPr>
              <a:t>及每一阶段的主要工作内容，知道工程项目的</a:t>
            </a:r>
            <a:r>
              <a:rPr lang="zh-CN" altLang="en-US" sz="2600" u="sng" dirty="0">
                <a:solidFill>
                  <a:srgbClr val="FF0000"/>
                </a:solidFill>
                <a:latin typeface="Arial" charset="0"/>
                <a:ea typeface="宋体" charset="-122"/>
              </a:rPr>
              <a:t>建设过程</a:t>
            </a:r>
            <a:r>
              <a:rPr lang="zh-CN" altLang="en-US" sz="2600" dirty="0">
                <a:latin typeface="Arial" charset="0"/>
                <a:ea typeface="宋体" charset="-122"/>
              </a:rPr>
              <a:t>实际上就是</a:t>
            </a:r>
            <a:r>
              <a:rPr lang="zh-CN" altLang="en-US" sz="2600" u="sng" dirty="0">
                <a:solidFill>
                  <a:srgbClr val="FF0000"/>
                </a:solidFill>
                <a:latin typeface="Arial" charset="0"/>
                <a:ea typeface="宋体" charset="-122"/>
              </a:rPr>
              <a:t>投资的过程</a:t>
            </a:r>
            <a:r>
              <a:rPr lang="zh-CN" altLang="en-US" sz="2600" dirty="0">
                <a:latin typeface="Arial" charset="0"/>
                <a:ea typeface="宋体" charset="-122"/>
              </a:rPr>
              <a:t>。</a:t>
            </a:r>
          </a:p>
          <a:p>
            <a:pPr marL="457200" indent="-457200">
              <a:buBlip>
                <a:blip r:embed="rId2"/>
              </a:buBlip>
              <a:defRPr/>
            </a:pPr>
            <a:r>
              <a:rPr lang="zh-CN" altLang="en-US" sz="2600" dirty="0" smtClean="0">
                <a:latin typeface="Arial" charset="0"/>
                <a:ea typeface="宋体" charset="-122"/>
              </a:rPr>
              <a:t>在</a:t>
            </a:r>
            <a:r>
              <a:rPr lang="zh-CN" altLang="en-US" sz="2600" dirty="0">
                <a:latin typeface="Arial" charset="0"/>
                <a:ea typeface="宋体" charset="-122"/>
              </a:rPr>
              <a:t>熟悉</a:t>
            </a:r>
            <a:r>
              <a:rPr lang="zh-CN" altLang="en-US" sz="2600" u="sng" dirty="0">
                <a:solidFill>
                  <a:srgbClr val="FF0000"/>
                </a:solidFill>
                <a:latin typeface="Arial" charset="0"/>
                <a:ea typeface="宋体" charset="-122"/>
              </a:rPr>
              <a:t>工程建设程序</a:t>
            </a:r>
            <a:r>
              <a:rPr lang="zh-CN" altLang="en-US" sz="2600" dirty="0">
                <a:latin typeface="Arial" charset="0"/>
                <a:ea typeface="宋体" charset="-122"/>
              </a:rPr>
              <a:t>的基础上，正确理解</a:t>
            </a:r>
            <a:r>
              <a:rPr lang="zh-CN" altLang="en-US" sz="2600" u="sng" dirty="0">
                <a:solidFill>
                  <a:srgbClr val="FF0000"/>
                </a:solidFill>
                <a:latin typeface="Arial" charset="0"/>
                <a:ea typeface="宋体" charset="-122"/>
              </a:rPr>
              <a:t>工程造价</a:t>
            </a:r>
            <a:r>
              <a:rPr lang="zh-CN" altLang="en-US" sz="2600" dirty="0">
                <a:latin typeface="Arial" charset="0"/>
                <a:ea typeface="宋体" charset="-122"/>
              </a:rPr>
              <a:t>的两种含义。</a:t>
            </a:r>
            <a:endParaRPr lang="en-US" altLang="zh-CN" sz="2600" dirty="0">
              <a:latin typeface="Arial" charset="0"/>
              <a:ea typeface="宋体" charset="-122"/>
            </a:endParaRPr>
          </a:p>
          <a:p>
            <a:pPr marL="457200" indent="-457200">
              <a:buBlip>
                <a:blip r:embed="rId2"/>
              </a:buBlip>
              <a:defRPr/>
            </a:pPr>
            <a:r>
              <a:rPr lang="zh-CN" altLang="en-US" sz="2600" dirty="0" smtClean="0">
                <a:latin typeface="Arial" charset="0"/>
                <a:ea typeface="宋体" charset="-122"/>
              </a:rPr>
              <a:t>理解</a:t>
            </a:r>
            <a:r>
              <a:rPr lang="zh-CN" altLang="en-US" sz="2600" dirty="0">
                <a:latin typeface="Arial" charset="0"/>
                <a:ea typeface="宋体" charset="-122"/>
              </a:rPr>
              <a:t>工程造价的计价</a:t>
            </a:r>
            <a:r>
              <a:rPr lang="zh-CN" altLang="en-US" sz="2600" u="sng" dirty="0">
                <a:solidFill>
                  <a:srgbClr val="FF0000"/>
                </a:solidFill>
                <a:latin typeface="Arial" charset="0"/>
                <a:ea typeface="宋体" charset="-122"/>
              </a:rPr>
              <a:t>特征</a:t>
            </a:r>
            <a:r>
              <a:rPr lang="zh-CN" altLang="en-US" sz="2600" dirty="0">
                <a:latin typeface="Arial" charset="0"/>
                <a:ea typeface="宋体" charset="-122"/>
              </a:rPr>
              <a:t>。</a:t>
            </a:r>
            <a:r>
              <a:rPr lang="en-US" sz="2600" dirty="0">
                <a:latin typeface="Arial" charset="0"/>
                <a:ea typeface="宋体" charset="-122"/>
              </a:rPr>
              <a:t> </a:t>
            </a:r>
          </a:p>
          <a:p>
            <a:pPr marL="457200" indent="-457200">
              <a:buBlip>
                <a:blip r:embed="rId2"/>
              </a:buBlip>
              <a:defRPr/>
            </a:pPr>
            <a:r>
              <a:rPr lang="zh-CN" altLang="en-US" sz="2600" dirty="0" smtClean="0">
                <a:latin typeface="Arial" charset="0"/>
                <a:ea typeface="宋体" charset="-122"/>
              </a:rPr>
              <a:t>对应</a:t>
            </a:r>
            <a:r>
              <a:rPr lang="zh-CN" altLang="en-US" sz="2600" dirty="0">
                <a:latin typeface="Arial" charset="0"/>
                <a:ea typeface="宋体" charset="-122"/>
              </a:rPr>
              <a:t>工程造价的两种含义，了解</a:t>
            </a:r>
            <a:r>
              <a:rPr lang="zh-CN" altLang="en-US" sz="2600" u="sng" dirty="0">
                <a:solidFill>
                  <a:srgbClr val="FF0000"/>
                </a:solidFill>
                <a:latin typeface="Arial" charset="0"/>
                <a:ea typeface="宋体" charset="-122"/>
              </a:rPr>
              <a:t>工程造价管理</a:t>
            </a:r>
            <a:r>
              <a:rPr lang="zh-CN" altLang="en-US" sz="2600" dirty="0">
                <a:latin typeface="Arial" charset="0"/>
                <a:ea typeface="宋体" charset="-122"/>
              </a:rPr>
              <a:t>的两种含义，树立全过程造价管理理念，熟悉工程造价管理的基本内容。</a:t>
            </a:r>
          </a:p>
          <a:p>
            <a:pPr>
              <a:defRPr/>
            </a:pPr>
            <a:endParaRPr lang="en-US" altLang="zh-CN" sz="2400" dirty="0">
              <a:latin typeface="Arial" charset="0"/>
              <a:ea typeface="宋体" charset="-122"/>
            </a:endParaRPr>
          </a:p>
          <a:p>
            <a:pPr>
              <a:defRPr/>
            </a:pPr>
            <a:endParaRPr lang="en-US" altLang="zh-CN" sz="2400" dirty="0">
              <a:ea typeface="汉仪中圆简"/>
              <a:cs typeface="宋体" pitchFamily="2" charset="-122"/>
            </a:endParaRPr>
          </a:p>
          <a:p>
            <a:pPr eaLnBrk="0" hangingPunct="0">
              <a:defRPr/>
            </a:pPr>
            <a:endParaRPr lang="zh-CN" alt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en-US" altLang="zh-CN" dirty="0" smtClean="0">
                <a:ea typeface="宋体" pitchFamily="2" charset="-122"/>
              </a:rPr>
              <a:t>1.1  </a:t>
            </a:r>
            <a:r>
              <a:rPr lang="zh-CN" altLang="en-US" dirty="0" smtClean="0">
                <a:ea typeface="宋体" pitchFamily="2" charset="-122"/>
              </a:rPr>
              <a:t>建 设 项 目</a:t>
            </a:r>
          </a:p>
        </p:txBody>
      </p:sp>
      <p:sp>
        <p:nvSpPr>
          <p:cNvPr id="25639" name="Rectangle 39"/>
          <p:cNvSpPr>
            <a:spLocks noChangeArrowheads="1"/>
          </p:cNvSpPr>
          <p:nvPr/>
        </p:nvSpPr>
        <p:spPr bwMode="auto">
          <a:xfrm>
            <a:off x="395536" y="1502688"/>
            <a:ext cx="8280920" cy="5109091"/>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square" anchor="ctr">
            <a:spAutoFit/>
          </a:bodyPr>
          <a:lstStyle/>
          <a:p>
            <a:pPr eaLnBrk="0" hangingPunct="0">
              <a:defRPr/>
            </a:pPr>
            <a:r>
              <a:rPr lang="en-US" altLang="zh-CN" sz="3600" dirty="0">
                <a:ea typeface="汉仪中圆简"/>
                <a:cs typeface="宋体" pitchFamily="2" charset="-122"/>
              </a:rPr>
              <a:t>1.1.1  </a:t>
            </a:r>
            <a:r>
              <a:rPr lang="zh-CN" altLang="en-US" sz="3600" dirty="0">
                <a:latin typeface="宋体" pitchFamily="2" charset="-122"/>
                <a:ea typeface="汉仪中圆简"/>
                <a:cs typeface="宋体" pitchFamily="2" charset="-122"/>
              </a:rPr>
              <a:t>建设项目</a:t>
            </a:r>
            <a:endParaRPr lang="en-US" altLang="zh-CN" sz="3600" dirty="0">
              <a:latin typeface="宋体" pitchFamily="2" charset="-122"/>
              <a:ea typeface="汉仪中圆简"/>
              <a:cs typeface="宋体" pitchFamily="2" charset="-122"/>
            </a:endParaRPr>
          </a:p>
          <a:p>
            <a:pPr eaLnBrk="0" hangingPunct="0">
              <a:defRPr/>
            </a:pPr>
            <a:r>
              <a:rPr lang="zh-CN" altLang="en-US" sz="2400" dirty="0">
                <a:ea typeface="汉仪中圆简"/>
                <a:cs typeface="宋体" pitchFamily="2" charset="-122"/>
              </a:rPr>
              <a:t>       </a:t>
            </a:r>
            <a:endParaRPr lang="en-US" altLang="zh-CN" sz="2400" dirty="0">
              <a:ea typeface="汉仪中圆简"/>
              <a:cs typeface="宋体" pitchFamily="2" charset="-122"/>
            </a:endParaRPr>
          </a:p>
          <a:p>
            <a:pPr eaLnBrk="0" hangingPunct="0">
              <a:defRPr/>
            </a:pPr>
            <a:r>
              <a:rPr lang="en-US" altLang="zh-CN" sz="3200" dirty="0">
                <a:latin typeface="汉仪中宋简" pitchFamily="49" charset="-122"/>
                <a:ea typeface="汉仪中宋简" pitchFamily="49" charset="-122"/>
                <a:cs typeface="宋体" pitchFamily="2" charset="-122"/>
              </a:rPr>
              <a:t>    </a:t>
            </a:r>
            <a:r>
              <a:rPr lang="zh-CN" altLang="en-US" sz="3200" dirty="0" smtClean="0">
                <a:latin typeface="汉仪中宋简" pitchFamily="49" charset="-122"/>
                <a:ea typeface="汉仪中宋简" pitchFamily="49" charset="-122"/>
                <a:cs typeface="宋体" pitchFamily="2" charset="-122"/>
              </a:rPr>
              <a:t>建设项目</a:t>
            </a:r>
            <a:r>
              <a:rPr lang="zh-CN" altLang="en-US" sz="3200" dirty="0">
                <a:latin typeface="汉仪中宋简" pitchFamily="49" charset="-122"/>
                <a:ea typeface="汉仪中宋简" pitchFamily="49" charset="-122"/>
                <a:cs typeface="宋体" pitchFamily="2" charset="-122"/>
              </a:rPr>
              <a:t>是指通过</a:t>
            </a:r>
            <a:r>
              <a:rPr lang="zh-CN" altLang="en-US" sz="3200" u="sng" dirty="0">
                <a:solidFill>
                  <a:srgbClr val="FF0000"/>
                </a:solidFill>
                <a:latin typeface="汉仪中宋简" pitchFamily="49" charset="-122"/>
                <a:ea typeface="汉仪中宋简" pitchFamily="49" charset="-122"/>
                <a:cs typeface="宋体" pitchFamily="2" charset="-122"/>
              </a:rPr>
              <a:t>工程建设</a:t>
            </a:r>
            <a:r>
              <a:rPr lang="zh-CN" altLang="en-US" sz="3200" dirty="0">
                <a:latin typeface="汉仪中宋简" pitchFamily="49" charset="-122"/>
                <a:ea typeface="汉仪中宋简" pitchFamily="49" charset="-122"/>
                <a:cs typeface="宋体" pitchFamily="2" charset="-122"/>
              </a:rPr>
              <a:t>的实施、以</a:t>
            </a:r>
            <a:r>
              <a:rPr lang="zh-CN" altLang="en-US" sz="3200" u="sng" dirty="0">
                <a:solidFill>
                  <a:srgbClr val="FF0000"/>
                </a:solidFill>
                <a:latin typeface="汉仪中宋简" pitchFamily="49" charset="-122"/>
                <a:ea typeface="汉仪中宋简" pitchFamily="49" charset="-122"/>
                <a:cs typeface="宋体" pitchFamily="2" charset="-122"/>
              </a:rPr>
              <a:t>形成固定资产</a:t>
            </a:r>
            <a:r>
              <a:rPr lang="zh-CN" altLang="en-US" sz="3200" dirty="0">
                <a:latin typeface="汉仪中宋简" pitchFamily="49" charset="-122"/>
                <a:ea typeface="汉仪中宋简" pitchFamily="49" charset="-122"/>
                <a:cs typeface="宋体" pitchFamily="2" charset="-122"/>
              </a:rPr>
              <a:t>为目标的特殊项目，一般</a:t>
            </a:r>
            <a:r>
              <a:rPr lang="zh-CN" altLang="en-US" sz="3200" dirty="0" smtClean="0">
                <a:latin typeface="汉仪中宋简" pitchFamily="49" charset="-122"/>
                <a:ea typeface="汉仪中宋简" pitchFamily="49" charset="-122"/>
                <a:cs typeface="宋体" pitchFamily="2" charset="-122"/>
              </a:rPr>
              <a:t>是</a:t>
            </a:r>
            <a:r>
              <a:rPr lang="zh-CN" altLang="en-US" sz="3200" u="sng" dirty="0" smtClean="0">
                <a:solidFill>
                  <a:srgbClr val="FF0000"/>
                </a:solidFill>
                <a:latin typeface="汉仪中宋简" pitchFamily="49" charset="-122"/>
                <a:ea typeface="汉仪中宋简" pitchFamily="49" charset="-122"/>
                <a:cs typeface="宋体" pitchFamily="2" charset="-122"/>
              </a:rPr>
              <a:t>经</a:t>
            </a:r>
            <a:r>
              <a:rPr lang="zh-CN" altLang="en-US" sz="3200" u="sng" dirty="0">
                <a:solidFill>
                  <a:srgbClr val="FF0000"/>
                </a:solidFill>
                <a:latin typeface="汉仪中宋简" pitchFamily="49" charset="-122"/>
                <a:ea typeface="汉仪中宋简" pitchFamily="49" charset="-122"/>
                <a:cs typeface="宋体" pitchFamily="2" charset="-122"/>
              </a:rPr>
              <a:t>批准</a:t>
            </a:r>
            <a:r>
              <a:rPr lang="zh-CN" altLang="en-US" sz="3200" dirty="0">
                <a:latin typeface="汉仪中宋简" pitchFamily="49" charset="-122"/>
                <a:ea typeface="汉仪中宋简" pitchFamily="49" charset="-122"/>
                <a:cs typeface="宋体" pitchFamily="2" charset="-122"/>
              </a:rPr>
              <a:t>包括在一个</a:t>
            </a:r>
            <a:r>
              <a:rPr lang="zh-CN" altLang="en-US" sz="3200" u="sng" dirty="0">
                <a:solidFill>
                  <a:srgbClr val="FF0000"/>
                </a:solidFill>
                <a:latin typeface="汉仪中宋简" pitchFamily="49" charset="-122"/>
                <a:ea typeface="汉仪中宋简" pitchFamily="49" charset="-122"/>
                <a:cs typeface="宋体" pitchFamily="2" charset="-122"/>
              </a:rPr>
              <a:t>总体设计</a:t>
            </a:r>
            <a:r>
              <a:rPr lang="zh-CN" altLang="en-US" sz="3200" dirty="0">
                <a:latin typeface="汉仪中宋简" pitchFamily="49" charset="-122"/>
                <a:ea typeface="汉仪中宋简" pitchFamily="49" charset="-122"/>
                <a:cs typeface="宋体" pitchFamily="2" charset="-122"/>
              </a:rPr>
              <a:t>或</a:t>
            </a:r>
            <a:r>
              <a:rPr lang="zh-CN" altLang="en-US" sz="3200" u="sng" dirty="0">
                <a:solidFill>
                  <a:srgbClr val="FF0000"/>
                </a:solidFill>
                <a:latin typeface="汉仪中宋简" pitchFamily="49" charset="-122"/>
                <a:ea typeface="汉仪中宋简" pitchFamily="49" charset="-122"/>
                <a:cs typeface="宋体" pitchFamily="2" charset="-122"/>
              </a:rPr>
              <a:t>初步设计</a:t>
            </a:r>
            <a:r>
              <a:rPr lang="zh-CN" altLang="en-US" sz="3200" dirty="0">
                <a:latin typeface="汉仪中宋简" pitchFamily="49" charset="-122"/>
                <a:ea typeface="汉仪中宋简" pitchFamily="49" charset="-122"/>
                <a:cs typeface="宋体" pitchFamily="2" charset="-122"/>
              </a:rPr>
              <a:t>范围内进行建设，经济上实行统一核算，行政上有独立组织形式，实行统一管理的建设单位。通常以一个</a:t>
            </a:r>
            <a:r>
              <a:rPr lang="zh-CN" altLang="en-US" sz="3200" u="sng" dirty="0">
                <a:solidFill>
                  <a:srgbClr val="FF0000"/>
                </a:solidFill>
                <a:latin typeface="汉仪中宋简" pitchFamily="49" charset="-122"/>
                <a:ea typeface="汉仪中宋简" pitchFamily="49" charset="-122"/>
                <a:cs typeface="宋体" pitchFamily="2" charset="-122"/>
              </a:rPr>
              <a:t>企业</a:t>
            </a:r>
            <a:r>
              <a:rPr lang="zh-CN" altLang="en-US" sz="3200" dirty="0">
                <a:latin typeface="汉仪中宋简" pitchFamily="49" charset="-122"/>
                <a:ea typeface="汉仪中宋简" pitchFamily="49" charset="-122"/>
                <a:cs typeface="宋体" pitchFamily="2" charset="-122"/>
              </a:rPr>
              <a:t>、</a:t>
            </a:r>
            <a:r>
              <a:rPr lang="zh-CN" altLang="en-US" sz="3200" u="sng" dirty="0">
                <a:solidFill>
                  <a:srgbClr val="FF0000"/>
                </a:solidFill>
                <a:latin typeface="汉仪中宋简" pitchFamily="49" charset="-122"/>
                <a:ea typeface="汉仪中宋简" pitchFamily="49" charset="-122"/>
                <a:cs typeface="宋体" pitchFamily="2" charset="-122"/>
              </a:rPr>
              <a:t>事业行政单位</a:t>
            </a:r>
            <a:r>
              <a:rPr lang="zh-CN" altLang="en-US" sz="3200" dirty="0">
                <a:latin typeface="汉仪中宋简" pitchFamily="49" charset="-122"/>
                <a:ea typeface="汉仪中宋简" pitchFamily="49" charset="-122"/>
                <a:cs typeface="宋体" pitchFamily="2" charset="-122"/>
              </a:rPr>
              <a:t>或</a:t>
            </a:r>
            <a:r>
              <a:rPr lang="zh-CN" altLang="en-US" sz="3200" u="sng" dirty="0">
                <a:solidFill>
                  <a:srgbClr val="FF0000"/>
                </a:solidFill>
                <a:latin typeface="汉仪中宋简" pitchFamily="49" charset="-122"/>
                <a:ea typeface="汉仪中宋简" pitchFamily="49" charset="-122"/>
                <a:cs typeface="宋体" pitchFamily="2" charset="-122"/>
              </a:rPr>
              <a:t>独立的工程</a:t>
            </a:r>
            <a:r>
              <a:rPr lang="zh-CN" altLang="en-US" sz="3200" dirty="0">
                <a:latin typeface="汉仪中宋简" pitchFamily="49" charset="-122"/>
                <a:ea typeface="汉仪中宋简" pitchFamily="49" charset="-122"/>
                <a:cs typeface="宋体" pitchFamily="2" charset="-122"/>
              </a:rPr>
              <a:t>作为一个建设项目。</a:t>
            </a:r>
            <a:endParaRPr lang="en-US" altLang="zh-CN" sz="3200" dirty="0">
              <a:latin typeface="汉仪中宋简" pitchFamily="49" charset="-122"/>
              <a:ea typeface="汉仪中宋简" pitchFamily="49" charset="-122"/>
              <a:cs typeface="宋体" pitchFamily="2" charset="-122"/>
            </a:endParaRPr>
          </a:p>
          <a:p>
            <a:pPr eaLnBrk="0" hangingPunct="0">
              <a:defRPr/>
            </a:pPr>
            <a:endParaRPr lang="en-US" altLang="zh-CN" sz="2400" dirty="0">
              <a:ea typeface="汉仪中圆简"/>
              <a:cs typeface="宋体" pitchFamily="2" charset="-122"/>
            </a:endParaRPr>
          </a:p>
          <a:p>
            <a:pPr eaLnBrk="0" hangingPunct="0">
              <a:defRPr/>
            </a:pPr>
            <a:endParaRPr lang="zh-CN" altLang="en-US" dirty="0">
              <a:ea typeface="汉仪中圆简"/>
              <a:cs typeface="宋体" pitchFamily="2"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reeform 2"/>
          <p:cNvSpPr>
            <a:spLocks/>
          </p:cNvSpPr>
          <p:nvPr/>
        </p:nvSpPr>
        <p:spPr bwMode="gray">
          <a:xfrm>
            <a:off x="2717800" y="4829175"/>
            <a:ext cx="4533900" cy="568325"/>
          </a:xfrm>
          <a:custGeom>
            <a:avLst/>
            <a:gdLst/>
            <a:ahLst/>
            <a:cxnLst>
              <a:cxn ang="0">
                <a:pos x="0" y="5"/>
              </a:cxn>
              <a:cxn ang="0">
                <a:pos x="0" y="357"/>
              </a:cxn>
              <a:cxn ang="0">
                <a:pos x="2667" y="357"/>
              </a:cxn>
              <a:cxn ang="0">
                <a:pos x="2854" y="182"/>
              </a:cxn>
              <a:cxn ang="0">
                <a:pos x="2667" y="0"/>
              </a:cxn>
              <a:cxn ang="0">
                <a:pos x="0" y="5"/>
              </a:cxn>
            </a:cxnLst>
            <a:rect l="0" t="0" r="r" b="b"/>
            <a:pathLst>
              <a:path w="2856" h="358">
                <a:moveTo>
                  <a:pt x="0" y="5"/>
                </a:moveTo>
                <a:lnTo>
                  <a:pt x="0" y="357"/>
                </a:lnTo>
                <a:cubicBezTo>
                  <a:pt x="97" y="358"/>
                  <a:pt x="2594" y="357"/>
                  <a:pt x="2667" y="357"/>
                </a:cubicBezTo>
                <a:cubicBezTo>
                  <a:pt x="2739" y="357"/>
                  <a:pt x="2851" y="321"/>
                  <a:pt x="2854" y="182"/>
                </a:cubicBezTo>
                <a:cubicBezTo>
                  <a:pt x="2856" y="43"/>
                  <a:pt x="2755" y="0"/>
                  <a:pt x="2667" y="0"/>
                </a:cubicBezTo>
                <a:cubicBezTo>
                  <a:pt x="2579" y="0"/>
                  <a:pt x="95" y="5"/>
                  <a:pt x="0" y="5"/>
                </a:cubicBezTo>
                <a:close/>
              </a:path>
            </a:pathLst>
          </a:custGeom>
          <a:gradFill rotWithShape="1">
            <a:gsLst>
              <a:gs pos="0">
                <a:schemeClr val="folHlink">
                  <a:gamma/>
                  <a:shade val="82745"/>
                  <a:invGamma/>
                </a:schemeClr>
              </a:gs>
              <a:gs pos="50000">
                <a:schemeClr val="folHlink"/>
              </a:gs>
              <a:gs pos="100000">
                <a:schemeClr val="folHlink">
                  <a:gamma/>
                  <a:shade val="82745"/>
                  <a:invGamma/>
                </a:schemeClr>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47107" name="Freeform 3"/>
          <p:cNvSpPr>
            <a:spLocks/>
          </p:cNvSpPr>
          <p:nvPr/>
        </p:nvSpPr>
        <p:spPr bwMode="gray">
          <a:xfrm>
            <a:off x="2016125" y="4829175"/>
            <a:ext cx="609600" cy="568325"/>
          </a:xfrm>
          <a:custGeom>
            <a:avLst/>
            <a:gdLst/>
            <a:ahLst/>
            <a:cxnLst>
              <a:cxn ang="0">
                <a:pos x="372" y="1"/>
              </a:cxn>
              <a:cxn ang="0">
                <a:pos x="372" y="358"/>
              </a:cxn>
              <a:cxn ang="0">
                <a:pos x="165" y="357"/>
              </a:cxn>
              <a:cxn ang="0">
                <a:pos x="0" y="181"/>
              </a:cxn>
              <a:cxn ang="0">
                <a:pos x="164" y="1"/>
              </a:cxn>
              <a:cxn ang="0">
                <a:pos x="372" y="1"/>
              </a:cxn>
            </a:cxnLst>
            <a:rect l="0" t="0" r="r" b="b"/>
            <a:pathLst>
              <a:path w="372" h="358">
                <a:moveTo>
                  <a:pt x="372" y="1"/>
                </a:moveTo>
                <a:cubicBezTo>
                  <a:pt x="372" y="179"/>
                  <a:pt x="372" y="358"/>
                  <a:pt x="372" y="358"/>
                </a:cubicBezTo>
                <a:lnTo>
                  <a:pt x="165" y="357"/>
                </a:lnTo>
                <a:cubicBezTo>
                  <a:pt x="137" y="357"/>
                  <a:pt x="0" y="316"/>
                  <a:pt x="0" y="181"/>
                </a:cubicBezTo>
                <a:cubicBezTo>
                  <a:pt x="0" y="46"/>
                  <a:pt x="126" y="0"/>
                  <a:pt x="164" y="1"/>
                </a:cubicBezTo>
                <a:lnTo>
                  <a:pt x="372" y="1"/>
                </a:lnTo>
                <a:close/>
              </a:path>
            </a:pathLst>
          </a:custGeom>
          <a:gradFill rotWithShape="1">
            <a:gsLst>
              <a:gs pos="0">
                <a:schemeClr val="folHlink">
                  <a:gamma/>
                  <a:shade val="81961"/>
                  <a:invGamma/>
                </a:schemeClr>
              </a:gs>
              <a:gs pos="50000">
                <a:schemeClr val="folHlink"/>
              </a:gs>
              <a:gs pos="100000">
                <a:schemeClr val="folHlink">
                  <a:gamma/>
                  <a:shade val="81961"/>
                  <a:invGamma/>
                </a:schemeClr>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47108" name="Freeform 4"/>
          <p:cNvSpPr>
            <a:spLocks/>
          </p:cNvSpPr>
          <p:nvPr/>
        </p:nvSpPr>
        <p:spPr bwMode="gray">
          <a:xfrm>
            <a:off x="2717800" y="3870325"/>
            <a:ext cx="4533900" cy="568325"/>
          </a:xfrm>
          <a:custGeom>
            <a:avLst/>
            <a:gdLst/>
            <a:ahLst/>
            <a:cxnLst>
              <a:cxn ang="0">
                <a:pos x="0" y="5"/>
              </a:cxn>
              <a:cxn ang="0">
                <a:pos x="0" y="357"/>
              </a:cxn>
              <a:cxn ang="0">
                <a:pos x="2667" y="357"/>
              </a:cxn>
              <a:cxn ang="0">
                <a:pos x="2854" y="182"/>
              </a:cxn>
              <a:cxn ang="0">
                <a:pos x="2667" y="0"/>
              </a:cxn>
              <a:cxn ang="0">
                <a:pos x="0" y="5"/>
              </a:cxn>
            </a:cxnLst>
            <a:rect l="0" t="0" r="r" b="b"/>
            <a:pathLst>
              <a:path w="2856" h="358">
                <a:moveTo>
                  <a:pt x="0" y="5"/>
                </a:moveTo>
                <a:lnTo>
                  <a:pt x="0" y="357"/>
                </a:lnTo>
                <a:cubicBezTo>
                  <a:pt x="97" y="358"/>
                  <a:pt x="2594" y="357"/>
                  <a:pt x="2667" y="357"/>
                </a:cubicBezTo>
                <a:cubicBezTo>
                  <a:pt x="2739" y="357"/>
                  <a:pt x="2851" y="321"/>
                  <a:pt x="2854" y="182"/>
                </a:cubicBezTo>
                <a:cubicBezTo>
                  <a:pt x="2856" y="43"/>
                  <a:pt x="2755" y="0"/>
                  <a:pt x="2667" y="0"/>
                </a:cubicBezTo>
                <a:cubicBezTo>
                  <a:pt x="2579" y="0"/>
                  <a:pt x="95" y="5"/>
                  <a:pt x="0" y="5"/>
                </a:cubicBezTo>
                <a:close/>
              </a:path>
            </a:pathLst>
          </a:custGeom>
          <a:gradFill rotWithShape="1">
            <a:gsLst>
              <a:gs pos="0">
                <a:schemeClr val="hlink">
                  <a:gamma/>
                  <a:shade val="72941"/>
                  <a:invGamma/>
                </a:schemeClr>
              </a:gs>
              <a:gs pos="50000">
                <a:schemeClr val="hlink"/>
              </a:gs>
              <a:gs pos="100000">
                <a:schemeClr val="hlink">
                  <a:gamma/>
                  <a:shade val="72941"/>
                  <a:invGamma/>
                </a:schemeClr>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47109" name="Freeform 5"/>
          <p:cNvSpPr>
            <a:spLocks/>
          </p:cNvSpPr>
          <p:nvPr/>
        </p:nvSpPr>
        <p:spPr bwMode="gray">
          <a:xfrm>
            <a:off x="2016125" y="3870325"/>
            <a:ext cx="609600" cy="568325"/>
          </a:xfrm>
          <a:custGeom>
            <a:avLst/>
            <a:gdLst/>
            <a:ahLst/>
            <a:cxnLst>
              <a:cxn ang="0">
                <a:pos x="372" y="1"/>
              </a:cxn>
              <a:cxn ang="0">
                <a:pos x="372" y="358"/>
              </a:cxn>
              <a:cxn ang="0">
                <a:pos x="165" y="357"/>
              </a:cxn>
              <a:cxn ang="0">
                <a:pos x="0" y="181"/>
              </a:cxn>
              <a:cxn ang="0">
                <a:pos x="164" y="1"/>
              </a:cxn>
              <a:cxn ang="0">
                <a:pos x="372" y="1"/>
              </a:cxn>
            </a:cxnLst>
            <a:rect l="0" t="0" r="r" b="b"/>
            <a:pathLst>
              <a:path w="372" h="358">
                <a:moveTo>
                  <a:pt x="372" y="1"/>
                </a:moveTo>
                <a:cubicBezTo>
                  <a:pt x="372" y="179"/>
                  <a:pt x="372" y="358"/>
                  <a:pt x="372" y="358"/>
                </a:cubicBezTo>
                <a:lnTo>
                  <a:pt x="165" y="357"/>
                </a:lnTo>
                <a:cubicBezTo>
                  <a:pt x="137" y="357"/>
                  <a:pt x="0" y="316"/>
                  <a:pt x="0" y="181"/>
                </a:cubicBezTo>
                <a:cubicBezTo>
                  <a:pt x="0" y="46"/>
                  <a:pt x="126" y="0"/>
                  <a:pt x="164" y="1"/>
                </a:cubicBezTo>
                <a:lnTo>
                  <a:pt x="372" y="1"/>
                </a:lnTo>
                <a:close/>
              </a:path>
            </a:pathLst>
          </a:custGeom>
          <a:gradFill rotWithShape="1">
            <a:gsLst>
              <a:gs pos="0">
                <a:schemeClr val="hlink">
                  <a:gamma/>
                  <a:shade val="81961"/>
                  <a:invGamma/>
                </a:schemeClr>
              </a:gs>
              <a:gs pos="50000">
                <a:schemeClr val="hlink"/>
              </a:gs>
              <a:gs pos="100000">
                <a:schemeClr val="hlink">
                  <a:gamma/>
                  <a:shade val="81961"/>
                  <a:invGamma/>
                </a:schemeClr>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20486" name="Text Box 6"/>
          <p:cNvSpPr txBox="1">
            <a:spLocks noChangeArrowheads="1"/>
          </p:cNvSpPr>
          <p:nvPr/>
        </p:nvSpPr>
        <p:spPr bwMode="gray">
          <a:xfrm>
            <a:off x="3121025" y="3861048"/>
            <a:ext cx="3581400" cy="584775"/>
          </a:xfrm>
          <a:prstGeom prst="rect">
            <a:avLst/>
          </a:prstGeom>
          <a:noFill/>
          <a:ln>
            <a:noFill/>
          </a:ln>
          <a:effectLst>
            <a:outerShdw dist="17961" dir="2700000"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zh-CN" altLang="en-US" sz="3200" dirty="0"/>
              <a:t>分部工程</a:t>
            </a:r>
            <a:endParaRPr lang="en-US" altLang="zh-CN" sz="3200" b="1" dirty="0">
              <a:solidFill>
                <a:schemeClr val="bg1"/>
              </a:solidFill>
            </a:endParaRPr>
          </a:p>
        </p:txBody>
      </p:sp>
      <p:sp>
        <p:nvSpPr>
          <p:cNvPr id="47111" name="Freeform 7"/>
          <p:cNvSpPr>
            <a:spLocks/>
          </p:cNvSpPr>
          <p:nvPr/>
        </p:nvSpPr>
        <p:spPr bwMode="gray">
          <a:xfrm>
            <a:off x="2717800" y="2905125"/>
            <a:ext cx="4533900" cy="568325"/>
          </a:xfrm>
          <a:custGeom>
            <a:avLst/>
            <a:gdLst/>
            <a:ahLst/>
            <a:cxnLst>
              <a:cxn ang="0">
                <a:pos x="0" y="5"/>
              </a:cxn>
              <a:cxn ang="0">
                <a:pos x="0" y="357"/>
              </a:cxn>
              <a:cxn ang="0">
                <a:pos x="2667" y="357"/>
              </a:cxn>
              <a:cxn ang="0">
                <a:pos x="2854" y="182"/>
              </a:cxn>
              <a:cxn ang="0">
                <a:pos x="2667" y="0"/>
              </a:cxn>
              <a:cxn ang="0">
                <a:pos x="0" y="5"/>
              </a:cxn>
            </a:cxnLst>
            <a:rect l="0" t="0" r="r" b="b"/>
            <a:pathLst>
              <a:path w="2856" h="358">
                <a:moveTo>
                  <a:pt x="0" y="5"/>
                </a:moveTo>
                <a:lnTo>
                  <a:pt x="0" y="357"/>
                </a:lnTo>
                <a:cubicBezTo>
                  <a:pt x="97" y="358"/>
                  <a:pt x="2594" y="357"/>
                  <a:pt x="2667" y="357"/>
                </a:cubicBezTo>
                <a:cubicBezTo>
                  <a:pt x="2739" y="357"/>
                  <a:pt x="2851" y="321"/>
                  <a:pt x="2854" y="182"/>
                </a:cubicBezTo>
                <a:cubicBezTo>
                  <a:pt x="2856" y="43"/>
                  <a:pt x="2755" y="0"/>
                  <a:pt x="2667" y="0"/>
                </a:cubicBezTo>
                <a:cubicBezTo>
                  <a:pt x="2579" y="0"/>
                  <a:pt x="95" y="5"/>
                  <a:pt x="0" y="5"/>
                </a:cubicBezTo>
                <a:close/>
              </a:path>
            </a:pathLst>
          </a:custGeom>
          <a:gradFill rotWithShape="1">
            <a:gsLst>
              <a:gs pos="0">
                <a:schemeClr val="accent1"/>
              </a:gs>
              <a:gs pos="50000">
                <a:schemeClr val="accent1">
                  <a:gamma/>
                  <a:tint val="73725"/>
                  <a:invGamma/>
                </a:schemeClr>
              </a:gs>
              <a:gs pos="100000">
                <a:schemeClr val="accent1"/>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47112" name="Freeform 8"/>
          <p:cNvSpPr>
            <a:spLocks/>
          </p:cNvSpPr>
          <p:nvPr/>
        </p:nvSpPr>
        <p:spPr bwMode="gray">
          <a:xfrm>
            <a:off x="2016125" y="2905125"/>
            <a:ext cx="609600" cy="568325"/>
          </a:xfrm>
          <a:custGeom>
            <a:avLst/>
            <a:gdLst/>
            <a:ahLst/>
            <a:cxnLst>
              <a:cxn ang="0">
                <a:pos x="372" y="1"/>
              </a:cxn>
              <a:cxn ang="0">
                <a:pos x="372" y="358"/>
              </a:cxn>
              <a:cxn ang="0">
                <a:pos x="165" y="357"/>
              </a:cxn>
              <a:cxn ang="0">
                <a:pos x="0" y="181"/>
              </a:cxn>
              <a:cxn ang="0">
                <a:pos x="164" y="1"/>
              </a:cxn>
              <a:cxn ang="0">
                <a:pos x="372" y="1"/>
              </a:cxn>
            </a:cxnLst>
            <a:rect l="0" t="0" r="r" b="b"/>
            <a:pathLst>
              <a:path w="372" h="358">
                <a:moveTo>
                  <a:pt x="372" y="1"/>
                </a:moveTo>
                <a:cubicBezTo>
                  <a:pt x="372" y="179"/>
                  <a:pt x="372" y="358"/>
                  <a:pt x="372" y="358"/>
                </a:cubicBezTo>
                <a:lnTo>
                  <a:pt x="165" y="357"/>
                </a:lnTo>
                <a:cubicBezTo>
                  <a:pt x="137" y="357"/>
                  <a:pt x="0" y="316"/>
                  <a:pt x="0" y="181"/>
                </a:cubicBezTo>
                <a:cubicBezTo>
                  <a:pt x="0" y="46"/>
                  <a:pt x="126" y="0"/>
                  <a:pt x="164" y="1"/>
                </a:cubicBezTo>
                <a:lnTo>
                  <a:pt x="372" y="1"/>
                </a:lnTo>
                <a:close/>
              </a:path>
            </a:pathLst>
          </a:custGeom>
          <a:gradFill rotWithShape="1">
            <a:gsLst>
              <a:gs pos="0">
                <a:schemeClr val="accent1"/>
              </a:gs>
              <a:gs pos="50000">
                <a:schemeClr val="accent1">
                  <a:gamma/>
                  <a:tint val="73725"/>
                  <a:invGamma/>
                </a:schemeClr>
              </a:gs>
              <a:gs pos="100000">
                <a:schemeClr val="accent1"/>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47113" name="Freeform 9"/>
          <p:cNvSpPr>
            <a:spLocks/>
          </p:cNvSpPr>
          <p:nvPr/>
        </p:nvSpPr>
        <p:spPr bwMode="gray">
          <a:xfrm>
            <a:off x="2717800" y="1974850"/>
            <a:ext cx="4533900" cy="568325"/>
          </a:xfrm>
          <a:custGeom>
            <a:avLst/>
            <a:gdLst/>
            <a:ahLst/>
            <a:cxnLst>
              <a:cxn ang="0">
                <a:pos x="0" y="5"/>
              </a:cxn>
              <a:cxn ang="0">
                <a:pos x="0" y="357"/>
              </a:cxn>
              <a:cxn ang="0">
                <a:pos x="2667" y="357"/>
              </a:cxn>
              <a:cxn ang="0">
                <a:pos x="2854" y="182"/>
              </a:cxn>
              <a:cxn ang="0">
                <a:pos x="2667" y="0"/>
              </a:cxn>
              <a:cxn ang="0">
                <a:pos x="0" y="5"/>
              </a:cxn>
            </a:cxnLst>
            <a:rect l="0" t="0" r="r" b="b"/>
            <a:pathLst>
              <a:path w="2856" h="358">
                <a:moveTo>
                  <a:pt x="0" y="5"/>
                </a:moveTo>
                <a:lnTo>
                  <a:pt x="0" y="357"/>
                </a:lnTo>
                <a:cubicBezTo>
                  <a:pt x="97" y="358"/>
                  <a:pt x="2594" y="357"/>
                  <a:pt x="2667" y="357"/>
                </a:cubicBezTo>
                <a:cubicBezTo>
                  <a:pt x="2739" y="357"/>
                  <a:pt x="2851" y="321"/>
                  <a:pt x="2854" y="182"/>
                </a:cubicBezTo>
                <a:cubicBezTo>
                  <a:pt x="2856" y="43"/>
                  <a:pt x="2755" y="0"/>
                  <a:pt x="2667" y="0"/>
                </a:cubicBezTo>
                <a:cubicBezTo>
                  <a:pt x="2579" y="0"/>
                  <a:pt x="95" y="5"/>
                  <a:pt x="0" y="5"/>
                </a:cubicBezTo>
                <a:close/>
              </a:path>
            </a:pathLst>
          </a:custGeom>
          <a:gradFill rotWithShape="1">
            <a:gsLst>
              <a:gs pos="0">
                <a:schemeClr val="accent2">
                  <a:gamma/>
                  <a:shade val="81961"/>
                  <a:invGamma/>
                </a:schemeClr>
              </a:gs>
              <a:gs pos="50000">
                <a:schemeClr val="accent2"/>
              </a:gs>
              <a:gs pos="100000">
                <a:schemeClr val="accent2">
                  <a:gamma/>
                  <a:shade val="81961"/>
                  <a:invGamma/>
                </a:schemeClr>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47114" name="Freeform 10"/>
          <p:cNvSpPr>
            <a:spLocks/>
          </p:cNvSpPr>
          <p:nvPr/>
        </p:nvSpPr>
        <p:spPr bwMode="gray">
          <a:xfrm>
            <a:off x="2016125" y="1974850"/>
            <a:ext cx="609600" cy="568325"/>
          </a:xfrm>
          <a:custGeom>
            <a:avLst/>
            <a:gdLst/>
            <a:ahLst/>
            <a:cxnLst>
              <a:cxn ang="0">
                <a:pos x="372" y="1"/>
              </a:cxn>
              <a:cxn ang="0">
                <a:pos x="372" y="358"/>
              </a:cxn>
              <a:cxn ang="0">
                <a:pos x="165" y="357"/>
              </a:cxn>
              <a:cxn ang="0">
                <a:pos x="0" y="181"/>
              </a:cxn>
              <a:cxn ang="0">
                <a:pos x="164" y="1"/>
              </a:cxn>
              <a:cxn ang="0">
                <a:pos x="372" y="1"/>
              </a:cxn>
            </a:cxnLst>
            <a:rect l="0" t="0" r="r" b="b"/>
            <a:pathLst>
              <a:path w="372" h="358">
                <a:moveTo>
                  <a:pt x="372" y="1"/>
                </a:moveTo>
                <a:cubicBezTo>
                  <a:pt x="372" y="179"/>
                  <a:pt x="372" y="358"/>
                  <a:pt x="372" y="358"/>
                </a:cubicBezTo>
                <a:lnTo>
                  <a:pt x="165" y="357"/>
                </a:lnTo>
                <a:cubicBezTo>
                  <a:pt x="137" y="357"/>
                  <a:pt x="0" y="316"/>
                  <a:pt x="0" y="181"/>
                </a:cubicBezTo>
                <a:cubicBezTo>
                  <a:pt x="0" y="46"/>
                  <a:pt x="126" y="0"/>
                  <a:pt x="164" y="1"/>
                </a:cubicBezTo>
                <a:lnTo>
                  <a:pt x="372" y="1"/>
                </a:lnTo>
                <a:close/>
              </a:path>
            </a:pathLst>
          </a:custGeom>
          <a:gradFill rotWithShape="1">
            <a:gsLst>
              <a:gs pos="0">
                <a:schemeClr val="accent2">
                  <a:gamma/>
                  <a:shade val="81961"/>
                  <a:invGamma/>
                </a:schemeClr>
              </a:gs>
              <a:gs pos="50000">
                <a:schemeClr val="accent2"/>
              </a:gs>
              <a:gs pos="100000">
                <a:schemeClr val="accent2">
                  <a:gamma/>
                  <a:shade val="81961"/>
                  <a:invGamma/>
                </a:schemeClr>
              </a:gs>
            </a:gsLst>
            <a:lin ang="5400000" scaled="1"/>
          </a:gradFill>
          <a:ln w="28575" cap="flat" cmpd="sng">
            <a:solidFill>
              <a:schemeClr val="bg2"/>
            </a:solidFill>
            <a:prstDash val="solid"/>
            <a:round/>
            <a:headEnd/>
            <a:tailEnd/>
          </a:ln>
          <a:effectLst>
            <a:outerShdw dist="35921" dir="2700000" algn="ctr" rotWithShape="0">
              <a:schemeClr val="bg2"/>
            </a:outerShdw>
          </a:effectLst>
        </p:spPr>
        <p:txBody>
          <a:bodyPr wrap="none" anchor="ctr"/>
          <a:lstStyle/>
          <a:p>
            <a:pPr>
              <a:defRPr/>
            </a:pPr>
            <a:endParaRPr lang="zh-CN" altLang="en-US">
              <a:latin typeface="Arial" charset="0"/>
            </a:endParaRPr>
          </a:p>
        </p:txBody>
      </p:sp>
      <p:sp>
        <p:nvSpPr>
          <p:cNvPr id="20491" name="Text Box 11"/>
          <p:cNvSpPr txBox="1">
            <a:spLocks noChangeArrowheads="1"/>
          </p:cNvSpPr>
          <p:nvPr/>
        </p:nvSpPr>
        <p:spPr bwMode="gray">
          <a:xfrm>
            <a:off x="3121025" y="1988840"/>
            <a:ext cx="3581400" cy="584775"/>
          </a:xfrm>
          <a:prstGeom prst="rect">
            <a:avLst/>
          </a:prstGeom>
          <a:noFill/>
          <a:ln>
            <a:noFill/>
          </a:ln>
          <a:effectLst>
            <a:outerShdw dist="17961" dir="2700000"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r>
              <a:rPr lang="zh-CN" altLang="en-US" sz="3200" dirty="0"/>
              <a:t>单项工程</a:t>
            </a:r>
          </a:p>
        </p:txBody>
      </p:sp>
      <p:sp>
        <p:nvSpPr>
          <p:cNvPr id="20492" name="Text Box 12"/>
          <p:cNvSpPr txBox="1">
            <a:spLocks noChangeArrowheads="1"/>
          </p:cNvSpPr>
          <p:nvPr/>
        </p:nvSpPr>
        <p:spPr bwMode="gray">
          <a:xfrm>
            <a:off x="3121025" y="2924944"/>
            <a:ext cx="3581400" cy="584775"/>
          </a:xfrm>
          <a:prstGeom prst="rect">
            <a:avLst/>
          </a:prstGeom>
          <a:noFill/>
          <a:ln>
            <a:noFill/>
          </a:ln>
          <a:effectLst>
            <a:outerShdw dist="17961" dir="2700000"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zh-CN" altLang="en-US" sz="3200" dirty="0"/>
              <a:t>单位工程</a:t>
            </a:r>
            <a:endParaRPr lang="en-US" altLang="zh-CN" sz="3200" b="1" dirty="0">
              <a:solidFill>
                <a:schemeClr val="bg1"/>
              </a:solidFill>
            </a:endParaRPr>
          </a:p>
        </p:txBody>
      </p:sp>
      <p:sp>
        <p:nvSpPr>
          <p:cNvPr id="20493" name="Text Box 13"/>
          <p:cNvSpPr txBox="1">
            <a:spLocks noChangeArrowheads="1"/>
          </p:cNvSpPr>
          <p:nvPr/>
        </p:nvSpPr>
        <p:spPr bwMode="gray">
          <a:xfrm>
            <a:off x="3121025" y="4860449"/>
            <a:ext cx="3581400" cy="584775"/>
          </a:xfrm>
          <a:prstGeom prst="rect">
            <a:avLst/>
          </a:prstGeom>
          <a:noFill/>
          <a:ln>
            <a:noFill/>
          </a:ln>
          <a:effectLst>
            <a:outerShdw dist="17961" dir="2700000"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zh-CN" altLang="en-US" sz="3200" dirty="0"/>
              <a:t>分项工程</a:t>
            </a:r>
            <a:endParaRPr lang="en-US" altLang="zh-CN" sz="3200" b="1" dirty="0">
              <a:solidFill>
                <a:schemeClr val="bg1"/>
              </a:solidFill>
            </a:endParaRPr>
          </a:p>
        </p:txBody>
      </p:sp>
      <p:sp>
        <p:nvSpPr>
          <p:cNvPr id="20494" name="Text Box 14"/>
          <p:cNvSpPr txBox="1">
            <a:spLocks noChangeArrowheads="1"/>
          </p:cNvSpPr>
          <p:nvPr/>
        </p:nvSpPr>
        <p:spPr bwMode="gray">
          <a:xfrm>
            <a:off x="2149475" y="1927225"/>
            <a:ext cx="304800" cy="641350"/>
          </a:xfrm>
          <a:prstGeom prst="rect">
            <a:avLst/>
          </a:prstGeom>
          <a:noFill/>
          <a:ln>
            <a:noFill/>
          </a:ln>
          <a:effectLst>
            <a:outerShdw dist="28398" dir="1593903"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en-US" altLang="zh-CN" sz="3600" b="1">
                <a:solidFill>
                  <a:schemeClr val="bg1"/>
                </a:solidFill>
              </a:rPr>
              <a:t>1</a:t>
            </a:r>
          </a:p>
        </p:txBody>
      </p:sp>
      <p:sp>
        <p:nvSpPr>
          <p:cNvPr id="20495" name="Text Box 15"/>
          <p:cNvSpPr txBox="1">
            <a:spLocks noChangeArrowheads="1"/>
          </p:cNvSpPr>
          <p:nvPr/>
        </p:nvSpPr>
        <p:spPr bwMode="gray">
          <a:xfrm>
            <a:off x="2149475" y="2867025"/>
            <a:ext cx="304800" cy="641350"/>
          </a:xfrm>
          <a:prstGeom prst="rect">
            <a:avLst/>
          </a:prstGeom>
          <a:noFill/>
          <a:ln>
            <a:noFill/>
          </a:ln>
          <a:effectLst>
            <a:outerShdw dist="28398" dir="1593903"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en-US" altLang="zh-CN" sz="3600" b="1">
                <a:solidFill>
                  <a:schemeClr val="bg1"/>
                </a:solidFill>
              </a:rPr>
              <a:t>2</a:t>
            </a:r>
          </a:p>
        </p:txBody>
      </p:sp>
      <p:sp>
        <p:nvSpPr>
          <p:cNvPr id="20496" name="Text Box 16"/>
          <p:cNvSpPr txBox="1">
            <a:spLocks noChangeArrowheads="1"/>
          </p:cNvSpPr>
          <p:nvPr/>
        </p:nvSpPr>
        <p:spPr bwMode="gray">
          <a:xfrm>
            <a:off x="2149475" y="3819525"/>
            <a:ext cx="304800" cy="641350"/>
          </a:xfrm>
          <a:prstGeom prst="rect">
            <a:avLst/>
          </a:prstGeom>
          <a:noFill/>
          <a:ln>
            <a:noFill/>
          </a:ln>
          <a:effectLst>
            <a:outerShdw dist="28398" dir="1593903"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en-US" altLang="zh-CN" sz="3600" b="1">
                <a:solidFill>
                  <a:schemeClr val="bg1"/>
                </a:solidFill>
              </a:rPr>
              <a:t>3</a:t>
            </a:r>
          </a:p>
        </p:txBody>
      </p:sp>
      <p:sp>
        <p:nvSpPr>
          <p:cNvPr id="20497" name="Text Box 17"/>
          <p:cNvSpPr txBox="1">
            <a:spLocks noChangeArrowheads="1"/>
          </p:cNvSpPr>
          <p:nvPr/>
        </p:nvSpPr>
        <p:spPr bwMode="gray">
          <a:xfrm>
            <a:off x="2139950" y="4781550"/>
            <a:ext cx="304800" cy="641350"/>
          </a:xfrm>
          <a:prstGeom prst="rect">
            <a:avLst/>
          </a:prstGeom>
          <a:noFill/>
          <a:ln>
            <a:noFill/>
          </a:ln>
          <a:effectLst>
            <a:outerShdw dist="28398" dir="1593903" algn="ctr" rotWithShape="0">
              <a:srgbClr val="333333">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r>
              <a:rPr lang="en-US" altLang="zh-CN" sz="3600" b="1">
                <a:solidFill>
                  <a:schemeClr val="bg1"/>
                </a:solidFill>
              </a:rPr>
              <a:t>4</a:t>
            </a:r>
          </a:p>
        </p:txBody>
      </p:sp>
      <p:sp>
        <p:nvSpPr>
          <p:cNvPr id="20498" name="Rectangle 18"/>
          <p:cNvSpPr>
            <a:spLocks noGrp="1" noChangeArrowheads="1"/>
          </p:cNvSpPr>
          <p:nvPr>
            <p:ph type="title"/>
          </p:nvPr>
        </p:nvSpPr>
        <p:spPr/>
        <p:txBody>
          <a:bodyPr/>
          <a:lstStyle/>
          <a:p>
            <a:pPr eaLnBrk="1" hangingPunct="1"/>
            <a:r>
              <a:rPr lang="zh-CN" altLang="en-US" sz="3200" b="0" dirty="0" smtClean="0">
                <a:solidFill>
                  <a:schemeClr val="tx1"/>
                </a:solidFill>
                <a:ea typeface="汉仪中圆简" pitchFamily="49" charset="-122"/>
                <a:cs typeface="宋体" pitchFamily="2" charset="-122"/>
              </a:rPr>
              <a:t>建设项目组成</a:t>
            </a:r>
            <a:endParaRPr lang="en-US" altLang="zh-CN" sz="3200" dirty="0" smtClean="0">
              <a:ea typeface="汉仪中圆简" pitchFamily="49" charset="-122"/>
              <a:cs typeface="宋体" pitchFamily="2"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39" name="Rectangle 39"/>
          <p:cNvSpPr>
            <a:spLocks noChangeArrowheads="1"/>
          </p:cNvSpPr>
          <p:nvPr/>
        </p:nvSpPr>
        <p:spPr bwMode="auto">
          <a:xfrm>
            <a:off x="142875" y="566501"/>
            <a:ext cx="8786813" cy="5663089"/>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anchor="ctr">
            <a:spAutoFit/>
          </a:bodyPr>
          <a:lstStyle/>
          <a:p>
            <a:pPr eaLnBrk="0" hangingPunct="0">
              <a:defRPr/>
            </a:pPr>
            <a:r>
              <a:rPr lang="en-US" altLang="zh-CN" sz="3200" dirty="0">
                <a:solidFill>
                  <a:srgbClr val="FF0000"/>
                </a:solidFill>
                <a:ea typeface="汉仪中圆简"/>
                <a:cs typeface="宋体" pitchFamily="2" charset="-122"/>
              </a:rPr>
              <a:t>1.</a:t>
            </a:r>
            <a:r>
              <a:rPr lang="zh-CN" altLang="en-US" sz="3200" dirty="0">
                <a:solidFill>
                  <a:srgbClr val="FF0000"/>
                </a:solidFill>
                <a:latin typeface="宋体" pitchFamily="2" charset="-122"/>
                <a:ea typeface="汉仪中圆简"/>
                <a:cs typeface="宋体" pitchFamily="2" charset="-122"/>
              </a:rPr>
              <a:t>单项工程       </a:t>
            </a:r>
            <a:endParaRPr lang="en-US" altLang="zh-CN" sz="3200" dirty="0">
              <a:solidFill>
                <a:srgbClr val="FF0000"/>
              </a:solidFill>
              <a:latin typeface="宋体" pitchFamily="2" charset="-122"/>
              <a:ea typeface="汉仪中圆简"/>
              <a:cs typeface="宋体" pitchFamily="2" charset="-122"/>
            </a:endParaRPr>
          </a:p>
          <a:p>
            <a:pPr eaLnBrk="0" hangingPunct="0">
              <a:defRPr/>
            </a:pPr>
            <a:r>
              <a:rPr lang="zh-CN" altLang="en-US" sz="2800" dirty="0">
                <a:latin typeface="宋体" pitchFamily="2" charset="-122"/>
                <a:cs typeface="宋体" pitchFamily="2" charset="-122"/>
              </a:rPr>
              <a:t>    </a:t>
            </a:r>
            <a:r>
              <a:rPr lang="zh-CN" altLang="en-US" sz="3200" dirty="0" smtClean="0">
                <a:latin typeface="宋体" pitchFamily="2" charset="-122"/>
                <a:cs typeface="宋体" pitchFamily="2" charset="-122"/>
              </a:rPr>
              <a:t>单项工程</a:t>
            </a:r>
            <a:r>
              <a:rPr lang="zh-CN" altLang="en-US" sz="3200" dirty="0">
                <a:latin typeface="宋体" pitchFamily="2" charset="-122"/>
                <a:cs typeface="宋体" pitchFamily="2" charset="-122"/>
              </a:rPr>
              <a:t>是指在一个建设工程项目中，具有独立的设计文件，竣工后可以独立发挥生产能力或效益的一组配套齐全的工程项目。</a:t>
            </a:r>
            <a:r>
              <a:rPr lang="zh-CN" altLang="en-US" sz="3200" u="sng" dirty="0">
                <a:solidFill>
                  <a:srgbClr val="FF0000"/>
                </a:solidFill>
                <a:latin typeface="宋体" pitchFamily="2" charset="-122"/>
                <a:cs typeface="宋体" pitchFamily="2" charset="-122"/>
              </a:rPr>
              <a:t>单项工程是建设项目的组成部分</a:t>
            </a:r>
            <a:r>
              <a:rPr lang="zh-CN" altLang="en-US" sz="3200" dirty="0">
                <a:latin typeface="宋体" pitchFamily="2" charset="-122"/>
                <a:cs typeface="宋体" pitchFamily="2" charset="-122"/>
              </a:rPr>
              <a:t>，一个建设项目可以由一个或多个单项工程组成。</a:t>
            </a:r>
            <a:endParaRPr lang="en-US" altLang="zh-CN" sz="3200" dirty="0">
              <a:latin typeface="宋体" pitchFamily="2" charset="-122"/>
              <a:cs typeface="宋体" pitchFamily="2" charset="-122"/>
            </a:endParaRPr>
          </a:p>
          <a:p>
            <a:pPr eaLnBrk="0" hangingPunct="0">
              <a:defRPr/>
            </a:pPr>
            <a:r>
              <a:rPr lang="en-US" altLang="zh-CN" sz="3200" dirty="0">
                <a:solidFill>
                  <a:srgbClr val="FF0000"/>
                </a:solidFill>
                <a:ea typeface="汉仪中圆简"/>
                <a:cs typeface="宋体" pitchFamily="2" charset="-122"/>
              </a:rPr>
              <a:t>2.</a:t>
            </a:r>
            <a:r>
              <a:rPr lang="zh-CN" altLang="en-US" sz="3200" dirty="0">
                <a:solidFill>
                  <a:srgbClr val="FF0000"/>
                </a:solidFill>
                <a:ea typeface="汉仪中圆简"/>
                <a:cs typeface="宋体" pitchFamily="2" charset="-122"/>
              </a:rPr>
              <a:t>单位工程</a:t>
            </a:r>
            <a:endParaRPr lang="en-US" altLang="zh-CN" sz="3200" dirty="0">
              <a:solidFill>
                <a:srgbClr val="FF0000"/>
              </a:solidFill>
              <a:ea typeface="汉仪中圆简"/>
              <a:cs typeface="宋体" pitchFamily="2" charset="-122"/>
            </a:endParaRPr>
          </a:p>
          <a:p>
            <a:pPr eaLnBrk="0" hangingPunct="0">
              <a:defRPr/>
            </a:pPr>
            <a:r>
              <a:rPr lang="zh-CN" altLang="en-US" sz="2400" dirty="0">
                <a:ea typeface="汉仪中圆简"/>
                <a:cs typeface="宋体" pitchFamily="2" charset="-122"/>
              </a:rPr>
              <a:t>       </a:t>
            </a:r>
            <a:r>
              <a:rPr lang="zh-CN" altLang="en-US" sz="2400" dirty="0" smtClean="0">
                <a:ea typeface="汉仪中圆简"/>
                <a:cs typeface="宋体" pitchFamily="2" charset="-122"/>
              </a:rPr>
              <a:t> </a:t>
            </a:r>
            <a:r>
              <a:rPr lang="zh-CN" altLang="en-US" sz="3200" dirty="0" smtClean="0">
                <a:latin typeface="宋体" pitchFamily="2" charset="-122"/>
                <a:cs typeface="宋体" pitchFamily="2" charset="-122"/>
              </a:rPr>
              <a:t>单位工程</a:t>
            </a:r>
            <a:r>
              <a:rPr lang="zh-CN" altLang="en-US" sz="3200" dirty="0">
                <a:latin typeface="宋体" pitchFamily="2" charset="-122"/>
                <a:cs typeface="宋体" pitchFamily="2" charset="-122"/>
              </a:rPr>
              <a:t>是指具备独立施工条件并能形成独立使用功能，但竣工后一般不能独立发挥生产能力或效益的工程。</a:t>
            </a:r>
            <a:r>
              <a:rPr lang="zh-CN" altLang="en-US" sz="3200" u="sng" dirty="0">
                <a:solidFill>
                  <a:srgbClr val="FF0000"/>
                </a:solidFill>
                <a:latin typeface="宋体" pitchFamily="2" charset="-122"/>
                <a:cs typeface="宋体" pitchFamily="2" charset="-122"/>
              </a:rPr>
              <a:t>它是单项工程的组成部分</a:t>
            </a:r>
            <a:r>
              <a:rPr lang="zh-CN" altLang="en-US" sz="3200" dirty="0">
                <a:latin typeface="宋体" pitchFamily="2" charset="-122"/>
                <a:cs typeface="宋体" pitchFamily="2" charset="-122"/>
              </a:rPr>
              <a:t>。</a:t>
            </a:r>
            <a:endParaRPr lang="en-US" altLang="zh-CN" sz="3200" dirty="0">
              <a:latin typeface="宋体" pitchFamily="2" charset="-122"/>
              <a:cs typeface="宋体" pitchFamily="2" charset="-122"/>
            </a:endParaRPr>
          </a:p>
          <a:p>
            <a:pPr eaLnBrk="0" hangingPunct="0">
              <a:defRPr/>
            </a:pPr>
            <a:endParaRPr lang="en-US" altLang="zh-CN" sz="2400" dirty="0">
              <a:ea typeface="汉仪中圆简"/>
              <a:cs typeface="宋体" pitchFamily="2" charset="-122"/>
            </a:endParaRPr>
          </a:p>
          <a:p>
            <a:pPr eaLnBrk="0" hangingPunct="0">
              <a:defRPr/>
            </a:pPr>
            <a:endParaRPr lang="zh-CN" altLang="en-US" dirty="0">
              <a:ea typeface="汉仪中圆简"/>
              <a:cs typeface="宋体" pitchFamily="2"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39" name="Rectangle 39"/>
          <p:cNvSpPr>
            <a:spLocks noChangeArrowheads="1"/>
          </p:cNvSpPr>
          <p:nvPr/>
        </p:nvSpPr>
        <p:spPr bwMode="auto">
          <a:xfrm>
            <a:off x="142875" y="761128"/>
            <a:ext cx="8786813" cy="5170646"/>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anchor="ctr">
            <a:spAutoFit/>
          </a:bodyPr>
          <a:lstStyle/>
          <a:p>
            <a:pPr eaLnBrk="0" hangingPunct="0">
              <a:defRPr/>
            </a:pPr>
            <a:r>
              <a:rPr lang="en-US" altLang="zh-CN" sz="3200" dirty="0">
                <a:solidFill>
                  <a:srgbClr val="FF0000"/>
                </a:solidFill>
                <a:ea typeface="汉仪中圆简"/>
                <a:cs typeface="宋体" pitchFamily="2" charset="-122"/>
              </a:rPr>
              <a:t>3.</a:t>
            </a:r>
            <a:r>
              <a:rPr lang="zh-CN" altLang="en-US" sz="3200" dirty="0">
                <a:solidFill>
                  <a:srgbClr val="FF0000"/>
                </a:solidFill>
                <a:latin typeface="宋体" pitchFamily="2" charset="-122"/>
                <a:ea typeface="汉仪中圆简"/>
                <a:cs typeface="宋体" pitchFamily="2" charset="-122"/>
              </a:rPr>
              <a:t>分部工程</a:t>
            </a:r>
            <a:endParaRPr lang="en-US" altLang="zh-CN" sz="3200" dirty="0">
              <a:solidFill>
                <a:srgbClr val="FF0000"/>
              </a:solidFill>
              <a:latin typeface="宋体" pitchFamily="2" charset="-122"/>
              <a:ea typeface="汉仪中圆简"/>
              <a:cs typeface="宋体" pitchFamily="2" charset="-122"/>
            </a:endParaRPr>
          </a:p>
          <a:p>
            <a:pPr eaLnBrk="0" hangingPunct="0">
              <a:defRPr/>
            </a:pPr>
            <a:r>
              <a:rPr lang="zh-CN" altLang="en-US" sz="3200" dirty="0">
                <a:latin typeface="宋体" pitchFamily="2" charset="-122"/>
                <a:ea typeface="汉仪中圆简"/>
                <a:cs typeface="宋体" pitchFamily="2" charset="-122"/>
              </a:rPr>
              <a:t>    </a:t>
            </a:r>
            <a:r>
              <a:rPr lang="zh-CN" altLang="en-US" sz="3200" dirty="0" smtClean="0">
                <a:latin typeface="宋体" pitchFamily="2" charset="-122"/>
                <a:cs typeface="宋体" pitchFamily="2" charset="-122"/>
              </a:rPr>
              <a:t>分部工程</a:t>
            </a:r>
            <a:r>
              <a:rPr lang="zh-CN" altLang="en-US" sz="3200" dirty="0">
                <a:latin typeface="宋体" pitchFamily="2" charset="-122"/>
                <a:cs typeface="宋体" pitchFamily="2" charset="-122"/>
              </a:rPr>
              <a:t>是单位工程的组成部分。按照工程部位、设备种类和型号、使用材料的不同等可以</a:t>
            </a:r>
            <a:r>
              <a:rPr lang="zh-CN" altLang="en-US" sz="3200" u="sng" dirty="0">
                <a:solidFill>
                  <a:srgbClr val="FF0000"/>
                </a:solidFill>
                <a:latin typeface="宋体" pitchFamily="2" charset="-122"/>
                <a:cs typeface="宋体" pitchFamily="2" charset="-122"/>
              </a:rPr>
              <a:t>将一个单位工程分解为若干个分部工程</a:t>
            </a:r>
            <a:r>
              <a:rPr lang="zh-CN" altLang="en-US" sz="3200" dirty="0">
                <a:latin typeface="宋体" pitchFamily="2" charset="-122"/>
                <a:cs typeface="宋体" pitchFamily="2" charset="-122"/>
              </a:rPr>
              <a:t>。</a:t>
            </a:r>
            <a:endParaRPr lang="en-US" altLang="zh-CN" sz="3200" dirty="0">
              <a:latin typeface="宋体" pitchFamily="2" charset="-122"/>
              <a:cs typeface="宋体" pitchFamily="2" charset="-122"/>
            </a:endParaRPr>
          </a:p>
          <a:p>
            <a:pPr eaLnBrk="0" hangingPunct="0">
              <a:defRPr/>
            </a:pPr>
            <a:r>
              <a:rPr lang="en-US" altLang="zh-CN" sz="3200" dirty="0">
                <a:solidFill>
                  <a:srgbClr val="FF0000"/>
                </a:solidFill>
                <a:ea typeface="汉仪中圆简"/>
                <a:cs typeface="宋体" pitchFamily="2" charset="-122"/>
              </a:rPr>
              <a:t>4.</a:t>
            </a:r>
            <a:r>
              <a:rPr lang="zh-CN" altLang="en-US" sz="3200" dirty="0">
                <a:solidFill>
                  <a:srgbClr val="FF0000"/>
                </a:solidFill>
                <a:ea typeface="汉仪中圆简"/>
                <a:cs typeface="宋体" pitchFamily="2" charset="-122"/>
              </a:rPr>
              <a:t>分项工程</a:t>
            </a:r>
            <a:endParaRPr lang="en-US" altLang="zh-CN" sz="3200" dirty="0">
              <a:solidFill>
                <a:srgbClr val="FF0000"/>
              </a:solidFill>
              <a:ea typeface="汉仪中圆简"/>
              <a:cs typeface="宋体" pitchFamily="2" charset="-122"/>
            </a:endParaRPr>
          </a:p>
          <a:p>
            <a:pPr eaLnBrk="0" hangingPunct="0">
              <a:defRPr/>
            </a:pPr>
            <a:r>
              <a:rPr lang="zh-CN" altLang="en-US" sz="3200" dirty="0">
                <a:ea typeface="汉仪中圆简"/>
                <a:cs typeface="宋体" pitchFamily="2" charset="-122"/>
              </a:rPr>
              <a:t>      </a:t>
            </a:r>
            <a:r>
              <a:rPr lang="zh-CN" altLang="en-US" sz="3200" u="sng" dirty="0">
                <a:solidFill>
                  <a:srgbClr val="FF0000"/>
                </a:solidFill>
                <a:latin typeface="宋体" pitchFamily="2" charset="-122"/>
                <a:cs typeface="宋体" pitchFamily="2" charset="-122"/>
              </a:rPr>
              <a:t>分项工程是对分部工程的再分解</a:t>
            </a:r>
            <a:r>
              <a:rPr lang="zh-CN" altLang="en-US" sz="3200" dirty="0">
                <a:latin typeface="宋体" pitchFamily="2" charset="-122"/>
                <a:cs typeface="宋体" pitchFamily="2" charset="-122"/>
              </a:rPr>
              <a:t>，指在分部工程中能通过较简单的施工过程生产出来的、可以用适当的计量单位计算并便于测定或计算其消耗的工程基本构成要素。</a:t>
            </a:r>
            <a:endParaRPr lang="en-US" altLang="zh-CN" sz="3200" dirty="0">
              <a:latin typeface="宋体" pitchFamily="2" charset="-122"/>
              <a:cs typeface="宋体" pitchFamily="2" charset="-122"/>
            </a:endParaRPr>
          </a:p>
          <a:p>
            <a:pPr eaLnBrk="0" hangingPunct="0">
              <a:defRPr/>
            </a:pPr>
            <a:endParaRPr lang="en-US" altLang="zh-CN" sz="2400" dirty="0">
              <a:ea typeface="汉仪中圆简"/>
              <a:cs typeface="宋体" pitchFamily="2" charset="-122"/>
            </a:endParaRPr>
          </a:p>
          <a:p>
            <a:pPr eaLnBrk="0" hangingPunct="0">
              <a:defRPr/>
            </a:pPr>
            <a:endParaRPr lang="zh-CN" altLang="en-US" dirty="0">
              <a:ea typeface="汉仪中圆简"/>
              <a:cs typeface="宋体" pitchFamily="2"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39" name="Rectangle 39"/>
          <p:cNvSpPr>
            <a:spLocks noChangeArrowheads="1"/>
          </p:cNvSpPr>
          <p:nvPr/>
        </p:nvSpPr>
        <p:spPr bwMode="auto">
          <a:xfrm>
            <a:off x="827584" y="836712"/>
            <a:ext cx="7488832" cy="4124206"/>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square" anchor="ctr">
            <a:spAutoFit/>
          </a:bodyPr>
          <a:lstStyle/>
          <a:p>
            <a:pPr eaLnBrk="0" hangingPunct="0">
              <a:defRPr/>
            </a:pPr>
            <a:r>
              <a:rPr lang="en-US" sz="3600" dirty="0">
                <a:ea typeface="汉仪中圆简"/>
                <a:cs typeface="宋体" pitchFamily="2" charset="-122"/>
              </a:rPr>
              <a:t>1.1.2  </a:t>
            </a:r>
            <a:r>
              <a:rPr lang="zh-CN" altLang="en-US" sz="3600" dirty="0">
                <a:ea typeface="汉仪中圆简"/>
                <a:cs typeface="宋体" pitchFamily="2" charset="-122"/>
              </a:rPr>
              <a:t>建设程序</a:t>
            </a:r>
          </a:p>
          <a:p>
            <a:pPr eaLnBrk="0" hangingPunct="0">
              <a:defRPr/>
            </a:pPr>
            <a:r>
              <a:rPr lang="zh-CN" altLang="en-US" sz="2400" dirty="0">
                <a:latin typeface="Arial" charset="0"/>
                <a:ea typeface="宋体" charset="-122"/>
              </a:rPr>
              <a:t>       </a:t>
            </a:r>
            <a:endParaRPr lang="en-US" altLang="zh-CN" sz="2400" dirty="0">
              <a:latin typeface="Arial" charset="0"/>
              <a:ea typeface="宋体" charset="-122"/>
            </a:endParaRPr>
          </a:p>
          <a:p>
            <a:pPr eaLnBrk="0" hangingPunct="0">
              <a:defRPr/>
            </a:pPr>
            <a:r>
              <a:rPr lang="zh-CN" altLang="en-US" sz="3200" dirty="0">
                <a:latin typeface="汉仪中宋简" pitchFamily="49" charset="-122"/>
                <a:ea typeface="汉仪中宋简" pitchFamily="49" charset="-122"/>
              </a:rPr>
              <a:t>    </a:t>
            </a:r>
            <a:r>
              <a:rPr lang="zh-CN" altLang="en-US" sz="3200" dirty="0" smtClean="0">
                <a:latin typeface="汉仪中宋简" pitchFamily="49" charset="-122"/>
                <a:ea typeface="汉仪中宋简" pitchFamily="49" charset="-122"/>
              </a:rPr>
              <a:t>工程</a:t>
            </a:r>
            <a:r>
              <a:rPr lang="zh-CN" altLang="en-US" sz="3200" dirty="0">
                <a:latin typeface="汉仪中宋简" pitchFamily="49" charset="-122"/>
                <a:ea typeface="汉仪中宋简" pitchFamily="49" charset="-122"/>
              </a:rPr>
              <a:t>建设程序，一般是指工程建设项目从规划、设想、选择、评估、决策、设计、施工到竣工投产交付使用的</a:t>
            </a:r>
            <a:r>
              <a:rPr lang="zh-CN" altLang="en-US" sz="3200" u="sng" dirty="0">
                <a:solidFill>
                  <a:srgbClr val="FF0000"/>
                </a:solidFill>
                <a:latin typeface="汉仪中宋简" pitchFamily="49" charset="-122"/>
                <a:ea typeface="汉仪中宋简" pitchFamily="49" charset="-122"/>
              </a:rPr>
              <a:t>整个建设过程</a:t>
            </a:r>
            <a:r>
              <a:rPr lang="zh-CN" altLang="en-US" sz="3200" dirty="0">
                <a:latin typeface="汉仪中宋简" pitchFamily="49" charset="-122"/>
                <a:ea typeface="汉仪中宋简" pitchFamily="49" charset="-122"/>
              </a:rPr>
              <a:t>中各项工作必须遵循的</a:t>
            </a:r>
            <a:r>
              <a:rPr lang="zh-CN" altLang="en-US" sz="3200" u="sng" dirty="0">
                <a:solidFill>
                  <a:srgbClr val="FF0000"/>
                </a:solidFill>
                <a:latin typeface="汉仪中宋简" pitchFamily="49" charset="-122"/>
                <a:ea typeface="汉仪中宋简" pitchFamily="49" charset="-122"/>
              </a:rPr>
              <a:t>先后顺序</a:t>
            </a:r>
            <a:r>
              <a:rPr lang="zh-CN" altLang="en-US" sz="3200" dirty="0">
                <a:latin typeface="汉仪中宋简" pitchFamily="49" charset="-122"/>
                <a:ea typeface="汉仪中宋简" pitchFamily="49" charset="-122"/>
              </a:rPr>
              <a:t>。</a:t>
            </a:r>
            <a:endParaRPr lang="en-US" altLang="zh-CN" sz="3200" dirty="0">
              <a:latin typeface="汉仪中宋简" pitchFamily="49" charset="-122"/>
              <a:ea typeface="汉仪中宋简" pitchFamily="49" charset="-122"/>
              <a:cs typeface="宋体" pitchFamily="2" charset="-122"/>
            </a:endParaRPr>
          </a:p>
          <a:p>
            <a:pPr eaLnBrk="0" hangingPunct="0">
              <a:defRPr/>
            </a:pPr>
            <a:endParaRPr lang="en-US" altLang="zh-CN" sz="2400" dirty="0">
              <a:ea typeface="汉仪中圆简"/>
              <a:cs typeface="宋体" pitchFamily="2" charset="-122"/>
            </a:endParaRPr>
          </a:p>
          <a:p>
            <a:pPr eaLnBrk="0" hangingPunct="0">
              <a:defRPr/>
            </a:pPr>
            <a:endParaRPr lang="zh-CN" alt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zh-CN" altLang="en-US" sz="3200" b="0" dirty="0" smtClean="0">
                <a:solidFill>
                  <a:schemeClr val="tx1"/>
                </a:solidFill>
                <a:ea typeface="汉仪中圆简" pitchFamily="49" charset="-122"/>
                <a:cs typeface="宋体" pitchFamily="2" charset="-122"/>
              </a:rPr>
              <a:t>建设程序</a:t>
            </a:r>
            <a:endParaRPr lang="en-US" altLang="zh-CN" sz="3200" dirty="0" smtClean="0">
              <a:ea typeface="汉仪中圆简" pitchFamily="49" charset="-122"/>
              <a:cs typeface="宋体" pitchFamily="2" charset="-122"/>
            </a:endParaRPr>
          </a:p>
        </p:txBody>
      </p:sp>
      <p:grpSp>
        <p:nvGrpSpPr>
          <p:cNvPr id="24579" name="Group 3"/>
          <p:cNvGrpSpPr>
            <a:grpSpLocks/>
          </p:cNvGrpSpPr>
          <p:nvPr/>
        </p:nvGrpSpPr>
        <p:grpSpPr bwMode="auto">
          <a:xfrm>
            <a:off x="1066800" y="5013176"/>
            <a:ext cx="6319838" cy="1359768"/>
            <a:chOff x="576" y="2880"/>
            <a:chExt cx="3981" cy="768"/>
          </a:xfrm>
        </p:grpSpPr>
        <p:sp>
          <p:nvSpPr>
            <p:cNvPr id="14340" name="AutoShape 4"/>
            <p:cNvSpPr>
              <a:spLocks noChangeArrowheads="1"/>
            </p:cNvSpPr>
            <p:nvPr/>
          </p:nvSpPr>
          <p:spPr bwMode="gray">
            <a:xfrm>
              <a:off x="576" y="2976"/>
              <a:ext cx="3981" cy="672"/>
            </a:xfrm>
            <a:prstGeom prst="roundRect">
              <a:avLst>
                <a:gd name="adj" fmla="val 16667"/>
              </a:avLst>
            </a:prstGeom>
            <a:gradFill rotWithShape="1">
              <a:gsLst>
                <a:gs pos="0">
                  <a:schemeClr val="accent2"/>
                </a:gs>
                <a:gs pos="100000">
                  <a:schemeClr val="accent2">
                    <a:gamma/>
                    <a:tint val="51373"/>
                    <a:invGamma/>
                  </a:schemeClr>
                </a:gs>
              </a:gsLst>
              <a:lin ang="5400000" scaled="1"/>
            </a:gradFill>
            <a:ln w="9525">
              <a:noFill/>
              <a:round/>
              <a:headEnd/>
              <a:tailEnd/>
            </a:ln>
            <a:effectLst/>
          </p:spPr>
          <p:txBody>
            <a:bodyPr wrap="none" anchor="ctr"/>
            <a:lstStyle/>
            <a:p>
              <a:pPr>
                <a:defRPr/>
              </a:pPr>
              <a:endParaRPr lang="zh-CN" altLang="en-US">
                <a:latin typeface="Arial" charset="0"/>
              </a:endParaRPr>
            </a:p>
          </p:txBody>
        </p:sp>
        <p:sp>
          <p:nvSpPr>
            <p:cNvPr id="24595" name="AutoShape 5"/>
            <p:cNvSpPr>
              <a:spLocks noChangeArrowheads="1"/>
            </p:cNvSpPr>
            <p:nvPr/>
          </p:nvSpPr>
          <p:spPr bwMode="gray">
            <a:xfrm>
              <a:off x="576" y="2880"/>
              <a:ext cx="3981" cy="519"/>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zh-CN" altLang="en-US"/>
            </a:p>
          </p:txBody>
        </p:sp>
        <p:sp>
          <p:nvSpPr>
            <p:cNvPr id="14342" name="AutoShape 6"/>
            <p:cNvSpPr>
              <a:spLocks noChangeArrowheads="1"/>
            </p:cNvSpPr>
            <p:nvPr/>
          </p:nvSpPr>
          <p:spPr bwMode="gray">
            <a:xfrm flipV="1">
              <a:off x="576" y="3216"/>
              <a:ext cx="3978" cy="240"/>
            </a:xfrm>
            <a:prstGeom prst="roundRect">
              <a:avLst>
                <a:gd name="adj" fmla="val 23750"/>
              </a:avLst>
            </a:prstGeom>
            <a:gradFill rotWithShape="1">
              <a:gsLst>
                <a:gs pos="0">
                  <a:schemeClr val="accent2">
                    <a:gamma/>
                    <a:tint val="0"/>
                    <a:invGamma/>
                  </a:schemeClr>
                </a:gs>
                <a:gs pos="100000">
                  <a:schemeClr val="accent2"/>
                </a:gs>
              </a:gsLst>
              <a:lin ang="5400000" scaled="1"/>
            </a:gradFill>
            <a:ln w="9525">
              <a:noFill/>
              <a:round/>
              <a:headEnd/>
              <a:tailEnd/>
            </a:ln>
            <a:effectLst/>
          </p:spPr>
          <p:txBody>
            <a:bodyPr wrap="none" anchor="ctr"/>
            <a:lstStyle/>
            <a:p>
              <a:pPr>
                <a:defRPr/>
              </a:pPr>
              <a:endParaRPr lang="zh-CN" altLang="en-US">
                <a:latin typeface="Arial" charset="0"/>
              </a:endParaRPr>
            </a:p>
          </p:txBody>
        </p:sp>
      </p:grpSp>
      <p:grpSp>
        <p:nvGrpSpPr>
          <p:cNvPr id="24580" name="Group 7"/>
          <p:cNvGrpSpPr>
            <a:grpSpLocks/>
          </p:cNvGrpSpPr>
          <p:nvPr/>
        </p:nvGrpSpPr>
        <p:grpSpPr bwMode="auto">
          <a:xfrm>
            <a:off x="1066800" y="2780928"/>
            <a:ext cx="6319838" cy="2098104"/>
            <a:chOff x="576" y="1934"/>
            <a:chExt cx="3981" cy="768"/>
          </a:xfrm>
        </p:grpSpPr>
        <p:sp>
          <p:nvSpPr>
            <p:cNvPr id="14344" name="AutoShape 8"/>
            <p:cNvSpPr>
              <a:spLocks noChangeArrowheads="1"/>
            </p:cNvSpPr>
            <p:nvPr/>
          </p:nvSpPr>
          <p:spPr bwMode="gray">
            <a:xfrm>
              <a:off x="576" y="2030"/>
              <a:ext cx="3981" cy="672"/>
            </a:xfrm>
            <a:prstGeom prst="roundRect">
              <a:avLst>
                <a:gd name="adj" fmla="val 16667"/>
              </a:avLst>
            </a:prstGeom>
            <a:gradFill rotWithShape="1">
              <a:gsLst>
                <a:gs pos="0">
                  <a:schemeClr val="accent1"/>
                </a:gs>
                <a:gs pos="100000">
                  <a:schemeClr val="accent1">
                    <a:gamma/>
                    <a:tint val="51373"/>
                    <a:invGamma/>
                  </a:schemeClr>
                </a:gs>
              </a:gsLst>
              <a:lin ang="5400000" scaled="1"/>
            </a:gradFill>
            <a:ln w="9525">
              <a:noFill/>
              <a:round/>
              <a:headEnd/>
              <a:tailEnd/>
            </a:ln>
            <a:effectLst/>
          </p:spPr>
          <p:txBody>
            <a:bodyPr wrap="none" anchor="ctr"/>
            <a:lstStyle/>
            <a:p>
              <a:pPr>
                <a:defRPr/>
              </a:pPr>
              <a:endParaRPr lang="zh-CN" altLang="en-US">
                <a:latin typeface="Arial" charset="0"/>
              </a:endParaRPr>
            </a:p>
          </p:txBody>
        </p:sp>
        <p:sp>
          <p:nvSpPr>
            <p:cNvPr id="24592" name="AutoShape 9"/>
            <p:cNvSpPr>
              <a:spLocks noChangeArrowheads="1"/>
            </p:cNvSpPr>
            <p:nvPr/>
          </p:nvSpPr>
          <p:spPr bwMode="gray">
            <a:xfrm>
              <a:off x="576" y="1934"/>
              <a:ext cx="3981" cy="519"/>
            </a:xfrm>
            <a:prstGeom prst="roundRect">
              <a:avLst>
                <a:gd name="adj" fmla="val 16667"/>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zh-CN" altLang="en-US" sz="2400"/>
            </a:p>
          </p:txBody>
        </p:sp>
        <p:sp>
          <p:nvSpPr>
            <p:cNvPr id="14346" name="AutoShape 10"/>
            <p:cNvSpPr>
              <a:spLocks noChangeArrowheads="1"/>
            </p:cNvSpPr>
            <p:nvPr/>
          </p:nvSpPr>
          <p:spPr bwMode="gray">
            <a:xfrm flipV="1">
              <a:off x="576" y="2270"/>
              <a:ext cx="3978" cy="240"/>
            </a:xfrm>
            <a:prstGeom prst="roundRect">
              <a:avLst>
                <a:gd name="adj" fmla="val 23750"/>
              </a:avLst>
            </a:prstGeom>
            <a:gradFill rotWithShape="1">
              <a:gsLst>
                <a:gs pos="0">
                  <a:schemeClr val="accent1">
                    <a:gamma/>
                    <a:tint val="0"/>
                    <a:invGamma/>
                  </a:schemeClr>
                </a:gs>
                <a:gs pos="100000">
                  <a:schemeClr val="accent1"/>
                </a:gs>
              </a:gsLst>
              <a:lin ang="5400000" scaled="1"/>
            </a:gradFill>
            <a:ln w="9525">
              <a:noFill/>
              <a:round/>
              <a:headEnd/>
              <a:tailEnd/>
            </a:ln>
            <a:effectLst/>
          </p:spPr>
          <p:txBody>
            <a:bodyPr wrap="none" anchor="ctr"/>
            <a:lstStyle/>
            <a:p>
              <a:pPr>
                <a:defRPr/>
              </a:pPr>
              <a:endParaRPr lang="zh-CN" altLang="en-US">
                <a:latin typeface="Arial" charset="0"/>
              </a:endParaRPr>
            </a:p>
          </p:txBody>
        </p:sp>
      </p:grpSp>
      <p:grpSp>
        <p:nvGrpSpPr>
          <p:cNvPr id="24581" name="Group 11"/>
          <p:cNvGrpSpPr>
            <a:grpSpLocks/>
          </p:cNvGrpSpPr>
          <p:nvPr/>
        </p:nvGrpSpPr>
        <p:grpSpPr bwMode="auto">
          <a:xfrm>
            <a:off x="1066800" y="1268760"/>
            <a:ext cx="6319838" cy="1368152"/>
            <a:chOff x="576" y="1008"/>
            <a:chExt cx="3981" cy="768"/>
          </a:xfrm>
        </p:grpSpPr>
        <p:sp>
          <p:nvSpPr>
            <p:cNvPr id="14348" name="AutoShape 12"/>
            <p:cNvSpPr>
              <a:spLocks noChangeArrowheads="1"/>
            </p:cNvSpPr>
            <p:nvPr/>
          </p:nvSpPr>
          <p:spPr bwMode="gray">
            <a:xfrm>
              <a:off x="576" y="1104"/>
              <a:ext cx="3981" cy="672"/>
            </a:xfrm>
            <a:prstGeom prst="roundRect">
              <a:avLst>
                <a:gd name="adj" fmla="val 16667"/>
              </a:avLst>
            </a:prstGeom>
            <a:gradFill rotWithShape="1">
              <a:gsLst>
                <a:gs pos="0">
                  <a:schemeClr val="hlink"/>
                </a:gs>
                <a:gs pos="100000">
                  <a:schemeClr val="hlink">
                    <a:gamma/>
                    <a:tint val="51373"/>
                    <a:invGamma/>
                  </a:schemeClr>
                </a:gs>
              </a:gsLst>
              <a:lin ang="5400000" scaled="1"/>
            </a:gradFill>
            <a:ln w="9525">
              <a:noFill/>
              <a:round/>
              <a:headEnd/>
              <a:tailEnd/>
            </a:ln>
            <a:effectLst/>
          </p:spPr>
          <p:txBody>
            <a:bodyPr wrap="none" anchor="ctr"/>
            <a:lstStyle/>
            <a:p>
              <a:pPr>
                <a:defRPr/>
              </a:pPr>
              <a:endParaRPr lang="zh-CN" altLang="en-US">
                <a:latin typeface="Arial" charset="0"/>
              </a:endParaRPr>
            </a:p>
          </p:txBody>
        </p:sp>
        <p:sp>
          <p:nvSpPr>
            <p:cNvPr id="24589" name="AutoShape 13"/>
            <p:cNvSpPr>
              <a:spLocks noChangeArrowheads="1"/>
            </p:cNvSpPr>
            <p:nvPr/>
          </p:nvSpPr>
          <p:spPr bwMode="gray">
            <a:xfrm>
              <a:off x="576" y="1008"/>
              <a:ext cx="3981" cy="519"/>
            </a:xfrm>
            <a:prstGeom prst="roundRect">
              <a:avLst>
                <a:gd name="adj" fmla="val 16667"/>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zh-CN" altLang="en-US"/>
            </a:p>
          </p:txBody>
        </p:sp>
        <p:sp>
          <p:nvSpPr>
            <p:cNvPr id="14350" name="AutoShape 14"/>
            <p:cNvSpPr>
              <a:spLocks noChangeArrowheads="1"/>
            </p:cNvSpPr>
            <p:nvPr/>
          </p:nvSpPr>
          <p:spPr bwMode="gray">
            <a:xfrm flipV="1">
              <a:off x="576" y="1344"/>
              <a:ext cx="3978" cy="240"/>
            </a:xfrm>
            <a:prstGeom prst="roundRect">
              <a:avLst>
                <a:gd name="adj" fmla="val 23750"/>
              </a:avLst>
            </a:prstGeom>
            <a:gradFill rotWithShape="1">
              <a:gsLst>
                <a:gs pos="0">
                  <a:schemeClr val="hlink">
                    <a:gamma/>
                    <a:tint val="0"/>
                    <a:invGamma/>
                  </a:schemeClr>
                </a:gs>
                <a:gs pos="100000">
                  <a:schemeClr val="hlink"/>
                </a:gs>
              </a:gsLst>
              <a:lin ang="5400000" scaled="1"/>
            </a:gradFill>
            <a:ln w="9525">
              <a:noFill/>
              <a:round/>
              <a:headEnd/>
              <a:tailEnd/>
            </a:ln>
            <a:effectLst/>
          </p:spPr>
          <p:txBody>
            <a:bodyPr wrap="none" anchor="ctr"/>
            <a:lstStyle/>
            <a:p>
              <a:pPr>
                <a:defRPr/>
              </a:pPr>
              <a:endParaRPr lang="zh-CN" altLang="en-US">
                <a:latin typeface="Arial" charset="0"/>
              </a:endParaRPr>
            </a:p>
          </p:txBody>
        </p:sp>
      </p:grpSp>
      <p:sp>
        <p:nvSpPr>
          <p:cNvPr id="24582" name="Rectangle 15"/>
          <p:cNvSpPr>
            <a:spLocks noChangeArrowheads="1"/>
          </p:cNvSpPr>
          <p:nvPr/>
        </p:nvSpPr>
        <p:spPr bwMode="gray">
          <a:xfrm>
            <a:off x="1219200" y="1418602"/>
            <a:ext cx="218521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buClr>
                <a:srgbClr val="1F3F5F"/>
              </a:buClr>
              <a:buFontTx/>
              <a:buChar char="•"/>
            </a:pPr>
            <a:r>
              <a:rPr lang="zh-CN" altLang="en-US" sz="2400" dirty="0">
                <a:latin typeface="方正宋黑简体" pitchFamily="2" charset="-122"/>
                <a:ea typeface="方正宋黑简体" pitchFamily="2" charset="-122"/>
              </a:rPr>
              <a:t>投资决策阶段</a:t>
            </a:r>
            <a:endParaRPr lang="en-US" altLang="zh-CN" sz="2400" b="1" dirty="0">
              <a:solidFill>
                <a:schemeClr val="bg1"/>
              </a:solidFill>
              <a:latin typeface="方正宋黑简体" pitchFamily="2" charset="-122"/>
              <a:ea typeface="方正宋黑简体" pitchFamily="2" charset="-122"/>
            </a:endParaRPr>
          </a:p>
        </p:txBody>
      </p:sp>
      <p:sp>
        <p:nvSpPr>
          <p:cNvPr id="24583" name="Rectangle 16"/>
          <p:cNvSpPr>
            <a:spLocks noChangeArrowheads="1"/>
          </p:cNvSpPr>
          <p:nvPr/>
        </p:nvSpPr>
        <p:spPr bwMode="gray">
          <a:xfrm>
            <a:off x="1187051" y="2852936"/>
            <a:ext cx="23198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285750" indent="-285750">
              <a:spcBef>
                <a:spcPct val="50000"/>
              </a:spcBef>
              <a:buClr>
                <a:srgbClr val="1F3F5F"/>
              </a:buClr>
              <a:buFontTx/>
              <a:buChar char="•"/>
            </a:pPr>
            <a:r>
              <a:rPr lang="zh-CN" altLang="en-US" sz="2400" dirty="0">
                <a:latin typeface="方正宋黑简体" pitchFamily="2" charset="-122"/>
                <a:ea typeface="方正宋黑简体" pitchFamily="2" charset="-122"/>
              </a:rPr>
              <a:t>建设实施阶段</a:t>
            </a:r>
            <a:endParaRPr lang="en-US" altLang="zh-CN" sz="2400" dirty="0">
              <a:latin typeface="方正宋黑简体" pitchFamily="2" charset="-122"/>
              <a:ea typeface="方正宋黑简体" pitchFamily="2" charset="-122"/>
            </a:endParaRPr>
          </a:p>
        </p:txBody>
      </p:sp>
      <p:sp>
        <p:nvSpPr>
          <p:cNvPr id="24584" name="Rectangle 17"/>
          <p:cNvSpPr>
            <a:spLocks noChangeArrowheads="1"/>
          </p:cNvSpPr>
          <p:nvPr/>
        </p:nvSpPr>
        <p:spPr bwMode="gray">
          <a:xfrm>
            <a:off x="1187051" y="5099753"/>
            <a:ext cx="23198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285750" indent="-285750">
              <a:spcBef>
                <a:spcPct val="50000"/>
              </a:spcBef>
              <a:buClr>
                <a:srgbClr val="1F3F5F"/>
              </a:buClr>
              <a:buFontTx/>
              <a:buChar char="•"/>
            </a:pPr>
            <a:r>
              <a:rPr lang="zh-CN" altLang="en-US" sz="2400" dirty="0">
                <a:latin typeface="方正宋黑简体" pitchFamily="2" charset="-122"/>
                <a:ea typeface="方正宋黑简体" pitchFamily="2" charset="-122"/>
              </a:rPr>
              <a:t>交付使用阶段</a:t>
            </a:r>
            <a:endParaRPr lang="en-US" altLang="zh-CN" sz="2400" dirty="0">
              <a:latin typeface="方正宋黑简体" pitchFamily="2" charset="-122"/>
              <a:ea typeface="方正宋黑简体" pitchFamily="2" charset="-122"/>
            </a:endParaRPr>
          </a:p>
        </p:txBody>
      </p:sp>
      <p:sp>
        <p:nvSpPr>
          <p:cNvPr id="24585" name="AutoShape 18"/>
          <p:cNvSpPr>
            <a:spLocks noChangeArrowheads="1"/>
          </p:cNvSpPr>
          <p:nvPr/>
        </p:nvSpPr>
        <p:spPr bwMode="gray">
          <a:xfrm>
            <a:off x="2971800" y="1832179"/>
            <a:ext cx="5257800" cy="807244"/>
          </a:xfrm>
          <a:prstGeom prst="roundRect">
            <a:avLst>
              <a:gd name="adj" fmla="val 29463"/>
            </a:avLst>
          </a:prstGeom>
          <a:solidFill>
            <a:schemeClr val="bg1"/>
          </a:solidFill>
          <a:ln w="28575">
            <a:solidFill>
              <a:schemeClr val="hlink"/>
            </a:solidFill>
            <a:round/>
            <a:headEnd/>
            <a:tailEnd/>
          </a:ln>
        </p:spPr>
        <p:txBody>
          <a:bodyPr wrap="none" anchor="ctr"/>
          <a:lstStyle/>
          <a:p>
            <a:pPr algn="ctr" eaLnBrk="0" hangingPunct="0">
              <a:buFont typeface="Arial" pitchFamily="34" charset="0"/>
              <a:buChar char="•"/>
            </a:pPr>
            <a:r>
              <a:rPr lang="zh-CN" altLang="en-US" sz="2400" dirty="0">
                <a:latin typeface="方正宋黑简体" pitchFamily="2" charset="-122"/>
                <a:ea typeface="方正宋黑简体" pitchFamily="2" charset="-122"/>
              </a:rPr>
              <a:t>编制项目建议书</a:t>
            </a:r>
            <a:endParaRPr lang="en-US" altLang="zh-CN" sz="2400" dirty="0">
              <a:latin typeface="方正宋黑简体" pitchFamily="2" charset="-122"/>
              <a:ea typeface="方正宋黑简体" pitchFamily="2" charset="-122"/>
            </a:endParaRPr>
          </a:p>
          <a:p>
            <a:pPr algn="ctr" eaLnBrk="0" hangingPunct="0">
              <a:buFont typeface="Arial" pitchFamily="34" charset="0"/>
              <a:buChar char="•"/>
            </a:pPr>
            <a:r>
              <a:rPr lang="zh-CN" altLang="en-US" sz="2400" dirty="0">
                <a:latin typeface="方正宋黑简体" pitchFamily="2" charset="-122"/>
                <a:ea typeface="方正宋黑简体" pitchFamily="2" charset="-122"/>
              </a:rPr>
              <a:t>进行可行性研究</a:t>
            </a:r>
            <a:endParaRPr lang="en-US" altLang="zh-CN" sz="2400" b="1" dirty="0">
              <a:solidFill>
                <a:schemeClr val="tx2"/>
              </a:solidFill>
              <a:latin typeface="方正宋黑简体" pitchFamily="2" charset="-122"/>
              <a:ea typeface="方正宋黑简体" pitchFamily="2" charset="-122"/>
            </a:endParaRPr>
          </a:p>
        </p:txBody>
      </p:sp>
      <p:sp>
        <p:nvSpPr>
          <p:cNvPr id="24586" name="AutoShape 19"/>
          <p:cNvSpPr>
            <a:spLocks noChangeArrowheads="1"/>
          </p:cNvSpPr>
          <p:nvPr/>
        </p:nvSpPr>
        <p:spPr bwMode="gray">
          <a:xfrm>
            <a:off x="2988965" y="3290634"/>
            <a:ext cx="5257800" cy="1588398"/>
          </a:xfrm>
          <a:prstGeom prst="roundRect">
            <a:avLst>
              <a:gd name="adj" fmla="val 29463"/>
            </a:avLst>
          </a:prstGeom>
          <a:solidFill>
            <a:schemeClr val="bg1"/>
          </a:solidFill>
          <a:ln w="28575">
            <a:solidFill>
              <a:schemeClr val="accent1"/>
            </a:solidFill>
            <a:round/>
            <a:headEnd/>
            <a:tailEnd/>
          </a:ln>
        </p:spPr>
        <p:txBody>
          <a:bodyPr wrap="none" anchor="ctr"/>
          <a:lstStyle/>
          <a:p>
            <a:pPr marL="285750" indent="-285750" algn="ctr" eaLnBrk="0" hangingPunct="0">
              <a:buFont typeface="Arial" pitchFamily="34" charset="0"/>
              <a:buChar char="•"/>
            </a:pPr>
            <a:r>
              <a:rPr lang="zh-CN" altLang="en-US" sz="2400" dirty="0">
                <a:latin typeface="方正宋黑简体" pitchFamily="2" charset="-122"/>
                <a:ea typeface="方正宋黑简体" pitchFamily="2" charset="-122"/>
              </a:rPr>
              <a:t>进行设计</a:t>
            </a:r>
            <a:endParaRPr lang="en-US" altLang="zh-CN" sz="2400" dirty="0">
              <a:latin typeface="方正宋黑简体" pitchFamily="2" charset="-122"/>
              <a:ea typeface="方正宋黑简体" pitchFamily="2" charset="-122"/>
            </a:endParaRPr>
          </a:p>
          <a:p>
            <a:pPr marL="285750" indent="-285750" algn="ctr" eaLnBrk="0" hangingPunct="0">
              <a:buFont typeface="Arial" pitchFamily="34" charset="0"/>
              <a:buChar char="•"/>
            </a:pPr>
            <a:r>
              <a:rPr lang="zh-CN" altLang="en-US" sz="2400" dirty="0">
                <a:latin typeface="方正宋黑简体" pitchFamily="2" charset="-122"/>
                <a:ea typeface="方正宋黑简体" pitchFamily="2" charset="-122"/>
              </a:rPr>
              <a:t>建设准备</a:t>
            </a:r>
            <a:endParaRPr lang="en-US" altLang="zh-CN" sz="2400" dirty="0">
              <a:latin typeface="方正宋黑简体" pitchFamily="2" charset="-122"/>
              <a:ea typeface="方正宋黑简体" pitchFamily="2" charset="-122"/>
            </a:endParaRPr>
          </a:p>
          <a:p>
            <a:pPr marL="285750" indent="-285750" algn="ctr" eaLnBrk="0" hangingPunct="0">
              <a:buFont typeface="Arial" pitchFamily="34" charset="0"/>
              <a:buChar char="•"/>
            </a:pPr>
            <a:r>
              <a:rPr lang="zh-CN" altLang="en-US" sz="2400" dirty="0">
                <a:latin typeface="方正宋黑简体" pitchFamily="2" charset="-122"/>
                <a:ea typeface="方正宋黑简体" pitchFamily="2" charset="-122"/>
              </a:rPr>
              <a:t>组织施工</a:t>
            </a:r>
            <a:endParaRPr lang="en-US" altLang="zh-CN" sz="2400" dirty="0">
              <a:latin typeface="方正宋黑简体" pitchFamily="2" charset="-122"/>
              <a:ea typeface="方正宋黑简体" pitchFamily="2" charset="-122"/>
            </a:endParaRPr>
          </a:p>
          <a:p>
            <a:pPr marL="285750" indent="-285750" algn="ctr" eaLnBrk="0" hangingPunct="0">
              <a:buFont typeface="Arial" pitchFamily="34" charset="0"/>
              <a:buChar char="•"/>
            </a:pPr>
            <a:r>
              <a:rPr lang="zh-CN" altLang="en-US" sz="2400" dirty="0">
                <a:latin typeface="方正宋黑简体" pitchFamily="2" charset="-122"/>
                <a:ea typeface="方正宋黑简体" pitchFamily="2" charset="-122"/>
              </a:rPr>
              <a:t>生产准备</a:t>
            </a:r>
            <a:endParaRPr lang="en-US" altLang="zh-CN" sz="2400" dirty="0">
              <a:latin typeface="方正宋黑简体" pitchFamily="2" charset="-122"/>
              <a:ea typeface="方正宋黑简体" pitchFamily="2" charset="-122"/>
            </a:endParaRPr>
          </a:p>
        </p:txBody>
      </p:sp>
      <p:sp>
        <p:nvSpPr>
          <p:cNvPr id="24587" name="AutoShape 20"/>
          <p:cNvSpPr>
            <a:spLocks noChangeArrowheads="1"/>
          </p:cNvSpPr>
          <p:nvPr/>
        </p:nvSpPr>
        <p:spPr bwMode="gray">
          <a:xfrm>
            <a:off x="2971800" y="5524123"/>
            <a:ext cx="5257800" cy="848821"/>
          </a:xfrm>
          <a:prstGeom prst="roundRect">
            <a:avLst>
              <a:gd name="adj" fmla="val 29463"/>
            </a:avLst>
          </a:prstGeom>
          <a:solidFill>
            <a:schemeClr val="bg1"/>
          </a:solidFill>
          <a:ln w="28575">
            <a:solidFill>
              <a:schemeClr val="accent2"/>
            </a:solidFill>
            <a:round/>
            <a:headEnd/>
            <a:tailEnd/>
          </a:ln>
        </p:spPr>
        <p:txBody>
          <a:bodyPr wrap="none" anchor="ctr"/>
          <a:lstStyle/>
          <a:p>
            <a:pPr marL="285750" indent="-285750" algn="ctr" eaLnBrk="0" hangingPunct="0">
              <a:buFont typeface="Arial" pitchFamily="34" charset="0"/>
              <a:buChar char="•"/>
            </a:pPr>
            <a:r>
              <a:rPr lang="zh-CN" altLang="en-US" sz="2400" dirty="0">
                <a:latin typeface="方正宋黑简体" pitchFamily="2" charset="-122"/>
                <a:ea typeface="方正宋黑简体" pitchFamily="2" charset="-122"/>
              </a:rPr>
              <a:t>竣工验收</a:t>
            </a:r>
            <a:endParaRPr lang="en-US" altLang="zh-CN" sz="2400" dirty="0">
              <a:latin typeface="方正宋黑简体" pitchFamily="2" charset="-122"/>
              <a:ea typeface="方正宋黑简体" pitchFamily="2" charset="-122"/>
            </a:endParaRPr>
          </a:p>
          <a:p>
            <a:pPr marL="285750" indent="-285750" algn="ctr" eaLnBrk="0" hangingPunct="0">
              <a:buFont typeface="Arial" pitchFamily="34" charset="0"/>
              <a:buChar char="•"/>
            </a:pPr>
            <a:r>
              <a:rPr lang="zh-CN" altLang="en-US" sz="2400" dirty="0">
                <a:latin typeface="方正宋黑简体" pitchFamily="2" charset="-122"/>
                <a:ea typeface="方正宋黑简体" pitchFamily="2" charset="-122"/>
              </a:rPr>
              <a:t>项目后评价</a:t>
            </a:r>
            <a:endParaRPr lang="en-US" altLang="zh-CN" sz="2400" dirty="0">
              <a:latin typeface="方正宋黑简体" pitchFamily="2" charset="-122"/>
              <a:ea typeface="方正宋黑简体" pitchFamily="2"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en-US" altLang="zh-CN" dirty="0" smtClean="0">
                <a:ea typeface="宋体" pitchFamily="2" charset="-122"/>
              </a:rPr>
              <a:t>1.2  </a:t>
            </a:r>
            <a:r>
              <a:rPr lang="zh-CN" altLang="en-US" dirty="0" smtClean="0">
                <a:ea typeface="宋体" pitchFamily="2" charset="-122"/>
              </a:rPr>
              <a:t>工程造价的含义与特征</a:t>
            </a:r>
          </a:p>
        </p:txBody>
      </p:sp>
      <p:sp>
        <p:nvSpPr>
          <p:cNvPr id="25639" name="Rectangle 39"/>
          <p:cNvSpPr>
            <a:spLocks noChangeArrowheads="1"/>
          </p:cNvSpPr>
          <p:nvPr/>
        </p:nvSpPr>
        <p:spPr bwMode="auto">
          <a:xfrm>
            <a:off x="184373" y="1272697"/>
            <a:ext cx="9324528" cy="2339102"/>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square" anchor="ctr">
            <a:spAutoFit/>
          </a:bodyPr>
          <a:lstStyle/>
          <a:p>
            <a:pPr eaLnBrk="0" hangingPunct="0">
              <a:defRPr/>
            </a:pPr>
            <a:r>
              <a:rPr lang="en-US" sz="2800" dirty="0">
                <a:ea typeface="汉仪中圆简"/>
                <a:cs typeface="宋体" pitchFamily="2" charset="-122"/>
              </a:rPr>
              <a:t>1.2.1  </a:t>
            </a:r>
            <a:r>
              <a:rPr lang="zh-CN" altLang="en-US" sz="2800" dirty="0">
                <a:ea typeface="汉仪中圆简"/>
                <a:cs typeface="宋体" pitchFamily="2" charset="-122"/>
              </a:rPr>
              <a:t>工程造价的含义</a:t>
            </a:r>
          </a:p>
          <a:p>
            <a:pPr eaLnBrk="0" hangingPunct="0">
              <a:defRPr/>
            </a:pPr>
            <a:r>
              <a:rPr lang="zh-CN" altLang="en-US" sz="2800" dirty="0" smtClean="0">
                <a:latin typeface="Arial" charset="0"/>
                <a:ea typeface="宋体" charset="-122"/>
              </a:rPr>
              <a:t>工程</a:t>
            </a:r>
            <a:r>
              <a:rPr lang="zh-CN" altLang="en-US" sz="2800" dirty="0">
                <a:latin typeface="Arial" charset="0"/>
                <a:ea typeface="宋体" charset="-122"/>
              </a:rPr>
              <a:t>造价通常是指工程的</a:t>
            </a:r>
            <a:r>
              <a:rPr lang="zh-CN" altLang="en-US" sz="2800" u="sng" dirty="0">
                <a:solidFill>
                  <a:srgbClr val="FF0000"/>
                </a:solidFill>
                <a:latin typeface="Arial" charset="0"/>
                <a:ea typeface="宋体" charset="-122"/>
              </a:rPr>
              <a:t>建造价格</a:t>
            </a:r>
            <a:r>
              <a:rPr lang="zh-CN" altLang="en-US" sz="2800" dirty="0">
                <a:latin typeface="Arial" charset="0"/>
                <a:ea typeface="宋体" charset="-122"/>
              </a:rPr>
              <a:t>，其含义有以下</a:t>
            </a:r>
            <a:r>
              <a:rPr lang="zh-CN" altLang="en-US" sz="2800" u="sng" dirty="0">
                <a:solidFill>
                  <a:srgbClr val="FF0000"/>
                </a:solidFill>
                <a:latin typeface="Arial" charset="0"/>
                <a:ea typeface="宋体" charset="-122"/>
              </a:rPr>
              <a:t>两种</a:t>
            </a:r>
            <a:r>
              <a:rPr lang="zh-CN" altLang="en-US" sz="2800" dirty="0">
                <a:latin typeface="Arial" charset="0"/>
                <a:ea typeface="宋体" charset="-122"/>
              </a:rPr>
              <a:t>。</a:t>
            </a:r>
            <a:endParaRPr lang="en-US" altLang="zh-CN" sz="2800" dirty="0">
              <a:latin typeface="Arial" charset="0"/>
              <a:ea typeface="宋体" charset="-122"/>
            </a:endParaRPr>
          </a:p>
          <a:p>
            <a:pPr eaLnBrk="0" hangingPunct="0">
              <a:defRPr/>
            </a:pPr>
            <a:endParaRPr lang="zh-CN" altLang="en-US" sz="2400" dirty="0">
              <a:latin typeface="Arial" charset="0"/>
              <a:ea typeface="宋体" charset="-122"/>
            </a:endParaRPr>
          </a:p>
          <a:p>
            <a:pPr eaLnBrk="0" hangingPunct="0">
              <a:defRPr/>
            </a:pPr>
            <a:endParaRPr lang="en-US" altLang="zh-CN" sz="2400" dirty="0">
              <a:ea typeface="汉仪中圆简"/>
              <a:cs typeface="宋体" pitchFamily="2" charset="-122"/>
            </a:endParaRPr>
          </a:p>
          <a:p>
            <a:pPr eaLnBrk="0" hangingPunct="0">
              <a:defRPr/>
            </a:pPr>
            <a:endParaRPr lang="en-US" altLang="zh-CN" sz="2400" dirty="0">
              <a:ea typeface="汉仪中圆简"/>
              <a:cs typeface="宋体" pitchFamily="2" charset="-122"/>
            </a:endParaRPr>
          </a:p>
          <a:p>
            <a:pPr eaLnBrk="0" hangingPunct="0">
              <a:defRPr/>
            </a:pPr>
            <a:endParaRPr lang="zh-CN" altLang="en-US" dirty="0"/>
          </a:p>
        </p:txBody>
      </p:sp>
      <p:grpSp>
        <p:nvGrpSpPr>
          <p:cNvPr id="25604" name="Group 3"/>
          <p:cNvGrpSpPr>
            <a:grpSpLocks/>
          </p:cNvGrpSpPr>
          <p:nvPr/>
        </p:nvGrpSpPr>
        <p:grpSpPr bwMode="auto">
          <a:xfrm>
            <a:off x="1092201" y="3495675"/>
            <a:ext cx="2657476" cy="3533725"/>
            <a:chOff x="457" y="2011"/>
            <a:chExt cx="1674" cy="1888"/>
          </a:xfrm>
        </p:grpSpPr>
        <p:sp>
          <p:nvSpPr>
            <p:cNvPr id="25621" name="AutoShape 4"/>
            <p:cNvSpPr>
              <a:spLocks noChangeArrowheads="1"/>
            </p:cNvSpPr>
            <p:nvPr/>
          </p:nvSpPr>
          <p:spPr bwMode="auto">
            <a:xfrm>
              <a:off x="457" y="2011"/>
              <a:ext cx="1674" cy="1781"/>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5622" name="Text Box 5"/>
            <p:cNvSpPr txBox="1">
              <a:spLocks noChangeArrowheads="1"/>
            </p:cNvSpPr>
            <p:nvPr/>
          </p:nvSpPr>
          <p:spPr bwMode="auto">
            <a:xfrm>
              <a:off x="474" y="2063"/>
              <a:ext cx="1657" cy="1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latin typeface="方正宋黑简体" pitchFamily="2" charset="-122"/>
                  <a:ea typeface="方正宋黑简体" pitchFamily="2" charset="-122"/>
                </a:rPr>
                <a:t>建设项目的全部花费：</a:t>
              </a:r>
              <a:r>
                <a:rPr lang="zh-CN" altLang="en-US" dirty="0"/>
                <a:t>从</a:t>
              </a:r>
              <a:r>
                <a:rPr lang="zh-CN" altLang="en-US" u="sng" dirty="0">
                  <a:solidFill>
                    <a:srgbClr val="FF0000"/>
                  </a:solidFill>
                </a:rPr>
                <a:t>建设单位</a:t>
              </a:r>
              <a:r>
                <a:rPr lang="en-US" altLang="zh-CN" dirty="0"/>
                <a:t>(</a:t>
              </a:r>
              <a:r>
                <a:rPr lang="zh-CN" altLang="en-US" dirty="0"/>
                <a:t>投资者</a:t>
              </a:r>
              <a:r>
                <a:rPr lang="en-US" altLang="zh-CN" dirty="0"/>
                <a:t>)</a:t>
              </a:r>
              <a:r>
                <a:rPr lang="zh-CN" altLang="en-US" dirty="0"/>
                <a:t>的角度而言，包括进行项目筹建、决策及委托工程勘察设计、购置土地、进行建筑安装工程施工、购买工程所需设备，直至竣工验收等一系列</a:t>
              </a:r>
              <a:r>
                <a:rPr lang="zh-CN" altLang="en-US" sz="2000" b="1" u="sng" dirty="0">
                  <a:solidFill>
                    <a:srgbClr val="00B050"/>
                  </a:solidFill>
                </a:rPr>
                <a:t>建设活动</a:t>
              </a:r>
              <a:r>
                <a:rPr lang="zh-CN" altLang="en-US" dirty="0"/>
                <a:t>预期开支或实际开支的</a:t>
              </a:r>
              <a:r>
                <a:rPr lang="zh-CN" altLang="en-US" b="1" u="sng" dirty="0">
                  <a:solidFill>
                    <a:srgbClr val="FF0000"/>
                  </a:solidFill>
                </a:rPr>
                <a:t>全部花费</a:t>
              </a:r>
              <a:r>
                <a:rPr lang="zh-CN" altLang="en-US" dirty="0"/>
                <a:t>。</a:t>
              </a:r>
              <a:endParaRPr lang="en-US" altLang="zh-CN" dirty="0">
                <a:solidFill>
                  <a:srgbClr val="000000"/>
                </a:solidFill>
              </a:endParaRPr>
            </a:p>
          </p:txBody>
        </p:sp>
      </p:grpSp>
      <p:sp>
        <p:nvSpPr>
          <p:cNvPr id="7" name="Freeform 6"/>
          <p:cNvSpPr>
            <a:spLocks/>
          </p:cNvSpPr>
          <p:nvPr/>
        </p:nvSpPr>
        <p:spPr bwMode="gray">
          <a:xfrm>
            <a:off x="3589338" y="3879850"/>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zh-CN" altLang="en-US">
              <a:latin typeface="Arial" charset="0"/>
            </a:endParaRPr>
          </a:p>
        </p:txBody>
      </p:sp>
      <p:sp>
        <p:nvSpPr>
          <p:cNvPr id="25606" name="AutoShape 7"/>
          <p:cNvSpPr>
            <a:spLocks noChangeAspect="1" noChangeArrowheads="1" noTextEdit="1"/>
          </p:cNvSpPr>
          <p:nvPr/>
        </p:nvSpPr>
        <p:spPr bwMode="gray">
          <a:xfrm flipH="1">
            <a:off x="5235575" y="3876675"/>
            <a:ext cx="909638"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5607" name="Group 8"/>
          <p:cNvGrpSpPr>
            <a:grpSpLocks/>
          </p:cNvGrpSpPr>
          <p:nvPr/>
        </p:nvGrpSpPr>
        <p:grpSpPr bwMode="auto">
          <a:xfrm>
            <a:off x="3414713" y="2252663"/>
            <a:ext cx="2998787" cy="1601787"/>
            <a:chOff x="1920" y="1026"/>
            <a:chExt cx="1889" cy="1009"/>
          </a:xfrm>
        </p:grpSpPr>
        <p:grpSp>
          <p:nvGrpSpPr>
            <p:cNvPr id="25612" name="Group 9"/>
            <p:cNvGrpSpPr>
              <a:grpSpLocks/>
            </p:cNvGrpSpPr>
            <p:nvPr/>
          </p:nvGrpSpPr>
          <p:grpSpPr bwMode="auto">
            <a:xfrm>
              <a:off x="1920" y="1026"/>
              <a:ext cx="1889" cy="1009"/>
              <a:chOff x="1997" y="1314"/>
              <a:chExt cx="1889" cy="1009"/>
            </a:xfrm>
          </p:grpSpPr>
          <p:grpSp>
            <p:nvGrpSpPr>
              <p:cNvPr id="25614" name="Group 10"/>
              <p:cNvGrpSpPr>
                <a:grpSpLocks/>
              </p:cNvGrpSpPr>
              <p:nvPr/>
            </p:nvGrpSpPr>
            <p:grpSpPr bwMode="auto">
              <a:xfrm>
                <a:off x="1997" y="1404"/>
                <a:ext cx="1889" cy="919"/>
                <a:chOff x="1973" y="1027"/>
                <a:chExt cx="1926" cy="937"/>
              </a:xfrm>
            </p:grpSpPr>
            <p:sp>
              <p:nvSpPr>
                <p:cNvPr id="17" name="Oval 11"/>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zh-CN" altLang="en-US">
                    <a:latin typeface="Arial" charset="0"/>
                  </a:endParaRPr>
                </a:p>
              </p:txBody>
            </p:sp>
            <p:sp>
              <p:nvSpPr>
                <p:cNvPr id="18" name="Oval 12"/>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zh-CN" altLang="en-US">
                    <a:latin typeface="Arial" charset="0"/>
                  </a:endParaRPr>
                </a:p>
              </p:txBody>
            </p:sp>
          </p:grpSp>
          <p:sp>
            <p:nvSpPr>
              <p:cNvPr id="13" name="Oval 13"/>
              <p:cNvSpPr>
                <a:spLocks noChangeArrowheads="1"/>
              </p:cNvSpPr>
              <p:nvPr/>
            </p:nvSpPr>
            <p:spPr bwMode="gray">
              <a:xfrm>
                <a:off x="2086" y="1314"/>
                <a:ext cx="1691" cy="845"/>
              </a:xfrm>
              <a:prstGeom prst="ellipse">
                <a:avLst/>
              </a:prstGeom>
              <a:gradFill rotWithShape="1">
                <a:gsLst>
                  <a:gs pos="0">
                    <a:schemeClr val="folHlink">
                      <a:gamma/>
                      <a:shade val="46275"/>
                      <a:invGamma/>
                    </a:schemeClr>
                  </a:gs>
                  <a:gs pos="100000">
                    <a:schemeClr val="folHlink"/>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sp>
            <p:nvSpPr>
              <p:cNvPr id="14" name="Oval 14"/>
              <p:cNvSpPr>
                <a:spLocks noChangeArrowheads="1"/>
              </p:cNvSpPr>
              <p:nvPr/>
            </p:nvSpPr>
            <p:spPr bwMode="gray">
              <a:xfrm>
                <a:off x="2108" y="1319"/>
                <a:ext cx="1650" cy="824"/>
              </a:xfrm>
              <a:prstGeom prst="ellipse">
                <a:avLst/>
              </a:prstGeom>
              <a:gradFill rotWithShape="1">
                <a:gsLst>
                  <a:gs pos="0">
                    <a:schemeClr val="folHlink">
                      <a:alpha val="0"/>
                    </a:schemeClr>
                  </a:gs>
                  <a:gs pos="100000">
                    <a:schemeClr val="folHlink">
                      <a:gamma/>
                      <a:tint val="34902"/>
                      <a:invGamma/>
                    </a:schemeClr>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sp>
            <p:nvSpPr>
              <p:cNvPr id="15" name="Oval 15"/>
              <p:cNvSpPr>
                <a:spLocks noChangeArrowheads="1"/>
              </p:cNvSpPr>
              <p:nvPr/>
            </p:nvSpPr>
            <p:spPr bwMode="gray">
              <a:xfrm>
                <a:off x="2125" y="1327"/>
                <a:ext cx="1570" cy="770"/>
              </a:xfrm>
              <a:prstGeom prst="ellipse">
                <a:avLst/>
              </a:prstGeom>
              <a:gradFill rotWithShape="1">
                <a:gsLst>
                  <a:gs pos="0">
                    <a:schemeClr val="folHlink">
                      <a:gamma/>
                      <a:shade val="79216"/>
                      <a:invGamma/>
                    </a:schemeClr>
                  </a:gs>
                  <a:gs pos="100000">
                    <a:schemeClr val="folHlink">
                      <a:alpha val="48000"/>
                    </a:schemeClr>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sp>
            <p:nvSpPr>
              <p:cNvPr id="16" name="Oval 16"/>
              <p:cNvSpPr>
                <a:spLocks noChangeArrowheads="1"/>
              </p:cNvSpPr>
              <p:nvPr/>
            </p:nvSpPr>
            <p:spPr bwMode="gray">
              <a:xfrm>
                <a:off x="2208" y="1344"/>
                <a:ext cx="1382" cy="624"/>
              </a:xfrm>
              <a:prstGeom prst="ellipse">
                <a:avLst/>
              </a:prstGeom>
              <a:gradFill rotWithShape="1">
                <a:gsLst>
                  <a:gs pos="0">
                    <a:schemeClr val="folHlink">
                      <a:gamma/>
                      <a:tint val="0"/>
                      <a:invGamma/>
                    </a:schemeClr>
                  </a:gs>
                  <a:gs pos="100000">
                    <a:schemeClr val="folHlink">
                      <a:alpha val="38000"/>
                    </a:schemeClr>
                  </a:gs>
                </a:gsLst>
                <a:lin ang="2700000" scaled="1"/>
              </a:gradFill>
              <a:ln w="9525" algn="ctr">
                <a:noFill/>
                <a:round/>
                <a:headEnd/>
                <a:tailEnd/>
              </a:ln>
              <a:effectLst/>
            </p:spPr>
            <p:txBody>
              <a:bodyPr vert="eaVert" wrap="none" anchor="ctr"/>
              <a:lstStyle/>
              <a:p>
                <a:pPr>
                  <a:defRPr/>
                </a:pPr>
                <a:endParaRPr lang="zh-CN" altLang="en-US">
                  <a:latin typeface="Arial" charset="0"/>
                </a:endParaRPr>
              </a:p>
            </p:txBody>
          </p:sp>
        </p:grpSp>
        <p:sp>
          <p:nvSpPr>
            <p:cNvPr id="25613" name="Text Box 17"/>
            <p:cNvSpPr txBox="1">
              <a:spLocks noChangeArrowheads="1"/>
            </p:cNvSpPr>
            <p:nvPr/>
          </p:nvSpPr>
          <p:spPr bwMode="auto">
            <a:xfrm>
              <a:off x="2322" y="1251"/>
              <a:ext cx="1021"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a:r>
                <a:rPr lang="zh-CN" altLang="en-US" sz="2800" dirty="0">
                  <a:latin typeface="汉仪中宋简" pitchFamily="49" charset="-122"/>
                  <a:ea typeface="汉仪中宋简" pitchFamily="49" charset="-122"/>
                </a:rPr>
                <a:t>工程造价</a:t>
              </a:r>
              <a:endParaRPr lang="en-US" altLang="zh-CN" sz="1600" dirty="0">
                <a:solidFill>
                  <a:srgbClr val="000000"/>
                </a:solidFill>
                <a:latin typeface="汉仪中宋简" pitchFamily="49" charset="-122"/>
                <a:ea typeface="汉仪中宋简" pitchFamily="49" charset="-122"/>
              </a:endParaRPr>
            </a:p>
          </p:txBody>
        </p:sp>
      </p:grpSp>
      <p:grpSp>
        <p:nvGrpSpPr>
          <p:cNvPr id="25608" name="Group 18"/>
          <p:cNvGrpSpPr>
            <a:grpSpLocks/>
          </p:cNvGrpSpPr>
          <p:nvPr/>
        </p:nvGrpSpPr>
        <p:grpSpPr bwMode="auto">
          <a:xfrm>
            <a:off x="5929313" y="3495676"/>
            <a:ext cx="2674279" cy="3333456"/>
            <a:chOff x="3504" y="2112"/>
            <a:chExt cx="1440" cy="1680"/>
          </a:xfrm>
        </p:grpSpPr>
        <p:sp>
          <p:nvSpPr>
            <p:cNvPr id="25610" name="AutoShape 19"/>
            <p:cNvSpPr>
              <a:spLocks noChangeArrowheads="1"/>
            </p:cNvSpPr>
            <p:nvPr/>
          </p:nvSpPr>
          <p:spPr bwMode="auto">
            <a:xfrm>
              <a:off x="3504" y="2112"/>
              <a:ext cx="1440" cy="168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zh-CN" altLang="en-US">
                <a:latin typeface="Verdana" pitchFamily="34" charset="0"/>
              </a:endParaRPr>
            </a:p>
          </p:txBody>
        </p:sp>
        <p:sp>
          <p:nvSpPr>
            <p:cNvPr id="25611" name="Text Box 20"/>
            <p:cNvSpPr txBox="1">
              <a:spLocks noChangeArrowheads="1"/>
            </p:cNvSpPr>
            <p:nvPr/>
          </p:nvSpPr>
          <p:spPr bwMode="auto">
            <a:xfrm>
              <a:off x="3648" y="2256"/>
              <a:ext cx="1222"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latin typeface="方正宋黑简体" pitchFamily="2" charset="-122"/>
                  <a:ea typeface="方正宋黑简体" pitchFamily="2" charset="-122"/>
                </a:rPr>
                <a:t>工程发承包价格</a:t>
              </a:r>
              <a:r>
                <a:rPr lang="zh-CN" altLang="en-US" sz="1600" dirty="0"/>
                <a:t>，</a:t>
              </a:r>
              <a:r>
                <a:rPr lang="zh-CN" altLang="en-US" dirty="0"/>
                <a:t>这是从</a:t>
              </a:r>
              <a:r>
                <a:rPr lang="zh-CN" altLang="en-US" u="sng" dirty="0">
                  <a:solidFill>
                    <a:srgbClr val="FF0000"/>
                  </a:solidFill>
                </a:rPr>
                <a:t>市场交易</a:t>
              </a:r>
              <a:r>
                <a:rPr lang="zh-CN" altLang="en-US" dirty="0"/>
                <a:t>的发承包双方的角度而言，预计或实际在土地市场、设备市场、技术劳务市场以及工程发承包市场等</a:t>
              </a:r>
              <a:r>
                <a:rPr lang="zh-CN" altLang="en-US" sz="2000" b="1" u="sng" dirty="0">
                  <a:solidFill>
                    <a:srgbClr val="00B050"/>
                  </a:solidFill>
                </a:rPr>
                <a:t>交易活动</a:t>
              </a:r>
              <a:r>
                <a:rPr lang="zh-CN" altLang="en-US" dirty="0"/>
                <a:t>中所形成的工程发承包</a:t>
              </a:r>
              <a:r>
                <a:rPr lang="zh-CN" altLang="en-US" b="1" u="sng" dirty="0">
                  <a:solidFill>
                    <a:srgbClr val="FF0000"/>
                  </a:solidFill>
                </a:rPr>
                <a:t>价格</a:t>
              </a:r>
              <a:r>
                <a:rPr lang="zh-CN" altLang="en-US" dirty="0"/>
                <a:t>。</a:t>
              </a:r>
              <a:endParaRPr lang="en-US" altLang="zh-CN" dirty="0">
                <a:solidFill>
                  <a:srgbClr val="000000"/>
                </a:solidFill>
              </a:endParaRPr>
            </a:p>
          </p:txBody>
        </p:sp>
      </p:grpSp>
      <p:sp>
        <p:nvSpPr>
          <p:cNvPr id="22" name="Freeform 21"/>
          <p:cNvSpPr>
            <a:spLocks/>
          </p:cNvSpPr>
          <p:nvPr/>
        </p:nvSpPr>
        <p:spPr bwMode="gray">
          <a:xfrm flipH="1">
            <a:off x="5241925" y="3879850"/>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zh-CN" altLang="en-US">
              <a:latin typeface="Arial"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51520" y="332656"/>
            <a:ext cx="8229600" cy="927100"/>
          </a:xfrm>
        </p:spPr>
        <p:txBody>
          <a:bodyPr/>
          <a:lstStyle/>
          <a:p>
            <a:pPr eaLnBrk="0" hangingPunct="0">
              <a:defRPr/>
            </a:pPr>
            <a:r>
              <a:rPr lang="en-US" sz="3600" b="0" kern="1200" dirty="0">
                <a:solidFill>
                  <a:schemeClr val="tx1"/>
                </a:solidFill>
                <a:latin typeface="Arial" pitchFamily="34" charset="0"/>
                <a:ea typeface="汉仪中圆简"/>
                <a:cs typeface="宋体" pitchFamily="2" charset="-122"/>
              </a:rPr>
              <a:t>1.2.2  </a:t>
            </a:r>
            <a:r>
              <a:rPr lang="zh-CN" altLang="en-US" sz="3600" b="0" kern="1200" dirty="0">
                <a:solidFill>
                  <a:schemeClr val="tx1"/>
                </a:solidFill>
                <a:latin typeface="Arial" pitchFamily="34" charset="0"/>
                <a:ea typeface="汉仪中圆简"/>
                <a:cs typeface="宋体" pitchFamily="2" charset="-122"/>
              </a:rPr>
              <a:t>工程造价的计价特征</a:t>
            </a:r>
            <a:endParaRPr lang="en-US" altLang="zh-CN" sz="3600" b="0" kern="1200" dirty="0">
              <a:solidFill>
                <a:schemeClr val="tx1"/>
              </a:solidFill>
              <a:latin typeface="Arial" pitchFamily="34" charset="0"/>
              <a:ea typeface="汉仪中圆简"/>
              <a:cs typeface="宋体" pitchFamily="2" charset="-122"/>
            </a:endParaRPr>
          </a:p>
        </p:txBody>
      </p:sp>
      <p:grpSp>
        <p:nvGrpSpPr>
          <p:cNvPr id="26627" name="Group 3"/>
          <p:cNvGrpSpPr>
            <a:grpSpLocks/>
          </p:cNvGrpSpPr>
          <p:nvPr/>
        </p:nvGrpSpPr>
        <p:grpSpPr bwMode="auto">
          <a:xfrm>
            <a:off x="1066800" y="4417366"/>
            <a:ext cx="6365876" cy="1747937"/>
            <a:chOff x="576" y="2880"/>
            <a:chExt cx="4010" cy="768"/>
          </a:xfrm>
        </p:grpSpPr>
        <p:sp>
          <p:nvSpPr>
            <p:cNvPr id="14340" name="AutoShape 4"/>
            <p:cNvSpPr>
              <a:spLocks noChangeArrowheads="1"/>
            </p:cNvSpPr>
            <p:nvPr/>
          </p:nvSpPr>
          <p:spPr bwMode="gray">
            <a:xfrm>
              <a:off x="576" y="2976"/>
              <a:ext cx="3981" cy="672"/>
            </a:xfrm>
            <a:prstGeom prst="roundRect">
              <a:avLst>
                <a:gd name="adj" fmla="val 16667"/>
              </a:avLst>
            </a:prstGeom>
            <a:gradFill rotWithShape="1">
              <a:gsLst>
                <a:gs pos="0">
                  <a:schemeClr val="accent2"/>
                </a:gs>
                <a:gs pos="100000">
                  <a:schemeClr val="accent2">
                    <a:gamma/>
                    <a:tint val="51373"/>
                    <a:invGamma/>
                  </a:schemeClr>
                </a:gs>
              </a:gsLst>
              <a:lin ang="5400000" scaled="1"/>
            </a:gradFill>
            <a:ln w="9525">
              <a:noFill/>
              <a:round/>
              <a:headEnd/>
              <a:tailEnd/>
            </a:ln>
            <a:effectLst/>
          </p:spPr>
          <p:txBody>
            <a:bodyPr wrap="none" anchor="ctr"/>
            <a:lstStyle/>
            <a:p>
              <a:pPr>
                <a:defRPr/>
              </a:pPr>
              <a:endParaRPr lang="zh-CN" altLang="en-US">
                <a:latin typeface="Arial" charset="0"/>
              </a:endParaRPr>
            </a:p>
          </p:txBody>
        </p:sp>
        <p:sp>
          <p:nvSpPr>
            <p:cNvPr id="26643" name="AutoShape 5"/>
            <p:cNvSpPr>
              <a:spLocks noChangeArrowheads="1"/>
            </p:cNvSpPr>
            <p:nvPr/>
          </p:nvSpPr>
          <p:spPr bwMode="gray">
            <a:xfrm>
              <a:off x="576" y="2880"/>
              <a:ext cx="3981" cy="519"/>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zh-CN" altLang="en-US"/>
            </a:p>
          </p:txBody>
        </p:sp>
        <p:sp>
          <p:nvSpPr>
            <p:cNvPr id="14342" name="AutoShape 6"/>
            <p:cNvSpPr>
              <a:spLocks noChangeArrowheads="1"/>
            </p:cNvSpPr>
            <p:nvPr/>
          </p:nvSpPr>
          <p:spPr bwMode="gray">
            <a:xfrm flipV="1">
              <a:off x="608" y="3399"/>
              <a:ext cx="3978" cy="240"/>
            </a:xfrm>
            <a:prstGeom prst="roundRect">
              <a:avLst>
                <a:gd name="adj" fmla="val 23750"/>
              </a:avLst>
            </a:prstGeom>
            <a:gradFill rotWithShape="1">
              <a:gsLst>
                <a:gs pos="0">
                  <a:schemeClr val="accent2">
                    <a:gamma/>
                    <a:tint val="0"/>
                    <a:invGamma/>
                  </a:schemeClr>
                </a:gs>
                <a:gs pos="100000">
                  <a:schemeClr val="accent2"/>
                </a:gs>
              </a:gsLst>
              <a:lin ang="5400000" scaled="1"/>
            </a:gradFill>
            <a:ln w="9525">
              <a:noFill/>
              <a:round/>
              <a:headEnd/>
              <a:tailEnd/>
            </a:ln>
            <a:effectLst/>
          </p:spPr>
          <p:txBody>
            <a:bodyPr wrap="none" anchor="ctr"/>
            <a:lstStyle/>
            <a:p>
              <a:pPr>
                <a:defRPr/>
              </a:pPr>
              <a:endParaRPr lang="zh-CN" altLang="en-US">
                <a:latin typeface="Arial" charset="0"/>
              </a:endParaRPr>
            </a:p>
          </p:txBody>
        </p:sp>
      </p:grpSp>
      <p:grpSp>
        <p:nvGrpSpPr>
          <p:cNvPr id="26628" name="Group 7"/>
          <p:cNvGrpSpPr>
            <a:grpSpLocks/>
          </p:cNvGrpSpPr>
          <p:nvPr/>
        </p:nvGrpSpPr>
        <p:grpSpPr bwMode="auto">
          <a:xfrm>
            <a:off x="1031431" y="2313961"/>
            <a:ext cx="6332538" cy="1979135"/>
            <a:chOff x="576" y="1934"/>
            <a:chExt cx="3989" cy="768"/>
          </a:xfrm>
        </p:grpSpPr>
        <p:sp>
          <p:nvSpPr>
            <p:cNvPr id="14344" name="AutoShape 8"/>
            <p:cNvSpPr>
              <a:spLocks noChangeArrowheads="1"/>
            </p:cNvSpPr>
            <p:nvPr/>
          </p:nvSpPr>
          <p:spPr bwMode="gray">
            <a:xfrm>
              <a:off x="576" y="2030"/>
              <a:ext cx="3981" cy="672"/>
            </a:xfrm>
            <a:prstGeom prst="roundRect">
              <a:avLst>
                <a:gd name="adj" fmla="val 16667"/>
              </a:avLst>
            </a:prstGeom>
            <a:gradFill rotWithShape="1">
              <a:gsLst>
                <a:gs pos="0">
                  <a:schemeClr val="accent1"/>
                </a:gs>
                <a:gs pos="100000">
                  <a:schemeClr val="accent1">
                    <a:gamma/>
                    <a:tint val="51373"/>
                    <a:invGamma/>
                  </a:schemeClr>
                </a:gs>
              </a:gsLst>
              <a:lin ang="5400000" scaled="1"/>
            </a:gradFill>
            <a:ln w="9525">
              <a:noFill/>
              <a:round/>
              <a:headEnd/>
              <a:tailEnd/>
            </a:ln>
            <a:effectLst/>
          </p:spPr>
          <p:txBody>
            <a:bodyPr wrap="none" anchor="ctr"/>
            <a:lstStyle/>
            <a:p>
              <a:pPr>
                <a:defRPr/>
              </a:pPr>
              <a:endParaRPr lang="zh-CN" altLang="en-US">
                <a:latin typeface="Arial" charset="0"/>
              </a:endParaRPr>
            </a:p>
          </p:txBody>
        </p:sp>
        <p:sp>
          <p:nvSpPr>
            <p:cNvPr id="26640" name="AutoShape 9"/>
            <p:cNvSpPr>
              <a:spLocks noChangeArrowheads="1"/>
            </p:cNvSpPr>
            <p:nvPr/>
          </p:nvSpPr>
          <p:spPr bwMode="gray">
            <a:xfrm>
              <a:off x="576" y="1934"/>
              <a:ext cx="3981" cy="519"/>
            </a:xfrm>
            <a:prstGeom prst="roundRect">
              <a:avLst>
                <a:gd name="adj" fmla="val 16667"/>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zh-CN" altLang="en-US"/>
            </a:p>
          </p:txBody>
        </p:sp>
        <p:sp>
          <p:nvSpPr>
            <p:cNvPr id="14346" name="AutoShape 10"/>
            <p:cNvSpPr>
              <a:spLocks noChangeArrowheads="1"/>
            </p:cNvSpPr>
            <p:nvPr/>
          </p:nvSpPr>
          <p:spPr bwMode="gray">
            <a:xfrm flipV="1">
              <a:off x="587" y="2453"/>
              <a:ext cx="3978" cy="240"/>
            </a:xfrm>
            <a:prstGeom prst="roundRect">
              <a:avLst>
                <a:gd name="adj" fmla="val 23750"/>
              </a:avLst>
            </a:prstGeom>
            <a:gradFill rotWithShape="1">
              <a:gsLst>
                <a:gs pos="0">
                  <a:schemeClr val="accent1">
                    <a:gamma/>
                    <a:tint val="0"/>
                    <a:invGamma/>
                  </a:schemeClr>
                </a:gs>
                <a:gs pos="100000">
                  <a:schemeClr val="accent1"/>
                </a:gs>
              </a:gsLst>
              <a:lin ang="5400000" scaled="1"/>
            </a:gradFill>
            <a:ln w="9525">
              <a:noFill/>
              <a:round/>
              <a:headEnd/>
              <a:tailEnd/>
            </a:ln>
            <a:effectLst/>
          </p:spPr>
          <p:txBody>
            <a:bodyPr wrap="none" anchor="ctr"/>
            <a:lstStyle/>
            <a:p>
              <a:pPr>
                <a:defRPr/>
              </a:pPr>
              <a:endParaRPr lang="zh-CN" altLang="en-US">
                <a:latin typeface="Arial" charset="0"/>
              </a:endParaRPr>
            </a:p>
          </p:txBody>
        </p:sp>
      </p:grpSp>
      <p:grpSp>
        <p:nvGrpSpPr>
          <p:cNvPr id="26629" name="Group 11"/>
          <p:cNvGrpSpPr>
            <a:grpSpLocks/>
          </p:cNvGrpSpPr>
          <p:nvPr/>
        </p:nvGrpSpPr>
        <p:grpSpPr bwMode="auto">
          <a:xfrm>
            <a:off x="1042973" y="1116571"/>
            <a:ext cx="6326188" cy="1088293"/>
            <a:chOff x="572" y="1008"/>
            <a:chExt cx="3985" cy="768"/>
          </a:xfrm>
        </p:grpSpPr>
        <p:sp>
          <p:nvSpPr>
            <p:cNvPr id="14348" name="AutoShape 12"/>
            <p:cNvSpPr>
              <a:spLocks noChangeArrowheads="1"/>
            </p:cNvSpPr>
            <p:nvPr/>
          </p:nvSpPr>
          <p:spPr bwMode="gray">
            <a:xfrm>
              <a:off x="576" y="1104"/>
              <a:ext cx="3981" cy="672"/>
            </a:xfrm>
            <a:prstGeom prst="roundRect">
              <a:avLst>
                <a:gd name="adj" fmla="val 16667"/>
              </a:avLst>
            </a:prstGeom>
            <a:gradFill rotWithShape="1">
              <a:gsLst>
                <a:gs pos="0">
                  <a:schemeClr val="hlink"/>
                </a:gs>
                <a:gs pos="100000">
                  <a:schemeClr val="hlink">
                    <a:gamma/>
                    <a:tint val="51373"/>
                    <a:invGamma/>
                  </a:schemeClr>
                </a:gs>
              </a:gsLst>
              <a:lin ang="5400000" scaled="1"/>
            </a:gradFill>
            <a:ln w="9525">
              <a:noFill/>
              <a:round/>
              <a:headEnd/>
              <a:tailEnd/>
            </a:ln>
            <a:effectLst/>
          </p:spPr>
          <p:txBody>
            <a:bodyPr wrap="none" anchor="ctr"/>
            <a:lstStyle/>
            <a:p>
              <a:pPr>
                <a:defRPr/>
              </a:pPr>
              <a:endParaRPr lang="zh-CN" altLang="en-US">
                <a:latin typeface="Arial" charset="0"/>
              </a:endParaRPr>
            </a:p>
          </p:txBody>
        </p:sp>
        <p:sp>
          <p:nvSpPr>
            <p:cNvPr id="26637" name="AutoShape 13"/>
            <p:cNvSpPr>
              <a:spLocks noChangeArrowheads="1"/>
            </p:cNvSpPr>
            <p:nvPr/>
          </p:nvSpPr>
          <p:spPr bwMode="gray">
            <a:xfrm>
              <a:off x="576" y="1008"/>
              <a:ext cx="3981" cy="519"/>
            </a:xfrm>
            <a:prstGeom prst="roundRect">
              <a:avLst>
                <a:gd name="adj" fmla="val 16667"/>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zh-CN" altLang="en-US"/>
            </a:p>
          </p:txBody>
        </p:sp>
        <p:sp>
          <p:nvSpPr>
            <p:cNvPr id="14350" name="AutoShape 14"/>
            <p:cNvSpPr>
              <a:spLocks noChangeArrowheads="1"/>
            </p:cNvSpPr>
            <p:nvPr/>
          </p:nvSpPr>
          <p:spPr bwMode="gray">
            <a:xfrm flipV="1">
              <a:off x="572" y="1519"/>
              <a:ext cx="3978" cy="240"/>
            </a:xfrm>
            <a:prstGeom prst="roundRect">
              <a:avLst>
                <a:gd name="adj" fmla="val 23750"/>
              </a:avLst>
            </a:prstGeom>
            <a:gradFill rotWithShape="1">
              <a:gsLst>
                <a:gs pos="0">
                  <a:schemeClr val="hlink">
                    <a:gamma/>
                    <a:tint val="0"/>
                    <a:invGamma/>
                  </a:schemeClr>
                </a:gs>
                <a:gs pos="100000">
                  <a:schemeClr val="hlink"/>
                </a:gs>
              </a:gsLst>
              <a:lin ang="5400000" scaled="1"/>
            </a:gradFill>
            <a:ln w="9525">
              <a:noFill/>
              <a:round/>
              <a:headEnd/>
              <a:tailEnd/>
            </a:ln>
            <a:effectLst/>
          </p:spPr>
          <p:txBody>
            <a:bodyPr wrap="none" anchor="ctr"/>
            <a:lstStyle/>
            <a:p>
              <a:pPr>
                <a:defRPr/>
              </a:pPr>
              <a:endParaRPr lang="zh-CN" altLang="en-US">
                <a:latin typeface="Arial" charset="0"/>
              </a:endParaRPr>
            </a:p>
          </p:txBody>
        </p:sp>
      </p:grpSp>
      <p:sp>
        <p:nvSpPr>
          <p:cNvPr id="26630" name="Rectangle 15"/>
          <p:cNvSpPr>
            <a:spLocks noChangeArrowheads="1"/>
          </p:cNvSpPr>
          <p:nvPr/>
        </p:nvSpPr>
        <p:spPr bwMode="gray">
          <a:xfrm>
            <a:off x="1143000" y="1200358"/>
            <a:ext cx="21387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buFont typeface="Arial" pitchFamily="34" charset="0"/>
              <a:buChar char="•"/>
            </a:pPr>
            <a:r>
              <a:rPr lang="zh-CN" altLang="en-US" sz="2400" dirty="0">
                <a:latin typeface="方正宋黑简体" pitchFamily="2" charset="-122"/>
                <a:ea typeface="方正宋黑简体" pitchFamily="2" charset="-122"/>
              </a:rPr>
              <a:t>计价的单件性</a:t>
            </a:r>
            <a:endParaRPr lang="en-US" altLang="zh-CN" sz="2400" dirty="0">
              <a:latin typeface="方正宋黑简体" pitchFamily="2" charset="-122"/>
              <a:ea typeface="方正宋黑简体" pitchFamily="2" charset="-122"/>
              <a:cs typeface="Arial" pitchFamily="34" charset="0"/>
            </a:endParaRPr>
          </a:p>
        </p:txBody>
      </p:sp>
      <p:sp>
        <p:nvSpPr>
          <p:cNvPr id="26631" name="Rectangle 16"/>
          <p:cNvSpPr>
            <a:spLocks noChangeArrowheads="1"/>
          </p:cNvSpPr>
          <p:nvPr/>
        </p:nvSpPr>
        <p:spPr bwMode="gray">
          <a:xfrm>
            <a:off x="1132643" y="2313961"/>
            <a:ext cx="21387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buFont typeface="Arial" pitchFamily="34" charset="0"/>
              <a:buChar char="•"/>
            </a:pPr>
            <a:r>
              <a:rPr lang="zh-CN" altLang="en-US" sz="2400" dirty="0">
                <a:latin typeface="方正宋黑简体" pitchFamily="2" charset="-122"/>
                <a:ea typeface="方正宋黑简体" pitchFamily="2" charset="-122"/>
              </a:rPr>
              <a:t>计价的多次性</a:t>
            </a:r>
            <a:endParaRPr lang="en-US" altLang="zh-CN" sz="2400" dirty="0">
              <a:latin typeface="方正宋黑简体" pitchFamily="2" charset="-122"/>
              <a:ea typeface="方正宋黑简体" pitchFamily="2" charset="-122"/>
              <a:cs typeface="Arial" pitchFamily="34" charset="0"/>
            </a:endParaRPr>
          </a:p>
        </p:txBody>
      </p:sp>
      <p:sp>
        <p:nvSpPr>
          <p:cNvPr id="26632" name="Rectangle 17"/>
          <p:cNvSpPr>
            <a:spLocks noChangeArrowheads="1"/>
          </p:cNvSpPr>
          <p:nvPr/>
        </p:nvSpPr>
        <p:spPr bwMode="gray">
          <a:xfrm>
            <a:off x="1167149" y="4417367"/>
            <a:ext cx="21387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buFont typeface="Arial" pitchFamily="34" charset="0"/>
              <a:buChar char="•"/>
            </a:pPr>
            <a:r>
              <a:rPr lang="zh-CN" altLang="en-US" sz="2400" dirty="0">
                <a:latin typeface="方正宋黑简体" pitchFamily="2" charset="-122"/>
                <a:ea typeface="方正宋黑简体" pitchFamily="2" charset="-122"/>
              </a:rPr>
              <a:t>计价的组合性</a:t>
            </a:r>
            <a:endParaRPr lang="en-US" altLang="zh-CN" sz="2400" dirty="0">
              <a:latin typeface="方正宋黑简体" pitchFamily="2" charset="-122"/>
              <a:ea typeface="方正宋黑简体" pitchFamily="2" charset="-122"/>
              <a:cs typeface="Arial" pitchFamily="34" charset="0"/>
            </a:endParaRPr>
          </a:p>
        </p:txBody>
      </p:sp>
      <p:sp>
        <p:nvSpPr>
          <p:cNvPr id="26633" name="AutoShape 18"/>
          <p:cNvSpPr>
            <a:spLocks noChangeArrowheads="1"/>
          </p:cNvSpPr>
          <p:nvPr/>
        </p:nvSpPr>
        <p:spPr bwMode="gray">
          <a:xfrm>
            <a:off x="1691680" y="1593865"/>
            <a:ext cx="7380883" cy="533400"/>
          </a:xfrm>
          <a:prstGeom prst="roundRect">
            <a:avLst>
              <a:gd name="adj" fmla="val 29463"/>
            </a:avLst>
          </a:prstGeom>
          <a:solidFill>
            <a:schemeClr val="bg1"/>
          </a:solidFill>
          <a:ln w="28575">
            <a:solidFill>
              <a:schemeClr val="hlink"/>
            </a:solidFill>
            <a:round/>
            <a:headEnd/>
            <a:tailEnd/>
          </a:ln>
        </p:spPr>
        <p:txBody>
          <a:bodyPr wrap="none" anchor="ctr"/>
          <a:lstStyle/>
          <a:p>
            <a:pPr algn="ctr" eaLnBrk="0" hangingPunct="0"/>
            <a:r>
              <a:rPr lang="zh-CN" altLang="en-US" sz="2000" dirty="0"/>
              <a:t>产品的单件性决定了每项工程都必须单独计算造价。</a:t>
            </a:r>
            <a:endParaRPr lang="en-US" altLang="zh-CN" sz="2000" b="1" dirty="0">
              <a:solidFill>
                <a:schemeClr val="tx2"/>
              </a:solidFill>
            </a:endParaRPr>
          </a:p>
        </p:txBody>
      </p:sp>
      <p:sp>
        <p:nvSpPr>
          <p:cNvPr id="26634" name="AutoShape 19"/>
          <p:cNvSpPr>
            <a:spLocks noChangeArrowheads="1"/>
          </p:cNvSpPr>
          <p:nvPr/>
        </p:nvSpPr>
        <p:spPr bwMode="gray">
          <a:xfrm>
            <a:off x="1691680" y="2725917"/>
            <a:ext cx="7380884" cy="1567179"/>
          </a:xfrm>
          <a:prstGeom prst="roundRect">
            <a:avLst>
              <a:gd name="adj" fmla="val 29463"/>
            </a:avLst>
          </a:prstGeom>
          <a:solidFill>
            <a:schemeClr val="bg1"/>
          </a:solidFill>
          <a:ln w="28575">
            <a:solidFill>
              <a:schemeClr val="accent1"/>
            </a:solidFill>
            <a:round/>
            <a:headEnd/>
            <a:tailEnd/>
          </a:ln>
        </p:spPr>
        <p:txBody>
          <a:bodyPr wrap="none" anchor="ctr"/>
          <a:lstStyle/>
          <a:p>
            <a:pPr eaLnBrk="0" hangingPunct="0"/>
            <a:endParaRPr lang="en-US" altLang="zh-CN" dirty="0"/>
          </a:p>
          <a:p>
            <a:pPr eaLnBrk="0" hangingPunct="0"/>
            <a:r>
              <a:rPr lang="zh-CN" altLang="en-US" sz="2000" dirty="0" smtClean="0">
                <a:solidFill>
                  <a:srgbClr val="FF0000"/>
                </a:solidFill>
              </a:rPr>
              <a:t>投资决策</a:t>
            </a:r>
            <a:r>
              <a:rPr lang="zh-CN" altLang="en-US" sz="2000" dirty="0"/>
              <a:t>阶段</a:t>
            </a:r>
            <a:r>
              <a:rPr lang="en-US" altLang="zh-CN" sz="2000" dirty="0"/>
              <a:t>--</a:t>
            </a:r>
            <a:r>
              <a:rPr lang="zh-CN" altLang="en-US" sz="2000" dirty="0"/>
              <a:t>编制</a:t>
            </a:r>
            <a:r>
              <a:rPr lang="zh-CN" altLang="en-US" sz="2000" dirty="0">
                <a:solidFill>
                  <a:srgbClr val="0070C0"/>
                </a:solidFill>
              </a:rPr>
              <a:t>投资估算 </a:t>
            </a:r>
            <a:r>
              <a:rPr lang="zh-CN" altLang="en-US" sz="2000" dirty="0" smtClean="0"/>
              <a:t>    </a:t>
            </a:r>
            <a:r>
              <a:rPr lang="zh-CN" altLang="en-US" sz="2000" dirty="0" smtClean="0">
                <a:solidFill>
                  <a:srgbClr val="FF0000"/>
                </a:solidFill>
              </a:rPr>
              <a:t>工程</a:t>
            </a:r>
            <a:r>
              <a:rPr lang="zh-CN" altLang="en-US" sz="2000" dirty="0">
                <a:solidFill>
                  <a:srgbClr val="FF0000"/>
                </a:solidFill>
              </a:rPr>
              <a:t>招投标</a:t>
            </a:r>
            <a:r>
              <a:rPr lang="zh-CN" altLang="en-US" sz="2000" dirty="0"/>
              <a:t>阶段</a:t>
            </a:r>
            <a:r>
              <a:rPr lang="en-US" altLang="zh-CN" sz="2000" dirty="0"/>
              <a:t>--</a:t>
            </a:r>
            <a:r>
              <a:rPr lang="zh-CN" altLang="en-US" sz="2000" dirty="0"/>
              <a:t>确定</a:t>
            </a:r>
            <a:r>
              <a:rPr lang="zh-CN" altLang="en-US" sz="2000" dirty="0">
                <a:solidFill>
                  <a:srgbClr val="0070C0"/>
                </a:solidFill>
              </a:rPr>
              <a:t>合同价</a:t>
            </a:r>
            <a:endParaRPr lang="en-US" altLang="zh-CN" sz="2000" dirty="0">
              <a:solidFill>
                <a:srgbClr val="0070C0"/>
              </a:solidFill>
            </a:endParaRPr>
          </a:p>
          <a:p>
            <a:pPr eaLnBrk="0" hangingPunct="0"/>
            <a:r>
              <a:rPr lang="zh-CN" altLang="en-US" sz="2000" dirty="0">
                <a:solidFill>
                  <a:srgbClr val="FF0000"/>
                </a:solidFill>
              </a:rPr>
              <a:t>初步设计</a:t>
            </a:r>
            <a:r>
              <a:rPr lang="zh-CN" altLang="en-US" sz="2000" dirty="0"/>
              <a:t>阶段</a:t>
            </a:r>
            <a:r>
              <a:rPr lang="en-US" altLang="zh-CN" sz="2000" dirty="0"/>
              <a:t>--</a:t>
            </a:r>
            <a:r>
              <a:rPr lang="zh-CN" altLang="en-US" sz="2000" dirty="0"/>
              <a:t>编制</a:t>
            </a:r>
            <a:r>
              <a:rPr lang="zh-CN" altLang="en-US" sz="2000" dirty="0">
                <a:solidFill>
                  <a:srgbClr val="0070C0"/>
                </a:solidFill>
              </a:rPr>
              <a:t>初步设计概算  </a:t>
            </a:r>
            <a:r>
              <a:rPr lang="zh-CN" altLang="en-US" sz="2000" dirty="0">
                <a:solidFill>
                  <a:srgbClr val="FF0000"/>
                </a:solidFill>
              </a:rPr>
              <a:t>工程施工</a:t>
            </a:r>
            <a:r>
              <a:rPr lang="zh-CN" altLang="en-US" sz="2000" dirty="0"/>
              <a:t>阶段</a:t>
            </a:r>
            <a:r>
              <a:rPr lang="en-US" altLang="zh-CN" sz="2000" dirty="0"/>
              <a:t>--</a:t>
            </a:r>
            <a:r>
              <a:rPr lang="zh-CN" altLang="en-US" sz="2000" dirty="0"/>
              <a:t>确定</a:t>
            </a:r>
            <a:r>
              <a:rPr lang="zh-CN" altLang="en-US" sz="2000" dirty="0">
                <a:solidFill>
                  <a:srgbClr val="0070C0"/>
                </a:solidFill>
              </a:rPr>
              <a:t>结算价</a:t>
            </a:r>
            <a:endParaRPr lang="en-US" altLang="zh-CN" sz="2000" dirty="0">
              <a:solidFill>
                <a:srgbClr val="0070C0"/>
              </a:solidFill>
            </a:endParaRPr>
          </a:p>
          <a:p>
            <a:pPr eaLnBrk="0" hangingPunct="0"/>
            <a:r>
              <a:rPr lang="zh-CN" altLang="en-US" sz="2000" dirty="0">
                <a:solidFill>
                  <a:srgbClr val="FF0000"/>
                </a:solidFill>
              </a:rPr>
              <a:t>技术设计</a:t>
            </a:r>
            <a:r>
              <a:rPr lang="zh-CN" altLang="en-US" sz="2000" dirty="0"/>
              <a:t>阶段</a:t>
            </a:r>
            <a:r>
              <a:rPr lang="en-US" altLang="zh-CN" sz="2000" dirty="0"/>
              <a:t>--</a:t>
            </a:r>
            <a:r>
              <a:rPr lang="zh-CN" altLang="en-US" sz="2000" dirty="0"/>
              <a:t>编制</a:t>
            </a:r>
            <a:r>
              <a:rPr lang="zh-CN" altLang="en-US" sz="2000" dirty="0">
                <a:solidFill>
                  <a:srgbClr val="0070C0"/>
                </a:solidFill>
              </a:rPr>
              <a:t>修正概算</a:t>
            </a:r>
            <a:r>
              <a:rPr lang="zh-CN" altLang="en-US" sz="2000" dirty="0"/>
              <a:t>       </a:t>
            </a:r>
            <a:r>
              <a:rPr lang="zh-CN" altLang="en-US" sz="2000" dirty="0">
                <a:solidFill>
                  <a:srgbClr val="FF0000"/>
                </a:solidFill>
              </a:rPr>
              <a:t>竣工验收</a:t>
            </a:r>
            <a:r>
              <a:rPr lang="zh-CN" altLang="en-US" sz="2000" dirty="0"/>
              <a:t>阶段</a:t>
            </a:r>
            <a:r>
              <a:rPr lang="en-US" altLang="zh-CN" sz="2000" dirty="0"/>
              <a:t>--</a:t>
            </a:r>
            <a:r>
              <a:rPr lang="zh-CN" altLang="en-US" sz="2000" dirty="0"/>
              <a:t>编制</a:t>
            </a:r>
            <a:r>
              <a:rPr lang="zh-CN" altLang="en-US" sz="2000" dirty="0">
                <a:solidFill>
                  <a:srgbClr val="0070C0"/>
                </a:solidFill>
              </a:rPr>
              <a:t>竣工决算</a:t>
            </a:r>
            <a:endParaRPr lang="en-US" altLang="zh-CN" sz="2000" dirty="0">
              <a:solidFill>
                <a:srgbClr val="0070C0"/>
              </a:solidFill>
            </a:endParaRPr>
          </a:p>
          <a:p>
            <a:pPr eaLnBrk="0" hangingPunct="0"/>
            <a:r>
              <a:rPr lang="zh-CN" altLang="en-US" sz="2000" dirty="0">
                <a:solidFill>
                  <a:srgbClr val="FF0000"/>
                </a:solidFill>
              </a:rPr>
              <a:t>施工图设计</a:t>
            </a:r>
            <a:r>
              <a:rPr lang="zh-CN" altLang="en-US" sz="2000" dirty="0"/>
              <a:t>阶段</a:t>
            </a:r>
            <a:r>
              <a:rPr lang="en-US" altLang="zh-CN" sz="2000" dirty="0"/>
              <a:t>--</a:t>
            </a:r>
            <a:r>
              <a:rPr lang="zh-CN" altLang="en-US" sz="2000" dirty="0"/>
              <a:t>编制</a:t>
            </a:r>
            <a:r>
              <a:rPr lang="zh-CN" altLang="en-US" sz="2000" dirty="0">
                <a:solidFill>
                  <a:srgbClr val="0070C0"/>
                </a:solidFill>
              </a:rPr>
              <a:t>施工图</a:t>
            </a:r>
            <a:r>
              <a:rPr lang="zh-CN" altLang="en-US" sz="2000" dirty="0" smtClean="0">
                <a:solidFill>
                  <a:srgbClr val="0070C0"/>
                </a:solidFill>
              </a:rPr>
              <a:t>预算</a:t>
            </a:r>
            <a:r>
              <a:rPr lang="zh-CN" altLang="en-US" dirty="0" smtClean="0">
                <a:solidFill>
                  <a:srgbClr val="0070C0"/>
                </a:solidFill>
              </a:rPr>
              <a:t>   </a:t>
            </a:r>
            <a:endParaRPr lang="en-US" altLang="zh-CN" dirty="0">
              <a:solidFill>
                <a:srgbClr val="0070C0"/>
              </a:solidFill>
            </a:endParaRPr>
          </a:p>
          <a:p>
            <a:pPr eaLnBrk="0" hangingPunct="0"/>
            <a:r>
              <a:rPr lang="zh-CN" altLang="en-US" dirty="0"/>
              <a:t>    </a:t>
            </a:r>
            <a:endParaRPr lang="en-US" altLang="zh-CN" dirty="0"/>
          </a:p>
        </p:txBody>
      </p:sp>
      <p:sp>
        <p:nvSpPr>
          <p:cNvPr id="26635" name="AutoShape 20"/>
          <p:cNvSpPr>
            <a:spLocks noChangeArrowheads="1"/>
          </p:cNvSpPr>
          <p:nvPr/>
        </p:nvSpPr>
        <p:spPr bwMode="gray">
          <a:xfrm>
            <a:off x="1691681" y="4879032"/>
            <a:ext cx="7380882" cy="1198563"/>
          </a:xfrm>
          <a:prstGeom prst="roundRect">
            <a:avLst>
              <a:gd name="adj" fmla="val 29463"/>
            </a:avLst>
          </a:prstGeom>
          <a:solidFill>
            <a:schemeClr val="bg1"/>
          </a:solidFill>
          <a:ln w="28575">
            <a:solidFill>
              <a:schemeClr val="accent2"/>
            </a:solidFill>
            <a:round/>
            <a:headEnd/>
            <a:tailEnd/>
          </a:ln>
        </p:spPr>
        <p:txBody>
          <a:bodyPr wrap="none" anchor="ctr"/>
          <a:lstStyle/>
          <a:p>
            <a:pPr eaLnBrk="0" hangingPunct="0"/>
            <a:r>
              <a:rPr lang="zh-CN" altLang="en-US" sz="2000" dirty="0"/>
              <a:t>建设项目的组成决定了工程造价计价是一个逐步组合的过程，</a:t>
            </a:r>
            <a:endParaRPr lang="en-US" altLang="zh-CN" sz="2000" dirty="0"/>
          </a:p>
          <a:p>
            <a:pPr eaLnBrk="0" hangingPunct="0"/>
            <a:r>
              <a:rPr lang="zh-CN" altLang="en-US" sz="2000" dirty="0"/>
              <a:t>即</a:t>
            </a:r>
            <a:r>
              <a:rPr lang="zh-CN" altLang="en-US" sz="2000" dirty="0">
                <a:solidFill>
                  <a:schemeClr val="accent1">
                    <a:lumMod val="75000"/>
                  </a:schemeClr>
                </a:solidFill>
              </a:rPr>
              <a:t>分部分项工程</a:t>
            </a:r>
            <a:r>
              <a:rPr lang="zh-CN" altLang="en-US" sz="2000" dirty="0"/>
              <a:t>造价→</a:t>
            </a:r>
            <a:r>
              <a:rPr lang="zh-CN" altLang="en-US" sz="2000" dirty="0">
                <a:solidFill>
                  <a:schemeClr val="accent1">
                    <a:lumMod val="75000"/>
                  </a:schemeClr>
                </a:solidFill>
              </a:rPr>
              <a:t>单位工程</a:t>
            </a:r>
            <a:r>
              <a:rPr lang="zh-CN" altLang="en-US" sz="2000" dirty="0"/>
              <a:t>造价→</a:t>
            </a:r>
            <a:r>
              <a:rPr lang="zh-CN" altLang="en-US" sz="2000" dirty="0">
                <a:solidFill>
                  <a:schemeClr val="accent1">
                    <a:lumMod val="75000"/>
                  </a:schemeClr>
                </a:solidFill>
              </a:rPr>
              <a:t>单项工程</a:t>
            </a:r>
            <a:r>
              <a:rPr lang="zh-CN" altLang="en-US" sz="2000" dirty="0"/>
              <a:t>造价</a:t>
            </a:r>
            <a:endParaRPr lang="en-US" altLang="zh-CN" sz="2000" dirty="0"/>
          </a:p>
          <a:p>
            <a:pPr eaLnBrk="0" hangingPunct="0"/>
            <a:r>
              <a:rPr lang="zh-CN" altLang="en-US" sz="2000" dirty="0"/>
              <a:t>→</a:t>
            </a:r>
            <a:r>
              <a:rPr lang="zh-CN" altLang="en-US" sz="2000" dirty="0">
                <a:solidFill>
                  <a:schemeClr val="accent1">
                    <a:lumMod val="75000"/>
                  </a:schemeClr>
                </a:solidFill>
              </a:rPr>
              <a:t>建设项目</a:t>
            </a:r>
            <a:r>
              <a:rPr lang="zh-CN" altLang="en-US" sz="2000" dirty="0"/>
              <a:t>总造价。</a:t>
            </a:r>
            <a:endParaRPr lang="en-US" altLang="zh-CN" sz="20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4696工程造价概论-周艳冬-ppt">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24696工程造价概论-周艳冬-ppt</Template>
  <TotalTime>95</TotalTime>
  <Words>1227</Words>
  <Application>Microsoft Office PowerPoint</Application>
  <PresentationFormat>全屏显示(4:3)</PresentationFormat>
  <Paragraphs>122</Paragraphs>
  <Slides>18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18</vt:i4>
      </vt:variant>
    </vt:vector>
  </HeadingPairs>
  <TitlesOfParts>
    <vt:vector size="28" baseType="lpstr">
      <vt:lpstr>方正宋黑简体</vt:lpstr>
      <vt:lpstr>汉仪中宋简</vt:lpstr>
      <vt:lpstr>汉仪中圆简</vt:lpstr>
      <vt:lpstr>宋体</vt:lpstr>
      <vt:lpstr>Arial</vt:lpstr>
      <vt:lpstr>Arial Black</vt:lpstr>
      <vt:lpstr>Calibri</vt:lpstr>
      <vt:lpstr>Times New Roman</vt:lpstr>
      <vt:lpstr>Verdana</vt:lpstr>
      <vt:lpstr>24696工程造价概论-周艳冬-ppt</vt:lpstr>
      <vt:lpstr>第1章  建设项目与工程造价</vt:lpstr>
      <vt:lpstr>1.1  建 设 项 目</vt:lpstr>
      <vt:lpstr>建设项目组成</vt:lpstr>
      <vt:lpstr>PowerPoint 演示文稿</vt:lpstr>
      <vt:lpstr>PowerPoint 演示文稿</vt:lpstr>
      <vt:lpstr>PowerPoint 演示文稿</vt:lpstr>
      <vt:lpstr>建设程序</vt:lpstr>
      <vt:lpstr>1.2  工程造价的含义与特征</vt:lpstr>
      <vt:lpstr>1.2.2  工程造价的计价特征</vt:lpstr>
      <vt:lpstr>1.3  工程造价管理及其基本内容</vt:lpstr>
      <vt:lpstr>1.3.2  全面造价管理</vt:lpstr>
      <vt:lpstr>1.3.2  全面造价管理</vt:lpstr>
      <vt:lpstr>1.3.2  全面造价管理</vt:lpstr>
      <vt:lpstr>1.3.2  全面造价管理</vt:lpstr>
      <vt:lpstr>1.3.2  全面造价管理</vt:lpstr>
      <vt:lpstr>PowerPoint 演示文稿</vt:lpstr>
      <vt:lpstr>PowerPoint 演示文稿</vt:lpstr>
      <vt:lpstr>本章小结</vt:lpstr>
    </vt:vector>
  </TitlesOfParts>
  <Company>微软中国</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第1章  建设项目与工程造价</dc:title>
  <dc:creator>joygrass</dc:creator>
  <cp:lastModifiedBy>BIM</cp:lastModifiedBy>
  <cp:revision>7</cp:revision>
  <dcterms:created xsi:type="dcterms:W3CDTF">2015-08-10T06:10:26Z</dcterms:created>
  <dcterms:modified xsi:type="dcterms:W3CDTF">2017-08-25T09:01:02Z</dcterms:modified>
</cp:coreProperties>
</file>