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.jpe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电工页脚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6215063"/>
            <a:ext cx="61722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142875" y="285750"/>
            <a:ext cx="500063" cy="6357938"/>
          </a:xfrm>
          <a:prstGeom prst="rect">
            <a:avLst/>
          </a:prstGeom>
          <a:gradFill rotWithShape="1">
            <a:gsLst>
              <a:gs pos="0">
                <a:srgbClr val="61A9F5"/>
              </a:gs>
              <a:gs pos="50000">
                <a:srgbClr val="FFFFFF"/>
              </a:gs>
              <a:gs pos="100000">
                <a:srgbClr val="61A9F5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143173" y="2000250"/>
            <a:ext cx="461665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zh-CN" altLang="en-US" b="1" dirty="0" smtClean="0"/>
              <a:t>第三节     定积分的应用</a:t>
            </a:r>
            <a:endParaRPr lang="zh-CN" altLang="en-US" b="1" dirty="0"/>
          </a:p>
        </p:txBody>
      </p:sp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201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2016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928670"/>
            <a:ext cx="6572296" cy="3695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0168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10" y="4387138"/>
            <a:ext cx="2571768" cy="1456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电工页脚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50" y="6215063"/>
            <a:ext cx="61722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142875" y="285750"/>
            <a:ext cx="500063" cy="6357938"/>
          </a:xfrm>
          <a:prstGeom prst="rect">
            <a:avLst/>
          </a:prstGeom>
          <a:gradFill rotWithShape="1">
            <a:gsLst>
              <a:gs pos="0">
                <a:srgbClr val="61A9F5"/>
              </a:gs>
              <a:gs pos="50000">
                <a:srgbClr val="FFFFFF"/>
              </a:gs>
              <a:gs pos="100000">
                <a:srgbClr val="61A9F5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143173" y="2000250"/>
            <a:ext cx="461665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zh-CN" altLang="en-US" b="1" dirty="0" smtClean="0"/>
              <a:t>第三节     定积分的应用</a:t>
            </a:r>
            <a:endParaRPr lang="zh-CN" altLang="en-US" b="1" dirty="0"/>
          </a:p>
        </p:txBody>
      </p:sp>
      <p:sp>
        <p:nvSpPr>
          <p:cNvPr id="5126" name="TextBox 7"/>
          <p:cNvSpPr txBox="1">
            <a:spLocks noChangeArrowheads="1"/>
          </p:cNvSpPr>
          <p:nvPr/>
        </p:nvSpPr>
        <p:spPr bwMode="auto">
          <a:xfrm>
            <a:off x="1571605" y="1000108"/>
            <a:ext cx="707236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zh-CN" sz="2800" dirty="0" smtClean="0"/>
              <a:t>解</a:t>
            </a:r>
            <a:r>
              <a:rPr lang="zh-CN" altLang="en-US" sz="2800" dirty="0" smtClean="0"/>
              <a:t>：</a:t>
            </a:r>
            <a:r>
              <a:rPr lang="zh-CN" altLang="zh-CN" sz="2800" dirty="0" smtClean="0"/>
              <a:t>这是无穷区间</a:t>
            </a:r>
            <a:r>
              <a:rPr lang="en-US" altLang="zh-CN" sz="2800" dirty="0" smtClean="0"/>
              <a:t>       </a:t>
            </a:r>
            <a:r>
              <a:rPr lang="zh-CN" altLang="zh-CN" sz="2800" dirty="0" smtClean="0"/>
              <a:t>上的求整体量问题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r>
              <a:rPr lang="zh-CN" altLang="en-US" sz="2800" dirty="0" smtClean="0"/>
              <a:t>按照微元法，先找微元。</a:t>
            </a:r>
            <a:r>
              <a:rPr lang="zh-CN" altLang="zh-CN" sz="2800" dirty="0" smtClean="0"/>
              <a:t>因为</a:t>
            </a:r>
            <a:r>
              <a:rPr lang="en-US" altLang="zh-CN" sz="2800" dirty="0" smtClean="0"/>
              <a:t>     </a:t>
            </a:r>
            <a:r>
              <a:rPr lang="zh-CN" altLang="zh-CN" sz="2800" dirty="0" smtClean="0"/>
              <a:t>是该批飞机一年后的用油率，所以在第一年到第</a:t>
            </a:r>
            <a:r>
              <a:rPr lang="en-US" altLang="zh-CN" sz="2800" dirty="0" smtClean="0"/>
              <a:t>b</a:t>
            </a:r>
            <a:r>
              <a:rPr lang="zh-CN" altLang="zh-CN" sz="2800" dirty="0" smtClean="0"/>
              <a:t>年间的任取一个时间段</a:t>
            </a:r>
            <a:r>
              <a:rPr lang="en-US" altLang="zh-CN" sz="2800" dirty="0" smtClean="0"/>
              <a:t>          </a:t>
            </a:r>
            <a:r>
              <a:rPr lang="zh-CN" altLang="zh-CN" sz="2800" dirty="0" smtClean="0"/>
              <a:t>，该批飞机所需要的润滑油的数量为</a:t>
            </a:r>
            <a:r>
              <a:rPr lang="en-US" altLang="zh-CN" sz="2800" dirty="0" smtClean="0"/>
              <a:t>       </a:t>
            </a:r>
            <a:r>
              <a:rPr lang="zh-CN" altLang="zh-CN" sz="2800" dirty="0" smtClean="0"/>
              <a:t>，即微元，显然从第一年到第</a:t>
            </a:r>
            <a:r>
              <a:rPr lang="en-US" altLang="zh-CN" sz="2800" dirty="0" smtClean="0"/>
              <a:t>b</a:t>
            </a:r>
            <a:r>
              <a:rPr lang="zh-CN" altLang="zh-CN" sz="2800" dirty="0" smtClean="0"/>
              <a:t>年间所需要的润滑油的数量等于</a:t>
            </a:r>
            <a:r>
              <a:rPr lang="en-US" altLang="zh-CN" sz="2800" dirty="0" smtClean="0"/>
              <a:t>        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r>
              <a:rPr lang="en-US" altLang="zh-CN" sz="2800" dirty="0" smtClean="0"/>
              <a:t>      </a:t>
            </a:r>
            <a:r>
              <a:rPr lang="zh-CN" altLang="zh-CN" sz="2800" dirty="0" smtClean="0"/>
              <a:t>再无限求和，考虑到润滑油的终身服务，于是，就等于该批飞机终身所需的润滑油的数量了</a:t>
            </a:r>
            <a:r>
              <a:rPr lang="zh-CN" altLang="en-US" sz="2800" dirty="0" smtClean="0"/>
              <a:t>。</a:t>
            </a:r>
            <a:endParaRPr lang="zh-CN" altLang="zh-CN" sz="2800" dirty="0"/>
          </a:p>
        </p:txBody>
      </p:sp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19137" name="Object 1"/>
          <p:cNvGraphicFramePr>
            <a:graphicFrameLocks noChangeAspect="1"/>
          </p:cNvGraphicFramePr>
          <p:nvPr/>
        </p:nvGraphicFramePr>
        <p:xfrm>
          <a:off x="4500562" y="1142984"/>
          <a:ext cx="718459" cy="342901"/>
        </p:xfrm>
        <a:graphic>
          <a:graphicData uri="http://schemas.openxmlformats.org/presentationml/2006/ole">
            <p:oleObj spid="_x0000_s22530" name="Equation" r:id="rId4" imgW="419100" imgH="203200" progId="Equation.DSMT4">
              <p:embed/>
            </p:oleObj>
          </a:graphicData>
        </a:graphic>
      </p:graphicFrame>
      <p:sp>
        <p:nvSpPr>
          <p:cNvPr id="2191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19139" name="Object 3"/>
          <p:cNvGraphicFramePr>
            <a:graphicFrameLocks noChangeAspect="1"/>
          </p:cNvGraphicFramePr>
          <p:nvPr/>
        </p:nvGraphicFramePr>
        <p:xfrm>
          <a:off x="2714612" y="5286388"/>
          <a:ext cx="5063657" cy="623889"/>
        </p:xfrm>
        <a:graphic>
          <a:graphicData uri="http://schemas.openxmlformats.org/presentationml/2006/ole">
            <p:oleObj spid="_x0000_s22531" name="Equation" r:id="rId5" imgW="3324514" imgH="406048" progId="Equation.DSMT4">
              <p:embed/>
            </p:oleObj>
          </a:graphicData>
        </a:graphic>
      </p:graphicFrame>
      <p:sp>
        <p:nvSpPr>
          <p:cNvPr id="2191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19141" name="Object 5"/>
          <p:cNvGraphicFramePr>
            <a:graphicFrameLocks noChangeAspect="1"/>
          </p:cNvGraphicFramePr>
          <p:nvPr/>
        </p:nvGraphicFramePr>
        <p:xfrm>
          <a:off x="6286512" y="1571612"/>
          <a:ext cx="457201" cy="342901"/>
        </p:xfrm>
        <a:graphic>
          <a:graphicData uri="http://schemas.openxmlformats.org/presentationml/2006/ole">
            <p:oleObj spid="_x0000_s22532" name="Equation" r:id="rId6" imgW="266700" imgH="203200" progId="Equation.DSMT4">
              <p:embed/>
            </p:oleObj>
          </a:graphicData>
        </a:graphic>
      </p:graphicFrame>
      <p:graphicFrame>
        <p:nvGraphicFramePr>
          <p:cNvPr id="219143" name="Object 7"/>
          <p:cNvGraphicFramePr>
            <a:graphicFrameLocks noChangeAspect="1"/>
          </p:cNvGraphicFramePr>
          <p:nvPr/>
        </p:nvGraphicFramePr>
        <p:xfrm>
          <a:off x="4857752" y="2857496"/>
          <a:ext cx="717550" cy="342900"/>
        </p:xfrm>
        <a:graphic>
          <a:graphicData uri="http://schemas.openxmlformats.org/presentationml/2006/ole">
            <p:oleObj spid="_x0000_s22533" name="Equation" r:id="rId7" imgW="419040" imgH="203040" progId="Equation.DSMT4">
              <p:embed/>
            </p:oleObj>
          </a:graphicData>
        </a:graphic>
      </p:graphicFrame>
      <p:sp>
        <p:nvSpPr>
          <p:cNvPr id="21914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19144" name="Object 8"/>
          <p:cNvGraphicFramePr>
            <a:graphicFrameLocks noChangeAspect="1"/>
          </p:cNvGraphicFramePr>
          <p:nvPr/>
        </p:nvGraphicFramePr>
        <p:xfrm>
          <a:off x="4857752" y="2428868"/>
          <a:ext cx="963389" cy="342901"/>
        </p:xfrm>
        <a:graphic>
          <a:graphicData uri="http://schemas.openxmlformats.org/presentationml/2006/ole">
            <p:oleObj spid="_x0000_s22534" name="Equation" r:id="rId8" imgW="558800" imgH="203200" progId="Equation.DSMT4">
              <p:embed/>
            </p:oleObj>
          </a:graphicData>
        </a:graphic>
      </p:graphicFrame>
      <p:sp>
        <p:nvSpPr>
          <p:cNvPr id="21914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19146" name="Object 10"/>
          <p:cNvGraphicFramePr>
            <a:graphicFrameLocks noChangeAspect="1"/>
          </p:cNvGraphicFramePr>
          <p:nvPr/>
        </p:nvGraphicFramePr>
        <p:xfrm>
          <a:off x="2000232" y="3571876"/>
          <a:ext cx="785818" cy="491136"/>
        </p:xfrm>
        <a:graphic>
          <a:graphicData uri="http://schemas.openxmlformats.org/presentationml/2006/ole">
            <p:oleObj spid="_x0000_s22535" name="Equation" r:id="rId9" imgW="533632" imgH="330343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116</Words>
  <Application>Microsoft Office PowerPoint</Application>
  <PresentationFormat>全屏显示(4:3)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4" baseType="lpstr">
      <vt:lpstr>Office 主题</vt:lpstr>
      <vt:lpstr>Equation</vt:lpstr>
      <vt:lpstr>幻灯片 1</vt:lpstr>
      <vt:lpstr>幻灯片 2</vt:lpstr>
    </vt:vector>
  </TitlesOfParts>
  <Company>rzyz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pc</dc:creator>
  <cp:lastModifiedBy>pc</cp:lastModifiedBy>
  <cp:revision>10</cp:revision>
  <dcterms:created xsi:type="dcterms:W3CDTF">2018-11-08T02:41:39Z</dcterms:created>
  <dcterms:modified xsi:type="dcterms:W3CDTF">2018-11-08T03:05:09Z</dcterms:modified>
</cp:coreProperties>
</file>