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DBDB51AD-A83B-4F50-95E1-444E7496FE47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0B89C763-95F9-41C8-81C4-0B963360A32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A646B3-DFDF-4385-B2C6-E09BA9470FA9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25674-E237-48AF-9243-7159AC78897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10363" y="685800"/>
            <a:ext cx="2135187" cy="51816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56338" cy="51816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4AA4E-9518-4462-BC80-D4B4756B079A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BE9A9-ABF4-455F-BE97-7FB3D8AB0A3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FFE82B-5202-450E-9B6D-DDCFC725FB5A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F0E96-8C16-4064-8537-B6899EED5A0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8962CE-F556-4E32-A5B4-B7EF758F3C9D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ECE79-0F9E-4DCA-B92D-F6F7CECD790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12F127-1BD8-4FF6-BCEB-41D50037C608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3931-FB07-47C4-8EEB-0523289A524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35FDCE-35E3-4A9E-BCB4-14A78089ED8C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EEF91-90B8-4CF5-831C-7DDAC0BCE7F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9642A-0A72-495F-B560-FA1CCA2F9259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8DB52-3EBF-4FE2-9FFC-A0741A6CBF5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4EA0BC-99E8-4A95-94D9-DE6566FE5AA1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C0B90-9E98-4E0E-8A42-86E23E4CAFD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F983A7-F319-4036-AFFB-730A5A17C18B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5A75F-FAD4-46E5-AC15-5B3FC0FFCAD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E31263-E1E5-426D-BD66-EA5B8F8FC3AD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BB29C-2472-487A-8C80-E94F7B48AA7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D4E8DE5-919E-4CC9-BF0D-E07E17EEF922}" type="datetimeFigureOut">
              <a:rPr lang="zh-CN" altLang="en-US"/>
              <a:pPr/>
              <a:t>2011-2-27</a:t>
            </a:fld>
            <a:endParaRPr lang="en-US" altLang="zh-CN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CEB213-9673-4156-8D43-6AE47A2D5E6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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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aike.baidu.com/view/191047.ht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 idx="4294967295"/>
          </p:nvPr>
        </p:nvSpPr>
        <p:spPr>
          <a:xfrm>
            <a:off x="684213" y="692150"/>
            <a:ext cx="7772400" cy="1079500"/>
          </a:xfrm>
        </p:spPr>
        <p:txBody>
          <a:bodyPr/>
          <a:lstStyle/>
          <a:p>
            <a:r>
              <a:rPr lang="zh-CN" altLang="en-US"/>
              <a:t>第四讲         状语从句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611188" y="2276475"/>
            <a:ext cx="7921625" cy="4032250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zh-CN" altLang="en-US" sz="3600" b="1">
                <a:solidFill>
                  <a:srgbClr val="898989"/>
                </a:solidFill>
              </a:rPr>
              <a:t>定义：状语从句主要来修饰主句或主句的谓语，一般可分为</a:t>
            </a:r>
            <a:r>
              <a:rPr lang="en-US" altLang="zh-CN" sz="3600" b="1">
                <a:solidFill>
                  <a:srgbClr val="898989"/>
                </a:solidFill>
              </a:rPr>
              <a:t>9</a:t>
            </a:r>
            <a:r>
              <a:rPr lang="zh-CN" altLang="en-US" sz="3600" b="1">
                <a:solidFill>
                  <a:srgbClr val="898989"/>
                </a:solidFill>
              </a:rPr>
              <a:t>种类型。</a:t>
            </a:r>
            <a:r>
              <a:rPr lang="zh-CN" altLang="en-US" sz="3600">
                <a:solidFill>
                  <a:srgbClr val="898989"/>
                </a:solidFill>
              </a:rPr>
              <a:t>　状语的位置比较灵活，可以位于句首、句末或句中。</a:t>
            </a:r>
            <a:r>
              <a:rPr lang="en-US" altLang="zh-CN" sz="3600">
                <a:solidFill>
                  <a:srgbClr val="898989"/>
                </a:solidFill>
              </a:rPr>
              <a:t>enough</a:t>
            </a:r>
            <a:r>
              <a:rPr lang="zh-CN" altLang="en-US" sz="3600">
                <a:solidFill>
                  <a:srgbClr val="898989"/>
                </a:solidFill>
              </a:rPr>
              <a:t>用作状语修饰形容词和副词时必须后置。</a:t>
            </a:r>
            <a:endParaRPr lang="zh-CN" altLang="en-US" sz="3600" b="1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/>
              <a:t>6</a:t>
            </a:r>
            <a:r>
              <a:rPr lang="zh-CN" altLang="en-US"/>
              <a:t>． 条件状语从句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2800"/>
              <a:t>常用引导词：</a:t>
            </a:r>
            <a:r>
              <a:rPr lang="en-US" altLang="zh-CN" sz="2800"/>
              <a:t>if, unless, 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特殊引导词：</a:t>
            </a:r>
            <a:r>
              <a:rPr lang="en-US" altLang="zh-CN" sz="2800"/>
              <a:t>as/so long as, only if, providing/provided that, supposing that, in case that, on condition that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We’ll start our project if the president agrees.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You will certainly succeed so long as you keep on trying.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Provided that there is no opposition, we shall hold the meeting here.</a:t>
            </a:r>
            <a:r>
              <a:rPr lang="en-US" altLang="zh-CN" sz="3000"/>
              <a:t> </a:t>
            </a:r>
            <a:endParaRPr lang="zh-CN" altLang="en-US" sz="3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 idx="4294967295"/>
          </p:nvPr>
        </p:nvSpPr>
        <p:spPr>
          <a:xfrm>
            <a:off x="323850" y="404813"/>
            <a:ext cx="8540750" cy="582612"/>
          </a:xfrm>
        </p:spPr>
        <p:txBody>
          <a:bodyPr/>
          <a:lstStyle/>
          <a:p>
            <a:r>
              <a:rPr lang="zh-CN" altLang="en-US" sz="4000"/>
              <a:t>　</a:t>
            </a:r>
            <a:r>
              <a:rPr lang="en-US" altLang="zh-CN" sz="4000"/>
              <a:t>7</a:t>
            </a:r>
            <a:r>
              <a:rPr lang="zh-CN" altLang="en-US" sz="4000"/>
              <a:t>． 让步状语从句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214438"/>
            <a:ext cx="9144000" cy="56435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2800"/>
              <a:t>常用引导词：</a:t>
            </a:r>
            <a:r>
              <a:rPr lang="en-US" altLang="zh-CN" sz="2800"/>
              <a:t>though, although, even if, even though 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特殊引导词： </a:t>
            </a:r>
            <a:r>
              <a:rPr lang="en-US" altLang="zh-CN" sz="2800"/>
              <a:t>as(</a:t>
            </a:r>
            <a:r>
              <a:rPr lang="zh-CN" altLang="en-US" sz="2800"/>
              <a:t>用在让步状语从句中必须要倒装</a:t>
            </a:r>
            <a:r>
              <a:rPr lang="en-US" altLang="zh-CN" sz="2800"/>
              <a:t>)</a:t>
            </a:r>
            <a:r>
              <a:rPr lang="zh-CN" altLang="en-US" sz="2800"/>
              <a:t>，</a:t>
            </a:r>
            <a:r>
              <a:rPr lang="en-US" altLang="zh-CN" sz="2800"/>
              <a:t>while ( </a:t>
            </a:r>
            <a:r>
              <a:rPr lang="zh-CN" altLang="en-US" sz="2800"/>
              <a:t>一般用在句首 </a:t>
            </a:r>
            <a:r>
              <a:rPr lang="en-US" altLang="zh-CN" sz="2800"/>
              <a:t>)</a:t>
            </a:r>
            <a:r>
              <a:rPr lang="zh-CN" altLang="en-US" sz="2800"/>
              <a:t>，</a:t>
            </a:r>
            <a:r>
              <a:rPr lang="en-US" altLang="zh-CN" sz="2800"/>
              <a:t>no matter …</a:t>
            </a:r>
            <a:r>
              <a:rPr lang="zh-CN" altLang="en-US" sz="2800"/>
              <a:t>， </a:t>
            </a:r>
            <a:r>
              <a:rPr lang="en-US" altLang="zh-CN" sz="2800"/>
              <a:t>in spite of the fact that, while, whatever, whoever, wherever, whenever, however, whichever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Much as I respect him, I can’t agree to his proposal. </a:t>
            </a:r>
            <a:r>
              <a:rPr lang="zh-CN" altLang="en-US" sz="2800"/>
              <a:t>尽管我很尊敬他， 我却不同意他的建议。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The old man always enjoys swimming even though the weather is rough.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No matter how hard he tried, she could not change her mind.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He won’t listen whatever you may say. </a:t>
            </a:r>
            <a:endParaRPr lang="zh-CN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 idx="4294967295"/>
          </p:nvPr>
        </p:nvSpPr>
        <p:spPr>
          <a:xfrm>
            <a:off x="323850" y="476250"/>
            <a:ext cx="8540750" cy="1143000"/>
          </a:xfrm>
        </p:spPr>
        <p:txBody>
          <a:bodyPr/>
          <a:lstStyle/>
          <a:p>
            <a:r>
              <a:rPr lang="en-US" altLang="zh-CN"/>
              <a:t>8</a:t>
            </a:r>
            <a:r>
              <a:rPr lang="zh-CN" altLang="en-US"/>
              <a:t>． 比较状语从句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179388" y="1600200"/>
            <a:ext cx="8964612" cy="48529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2800"/>
              <a:t>常用引导词：</a:t>
            </a:r>
            <a:r>
              <a:rPr lang="en-US" altLang="zh-CN" sz="2800"/>
              <a:t>as(</a:t>
            </a:r>
            <a:r>
              <a:rPr lang="zh-CN" altLang="en-US" sz="2800"/>
              <a:t>同级比较</a:t>
            </a:r>
            <a:r>
              <a:rPr lang="en-US" altLang="zh-CN" sz="2800"/>
              <a:t>), than(</a:t>
            </a:r>
            <a:r>
              <a:rPr lang="zh-CN" altLang="en-US" sz="2800"/>
              <a:t>不同程度的比较</a:t>
            </a:r>
            <a:r>
              <a:rPr lang="en-US" altLang="zh-CN" sz="2800"/>
              <a:t>) 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特殊引导词：</a:t>
            </a:r>
            <a:r>
              <a:rPr lang="en-US" altLang="zh-CN" sz="2800"/>
              <a:t>the more … the more … ; just as …</a:t>
            </a:r>
            <a:r>
              <a:rPr lang="zh-CN" altLang="en-US" sz="2800"/>
              <a:t>， </a:t>
            </a:r>
            <a:r>
              <a:rPr lang="en-US" altLang="zh-CN" sz="2800"/>
              <a:t>so…; A is to B what /as X is to Y; no … more than; not A so much as B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She is as bad-tempered as her mother.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The house is three times as big as ours.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The more you exercise, the healthier you will be.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Food is to men what oil is to machine. </a:t>
            </a:r>
            <a:r>
              <a:rPr lang="zh-CN" altLang="en-US" sz="2800"/>
              <a:t>食物之于人，犹如油之于机器。</a:t>
            </a:r>
            <a:r>
              <a:rPr lang="zh-CN" altLang="en-US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/>
              <a:t>　</a:t>
            </a:r>
            <a:r>
              <a:rPr lang="en-US" altLang="zh-CN"/>
              <a:t>9</a:t>
            </a:r>
            <a:r>
              <a:rPr lang="zh-CN" altLang="en-US"/>
              <a:t>． 方式状语从句 </a:t>
            </a:r>
          </a:p>
        </p:txBody>
      </p:sp>
      <p:sp>
        <p:nvSpPr>
          <p:cNvPr id="25602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zh-CN" altLang="en-US"/>
              <a:t>常用引导词：</a:t>
            </a:r>
            <a:r>
              <a:rPr lang="en-US" altLang="zh-CN"/>
              <a:t>as, as if, how </a:t>
            </a:r>
          </a:p>
          <a:p>
            <a:r>
              <a:rPr lang="zh-CN" altLang="en-US"/>
              <a:t>特殊引导词：</a:t>
            </a:r>
            <a:r>
              <a:rPr lang="en-US" altLang="zh-CN"/>
              <a:t>the way </a:t>
            </a:r>
          </a:p>
          <a:p>
            <a:r>
              <a:rPr lang="en-US" altLang="zh-CN"/>
              <a:t>When in Rome, do as the Roman do. </a:t>
            </a:r>
          </a:p>
          <a:p>
            <a:r>
              <a:rPr lang="en-US" altLang="zh-CN"/>
              <a:t>She behaved as if she were the boss. </a:t>
            </a:r>
          </a:p>
          <a:p>
            <a:r>
              <a:rPr lang="en-US" altLang="zh-CN"/>
              <a:t>Sometimes we teach our children the way our parents have taught us. </a:t>
            </a: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01625" y="685800"/>
            <a:ext cx="8540750" cy="654050"/>
          </a:xfrm>
        </p:spPr>
        <p:txBody>
          <a:bodyPr>
            <a:normAutofit/>
          </a:bodyPr>
          <a:lstStyle/>
          <a:p>
            <a:r>
              <a:rPr lang="zh-CN" altLang="en-US" sz="4000"/>
              <a:t>♠状语从句的省略 </a:t>
            </a:r>
            <a:br>
              <a:rPr lang="zh-CN" altLang="en-US" sz="4000"/>
            </a:br>
            <a:endParaRPr lang="zh-CN" altLang="en-US" sz="4000"/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179388" y="642938"/>
            <a:ext cx="8713787" cy="57388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2800"/>
              <a:t>　状语从句同时具备下列两个条件</a:t>
            </a:r>
            <a:r>
              <a:rPr lang="en-US" altLang="zh-CN" sz="2800"/>
              <a:t>:①</a:t>
            </a:r>
            <a:r>
              <a:rPr lang="zh-CN" altLang="en-US" sz="2800"/>
              <a:t>主句和从句的主语一致，或从句主语为</a:t>
            </a:r>
            <a:r>
              <a:rPr lang="en-US" altLang="zh-CN" sz="2800"/>
              <a:t>it</a:t>
            </a:r>
            <a:r>
              <a:rPr lang="zh-CN" altLang="en-US" sz="2800"/>
              <a:t>；②从句主要动词是</a:t>
            </a:r>
            <a:r>
              <a:rPr lang="en-US" altLang="zh-CN" sz="2800"/>
              <a:t>be</a:t>
            </a:r>
            <a:r>
              <a:rPr lang="zh-CN" altLang="en-US" sz="2800"/>
              <a:t>的某种形式。从句中的主语和</a:t>
            </a:r>
            <a:r>
              <a:rPr lang="en-US" altLang="zh-CN" sz="2800"/>
              <a:t>be</a:t>
            </a:r>
            <a:r>
              <a:rPr lang="zh-CN" altLang="en-US" sz="2800"/>
              <a:t>动词常可省略。例如：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When ( the museum is ) completed , the museum will be open to the public next year 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He’ll go to the seaside for his holiday if (it is ) possible. 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另外，比较状语从句经常省略。例如：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I’m taller than he (is tall ).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The higher the temperature (is), the greater the pressure (is ).</a:t>
            </a:r>
            <a:r>
              <a:rPr lang="en-US" altLang="zh-CN"/>
              <a:t> 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标题 1"/>
          <p:cNvSpPr>
            <a:spLocks noGrp="1"/>
          </p:cNvSpPr>
          <p:nvPr>
            <p:ph type="title" idx="4294967295"/>
          </p:nvPr>
        </p:nvSpPr>
        <p:spPr>
          <a:xfrm>
            <a:off x="250825" y="404813"/>
            <a:ext cx="8540750" cy="1143000"/>
          </a:xfrm>
        </p:spPr>
        <p:txBody>
          <a:bodyPr/>
          <a:lstStyle/>
          <a:p>
            <a:r>
              <a:rPr lang="zh-CN" altLang="en-US"/>
              <a:t>状语从句的简化现象</a:t>
            </a:r>
          </a:p>
        </p:txBody>
      </p:sp>
      <p:sp>
        <p:nvSpPr>
          <p:cNvPr id="27650" name="内容占位符 2"/>
          <p:cNvSpPr>
            <a:spLocks noGrp="1"/>
          </p:cNvSpPr>
          <p:nvPr>
            <p:ph idx="4294967295"/>
          </p:nvPr>
        </p:nvSpPr>
        <p:spPr>
          <a:xfrm>
            <a:off x="468313" y="1600200"/>
            <a:ext cx="8135937" cy="4492625"/>
          </a:xfrm>
        </p:spPr>
        <p:txBody>
          <a:bodyPr/>
          <a:lstStyle/>
          <a:p>
            <a:r>
              <a:rPr lang="zh-CN" altLang="en-US" sz="2800"/>
              <a:t>状语从句的</a:t>
            </a:r>
            <a:r>
              <a:rPr lang="en-US" altLang="zh-CN" sz="2800"/>
              <a:t>"</a:t>
            </a:r>
            <a:r>
              <a:rPr lang="zh-CN" altLang="en-US" sz="2800"/>
              <a:t>简化</a:t>
            </a:r>
            <a:r>
              <a:rPr lang="en-US" altLang="zh-CN" sz="2800"/>
              <a:t>"</a:t>
            </a:r>
            <a:r>
              <a:rPr lang="zh-CN" altLang="en-US" sz="2800"/>
              <a:t>现象常存在于以下五种状语从句中</a:t>
            </a:r>
            <a:r>
              <a:rPr lang="en-US" altLang="zh-CN" sz="2800"/>
              <a:t>:</a:t>
            </a:r>
          </a:p>
          <a:p>
            <a:r>
              <a:rPr lang="en-US" altLang="zh-CN" sz="2800"/>
              <a:t>①</a:t>
            </a:r>
            <a:r>
              <a:rPr lang="zh-CN" altLang="en-US" sz="2800"/>
              <a:t>由</a:t>
            </a:r>
            <a:r>
              <a:rPr lang="en-US" altLang="zh-CN" sz="2800"/>
              <a:t>if, unless</a:t>
            </a:r>
            <a:r>
              <a:rPr lang="zh-CN" altLang="en-US" sz="2800"/>
              <a:t>等引导的条件状语从句</a:t>
            </a:r>
            <a:r>
              <a:rPr lang="en-US" altLang="zh-CN" sz="2800"/>
              <a:t>;</a:t>
            </a:r>
          </a:p>
          <a:p>
            <a:r>
              <a:rPr lang="en-US" altLang="zh-CN" sz="2800"/>
              <a:t>②</a:t>
            </a:r>
            <a:r>
              <a:rPr lang="zh-CN" altLang="en-US" sz="2800"/>
              <a:t>由</a:t>
            </a:r>
            <a:r>
              <a:rPr lang="en-US" altLang="zh-CN" sz="2800"/>
              <a:t>although, though, even if / though</a:t>
            </a:r>
            <a:r>
              <a:rPr lang="zh-CN" altLang="en-US" sz="2800"/>
              <a:t>等引导的让步状语从句</a:t>
            </a:r>
            <a:r>
              <a:rPr lang="en-US" altLang="zh-CN" sz="2800"/>
              <a:t>;</a:t>
            </a:r>
          </a:p>
          <a:p>
            <a:r>
              <a:rPr lang="en-US" altLang="zh-CN" sz="2800"/>
              <a:t>③</a:t>
            </a:r>
            <a:r>
              <a:rPr lang="zh-CN" altLang="en-US" sz="2800"/>
              <a:t>由</a:t>
            </a:r>
            <a:r>
              <a:rPr lang="en-US" altLang="zh-CN" sz="2800"/>
              <a:t>when, while, as, before, after, until / till</a:t>
            </a:r>
            <a:r>
              <a:rPr lang="zh-CN" altLang="en-US" sz="2800"/>
              <a:t>等引导的时间状语从句</a:t>
            </a:r>
            <a:r>
              <a:rPr lang="en-US" altLang="zh-CN" sz="2800"/>
              <a:t>;</a:t>
            </a:r>
          </a:p>
          <a:p>
            <a:r>
              <a:rPr lang="en-US" altLang="zh-CN" sz="2800"/>
              <a:t>④</a:t>
            </a:r>
            <a:r>
              <a:rPr lang="zh-CN" altLang="en-US" sz="2800"/>
              <a:t>由</a:t>
            </a:r>
            <a:r>
              <a:rPr lang="en-US" altLang="zh-CN" sz="2800"/>
              <a:t>as, as if</a:t>
            </a:r>
            <a:r>
              <a:rPr lang="zh-CN" altLang="en-US" sz="2800"/>
              <a:t>等引导的方式状语从句</a:t>
            </a:r>
            <a:r>
              <a:rPr lang="en-US" altLang="zh-CN" sz="2800"/>
              <a:t>;</a:t>
            </a:r>
          </a:p>
          <a:p>
            <a:r>
              <a:rPr lang="en-US" altLang="zh-CN" sz="2800"/>
              <a:t>⑤</a:t>
            </a:r>
            <a:r>
              <a:rPr lang="zh-CN" altLang="en-US" sz="2800"/>
              <a:t>由</a:t>
            </a:r>
            <a:r>
              <a:rPr lang="en-US" altLang="zh-CN" sz="2800"/>
              <a:t>as, than</a:t>
            </a:r>
            <a:r>
              <a:rPr lang="zh-CN" altLang="en-US" sz="2800"/>
              <a:t>等引导的比较状语从句。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内容占位符 2"/>
          <p:cNvSpPr>
            <a:spLocks noGrp="1"/>
          </p:cNvSpPr>
          <p:nvPr>
            <p:ph idx="4294967295"/>
          </p:nvPr>
        </p:nvSpPr>
        <p:spPr>
          <a:xfrm>
            <a:off x="468313" y="1412875"/>
            <a:ext cx="8280400" cy="43195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800"/>
              <a:t>(1)</a:t>
            </a:r>
            <a:r>
              <a:rPr lang="zh-CN" altLang="en-US" sz="2800"/>
              <a:t>当状语从句的主语是</a:t>
            </a:r>
            <a:r>
              <a:rPr lang="en-US" altLang="zh-CN" sz="2800"/>
              <a:t>it,</a:t>
            </a:r>
            <a:r>
              <a:rPr lang="zh-CN" altLang="en-US" sz="2800"/>
              <a:t>且谓语动词是</a:t>
            </a:r>
            <a:r>
              <a:rPr lang="en-US" altLang="zh-CN" sz="2800"/>
              <a:t>be</a:t>
            </a:r>
            <a:r>
              <a:rPr lang="zh-CN" altLang="en-US" sz="2800"/>
              <a:t>时</a:t>
            </a:r>
            <a:r>
              <a:rPr lang="en-US" altLang="zh-CN" sz="2800"/>
              <a:t>,it</a:t>
            </a:r>
            <a:r>
              <a:rPr lang="zh-CN" altLang="en-US" sz="2800"/>
              <a:t>和</a:t>
            </a:r>
            <a:r>
              <a:rPr lang="en-US" altLang="zh-CN" sz="2800"/>
              <a:t>be</a:t>
            </a:r>
            <a:r>
              <a:rPr lang="zh-CN" altLang="en-US" sz="2800"/>
              <a:t>要完全简化掉</a:t>
            </a:r>
            <a:endParaRPr lang="en-US" altLang="zh-CN" sz="2800"/>
          </a:p>
          <a:p>
            <a:pPr>
              <a:buFont typeface="Wingdings" pitchFamily="2" charset="2"/>
              <a:buNone/>
            </a:pPr>
            <a:r>
              <a:rPr lang="zh-CN" altLang="en-US" sz="2800"/>
              <a:t>　</a:t>
            </a:r>
            <a:r>
              <a:rPr lang="en-US" altLang="zh-CN" sz="2800"/>
              <a:t>If (it is) possible, he will help you out of the difficulty.</a:t>
            </a:r>
            <a:r>
              <a:rPr lang="zh-CN" altLang="en-US" sz="2800"/>
              <a:t>如果可能的话</a:t>
            </a:r>
            <a:r>
              <a:rPr lang="en-US" altLang="zh-CN" sz="2800"/>
              <a:t>,</a:t>
            </a:r>
            <a:r>
              <a:rPr lang="zh-CN" altLang="en-US" sz="2800"/>
              <a:t>他会帮你摆脱困境。</a:t>
            </a:r>
            <a:endParaRPr lang="en-US" altLang="zh-CN" sz="2800"/>
          </a:p>
          <a:p>
            <a:pPr>
              <a:buFont typeface="Wingdings" pitchFamily="2" charset="2"/>
              <a:buNone/>
            </a:pPr>
            <a:r>
              <a:rPr lang="en-US" altLang="zh-CN" sz="2800"/>
              <a:t>(2)</a:t>
            </a:r>
            <a:r>
              <a:rPr lang="zh-CN" altLang="en-US" sz="2800"/>
              <a:t>当状语从句的主语和主句的主语一致时</a:t>
            </a:r>
            <a:r>
              <a:rPr lang="en-US" altLang="zh-CN" sz="2800"/>
              <a:t>,</a:t>
            </a:r>
            <a:r>
              <a:rPr lang="zh-CN" altLang="en-US" sz="2800"/>
              <a:t>从句可以将主语和</a:t>
            </a:r>
            <a:r>
              <a:rPr lang="en-US" altLang="zh-CN" sz="2800"/>
              <a:t>be</a:t>
            </a:r>
            <a:r>
              <a:rPr lang="zh-CN" altLang="en-US" sz="2800"/>
              <a:t>动词简化掉。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 idx="4294967295"/>
          </p:nvPr>
        </p:nvSpPr>
        <p:spPr>
          <a:xfrm>
            <a:off x="323850" y="404813"/>
            <a:ext cx="8540750" cy="1143000"/>
          </a:xfrm>
        </p:spPr>
        <p:txBody>
          <a:bodyPr/>
          <a:lstStyle/>
          <a:p>
            <a:r>
              <a:rPr lang="zh-CN" altLang="en-US" b="1"/>
              <a:t>状语从句的时态特点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9244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CN" altLang="en-US" sz="2200"/>
              <a:t>一般情况下，时间和条件状语从句的谓语动词一般用“一般现在时”表示“一般将来时”，用“</a:t>
            </a:r>
            <a:r>
              <a:rPr lang="zh-CN" altLang="en-US" sz="2200">
                <a:hlinkClick r:id="rId2" action="ppaction://hlinkfile"/>
              </a:rPr>
              <a:t>现在完成时</a:t>
            </a:r>
            <a:r>
              <a:rPr lang="zh-CN" altLang="en-US" sz="2200"/>
              <a:t>”表示“将来完成时”。例如： </a:t>
            </a:r>
          </a:p>
          <a:p>
            <a:pPr>
              <a:lnSpc>
                <a:spcPct val="80000"/>
              </a:lnSpc>
            </a:pPr>
            <a:r>
              <a:rPr lang="en-US" altLang="zh-CN" sz="2200"/>
              <a:t>I will call you as soon as I arrive in Beijing. </a:t>
            </a:r>
          </a:p>
          <a:p>
            <a:pPr>
              <a:lnSpc>
                <a:spcPct val="80000"/>
              </a:lnSpc>
            </a:pPr>
            <a:r>
              <a:rPr lang="zh-CN" altLang="en-US" sz="2200"/>
              <a:t>我一到北京就给你打电话。</a:t>
            </a:r>
            <a:endParaRPr lang="en-US" altLang="zh-CN" sz="22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200"/>
              <a:t>（这是由</a:t>
            </a:r>
            <a:r>
              <a:rPr lang="en-US" altLang="zh-CN" sz="2200"/>
              <a:t>as soon as</a:t>
            </a:r>
            <a:r>
              <a:rPr lang="zh-CN" altLang="en-US" sz="2200"/>
              <a:t>引导的时间状语从句，从句中的谓语动词</a:t>
            </a:r>
            <a:r>
              <a:rPr lang="en-US" altLang="zh-CN" sz="2200"/>
              <a:t>arrive</a:t>
            </a:r>
            <a:r>
              <a:rPr lang="zh-CN" altLang="en-US" sz="2200"/>
              <a:t>是一般现在时，表示一般将来时，决不可用</a:t>
            </a:r>
            <a:r>
              <a:rPr lang="en-US" altLang="zh-CN" sz="2200"/>
              <a:t>will arrive</a:t>
            </a:r>
            <a:r>
              <a:rPr lang="zh-CN" altLang="en-US" sz="2200"/>
              <a:t>） </a:t>
            </a:r>
          </a:p>
          <a:p>
            <a:pPr>
              <a:lnSpc>
                <a:spcPct val="80000"/>
              </a:lnSpc>
            </a:pPr>
            <a:r>
              <a:rPr lang="en-US" altLang="zh-CN" sz="2200"/>
              <a:t>As soon as I have finished this work, I will go home.</a:t>
            </a:r>
          </a:p>
          <a:p>
            <a:pPr>
              <a:lnSpc>
                <a:spcPct val="80000"/>
              </a:lnSpc>
            </a:pPr>
            <a:r>
              <a:rPr lang="zh-CN" altLang="en-US" sz="2200"/>
              <a:t>我一完成此工作，就回家。</a:t>
            </a:r>
            <a:endParaRPr lang="en-US" altLang="zh-CN" sz="22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200"/>
              <a:t>（从句中的谓语动词用现在完成时</a:t>
            </a:r>
            <a:r>
              <a:rPr lang="en-US" altLang="zh-CN" sz="2200"/>
              <a:t>have finished</a:t>
            </a:r>
            <a:r>
              <a:rPr lang="zh-CN" altLang="en-US" sz="2200"/>
              <a:t>，表示将来完成时</a:t>
            </a:r>
            <a:r>
              <a:rPr lang="en-US" altLang="zh-CN" sz="2200"/>
              <a:t>,</a:t>
            </a:r>
            <a:r>
              <a:rPr lang="zh-CN" altLang="en-US" sz="2200"/>
              <a:t>决不可用</a:t>
            </a:r>
            <a:r>
              <a:rPr lang="en-US" altLang="zh-CN" sz="2200"/>
              <a:t>will have finished</a:t>
            </a:r>
            <a:r>
              <a:rPr lang="zh-CN" altLang="en-US" sz="2200"/>
              <a:t>） </a:t>
            </a:r>
          </a:p>
          <a:p>
            <a:pPr>
              <a:lnSpc>
                <a:spcPct val="80000"/>
              </a:lnSpc>
            </a:pPr>
            <a:r>
              <a:rPr lang="en-US" altLang="zh-CN" sz="2200"/>
              <a:t>If he comes back, please let me know.</a:t>
            </a:r>
          </a:p>
          <a:p>
            <a:pPr>
              <a:lnSpc>
                <a:spcPct val="80000"/>
              </a:lnSpc>
            </a:pPr>
            <a:r>
              <a:rPr lang="zh-CN" altLang="en-US" sz="2200"/>
              <a:t>如果他回来了，请通知我。</a:t>
            </a:r>
            <a:endParaRPr lang="en-US" altLang="zh-CN" sz="22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200"/>
              <a:t>（从句中的谓语动词用</a:t>
            </a:r>
            <a:r>
              <a:rPr lang="en-US" altLang="zh-CN" sz="2200"/>
              <a:t>comes back,</a:t>
            </a:r>
            <a:r>
              <a:rPr lang="zh-CN" altLang="en-US" sz="2200"/>
              <a:t>表示一般将来时，决不可用</a:t>
            </a:r>
            <a:r>
              <a:rPr lang="en-US" altLang="zh-CN" sz="2200"/>
              <a:t>will come back</a:t>
            </a:r>
            <a:r>
              <a:rPr lang="zh-CN" altLang="en-US" sz="2200"/>
              <a:t>）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1116013" y="1017588"/>
            <a:ext cx="5986462" cy="58404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/>
              <a:t>状语从句类型：</a:t>
            </a:r>
            <a:endParaRPr lang="en-US" altLang="zh-CN"/>
          </a:p>
          <a:p>
            <a:pPr>
              <a:lnSpc>
                <a:spcPct val="90000"/>
              </a:lnSpc>
            </a:pPr>
            <a:r>
              <a:rPr lang="en-US" altLang="zh-CN"/>
              <a:t>1</a:t>
            </a:r>
            <a:r>
              <a:rPr lang="zh-CN" altLang="en-US"/>
              <a:t>、时间状语从句</a:t>
            </a:r>
            <a:endParaRPr lang="en-US" altLang="zh-CN"/>
          </a:p>
          <a:p>
            <a:pPr>
              <a:lnSpc>
                <a:spcPct val="90000"/>
              </a:lnSpc>
            </a:pPr>
            <a:r>
              <a:rPr lang="en-US" altLang="zh-CN"/>
              <a:t>2</a:t>
            </a:r>
            <a:r>
              <a:rPr lang="zh-CN" altLang="en-US"/>
              <a:t>、地点状语从句</a:t>
            </a:r>
            <a:endParaRPr lang="en-US" altLang="zh-CN"/>
          </a:p>
          <a:p>
            <a:pPr>
              <a:lnSpc>
                <a:spcPct val="90000"/>
              </a:lnSpc>
            </a:pPr>
            <a:r>
              <a:rPr lang="en-US" altLang="zh-CN"/>
              <a:t>3</a:t>
            </a:r>
            <a:r>
              <a:rPr lang="zh-CN" altLang="en-US"/>
              <a:t>、原因状语从句</a:t>
            </a:r>
            <a:endParaRPr lang="en-US" altLang="zh-CN"/>
          </a:p>
          <a:p>
            <a:pPr>
              <a:lnSpc>
                <a:spcPct val="90000"/>
              </a:lnSpc>
            </a:pPr>
            <a:r>
              <a:rPr lang="en-US" altLang="zh-CN"/>
              <a:t>4</a:t>
            </a:r>
            <a:r>
              <a:rPr lang="zh-CN" altLang="en-US"/>
              <a:t>、目的状语从句</a:t>
            </a:r>
            <a:endParaRPr lang="en-US" altLang="zh-CN"/>
          </a:p>
          <a:p>
            <a:pPr>
              <a:lnSpc>
                <a:spcPct val="90000"/>
              </a:lnSpc>
            </a:pPr>
            <a:r>
              <a:rPr lang="en-US" altLang="zh-CN"/>
              <a:t>5</a:t>
            </a:r>
            <a:r>
              <a:rPr lang="zh-CN" altLang="en-US"/>
              <a:t>、结果状语从句 </a:t>
            </a:r>
            <a:endParaRPr lang="en-US" altLang="zh-CN"/>
          </a:p>
          <a:p>
            <a:pPr>
              <a:lnSpc>
                <a:spcPct val="90000"/>
              </a:lnSpc>
            </a:pPr>
            <a:r>
              <a:rPr lang="en-US" altLang="zh-CN"/>
              <a:t>6</a:t>
            </a:r>
            <a:r>
              <a:rPr lang="zh-CN" altLang="en-US"/>
              <a:t>、条件状语从句</a:t>
            </a:r>
            <a:endParaRPr lang="en-US" altLang="zh-CN"/>
          </a:p>
          <a:p>
            <a:pPr>
              <a:lnSpc>
                <a:spcPct val="90000"/>
              </a:lnSpc>
            </a:pPr>
            <a:r>
              <a:rPr lang="en-US" altLang="zh-CN"/>
              <a:t>7</a:t>
            </a:r>
            <a:r>
              <a:rPr lang="zh-CN" altLang="en-US"/>
              <a:t>、让步状语从句</a:t>
            </a:r>
            <a:endParaRPr lang="en-US" altLang="zh-CN"/>
          </a:p>
          <a:p>
            <a:pPr>
              <a:lnSpc>
                <a:spcPct val="90000"/>
              </a:lnSpc>
            </a:pPr>
            <a:r>
              <a:rPr lang="en-US" altLang="zh-CN"/>
              <a:t>8</a:t>
            </a:r>
            <a:r>
              <a:rPr lang="zh-CN" altLang="en-US"/>
              <a:t>、比较状语从句</a:t>
            </a:r>
            <a:endParaRPr lang="en-US" altLang="zh-CN"/>
          </a:p>
          <a:p>
            <a:pPr>
              <a:lnSpc>
                <a:spcPct val="90000"/>
              </a:lnSpc>
            </a:pPr>
            <a:r>
              <a:rPr lang="en-US" altLang="zh-CN"/>
              <a:t>9</a:t>
            </a:r>
            <a:r>
              <a:rPr lang="zh-CN" altLang="en-US"/>
              <a:t>、方式状语从句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000125"/>
          </a:xfrm>
        </p:spPr>
        <p:txBody>
          <a:bodyPr/>
          <a:lstStyle/>
          <a:p>
            <a:r>
              <a:rPr lang="en-US" altLang="zh-CN"/>
              <a:t>1</a:t>
            </a:r>
            <a:r>
              <a:rPr lang="zh-CN" altLang="en-US"/>
              <a:t>、时间状语从句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928688"/>
            <a:ext cx="9144000" cy="59293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CN" altLang="en-US" sz="3000"/>
              <a:t>一、常用引导词：</a:t>
            </a:r>
            <a:r>
              <a:rPr lang="en-US" altLang="zh-CN" sz="3000"/>
              <a:t>when, as, while, as soon as, before, after, since , till, until </a:t>
            </a:r>
          </a:p>
          <a:p>
            <a:pPr>
              <a:lnSpc>
                <a:spcPct val="80000"/>
              </a:lnSpc>
            </a:pPr>
            <a:r>
              <a:rPr lang="zh-CN" altLang="en-US" sz="3000"/>
              <a:t>二、特殊引导词：</a:t>
            </a:r>
            <a:r>
              <a:rPr lang="en-US" altLang="zh-CN" sz="3000"/>
              <a:t>the minute, the moment, the second, every time, the day</a:t>
            </a:r>
            <a:r>
              <a:rPr lang="zh-CN" altLang="en-US" sz="3000"/>
              <a:t>，</a:t>
            </a:r>
            <a:r>
              <a:rPr lang="en-US" altLang="zh-CN" sz="3000"/>
              <a:t>the instant, immediately , directly, no sooner … than, hardly …when, scarcely … when </a:t>
            </a:r>
          </a:p>
          <a:p>
            <a:pPr>
              <a:lnSpc>
                <a:spcPct val="80000"/>
              </a:lnSpc>
            </a:pPr>
            <a:r>
              <a:rPr lang="zh-CN" altLang="en-US" sz="3000"/>
              <a:t>例句：</a:t>
            </a:r>
            <a:r>
              <a:rPr lang="en-US" altLang="zh-CN" sz="3000"/>
              <a:t>I didn’t realize how special my mother was until I became an adult. </a:t>
            </a:r>
          </a:p>
          <a:p>
            <a:pPr>
              <a:lnSpc>
                <a:spcPct val="80000"/>
              </a:lnSpc>
            </a:pPr>
            <a:r>
              <a:rPr lang="en-US" altLang="zh-CN" sz="3000"/>
              <a:t>While John was watching TV, his wife was cooking. </a:t>
            </a:r>
          </a:p>
          <a:p>
            <a:pPr>
              <a:lnSpc>
                <a:spcPct val="80000"/>
              </a:lnSpc>
            </a:pPr>
            <a:r>
              <a:rPr lang="en-US" altLang="zh-CN" sz="3000"/>
              <a:t>The children ran away from the orchard(</a:t>
            </a:r>
            <a:r>
              <a:rPr lang="zh-CN" altLang="en-US" sz="3000"/>
              <a:t>果园</a:t>
            </a:r>
            <a:r>
              <a:rPr lang="en-US" altLang="zh-CN" sz="3000"/>
              <a:t>), the moment they saw the guard. </a:t>
            </a:r>
          </a:p>
          <a:p>
            <a:pPr>
              <a:lnSpc>
                <a:spcPct val="80000"/>
              </a:lnSpc>
            </a:pPr>
            <a:r>
              <a:rPr lang="en-US" altLang="zh-CN" sz="3000"/>
              <a:t>No sooner had I arrived home ,then it began to rain. </a:t>
            </a:r>
          </a:p>
          <a:p>
            <a:pPr>
              <a:lnSpc>
                <a:spcPct val="80000"/>
              </a:lnSpc>
            </a:pPr>
            <a:r>
              <a:rPr lang="en-US" altLang="zh-CN" sz="3000"/>
              <a:t>Every time I listen to your advice, I get into trouble. </a:t>
            </a:r>
            <a:endParaRPr lang="zh-CN" altLang="en-US"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/>
              <a:t>2</a:t>
            </a:r>
            <a:r>
              <a:rPr lang="zh-CN" altLang="en-US"/>
              <a:t>、地点状语从句</a:t>
            </a:r>
          </a:p>
        </p:txBody>
      </p:sp>
      <p:sp>
        <p:nvSpPr>
          <p:cNvPr id="17410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zh-CN" altLang="en-US" sz="2800"/>
              <a:t>　常用引导词：</a:t>
            </a:r>
            <a:r>
              <a:rPr lang="en-US" altLang="zh-CN" sz="2800"/>
              <a:t>where </a:t>
            </a:r>
          </a:p>
          <a:p>
            <a:r>
              <a:rPr lang="zh-CN" altLang="en-US" sz="2800"/>
              <a:t>　特殊引导词：</a:t>
            </a:r>
            <a:r>
              <a:rPr lang="en-US" altLang="zh-CN" sz="2800"/>
              <a:t>wherever, anywhere, everywhere </a:t>
            </a:r>
          </a:p>
          <a:p>
            <a:pPr>
              <a:buFont typeface="Wingdings" pitchFamily="2" charset="2"/>
              <a:buNone/>
            </a:pPr>
            <a:r>
              <a:rPr lang="zh-CN" altLang="en-US" sz="2800"/>
              <a:t> 例句：</a:t>
            </a:r>
            <a:r>
              <a:rPr lang="en-US" altLang="zh-CN" sz="2800"/>
              <a:t>Generally, air will be heavily polluted where there are factories. </a:t>
            </a:r>
          </a:p>
          <a:p>
            <a:pPr>
              <a:buFont typeface="Wingdings" pitchFamily="2" charset="2"/>
              <a:buNone/>
            </a:pPr>
            <a:r>
              <a:rPr lang="zh-CN" altLang="en-US" sz="2800"/>
              <a:t>    </a:t>
            </a:r>
            <a:r>
              <a:rPr lang="en-US" altLang="zh-CN" sz="2800"/>
              <a:t>Wherever you go, you should work hard.</a:t>
            </a:r>
            <a:r>
              <a:rPr lang="en-US" altLang="zh-CN"/>
              <a:t> 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/>
              <a:t>两种句型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CN" altLang="en-US" sz="2000"/>
              <a:t>地点状语从句一般由连接副词</a:t>
            </a:r>
            <a:r>
              <a:rPr lang="en-US" altLang="zh-CN" sz="2000"/>
              <a:t>where, wherever</a:t>
            </a:r>
            <a:r>
              <a:rPr lang="zh-CN" altLang="en-US" sz="2000"/>
              <a:t>等引导，已经形成了固定的句型，例如： </a:t>
            </a:r>
          </a:p>
          <a:p>
            <a:pPr>
              <a:lnSpc>
                <a:spcPct val="80000"/>
              </a:lnSpc>
            </a:pPr>
            <a:r>
              <a:rPr lang="zh-CN" altLang="en-US" sz="2000"/>
              <a:t>句型</a:t>
            </a:r>
            <a:r>
              <a:rPr lang="en-US" altLang="zh-CN" sz="2000"/>
              <a:t>1</a:t>
            </a:r>
            <a:r>
              <a:rPr lang="zh-CN" altLang="en-US" sz="2000"/>
              <a:t>：</a:t>
            </a:r>
            <a:r>
              <a:rPr lang="en-US" altLang="zh-CN" sz="2000"/>
              <a:t>Where</a:t>
            </a:r>
            <a:r>
              <a:rPr lang="zh-CN" altLang="en-US" sz="2000"/>
              <a:t>＋地点从句，（</a:t>
            </a:r>
            <a:r>
              <a:rPr lang="en-US" altLang="zh-CN" sz="2000"/>
              <a:t>there</a:t>
            </a:r>
            <a:r>
              <a:rPr lang="zh-CN" altLang="en-US" sz="2000"/>
              <a:t>）＋主句。 </a:t>
            </a:r>
          </a:p>
          <a:p>
            <a:pPr>
              <a:lnSpc>
                <a:spcPct val="80000"/>
              </a:lnSpc>
            </a:pPr>
            <a:r>
              <a:rPr lang="en-US" altLang="zh-CN" sz="2000"/>
              <a:t>【</a:t>
            </a:r>
            <a:r>
              <a:rPr lang="zh-CN" altLang="en-US" sz="2000"/>
              <a:t>注意</a:t>
            </a:r>
            <a:r>
              <a:rPr lang="en-US" altLang="zh-CN" sz="2000"/>
              <a:t>】</a:t>
            </a:r>
            <a:r>
              <a:rPr lang="zh-CN" altLang="en-US" sz="2000"/>
              <a:t>此句型通常译成“哪里</a:t>
            </a:r>
            <a:r>
              <a:rPr lang="en-US" altLang="zh-CN" sz="2000"/>
              <a:t>……</a:t>
            </a:r>
            <a:r>
              <a:rPr lang="zh-CN" altLang="en-US" sz="2000"/>
              <a:t>哪里就</a:t>
            </a:r>
            <a:r>
              <a:rPr lang="en-US" altLang="zh-CN" sz="2000"/>
              <a:t>……”</a:t>
            </a:r>
            <a:r>
              <a:rPr lang="zh-CN" altLang="en-US" sz="2000"/>
              <a:t>；主句在从句后面时，</a:t>
            </a:r>
            <a:r>
              <a:rPr lang="en-US" altLang="zh-CN" sz="2000"/>
              <a:t>there</a:t>
            </a:r>
            <a:r>
              <a:rPr lang="zh-CN" altLang="en-US" sz="2000"/>
              <a:t>可用可不用；如果主句在从句的前面时，一般都不用</a:t>
            </a:r>
            <a:r>
              <a:rPr lang="en-US" altLang="zh-CN" sz="2000"/>
              <a:t>there</a:t>
            </a:r>
            <a:r>
              <a:rPr lang="zh-CN" altLang="en-US" sz="2000"/>
              <a:t>。例如： </a:t>
            </a:r>
          </a:p>
          <a:p>
            <a:pPr>
              <a:lnSpc>
                <a:spcPct val="80000"/>
              </a:lnSpc>
            </a:pPr>
            <a:r>
              <a:rPr lang="en-US" altLang="zh-CN" sz="2000"/>
              <a:t>Where there is no rain, farming is difficult or impossible.</a:t>
            </a:r>
          </a:p>
          <a:p>
            <a:pPr>
              <a:lnSpc>
                <a:spcPct val="80000"/>
              </a:lnSpc>
            </a:pPr>
            <a:r>
              <a:rPr lang="en-US" altLang="zh-CN" sz="2000"/>
              <a:t>They were good persons. Where they went, there they were warmly welcomed. </a:t>
            </a:r>
            <a:endParaRPr lang="zh-CN" altLang="en-US" sz="2000"/>
          </a:p>
          <a:p>
            <a:pPr>
              <a:lnSpc>
                <a:spcPct val="80000"/>
              </a:lnSpc>
            </a:pPr>
            <a:r>
              <a:rPr lang="en-US" altLang="zh-CN" sz="2000"/>
              <a:t>You should have put the book where you found it. </a:t>
            </a:r>
            <a:r>
              <a:rPr lang="zh-CN" altLang="en-US" sz="2000"/>
              <a:t> </a:t>
            </a:r>
          </a:p>
          <a:p>
            <a:pPr>
              <a:lnSpc>
                <a:spcPct val="80000"/>
              </a:lnSpc>
            </a:pPr>
            <a:r>
              <a:rPr lang="en-US" altLang="zh-CN" sz="2000"/>
              <a:t>Where the Communist Party of China goes, there the people are liberated.</a:t>
            </a:r>
            <a:r>
              <a:rPr lang="zh-CN" altLang="en-US" sz="2000"/>
              <a:t>哪里有了中国共产党，哪里人民得解放。 </a:t>
            </a:r>
          </a:p>
          <a:p>
            <a:pPr>
              <a:lnSpc>
                <a:spcPct val="80000"/>
              </a:lnSpc>
            </a:pPr>
            <a:r>
              <a:rPr lang="zh-CN" altLang="en-US" sz="2000"/>
              <a:t>句型</a:t>
            </a:r>
            <a:r>
              <a:rPr lang="en-US" altLang="zh-CN" sz="2000"/>
              <a:t>2</a:t>
            </a:r>
            <a:r>
              <a:rPr lang="zh-CN" altLang="en-US" sz="2000"/>
              <a:t>：</a:t>
            </a:r>
            <a:r>
              <a:rPr lang="en-US" altLang="zh-CN" sz="2000"/>
              <a:t>Anywhere/ wherever</a:t>
            </a:r>
            <a:r>
              <a:rPr lang="zh-CN" altLang="en-US" sz="2000"/>
              <a:t>＋地点从句，＋主句。 </a:t>
            </a:r>
          </a:p>
          <a:p>
            <a:pPr>
              <a:lnSpc>
                <a:spcPct val="80000"/>
              </a:lnSpc>
            </a:pPr>
            <a:r>
              <a:rPr lang="en-US" altLang="zh-CN" sz="2000"/>
              <a:t>【</a:t>
            </a:r>
            <a:r>
              <a:rPr lang="zh-CN" altLang="en-US" sz="2000"/>
              <a:t>注意</a:t>
            </a:r>
            <a:r>
              <a:rPr lang="en-US" altLang="zh-CN" sz="2000"/>
              <a:t>】anywhere</a:t>
            </a:r>
            <a:r>
              <a:rPr lang="zh-CN" altLang="en-US" sz="2000"/>
              <a:t>本身是个副词，但是，常可以引导从句，相当于连词，意思相似于</a:t>
            </a:r>
            <a:r>
              <a:rPr lang="en-US" altLang="zh-CN" sz="2000"/>
              <a:t>wherever, anywhere</a:t>
            </a:r>
            <a:r>
              <a:rPr lang="zh-CN" altLang="en-US" sz="2000"/>
              <a:t>引导的从句可位于主句之前，也可以位于主句之后。 而</a:t>
            </a:r>
            <a:r>
              <a:rPr lang="en-US" altLang="zh-CN" sz="2000"/>
              <a:t>wherever</a:t>
            </a:r>
            <a:r>
              <a:rPr lang="zh-CN" altLang="en-US" sz="2000"/>
              <a:t>本身就是个连词，表示“在何处，无论何处”。例如： </a:t>
            </a:r>
          </a:p>
          <a:p>
            <a:pPr>
              <a:lnSpc>
                <a:spcPct val="80000"/>
              </a:lnSpc>
            </a:pPr>
            <a:r>
              <a:rPr lang="en-US" altLang="zh-CN" sz="2000"/>
              <a:t>Wherever the sea is , you will find seamen.</a:t>
            </a:r>
            <a:r>
              <a:rPr lang="zh-CN" altLang="en-US" sz="2000"/>
              <a:t>有海就有海员</a:t>
            </a:r>
            <a:r>
              <a:rPr lang="zh-CN" altLang="en-US" sz="1500"/>
              <a:t>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r>
              <a:rPr lang="en-US" altLang="zh-CN"/>
              <a:t>3</a:t>
            </a:r>
            <a:r>
              <a:rPr lang="zh-CN" altLang="en-US"/>
              <a:t>、原因状语从句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6868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2400"/>
              <a:t>常用引导词：</a:t>
            </a:r>
            <a:r>
              <a:rPr lang="en-US" altLang="zh-CN" sz="2400"/>
              <a:t>because, since, as, for 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特殊引导词：</a:t>
            </a:r>
            <a:r>
              <a:rPr lang="en-US" altLang="zh-CN" sz="2400"/>
              <a:t>seeing that, now that, in that, considering that, given that. 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My friends dislike me because I’m handsome and successful. 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Now that everybody has come, let’s begin our conference. 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The higher income tax is harmful in that it may discourage people from trying to earn more. 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Considering that he is no more than 12 years old, his height of 1.80 m is quite remarkable.</a:t>
            </a:r>
            <a:endParaRPr lang="zh-CN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/>
              <a:t>4</a:t>
            </a:r>
            <a:r>
              <a:rPr lang="zh-CN" altLang="en-US"/>
              <a:t>． 目的状语从句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2800"/>
              <a:t>常用引导词：</a:t>
            </a:r>
            <a:r>
              <a:rPr lang="en-US" altLang="zh-CN" sz="2800"/>
              <a:t>so that, in order that 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 特殊引导词：</a:t>
            </a:r>
            <a:r>
              <a:rPr lang="en-US" altLang="zh-CN" sz="2800"/>
              <a:t>lest, in case, for fear that</a:t>
            </a:r>
            <a:r>
              <a:rPr lang="zh-CN" altLang="en-US" sz="2800"/>
              <a:t>，</a:t>
            </a:r>
            <a:r>
              <a:rPr lang="en-US" altLang="zh-CN" sz="2800"/>
              <a:t>in the hope that, for the purpose that, to the end that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The boss asked the secretary to hurry up with the letters so that he could sign them.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The teacher raised his voice on purpose that the students in the back could hear more clearly</a:t>
            </a:r>
            <a:endParaRPr lang="zh-CN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/>
              <a:t>　</a:t>
            </a:r>
            <a:r>
              <a:rPr lang="en-US" altLang="zh-CN"/>
              <a:t>5</a:t>
            </a:r>
            <a:r>
              <a:rPr lang="zh-CN" altLang="en-US"/>
              <a:t>． 结果状语从句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2800"/>
              <a:t>常用引导词：</a:t>
            </a:r>
            <a:r>
              <a:rPr lang="en-US" altLang="zh-CN" sz="2800"/>
              <a:t>so … that, such … that, 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特殊引导词：</a:t>
            </a:r>
            <a:r>
              <a:rPr lang="en-US" altLang="zh-CN" sz="2800"/>
              <a:t>such that, to the degree that, to the extent that, to such a degree that,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He got up so early that he caught the first bus.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It’s such a good chance that we must not miss it. 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To such an degree was he excited that he couldn’t sleep last night. </a:t>
            </a:r>
            <a:endParaRPr lang="zh-CN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古瓶荷花">
  <a:themeElements>
    <a:clrScheme name="古瓶荷花 1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古瓶荷花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CDESIGNK</Template>
  <TotalTime>62</TotalTime>
  <Words>1644</Words>
  <Application>Microsoft Office PowerPoint</Application>
  <PresentationFormat>全屏显示(4:3)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古瓶荷花</vt:lpstr>
      <vt:lpstr>第四讲         状语从句</vt:lpstr>
      <vt:lpstr>状语从句的时态特点</vt:lpstr>
      <vt:lpstr>幻灯片 3</vt:lpstr>
      <vt:lpstr>1、时间状语从句</vt:lpstr>
      <vt:lpstr>2、地点状语从句</vt:lpstr>
      <vt:lpstr>两种句型</vt:lpstr>
      <vt:lpstr>3、原因状语从句</vt:lpstr>
      <vt:lpstr>4． 目的状语从句 </vt:lpstr>
      <vt:lpstr>　5． 结果状语从句 </vt:lpstr>
      <vt:lpstr>6． 条件状语从句 </vt:lpstr>
      <vt:lpstr>　7． 让步状语从句 </vt:lpstr>
      <vt:lpstr>8． 比较状语从句</vt:lpstr>
      <vt:lpstr>　9． 方式状语从句 </vt:lpstr>
      <vt:lpstr>♠状语从句的省略  </vt:lpstr>
      <vt:lpstr>状语从句的简化现象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第四讲         状语从句</dc:title>
  <dc:creator>Administrator</dc:creator>
  <cp:lastModifiedBy>li</cp:lastModifiedBy>
  <cp:revision>7</cp:revision>
  <dcterms:created xsi:type="dcterms:W3CDTF">2010-07-28T03:08:24Z</dcterms:created>
  <dcterms:modified xsi:type="dcterms:W3CDTF">2011-02-27T09:37:58Z</dcterms:modified>
</cp:coreProperties>
</file>