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DD830-7133-4E13-8BF8-745BFE2AA994}" type="datetimeFigureOut">
              <a:rPr lang="zh-CN" altLang="en-US" smtClean="0"/>
              <a:t>2018/12/14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B9F85-7177-4CB2-83C0-BEB9099492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458" name="备注占位符 2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endParaRPr lang="zh-CN" altLang="en-US" dirty="0"/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/>
            <a:fld id="{9A0DB2DC-4C9A-4742-B13C-FB6460FD3503}" type="slidenum"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pPr lvl="0" indent="0"/>
              <a:t>1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等腰三角形 11"/>
          <p:cNvSpPr/>
          <p:nvPr/>
        </p:nvSpPr>
        <p:spPr>
          <a:xfrm rot="13558710">
            <a:off x="7749104" y="167628"/>
            <a:ext cx="1598613" cy="3096816"/>
          </a:xfrm>
          <a:prstGeom prst="triangle">
            <a:avLst>
              <a:gd name="adj" fmla="val 65111"/>
            </a:avLst>
          </a:pr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" name="任意多边形 8"/>
          <p:cNvSpPr/>
          <p:nvPr/>
        </p:nvSpPr>
        <p:spPr>
          <a:xfrm>
            <a:off x="2002473" y="3386349"/>
            <a:ext cx="4533900" cy="3997325"/>
          </a:xfrm>
          <a:custGeom>
            <a:avLst/>
            <a:gdLst>
              <a:gd name="connsiteX0" fmla="*/ 1638300 w 4533900"/>
              <a:gd name="connsiteY0" fmla="*/ 0 h 2997200"/>
              <a:gd name="connsiteX1" fmla="*/ 4533900 w 4533900"/>
              <a:gd name="connsiteY1" fmla="*/ 762000 h 2997200"/>
              <a:gd name="connsiteX2" fmla="*/ 0 w 4533900"/>
              <a:gd name="connsiteY2" fmla="*/ 2997200 h 2997200"/>
              <a:gd name="connsiteX3" fmla="*/ 1638300 w 4533900"/>
              <a:gd name="connsiteY3" fmla="*/ 0 h 299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900" h="2997200">
                <a:moveTo>
                  <a:pt x="1638300" y="0"/>
                </a:moveTo>
                <a:lnTo>
                  <a:pt x="4533900" y="762000"/>
                </a:lnTo>
                <a:lnTo>
                  <a:pt x="0" y="2997200"/>
                </a:lnTo>
                <a:lnTo>
                  <a:pt x="1638300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任意多边形 4"/>
          <p:cNvSpPr/>
          <p:nvPr/>
        </p:nvSpPr>
        <p:spPr>
          <a:xfrm>
            <a:off x="310515" y="2502324"/>
            <a:ext cx="3436144" cy="4910139"/>
          </a:xfrm>
          <a:custGeom>
            <a:avLst/>
            <a:gdLst>
              <a:gd name="connsiteX0" fmla="*/ 0 w 3435179"/>
              <a:gd name="connsiteY0" fmla="*/ 3657600 h 3682313"/>
              <a:gd name="connsiteX1" fmla="*/ 1754660 w 3435179"/>
              <a:gd name="connsiteY1" fmla="*/ 3682313 h 3682313"/>
              <a:gd name="connsiteX2" fmla="*/ 3385752 w 3435179"/>
              <a:gd name="connsiteY2" fmla="*/ 630194 h 3682313"/>
              <a:gd name="connsiteX3" fmla="*/ 3435179 w 3435179"/>
              <a:gd name="connsiteY3" fmla="*/ 0 h 3682313"/>
              <a:gd name="connsiteX4" fmla="*/ 12357 w 3435179"/>
              <a:gd name="connsiteY4" fmla="*/ 2792627 h 3682313"/>
              <a:gd name="connsiteX5" fmla="*/ 0 w 3435179"/>
              <a:gd name="connsiteY5" fmla="*/ 3657600 h 368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179" h="3682313">
                <a:moveTo>
                  <a:pt x="0" y="3657600"/>
                </a:moveTo>
                <a:lnTo>
                  <a:pt x="1754660" y="3682313"/>
                </a:lnTo>
                <a:lnTo>
                  <a:pt x="3385752" y="630194"/>
                </a:lnTo>
                <a:lnTo>
                  <a:pt x="3435179" y="0"/>
                </a:lnTo>
                <a:lnTo>
                  <a:pt x="12357" y="2792627"/>
                </a:lnTo>
                <a:lnTo>
                  <a:pt x="0" y="3657600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508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1" name="任意多边形 10"/>
          <p:cNvSpPr/>
          <p:nvPr/>
        </p:nvSpPr>
        <p:spPr>
          <a:xfrm>
            <a:off x="5184220" y="924455"/>
            <a:ext cx="3302794" cy="2800351"/>
          </a:xfrm>
          <a:custGeom>
            <a:avLst/>
            <a:gdLst>
              <a:gd name="connsiteX0" fmla="*/ 0 w 3225113"/>
              <a:gd name="connsiteY0" fmla="*/ 1692876 h 2100649"/>
              <a:gd name="connsiteX1" fmla="*/ 1556951 w 3225113"/>
              <a:gd name="connsiteY1" fmla="*/ 2100649 h 2100649"/>
              <a:gd name="connsiteX2" fmla="*/ 3225113 w 3225113"/>
              <a:gd name="connsiteY2" fmla="*/ 0 h 2100649"/>
              <a:gd name="connsiteX3" fmla="*/ 0 w 3225113"/>
              <a:gd name="connsiteY3" fmla="*/ 1692876 h 210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5113" h="2100649">
                <a:moveTo>
                  <a:pt x="0" y="1692876"/>
                </a:moveTo>
                <a:lnTo>
                  <a:pt x="1556951" y="2100649"/>
                </a:lnTo>
                <a:lnTo>
                  <a:pt x="3225113" y="0"/>
                </a:lnTo>
                <a:lnTo>
                  <a:pt x="0" y="1692876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508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8437" name="TextBox 9"/>
          <p:cNvSpPr txBox="1"/>
          <p:nvPr/>
        </p:nvSpPr>
        <p:spPr>
          <a:xfrm>
            <a:off x="6658372" y="5774162"/>
            <a:ext cx="877163" cy="3231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zh-CN" sz="1500" b="1" dirty="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安佰娟</a:t>
            </a:r>
          </a:p>
        </p:txBody>
      </p:sp>
      <p:sp>
        <p:nvSpPr>
          <p:cNvPr id="32771" name="标题 32770"/>
          <p:cNvSpPr>
            <a:spLocks noGrp="1"/>
          </p:cNvSpPr>
          <p:nvPr>
            <p:ph type="title"/>
          </p:nvPr>
        </p:nvSpPr>
        <p:spPr>
          <a:xfrm>
            <a:off x="1187624" y="1340768"/>
            <a:ext cx="7089973" cy="955675"/>
          </a:xfrm>
        </p:spPr>
        <p:txBody>
          <a:bodyPr anchor="ctr">
            <a:normAutofit/>
          </a:bodyPr>
          <a:lstStyle>
            <a:lvl1pPr marL="0" lvl="0" indent="0" algn="l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charset="0"/>
              <a:buNone/>
              <a:defRPr sz="3200" u="none" kern="1200" baseline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ctr" defTabSz="514350"/>
            <a:r>
              <a:rPr lang="en-US" altLang="zh-CN" sz="2400" b="1" dirty="0" smtClean="0">
                <a:solidFill>
                  <a:schemeClr val="tx1"/>
                </a:solidFill>
              </a:rPr>
              <a:t>Complaints 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and Dealing with 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Complaints</a:t>
            </a:r>
            <a:endParaRPr lang="en-US" altLang="zh-CN" sz="2400" b="1" strike="noStrike" noProof="1">
              <a:solidFill>
                <a:schemeClr val="tx1"/>
              </a:solidFill>
              <a:latin typeface="Georgia" panose="02040502050405020303" charset="0"/>
            </a:endParaRPr>
          </a:p>
        </p:txBody>
      </p:sp>
      <p:sp>
        <p:nvSpPr>
          <p:cNvPr id="18439" name="副标题 32769"/>
          <p:cNvSpPr>
            <a:spLocks noGrp="1"/>
          </p:cNvSpPr>
          <p:nvPr>
            <p:ph type="subTitle"/>
          </p:nvPr>
        </p:nvSpPr>
        <p:spPr>
          <a:xfrm>
            <a:off x="1403648" y="620688"/>
            <a:ext cx="6115050" cy="552451"/>
          </a:xfrm>
          <a:noFill/>
          <a:ln>
            <a:noFill/>
          </a:ln>
        </p:spPr>
        <p:txBody>
          <a:bodyPr anchor="t">
            <a:noAutofit/>
          </a:bodyPr>
          <a:lstStyle>
            <a:lvl1pPr marL="0" lvl="0" indent="0" algn="ctr">
              <a:defRPr kern="1200"/>
            </a:lvl1pPr>
            <a:lvl2pPr marL="457200" lvl="1" indent="-457200" algn="ctr">
              <a:defRPr kern="1200"/>
            </a:lvl2pPr>
            <a:lvl3pPr marL="914400" lvl="2" indent="-914400" algn="ctr">
              <a:defRPr kern="1200"/>
            </a:lvl3pPr>
            <a:lvl4pPr marL="1371600" lvl="3" indent="-1371600" algn="ctr">
              <a:defRPr kern="1200"/>
            </a:lvl4pPr>
            <a:lvl5pPr marL="1828800" lvl="4" indent="-1828800" algn="ctr">
              <a:defRPr kern="1200"/>
            </a:lvl5pPr>
          </a:lstStyle>
          <a:p>
            <a:pPr marL="0" lvl="0" indent="0" algn="ctr" defTabSz="514350" fontAlgn="base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2" charset="2"/>
              <a:buNone/>
            </a:pPr>
            <a:r>
              <a:rPr lang="en-US" altLang="zh-CN" sz="4000" b="1" dirty="0" smtClean="0">
                <a:solidFill>
                  <a:srgbClr val="FFC000"/>
                </a:solidFill>
                <a:latin typeface="Georgia" panose="02040502050405020303" charset="0"/>
                <a:ea typeface="微软雅黑" panose="020B0503020204020204" pitchFamily="34" charset="-122"/>
              </a:rPr>
              <a:t>Customer Service</a:t>
            </a:r>
            <a:endParaRPr lang="en-US" altLang="zh-CN" sz="4000" b="1" u="none" baseline="0" dirty="0">
              <a:solidFill>
                <a:srgbClr val="FFC000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838200"/>
            <a:ext cx="4572000" cy="0"/>
          </a:xfrm>
          <a:prstGeom prst="line">
            <a:avLst/>
          </a:prstGeom>
          <a:ln>
            <a:solidFill>
              <a:srgbClr val="CA5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4648200" y="533400"/>
            <a:ext cx="0" cy="431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724400" y="609600"/>
            <a:ext cx="0" cy="2889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4" descr="http://photocdn.sohu.com/20070613/Img250544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30289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0" y="228600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</a:t>
            </a:r>
            <a:r>
              <a:rPr lang="en-US" altLang="zh-CN" sz="2800" b="1" dirty="0"/>
              <a:t>Listening  &amp; Speaking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           ----Complaints  and Dealing with Complaints</a:t>
            </a:r>
            <a:endParaRPr lang="zh-CN" altLang="en-US" sz="2800" b="1" dirty="0"/>
          </a:p>
        </p:txBody>
      </p:sp>
      <p:sp>
        <p:nvSpPr>
          <p:cNvPr id="16391" name="TextBox 7"/>
          <p:cNvSpPr txBox="1">
            <a:spLocks noChangeArrowheads="1"/>
          </p:cNvSpPr>
          <p:nvPr/>
        </p:nvSpPr>
        <p:spPr bwMode="auto">
          <a:xfrm>
            <a:off x="685902" y="2590822"/>
            <a:ext cx="8077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800" dirty="0"/>
              <a:t>How to make a complaint?</a:t>
            </a: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800" dirty="0"/>
              <a:t>How to deal with the complaints?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838200"/>
            <a:ext cx="4572000" cy="0"/>
          </a:xfrm>
          <a:prstGeom prst="line">
            <a:avLst/>
          </a:prstGeom>
          <a:ln>
            <a:solidFill>
              <a:srgbClr val="CA5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4648200" y="533400"/>
            <a:ext cx="0" cy="431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724400" y="609600"/>
            <a:ext cx="0" cy="2889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Picture 4" descr="http://photocdn.sohu.com/20070613/Img250544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30289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1143000"/>
            <a:ext cx="1905000" cy="340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/>
              <a:t>Directly</a:t>
            </a:r>
          </a:p>
          <a:p>
            <a:pPr>
              <a:lnSpc>
                <a:spcPct val="200000"/>
              </a:lnSpc>
            </a:pPr>
            <a:r>
              <a:rPr lang="en-US" altLang="zh-CN" sz="2800"/>
              <a:t>Clearly</a:t>
            </a:r>
          </a:p>
          <a:p>
            <a:pPr>
              <a:lnSpc>
                <a:spcPct val="200000"/>
              </a:lnSpc>
            </a:pPr>
            <a:r>
              <a:rPr lang="en-US" altLang="zh-CN" sz="2800"/>
              <a:t>Firmly </a:t>
            </a:r>
          </a:p>
          <a:p>
            <a:pPr>
              <a:lnSpc>
                <a:spcPct val="200000"/>
              </a:lnSpc>
            </a:pPr>
            <a:r>
              <a:rPr lang="en-US" altLang="zh-CN" sz="2800"/>
              <a:t>Politely   </a:t>
            </a:r>
            <a:endParaRPr lang="zh-CN" altLang="en-US" sz="2800"/>
          </a:p>
        </p:txBody>
      </p:sp>
      <p:sp>
        <p:nvSpPr>
          <p:cNvPr id="8" name="左大括号 7"/>
          <p:cNvSpPr>
            <a:spLocks/>
          </p:cNvSpPr>
          <p:nvPr/>
        </p:nvSpPr>
        <p:spPr bwMode="auto">
          <a:xfrm>
            <a:off x="762000" y="1447800"/>
            <a:ext cx="457200" cy="30480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FontTx/>
              <a:buNone/>
            </a:pPr>
            <a:endParaRPr lang="zh-CN" altLang="en-US"/>
          </a:p>
        </p:txBody>
      </p:sp>
      <p:sp>
        <p:nvSpPr>
          <p:cNvPr id="9" name="左大括号 8"/>
          <p:cNvSpPr>
            <a:spLocks/>
          </p:cNvSpPr>
          <p:nvPr/>
        </p:nvSpPr>
        <p:spPr bwMode="auto">
          <a:xfrm>
            <a:off x="4267200" y="1447800"/>
            <a:ext cx="457200" cy="30480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FontTx/>
              <a:buNone/>
            </a:pPr>
            <a:endParaRPr lang="zh-CN" alt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953000" y="1219200"/>
            <a:ext cx="3581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/>
              <a:t>Listen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Ask what happened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Take notes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Apologize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Solve the problem</a:t>
            </a:r>
            <a:endParaRPr lang="zh-CN" altLang="en-US" sz="28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838200"/>
            <a:ext cx="4572000" cy="0"/>
          </a:xfrm>
          <a:prstGeom prst="line">
            <a:avLst/>
          </a:prstGeom>
          <a:ln>
            <a:solidFill>
              <a:srgbClr val="CA5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4648200" y="533400"/>
            <a:ext cx="0" cy="4318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724400" y="609600"/>
            <a:ext cx="0" cy="28892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7" name="Picture 4" descr="http://photocdn.sohu.com/20070613/Img250544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30289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533400" y="38100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/>
              <a:t>Activity</a:t>
            </a:r>
            <a:endParaRPr lang="zh-CN" altLang="en-US" sz="2800" b="1"/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457200" y="1066800"/>
            <a:ext cx="83058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/>
              <a:t>Suppose :  </a:t>
            </a:r>
          </a:p>
          <a:p>
            <a:r>
              <a:rPr lang="en-US" altLang="zh-CN" sz="2800" b="1">
                <a:solidFill>
                  <a:srgbClr val="C00000"/>
                </a:solidFill>
              </a:rPr>
              <a:t>A</a:t>
            </a:r>
            <a:r>
              <a:rPr lang="en-US" altLang="zh-CN" sz="2800">
                <a:solidFill>
                  <a:srgbClr val="C00000"/>
                </a:solidFill>
              </a:rPr>
              <a:t>    </a:t>
            </a:r>
            <a:r>
              <a:rPr lang="en-US" altLang="zh-CN" sz="2800"/>
              <a:t>You ordered  a shirt (order No. 890560) from Rainbow company online  three weeks ago. But  unfortunately they sent you a shit in a wrong size. You call the company to make a complaint.</a:t>
            </a:r>
          </a:p>
          <a:p>
            <a:endParaRPr lang="en-US" altLang="zh-CN" sz="2800"/>
          </a:p>
          <a:p>
            <a:r>
              <a:rPr lang="en-US" altLang="zh-CN" sz="2800" b="1">
                <a:solidFill>
                  <a:srgbClr val="FF0000"/>
                </a:solidFill>
              </a:rPr>
              <a:t>B </a:t>
            </a:r>
            <a:r>
              <a:rPr lang="en-US" altLang="zh-CN" sz="2800"/>
              <a:t>  You are a salesperson of Rainbow. You receive  the call. Try to handle the complaint properly.</a:t>
            </a:r>
          </a:p>
          <a:p>
            <a:r>
              <a:rPr lang="en-US" altLang="zh-CN" sz="2800"/>
              <a:t>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685800" y="685800"/>
            <a:ext cx="7772400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C00000"/>
                </a:solidFill>
              </a:rPr>
              <a:t>Useful  structure</a:t>
            </a:r>
          </a:p>
          <a:p>
            <a:r>
              <a:rPr lang="en-US" altLang="zh-CN" sz="2400"/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What  can I do for you?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Make a complaint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What ‘s the matter/the trouble ?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I am so sorry …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Order number 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I can assure you that …</a:t>
            </a:r>
          </a:p>
          <a:p>
            <a:pPr>
              <a:lnSpc>
                <a:spcPct val="150000"/>
              </a:lnSpc>
            </a:pPr>
            <a:r>
              <a:rPr lang="en-US" altLang="zh-CN" sz="2800"/>
              <a:t>If you Have  any further questions, please…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全屏显示(4:3)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Complaints  and Dealing with Complaints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  and Dealing with Complaints</dc:title>
  <dc:creator>Administrator</dc:creator>
  <cp:lastModifiedBy>Administrator</cp:lastModifiedBy>
  <cp:revision>1</cp:revision>
  <dcterms:modified xsi:type="dcterms:W3CDTF">2018-12-14T04:51:29Z</dcterms:modified>
</cp:coreProperties>
</file>