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683" r:id="rId3"/>
    <p:sldId id="739" r:id="rId4"/>
    <p:sldId id="727" r:id="rId5"/>
    <p:sldId id="728" r:id="rId6"/>
    <p:sldId id="729" r:id="rId7"/>
    <p:sldId id="753" r:id="rId8"/>
    <p:sldId id="754" r:id="rId9"/>
    <p:sldId id="755" r:id="rId10"/>
    <p:sldId id="756" r:id="rId11"/>
    <p:sldId id="757" r:id="rId12"/>
    <p:sldId id="759" r:id="rId13"/>
    <p:sldId id="760" r:id="rId14"/>
    <p:sldId id="761" r:id="rId15"/>
    <p:sldId id="762" r:id="rId16"/>
    <p:sldId id="763" r:id="rId17"/>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CCFFFF"/>
    <a:srgbClr val="00CCFF"/>
    <a:srgbClr val="00FFFF"/>
    <a:srgbClr val="FF33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663"/>
        <p:guide pos="1791"/>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3074" name="页眉占位符 3073"/>
          <p:cNvSpPr>
            <a:spLocks noGrp="1"/>
          </p:cNvSpPr>
          <p:nvPr>
            <p:ph type="hdr" sz="quarter"/>
          </p:nvPr>
        </p:nvSpPr>
        <p:spPr>
          <a:xfrm>
            <a:off x="0" y="0"/>
            <a:ext cx="2971800" cy="457200"/>
          </a:xfrm>
          <a:prstGeom prst="rect">
            <a:avLst/>
          </a:prstGeom>
          <a:noFill/>
          <a:ln w="9525">
            <a:noFill/>
          </a:ln>
        </p:spPr>
        <p:txBody>
          <a:bodyPr/>
          <a:p>
            <a:pPr lvl="0"/>
            <a:endParaRPr lang="zh-CN" altLang="en-US" sz="1200"/>
          </a:p>
        </p:txBody>
      </p:sp>
      <p:sp>
        <p:nvSpPr>
          <p:cNvPr id="3075" name="日期占位符 3074"/>
          <p:cNvSpPr>
            <a:spLocks noGrp="1"/>
          </p:cNvSpPr>
          <p:nvPr>
            <p:ph type="dt" idx="1"/>
          </p:nvPr>
        </p:nvSpPr>
        <p:spPr>
          <a:xfrm>
            <a:off x="3884613" y="0"/>
            <a:ext cx="2971800" cy="457200"/>
          </a:xfrm>
          <a:prstGeom prst="rect">
            <a:avLst/>
          </a:prstGeom>
          <a:noFill/>
          <a:ln w="9525">
            <a:noFill/>
          </a:ln>
        </p:spPr>
        <p:txBody>
          <a:bodyPr/>
          <a:p>
            <a:pPr lvl="0" algn="r"/>
            <a:endParaRPr lang="zh-CN" altLang="en-US" sz="1200"/>
          </a:p>
        </p:txBody>
      </p:sp>
      <p:sp>
        <p:nvSpPr>
          <p:cNvPr id="3076" name="幻灯片图像占位符 3075"/>
          <p:cNvSpPr>
            <a:spLocks noGrp="1" noRot="1"/>
          </p:cNvSpPr>
          <p:nvPr>
            <p:ph type="sldImg" idx="2"/>
          </p:nvPr>
        </p:nvSpPr>
        <p:spPr>
          <a:xfrm>
            <a:off x="1143000" y="685800"/>
            <a:ext cx="4572000" cy="3429000"/>
          </a:xfrm>
          <a:prstGeom prst="rect">
            <a:avLst/>
          </a:prstGeom>
          <a:noFill/>
          <a:ln w="9525">
            <a:noFill/>
          </a:ln>
        </p:spPr>
      </p:sp>
      <p:sp>
        <p:nvSpPr>
          <p:cNvPr id="3077" name="文本占位符 3076"/>
          <p:cNvSpPr>
            <a:spLocks noGrp="1" noRot="1"/>
          </p:cNvSpPr>
          <p:nvPr>
            <p:ph type="body" sz="quarter" idx="3"/>
          </p:nvPr>
        </p:nvSpPr>
        <p:spPr>
          <a:xfrm>
            <a:off x="685800" y="4343400"/>
            <a:ext cx="5486400" cy="4114800"/>
          </a:xfrm>
          <a:prstGeom prst="rect">
            <a:avLst/>
          </a:prstGeom>
          <a:noFill/>
          <a:ln w="9525">
            <a:noFill/>
          </a:ln>
        </p:spPr>
        <p:txBody>
          <a:bodyPr anchor="ct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页脚占位符 3077"/>
          <p:cNvSpPr>
            <a:spLocks noGrp="1"/>
          </p:cNvSpPr>
          <p:nvPr>
            <p:ph type="ftr" sz="quarter" idx="4"/>
          </p:nvPr>
        </p:nvSpPr>
        <p:spPr>
          <a:xfrm>
            <a:off x="0" y="8685213"/>
            <a:ext cx="2971800" cy="457200"/>
          </a:xfrm>
          <a:prstGeom prst="rect">
            <a:avLst/>
          </a:prstGeom>
          <a:noFill/>
          <a:ln w="9525">
            <a:noFill/>
          </a:ln>
        </p:spPr>
        <p:txBody>
          <a:bodyPr anchor="b"/>
          <a:p>
            <a:pPr lvl="0"/>
            <a:endParaRPr lang="zh-CN" altLang="en-US" sz="1200"/>
          </a:p>
        </p:txBody>
      </p:sp>
      <p:sp>
        <p:nvSpPr>
          <p:cNvPr id="3079" name="灯片编号占位符 3078"/>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a:fld>
            <a:endParaRPr lang="zh-CN" altLang="en-US" sz="1200"/>
          </a:p>
        </p:txBody>
      </p:sp>
    </p:spTree>
  </p:cSld>
  <p:clrMap bg1="lt1" tx1="dk1" bg2="lt2" tx2="dk2" accent1="accent1" accent2="accent2" accent3="accent3" accent4="accent4" accent5="accent5" accent6="accent6" hlink="hlink" folHlink="folHlink"/>
  <p:hf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alpha val="100000"/>
            </a:schemeClr>
          </a:fgClr>
          <a:bgClr>
            <a:schemeClr val="bg1"/>
          </a:bgClr>
        </a:pattFill>
        <a:effectLst/>
      </p:bgPr>
    </p:bg>
    <p:spTree>
      <p:nvGrpSpPr>
        <p:cNvPr id="1" name=""/>
        <p:cNvGrpSpPr/>
        <p:nvPr/>
      </p:nvGrpSpPr>
      <p:grpSpPr/>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a:r>
              <a:rPr lang="zh-CN" altLang="en-US"/>
              <a:t>单击此处编辑母版标题样式</a:t>
            </a:r>
            <a:endParaRPr lang="zh-CN" altLang="en-US"/>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a:r>
              <a:rPr lang="zh-CN" altLang="en-US"/>
              <a:t>单击此处编辑母版副标题样式</a:t>
            </a:r>
            <a:endParaRPr lang="zh-CN" altLang="en-US"/>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2" charset="0"/>
              </a:defRPr>
            </a:lvl1pPr>
          </a:lstStyle>
          <a:p>
            <a:endParaRPr lang="zh-CN" altLang="en-US"/>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2" charset="0"/>
              </a:defRPr>
            </a:lvl1pPr>
          </a:lstStyle>
          <a:p>
            <a:endParaRPr lang="zh-CN" altLang="en-US"/>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2" charset="0"/>
              </a:defRPr>
            </a:lvl1pPr>
          </a:lstStyle>
          <a:p>
            <a:fld id="{9A0DB2DC-4C9A-4742-B13C-FB6460FD3503}" type="slidenum">
              <a:rPr lang="zh-CN" altLang="en-US"/>
            </a:fld>
            <a:endParaRPr lang="zh-CN" altLang="en-US"/>
          </a:p>
        </p:txBody>
      </p:sp>
      <p:sp>
        <p:nvSpPr>
          <p:cNvPr id="2055" name="任意多边形 2054"/>
          <p:cNvSpPr/>
          <p:nvPr/>
        </p:nvSpPr>
        <p:spPr>
          <a:xfrm>
            <a:off x="685800" y="2393950"/>
            <a:ext cx="7772400" cy="109538"/>
          </a:xfrm>
          <a:custGeom>
            <a:avLst/>
            <a:gdLst>
              <a:gd name="A1" fmla="val 618"/>
              <a:gd name="A3" fmla="val 0"/>
              <a:gd name="G0" fmla="+- A1 0 0"/>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bevel/>
            <a:headEnd type="none" w="med" len="med"/>
            <a:tailEnd type="none" w="med" len="med"/>
          </a:ln>
        </p:spPr>
        <p:txBody>
          <a:bodyPr/>
          <a:p>
            <a:pPr lvl="0">
              <a:buClrTx/>
            </a:pPr>
            <a:endParaRPr sz="2400">
              <a:latin typeface="Times New Roman" panose="02020603050405020304" pitchFamily="2" charset="0"/>
            </a:endParaRPr>
          </a:p>
        </p:txBody>
      </p:sp>
    </p:spTree>
  </p:cSld>
  <p:clrMapOvr>
    <a:masterClrMapping/>
  </p:clrMapOvr>
  <p:transition spd="med">
    <p:cover dir="u"/>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90631"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724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p>
        </p:txBody>
      </p:sp>
      <p:sp>
        <p:nvSpPr>
          <p:cNvPr id="8" name="页脚占位符 7"/>
          <p:cNvSpPr>
            <a:spLocks noGrp="1"/>
          </p:cNvSpPr>
          <p:nvPr>
            <p:ph type="ftr" sz="quarter" idx="11"/>
          </p:nvPr>
        </p:nvSpPr>
        <p:spPr/>
        <p:txBody>
          <a:bodyPr/>
          <a:lstStyle/>
          <a:p>
            <a:pPr lvl="0"/>
            <a:endParaRPr lang="zh-CN" altLang="en-US"/>
          </a:p>
        </p:txBody>
      </p:sp>
      <p:sp>
        <p:nvSpPr>
          <p:cNvPr id="9" name="灯片编号占位符 8"/>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p>
        </p:txBody>
      </p:sp>
      <p:sp>
        <p:nvSpPr>
          <p:cNvPr id="4" name="页脚占位符 3"/>
          <p:cNvSpPr>
            <a:spLocks noGrp="1"/>
          </p:cNvSpPr>
          <p:nvPr>
            <p:ph type="ftr" sz="quarter" idx="11"/>
          </p:nvPr>
        </p:nvSpPr>
        <p:spPr/>
        <p:txBody>
          <a:bodyPr/>
          <a:lstStyle/>
          <a:p>
            <a:pPr lvl="0"/>
            <a:endParaRPr lang="zh-CN" altLang="en-US"/>
          </a:p>
        </p:txBody>
      </p:sp>
      <p:sp>
        <p:nvSpPr>
          <p:cNvPr id="5" name="灯片编号占位符 4"/>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p>
        </p:txBody>
      </p:sp>
      <p:sp>
        <p:nvSpPr>
          <p:cNvPr id="3" name="页脚占位符 2"/>
          <p:cNvSpPr>
            <a:spLocks noGrp="1"/>
          </p:cNvSpPr>
          <p:nvPr>
            <p:ph type="ftr" sz="quarter" idx="11"/>
          </p:nvPr>
        </p:nvSpPr>
        <p:spPr/>
        <p:txBody>
          <a:bodyPr/>
          <a:lstStyle/>
          <a:p>
            <a:pPr lvl="0"/>
            <a:endParaRPr lang="zh-CN" altLang="en-US"/>
          </a:p>
        </p:txBody>
      </p:sp>
      <p:sp>
        <p:nvSpPr>
          <p:cNvPr id="4" name="灯片编号占位符 3"/>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alpha val="100000"/>
            </a:schemeClr>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a:r>
              <a:rPr lang="zh-CN" altLang="en-US"/>
              <a:t>单击此处编辑母版标题样式</a:t>
            </a:r>
            <a:endParaRPr lang="zh-CN" altLang="en-US"/>
          </a:p>
        </p:txBody>
      </p:sp>
      <p:sp>
        <p:nvSpPr>
          <p:cNvPr id="1027" name="文本占位符 1026"/>
          <p:cNvSpPr>
            <a:spLocks noGrp="1"/>
          </p:cNvSpPr>
          <p:nvPr>
            <p:ph type="body" idx="1"/>
          </p:nvPr>
        </p:nvSpPr>
        <p:spPr>
          <a:xfrm>
            <a:off x="566738" y="1752600"/>
            <a:ext cx="8001000" cy="4267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任意多边形 1027"/>
          <p:cNvSpPr/>
          <p:nvPr/>
        </p:nvSpPr>
        <p:spPr>
          <a:xfrm>
            <a:off x="609600" y="1566863"/>
            <a:ext cx="7958138" cy="109537"/>
          </a:xfrm>
          <a:custGeom>
            <a:avLst/>
            <a:gdLst>
              <a:gd name="A1" fmla="val 585"/>
              <a:gd name="A3" fmla="val 0"/>
              <a:gd name="G0" fmla="+- A1 0 0"/>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bevel/>
            <a:headEnd type="none" w="med" len="med"/>
            <a:tailEnd type="none" w="med" len="med"/>
          </a:ln>
        </p:spPr>
        <p:txBody>
          <a:bodyPr/>
          <a:p>
            <a:pPr lvl="0">
              <a:buClrTx/>
            </a:pPr>
            <a:endParaRPr sz="2400">
              <a:latin typeface="Times New Roman" panose="02020603050405020304" pitchFamily="2" charset="0"/>
            </a:endParaRPr>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2" charset="0"/>
              </a:defRPr>
            </a:lvl1pPr>
          </a:lstStyle>
          <a:p>
            <a:pPr lvl="0"/>
            <a:endParaRPr lang="zh-CN" altLang="en-US"/>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2" charset="0"/>
              </a:defRPr>
            </a:lvl1pPr>
          </a:lstStyle>
          <a:p>
            <a:pPr lvl="0"/>
            <a:endParaRPr lang="zh-CN" altLang="en-US"/>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2" charset="0"/>
              </a:defRPr>
            </a:lvl1pPr>
          </a:lstStyle>
          <a:p>
            <a:pPr lvl="0"/>
            <a:fld id="{9A0DB2DC-4C9A-4742-B13C-FB6460FD3503}"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over dir="u"/>
  </p:transition>
  <p:hf sldNum="0" hdr="0" ftr="0" dt="0"/>
  <p:txStyles>
    <p:titleStyle>
      <a:lvl1pPr marL="0" lvl="0" indent="0" algn="l" defTabSz="91440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395288" y="1125538"/>
            <a:ext cx="8424862" cy="4246245"/>
          </a:xfrm>
          <a:prstGeom prst="rect">
            <a:avLst/>
          </a:prstGeom>
          <a:noFill/>
          <a:ln w="9525">
            <a:noFill/>
          </a:ln>
          <a:scene3d>
            <a:camera prst="legacyPerspectiveBottom">
              <a:rot lat="0" lon="0" rev="0"/>
            </a:camera>
            <a:lightRig rig="legacyFlat3" dir="t"/>
          </a:scene3d>
          <a:sp3d extrusionH="887400" prstMaterial="legacyMatte">
            <a:bevelT w="13500" h="13500" prst="angle"/>
            <a:bevelB w="13500" h="13500" prst="angle"/>
          </a:sp3d>
        </p:spPr>
        <p:txBody>
          <a:bodyPr>
            <a:spAutoFit/>
            <a:flatTx/>
          </a:bodyPr>
          <a:p>
            <a:pPr algn="ctr">
              <a:buClrTx/>
            </a:pPr>
            <a:r>
              <a:rPr lang="zh-CN" altLang="en-US" sz="6600" b="1">
                <a:effectLst>
                  <a:outerShdw blurRad="38100" dist="38100" dir="2700000">
                    <a:srgbClr val="FFFFFF"/>
                  </a:outerShdw>
                </a:effectLst>
                <a:latin typeface="黑体" panose="02010609060101010101" pitchFamily="2" charset="-122"/>
                <a:ea typeface="黑体" panose="02010609060101010101" pitchFamily="2" charset="-122"/>
              </a:rPr>
              <a:t>工程造价控制</a:t>
            </a:r>
            <a:endParaRPr lang="zh-CN" altLang="en-US" sz="6600" b="1">
              <a:effectLst>
                <a:outerShdw blurRad="38100" dist="38100" dir="2700000">
                  <a:srgbClr val="FFFFFF"/>
                </a:outerShdw>
              </a:effectLst>
              <a:latin typeface="黑体" panose="02010609060101010101" pitchFamily="2" charset="-122"/>
              <a:ea typeface="黑体" panose="02010609060101010101" pitchFamily="2" charset="-122"/>
            </a:endParaRPr>
          </a:p>
          <a:p>
            <a:pPr algn="ctr">
              <a:buClrTx/>
            </a:pPr>
            <a:endParaRPr lang="zh-CN" altLang="en-US" sz="3600" b="1">
              <a:latin typeface="黑体" panose="02010609060101010101" pitchFamily="2" charset="-122"/>
              <a:ea typeface="黑体" panose="02010609060101010101" pitchFamily="2" charset="-122"/>
            </a:endParaRPr>
          </a:p>
          <a:p>
            <a:pPr algn="ctr">
              <a:buClrTx/>
            </a:pPr>
            <a:r>
              <a:rPr lang="zh-CN" altLang="en-US" sz="3600" b="1">
                <a:latin typeface="黑体" panose="02010609060101010101" pitchFamily="2" charset="-122"/>
                <a:ea typeface="黑体" panose="02010609060101010101" pitchFamily="2" charset="-122"/>
              </a:rPr>
              <a:t>单元</a:t>
            </a:r>
            <a:r>
              <a:rPr lang="en-US" altLang="zh-CN" sz="3600" b="1">
                <a:latin typeface="黑体" panose="02010609060101010101" pitchFamily="2" charset="-122"/>
                <a:ea typeface="黑体" panose="02010609060101010101" pitchFamily="2" charset="-122"/>
              </a:rPr>
              <a:t>6</a:t>
            </a:r>
            <a:endParaRPr lang="en-US" altLang="zh-CN" sz="3600" b="1">
              <a:latin typeface="黑体" panose="02010609060101010101" pitchFamily="2" charset="-122"/>
              <a:ea typeface="黑体" panose="02010609060101010101" pitchFamily="2" charset="-122"/>
            </a:endParaRPr>
          </a:p>
          <a:p>
            <a:pPr algn="ctr">
              <a:buClrTx/>
            </a:pPr>
            <a:r>
              <a:rPr lang="zh-CN" altLang="en-US" sz="3600" b="1">
                <a:latin typeface="黑体" panose="02010609060101010101" pitchFamily="2" charset="-122"/>
                <a:ea typeface="黑体" panose="02010609060101010101" pitchFamily="2" charset="-122"/>
              </a:rPr>
              <a:t>建设项目竣工阶段工程造价控制</a:t>
            </a:r>
            <a:endParaRPr lang="zh-CN" altLang="en-US" sz="3600" b="1">
              <a:latin typeface="黑体" panose="02010609060101010101" pitchFamily="2" charset="-122"/>
              <a:ea typeface="黑体" panose="02010609060101010101" pitchFamily="2" charset="-122"/>
            </a:endParaRPr>
          </a:p>
          <a:p>
            <a:pPr algn="ctr">
              <a:buClrTx/>
            </a:pPr>
            <a:endParaRPr lang="zh-CN" altLang="en-US" sz="3600" b="1">
              <a:latin typeface="黑体" panose="02010609060101010101" pitchFamily="2" charset="-122"/>
              <a:ea typeface="黑体" panose="02010609060101010101" pitchFamily="2" charset="-122"/>
            </a:endParaRPr>
          </a:p>
          <a:p>
            <a:pPr algn="ctr">
              <a:buClrTx/>
            </a:pPr>
            <a:endParaRPr lang="zh-CN" altLang="en-US" sz="3600" b="1">
              <a:latin typeface="黑体" panose="02010609060101010101" pitchFamily="2" charset="-122"/>
              <a:ea typeface="黑体" panose="02010609060101010101" pitchFamily="2" charset="-122"/>
            </a:endParaRPr>
          </a:p>
          <a:p>
            <a:pPr algn="ctr">
              <a:buClrTx/>
            </a:pPr>
            <a:endParaRPr lang="zh-CN" altLang="en-US" sz="2400" b="1">
              <a:latin typeface="宋体" panose="02010600030101010101" pitchFamily="2" charset="-122"/>
            </a:endParaRPr>
          </a:p>
        </p:txBody>
      </p:sp>
    </p:spTree>
  </p:cSld>
  <p:clrMapOvr>
    <a:masterClrMapping/>
  </p:clrMapOvr>
  <p:transition spd="med">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标题 52225"/>
          <p:cNvSpPr>
            <a:spLocks noGrp="1"/>
          </p:cNvSpPr>
          <p:nvPr>
            <p:ph type="title"/>
          </p:nvPr>
        </p:nvSpPr>
        <p:spPr>
          <a:ln/>
        </p:spPr>
        <p:txBody>
          <a:bodyPr anchor="b"/>
          <a:p>
            <a:r>
              <a:rPr lang="en-US" altLang="zh-CN" sz="3400" b="1">
                <a:latin typeface="黑体" panose="02010609060101010101" pitchFamily="2" charset="-122"/>
                <a:ea typeface="黑体" panose="02010609060101010101" pitchFamily="2" charset="-122"/>
              </a:rPr>
              <a:t>6.5.4 </a:t>
            </a:r>
            <a:r>
              <a:rPr lang="zh-CN" altLang="en-US" sz="3400" b="1">
                <a:latin typeface="黑体" panose="02010609060101010101" pitchFamily="2" charset="-122"/>
                <a:ea typeface="黑体" panose="02010609060101010101" pitchFamily="2" charset="-122"/>
              </a:rPr>
              <a:t>建设项目后评估的主要内容</a:t>
            </a:r>
            <a:endParaRPr lang="zh-CN" altLang="en-US" sz="3400" b="1">
              <a:latin typeface="黑体" panose="02010609060101010101" pitchFamily="2" charset="-122"/>
              <a:ea typeface="黑体" panose="02010609060101010101" pitchFamily="2" charset="-122"/>
            </a:endParaRPr>
          </a:p>
        </p:txBody>
      </p:sp>
      <p:sp>
        <p:nvSpPr>
          <p:cNvPr id="52227" name="文本占位符 52226"/>
          <p:cNvSpPr>
            <a:spLocks noGrp="1"/>
          </p:cNvSpPr>
          <p:nvPr>
            <p:ph type="body" idx="1"/>
          </p:nvPr>
        </p:nvSpPr>
        <p:spPr>
          <a:xfrm>
            <a:off x="457200" y="1341438"/>
            <a:ext cx="8229600" cy="4784725"/>
          </a:xfrm>
          <a:ln/>
        </p:spPr>
        <p:txBody>
          <a:bodyPr/>
          <a:p>
            <a:pPr>
              <a:lnSpc>
                <a:spcPct val="90000"/>
              </a:lnSpc>
            </a:pPr>
            <a:r>
              <a:rPr lang="zh-CN" altLang="en-US" sz="2100"/>
              <a:t>建设项目的类型、性质、内容不同，后评估所要求的内容在深度和广度上也会有所不同。归纳起来，从对项目的完成情况评估来看，项目后评估的内容分为以下几个方面：</a:t>
            </a:r>
            <a:endParaRPr lang="zh-CN" altLang="en-US" sz="2100"/>
          </a:p>
          <a:p>
            <a:pPr>
              <a:lnSpc>
                <a:spcPct val="90000"/>
              </a:lnSpc>
              <a:buNone/>
            </a:pPr>
            <a:r>
              <a:rPr lang="zh-CN" altLang="en-US" sz="2100">
                <a:solidFill>
                  <a:srgbClr val="0066FF"/>
                </a:solidFill>
              </a:rPr>
              <a:t>    （</a:t>
            </a:r>
            <a:r>
              <a:rPr lang="en-US" altLang="zh-CN" sz="2100">
                <a:solidFill>
                  <a:srgbClr val="0066FF"/>
                </a:solidFill>
              </a:rPr>
              <a:t>1</a:t>
            </a:r>
            <a:r>
              <a:rPr lang="zh-CN" altLang="en-US" sz="2100">
                <a:solidFill>
                  <a:srgbClr val="0066FF"/>
                </a:solidFill>
              </a:rPr>
              <a:t>）目标评估。</a:t>
            </a:r>
            <a:endParaRPr lang="zh-CN" altLang="en-US" sz="2100">
              <a:solidFill>
                <a:srgbClr val="0066FF"/>
              </a:solidFill>
            </a:endParaRPr>
          </a:p>
          <a:p>
            <a:pPr>
              <a:lnSpc>
                <a:spcPct val="90000"/>
              </a:lnSpc>
              <a:buNone/>
            </a:pPr>
            <a:r>
              <a:rPr lang="zh-CN" altLang="en-US" sz="2100"/>
              <a:t>     即通过项目实际产生的一些经济、技术指标与项目审批决策时确定的目标进行比较，检查项目是否达到了预期目标或达到目标的程度，从而判断项目是否成功。</a:t>
            </a:r>
            <a:endParaRPr lang="zh-CN" altLang="en-US" sz="2100"/>
          </a:p>
          <a:p>
            <a:pPr>
              <a:lnSpc>
                <a:spcPct val="90000"/>
              </a:lnSpc>
              <a:buNone/>
            </a:pPr>
            <a:r>
              <a:rPr lang="zh-CN" altLang="en-US" sz="2100">
                <a:solidFill>
                  <a:schemeClr val="accent2"/>
                </a:solidFill>
              </a:rPr>
              <a:t>     </a:t>
            </a:r>
            <a:r>
              <a:rPr lang="zh-CN" altLang="en-US" sz="2100">
                <a:solidFill>
                  <a:srgbClr val="0066FF"/>
                </a:solidFill>
              </a:rPr>
              <a:t>（</a:t>
            </a:r>
            <a:r>
              <a:rPr lang="en-US" altLang="zh-CN" sz="2100">
                <a:solidFill>
                  <a:srgbClr val="0066FF"/>
                </a:solidFill>
              </a:rPr>
              <a:t>2</a:t>
            </a:r>
            <a:r>
              <a:rPr lang="zh-CN" altLang="en-US" sz="2100">
                <a:solidFill>
                  <a:srgbClr val="0066FF"/>
                </a:solidFill>
              </a:rPr>
              <a:t>）执行情况评估。</a:t>
            </a:r>
            <a:endParaRPr lang="zh-CN" altLang="en-US" sz="2100">
              <a:solidFill>
                <a:srgbClr val="0066FF"/>
              </a:solidFill>
            </a:endParaRPr>
          </a:p>
          <a:p>
            <a:pPr>
              <a:lnSpc>
                <a:spcPct val="90000"/>
              </a:lnSpc>
              <a:buNone/>
            </a:pPr>
            <a:r>
              <a:rPr lang="zh-CN" altLang="en-US" sz="2100"/>
              <a:t>     即项目在执行过程中，对设计施工、资金使用、设置采购、竣工验收和生产准备进行评估，找出偏离预期目标的原因，并提出对策建议，以不断提高项目的建设水平。</a:t>
            </a:r>
            <a:endParaRPr lang="zh-CN" altLang="en-US" sz="2100"/>
          </a:p>
          <a:p>
            <a:pPr>
              <a:lnSpc>
                <a:spcPct val="90000"/>
              </a:lnSpc>
              <a:buNone/>
            </a:pPr>
            <a:endParaRPr lang="zh-CN" altLang="en-US" sz="2100"/>
          </a:p>
        </p:txBody>
      </p:sp>
    </p:spTree>
  </p:cSld>
  <p:clrMapOvr>
    <a:masterClrMapping/>
  </p:clrMapOvr>
  <p:transition spd="med">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标题 53249"/>
          <p:cNvSpPr>
            <a:spLocks noGrp="1"/>
          </p:cNvSpPr>
          <p:nvPr>
            <p:ph type="title"/>
          </p:nvPr>
        </p:nvSpPr>
        <p:spPr>
          <a:ln/>
        </p:spPr>
        <p:txBody>
          <a:bodyPr anchor="b"/>
          <a:p>
            <a:r>
              <a:rPr lang="en-US" altLang="zh-CN" sz="3400" b="1">
                <a:latin typeface="黑体" panose="02010609060101010101" pitchFamily="2" charset="-122"/>
                <a:ea typeface="黑体" panose="02010609060101010101" pitchFamily="2" charset="-122"/>
              </a:rPr>
              <a:t>6.5.4 </a:t>
            </a:r>
            <a:r>
              <a:rPr lang="zh-CN" altLang="en-US" sz="3400" b="1">
                <a:latin typeface="黑体" panose="02010609060101010101" pitchFamily="2" charset="-122"/>
                <a:ea typeface="黑体" panose="02010609060101010101" pitchFamily="2" charset="-122"/>
              </a:rPr>
              <a:t>建设项目后评估的主要内容</a:t>
            </a:r>
            <a:endParaRPr lang="zh-CN" altLang="en-US" sz="3400" b="1">
              <a:latin typeface="黑体" panose="02010609060101010101" pitchFamily="2" charset="-122"/>
              <a:ea typeface="黑体" panose="02010609060101010101" pitchFamily="2" charset="-122"/>
            </a:endParaRPr>
          </a:p>
        </p:txBody>
      </p:sp>
      <p:sp>
        <p:nvSpPr>
          <p:cNvPr id="53251" name="文本占位符 53250"/>
          <p:cNvSpPr>
            <a:spLocks noGrp="1"/>
          </p:cNvSpPr>
          <p:nvPr>
            <p:ph type="body" idx="1"/>
          </p:nvPr>
        </p:nvSpPr>
        <p:spPr>
          <a:xfrm>
            <a:off x="457200" y="1341438"/>
            <a:ext cx="8229600" cy="4679950"/>
          </a:xfrm>
          <a:ln/>
        </p:spPr>
        <p:txBody>
          <a:bodyPr/>
          <a:p>
            <a:pPr>
              <a:lnSpc>
                <a:spcPct val="110000"/>
              </a:lnSpc>
              <a:buNone/>
            </a:pPr>
            <a:r>
              <a:rPr lang="en-US" altLang="zh-CN" sz="2100">
                <a:solidFill>
                  <a:schemeClr val="accent2"/>
                </a:solidFill>
              </a:rPr>
              <a:t>  </a:t>
            </a:r>
            <a:r>
              <a:rPr lang="zh-CN" altLang="en-US" sz="2300">
                <a:solidFill>
                  <a:srgbClr val="0066FF"/>
                </a:solidFill>
              </a:rPr>
              <a:t>（</a:t>
            </a:r>
            <a:r>
              <a:rPr lang="en-US" altLang="zh-CN" sz="2300">
                <a:solidFill>
                  <a:srgbClr val="0066FF"/>
                </a:solidFill>
              </a:rPr>
              <a:t>3</a:t>
            </a:r>
            <a:r>
              <a:rPr lang="zh-CN" altLang="en-US" sz="2300">
                <a:solidFill>
                  <a:srgbClr val="0066FF"/>
                </a:solidFill>
              </a:rPr>
              <a:t>）成本效益评估。</a:t>
            </a:r>
            <a:r>
              <a:rPr lang="zh-CN" altLang="en-US" sz="2300"/>
              <a:t>成本效益是衡量项目成功与否的关键因素，项目建成后，通过分析成本构成，进行财务评价和国民经济评价，并以一些主要经济指标进行衡量，如经济内部效益率等。</a:t>
            </a:r>
            <a:endParaRPr lang="zh-CN" altLang="en-US" sz="2300"/>
          </a:p>
          <a:p>
            <a:pPr>
              <a:lnSpc>
                <a:spcPct val="110000"/>
              </a:lnSpc>
              <a:buNone/>
            </a:pPr>
            <a:r>
              <a:rPr lang="zh-CN" altLang="en-US" sz="2300"/>
              <a:t>  </a:t>
            </a:r>
            <a:r>
              <a:rPr lang="zh-CN" altLang="en-US" sz="2300">
                <a:solidFill>
                  <a:srgbClr val="0066FF"/>
                </a:solidFill>
              </a:rPr>
              <a:t>（</a:t>
            </a:r>
            <a:r>
              <a:rPr lang="en-US" altLang="zh-CN" sz="2300">
                <a:solidFill>
                  <a:srgbClr val="0066FF"/>
                </a:solidFill>
              </a:rPr>
              <a:t>4</a:t>
            </a:r>
            <a:r>
              <a:rPr lang="zh-CN" altLang="en-US" sz="2300">
                <a:solidFill>
                  <a:srgbClr val="0066FF"/>
                </a:solidFill>
              </a:rPr>
              <a:t>）影响评估。</a:t>
            </a:r>
            <a:r>
              <a:rPr lang="zh-CN" altLang="en-US" sz="2300"/>
              <a:t>即对项目建成投产后对国家、项目所在地区的社会经济发展、健康教育、生态环境所产生的实际影响所进行的评估，据此判断项目的决策宗旨是否实现。</a:t>
            </a:r>
            <a:endParaRPr lang="zh-CN" altLang="en-US" sz="2300"/>
          </a:p>
          <a:p>
            <a:pPr>
              <a:lnSpc>
                <a:spcPct val="110000"/>
              </a:lnSpc>
              <a:buNone/>
            </a:pPr>
            <a:r>
              <a:rPr lang="zh-CN" altLang="en-US" sz="2300"/>
              <a:t>   </a:t>
            </a:r>
            <a:r>
              <a:rPr lang="zh-CN" altLang="en-US" sz="2300">
                <a:solidFill>
                  <a:srgbClr val="0066FF"/>
                </a:solidFill>
              </a:rPr>
              <a:t>（</a:t>
            </a:r>
            <a:r>
              <a:rPr lang="en-US" altLang="zh-CN" sz="2300">
                <a:solidFill>
                  <a:srgbClr val="0066FF"/>
                </a:solidFill>
              </a:rPr>
              <a:t>5</a:t>
            </a:r>
            <a:r>
              <a:rPr lang="zh-CN" altLang="en-US" sz="2300">
                <a:solidFill>
                  <a:srgbClr val="0066FF"/>
                </a:solidFill>
              </a:rPr>
              <a:t>）持续性评估。</a:t>
            </a:r>
            <a:r>
              <a:rPr lang="zh-CN" altLang="en-US" sz="2300"/>
              <a:t>即对项目在未来运营中实现既定目标以及持续性发挥效益的可能性进行预测分析。</a:t>
            </a:r>
            <a:r>
              <a:rPr lang="zh-CN" altLang="en-US" sz="2100"/>
              <a:t> </a:t>
            </a:r>
            <a:endParaRPr lang="zh-CN" altLang="en-US" sz="2100"/>
          </a:p>
          <a:p>
            <a:pPr>
              <a:lnSpc>
                <a:spcPct val="90000"/>
              </a:lnSpc>
              <a:buNone/>
            </a:pPr>
            <a:endParaRPr lang="zh-CN" altLang="en-US" sz="2200"/>
          </a:p>
        </p:txBody>
      </p:sp>
    </p:spTree>
  </p:cSld>
  <p:clrMapOvr>
    <a:masterClrMapping/>
  </p:clrMapOvr>
  <p:transition spd="med">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标题 54273"/>
          <p:cNvSpPr>
            <a:spLocks noGrp="1"/>
          </p:cNvSpPr>
          <p:nvPr>
            <p:ph type="title"/>
          </p:nvPr>
        </p:nvSpPr>
        <p:spPr>
          <a:ln/>
        </p:spPr>
        <p:txBody>
          <a:bodyPr anchor="b"/>
          <a:p>
            <a:r>
              <a:rPr lang="en-US" altLang="zh-CN" sz="3100" b="1">
                <a:latin typeface="黑体" panose="02010609060101010101" pitchFamily="2" charset="-122"/>
                <a:ea typeface="黑体" panose="02010609060101010101" pitchFamily="2" charset="-122"/>
              </a:rPr>
              <a:t>6.5.5 </a:t>
            </a:r>
            <a:r>
              <a:rPr lang="zh-CN" altLang="en-US" sz="3100" b="1">
                <a:latin typeface="黑体" panose="02010609060101010101" pitchFamily="2" charset="-122"/>
                <a:ea typeface="黑体" panose="02010609060101010101" pitchFamily="2" charset="-122"/>
              </a:rPr>
              <a:t>建设项目后评估的方法和指标</a:t>
            </a:r>
            <a:endParaRPr lang="zh-CN" altLang="en-US" sz="3100" b="1">
              <a:latin typeface="黑体" panose="02010609060101010101" pitchFamily="2" charset="-122"/>
              <a:ea typeface="黑体" panose="02010609060101010101" pitchFamily="2" charset="-122"/>
            </a:endParaRPr>
          </a:p>
        </p:txBody>
      </p:sp>
      <p:sp>
        <p:nvSpPr>
          <p:cNvPr id="54275" name="文本占位符 54274"/>
          <p:cNvSpPr>
            <a:spLocks noGrp="1"/>
          </p:cNvSpPr>
          <p:nvPr>
            <p:ph type="body" idx="1"/>
          </p:nvPr>
        </p:nvSpPr>
        <p:spPr>
          <a:xfrm>
            <a:off x="346075" y="1341438"/>
            <a:ext cx="8229600" cy="4679950"/>
          </a:xfrm>
          <a:ln/>
        </p:spPr>
        <p:txBody>
          <a:bodyPr/>
          <a:p>
            <a:pPr>
              <a:buNone/>
            </a:pPr>
            <a:r>
              <a:rPr lang="en-US" altLang="zh-CN">
                <a:solidFill>
                  <a:schemeClr val="accent2"/>
                </a:solidFill>
              </a:rPr>
              <a:t>          </a:t>
            </a:r>
            <a:r>
              <a:rPr lang="zh-CN" altLang="en-US" u="sng">
                <a:solidFill>
                  <a:srgbClr val="0066FF"/>
                </a:solidFill>
                <a:latin typeface="宋体" panose="02010600030101010101" pitchFamily="2" charset="-122"/>
              </a:rPr>
              <a:t>指标计算</a:t>
            </a:r>
            <a:r>
              <a:rPr lang="zh-CN" altLang="en-US">
                <a:latin typeface="宋体" panose="02010600030101010101" pitchFamily="2" charset="-122"/>
              </a:rPr>
              <a:t>就是通过计算项目实际投资利润率。实际内部收益率等反映项目实施和营运各阶段实际效果的指标，来衡量和分析建设项目的投资效果；</a:t>
            </a:r>
            <a:endParaRPr lang="zh-CN" altLang="en-US">
              <a:latin typeface="宋体" panose="02010600030101010101" pitchFamily="2" charset="-122"/>
            </a:endParaRPr>
          </a:p>
          <a:p>
            <a:pPr>
              <a:buNone/>
            </a:pPr>
            <a:r>
              <a:rPr lang="zh-CN" altLang="en-US">
                <a:solidFill>
                  <a:schemeClr val="accent2"/>
                </a:solidFill>
                <a:latin typeface="宋体" panose="02010600030101010101" pitchFamily="2" charset="-122"/>
              </a:rPr>
              <a:t>      </a:t>
            </a:r>
            <a:r>
              <a:rPr lang="zh-CN" altLang="en-US" u="sng">
                <a:solidFill>
                  <a:srgbClr val="0066FF"/>
                </a:solidFill>
                <a:latin typeface="宋体" panose="02010600030101010101" pitchFamily="2" charset="-122"/>
              </a:rPr>
              <a:t>指标对比</a:t>
            </a:r>
            <a:r>
              <a:rPr lang="zh-CN" altLang="en-US">
                <a:latin typeface="宋体" panose="02010600030101010101" pitchFamily="2" charset="-122"/>
              </a:rPr>
              <a:t>是通过各种项目后评估指标与预测指标或国外同类项目的相关指标进行对比，来衡量实际建设效果。</a:t>
            </a:r>
            <a:r>
              <a:rPr lang="zh-CN" altLang="en-US"/>
              <a:t> </a:t>
            </a:r>
            <a:endParaRPr lang="zh-CN" altLang="en-US"/>
          </a:p>
          <a:p>
            <a:pPr>
              <a:buNone/>
            </a:pPr>
            <a:endParaRPr lang="zh-CN" altLang="en-US"/>
          </a:p>
          <a:p>
            <a:pPr>
              <a:buNone/>
            </a:pPr>
            <a:endParaRPr lang="zh-CN" altLang="en-US" sz="2800"/>
          </a:p>
        </p:txBody>
      </p:sp>
    </p:spTree>
  </p:cSld>
  <p:clrMapOvr>
    <a:masterClrMapping/>
  </p:clrMapOvr>
  <p:transition spd="med">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标题 55297"/>
          <p:cNvSpPr>
            <a:spLocks noGrp="1"/>
          </p:cNvSpPr>
          <p:nvPr>
            <p:ph type="title"/>
          </p:nvPr>
        </p:nvSpPr>
        <p:spPr>
          <a:xfrm>
            <a:off x="457200" y="188913"/>
            <a:ext cx="8229600" cy="1143000"/>
          </a:xfrm>
          <a:ln/>
        </p:spPr>
        <p:txBody>
          <a:bodyPr anchor="b"/>
          <a:p>
            <a:r>
              <a:rPr lang="en-US" altLang="zh-CN" sz="3100" b="1">
                <a:latin typeface="黑体" panose="02010609060101010101" pitchFamily="2" charset="-122"/>
                <a:ea typeface="黑体" panose="02010609060101010101" pitchFamily="2" charset="-122"/>
              </a:rPr>
              <a:t>6.5.5 </a:t>
            </a:r>
            <a:r>
              <a:rPr lang="zh-CN" altLang="en-US" sz="3100" b="1">
                <a:latin typeface="黑体" panose="02010609060101010101" pitchFamily="2" charset="-122"/>
                <a:ea typeface="黑体" panose="02010609060101010101" pitchFamily="2" charset="-122"/>
              </a:rPr>
              <a:t>建设项目后评估的方法和指标</a:t>
            </a:r>
            <a:endParaRPr lang="zh-CN" altLang="en-US" sz="3100" b="1">
              <a:latin typeface="黑体" panose="02010609060101010101" pitchFamily="2" charset="-122"/>
              <a:ea typeface="黑体" panose="02010609060101010101" pitchFamily="2" charset="-122"/>
            </a:endParaRPr>
          </a:p>
        </p:txBody>
      </p:sp>
      <p:sp>
        <p:nvSpPr>
          <p:cNvPr id="55299" name="文本占位符 55298"/>
          <p:cNvSpPr>
            <a:spLocks noGrp="1"/>
          </p:cNvSpPr>
          <p:nvPr>
            <p:ph type="body" idx="1"/>
          </p:nvPr>
        </p:nvSpPr>
        <p:spPr>
          <a:xfrm>
            <a:off x="457200" y="1196975"/>
            <a:ext cx="8229600" cy="4895850"/>
          </a:xfrm>
          <a:ln/>
        </p:spPr>
        <p:txBody>
          <a:bodyPr/>
          <a:p>
            <a:pPr>
              <a:buNone/>
            </a:pPr>
            <a:r>
              <a:rPr lang="en-US" altLang="zh-CN" sz="1900">
                <a:solidFill>
                  <a:schemeClr val="accent2"/>
                </a:solidFill>
              </a:rPr>
              <a:t>  </a:t>
            </a:r>
            <a:r>
              <a:rPr lang="zh-CN" altLang="en-US" sz="1900">
                <a:solidFill>
                  <a:schemeClr val="accent2"/>
                </a:solidFill>
              </a:rPr>
              <a:t>（</a:t>
            </a:r>
            <a:r>
              <a:rPr lang="en-US" altLang="zh-CN" sz="1900">
                <a:solidFill>
                  <a:schemeClr val="accent2"/>
                </a:solidFill>
              </a:rPr>
              <a:t>1</a:t>
            </a:r>
            <a:r>
              <a:rPr lang="zh-CN" altLang="en-US" sz="1900">
                <a:solidFill>
                  <a:schemeClr val="accent2"/>
                </a:solidFill>
              </a:rPr>
              <a:t>）</a:t>
            </a:r>
            <a:r>
              <a:rPr lang="zh-CN" altLang="en-US" sz="1900" b="1">
                <a:solidFill>
                  <a:schemeClr val="accent2"/>
                </a:solidFill>
              </a:rPr>
              <a:t>项目前期和实施阶段后评估指标；</a:t>
            </a:r>
            <a:endParaRPr lang="zh-CN" altLang="en-US" sz="1900" b="1">
              <a:solidFill>
                <a:schemeClr val="accent2"/>
              </a:solidFill>
            </a:endParaRPr>
          </a:p>
          <a:p>
            <a:pPr>
              <a:buNone/>
            </a:pPr>
            <a:r>
              <a:rPr lang="zh-CN" altLang="en-US" sz="1900" b="1"/>
              <a:t>      </a:t>
            </a:r>
            <a:r>
              <a:rPr lang="en-US" altLang="zh-CN" sz="1900" b="1">
                <a:latin typeface="宋体" panose="02010600030101010101" pitchFamily="2" charset="-122"/>
              </a:rPr>
              <a:t>1</a:t>
            </a:r>
            <a:r>
              <a:rPr lang="zh-CN" altLang="en-US" sz="1900" b="1">
                <a:latin typeface="宋体" panose="02010600030101010101" pitchFamily="2" charset="-122"/>
              </a:rPr>
              <a:t>）实现项目决策（设计）周期变化率</a:t>
            </a:r>
            <a:endParaRPr lang="zh-CN" altLang="en-US" sz="1900" b="1">
              <a:latin typeface="宋体" panose="02010600030101010101" pitchFamily="2" charset="-122"/>
            </a:endParaRPr>
          </a:p>
          <a:p>
            <a:pPr>
              <a:buNone/>
            </a:pPr>
            <a:r>
              <a:rPr lang="zh-CN" altLang="en-US" sz="1900" b="1"/>
              <a:t>           </a:t>
            </a:r>
            <a:r>
              <a:rPr lang="zh-CN" altLang="en-US" sz="1900"/>
              <a:t>表示实现项目决策（设计）周期与预计项目决策（设计）周期相比的变化程度。</a:t>
            </a:r>
            <a:endParaRPr lang="zh-CN" altLang="en-US" sz="1900"/>
          </a:p>
          <a:p>
            <a:pPr>
              <a:buNone/>
            </a:pPr>
            <a:r>
              <a:rPr lang="zh-CN" altLang="en-US" sz="1900" b="1"/>
              <a:t>      </a:t>
            </a:r>
            <a:r>
              <a:rPr lang="en-US" altLang="zh-CN" sz="1900" b="1">
                <a:latin typeface="宋体" panose="02010600030101010101" pitchFamily="2" charset="-122"/>
              </a:rPr>
              <a:t>2</a:t>
            </a:r>
            <a:r>
              <a:rPr lang="zh-CN" altLang="en-US" sz="1900" b="1">
                <a:latin typeface="宋体" panose="02010600030101010101" pitchFamily="2" charset="-122"/>
              </a:rPr>
              <a:t>）竣工项目定额工期率</a:t>
            </a:r>
            <a:endParaRPr lang="zh-CN" altLang="en-US" sz="1900">
              <a:latin typeface="宋体" panose="02010600030101010101" pitchFamily="2" charset="-122"/>
            </a:endParaRPr>
          </a:p>
          <a:p>
            <a:pPr>
              <a:buNone/>
            </a:pPr>
            <a:r>
              <a:rPr lang="zh-CN" altLang="en-US" sz="1900"/>
              <a:t>         反映项目实际建设工期与国家统一制定的定额工期或与确定的、计划安排的计划工期的偏离程度。</a:t>
            </a:r>
            <a:endParaRPr lang="zh-CN" altLang="en-US" sz="1900"/>
          </a:p>
          <a:p>
            <a:pPr>
              <a:buNone/>
            </a:pPr>
            <a:r>
              <a:rPr lang="zh-CN" altLang="en-US" sz="1900"/>
              <a:t>      </a:t>
            </a:r>
            <a:r>
              <a:rPr lang="en-US" altLang="zh-CN" sz="1900" b="1"/>
              <a:t>3</a:t>
            </a:r>
            <a:r>
              <a:rPr lang="zh-CN" altLang="en-US" sz="1900" b="1"/>
              <a:t>）建设成本变化率</a:t>
            </a:r>
            <a:endParaRPr lang="zh-CN" altLang="en-US" sz="1900" b="1"/>
          </a:p>
          <a:p>
            <a:pPr>
              <a:buNone/>
            </a:pPr>
            <a:r>
              <a:rPr lang="zh-CN" altLang="en-US" sz="1900"/>
              <a:t>    反映项目实际建设成本与批准的概（预）算所规定的建设成本的偏离程度。</a:t>
            </a:r>
            <a:endParaRPr lang="zh-CN" altLang="en-US" sz="1900"/>
          </a:p>
          <a:p>
            <a:pPr>
              <a:buNone/>
            </a:pPr>
            <a:r>
              <a:rPr lang="zh-CN" altLang="en-US" sz="1900"/>
              <a:t>      </a:t>
            </a:r>
            <a:r>
              <a:rPr lang="en-US" altLang="zh-CN" sz="1900" b="1"/>
              <a:t>4</a:t>
            </a:r>
            <a:r>
              <a:rPr lang="zh-CN" altLang="en-US" sz="1900" b="1"/>
              <a:t>）实际工程合格（优良）品率</a:t>
            </a:r>
            <a:endParaRPr lang="zh-CN" altLang="en-US" sz="1900" b="1"/>
          </a:p>
          <a:p>
            <a:pPr>
              <a:buNone/>
            </a:pPr>
            <a:r>
              <a:rPr lang="zh-CN" altLang="en-US" sz="1900"/>
              <a:t>   反映建设项目的工程质量 。</a:t>
            </a:r>
            <a:endParaRPr lang="zh-CN" altLang="en-US" sz="1900"/>
          </a:p>
          <a:p>
            <a:pPr>
              <a:buNone/>
            </a:pPr>
            <a:r>
              <a:rPr lang="zh-CN" altLang="en-US" sz="1900" b="1"/>
              <a:t>      </a:t>
            </a:r>
            <a:r>
              <a:rPr lang="en-US" altLang="zh-CN" sz="1900" b="1"/>
              <a:t>5</a:t>
            </a:r>
            <a:r>
              <a:rPr lang="zh-CN" altLang="en-US" sz="1900" b="1"/>
              <a:t>）实际投资总额变化率</a:t>
            </a:r>
            <a:endParaRPr lang="zh-CN" altLang="en-US" sz="1900"/>
          </a:p>
          <a:p>
            <a:pPr>
              <a:buNone/>
            </a:pPr>
            <a:r>
              <a:rPr lang="zh-CN" altLang="en-US" sz="1900"/>
              <a:t>     反映实际投资总额与项目前评估中预计投资总额的偏差程度，包括静态投资总额变化率和动态投资总额变化率。</a:t>
            </a:r>
            <a:endParaRPr lang="zh-CN" altLang="en-US" sz="1900"/>
          </a:p>
          <a:p>
            <a:pPr>
              <a:lnSpc>
                <a:spcPct val="80000"/>
              </a:lnSpc>
              <a:buNone/>
            </a:pPr>
            <a:endParaRPr lang="zh-CN" altLang="en-US" sz="1900"/>
          </a:p>
        </p:txBody>
      </p:sp>
    </p:spTree>
  </p:cSld>
  <p:clrMapOvr>
    <a:masterClrMapping/>
  </p:clrMapOvr>
  <p:transition spd="med">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标题 56321"/>
          <p:cNvSpPr>
            <a:spLocks noGrp="1"/>
          </p:cNvSpPr>
          <p:nvPr>
            <p:ph type="title"/>
          </p:nvPr>
        </p:nvSpPr>
        <p:spPr>
          <a:xfrm>
            <a:off x="457200" y="188913"/>
            <a:ext cx="8229600" cy="1143000"/>
          </a:xfrm>
          <a:ln/>
        </p:spPr>
        <p:txBody>
          <a:bodyPr anchor="b"/>
          <a:p>
            <a:r>
              <a:rPr lang="en-US" altLang="zh-CN" sz="3100" b="1">
                <a:latin typeface="黑体" panose="02010609060101010101" pitchFamily="2" charset="-122"/>
                <a:ea typeface="黑体" panose="02010609060101010101" pitchFamily="2" charset="-122"/>
              </a:rPr>
              <a:t>6.5.5 </a:t>
            </a:r>
            <a:r>
              <a:rPr lang="zh-CN" altLang="en-US" sz="3100" b="1">
                <a:latin typeface="黑体" panose="02010609060101010101" pitchFamily="2" charset="-122"/>
                <a:ea typeface="黑体" panose="02010609060101010101" pitchFamily="2" charset="-122"/>
              </a:rPr>
              <a:t>建设项目后评估的方法和指标</a:t>
            </a:r>
            <a:endParaRPr lang="zh-CN" altLang="en-US" sz="3100" b="1">
              <a:latin typeface="黑体" panose="02010609060101010101" pitchFamily="2" charset="-122"/>
              <a:ea typeface="黑体" panose="02010609060101010101" pitchFamily="2" charset="-122"/>
            </a:endParaRPr>
          </a:p>
        </p:txBody>
      </p:sp>
      <p:sp>
        <p:nvSpPr>
          <p:cNvPr id="56323" name="文本占位符 56322"/>
          <p:cNvSpPr>
            <a:spLocks noGrp="1"/>
          </p:cNvSpPr>
          <p:nvPr>
            <p:ph type="body" idx="1"/>
          </p:nvPr>
        </p:nvSpPr>
        <p:spPr>
          <a:xfrm>
            <a:off x="457200" y="1196975"/>
            <a:ext cx="8229600" cy="4895850"/>
          </a:xfrm>
          <a:ln/>
        </p:spPr>
        <p:txBody>
          <a:bodyPr/>
          <a:p>
            <a:pPr>
              <a:buNone/>
            </a:pPr>
            <a:r>
              <a:rPr lang="en-US" altLang="zh-CN" sz="1900">
                <a:solidFill>
                  <a:schemeClr val="accent2"/>
                </a:solidFill>
              </a:rPr>
              <a:t>  </a:t>
            </a:r>
            <a:r>
              <a:rPr lang="zh-CN" altLang="en-US" sz="2600">
                <a:solidFill>
                  <a:schemeClr val="accent2"/>
                </a:solidFill>
              </a:rPr>
              <a:t>（</a:t>
            </a:r>
            <a:r>
              <a:rPr lang="en-US" altLang="zh-CN" sz="2600">
                <a:solidFill>
                  <a:schemeClr val="accent2"/>
                </a:solidFill>
              </a:rPr>
              <a:t>2</a:t>
            </a:r>
            <a:r>
              <a:rPr lang="zh-CN" altLang="en-US" sz="2600">
                <a:solidFill>
                  <a:schemeClr val="accent2"/>
                </a:solidFill>
              </a:rPr>
              <a:t>）</a:t>
            </a:r>
            <a:r>
              <a:rPr lang="zh-CN" altLang="en-US" sz="2600" b="1">
                <a:solidFill>
                  <a:schemeClr val="accent2"/>
                </a:solidFill>
              </a:rPr>
              <a:t>项目营运阶段的后评估指标；</a:t>
            </a:r>
            <a:endParaRPr lang="zh-CN" altLang="en-US" sz="2600" b="1">
              <a:solidFill>
                <a:schemeClr val="accent2"/>
              </a:solidFill>
            </a:endParaRPr>
          </a:p>
          <a:p>
            <a:pPr>
              <a:buNone/>
            </a:pPr>
            <a:r>
              <a:rPr lang="zh-CN" altLang="en-US" sz="2100" b="1"/>
              <a:t>       </a:t>
            </a:r>
            <a:r>
              <a:rPr lang="en-US" altLang="zh-CN" sz="2100" b="1">
                <a:latin typeface="宋体" panose="02010600030101010101" pitchFamily="2" charset="-122"/>
              </a:rPr>
              <a:t>1</a:t>
            </a:r>
            <a:r>
              <a:rPr lang="zh-CN" altLang="en-US" sz="2100" b="1">
                <a:latin typeface="宋体" panose="02010600030101010101" pitchFamily="2" charset="-122"/>
              </a:rPr>
              <a:t>）实际单位生产能力投资</a:t>
            </a:r>
            <a:endParaRPr lang="zh-CN" altLang="en-US" sz="2100" b="1">
              <a:latin typeface="宋体" panose="02010600030101010101" pitchFamily="2" charset="-122"/>
            </a:endParaRPr>
          </a:p>
          <a:p>
            <a:pPr>
              <a:lnSpc>
                <a:spcPct val="80000"/>
              </a:lnSpc>
              <a:buNone/>
            </a:pPr>
            <a:r>
              <a:rPr lang="zh-CN" altLang="en-US" sz="2100">
                <a:latin typeface="宋体" panose="02010600030101010101" pitchFamily="2" charset="-122"/>
              </a:rPr>
              <a:t>      它反映竣工项目的实际投资效果。</a:t>
            </a:r>
            <a:endParaRPr lang="zh-CN" altLang="en-US" sz="2100">
              <a:latin typeface="宋体" panose="02010600030101010101" pitchFamily="2" charset="-122"/>
            </a:endParaRPr>
          </a:p>
          <a:p>
            <a:pPr>
              <a:lnSpc>
                <a:spcPct val="80000"/>
              </a:lnSpc>
              <a:buNone/>
            </a:pPr>
            <a:r>
              <a:rPr lang="zh-CN" altLang="en-US" sz="2100">
                <a:latin typeface="宋体" panose="02010600030101010101" pitchFamily="2" charset="-122"/>
              </a:rPr>
              <a:t>    </a:t>
            </a:r>
            <a:r>
              <a:rPr lang="en-US" altLang="zh-CN" sz="2100" b="1">
                <a:latin typeface="宋体" panose="02010600030101010101" pitchFamily="2" charset="-122"/>
              </a:rPr>
              <a:t>2</a:t>
            </a:r>
            <a:r>
              <a:rPr lang="zh-CN" altLang="en-US" sz="2100" b="1">
                <a:latin typeface="宋体" panose="02010600030101010101" pitchFamily="2" charset="-122"/>
              </a:rPr>
              <a:t>）实际达产年限变化率</a:t>
            </a:r>
            <a:endParaRPr lang="zh-CN" altLang="en-US" sz="2100" b="1">
              <a:latin typeface="宋体" panose="02010600030101010101" pitchFamily="2" charset="-122"/>
            </a:endParaRPr>
          </a:p>
          <a:p>
            <a:pPr>
              <a:lnSpc>
                <a:spcPct val="80000"/>
              </a:lnSpc>
              <a:buNone/>
            </a:pPr>
            <a:r>
              <a:rPr lang="zh-CN" altLang="en-US" sz="2100">
                <a:latin typeface="宋体" panose="02010600030101010101" pitchFamily="2" charset="-122"/>
              </a:rPr>
              <a:t>      它反映项目实际达产年限的偏离程度。</a:t>
            </a:r>
            <a:endParaRPr lang="zh-CN" altLang="en-US" sz="2100">
              <a:latin typeface="宋体" panose="02010600030101010101" pitchFamily="2" charset="-122"/>
            </a:endParaRPr>
          </a:p>
          <a:p>
            <a:pPr>
              <a:buNone/>
            </a:pPr>
            <a:r>
              <a:rPr lang="zh-CN" altLang="en-US" sz="2100">
                <a:latin typeface="宋体" panose="02010600030101010101" pitchFamily="2" charset="-122"/>
              </a:rPr>
              <a:t>    </a:t>
            </a:r>
            <a:r>
              <a:rPr lang="en-US" altLang="zh-CN" sz="2100" b="1">
                <a:latin typeface="宋体" panose="02010600030101010101" pitchFamily="2" charset="-122"/>
              </a:rPr>
              <a:t>3</a:t>
            </a:r>
            <a:r>
              <a:rPr lang="zh-CN" altLang="en-US" sz="2100" b="1">
                <a:latin typeface="宋体" panose="02010600030101010101" pitchFamily="2" charset="-122"/>
              </a:rPr>
              <a:t>）主要产品规格（成本）变化率</a:t>
            </a:r>
            <a:endParaRPr lang="zh-CN" altLang="en-US" sz="2100">
              <a:latin typeface="宋体" panose="02010600030101010101" pitchFamily="2" charset="-122"/>
            </a:endParaRPr>
          </a:p>
          <a:p>
            <a:pPr>
              <a:lnSpc>
                <a:spcPct val="80000"/>
              </a:lnSpc>
              <a:buNone/>
            </a:pPr>
            <a:r>
              <a:rPr lang="zh-CN" altLang="en-US" sz="2100">
                <a:latin typeface="宋体" panose="02010600030101010101" pitchFamily="2" charset="-122"/>
              </a:rPr>
              <a:t>      衡量前评估中产品价格（成本）的预测水平，可以部分解释实际投资效益与预期效益偏差的原因，也是重新预测项目生命周期内产品价格（成本）变化情况的依据。</a:t>
            </a:r>
            <a:endParaRPr lang="zh-CN" altLang="en-US" sz="2100">
              <a:latin typeface="宋体" panose="02010600030101010101" pitchFamily="2" charset="-122"/>
            </a:endParaRPr>
          </a:p>
          <a:p>
            <a:pPr>
              <a:lnSpc>
                <a:spcPct val="80000"/>
              </a:lnSpc>
              <a:buNone/>
            </a:pPr>
            <a:r>
              <a:rPr lang="zh-CN" altLang="en-US" sz="2100">
                <a:latin typeface="宋体" panose="02010600030101010101" pitchFamily="2" charset="-122"/>
              </a:rPr>
              <a:t>    </a:t>
            </a:r>
            <a:r>
              <a:rPr lang="en-US" altLang="zh-CN" sz="2100" b="1">
                <a:latin typeface="宋体" panose="02010600030101010101" pitchFamily="2" charset="-122"/>
              </a:rPr>
              <a:t>4</a:t>
            </a:r>
            <a:r>
              <a:rPr lang="zh-CN" altLang="en-US" sz="2100" b="1">
                <a:latin typeface="宋体" panose="02010600030101010101" pitchFamily="2" charset="-122"/>
              </a:rPr>
              <a:t>）实际销售利润变化率</a:t>
            </a:r>
            <a:endParaRPr lang="zh-CN" altLang="en-US" sz="2100">
              <a:latin typeface="宋体" panose="02010600030101010101" pitchFamily="2" charset="-122"/>
            </a:endParaRPr>
          </a:p>
          <a:p>
            <a:pPr>
              <a:lnSpc>
                <a:spcPct val="80000"/>
              </a:lnSpc>
              <a:buNone/>
            </a:pPr>
            <a:r>
              <a:rPr lang="zh-CN" altLang="en-US" sz="2100">
                <a:latin typeface="宋体" panose="02010600030101010101" pitchFamily="2" charset="-122"/>
              </a:rPr>
              <a:t>      反映项目实际投资效益并衡量项目实际投资效益与预期投资效益的偏差。</a:t>
            </a:r>
            <a:endParaRPr lang="zh-CN" altLang="en-US" sz="2100">
              <a:latin typeface="宋体" panose="02010600030101010101" pitchFamily="2" charset="-122"/>
            </a:endParaRPr>
          </a:p>
        </p:txBody>
      </p:sp>
    </p:spTree>
  </p:cSld>
  <p:clrMapOvr>
    <a:masterClrMapping/>
  </p:clrMapOvr>
  <p:transition spd="med">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标题 57345"/>
          <p:cNvSpPr>
            <a:spLocks noGrp="1"/>
          </p:cNvSpPr>
          <p:nvPr>
            <p:ph type="title"/>
          </p:nvPr>
        </p:nvSpPr>
        <p:spPr>
          <a:xfrm>
            <a:off x="457200" y="188913"/>
            <a:ext cx="8229600" cy="1143000"/>
          </a:xfrm>
          <a:ln/>
        </p:spPr>
        <p:txBody>
          <a:bodyPr anchor="b"/>
          <a:p>
            <a:r>
              <a:rPr lang="en-US" altLang="zh-CN" sz="3100" b="1">
                <a:latin typeface="黑体" panose="02010609060101010101" pitchFamily="2" charset="-122"/>
                <a:ea typeface="黑体" panose="02010609060101010101" pitchFamily="2" charset="-122"/>
              </a:rPr>
              <a:t>6.5.5 </a:t>
            </a:r>
            <a:r>
              <a:rPr lang="zh-CN" altLang="en-US" sz="3100" b="1">
                <a:latin typeface="黑体" panose="02010609060101010101" pitchFamily="2" charset="-122"/>
                <a:ea typeface="黑体" panose="02010609060101010101" pitchFamily="2" charset="-122"/>
              </a:rPr>
              <a:t>建设项目后评估的方法和指标</a:t>
            </a:r>
            <a:endParaRPr lang="zh-CN" altLang="en-US" sz="3100" b="1">
              <a:latin typeface="黑体" panose="02010609060101010101" pitchFamily="2" charset="-122"/>
              <a:ea typeface="黑体" panose="02010609060101010101" pitchFamily="2" charset="-122"/>
            </a:endParaRPr>
          </a:p>
        </p:txBody>
      </p:sp>
      <p:sp>
        <p:nvSpPr>
          <p:cNvPr id="57347" name="文本占位符 57346"/>
          <p:cNvSpPr>
            <a:spLocks noGrp="1"/>
          </p:cNvSpPr>
          <p:nvPr>
            <p:ph type="body" idx="1"/>
          </p:nvPr>
        </p:nvSpPr>
        <p:spPr>
          <a:xfrm>
            <a:off x="457200" y="1196975"/>
            <a:ext cx="8229600" cy="4895850"/>
          </a:xfrm>
          <a:ln/>
        </p:spPr>
        <p:txBody>
          <a:bodyPr/>
          <a:p>
            <a:pPr>
              <a:buNone/>
            </a:pPr>
            <a:r>
              <a:rPr lang="en-US" altLang="zh-CN" sz="1900">
                <a:solidFill>
                  <a:schemeClr val="accent2"/>
                </a:solidFill>
              </a:rPr>
              <a:t>  </a:t>
            </a:r>
            <a:r>
              <a:rPr lang="zh-CN" altLang="en-US" sz="2600">
                <a:solidFill>
                  <a:schemeClr val="accent2"/>
                </a:solidFill>
              </a:rPr>
              <a:t>（</a:t>
            </a:r>
            <a:r>
              <a:rPr lang="en-US" altLang="zh-CN" sz="2600">
                <a:solidFill>
                  <a:schemeClr val="accent2"/>
                </a:solidFill>
              </a:rPr>
              <a:t>2</a:t>
            </a:r>
            <a:r>
              <a:rPr lang="zh-CN" altLang="en-US" sz="2600">
                <a:solidFill>
                  <a:schemeClr val="accent2"/>
                </a:solidFill>
              </a:rPr>
              <a:t>）</a:t>
            </a:r>
            <a:r>
              <a:rPr lang="zh-CN" altLang="en-US" sz="2600" b="1">
                <a:solidFill>
                  <a:schemeClr val="accent2"/>
                </a:solidFill>
              </a:rPr>
              <a:t>项目营运阶段的后评估指标；</a:t>
            </a:r>
            <a:endParaRPr lang="zh-CN" altLang="en-US" sz="2600" b="1">
              <a:solidFill>
                <a:schemeClr val="accent2"/>
              </a:solidFill>
            </a:endParaRPr>
          </a:p>
          <a:p>
            <a:pPr>
              <a:buNone/>
            </a:pPr>
            <a:r>
              <a:rPr lang="zh-CN" altLang="en-US" sz="2100" b="1"/>
              <a:t>     </a:t>
            </a:r>
            <a:r>
              <a:rPr lang="en-US" altLang="zh-CN" sz="1700" b="1"/>
              <a:t>5</a:t>
            </a:r>
            <a:r>
              <a:rPr lang="zh-CN" altLang="en-US" sz="1700" b="1">
                <a:latin typeface="宋体" panose="02010600030101010101" pitchFamily="2" charset="-122"/>
              </a:rPr>
              <a:t>）</a:t>
            </a:r>
            <a:r>
              <a:rPr lang="zh-CN" altLang="en-US" sz="1700" b="1"/>
              <a:t>实际投资利润（利税）率</a:t>
            </a:r>
            <a:endParaRPr lang="zh-CN" altLang="en-US" sz="1700"/>
          </a:p>
          <a:p>
            <a:pPr>
              <a:lnSpc>
                <a:spcPct val="80000"/>
              </a:lnSpc>
              <a:buNone/>
            </a:pPr>
            <a:r>
              <a:rPr lang="zh-CN" altLang="en-US" sz="1700"/>
              <a:t>      指项目达到设计生产能力后的年实际利润（利税）总额与项目实际投资额的比率，也是反映建设项目投资效果的一个重要指标。</a:t>
            </a:r>
            <a:endParaRPr lang="zh-CN" altLang="en-US" sz="1700"/>
          </a:p>
          <a:p>
            <a:pPr>
              <a:lnSpc>
                <a:spcPct val="80000"/>
              </a:lnSpc>
              <a:buNone/>
            </a:pPr>
            <a:r>
              <a:rPr lang="zh-CN" altLang="en-US" sz="1700">
                <a:latin typeface="宋体" panose="02010600030101010101" pitchFamily="2" charset="-122"/>
              </a:rPr>
              <a:t>    </a:t>
            </a:r>
            <a:r>
              <a:rPr lang="en-US" altLang="zh-CN" sz="1700" b="1"/>
              <a:t>6</a:t>
            </a:r>
            <a:r>
              <a:rPr lang="zh-CN" altLang="en-US" sz="1700" b="1"/>
              <a:t>）实际投资利润（利税）年变化率</a:t>
            </a:r>
            <a:endParaRPr lang="zh-CN" altLang="en-US" sz="1700"/>
          </a:p>
          <a:p>
            <a:pPr>
              <a:lnSpc>
                <a:spcPct val="80000"/>
              </a:lnSpc>
              <a:buNone/>
            </a:pPr>
            <a:r>
              <a:rPr lang="zh-CN" altLang="en-US" sz="1700"/>
              <a:t>      反映项目实际投资利润（利税）率与预测投资利润（利税）率或国内外其他同类项目实际投资利润（利税）率的偏差。</a:t>
            </a:r>
            <a:endParaRPr lang="zh-CN" altLang="en-US" sz="1700"/>
          </a:p>
          <a:p>
            <a:pPr>
              <a:lnSpc>
                <a:spcPct val="80000"/>
              </a:lnSpc>
              <a:buNone/>
            </a:pPr>
            <a:r>
              <a:rPr lang="zh-CN" altLang="en-US" sz="1700">
                <a:latin typeface="宋体" panose="02010600030101010101" pitchFamily="2" charset="-122"/>
              </a:rPr>
              <a:t>    </a:t>
            </a:r>
            <a:r>
              <a:rPr lang="en-US" altLang="zh-CN" sz="1700" b="1"/>
              <a:t>7</a:t>
            </a:r>
            <a:r>
              <a:rPr lang="zh-CN" altLang="en-US" sz="1700" b="1"/>
              <a:t>）实际净产值（</a:t>
            </a:r>
            <a:r>
              <a:rPr lang="en-US" altLang="zh-CN" sz="1700"/>
              <a:t>RNPV</a:t>
            </a:r>
            <a:r>
              <a:rPr lang="zh-CN" altLang="en-US" sz="1700" b="1"/>
              <a:t>）</a:t>
            </a:r>
            <a:endParaRPr lang="zh-CN" altLang="en-US" sz="1700" b="1"/>
          </a:p>
          <a:p>
            <a:pPr>
              <a:lnSpc>
                <a:spcPct val="80000"/>
              </a:lnSpc>
              <a:buNone/>
            </a:pPr>
            <a:r>
              <a:rPr lang="zh-CN" altLang="en-US" sz="1700" b="1"/>
              <a:t>      </a:t>
            </a:r>
            <a:r>
              <a:rPr lang="zh-CN" altLang="en-US" sz="1700"/>
              <a:t>反映项目生命期内获利能力的动态评价指标，它的计算是依据项目投产后的年实际净现金流量或根据情况重新预测的项目生命期内各年的净现金流量，并按重新选定的折现率，将各年现金流量折现到建设期，求现值之和。</a:t>
            </a:r>
            <a:endParaRPr lang="zh-CN" altLang="en-US" sz="1700">
              <a:latin typeface="宋体" panose="02010600030101010101" pitchFamily="2" charset="-122"/>
            </a:endParaRPr>
          </a:p>
          <a:p>
            <a:pPr>
              <a:lnSpc>
                <a:spcPct val="80000"/>
              </a:lnSpc>
              <a:buNone/>
            </a:pPr>
            <a:r>
              <a:rPr lang="zh-CN" altLang="en-US" sz="1700">
                <a:latin typeface="宋体" panose="02010600030101010101" pitchFamily="2" charset="-122"/>
              </a:rPr>
              <a:t>    </a:t>
            </a:r>
            <a:r>
              <a:rPr lang="en-US" altLang="zh-CN" sz="1700" b="1"/>
              <a:t>8</a:t>
            </a:r>
            <a:r>
              <a:rPr lang="zh-CN" altLang="en-US" sz="1700" b="1"/>
              <a:t>）实际内收益率</a:t>
            </a:r>
            <a:r>
              <a:rPr lang="en-US" altLang="zh-CN" sz="1700" b="1"/>
              <a:t>(RIRR)</a:t>
            </a:r>
            <a:endParaRPr lang="en-US" altLang="zh-CN" sz="1700"/>
          </a:p>
          <a:p>
            <a:pPr>
              <a:lnSpc>
                <a:spcPct val="80000"/>
              </a:lnSpc>
              <a:buNone/>
            </a:pPr>
            <a:r>
              <a:rPr lang="en-US" altLang="zh-CN" sz="1700"/>
              <a:t>      </a:t>
            </a:r>
            <a:r>
              <a:rPr lang="zh-CN" altLang="en-US" sz="1700"/>
              <a:t>是根据实际发生的年净现金流量和重新预测的项目生命周期计算的各年净现金流量现值为零的折现率。</a:t>
            </a:r>
            <a:endParaRPr lang="zh-CN" altLang="en-US" sz="1700"/>
          </a:p>
          <a:p>
            <a:pPr>
              <a:lnSpc>
                <a:spcPct val="80000"/>
              </a:lnSpc>
              <a:buNone/>
            </a:pPr>
            <a:r>
              <a:rPr lang="zh-CN" altLang="en-US" sz="1700" b="1"/>
              <a:t>       </a:t>
            </a:r>
            <a:r>
              <a:rPr lang="en-US" altLang="zh-CN" sz="1700" b="1"/>
              <a:t>9</a:t>
            </a:r>
            <a:r>
              <a:rPr lang="zh-CN" altLang="en-US" sz="1700" b="1"/>
              <a:t>）实际投资回收期 </a:t>
            </a:r>
            <a:endParaRPr lang="zh-CN" altLang="en-US" sz="1700"/>
          </a:p>
          <a:p>
            <a:pPr>
              <a:lnSpc>
                <a:spcPct val="80000"/>
              </a:lnSpc>
              <a:buNone/>
            </a:pPr>
            <a:r>
              <a:rPr lang="zh-CN" altLang="en-US" sz="1700"/>
              <a:t>     以项目实际产生的净收益或根据实际情况重新预测的项目净收益抵偿实际投资总额所需要的时间，分为实际静态投资回收期和实际动态投资回收期。</a:t>
            </a:r>
            <a:endParaRPr lang="zh-CN" altLang="en-US" sz="1700"/>
          </a:p>
        </p:txBody>
      </p:sp>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文本占位符 5121"/>
          <p:cNvSpPr>
            <a:spLocks noGrp="1"/>
          </p:cNvSpPr>
          <p:nvPr>
            <p:ph type="body" idx="1"/>
          </p:nvPr>
        </p:nvSpPr>
        <p:spPr>
          <a:xfrm>
            <a:off x="539750" y="1639888"/>
            <a:ext cx="8229600" cy="4525962"/>
          </a:xfrm>
          <a:ln/>
        </p:spPr>
        <p:txBody>
          <a:bodyPr/>
          <a:p>
            <a:pPr algn="just"/>
            <a:r>
              <a:rPr lang="en-US" altLang="zh-CN" b="1">
                <a:latin typeface="黑体" panose="02010609060101010101" pitchFamily="2" charset="-122"/>
                <a:ea typeface="黑体" panose="02010609060101010101" pitchFamily="2" charset="-122"/>
              </a:rPr>
              <a:t>6.1 </a:t>
            </a:r>
            <a:r>
              <a:rPr lang="zh-CN" altLang="en-US" b="1">
                <a:latin typeface="黑体" panose="02010609060101010101" pitchFamily="2" charset="-122"/>
                <a:ea typeface="黑体" panose="02010609060101010101" pitchFamily="2" charset="-122"/>
              </a:rPr>
              <a:t>竣工验收</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6.2 </a:t>
            </a:r>
            <a:r>
              <a:rPr lang="zh-CN" altLang="en-US" b="1">
                <a:latin typeface="黑体" panose="02010609060101010101" pitchFamily="2" charset="-122"/>
                <a:ea typeface="黑体" panose="02010609060101010101" pitchFamily="2" charset="-122"/>
              </a:rPr>
              <a:t>竣工决算</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6.3 </a:t>
            </a:r>
            <a:r>
              <a:rPr lang="zh-CN" altLang="en-US" b="1">
                <a:latin typeface="黑体" panose="02010609060101010101" pitchFamily="2" charset="-122"/>
                <a:ea typeface="黑体" panose="02010609060101010101" pitchFamily="2" charset="-122"/>
              </a:rPr>
              <a:t>新增资产价值的确定</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6.4 </a:t>
            </a:r>
            <a:r>
              <a:rPr lang="zh-CN" altLang="en-US" b="1">
                <a:latin typeface="黑体" panose="02010609060101010101" pitchFamily="2" charset="-122"/>
                <a:ea typeface="黑体" panose="02010609060101010101" pitchFamily="2" charset="-122"/>
              </a:rPr>
              <a:t>质量保证金的处理</a:t>
            </a:r>
            <a:endParaRPr lang="zh-CN" altLang="en-US" b="1">
              <a:latin typeface="黑体" panose="02010609060101010101" pitchFamily="2" charset="-122"/>
              <a:ea typeface="黑体" panose="02010609060101010101" pitchFamily="2" charset="-122"/>
            </a:endParaRPr>
          </a:p>
        </p:txBody>
      </p:sp>
      <p:sp>
        <p:nvSpPr>
          <p:cNvPr id="5123" name="标题 5122"/>
          <p:cNvSpPr>
            <a:spLocks noGrp="1"/>
          </p:cNvSpPr>
          <p:nvPr>
            <p:ph type="title"/>
          </p:nvPr>
        </p:nvSpPr>
        <p:spPr>
          <a:xfrm>
            <a:off x="-180975" y="274638"/>
            <a:ext cx="9505950" cy="1143000"/>
          </a:xfrm>
          <a:ln/>
        </p:spPr>
        <p:txBody>
          <a:bodyPr anchor="ctr"/>
          <a:p>
            <a:r>
              <a:rPr lang="zh-CN" altLang="en-US" sz="3400" b="1">
                <a:latin typeface="黑体" panose="02010609060101010101" pitchFamily="2" charset="-122"/>
                <a:ea typeface="黑体" panose="02010609060101010101" pitchFamily="2" charset="-122"/>
              </a:rPr>
              <a:t>单元</a:t>
            </a:r>
            <a:r>
              <a:rPr lang="en-US" altLang="zh-CN" sz="3400" b="1">
                <a:latin typeface="黑体" panose="02010609060101010101" pitchFamily="2" charset="-122"/>
                <a:ea typeface="黑体" panose="02010609060101010101" pitchFamily="2" charset="-122"/>
              </a:rPr>
              <a:t>6 </a:t>
            </a:r>
            <a:r>
              <a:rPr lang="zh-CN" altLang="en-US" sz="3400" b="1">
                <a:latin typeface="黑体" panose="02010609060101010101" pitchFamily="2" charset="-122"/>
                <a:ea typeface="黑体" panose="02010609060101010101" pitchFamily="2" charset="-122"/>
                <a:sym typeface="+mn-ea"/>
              </a:rPr>
              <a:t>建设项目竣工阶段工程造价控制</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标题 45057"/>
          <p:cNvSpPr>
            <a:spLocks noGrp="1"/>
          </p:cNvSpPr>
          <p:nvPr>
            <p:ph type="title"/>
          </p:nvPr>
        </p:nvSpPr>
        <p:spPr>
          <a:ln/>
        </p:spPr>
        <p:txBody>
          <a:bodyPr vert="horz" wrap="square" anchor="ctr"/>
          <a:p>
            <a:r>
              <a:rPr lang="en-US" altLang="zh-CN" sz="3400" b="1">
                <a:latin typeface="黑体" panose="02010609060101010101" pitchFamily="2" charset="-122"/>
                <a:ea typeface="黑体" panose="02010609060101010101" pitchFamily="2" charset="-122"/>
              </a:rPr>
              <a:t>6.4  </a:t>
            </a:r>
            <a:r>
              <a:rPr lang="zh-CN" altLang="en-US" sz="3400" b="1">
                <a:latin typeface="黑体" panose="02010609060101010101" pitchFamily="2" charset="-122"/>
                <a:ea typeface="黑体" panose="02010609060101010101" pitchFamily="2" charset="-122"/>
              </a:rPr>
              <a:t>保修费用的处理 </a:t>
            </a:r>
            <a:endParaRPr lang="zh-CN" altLang="en-US" sz="3400" b="1">
              <a:latin typeface="黑体" panose="02010609060101010101" pitchFamily="2" charset="-122"/>
              <a:ea typeface="黑体" panose="02010609060101010101" pitchFamily="2" charset="-122"/>
            </a:endParaRPr>
          </a:p>
        </p:txBody>
      </p:sp>
      <p:sp>
        <p:nvSpPr>
          <p:cNvPr id="45059" name="文本占位符 45058"/>
          <p:cNvSpPr>
            <a:spLocks noGrp="1"/>
          </p:cNvSpPr>
          <p:nvPr>
            <p:ph type="body" idx="1"/>
          </p:nvPr>
        </p:nvSpPr>
        <p:spPr>
          <a:xfrm>
            <a:off x="395288" y="1412875"/>
            <a:ext cx="8229600" cy="4852988"/>
          </a:xfrm>
          <a:ln/>
        </p:spPr>
        <p:txBody>
          <a:bodyPr/>
          <a:p>
            <a:pPr>
              <a:lnSpc>
                <a:spcPct val="110000"/>
              </a:lnSpc>
              <a:buNone/>
            </a:pPr>
            <a:r>
              <a:rPr lang="zh-CN" altLang="en-US" b="1">
                <a:solidFill>
                  <a:srgbClr val="0066FF"/>
                </a:solidFill>
                <a:latin typeface="宋体" panose="02010600030101010101" pitchFamily="2" charset="-122"/>
              </a:rPr>
              <a:t>（</a:t>
            </a:r>
            <a:r>
              <a:rPr lang="en-US" altLang="zh-CN" b="1">
                <a:solidFill>
                  <a:srgbClr val="0066FF"/>
                </a:solidFill>
                <a:latin typeface="宋体" panose="02010600030101010101" pitchFamily="2" charset="-122"/>
              </a:rPr>
              <a:t>1</a:t>
            </a:r>
            <a:r>
              <a:rPr lang="zh-CN" altLang="en-US" b="1">
                <a:solidFill>
                  <a:srgbClr val="0066FF"/>
                </a:solidFill>
                <a:latin typeface="宋体" panose="02010600030101010101" pitchFamily="2" charset="-122"/>
              </a:rPr>
              <a:t>） 保修的期限</a:t>
            </a:r>
            <a:endParaRPr lang="zh-CN" altLang="en-US" b="1">
              <a:solidFill>
                <a:srgbClr val="0066FF"/>
              </a:solidFill>
              <a:latin typeface="宋体" panose="02010600030101010101" pitchFamily="2" charset="-122"/>
            </a:endParaRPr>
          </a:p>
          <a:p>
            <a:pPr>
              <a:lnSpc>
                <a:spcPct val="110000"/>
              </a:lnSpc>
            </a:pPr>
            <a:r>
              <a:rPr lang="zh-CN" altLang="en-US" sz="1900"/>
              <a:t>保修的期限应当按照保证建筑物合理寿命内正常使用，维护使用者合法权益的原则确定。具体的保修范围和最低保修期限由国务院规定。按照国务院</a:t>
            </a:r>
            <a:r>
              <a:rPr lang="en-US" altLang="zh-CN" sz="1900"/>
              <a:t>《</a:t>
            </a:r>
            <a:r>
              <a:rPr lang="zh-CN" altLang="en-US" sz="1900"/>
              <a:t>建设工程质量管理条例</a:t>
            </a:r>
            <a:r>
              <a:rPr lang="en-US" altLang="zh-CN" sz="1900"/>
              <a:t>》</a:t>
            </a:r>
            <a:r>
              <a:rPr lang="zh-CN" altLang="en-US" sz="1900"/>
              <a:t>第四十条规定：</a:t>
            </a:r>
            <a:endParaRPr lang="zh-CN" altLang="en-US" sz="1900"/>
          </a:p>
          <a:p>
            <a:pPr>
              <a:lnSpc>
                <a:spcPct val="110000"/>
              </a:lnSpc>
              <a:buNone/>
            </a:pPr>
            <a:r>
              <a:rPr lang="zh-CN" altLang="en-US" sz="1900"/>
              <a:t>     </a:t>
            </a:r>
            <a:r>
              <a:rPr lang="en-US" altLang="zh-CN" sz="1900"/>
              <a:t>1</a:t>
            </a:r>
            <a:r>
              <a:rPr lang="zh-CN" altLang="en-US" sz="1900"/>
              <a:t>）基础设施工程、房屋建筑的地基基础工程和主体结构工程，为设计文件规定的该工程的合理使用年限；</a:t>
            </a:r>
            <a:endParaRPr lang="zh-CN" altLang="en-US" sz="1900"/>
          </a:p>
          <a:p>
            <a:pPr>
              <a:lnSpc>
                <a:spcPct val="110000"/>
              </a:lnSpc>
              <a:buNone/>
            </a:pPr>
            <a:r>
              <a:rPr lang="zh-CN" altLang="en-US" sz="1900"/>
              <a:t>     </a:t>
            </a:r>
            <a:r>
              <a:rPr lang="en-US" altLang="zh-CN" sz="1900"/>
              <a:t>2</a:t>
            </a:r>
            <a:r>
              <a:rPr lang="zh-CN" altLang="en-US" sz="1900"/>
              <a:t>）屋面防水工程、有防水要求的卫生间、房间和外墙面的防渗漏为</a:t>
            </a:r>
            <a:r>
              <a:rPr lang="en-US" altLang="zh-CN" sz="1900"/>
              <a:t>5</a:t>
            </a:r>
            <a:r>
              <a:rPr lang="zh-CN" altLang="en-US" sz="1900"/>
              <a:t>年；</a:t>
            </a:r>
            <a:endParaRPr lang="zh-CN" altLang="en-US" sz="1900"/>
          </a:p>
          <a:p>
            <a:pPr>
              <a:lnSpc>
                <a:spcPct val="110000"/>
              </a:lnSpc>
              <a:buNone/>
            </a:pPr>
            <a:r>
              <a:rPr lang="zh-CN" altLang="en-US" sz="1900"/>
              <a:t>    </a:t>
            </a:r>
            <a:r>
              <a:rPr lang="en-US" altLang="zh-CN" sz="1900"/>
              <a:t>3</a:t>
            </a:r>
            <a:r>
              <a:rPr lang="zh-CN" altLang="en-US" sz="1900"/>
              <a:t>）供热与供冷系统为</a:t>
            </a:r>
            <a:r>
              <a:rPr lang="en-US" altLang="zh-CN" sz="1900"/>
              <a:t>2</a:t>
            </a:r>
            <a:r>
              <a:rPr lang="zh-CN" altLang="en-US" sz="1900"/>
              <a:t>个采暖期和供热期；</a:t>
            </a:r>
            <a:endParaRPr lang="zh-CN" altLang="en-US" sz="1900"/>
          </a:p>
          <a:p>
            <a:pPr>
              <a:lnSpc>
                <a:spcPct val="110000"/>
              </a:lnSpc>
              <a:buNone/>
            </a:pPr>
            <a:r>
              <a:rPr lang="zh-CN" altLang="en-US" sz="1900"/>
              <a:t>    </a:t>
            </a:r>
            <a:r>
              <a:rPr lang="en-US" altLang="zh-CN" sz="1900"/>
              <a:t>4</a:t>
            </a:r>
            <a:r>
              <a:rPr lang="zh-CN" altLang="en-US" sz="1900"/>
              <a:t>）电气管线、给排水管道、设备安装和装修工程为</a:t>
            </a:r>
            <a:r>
              <a:rPr lang="en-US" altLang="zh-CN" sz="1900"/>
              <a:t>2</a:t>
            </a:r>
            <a:r>
              <a:rPr lang="zh-CN" altLang="en-US" sz="1900"/>
              <a:t>年；</a:t>
            </a:r>
            <a:endParaRPr lang="zh-CN" altLang="en-US" sz="1900"/>
          </a:p>
          <a:p>
            <a:pPr>
              <a:lnSpc>
                <a:spcPct val="110000"/>
              </a:lnSpc>
              <a:buNone/>
            </a:pPr>
            <a:r>
              <a:rPr lang="zh-CN" altLang="en-US" sz="1900"/>
              <a:t>    </a:t>
            </a:r>
            <a:r>
              <a:rPr lang="en-US" altLang="zh-CN" sz="1900"/>
              <a:t>5</a:t>
            </a:r>
            <a:r>
              <a:rPr lang="zh-CN" altLang="en-US" sz="1900"/>
              <a:t>）其他项目的保修期限由承发包双方在合同中规定。建设工程的保修期，自竣工验收合格之日算起。 </a:t>
            </a:r>
            <a:endParaRPr lang="zh-CN" altLang="en-US" sz="1900"/>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标题 46081"/>
          <p:cNvSpPr>
            <a:spLocks noGrp="1"/>
          </p:cNvSpPr>
          <p:nvPr>
            <p:ph type="title"/>
          </p:nvPr>
        </p:nvSpPr>
        <p:spPr>
          <a:ln/>
        </p:spPr>
        <p:txBody>
          <a:bodyPr vert="horz" wrap="square" anchor="ctr"/>
          <a:p>
            <a:r>
              <a:rPr lang="en-US" altLang="zh-CN" sz="3400" b="1">
                <a:latin typeface="黑体" panose="02010609060101010101" pitchFamily="2" charset="-122"/>
                <a:ea typeface="黑体" panose="02010609060101010101" pitchFamily="2" charset="-122"/>
              </a:rPr>
              <a:t>6.4  </a:t>
            </a:r>
            <a:r>
              <a:rPr lang="zh-CN" altLang="en-US" sz="3400" b="1">
                <a:latin typeface="黑体" panose="02010609060101010101" pitchFamily="2" charset="-122"/>
                <a:ea typeface="黑体" panose="02010609060101010101" pitchFamily="2" charset="-122"/>
              </a:rPr>
              <a:t>保修费用的处理</a:t>
            </a:r>
            <a:endParaRPr lang="zh-CN" altLang="en-US" sz="3400" b="1">
              <a:latin typeface="黑体" panose="02010609060101010101" pitchFamily="2" charset="-122"/>
              <a:ea typeface="黑体" panose="02010609060101010101" pitchFamily="2" charset="-122"/>
            </a:endParaRPr>
          </a:p>
        </p:txBody>
      </p:sp>
      <p:sp>
        <p:nvSpPr>
          <p:cNvPr id="46083" name="文本占位符 46082"/>
          <p:cNvSpPr>
            <a:spLocks noGrp="1"/>
          </p:cNvSpPr>
          <p:nvPr>
            <p:ph type="body" idx="1"/>
          </p:nvPr>
        </p:nvSpPr>
        <p:spPr>
          <a:ln/>
        </p:spPr>
        <p:txBody>
          <a:bodyPr/>
          <a:p>
            <a:pPr>
              <a:lnSpc>
                <a:spcPct val="110000"/>
              </a:lnSpc>
              <a:buNone/>
            </a:pPr>
            <a:r>
              <a:rPr lang="zh-CN" altLang="en-US" b="1">
                <a:solidFill>
                  <a:srgbClr val="0066FF"/>
                </a:solidFill>
              </a:rPr>
              <a:t>（</a:t>
            </a:r>
            <a:r>
              <a:rPr lang="en-US" altLang="zh-CN" b="1">
                <a:solidFill>
                  <a:srgbClr val="0066FF"/>
                </a:solidFill>
              </a:rPr>
              <a:t>2</a:t>
            </a:r>
            <a:r>
              <a:rPr lang="zh-CN" altLang="en-US" b="1">
                <a:solidFill>
                  <a:srgbClr val="0066FF"/>
                </a:solidFill>
              </a:rPr>
              <a:t>）保修费用的含义</a:t>
            </a:r>
            <a:r>
              <a:rPr lang="zh-CN" altLang="en-US" b="1"/>
              <a:t>  </a:t>
            </a:r>
            <a:endParaRPr lang="zh-CN" altLang="en-US"/>
          </a:p>
          <a:p>
            <a:pPr>
              <a:lnSpc>
                <a:spcPct val="110000"/>
              </a:lnSpc>
            </a:pPr>
            <a:r>
              <a:rPr lang="zh-CN" altLang="en-US" sz="2600"/>
              <a:t>保修费用是指对保修期间和保修范围内所发生的维修、返工等各项费用支出。保修费用应按合同和有关规定合理确定和控制。</a:t>
            </a:r>
            <a:endParaRPr lang="zh-CN" altLang="en-US" sz="2600"/>
          </a:p>
          <a:p>
            <a:pPr>
              <a:lnSpc>
                <a:spcPct val="110000"/>
              </a:lnSpc>
            </a:pPr>
            <a:r>
              <a:rPr lang="zh-CN" altLang="en-US" sz="2600"/>
              <a:t>保修费用一般可参照建筑安装工程造价的确定程序和方法计算，也可以按照建筑安装工程造价或承包工程合同价的一定比例计算。 </a:t>
            </a:r>
            <a:endParaRPr lang="zh-CN" altLang="en-US" sz="2600"/>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标题 47105"/>
          <p:cNvSpPr>
            <a:spLocks noGrp="1"/>
          </p:cNvSpPr>
          <p:nvPr>
            <p:ph type="title"/>
          </p:nvPr>
        </p:nvSpPr>
        <p:spPr>
          <a:ln/>
        </p:spPr>
        <p:txBody>
          <a:bodyPr vert="horz" wrap="square" anchor="ctr"/>
          <a:p>
            <a:r>
              <a:rPr lang="en-US" altLang="zh-CN" sz="3400" b="1">
                <a:latin typeface="黑体" panose="02010609060101010101" pitchFamily="2" charset="-122"/>
                <a:ea typeface="黑体" panose="02010609060101010101" pitchFamily="2" charset="-122"/>
              </a:rPr>
              <a:t>6.4  </a:t>
            </a:r>
            <a:r>
              <a:rPr lang="zh-CN" altLang="en-US" sz="3400" b="1">
                <a:latin typeface="黑体" panose="02010609060101010101" pitchFamily="2" charset="-122"/>
                <a:ea typeface="黑体" panose="02010609060101010101" pitchFamily="2" charset="-122"/>
              </a:rPr>
              <a:t>保修费用的处理</a:t>
            </a:r>
            <a:endParaRPr lang="zh-CN" altLang="en-US" sz="3400" b="1">
              <a:latin typeface="黑体" panose="02010609060101010101" pitchFamily="2" charset="-122"/>
              <a:ea typeface="黑体" panose="02010609060101010101" pitchFamily="2" charset="-122"/>
            </a:endParaRPr>
          </a:p>
        </p:txBody>
      </p:sp>
      <p:sp>
        <p:nvSpPr>
          <p:cNvPr id="47107" name="文本占位符 47106"/>
          <p:cNvSpPr>
            <a:spLocks noGrp="1"/>
          </p:cNvSpPr>
          <p:nvPr>
            <p:ph type="body" idx="1"/>
          </p:nvPr>
        </p:nvSpPr>
        <p:spPr>
          <a:xfrm>
            <a:off x="468313" y="1412875"/>
            <a:ext cx="8229600" cy="4997450"/>
          </a:xfrm>
          <a:ln/>
        </p:spPr>
        <p:txBody>
          <a:bodyPr/>
          <a:p>
            <a:pPr>
              <a:lnSpc>
                <a:spcPct val="110000"/>
              </a:lnSpc>
              <a:buNone/>
            </a:pPr>
            <a:r>
              <a:rPr lang="zh-CN" altLang="en-US" sz="2600" b="1">
                <a:solidFill>
                  <a:srgbClr val="0066FF"/>
                </a:solidFill>
              </a:rPr>
              <a:t>（</a:t>
            </a:r>
            <a:r>
              <a:rPr lang="en-US" altLang="zh-CN" sz="2600" b="1">
                <a:solidFill>
                  <a:srgbClr val="0066FF"/>
                </a:solidFill>
              </a:rPr>
              <a:t>3</a:t>
            </a:r>
            <a:r>
              <a:rPr lang="zh-CN" altLang="en-US" sz="2600" b="1">
                <a:solidFill>
                  <a:srgbClr val="0066FF"/>
                </a:solidFill>
              </a:rPr>
              <a:t>） 保修费用的处理</a:t>
            </a:r>
            <a:endParaRPr lang="zh-CN" altLang="en-US" sz="2600" b="1">
              <a:solidFill>
                <a:srgbClr val="0066FF"/>
              </a:solidFill>
            </a:endParaRPr>
          </a:p>
          <a:p>
            <a:pPr lvl="1">
              <a:lnSpc>
                <a:spcPct val="110000"/>
              </a:lnSpc>
            </a:pPr>
            <a:r>
              <a:rPr lang="zh-CN" altLang="en-US" sz="2000"/>
              <a:t>因勘察设计原因、监理原因或者建筑材料、建筑构配件和设备等原因造成的质量缺陷，施工企业可以在保修和赔偿损失之后，向有关责任者追偿</a:t>
            </a:r>
            <a:endParaRPr lang="zh-CN" altLang="en-US" sz="2000"/>
          </a:p>
          <a:p>
            <a:pPr lvl="1">
              <a:lnSpc>
                <a:spcPct val="110000"/>
              </a:lnSpc>
            </a:pPr>
            <a:r>
              <a:rPr lang="zh-CN" altLang="en-US" sz="2000"/>
              <a:t>因建设工程质量不合格而造成损害的，受损害人有权向责任者要求赔偿。</a:t>
            </a:r>
            <a:endParaRPr lang="zh-CN" altLang="en-US" sz="2000"/>
          </a:p>
          <a:p>
            <a:pPr lvl="1">
              <a:lnSpc>
                <a:spcPct val="110000"/>
              </a:lnSpc>
            </a:pPr>
            <a:r>
              <a:rPr lang="zh-CN" altLang="en-US" sz="2000"/>
              <a:t>因发包人或者勘察设计的原因、施工的原因、监理的原因产生的建设质量问题，造成他人损失的，以上单位应当承担相应的赔偿责任。</a:t>
            </a:r>
            <a:endParaRPr lang="zh-CN" altLang="en-US" sz="2000"/>
          </a:p>
          <a:p>
            <a:pPr lvl="1">
              <a:lnSpc>
                <a:spcPct val="110000"/>
              </a:lnSpc>
            </a:pPr>
            <a:r>
              <a:rPr lang="zh-CN" altLang="en-US" sz="2000"/>
              <a:t>受损害人可以向任何一方要求赔偿，也可以向以上各方提出共同赔偿要求。</a:t>
            </a:r>
            <a:endParaRPr lang="zh-CN" altLang="en-US" sz="2000"/>
          </a:p>
          <a:p>
            <a:pPr lvl="1">
              <a:lnSpc>
                <a:spcPct val="110000"/>
              </a:lnSpc>
            </a:pPr>
            <a:r>
              <a:rPr lang="zh-CN" altLang="en-US" sz="2000"/>
              <a:t>有关各方之间在赔偿后，可以在查明原因后向真正责任人追偿。 </a:t>
            </a:r>
            <a:endParaRPr lang="zh-CN" altLang="en-US" sz="2000"/>
          </a:p>
        </p:txBody>
      </p:sp>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标题 48129"/>
          <p:cNvSpPr>
            <a:spLocks noGrp="1"/>
          </p:cNvSpPr>
          <p:nvPr>
            <p:ph type="title"/>
          </p:nvPr>
        </p:nvSpPr>
        <p:spPr>
          <a:ln/>
        </p:spPr>
        <p:txBody>
          <a:bodyPr anchor="b"/>
          <a:p>
            <a:r>
              <a:rPr lang="en-US" altLang="zh-CN" b="1">
                <a:latin typeface="黑体" panose="02010609060101010101" pitchFamily="2" charset="-122"/>
                <a:ea typeface="黑体" panose="02010609060101010101" pitchFamily="2" charset="-122"/>
              </a:rPr>
              <a:t>6.5   </a:t>
            </a:r>
            <a:r>
              <a:rPr lang="zh-CN" altLang="en-US" b="1">
                <a:latin typeface="黑体" panose="02010609060101010101" pitchFamily="2" charset="-122"/>
                <a:ea typeface="黑体" panose="02010609060101010101" pitchFamily="2" charset="-122"/>
              </a:rPr>
              <a:t>建设项目后评估</a:t>
            </a:r>
            <a:endParaRPr lang="zh-CN" altLang="en-US" b="1">
              <a:latin typeface="黑体" panose="02010609060101010101" pitchFamily="2" charset="-122"/>
              <a:ea typeface="黑体" panose="02010609060101010101" pitchFamily="2" charset="-122"/>
            </a:endParaRPr>
          </a:p>
        </p:txBody>
      </p:sp>
      <p:sp>
        <p:nvSpPr>
          <p:cNvPr id="48131" name="文本占位符 48130"/>
          <p:cNvSpPr>
            <a:spLocks noGrp="1"/>
          </p:cNvSpPr>
          <p:nvPr>
            <p:ph type="body" idx="1"/>
          </p:nvPr>
        </p:nvSpPr>
        <p:spPr>
          <a:ln/>
        </p:spPr>
        <p:txBody>
          <a:bodyPr/>
          <a:p>
            <a:r>
              <a:rPr lang="zh-CN" altLang="en-US" sz="2600" u="sng">
                <a:solidFill>
                  <a:schemeClr val="accent2"/>
                </a:solidFill>
              </a:rPr>
              <a:t>所谓项目后评估</a:t>
            </a:r>
            <a:r>
              <a:rPr lang="zh-CN" altLang="en-US" sz="2600"/>
              <a:t>，就是在项目建成投产或使用后的一定时刻，对项目的运行进行全面评价，即对投资项目的实际费用和效益进行系统审计，将项目决策初期的预期效果与项目实施后的终期实际结果进行全面对比考核。对建设项目投资产生的财务、经济、社会和环境等方面的效益与影响进行全面科学的评估。</a:t>
            </a:r>
            <a:endParaRPr lang="zh-CN" altLang="en-US" sz="2600"/>
          </a:p>
          <a:p>
            <a:pPr>
              <a:buNone/>
            </a:pPr>
            <a:r>
              <a:rPr lang="zh-CN" altLang="en-US" sz="2600"/>
              <a:t>          开展项目后评估，对投资决策的科学化和项目投资控制，具有重要作用 。</a:t>
            </a:r>
            <a:endParaRPr lang="zh-CN" altLang="en-US" sz="2600"/>
          </a:p>
          <a:p>
            <a:pPr>
              <a:buNone/>
            </a:pPr>
            <a:endParaRPr lang="zh-CN" altLang="en-US" sz="2600"/>
          </a:p>
        </p:txBody>
      </p:sp>
    </p:spTree>
  </p:cSld>
  <p:clrMapOvr>
    <a:masterClrMapping/>
  </p:clrMapOvr>
  <p:transition spd="med">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标题 49153"/>
          <p:cNvSpPr>
            <a:spLocks noGrp="1"/>
          </p:cNvSpPr>
          <p:nvPr>
            <p:ph type="title"/>
          </p:nvPr>
        </p:nvSpPr>
        <p:spPr>
          <a:ln/>
        </p:spPr>
        <p:txBody>
          <a:bodyPr anchor="b"/>
          <a:p>
            <a:r>
              <a:rPr lang="en-US" altLang="zh-CN" b="1">
                <a:latin typeface="黑体" panose="02010609060101010101" pitchFamily="2" charset="-122"/>
                <a:ea typeface="黑体" panose="02010609060101010101" pitchFamily="2" charset="-122"/>
              </a:rPr>
              <a:t>6.5.1  </a:t>
            </a:r>
            <a:r>
              <a:rPr lang="zh-CN" altLang="en-US" b="1">
                <a:latin typeface="黑体" panose="02010609060101010101" pitchFamily="2" charset="-122"/>
                <a:ea typeface="黑体" panose="02010609060101010101" pitchFamily="2" charset="-122"/>
              </a:rPr>
              <a:t>建设项目后评估的意义</a:t>
            </a:r>
            <a:endParaRPr lang="zh-CN" altLang="en-US" b="1">
              <a:latin typeface="黑体" panose="02010609060101010101" pitchFamily="2" charset="-122"/>
              <a:ea typeface="黑体" panose="02010609060101010101" pitchFamily="2" charset="-122"/>
            </a:endParaRPr>
          </a:p>
        </p:txBody>
      </p:sp>
      <p:sp>
        <p:nvSpPr>
          <p:cNvPr id="49155" name="文本占位符 49154"/>
          <p:cNvSpPr>
            <a:spLocks noGrp="1"/>
          </p:cNvSpPr>
          <p:nvPr>
            <p:ph type="body" idx="1"/>
          </p:nvPr>
        </p:nvSpPr>
        <p:spPr>
          <a:ln/>
        </p:spPr>
        <p:txBody>
          <a:bodyPr/>
          <a:p>
            <a:r>
              <a:rPr lang="zh-CN" altLang="en-US" sz="2600">
                <a:solidFill>
                  <a:srgbClr val="0066FF"/>
                </a:solidFill>
              </a:rPr>
              <a:t>（</a:t>
            </a:r>
            <a:r>
              <a:rPr lang="en-US" altLang="zh-CN" sz="2600">
                <a:solidFill>
                  <a:srgbClr val="0066FF"/>
                </a:solidFill>
              </a:rPr>
              <a:t>1</a:t>
            </a:r>
            <a:r>
              <a:rPr lang="zh-CN" altLang="en-US" sz="2600">
                <a:solidFill>
                  <a:srgbClr val="0066FF"/>
                </a:solidFill>
              </a:rPr>
              <a:t>）</a:t>
            </a:r>
            <a:r>
              <a:rPr lang="zh-CN" altLang="en-US" sz="2800" b="1">
                <a:solidFill>
                  <a:srgbClr val="0066FF"/>
                </a:solidFill>
              </a:rPr>
              <a:t>系统地对项目进行后评估，有利于投资项目的最优控制；</a:t>
            </a:r>
            <a:endParaRPr lang="zh-CN" altLang="en-US" sz="2800" b="1">
              <a:solidFill>
                <a:srgbClr val="0066FF"/>
              </a:solidFill>
            </a:endParaRPr>
          </a:p>
          <a:p>
            <a:r>
              <a:rPr lang="zh-CN" altLang="en-US" sz="2800" b="1">
                <a:solidFill>
                  <a:srgbClr val="0066FF"/>
                </a:solidFill>
              </a:rPr>
              <a:t>（</a:t>
            </a:r>
            <a:r>
              <a:rPr lang="en-US" altLang="zh-CN" sz="2800" b="1">
                <a:solidFill>
                  <a:srgbClr val="0066FF"/>
                </a:solidFill>
              </a:rPr>
              <a:t>2</a:t>
            </a:r>
            <a:r>
              <a:rPr lang="zh-CN" altLang="en-US" sz="2800" b="1">
                <a:solidFill>
                  <a:srgbClr val="0066FF"/>
                </a:solidFill>
              </a:rPr>
              <a:t>）开展项目后评估，有利于提高项目投资决策的科学性；</a:t>
            </a:r>
            <a:endParaRPr lang="zh-CN" altLang="en-US" sz="2800" b="1">
              <a:solidFill>
                <a:srgbClr val="0066FF"/>
              </a:solidFill>
            </a:endParaRPr>
          </a:p>
          <a:p>
            <a:r>
              <a:rPr lang="zh-CN" altLang="en-US" sz="2600">
                <a:latin typeface="宋体" panose="02010600030101010101" pitchFamily="2" charset="-122"/>
              </a:rPr>
              <a:t>总之，开展项目后评估，既可评价投资决策的成功和失误，以检验其决策水平，又可评价项目实施管理中的经验和教训，以提高其管理水平，还可以对项目实施结果的未来前景作出进一步的预测，以促进项目投资效益的提高。 </a:t>
            </a:r>
            <a:endParaRPr lang="zh-CN" altLang="en-US" sz="2600">
              <a:latin typeface="宋体" panose="02010600030101010101" pitchFamily="2" charset="-122"/>
            </a:endParaRPr>
          </a:p>
        </p:txBody>
      </p:sp>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标题 50177"/>
          <p:cNvSpPr>
            <a:spLocks noGrp="1"/>
          </p:cNvSpPr>
          <p:nvPr>
            <p:ph type="title"/>
          </p:nvPr>
        </p:nvSpPr>
        <p:spPr>
          <a:xfrm>
            <a:off x="250825" y="274638"/>
            <a:ext cx="8435975" cy="1143000"/>
          </a:xfrm>
          <a:ln/>
        </p:spPr>
        <p:txBody>
          <a:bodyPr anchor="b"/>
          <a:p>
            <a:r>
              <a:rPr lang="en-US" altLang="zh-CN" sz="3400" b="1">
                <a:latin typeface="黑体" panose="02010609060101010101" pitchFamily="2" charset="-122"/>
                <a:ea typeface="黑体" panose="02010609060101010101" pitchFamily="2" charset="-122"/>
              </a:rPr>
              <a:t>6.5.2 </a:t>
            </a:r>
            <a:r>
              <a:rPr lang="zh-CN" altLang="en-US" sz="3400" b="1">
                <a:latin typeface="黑体" panose="02010609060101010101" pitchFamily="2" charset="-122"/>
                <a:ea typeface="黑体" panose="02010609060101010101" pitchFamily="2" charset="-122"/>
              </a:rPr>
              <a:t>建设项目评估与后评估的关系</a:t>
            </a:r>
            <a:endParaRPr lang="zh-CN" altLang="en-US" sz="3400" b="1">
              <a:latin typeface="黑体" panose="02010609060101010101" pitchFamily="2" charset="-122"/>
              <a:ea typeface="黑体" panose="02010609060101010101" pitchFamily="2" charset="-122"/>
            </a:endParaRPr>
          </a:p>
        </p:txBody>
      </p:sp>
      <p:sp>
        <p:nvSpPr>
          <p:cNvPr id="50179" name="文本占位符 50178"/>
          <p:cNvSpPr>
            <a:spLocks noGrp="1"/>
          </p:cNvSpPr>
          <p:nvPr>
            <p:ph type="body" idx="1"/>
          </p:nvPr>
        </p:nvSpPr>
        <p:spPr>
          <a:xfrm>
            <a:off x="457200" y="1341438"/>
            <a:ext cx="8229600" cy="4784725"/>
          </a:xfrm>
          <a:ln/>
        </p:spPr>
        <p:txBody>
          <a:bodyPr/>
          <a:p>
            <a:pPr>
              <a:lnSpc>
                <a:spcPct val="80000"/>
              </a:lnSpc>
            </a:pPr>
            <a:r>
              <a:rPr lang="zh-CN" altLang="en-US" sz="2100"/>
              <a:t>项目评估与项目后评估既有联系又有区别，是同一对象的不同过程。它们在评价内容上要前后呼应，互相兼顾，但在作用、评估时间的选择以及使用方法等方面又有明显的区别。</a:t>
            </a:r>
            <a:endParaRPr lang="zh-CN" altLang="en-US" sz="2100"/>
          </a:p>
          <a:p>
            <a:pPr>
              <a:lnSpc>
                <a:spcPct val="80000"/>
              </a:lnSpc>
            </a:pPr>
            <a:r>
              <a:rPr lang="zh-CN" altLang="en-US" sz="2100" u="sng">
                <a:solidFill>
                  <a:srgbClr val="0066FF"/>
                </a:solidFill>
              </a:rPr>
              <a:t>项目评估</a:t>
            </a:r>
            <a:r>
              <a:rPr lang="zh-CN" altLang="en-US" sz="2100"/>
              <a:t>是在项目决策阶段进行，为项目的决策服务，主要运用有关评价理论和预测方法，对项目的前景作全面的技术经济预测分析；</a:t>
            </a:r>
            <a:endParaRPr lang="zh-CN" altLang="en-US" sz="2100"/>
          </a:p>
          <a:p>
            <a:pPr>
              <a:lnSpc>
                <a:spcPct val="80000"/>
              </a:lnSpc>
            </a:pPr>
            <a:r>
              <a:rPr lang="zh-CN" altLang="en-US" sz="2100"/>
              <a:t>而</a:t>
            </a:r>
            <a:r>
              <a:rPr lang="zh-CN" altLang="en-US" sz="2100" u="sng">
                <a:solidFill>
                  <a:srgbClr val="0066FF"/>
                </a:solidFill>
              </a:rPr>
              <a:t>项目的后评估</a:t>
            </a:r>
            <a:r>
              <a:rPr lang="zh-CN" altLang="en-US" sz="2100"/>
              <a:t>，通常选择在项目建成一年或几年后，投产达到设计能力时进行，依据项目实施中及投产后的实际数据和项目后续年限的预测数据，对其技术、设计实施、产品市场、成本和效益进行系统的调查分析、评价，并与前评估中相应的内容进行对比分析，找出两者差距，分析原因和影响因素，提出相应的补救措施，从而提出改进项目前评估和其他各项工作的建议、措施，提高项目的经济效益，完善项目前评估的方法。</a:t>
            </a:r>
            <a:endParaRPr lang="zh-CN" altLang="en-US" sz="2100"/>
          </a:p>
          <a:p>
            <a:pPr>
              <a:lnSpc>
                <a:spcPct val="80000"/>
              </a:lnSpc>
            </a:pPr>
            <a:endParaRPr lang="zh-CN" altLang="en-US" sz="2100"/>
          </a:p>
        </p:txBody>
      </p:sp>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标题 51201"/>
          <p:cNvSpPr>
            <a:spLocks noGrp="1"/>
          </p:cNvSpPr>
          <p:nvPr>
            <p:ph type="title"/>
          </p:nvPr>
        </p:nvSpPr>
        <p:spPr>
          <a:ln/>
        </p:spPr>
        <p:txBody>
          <a:bodyPr anchor="b"/>
          <a:p>
            <a:r>
              <a:rPr lang="en-US" altLang="zh-CN" b="1">
                <a:latin typeface="黑体" panose="02010609060101010101" pitchFamily="2" charset="-122"/>
                <a:ea typeface="黑体" panose="02010609060101010101" pitchFamily="2" charset="-122"/>
              </a:rPr>
              <a:t>6.5.3 </a:t>
            </a:r>
            <a:r>
              <a:rPr lang="zh-CN" altLang="en-US" b="1">
                <a:latin typeface="黑体" panose="02010609060101010101" pitchFamily="2" charset="-122"/>
                <a:ea typeface="黑体" panose="02010609060101010101" pitchFamily="2" charset="-122"/>
              </a:rPr>
              <a:t>建设项目后评估的程序</a:t>
            </a:r>
            <a:endParaRPr lang="zh-CN" altLang="en-US" b="1">
              <a:latin typeface="黑体" panose="02010609060101010101" pitchFamily="2" charset="-122"/>
              <a:ea typeface="黑体" panose="02010609060101010101" pitchFamily="2" charset="-122"/>
            </a:endParaRPr>
          </a:p>
        </p:txBody>
      </p:sp>
      <p:sp>
        <p:nvSpPr>
          <p:cNvPr id="51203" name="文本占位符 51202"/>
          <p:cNvSpPr>
            <a:spLocks noGrp="1"/>
          </p:cNvSpPr>
          <p:nvPr>
            <p:ph type="body" idx="1"/>
          </p:nvPr>
        </p:nvSpPr>
        <p:spPr>
          <a:xfrm>
            <a:off x="457200" y="1268413"/>
            <a:ext cx="8229600" cy="5113337"/>
          </a:xfrm>
          <a:ln/>
        </p:spPr>
        <p:txBody>
          <a:bodyPr/>
          <a:p>
            <a:pPr>
              <a:lnSpc>
                <a:spcPct val="110000"/>
              </a:lnSpc>
              <a:buNone/>
            </a:pPr>
            <a:r>
              <a:rPr lang="en-US" altLang="zh-CN" sz="1700" b="1">
                <a:latin typeface="宋体" panose="02010600030101010101" pitchFamily="2" charset="-122"/>
              </a:rPr>
              <a:t>  </a:t>
            </a:r>
            <a:r>
              <a:rPr lang="zh-CN" altLang="en-US" sz="1700" b="1">
                <a:latin typeface="宋体" panose="02010600030101010101" pitchFamily="2" charset="-122"/>
              </a:rPr>
              <a:t>建设项目后评估主要有以下几个程序：</a:t>
            </a:r>
            <a:endParaRPr lang="zh-CN" altLang="en-US" sz="1700" b="1">
              <a:latin typeface="宋体" panose="02010600030101010101" pitchFamily="2" charset="-122"/>
            </a:endParaRPr>
          </a:p>
          <a:p>
            <a:pPr>
              <a:lnSpc>
                <a:spcPct val="110000"/>
              </a:lnSpc>
              <a:buNone/>
            </a:pPr>
            <a:r>
              <a:rPr lang="zh-CN" altLang="en-US" sz="1500">
                <a:solidFill>
                  <a:srgbClr val="0066FF"/>
                </a:solidFill>
              </a:rPr>
              <a:t>     （</a:t>
            </a:r>
            <a:r>
              <a:rPr lang="en-US" altLang="zh-CN" sz="1500">
                <a:solidFill>
                  <a:srgbClr val="0066FF"/>
                </a:solidFill>
              </a:rPr>
              <a:t>1</a:t>
            </a:r>
            <a:r>
              <a:rPr lang="zh-CN" altLang="en-US" sz="1500">
                <a:solidFill>
                  <a:srgbClr val="0066FF"/>
                </a:solidFill>
              </a:rPr>
              <a:t>）提出问题。</a:t>
            </a:r>
            <a:endParaRPr lang="zh-CN" altLang="en-US" sz="1500">
              <a:solidFill>
                <a:srgbClr val="0066FF"/>
              </a:solidFill>
            </a:endParaRPr>
          </a:p>
          <a:p>
            <a:pPr>
              <a:lnSpc>
                <a:spcPct val="110000"/>
              </a:lnSpc>
              <a:buNone/>
            </a:pPr>
            <a:r>
              <a:rPr lang="zh-CN" altLang="en-US" sz="1500"/>
              <a:t>      明确项目后评估的具体对象，评价目的及具体要求。</a:t>
            </a:r>
            <a:endParaRPr lang="zh-CN" altLang="en-US" sz="1500"/>
          </a:p>
          <a:p>
            <a:pPr>
              <a:lnSpc>
                <a:spcPct val="110000"/>
              </a:lnSpc>
              <a:buNone/>
            </a:pPr>
            <a:r>
              <a:rPr lang="zh-CN" altLang="en-US" sz="1500">
                <a:solidFill>
                  <a:schemeClr val="accent2"/>
                </a:solidFill>
              </a:rPr>
              <a:t>      </a:t>
            </a:r>
            <a:r>
              <a:rPr lang="zh-CN" altLang="en-US" sz="1500">
                <a:solidFill>
                  <a:srgbClr val="0066FF"/>
                </a:solidFill>
              </a:rPr>
              <a:t>（</a:t>
            </a:r>
            <a:r>
              <a:rPr lang="en-US" altLang="zh-CN" sz="1500">
                <a:solidFill>
                  <a:srgbClr val="0066FF"/>
                </a:solidFill>
              </a:rPr>
              <a:t>2</a:t>
            </a:r>
            <a:r>
              <a:rPr lang="zh-CN" altLang="en-US" sz="1500">
                <a:solidFill>
                  <a:srgbClr val="0066FF"/>
                </a:solidFill>
              </a:rPr>
              <a:t>）筹划准备。</a:t>
            </a:r>
            <a:endParaRPr lang="zh-CN" altLang="en-US" sz="1500">
              <a:solidFill>
                <a:srgbClr val="0066FF"/>
              </a:solidFill>
            </a:endParaRPr>
          </a:p>
          <a:p>
            <a:pPr>
              <a:lnSpc>
                <a:spcPct val="110000"/>
              </a:lnSpc>
              <a:buNone/>
            </a:pPr>
            <a:r>
              <a:rPr lang="zh-CN" altLang="en-US" sz="1500"/>
              <a:t>     问题提出后，项目后评估的提出单位或者委托其它单位进行项目后评估，或者自己组织实施。筹划准备阶段的主要任务是组建一个评估领导小组，并按委托单位的要求制定一个周详的项目后评估计划。</a:t>
            </a:r>
            <a:endParaRPr lang="zh-CN" altLang="en-US" sz="1500"/>
          </a:p>
          <a:p>
            <a:pPr>
              <a:lnSpc>
                <a:spcPct val="110000"/>
              </a:lnSpc>
              <a:buNone/>
            </a:pPr>
            <a:r>
              <a:rPr lang="zh-CN" altLang="en-US" sz="1500">
                <a:solidFill>
                  <a:schemeClr val="accent2"/>
                </a:solidFill>
              </a:rPr>
              <a:t>     </a:t>
            </a:r>
            <a:r>
              <a:rPr lang="zh-CN" altLang="en-US" sz="1500">
                <a:solidFill>
                  <a:srgbClr val="0066FF"/>
                </a:solidFill>
              </a:rPr>
              <a:t>（</a:t>
            </a:r>
            <a:r>
              <a:rPr lang="en-US" altLang="zh-CN" sz="1500">
                <a:solidFill>
                  <a:srgbClr val="0066FF"/>
                </a:solidFill>
              </a:rPr>
              <a:t>3</a:t>
            </a:r>
            <a:r>
              <a:rPr lang="zh-CN" altLang="en-US" sz="1500">
                <a:solidFill>
                  <a:srgbClr val="0066FF"/>
                </a:solidFill>
              </a:rPr>
              <a:t>）深入调查，收集资料。</a:t>
            </a:r>
            <a:endParaRPr lang="zh-CN" altLang="en-US" sz="1500">
              <a:solidFill>
                <a:srgbClr val="0066FF"/>
              </a:solidFill>
            </a:endParaRPr>
          </a:p>
          <a:p>
            <a:pPr>
              <a:lnSpc>
                <a:spcPct val="110000"/>
              </a:lnSpc>
              <a:buNone/>
            </a:pPr>
            <a:r>
              <a:rPr lang="zh-CN" altLang="en-US" sz="1500"/>
              <a:t>     本阶段的主要任务是制定详细的调查提纲，确定调查对象和调查方法，并开展实际调查工作，收集后评估所需要的各种资料和数据。</a:t>
            </a:r>
            <a:endParaRPr lang="zh-CN" altLang="en-US" sz="1500"/>
          </a:p>
          <a:p>
            <a:pPr>
              <a:lnSpc>
                <a:spcPct val="110000"/>
              </a:lnSpc>
              <a:buNone/>
            </a:pPr>
            <a:r>
              <a:rPr lang="zh-CN" altLang="en-US" sz="1500">
                <a:solidFill>
                  <a:schemeClr val="accent2"/>
                </a:solidFill>
              </a:rPr>
              <a:t>     </a:t>
            </a:r>
            <a:r>
              <a:rPr lang="zh-CN" altLang="en-US" sz="1500">
                <a:solidFill>
                  <a:srgbClr val="0066FF"/>
                </a:solidFill>
              </a:rPr>
              <a:t>（</a:t>
            </a:r>
            <a:r>
              <a:rPr lang="en-US" altLang="zh-CN" sz="1500">
                <a:solidFill>
                  <a:srgbClr val="0066FF"/>
                </a:solidFill>
              </a:rPr>
              <a:t>4</a:t>
            </a:r>
            <a:r>
              <a:rPr lang="zh-CN" altLang="en-US" sz="1500">
                <a:solidFill>
                  <a:srgbClr val="0066FF"/>
                </a:solidFill>
              </a:rPr>
              <a:t>）分析研究。</a:t>
            </a:r>
            <a:endParaRPr lang="zh-CN" altLang="en-US" sz="1500">
              <a:solidFill>
                <a:srgbClr val="0066FF"/>
              </a:solidFill>
            </a:endParaRPr>
          </a:p>
          <a:p>
            <a:pPr>
              <a:lnSpc>
                <a:spcPct val="110000"/>
              </a:lnSpc>
              <a:buNone/>
            </a:pPr>
            <a:r>
              <a:rPr lang="zh-CN" altLang="en-US" sz="1500"/>
              <a:t>     围绕项目后评估内容，采用定量分析和定性分析方法，发现问题，提出改进措施。</a:t>
            </a:r>
            <a:endParaRPr lang="zh-CN" altLang="en-US" sz="1500"/>
          </a:p>
          <a:p>
            <a:pPr>
              <a:lnSpc>
                <a:spcPct val="110000"/>
              </a:lnSpc>
              <a:buNone/>
            </a:pPr>
            <a:r>
              <a:rPr lang="zh-CN" altLang="en-US" sz="1500">
                <a:solidFill>
                  <a:schemeClr val="accent2"/>
                </a:solidFill>
              </a:rPr>
              <a:t>     </a:t>
            </a:r>
            <a:r>
              <a:rPr lang="zh-CN" altLang="en-US" sz="1500">
                <a:solidFill>
                  <a:srgbClr val="0066FF"/>
                </a:solidFill>
              </a:rPr>
              <a:t>（</a:t>
            </a:r>
            <a:r>
              <a:rPr lang="en-US" altLang="zh-CN" sz="1500">
                <a:solidFill>
                  <a:srgbClr val="0066FF"/>
                </a:solidFill>
              </a:rPr>
              <a:t>5</a:t>
            </a:r>
            <a:r>
              <a:rPr lang="zh-CN" altLang="en-US" sz="1500">
                <a:solidFill>
                  <a:srgbClr val="0066FF"/>
                </a:solidFill>
              </a:rPr>
              <a:t>）编制项目后评估报告。</a:t>
            </a:r>
            <a:endParaRPr lang="zh-CN" altLang="en-US" sz="1500">
              <a:solidFill>
                <a:srgbClr val="0066FF"/>
              </a:solidFill>
            </a:endParaRPr>
          </a:p>
          <a:p>
            <a:pPr>
              <a:lnSpc>
                <a:spcPct val="110000"/>
              </a:lnSpc>
              <a:buNone/>
            </a:pPr>
            <a:r>
              <a:rPr lang="zh-CN" altLang="en-US" sz="1500"/>
              <a:t>     将分析研究的成果汇总，编制出项目后评估报告，并提交委托单位和被评估单位。</a:t>
            </a:r>
            <a:endParaRPr lang="zh-CN" altLang="en-US" sz="1500"/>
          </a:p>
          <a:p>
            <a:pPr>
              <a:lnSpc>
                <a:spcPct val="110000"/>
              </a:lnSpc>
            </a:pPr>
            <a:endParaRPr lang="zh-CN" altLang="en-US" sz="1300"/>
          </a:p>
        </p:txBody>
      </p:sp>
    </p:spTree>
  </p:cSld>
  <p:clrMapOvr>
    <a:masterClrMapping/>
  </p:clrMapOvr>
  <p:transition spd="med">
    <p:cover dir="u"/>
  </p:transition>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3566</Words>
  <Application>WPS 演示</Application>
  <PresentationFormat>在屏幕上显示</PresentationFormat>
  <Paragraphs>138</Paragraphs>
  <Slides>15</Slides>
  <Notes>31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宋体</vt:lpstr>
      <vt:lpstr>Wingdings</vt:lpstr>
      <vt:lpstr>Verdana</vt:lpstr>
      <vt:lpstr>Times New Roman</vt:lpstr>
      <vt:lpstr>黑体</vt:lpstr>
      <vt:lpstr>微软雅黑</vt:lpstr>
      <vt:lpstr>Arial Unicode MS</vt:lpstr>
      <vt:lpstr>Profile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合同管理第三讲</dc:title>
  <dc:creator>zx</dc:creator>
  <cp:lastModifiedBy>小霞</cp:lastModifiedBy>
  <cp:revision>2888</cp:revision>
  <dcterms:created xsi:type="dcterms:W3CDTF">2006-01-17T01:29:51Z</dcterms:created>
  <dcterms:modified xsi:type="dcterms:W3CDTF">2018-12-10T12:25:43Z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