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683" r:id="rId3"/>
    <p:sldId id="739" r:id="rId4"/>
    <p:sldId id="722" r:id="rId5"/>
    <p:sldId id="723" r:id="rId6"/>
    <p:sldId id="736" r:id="rId7"/>
    <p:sldId id="764" r:id="rId8"/>
    <p:sldId id="724" r:id="rId9"/>
    <p:sldId id="737" r:id="rId10"/>
    <p:sldId id="725" r:id="rId11"/>
    <p:sldId id="726" r:id="rId12"/>
    <p:sldId id="738" r:id="rId13"/>
    <p:sldId id="745" r:id="rId14"/>
    <p:sldId id="746" r:id="rId15"/>
    <p:sldId id="747" r:id="rId16"/>
    <p:sldId id="749" r:id="rId17"/>
    <p:sldId id="750" r:id="rId18"/>
    <p:sldId id="751" r:id="rId19"/>
    <p:sldId id="752" r:id="rId20"/>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99FFCC"/>
    <a:srgbClr val="CCFFFF"/>
    <a:srgbClr val="00CCFF"/>
    <a:srgbClr val="00FFFF"/>
    <a:srgbClr val="FF3300"/>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663"/>
        <p:guide pos="1791"/>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3074" name="页眉占位符 3073"/>
          <p:cNvSpPr>
            <a:spLocks noGrp="1"/>
          </p:cNvSpPr>
          <p:nvPr>
            <p:ph type="hdr" sz="quarter"/>
          </p:nvPr>
        </p:nvSpPr>
        <p:spPr>
          <a:xfrm>
            <a:off x="0" y="0"/>
            <a:ext cx="2971800" cy="457200"/>
          </a:xfrm>
          <a:prstGeom prst="rect">
            <a:avLst/>
          </a:prstGeom>
          <a:noFill/>
          <a:ln w="9525">
            <a:noFill/>
          </a:ln>
        </p:spPr>
        <p:txBody>
          <a:bodyPr/>
          <a:p>
            <a:pPr lvl="0"/>
            <a:endParaRPr lang="zh-CN" altLang="en-US" sz="1200"/>
          </a:p>
        </p:txBody>
      </p:sp>
      <p:sp>
        <p:nvSpPr>
          <p:cNvPr id="3075" name="日期占位符 3074"/>
          <p:cNvSpPr>
            <a:spLocks noGrp="1"/>
          </p:cNvSpPr>
          <p:nvPr>
            <p:ph type="dt" idx="1"/>
          </p:nvPr>
        </p:nvSpPr>
        <p:spPr>
          <a:xfrm>
            <a:off x="3884613" y="0"/>
            <a:ext cx="2971800" cy="457200"/>
          </a:xfrm>
          <a:prstGeom prst="rect">
            <a:avLst/>
          </a:prstGeom>
          <a:noFill/>
          <a:ln w="9525">
            <a:noFill/>
          </a:ln>
        </p:spPr>
        <p:txBody>
          <a:bodyPr/>
          <a:p>
            <a:pPr lvl="0" algn="r"/>
            <a:endParaRPr lang="zh-CN" altLang="en-US" sz="1200"/>
          </a:p>
        </p:txBody>
      </p:sp>
      <p:sp>
        <p:nvSpPr>
          <p:cNvPr id="3076" name="幻灯片图像占位符 3075"/>
          <p:cNvSpPr>
            <a:spLocks noGrp="1" noRot="1"/>
          </p:cNvSpPr>
          <p:nvPr>
            <p:ph type="sldImg" idx="2"/>
          </p:nvPr>
        </p:nvSpPr>
        <p:spPr>
          <a:xfrm>
            <a:off x="1143000" y="685800"/>
            <a:ext cx="4572000" cy="3429000"/>
          </a:xfrm>
          <a:prstGeom prst="rect">
            <a:avLst/>
          </a:prstGeom>
          <a:noFill/>
          <a:ln w="9525">
            <a:noFill/>
          </a:ln>
        </p:spPr>
      </p:sp>
      <p:sp>
        <p:nvSpPr>
          <p:cNvPr id="3077" name="文本占位符 3076"/>
          <p:cNvSpPr>
            <a:spLocks noGrp="1" noRot="1"/>
          </p:cNvSpPr>
          <p:nvPr>
            <p:ph type="body" sz="quarter" idx="3"/>
          </p:nvPr>
        </p:nvSpPr>
        <p:spPr>
          <a:xfrm>
            <a:off x="685800" y="4343400"/>
            <a:ext cx="5486400" cy="4114800"/>
          </a:xfrm>
          <a:prstGeom prst="rect">
            <a:avLst/>
          </a:prstGeom>
          <a:noFill/>
          <a:ln w="9525">
            <a:noFill/>
          </a:ln>
        </p:spPr>
        <p:txBody>
          <a:bodyPr anchor="ct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078" name="页脚占位符 3077"/>
          <p:cNvSpPr>
            <a:spLocks noGrp="1"/>
          </p:cNvSpPr>
          <p:nvPr>
            <p:ph type="ftr" sz="quarter" idx="4"/>
          </p:nvPr>
        </p:nvSpPr>
        <p:spPr>
          <a:xfrm>
            <a:off x="0" y="8685213"/>
            <a:ext cx="2971800" cy="457200"/>
          </a:xfrm>
          <a:prstGeom prst="rect">
            <a:avLst/>
          </a:prstGeom>
          <a:noFill/>
          <a:ln w="9525">
            <a:noFill/>
          </a:ln>
        </p:spPr>
        <p:txBody>
          <a:bodyPr anchor="b"/>
          <a:p>
            <a:pPr lvl="0"/>
            <a:endParaRPr lang="zh-CN" altLang="en-US" sz="1200"/>
          </a:p>
        </p:txBody>
      </p:sp>
      <p:sp>
        <p:nvSpPr>
          <p:cNvPr id="3079" name="灯片编号占位符 3078"/>
          <p:cNvSpPr>
            <a:spLocks noGrp="1"/>
          </p:cNvSpPr>
          <p:nvPr>
            <p:ph type="sldNum" sz="quarter" idx="5"/>
          </p:nvPr>
        </p:nvSpPr>
        <p:spPr>
          <a:xfrm>
            <a:off x="3884613" y="8685213"/>
            <a:ext cx="2971800" cy="457200"/>
          </a:xfrm>
          <a:prstGeom prst="rect">
            <a:avLst/>
          </a:prstGeom>
          <a:noFill/>
          <a:ln w="9525">
            <a:noFill/>
          </a:ln>
        </p:spPr>
        <p:txBody>
          <a:bodyPr anchor="b"/>
          <a:p>
            <a:pPr lvl="0" algn="r"/>
            <a:fld id="{9A0DB2DC-4C9A-4742-B13C-FB6460FD3503}" type="slidenum">
              <a:rPr lang="zh-CN" altLang="en-US" sz="1200"/>
            </a:fld>
            <a:endParaRPr lang="zh-CN" altLang="en-US" sz="1200"/>
          </a:p>
        </p:txBody>
      </p:sp>
    </p:spTree>
  </p:cSld>
  <p:clrMap bg1="lt1" tx1="dk1" bg2="lt2" tx2="dk2" accent1="accent1" accent2="accent2" accent3="accent3" accent4="accent4" accent5="accent5" accent6="accent6" hlink="hlink" folHlink="folHlink"/>
  <p:hf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pattFill prst="ltHorz">
          <a:fgClr>
            <a:schemeClr val="bg2">
              <a:alpha val="100000"/>
            </a:schemeClr>
          </a:fgClr>
          <a:bgClr>
            <a:schemeClr val="bg1"/>
          </a:bgClr>
        </a:pattFill>
        <a:effectLst/>
      </p:bgPr>
    </p:bg>
    <p:spTree>
      <p:nvGrpSpPr>
        <p:cNvPr id="1" name=""/>
        <p:cNvGrpSpPr/>
        <p:nvPr/>
      </p:nvGrpSpPr>
      <p:grpSpPr/>
      <p:sp>
        <p:nvSpPr>
          <p:cNvPr id="2050" name="标题 2049"/>
          <p:cNvSpPr>
            <a:spLocks noGrp="1"/>
          </p:cNvSpPr>
          <p:nvPr>
            <p:ph type="ctrTitle"/>
          </p:nvPr>
        </p:nvSpPr>
        <p:spPr>
          <a:xfrm>
            <a:off x="685800" y="990600"/>
            <a:ext cx="7772400" cy="1371600"/>
          </a:xfrm>
          <a:prstGeom prst="rect">
            <a:avLst/>
          </a:prstGeom>
          <a:noFill/>
          <a:ln w="9525">
            <a:noFill/>
          </a:ln>
        </p:spPr>
        <p:txBody>
          <a:bodyPr anchor="b"/>
          <a:lstStyle>
            <a:lvl1pPr lvl="0">
              <a:defRPr sz="4000"/>
            </a:lvl1pPr>
          </a:lstStyle>
          <a:p>
            <a:pPr lvl="0"/>
            <a:r>
              <a:rPr lang="zh-CN" altLang="en-US"/>
              <a:t>单击此处编辑母版标题样式</a:t>
            </a:r>
            <a:endParaRPr lang="zh-CN" altLang="en-US"/>
          </a:p>
        </p:txBody>
      </p:sp>
      <p:sp>
        <p:nvSpPr>
          <p:cNvPr id="2051" name="副标题 2050"/>
          <p:cNvSpPr>
            <a:spLocks noGrp="1"/>
          </p:cNvSpPr>
          <p:nvPr>
            <p:ph type="subTitle" idx="1"/>
          </p:nvPr>
        </p:nvSpPr>
        <p:spPr>
          <a:xfrm>
            <a:off x="1447800" y="3429000"/>
            <a:ext cx="7010400" cy="1600200"/>
          </a:xfrm>
          <a:prstGeom prst="rect">
            <a:avLst/>
          </a:prstGeom>
          <a:noFill/>
          <a:ln w="9525">
            <a:noFill/>
          </a:ln>
        </p:spPr>
        <p:txBody>
          <a:bodyPr anchor="t"/>
          <a:lstStyle>
            <a:lvl1pPr marL="0" lvl="0" indent="0">
              <a:buNone/>
              <a:defRPr sz="2800"/>
            </a:lvl1pPr>
            <a:lvl2pPr marL="457200" lvl="1" indent="14605" algn="ctr">
              <a:buNone/>
              <a:defRPr sz="2800"/>
            </a:lvl2pPr>
            <a:lvl3pPr marL="909955" lvl="2" indent="0" algn="ctr">
              <a:buNone/>
              <a:defRPr sz="2800"/>
            </a:lvl3pPr>
            <a:lvl4pPr marL="1306830" lvl="3" indent="0" algn="ctr">
              <a:buNone/>
              <a:defRPr sz="2800"/>
            </a:lvl4pPr>
            <a:lvl5pPr marL="1695450" lvl="4" indent="0" algn="ctr">
              <a:buNone/>
              <a:defRPr sz="2800"/>
            </a:lvl5pPr>
          </a:lstStyle>
          <a:p>
            <a:pPr lvl="0"/>
            <a:r>
              <a:rPr lang="zh-CN" altLang="en-US"/>
              <a:t>单击此处编辑母版副标题样式</a:t>
            </a:r>
            <a:endParaRPr lang="zh-CN" altLang="en-US"/>
          </a:p>
        </p:txBody>
      </p:sp>
      <p:sp>
        <p:nvSpPr>
          <p:cNvPr id="2052" name="日期占位符 2051"/>
          <p:cNvSpPr>
            <a:spLocks noGrp="1"/>
          </p:cNvSpPr>
          <p:nvPr>
            <p:ph type="dt" sz="half" idx="2"/>
          </p:nvPr>
        </p:nvSpPr>
        <p:spPr>
          <a:xfrm>
            <a:off x="685800" y="6248400"/>
            <a:ext cx="1905000" cy="457200"/>
          </a:xfrm>
          <a:prstGeom prst="rect">
            <a:avLst/>
          </a:prstGeom>
          <a:noFill/>
          <a:ln w="9525">
            <a:noFill/>
          </a:ln>
        </p:spPr>
        <p:txBody>
          <a:bodyPr anchor="t"/>
          <a:lstStyle>
            <a:lvl1pPr>
              <a:defRPr sz="1200">
                <a:latin typeface="Verdana" panose="020B0604030504040204" pitchFamily="2" charset="0"/>
              </a:defRPr>
            </a:lvl1pPr>
          </a:lstStyle>
          <a:p>
            <a:endParaRPr lang="zh-CN" altLang="en-US"/>
          </a:p>
        </p:txBody>
      </p:sp>
      <p:sp>
        <p:nvSpPr>
          <p:cNvPr id="2053" name="页脚占位符 2052"/>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200">
                <a:latin typeface="Verdana" panose="020B0604030504040204" pitchFamily="2" charset="0"/>
              </a:defRPr>
            </a:lvl1pPr>
          </a:lstStyle>
          <a:p>
            <a:endParaRPr lang="zh-CN" altLang="en-US"/>
          </a:p>
        </p:txBody>
      </p:sp>
      <p:sp>
        <p:nvSpPr>
          <p:cNvPr id="2054" name="灯片编号占位符 2053"/>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200">
                <a:latin typeface="Verdana" panose="020B0604030504040204" pitchFamily="2" charset="0"/>
              </a:defRPr>
            </a:lvl1pPr>
          </a:lstStyle>
          <a:p>
            <a:fld id="{9A0DB2DC-4C9A-4742-B13C-FB6460FD3503}" type="slidenum">
              <a:rPr lang="zh-CN" altLang="en-US"/>
            </a:fld>
            <a:endParaRPr lang="zh-CN" altLang="en-US"/>
          </a:p>
        </p:txBody>
      </p:sp>
      <p:sp>
        <p:nvSpPr>
          <p:cNvPr id="2055" name="任意多边形 2054"/>
          <p:cNvSpPr/>
          <p:nvPr/>
        </p:nvSpPr>
        <p:spPr>
          <a:xfrm>
            <a:off x="685800" y="2393950"/>
            <a:ext cx="7772400" cy="109538"/>
          </a:xfrm>
          <a:custGeom>
            <a:avLst/>
            <a:gdLst>
              <a:gd name="A1" fmla="val 618"/>
              <a:gd name="A3" fmla="val 0"/>
              <a:gd name="G0" fmla="+- A1 0 0"/>
            </a:gdLst>
            <a:ahLst/>
            <a:cxnLst/>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bevel/>
            <a:headEnd type="none" w="med" len="med"/>
            <a:tailEnd type="none" w="med" len="med"/>
          </a:ln>
        </p:spPr>
        <p:txBody>
          <a:bodyPr/>
          <a:p>
            <a:pPr lvl="0">
              <a:buClrTx/>
            </a:pPr>
            <a:endParaRPr sz="2400">
              <a:latin typeface="Times New Roman" panose="02020603050405020304" pitchFamily="2" charset="0"/>
            </a:endParaRPr>
          </a:p>
        </p:txBody>
      </p:sp>
    </p:spTree>
  </p:cSld>
  <p:clrMapOvr>
    <a:masterClrMapping/>
  </p:clrMapOvr>
  <p:transition spd="med">
    <p:cover dir="u"/>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ltLang="en-US"/>
          </a:p>
        </p:txBody>
      </p:sp>
      <p:sp>
        <p:nvSpPr>
          <p:cNvPr id="6" name="灯片编号占位符 5"/>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66738" y="304800"/>
            <a:ext cx="5890631" cy="5715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ltLang="en-US"/>
          </a:p>
        </p:txBody>
      </p:sp>
      <p:sp>
        <p:nvSpPr>
          <p:cNvPr id="6" name="灯片编号占位符 5"/>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286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ltLang="en-US"/>
          </a:p>
        </p:txBody>
      </p:sp>
      <p:sp>
        <p:nvSpPr>
          <p:cNvPr id="7" name="灯片编号占位符 6"/>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ltLang="en-US"/>
          </a:p>
        </p:txBody>
      </p:sp>
      <p:sp>
        <p:nvSpPr>
          <p:cNvPr id="6" name="灯片编号占位符 5"/>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ltLang="en-US"/>
          </a:p>
        </p:txBody>
      </p:sp>
      <p:sp>
        <p:nvSpPr>
          <p:cNvPr id="6" name="灯片编号占位符 5"/>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6673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724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ltLang="en-US"/>
          </a:p>
        </p:txBody>
      </p:sp>
      <p:sp>
        <p:nvSpPr>
          <p:cNvPr id="7" name="灯片编号占位符 6"/>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p>
        </p:txBody>
      </p:sp>
      <p:sp>
        <p:nvSpPr>
          <p:cNvPr id="8" name="页脚占位符 7"/>
          <p:cNvSpPr>
            <a:spLocks noGrp="1"/>
          </p:cNvSpPr>
          <p:nvPr>
            <p:ph type="ftr" sz="quarter" idx="11"/>
          </p:nvPr>
        </p:nvSpPr>
        <p:spPr/>
        <p:txBody>
          <a:bodyPr/>
          <a:lstStyle/>
          <a:p>
            <a:pPr lvl="0"/>
            <a:endParaRPr lang="zh-CN" altLang="en-US"/>
          </a:p>
        </p:txBody>
      </p:sp>
      <p:sp>
        <p:nvSpPr>
          <p:cNvPr id="9" name="灯片编号占位符 8"/>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p>
        </p:txBody>
      </p:sp>
      <p:sp>
        <p:nvSpPr>
          <p:cNvPr id="4" name="页脚占位符 3"/>
          <p:cNvSpPr>
            <a:spLocks noGrp="1"/>
          </p:cNvSpPr>
          <p:nvPr>
            <p:ph type="ftr" sz="quarter" idx="11"/>
          </p:nvPr>
        </p:nvSpPr>
        <p:spPr/>
        <p:txBody>
          <a:bodyPr/>
          <a:lstStyle/>
          <a:p>
            <a:pPr lvl="0"/>
            <a:endParaRPr lang="zh-CN" altLang="en-US"/>
          </a:p>
        </p:txBody>
      </p:sp>
      <p:sp>
        <p:nvSpPr>
          <p:cNvPr id="5" name="灯片编号占位符 4"/>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p>
        </p:txBody>
      </p:sp>
      <p:sp>
        <p:nvSpPr>
          <p:cNvPr id="3" name="页脚占位符 2"/>
          <p:cNvSpPr>
            <a:spLocks noGrp="1"/>
          </p:cNvSpPr>
          <p:nvPr>
            <p:ph type="ftr" sz="quarter" idx="11"/>
          </p:nvPr>
        </p:nvSpPr>
        <p:spPr/>
        <p:txBody>
          <a:bodyPr/>
          <a:lstStyle/>
          <a:p>
            <a:pPr lvl="0"/>
            <a:endParaRPr lang="zh-CN" altLang="en-US"/>
          </a:p>
        </p:txBody>
      </p:sp>
      <p:sp>
        <p:nvSpPr>
          <p:cNvPr id="4" name="灯片编号占位符 3"/>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ltLang="en-US"/>
          </a:p>
        </p:txBody>
      </p:sp>
      <p:sp>
        <p:nvSpPr>
          <p:cNvPr id="7" name="灯片编号占位符 6"/>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ltLang="en-US"/>
          </a:p>
        </p:txBody>
      </p:sp>
      <p:sp>
        <p:nvSpPr>
          <p:cNvPr id="7" name="灯片编号占位符 6"/>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transition spd="med">
    <p:cover dir="u"/>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alpha val="100000"/>
            </a:schemeClr>
          </a:fgClr>
          <a:bgClr>
            <a:schemeClr val="bg1"/>
          </a:bgClr>
        </a:pattFill>
        <a:effectLst/>
      </p:bgPr>
    </p:bg>
    <p:spTree>
      <p:nvGrpSpPr>
        <p:cNvPr id="1" name=""/>
        <p:cNvGrpSpPr/>
        <p:nvPr/>
      </p:nvGrpSpPr>
      <p:grpSpPr/>
      <p:sp>
        <p:nvSpPr>
          <p:cNvPr id="1026" name="标题 1025"/>
          <p:cNvSpPr>
            <a:spLocks noGrp="1"/>
          </p:cNvSpPr>
          <p:nvPr>
            <p:ph type="title"/>
          </p:nvPr>
        </p:nvSpPr>
        <p:spPr>
          <a:xfrm>
            <a:off x="574675" y="304800"/>
            <a:ext cx="8001000" cy="1216025"/>
          </a:xfrm>
          <a:prstGeom prst="rect">
            <a:avLst/>
          </a:prstGeom>
          <a:noFill/>
          <a:ln w="9525">
            <a:noFill/>
          </a:ln>
        </p:spPr>
        <p:txBody>
          <a:bodyPr anchor="b"/>
          <a:p>
            <a:pPr lvl="0"/>
            <a:r>
              <a:rPr lang="zh-CN" altLang="en-US"/>
              <a:t>单击此处编辑母版标题样式</a:t>
            </a:r>
            <a:endParaRPr lang="zh-CN" altLang="en-US"/>
          </a:p>
        </p:txBody>
      </p:sp>
      <p:sp>
        <p:nvSpPr>
          <p:cNvPr id="1027" name="文本占位符 1026"/>
          <p:cNvSpPr>
            <a:spLocks noGrp="1"/>
          </p:cNvSpPr>
          <p:nvPr>
            <p:ph type="body" idx="1"/>
          </p:nvPr>
        </p:nvSpPr>
        <p:spPr>
          <a:xfrm>
            <a:off x="566738" y="1752600"/>
            <a:ext cx="8001000" cy="42672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任意多边形 1027"/>
          <p:cNvSpPr/>
          <p:nvPr/>
        </p:nvSpPr>
        <p:spPr>
          <a:xfrm>
            <a:off x="609600" y="1566863"/>
            <a:ext cx="7958138" cy="109537"/>
          </a:xfrm>
          <a:custGeom>
            <a:avLst/>
            <a:gdLst>
              <a:gd name="A1" fmla="val 585"/>
              <a:gd name="A3" fmla="val 0"/>
              <a:gd name="G0" fmla="+- A1 0 0"/>
            </a:gdLst>
            <a:ahLst/>
            <a:cxnLst/>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bevel/>
            <a:headEnd type="none" w="med" len="med"/>
            <a:tailEnd type="none" w="med" len="med"/>
          </a:ln>
        </p:spPr>
        <p:txBody>
          <a:bodyPr/>
          <a:p>
            <a:pPr lvl="0">
              <a:buClrTx/>
            </a:pPr>
            <a:endParaRPr sz="2400">
              <a:latin typeface="Times New Roman" panose="02020603050405020304" pitchFamily="2" charset="0"/>
            </a:endParaRPr>
          </a:p>
        </p:txBody>
      </p:sp>
      <p:sp>
        <p:nvSpPr>
          <p:cNvPr id="1029" name="直接连接符 1028"/>
          <p:cNvSpPr/>
          <p:nvPr/>
        </p:nvSpPr>
        <p:spPr>
          <a:xfrm flipV="1">
            <a:off x="609600" y="6172200"/>
            <a:ext cx="7924800" cy="0"/>
          </a:xfrm>
          <a:prstGeom prst="line">
            <a:avLst/>
          </a:prstGeom>
          <a:ln w="3175" cap="flat" cmpd="sng">
            <a:solidFill>
              <a:schemeClr val="accent2"/>
            </a:solidFill>
            <a:prstDash val="solid"/>
            <a:headEnd type="none" w="med" len="med"/>
            <a:tailEnd type="none" w="med" len="med"/>
          </a:ln>
        </p:spPr>
      </p:sp>
      <p:sp>
        <p:nvSpPr>
          <p:cNvPr id="1030" name="日期占位符 1029"/>
          <p:cNvSpPr>
            <a:spLocks noGrp="1"/>
          </p:cNvSpPr>
          <p:nvPr>
            <p:ph type="dt" sz="half" idx="2"/>
          </p:nvPr>
        </p:nvSpPr>
        <p:spPr>
          <a:xfrm>
            <a:off x="609600" y="6245225"/>
            <a:ext cx="1981200" cy="476250"/>
          </a:xfrm>
          <a:prstGeom prst="rect">
            <a:avLst/>
          </a:prstGeom>
          <a:noFill/>
          <a:ln w="9525">
            <a:noFill/>
          </a:ln>
        </p:spPr>
        <p:txBody>
          <a:bodyPr/>
          <a:lstStyle>
            <a:lvl1pPr>
              <a:defRPr sz="1200">
                <a:latin typeface="Verdana" panose="020B0604030504040204" pitchFamily="2" charset="0"/>
              </a:defRPr>
            </a:lvl1pPr>
          </a:lstStyle>
          <a:p>
            <a:pPr lvl="0"/>
            <a:endParaRPr lang="zh-CN" altLang="en-US"/>
          </a:p>
        </p:txBody>
      </p:sp>
      <p:sp>
        <p:nvSpPr>
          <p:cNvPr id="1031" name="页脚占位符 1030"/>
          <p:cNvSpPr>
            <a:spLocks noGrp="1"/>
          </p:cNvSpPr>
          <p:nvPr>
            <p:ph type="ftr" sz="quarter" idx="3"/>
          </p:nvPr>
        </p:nvSpPr>
        <p:spPr>
          <a:xfrm>
            <a:off x="3124200" y="6245225"/>
            <a:ext cx="2895600" cy="476250"/>
          </a:xfrm>
          <a:prstGeom prst="rect">
            <a:avLst/>
          </a:prstGeom>
          <a:noFill/>
          <a:ln w="9525">
            <a:noFill/>
          </a:ln>
        </p:spPr>
        <p:txBody>
          <a:bodyPr/>
          <a:lstStyle>
            <a:lvl1pPr algn="ctr">
              <a:defRPr sz="1200">
                <a:latin typeface="Verdana" panose="020B0604030504040204" pitchFamily="2" charset="0"/>
              </a:defRPr>
            </a:lvl1pPr>
          </a:lstStyle>
          <a:p>
            <a:pPr lvl="0"/>
            <a:endParaRPr lang="zh-CN" altLang="en-US"/>
          </a:p>
        </p:txBody>
      </p:sp>
      <p:sp>
        <p:nvSpPr>
          <p:cNvPr id="1032" name="灯片编号占位符 1031"/>
          <p:cNvSpPr>
            <a:spLocks noGrp="1"/>
          </p:cNvSpPr>
          <p:nvPr>
            <p:ph type="sldNum" sz="quarter" idx="4"/>
          </p:nvPr>
        </p:nvSpPr>
        <p:spPr>
          <a:xfrm>
            <a:off x="6553200" y="6245225"/>
            <a:ext cx="1981200" cy="476250"/>
          </a:xfrm>
          <a:prstGeom prst="rect">
            <a:avLst/>
          </a:prstGeom>
          <a:noFill/>
          <a:ln w="9525">
            <a:noFill/>
          </a:ln>
        </p:spPr>
        <p:txBody>
          <a:bodyPr/>
          <a:lstStyle>
            <a:lvl1pPr algn="r">
              <a:defRPr sz="1200">
                <a:latin typeface="Verdana" panose="020B0604030504040204" pitchFamily="2" charset="0"/>
              </a:defRPr>
            </a:lvl1pPr>
          </a:lstStyle>
          <a:p>
            <a:pPr lvl="0"/>
            <a:fld id="{9A0DB2DC-4C9A-4742-B13C-FB6460FD3503}"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cover dir="u"/>
  </p:transition>
  <p:hf sldNum="0" hdr="0" ftr="0" dt="0"/>
  <p:txStyles>
    <p:titleStyle>
      <a:lvl1pPr marL="0" lvl="0" indent="0" algn="l" defTabSz="91440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文本框 4097"/>
          <p:cNvSpPr txBox="1"/>
          <p:nvPr/>
        </p:nvSpPr>
        <p:spPr>
          <a:xfrm>
            <a:off x="395288" y="1125538"/>
            <a:ext cx="8424862" cy="4246245"/>
          </a:xfrm>
          <a:prstGeom prst="rect">
            <a:avLst/>
          </a:prstGeom>
          <a:noFill/>
          <a:ln w="9525">
            <a:noFill/>
          </a:ln>
          <a:scene3d>
            <a:camera prst="legacyPerspectiveBottom">
              <a:rot lat="0" lon="0" rev="0"/>
            </a:camera>
            <a:lightRig rig="legacyFlat3" dir="t"/>
          </a:scene3d>
          <a:sp3d extrusionH="887400" prstMaterial="legacyMatte">
            <a:bevelT w="13500" h="13500" prst="angle"/>
            <a:bevelB w="13500" h="13500" prst="angle"/>
          </a:sp3d>
        </p:spPr>
        <p:txBody>
          <a:bodyPr>
            <a:spAutoFit/>
            <a:flatTx/>
          </a:bodyPr>
          <a:p>
            <a:pPr algn="ctr">
              <a:buClrTx/>
            </a:pPr>
            <a:r>
              <a:rPr lang="zh-CN" altLang="en-US" sz="6600" b="1">
                <a:effectLst>
                  <a:outerShdw blurRad="38100" dist="38100" dir="2700000">
                    <a:srgbClr val="FFFFFF"/>
                  </a:outerShdw>
                </a:effectLst>
                <a:latin typeface="黑体" panose="02010609060101010101" pitchFamily="2" charset="-122"/>
                <a:ea typeface="黑体" panose="02010609060101010101" pitchFamily="2" charset="-122"/>
              </a:rPr>
              <a:t>工程造价控制</a:t>
            </a:r>
            <a:endParaRPr lang="zh-CN" altLang="en-US" sz="6600" b="1">
              <a:effectLst>
                <a:outerShdw blurRad="38100" dist="38100" dir="2700000">
                  <a:srgbClr val="FFFFFF"/>
                </a:outerShdw>
              </a:effectLst>
              <a:latin typeface="黑体" panose="02010609060101010101" pitchFamily="2" charset="-122"/>
              <a:ea typeface="黑体" panose="02010609060101010101" pitchFamily="2" charset="-122"/>
            </a:endParaRPr>
          </a:p>
          <a:p>
            <a:pPr algn="ctr">
              <a:buClrTx/>
            </a:pPr>
            <a:endParaRPr lang="zh-CN" altLang="en-US" sz="3600" b="1">
              <a:latin typeface="黑体" panose="02010609060101010101" pitchFamily="2" charset="-122"/>
              <a:ea typeface="黑体" panose="02010609060101010101" pitchFamily="2" charset="-122"/>
            </a:endParaRPr>
          </a:p>
          <a:p>
            <a:pPr algn="ctr">
              <a:buClrTx/>
            </a:pPr>
            <a:r>
              <a:rPr lang="zh-CN" altLang="en-US" sz="3600" b="1">
                <a:latin typeface="黑体" panose="02010609060101010101" pitchFamily="2" charset="-122"/>
                <a:ea typeface="黑体" panose="02010609060101010101" pitchFamily="2" charset="-122"/>
              </a:rPr>
              <a:t>单元</a:t>
            </a:r>
            <a:r>
              <a:rPr lang="en-US" altLang="zh-CN" sz="3600" b="1">
                <a:latin typeface="黑体" panose="02010609060101010101" pitchFamily="2" charset="-122"/>
                <a:ea typeface="黑体" panose="02010609060101010101" pitchFamily="2" charset="-122"/>
              </a:rPr>
              <a:t>6</a:t>
            </a:r>
            <a:endParaRPr lang="en-US" altLang="zh-CN" sz="3600" b="1">
              <a:latin typeface="黑体" panose="02010609060101010101" pitchFamily="2" charset="-122"/>
              <a:ea typeface="黑体" panose="02010609060101010101" pitchFamily="2" charset="-122"/>
            </a:endParaRPr>
          </a:p>
          <a:p>
            <a:pPr algn="ctr">
              <a:buClrTx/>
            </a:pPr>
            <a:r>
              <a:rPr lang="zh-CN" altLang="en-US" sz="3600" b="1">
                <a:latin typeface="黑体" panose="02010609060101010101" pitchFamily="2" charset="-122"/>
                <a:ea typeface="黑体" panose="02010609060101010101" pitchFamily="2" charset="-122"/>
              </a:rPr>
              <a:t>建设项目竣工阶段工程造价控制</a:t>
            </a:r>
            <a:endParaRPr lang="zh-CN" altLang="en-US" sz="3600" b="1">
              <a:latin typeface="黑体" panose="02010609060101010101" pitchFamily="2" charset="-122"/>
              <a:ea typeface="黑体" panose="02010609060101010101" pitchFamily="2" charset="-122"/>
            </a:endParaRPr>
          </a:p>
          <a:p>
            <a:pPr algn="ctr">
              <a:buClrTx/>
            </a:pPr>
            <a:endParaRPr lang="zh-CN" altLang="en-US" sz="3600" b="1">
              <a:latin typeface="黑体" panose="02010609060101010101" pitchFamily="2" charset="-122"/>
              <a:ea typeface="黑体" panose="02010609060101010101" pitchFamily="2" charset="-122"/>
            </a:endParaRPr>
          </a:p>
          <a:p>
            <a:pPr algn="ctr">
              <a:buClrTx/>
            </a:pPr>
            <a:endParaRPr lang="zh-CN" altLang="en-US" sz="3600" b="1">
              <a:latin typeface="黑体" panose="02010609060101010101" pitchFamily="2" charset="-122"/>
              <a:ea typeface="黑体" panose="02010609060101010101" pitchFamily="2" charset="-122"/>
            </a:endParaRPr>
          </a:p>
          <a:p>
            <a:pPr algn="ctr">
              <a:buClrTx/>
            </a:pPr>
            <a:endParaRPr lang="zh-CN" altLang="en-US" sz="2400" b="1">
              <a:latin typeface="宋体" panose="02010600030101010101" pitchFamily="2" charset="-122"/>
            </a:endParaRPr>
          </a:p>
        </p:txBody>
      </p:sp>
    </p:spTree>
  </p:cSld>
  <p:clrMapOvr>
    <a:masterClrMapping/>
  </p:clrMapOvr>
  <p:transition spd="med">
    <p:cover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文本占位符 35841"/>
          <p:cNvSpPr>
            <a:spLocks noGrp="1"/>
          </p:cNvSpPr>
          <p:nvPr>
            <p:ph type="body" idx="1"/>
          </p:nvPr>
        </p:nvSpPr>
        <p:spPr>
          <a:xfrm>
            <a:off x="539750" y="981075"/>
            <a:ext cx="8064500" cy="5876925"/>
          </a:xfrm>
          <a:ln/>
        </p:spPr>
        <p:txBody>
          <a:bodyPr/>
          <a:p>
            <a:pPr>
              <a:lnSpc>
                <a:spcPct val="95000"/>
              </a:lnSpc>
              <a:buNone/>
            </a:pPr>
            <a:r>
              <a:rPr lang="zh-CN" altLang="en-US" sz="3400" b="1">
                <a:solidFill>
                  <a:srgbClr val="0066FF"/>
                </a:solidFill>
                <a:latin typeface="宋体" panose="02010600030101010101" pitchFamily="2" charset="-122"/>
              </a:rPr>
              <a:t>（</a:t>
            </a:r>
            <a:r>
              <a:rPr lang="en-US" altLang="zh-CN" sz="3400" b="1">
                <a:solidFill>
                  <a:srgbClr val="0066FF"/>
                </a:solidFill>
                <a:latin typeface="宋体" panose="02010600030101010101" pitchFamily="2" charset="-122"/>
              </a:rPr>
              <a:t>4</a:t>
            </a:r>
            <a:r>
              <a:rPr lang="zh-CN" altLang="en-US" sz="3400" b="1">
                <a:solidFill>
                  <a:srgbClr val="0066FF"/>
                </a:solidFill>
                <a:latin typeface="宋体" panose="02010600030101010101" pitchFamily="2" charset="-122"/>
              </a:rPr>
              <a:t>） 新增无形资产价值的确定</a:t>
            </a:r>
            <a:endParaRPr lang="zh-CN" altLang="en-US" sz="3400" b="1"/>
          </a:p>
          <a:p>
            <a:pPr>
              <a:lnSpc>
                <a:spcPct val="95000"/>
              </a:lnSpc>
              <a:buNone/>
            </a:pPr>
            <a:r>
              <a:rPr lang="zh-CN" altLang="en-US" sz="3400" b="1"/>
              <a:t>     </a:t>
            </a:r>
            <a:r>
              <a:rPr lang="en-US" altLang="zh-CN" sz="2600" b="1"/>
              <a:t>2</a:t>
            </a:r>
            <a:r>
              <a:rPr lang="zh-CN" altLang="en-US" sz="2600" b="1"/>
              <a:t>）</a:t>
            </a:r>
            <a:r>
              <a:rPr lang="zh-CN" altLang="en-US" sz="2600" b="1" u="sng">
                <a:solidFill>
                  <a:schemeClr val="folHlink"/>
                </a:solidFill>
              </a:rPr>
              <a:t>无形资产的计价方法</a:t>
            </a:r>
            <a:endParaRPr lang="zh-CN" altLang="en-US" sz="2600" b="1"/>
          </a:p>
          <a:p>
            <a:pPr lvl="1">
              <a:lnSpc>
                <a:spcPct val="95000"/>
              </a:lnSpc>
            </a:pPr>
            <a:r>
              <a:rPr lang="zh-CN" altLang="en-US" sz="1700" b="1" u="sng"/>
              <a:t>专利权的计价</a:t>
            </a:r>
            <a:r>
              <a:rPr lang="zh-CN" altLang="en-US" sz="1700"/>
              <a:t>。专利权分为自创和外购两类。自创专利权的价值为开发过程中的实际支出，主要包括专利的研制成本和交易成本。研制成本包括直接成本和间接成本：直接成本是指研制过程中直接投入发生的费用（主要包括材料费用、工资费用、专用设备费、资料费、咨询鉴定费、协作费、培训费和差旅费等）；间接成本是指与研制开发有关的费用（主要包括管理费、非专用设备折旧费、应分摊的公共费用及能源费用）。交易成本是指在交易过程中的费用支出（主要包括技术服务费、交易过程中的差旅费及管理费、手续费、税金）。由于专利权是具有独占性并能带来超额利润的生产要素，因此，专利权转让价格不按成本估价，而是按照其所能带来的超额收益计价。</a:t>
            </a:r>
            <a:endParaRPr lang="zh-CN" altLang="en-US" sz="1700"/>
          </a:p>
          <a:p>
            <a:pPr lvl="1">
              <a:lnSpc>
                <a:spcPct val="95000"/>
              </a:lnSpc>
            </a:pPr>
            <a:r>
              <a:rPr lang="zh-CN" altLang="en-US" sz="1700" b="1" u="sng"/>
              <a:t>非专利技术的计价</a:t>
            </a:r>
            <a:r>
              <a:rPr lang="zh-CN" altLang="en-US" sz="1700"/>
              <a:t>。非专利技术具有使用价值和价值，使用价值是非专利技术本身应具有的，非专利技术的价值在于非专利技术的使用所能产生的超额获利能力，应在研究分析其直接和间接的获利能力的基础上，准确计算出其价值。如果非专利技术是自创的，一般不作为无形资产入账，自创过程中发生的费用，按当期费用处理。对于外购非专利技术，应由法定评估机构确认后再进行估价，其方法往往通过能产生的收益采用收益法进行估价。</a:t>
            </a:r>
            <a:endParaRPr lang="zh-CN" altLang="en-US" sz="1700"/>
          </a:p>
        </p:txBody>
      </p:sp>
      <p:sp>
        <p:nvSpPr>
          <p:cNvPr id="35843" name="矩形 35842"/>
          <p:cNvSpPr/>
          <p:nvPr/>
        </p:nvSpPr>
        <p:spPr>
          <a:xfrm>
            <a:off x="0" y="0"/>
            <a:ext cx="8229600" cy="1143000"/>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2" charset="0"/>
                <a:ea typeface="宋体" panose="02010600030101010101" pitchFamily="2" charset="-122"/>
              </a:defRPr>
            </a:lvl1pPr>
          </a:lstStyle>
          <a:p>
            <a:pPr lvl="0" algn="l"/>
            <a:r>
              <a:rPr lang="en-US" altLang="zh-CN" sz="3400" b="1">
                <a:latin typeface="黑体" panose="02010609060101010101" pitchFamily="2" charset="-122"/>
                <a:ea typeface="黑体" panose="02010609060101010101" pitchFamily="2" charset="-122"/>
              </a:rPr>
              <a:t>6.3 </a:t>
            </a:r>
            <a:r>
              <a:rPr lang="zh-CN" altLang="en-US" sz="3400" b="1">
                <a:latin typeface="黑体" panose="02010609060101010101" pitchFamily="2" charset="-122"/>
                <a:ea typeface="黑体" panose="02010609060101010101" pitchFamily="2" charset="-122"/>
              </a:rPr>
              <a:t>新增资产价值的确定</a:t>
            </a:r>
            <a:endParaRPr lang="zh-CN" altLang="en-US" sz="3400" b="1">
              <a:latin typeface="黑体" panose="02010609060101010101" pitchFamily="2" charset="-122"/>
              <a:ea typeface="黑体" panose="02010609060101010101" pitchFamily="2"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5842">
                                            <p:txEl>
                                              <p:charRg st="33" end="330"/>
                                            </p:txEl>
                                          </p:spTgt>
                                        </p:tgtEl>
                                        <p:attrNameLst>
                                          <p:attrName>style.visibility</p:attrName>
                                        </p:attrNameLst>
                                      </p:cBhvr>
                                      <p:to>
                                        <p:strVal val="visible"/>
                                      </p:to>
                                    </p:set>
                                    <p:animEffect transition="in" filter="dissolve">
                                      <p:cBhvr>
                                        <p:cTn id="7" dur="500"/>
                                        <p:tgtEl>
                                          <p:spTgt spid="35842">
                                            <p:txEl>
                                              <p:charRg st="33" end="33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5842">
                                            <p:txEl>
                                              <p:charRg st="330" end="526"/>
                                            </p:txEl>
                                          </p:spTgt>
                                        </p:tgtEl>
                                        <p:attrNameLst>
                                          <p:attrName>style.visibility</p:attrName>
                                        </p:attrNameLst>
                                      </p:cBhvr>
                                      <p:to>
                                        <p:strVal val="visible"/>
                                      </p:to>
                                    </p:set>
                                    <p:animEffect transition="in" filter="checkerboard(across)">
                                      <p:cBhvr>
                                        <p:cTn id="12" dur="500"/>
                                        <p:tgtEl>
                                          <p:spTgt spid="35842">
                                            <p:txEl>
                                              <p:charRg st="330" end="5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文本占位符 36865"/>
          <p:cNvSpPr>
            <a:spLocks noGrp="1"/>
          </p:cNvSpPr>
          <p:nvPr>
            <p:ph type="body" idx="1"/>
          </p:nvPr>
        </p:nvSpPr>
        <p:spPr>
          <a:xfrm>
            <a:off x="539750" y="1052513"/>
            <a:ext cx="8135938" cy="6119812"/>
          </a:xfrm>
          <a:ln/>
        </p:spPr>
        <p:txBody>
          <a:bodyPr/>
          <a:p>
            <a:pPr>
              <a:lnSpc>
                <a:spcPct val="105000"/>
              </a:lnSpc>
              <a:buNone/>
            </a:pPr>
            <a:r>
              <a:rPr lang="zh-CN" altLang="en-US" sz="3400" b="1">
                <a:solidFill>
                  <a:srgbClr val="0066FF"/>
                </a:solidFill>
                <a:latin typeface="宋体" panose="02010600030101010101" pitchFamily="2" charset="-122"/>
              </a:rPr>
              <a:t>（</a:t>
            </a:r>
            <a:r>
              <a:rPr lang="en-US" altLang="zh-CN" sz="3400" b="1">
                <a:solidFill>
                  <a:srgbClr val="0066FF"/>
                </a:solidFill>
                <a:latin typeface="宋体" panose="02010600030101010101" pitchFamily="2" charset="-122"/>
              </a:rPr>
              <a:t>4</a:t>
            </a:r>
            <a:r>
              <a:rPr lang="zh-CN" altLang="en-US" sz="3400" b="1">
                <a:solidFill>
                  <a:srgbClr val="0066FF"/>
                </a:solidFill>
                <a:latin typeface="宋体" panose="02010600030101010101" pitchFamily="2" charset="-122"/>
              </a:rPr>
              <a:t>） 新增无形资产价值的确定</a:t>
            </a:r>
            <a:endParaRPr lang="zh-CN" altLang="en-US" sz="3400" b="1"/>
          </a:p>
          <a:p>
            <a:pPr>
              <a:lnSpc>
                <a:spcPct val="105000"/>
              </a:lnSpc>
              <a:buNone/>
            </a:pPr>
            <a:r>
              <a:rPr lang="zh-CN" altLang="en-US" sz="2600" b="1"/>
              <a:t>     </a:t>
            </a:r>
            <a:r>
              <a:rPr lang="en-US" altLang="zh-CN" sz="2600" b="1"/>
              <a:t>2</a:t>
            </a:r>
            <a:r>
              <a:rPr lang="zh-CN" altLang="en-US" sz="2600" b="1"/>
              <a:t>）</a:t>
            </a:r>
            <a:r>
              <a:rPr lang="zh-CN" altLang="en-US" sz="2600" b="1" u="sng">
                <a:solidFill>
                  <a:schemeClr val="folHlink"/>
                </a:solidFill>
              </a:rPr>
              <a:t>无形资产的计价方法</a:t>
            </a:r>
            <a:endParaRPr lang="zh-CN" altLang="en-US" sz="2600" b="1" u="sng">
              <a:solidFill>
                <a:schemeClr val="folHlink"/>
              </a:solidFill>
            </a:endParaRPr>
          </a:p>
          <a:p>
            <a:pPr lvl="1">
              <a:lnSpc>
                <a:spcPct val="105000"/>
              </a:lnSpc>
            </a:pPr>
            <a:r>
              <a:rPr lang="zh-CN" altLang="en-US" sz="2000" b="1" u="sng"/>
              <a:t>商标权的计价</a:t>
            </a:r>
            <a:r>
              <a:rPr lang="zh-CN" altLang="en-US" sz="2000"/>
              <a:t>。如果商标权是自创的，一般不作为无形资产入账，而将商标设计、制作、注册、广告宣传等发生的费用直接作为销售费用计入当期损益。只有当企业购入或转让商标时，才需要对商标权计价。商标权的计价一般根据被许可方新增的收益确定。</a:t>
            </a:r>
            <a:endParaRPr lang="zh-CN" altLang="en-US" sz="2000"/>
          </a:p>
          <a:p>
            <a:pPr lvl="1">
              <a:lnSpc>
                <a:spcPct val="105000"/>
              </a:lnSpc>
            </a:pPr>
            <a:r>
              <a:rPr lang="zh-CN" altLang="en-US" sz="2000" b="1" u="sng"/>
              <a:t>土地使用权的计价</a:t>
            </a:r>
            <a:r>
              <a:rPr lang="zh-CN" altLang="en-US" sz="2000"/>
              <a:t>。根据取得土地使用权的方式不同，土地使用权可有以下几种计价方式：当建设单位向土地管理部门申请土地使用权并为之支付一笔出让金时，土地使用权作为无形资产核算；当建设单位获得土地使用权是通过行政划拨的，这时土地使用权就不能作为无形资产核算；在将土地使用权有偿转让、出租、抵押、作价入股和投资，按规定补交土地出让价款时，才作为无形资产核算。</a:t>
            </a:r>
            <a:r>
              <a:rPr lang="zh-CN" altLang="en-US"/>
              <a:t> </a:t>
            </a:r>
            <a:endParaRPr lang="zh-CN" altLang="en-US"/>
          </a:p>
        </p:txBody>
      </p:sp>
      <p:sp>
        <p:nvSpPr>
          <p:cNvPr id="36867" name="矩形 36866"/>
          <p:cNvSpPr/>
          <p:nvPr/>
        </p:nvSpPr>
        <p:spPr>
          <a:xfrm>
            <a:off x="0" y="0"/>
            <a:ext cx="8229600" cy="1143000"/>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2" charset="0"/>
                <a:ea typeface="宋体" panose="02010600030101010101" pitchFamily="2" charset="-122"/>
              </a:defRPr>
            </a:lvl1pPr>
          </a:lstStyle>
          <a:p>
            <a:pPr lvl="0" algn="l"/>
            <a:r>
              <a:rPr lang="en-US" altLang="zh-CN" sz="3400" b="1">
                <a:latin typeface="黑体" panose="02010609060101010101" pitchFamily="2" charset="-122"/>
                <a:ea typeface="黑体" panose="02010609060101010101" pitchFamily="2" charset="-122"/>
              </a:rPr>
              <a:t>6.3 </a:t>
            </a:r>
            <a:r>
              <a:rPr lang="zh-CN" altLang="en-US" sz="3400" b="1">
                <a:latin typeface="黑体" panose="02010609060101010101" pitchFamily="2" charset="-122"/>
                <a:ea typeface="黑体" panose="02010609060101010101" pitchFamily="2" charset="-122"/>
              </a:rPr>
              <a:t>新增资产价值的确定</a:t>
            </a:r>
            <a:endParaRPr lang="zh-CN" altLang="en-US" sz="3400" b="1">
              <a:latin typeface="黑体" panose="02010609060101010101" pitchFamily="2" charset="-122"/>
              <a:ea typeface="黑体" panose="02010609060101010101" pitchFamily="2"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6866">
                                            <p:txEl>
                                              <p:charRg st="33" end="147"/>
                                            </p:txEl>
                                          </p:spTgt>
                                        </p:tgtEl>
                                        <p:attrNameLst>
                                          <p:attrName>style.visibility</p:attrName>
                                        </p:attrNameLst>
                                      </p:cBhvr>
                                      <p:to>
                                        <p:strVal val="visible"/>
                                      </p:to>
                                    </p:set>
                                    <p:animEffect transition="in" filter="box(in)">
                                      <p:cBhvr>
                                        <p:cTn id="7" dur="500"/>
                                        <p:tgtEl>
                                          <p:spTgt spid="36866">
                                            <p:txEl>
                                              <p:charRg st="33" end="14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6866">
                                            <p:txEl>
                                              <p:charRg st="147" end="323"/>
                                            </p:txEl>
                                          </p:spTgt>
                                        </p:tgtEl>
                                        <p:attrNameLst>
                                          <p:attrName>style.visibility</p:attrName>
                                        </p:attrNameLst>
                                      </p:cBhvr>
                                      <p:to>
                                        <p:strVal val="visible"/>
                                      </p:to>
                                    </p:set>
                                    <p:animEffect transition="in" filter="strips(downLeft)">
                                      <p:cBhvr>
                                        <p:cTn id="12" dur="500"/>
                                        <p:tgtEl>
                                          <p:spTgt spid="36866">
                                            <p:txEl>
                                              <p:charRg st="147" end="3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文本占位符 37889"/>
          <p:cNvSpPr>
            <a:spLocks noGrp="1"/>
          </p:cNvSpPr>
          <p:nvPr>
            <p:ph type="body" idx="1"/>
          </p:nvPr>
        </p:nvSpPr>
        <p:spPr>
          <a:xfrm>
            <a:off x="539750" y="908050"/>
            <a:ext cx="8135938" cy="5949950"/>
          </a:xfrm>
          <a:ln/>
        </p:spPr>
        <p:txBody>
          <a:bodyPr/>
          <a:p>
            <a:pPr>
              <a:lnSpc>
                <a:spcPct val="105000"/>
              </a:lnSpc>
              <a:buNone/>
            </a:pPr>
            <a:r>
              <a:rPr lang="zh-CN" altLang="en-US" sz="3400" b="1">
                <a:solidFill>
                  <a:srgbClr val="0066FF"/>
                </a:solidFill>
                <a:latin typeface="宋体" panose="02010600030101010101" pitchFamily="2" charset="-122"/>
              </a:rPr>
              <a:t>（</a:t>
            </a:r>
            <a:r>
              <a:rPr lang="en-US" altLang="zh-CN" sz="3400" b="1">
                <a:solidFill>
                  <a:srgbClr val="0066FF"/>
                </a:solidFill>
                <a:latin typeface="宋体" panose="02010600030101010101" pitchFamily="2" charset="-122"/>
              </a:rPr>
              <a:t>5</a:t>
            </a:r>
            <a:r>
              <a:rPr lang="zh-CN" altLang="en-US" sz="3400" b="1">
                <a:solidFill>
                  <a:srgbClr val="0066FF"/>
                </a:solidFill>
                <a:latin typeface="宋体" panose="02010600030101010101" pitchFamily="2" charset="-122"/>
              </a:rPr>
              <a:t>） 新增递延资产价值的确定</a:t>
            </a:r>
            <a:endParaRPr lang="zh-CN" altLang="en-US" sz="3400" b="1"/>
          </a:p>
          <a:p>
            <a:pPr>
              <a:lnSpc>
                <a:spcPct val="105000"/>
              </a:lnSpc>
              <a:buNone/>
            </a:pPr>
            <a:r>
              <a:rPr lang="zh-CN" altLang="en-US" sz="2100" b="1">
                <a:latin typeface="宋体" panose="02010600030101010101" pitchFamily="2" charset="-122"/>
              </a:rPr>
              <a:t>     </a:t>
            </a:r>
            <a:r>
              <a:rPr lang="en-US" altLang="zh-CN" sz="2100" b="1">
                <a:latin typeface="宋体" panose="02010600030101010101" pitchFamily="2" charset="-122"/>
              </a:rPr>
              <a:t>1</a:t>
            </a:r>
            <a:r>
              <a:rPr lang="zh-CN" altLang="en-US" sz="2100" b="1">
                <a:latin typeface="宋体" panose="02010600030101010101" pitchFamily="2" charset="-122"/>
              </a:rPr>
              <a:t>）开办费的计价。筹建期间建设单位管理费中未计入固定资产的其他各项费用，如建设单位经费，包括筹建期间工作人员工资、办公费、差旅费、印刷费、注册登记费等以及不计入固定资产和无形资产的汇兑损益、利息支出等。按照新财务制度规定、除了筹建期间不计入资产价值的汇兑净损失外，开办费从企业开始生产经营月份的次月起，按照不短于五年的期限平均摊入管理费用中。</a:t>
            </a:r>
            <a:endParaRPr lang="zh-CN" altLang="en-US" sz="2100" b="1">
              <a:latin typeface="宋体" panose="02010600030101010101" pitchFamily="2" charset="-122"/>
            </a:endParaRPr>
          </a:p>
          <a:p>
            <a:pPr>
              <a:lnSpc>
                <a:spcPct val="90000"/>
              </a:lnSpc>
              <a:buNone/>
            </a:pPr>
            <a:r>
              <a:rPr lang="zh-CN" altLang="en-US" sz="2100" b="1">
                <a:latin typeface="宋体" panose="02010600030101010101" pitchFamily="2" charset="-122"/>
              </a:rPr>
              <a:t>      </a:t>
            </a:r>
            <a:r>
              <a:rPr lang="en-US" altLang="zh-CN" sz="2100" b="1">
                <a:latin typeface="宋体" panose="02010600030101010101" pitchFamily="2" charset="-122"/>
              </a:rPr>
              <a:t>2</a:t>
            </a:r>
            <a:r>
              <a:rPr lang="zh-CN" altLang="en-US" sz="2100" b="1">
                <a:latin typeface="宋体" panose="02010600030101010101" pitchFamily="2" charset="-122"/>
              </a:rPr>
              <a:t>）以经营租赁方式租入的固定资产改良工程支出的计价。以经营租赁方式租入的固定资产改良工程支出是指能增加以经营租赁方式租入的固定资产的效用或延长其使用寿命的改装、翻修、改建等支出。应在租赁有效期限内分期摊入制造费用或管理费用中。</a:t>
            </a:r>
            <a:endParaRPr lang="zh-CN" altLang="en-US" sz="2100" b="1">
              <a:latin typeface="宋体" panose="02010600030101010101" pitchFamily="2" charset="-122"/>
            </a:endParaRPr>
          </a:p>
          <a:p>
            <a:pPr>
              <a:lnSpc>
                <a:spcPct val="90000"/>
              </a:lnSpc>
              <a:buNone/>
            </a:pPr>
            <a:r>
              <a:rPr lang="zh-CN" altLang="en-US" sz="3400" b="1">
                <a:solidFill>
                  <a:srgbClr val="0066FF"/>
                </a:solidFill>
              </a:rPr>
              <a:t>（</a:t>
            </a:r>
            <a:r>
              <a:rPr lang="en-US" altLang="zh-CN" sz="3400" b="1">
                <a:solidFill>
                  <a:srgbClr val="0066FF"/>
                </a:solidFill>
              </a:rPr>
              <a:t>6</a:t>
            </a:r>
            <a:r>
              <a:rPr lang="zh-CN" altLang="en-US" sz="3400" b="1">
                <a:solidFill>
                  <a:srgbClr val="0066FF"/>
                </a:solidFill>
              </a:rPr>
              <a:t>）新增其他资产计价。</a:t>
            </a:r>
            <a:endParaRPr lang="zh-CN" altLang="en-US" sz="3400" b="1">
              <a:solidFill>
                <a:srgbClr val="0066FF"/>
              </a:solidFill>
            </a:endParaRPr>
          </a:p>
          <a:p>
            <a:pPr>
              <a:lnSpc>
                <a:spcPct val="90000"/>
              </a:lnSpc>
              <a:buNone/>
            </a:pPr>
            <a:r>
              <a:rPr lang="zh-CN" altLang="en-US" sz="2100" b="1"/>
              <a:t>  主要以实际入账价值核算。</a:t>
            </a:r>
            <a:endParaRPr lang="zh-CN" altLang="en-US" sz="2100" b="1"/>
          </a:p>
        </p:txBody>
      </p:sp>
      <p:sp>
        <p:nvSpPr>
          <p:cNvPr id="37891" name="矩形 37890"/>
          <p:cNvSpPr/>
          <p:nvPr/>
        </p:nvSpPr>
        <p:spPr>
          <a:xfrm>
            <a:off x="0" y="0"/>
            <a:ext cx="8229600" cy="1143000"/>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2" charset="0"/>
                <a:ea typeface="宋体" panose="02010600030101010101" pitchFamily="2" charset="-122"/>
              </a:defRPr>
            </a:lvl1pPr>
          </a:lstStyle>
          <a:p>
            <a:pPr lvl="0" algn="l"/>
            <a:r>
              <a:rPr lang="en-US" altLang="zh-CN" sz="3400" b="1">
                <a:latin typeface="黑体" panose="02010609060101010101" pitchFamily="2" charset="-122"/>
                <a:ea typeface="黑体" panose="02010609060101010101" pitchFamily="2" charset="-122"/>
              </a:rPr>
              <a:t>6.3 </a:t>
            </a:r>
            <a:r>
              <a:rPr lang="zh-CN" altLang="en-US" sz="3400" b="1">
                <a:latin typeface="黑体" panose="02010609060101010101" pitchFamily="2" charset="-122"/>
                <a:ea typeface="黑体" panose="02010609060101010101" pitchFamily="2" charset="-122"/>
              </a:rPr>
              <a:t>新增资产价值的确定</a:t>
            </a:r>
            <a:endParaRPr lang="zh-CN" altLang="en-US" sz="3400" b="1">
              <a:latin typeface="黑体" panose="02010609060101010101" pitchFamily="2" charset="-122"/>
              <a:ea typeface="黑体" panose="02010609060101010101" pitchFamily="2" charset="-122"/>
            </a:endParaRPr>
          </a:p>
        </p:txBody>
      </p:sp>
    </p:spTree>
  </p:cSld>
  <p:clrMapOvr>
    <a:masterClrMapping/>
  </p:clrMapOvr>
  <p:transition spd="med">
    <p:cover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标题 38913"/>
          <p:cNvSpPr>
            <a:spLocks noGrp="1"/>
          </p:cNvSpPr>
          <p:nvPr>
            <p:ph type="title"/>
          </p:nvPr>
        </p:nvSpPr>
        <p:spPr>
          <a:xfrm>
            <a:off x="250825" y="274638"/>
            <a:ext cx="8569325" cy="1143000"/>
          </a:xfrm>
          <a:ln/>
        </p:spPr>
        <p:txBody>
          <a:bodyPr anchor="b"/>
          <a:p>
            <a:r>
              <a:rPr lang="en-US" altLang="zh-CN" sz="2500" b="1">
                <a:latin typeface="黑体" panose="02010609060101010101" pitchFamily="2" charset="-122"/>
                <a:ea typeface="黑体" panose="02010609060101010101" pitchFamily="2" charset="-122"/>
              </a:rPr>
              <a:t>6.4  </a:t>
            </a:r>
            <a:r>
              <a:rPr lang="zh-CN" altLang="en-US" sz="2500" b="1">
                <a:latin typeface="黑体" panose="02010609060101010101" pitchFamily="2" charset="-122"/>
                <a:ea typeface="黑体" panose="02010609060101010101" pitchFamily="2" charset="-122"/>
              </a:rPr>
              <a:t>竣工决算超施工图预算的原因剖析及防治</a:t>
            </a:r>
            <a:endParaRPr lang="zh-CN" altLang="en-US" sz="2500" b="1">
              <a:latin typeface="黑体" panose="02010609060101010101" pitchFamily="2" charset="-122"/>
              <a:ea typeface="黑体" panose="02010609060101010101" pitchFamily="2" charset="-122"/>
            </a:endParaRPr>
          </a:p>
        </p:txBody>
      </p:sp>
      <p:sp>
        <p:nvSpPr>
          <p:cNvPr id="38915" name="文本占位符 38914"/>
          <p:cNvSpPr>
            <a:spLocks noGrp="1"/>
          </p:cNvSpPr>
          <p:nvPr>
            <p:ph type="body" idx="1"/>
          </p:nvPr>
        </p:nvSpPr>
        <p:spPr>
          <a:xfrm>
            <a:off x="457200" y="1268413"/>
            <a:ext cx="8229600" cy="4857750"/>
          </a:xfrm>
          <a:ln/>
        </p:spPr>
        <p:txBody>
          <a:bodyPr/>
          <a:p>
            <a:r>
              <a:rPr lang="zh-CN" altLang="en-US">
                <a:latin typeface="宋体" panose="02010600030101010101" pitchFamily="2" charset="-122"/>
              </a:rPr>
              <a:t>在基本建设项目实施过程中，施工图预算超设计概算、竣工决算超施工图预算，所谓“节节高”现象普遍存在，久治不愈，特别是近年来， “竣工决算超施工图预算”的幅度呈增大的趋势，致使建设项目资金失控，计划难以严格执行，影响了工程建设的顺利进行。因此，针对这一问题，深入分析其原因所在，并提出合理的解决办法，显得尤为必要。 </a:t>
            </a:r>
            <a:endParaRPr lang="zh-CN" altLang="en-US">
              <a:latin typeface="宋体" panose="02010600030101010101" pitchFamily="2" charset="-122"/>
            </a:endParaRPr>
          </a:p>
          <a:p>
            <a:endParaRPr lang="zh-CN" altLang="en-US">
              <a:latin typeface="宋体" panose="02010600030101010101" pitchFamily="2" charset="-122"/>
            </a:endParaRPr>
          </a:p>
        </p:txBody>
      </p:sp>
    </p:spTree>
  </p:cSld>
  <p:clrMapOvr>
    <a:masterClrMapping/>
  </p:clrMapOvr>
  <p:transition spd="med">
    <p:cover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标题 39937"/>
          <p:cNvSpPr>
            <a:spLocks noGrp="1"/>
          </p:cNvSpPr>
          <p:nvPr>
            <p:ph type="title"/>
          </p:nvPr>
        </p:nvSpPr>
        <p:spPr>
          <a:xfrm>
            <a:off x="250825" y="274638"/>
            <a:ext cx="8642350" cy="1143000"/>
          </a:xfrm>
          <a:ln/>
        </p:spPr>
        <p:txBody>
          <a:bodyPr anchor="b"/>
          <a:p>
            <a:r>
              <a:rPr lang="en-US" altLang="zh-CN" sz="3000" b="1">
                <a:latin typeface="黑体" panose="02010609060101010101" pitchFamily="2" charset="-122"/>
                <a:ea typeface="黑体" panose="02010609060101010101" pitchFamily="2" charset="-122"/>
              </a:rPr>
              <a:t>6.4.1 </a:t>
            </a:r>
            <a:r>
              <a:rPr lang="zh-CN" altLang="en-US" sz="3000" b="1">
                <a:latin typeface="黑体" panose="02010609060101010101" pitchFamily="2" charset="-122"/>
                <a:ea typeface="黑体" panose="02010609060101010101" pitchFamily="2" charset="-122"/>
              </a:rPr>
              <a:t>竣工决算超施工图预算的原因分析</a:t>
            </a:r>
            <a:endParaRPr lang="zh-CN" altLang="en-US" sz="3000" b="1">
              <a:latin typeface="黑体" panose="02010609060101010101" pitchFamily="2" charset="-122"/>
              <a:ea typeface="黑体" panose="02010609060101010101" pitchFamily="2" charset="-122"/>
            </a:endParaRPr>
          </a:p>
        </p:txBody>
      </p:sp>
      <p:sp>
        <p:nvSpPr>
          <p:cNvPr id="39939" name="文本占位符 39938"/>
          <p:cNvSpPr>
            <a:spLocks noGrp="1"/>
          </p:cNvSpPr>
          <p:nvPr>
            <p:ph type="body" idx="1"/>
          </p:nvPr>
        </p:nvSpPr>
        <p:spPr>
          <a:xfrm>
            <a:off x="457200" y="1341438"/>
            <a:ext cx="8229600" cy="4784725"/>
          </a:xfrm>
          <a:ln/>
        </p:spPr>
        <p:txBody>
          <a:bodyPr/>
          <a:p>
            <a:pPr>
              <a:lnSpc>
                <a:spcPct val="90000"/>
              </a:lnSpc>
            </a:pPr>
            <a:r>
              <a:rPr lang="zh-CN" altLang="en-US" sz="2100"/>
              <a:t>（</a:t>
            </a:r>
            <a:r>
              <a:rPr lang="en-US" altLang="zh-CN" sz="2100"/>
              <a:t>1</a:t>
            </a:r>
            <a:r>
              <a:rPr lang="zh-CN" altLang="en-US" sz="2100"/>
              <a:t>）</a:t>
            </a:r>
            <a:r>
              <a:rPr lang="zh-CN" altLang="en-US" sz="2400" b="1">
                <a:solidFill>
                  <a:schemeClr val="accent2"/>
                </a:solidFill>
              </a:rPr>
              <a:t>施工图预算与竣工决算在编制上有着明显的区别；</a:t>
            </a:r>
            <a:endParaRPr lang="zh-CN" altLang="en-US" sz="2400" b="1">
              <a:solidFill>
                <a:schemeClr val="accent2"/>
              </a:solidFill>
            </a:endParaRPr>
          </a:p>
          <a:p>
            <a:pPr>
              <a:lnSpc>
                <a:spcPct val="90000"/>
              </a:lnSpc>
              <a:buNone/>
            </a:pPr>
            <a:r>
              <a:rPr lang="zh-CN" altLang="en-US" sz="2100">
                <a:solidFill>
                  <a:schemeClr val="accent2"/>
                </a:solidFill>
              </a:rPr>
              <a:t>          </a:t>
            </a:r>
            <a:r>
              <a:rPr lang="zh-CN" altLang="en-US" sz="2100">
                <a:latin typeface="宋体" panose="02010600030101010101" pitchFamily="2" charset="-122"/>
              </a:rPr>
              <a:t>首先，编制时间上施工图预算明显早于竣工决算，两者存在绝对的时差；</a:t>
            </a:r>
            <a:endParaRPr lang="zh-CN" altLang="en-US" sz="2100">
              <a:latin typeface="宋体" panose="02010600030101010101" pitchFamily="2" charset="-122"/>
            </a:endParaRPr>
          </a:p>
          <a:p>
            <a:pPr>
              <a:lnSpc>
                <a:spcPct val="90000"/>
              </a:lnSpc>
              <a:buNone/>
            </a:pPr>
            <a:r>
              <a:rPr lang="zh-CN" altLang="en-US" sz="2100">
                <a:latin typeface="宋体" panose="02010600030101010101" pitchFamily="2" charset="-122"/>
              </a:rPr>
              <a:t>      其次，编制依据不同。竣工决算考虑全面，既考虑了施工图的实体消耗部分和施工手段消耗部分，又考虑了图纸会审要增加内容，特殊施工方案的实施和设计的变更及现场签证也增加费用，还考虑了国家政策性调价和主要材料的价差等。</a:t>
            </a:r>
            <a:endParaRPr lang="zh-CN" altLang="en-US" sz="2100">
              <a:latin typeface="宋体" panose="02010600030101010101" pitchFamily="2" charset="-122"/>
            </a:endParaRPr>
          </a:p>
          <a:p>
            <a:pPr>
              <a:lnSpc>
                <a:spcPct val="90000"/>
              </a:lnSpc>
              <a:buNone/>
            </a:pPr>
            <a:r>
              <a:rPr lang="zh-CN" altLang="en-US" sz="2100">
                <a:latin typeface="宋体" panose="02010600030101010101" pitchFamily="2" charset="-122"/>
              </a:rPr>
              <a:t>      而施工图预算只考虑了工程在理想状态下的实体消耗部分和施工手段消耗部分，基本是按施工图编制出的理想模型，这充分说明两者存在着先天差异性。 </a:t>
            </a:r>
            <a:endParaRPr lang="zh-CN" altLang="en-US" sz="2100">
              <a:latin typeface="宋体" panose="02010600030101010101" pitchFamily="2" charset="-122"/>
            </a:endParaRPr>
          </a:p>
          <a:p>
            <a:pPr>
              <a:lnSpc>
                <a:spcPct val="90000"/>
              </a:lnSpc>
            </a:pPr>
            <a:endParaRPr lang="zh-CN" altLang="en-US" sz="2400" b="1">
              <a:latin typeface="宋体" panose="02010600030101010101" pitchFamily="2" charset="-122"/>
            </a:endParaRPr>
          </a:p>
          <a:p>
            <a:pPr>
              <a:lnSpc>
                <a:spcPct val="90000"/>
              </a:lnSpc>
            </a:pPr>
            <a:endParaRPr lang="zh-CN" altLang="en-US" sz="2100"/>
          </a:p>
        </p:txBody>
      </p:sp>
    </p:spTree>
  </p:cSld>
  <p:clrMapOvr>
    <a:masterClrMapping/>
  </p:clrMapOvr>
  <p:transition spd="med">
    <p:cover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标题 40961"/>
          <p:cNvSpPr>
            <a:spLocks noGrp="1"/>
          </p:cNvSpPr>
          <p:nvPr>
            <p:ph type="title"/>
          </p:nvPr>
        </p:nvSpPr>
        <p:spPr>
          <a:xfrm>
            <a:off x="323850" y="274638"/>
            <a:ext cx="8569325" cy="1143000"/>
          </a:xfrm>
          <a:ln/>
        </p:spPr>
        <p:txBody>
          <a:bodyPr anchor="b"/>
          <a:p>
            <a:r>
              <a:rPr lang="en-US" altLang="zh-CN" sz="3000" b="1">
                <a:latin typeface="黑体" panose="02010609060101010101" pitchFamily="2" charset="-122"/>
                <a:ea typeface="黑体" panose="02010609060101010101" pitchFamily="2" charset="-122"/>
              </a:rPr>
              <a:t>6.4.1 </a:t>
            </a:r>
            <a:r>
              <a:rPr lang="zh-CN" altLang="en-US" sz="3000" b="1">
                <a:latin typeface="黑体" panose="02010609060101010101" pitchFamily="2" charset="-122"/>
                <a:ea typeface="黑体" panose="02010609060101010101" pitchFamily="2" charset="-122"/>
              </a:rPr>
              <a:t>竣工决算超施工图预算的原因分析</a:t>
            </a:r>
            <a:endParaRPr lang="zh-CN" altLang="en-US" sz="3000" b="1">
              <a:latin typeface="黑体" panose="02010609060101010101" pitchFamily="2" charset="-122"/>
              <a:ea typeface="黑体" panose="02010609060101010101" pitchFamily="2" charset="-122"/>
            </a:endParaRPr>
          </a:p>
        </p:txBody>
      </p:sp>
      <p:sp>
        <p:nvSpPr>
          <p:cNvPr id="40963" name="文本占位符 40962"/>
          <p:cNvSpPr>
            <a:spLocks noGrp="1"/>
          </p:cNvSpPr>
          <p:nvPr>
            <p:ph type="body" idx="1"/>
          </p:nvPr>
        </p:nvSpPr>
        <p:spPr>
          <a:xfrm>
            <a:off x="457200" y="1341438"/>
            <a:ext cx="8229600" cy="4784725"/>
          </a:xfrm>
          <a:ln/>
        </p:spPr>
        <p:txBody>
          <a:bodyPr/>
          <a:p>
            <a:pPr>
              <a:lnSpc>
                <a:spcPct val="90000"/>
              </a:lnSpc>
            </a:pPr>
            <a:r>
              <a:rPr lang="zh-CN" altLang="en-US" sz="2100"/>
              <a:t>（</a:t>
            </a:r>
            <a:r>
              <a:rPr lang="en-US" altLang="zh-CN" sz="2100"/>
              <a:t>2</a:t>
            </a:r>
            <a:r>
              <a:rPr lang="zh-CN" altLang="en-US" sz="2100"/>
              <a:t>）</a:t>
            </a:r>
            <a:r>
              <a:rPr lang="zh-CN" altLang="en-US" sz="2400" b="1">
                <a:solidFill>
                  <a:schemeClr val="accent2"/>
                </a:solidFill>
              </a:rPr>
              <a:t>施工图预算与竣工决算在具体操作中存在的问题；</a:t>
            </a:r>
            <a:endParaRPr lang="zh-CN" altLang="en-US" sz="2400" b="1">
              <a:solidFill>
                <a:schemeClr val="accent2"/>
              </a:solidFill>
            </a:endParaRPr>
          </a:p>
          <a:p>
            <a:pPr>
              <a:lnSpc>
                <a:spcPct val="90000"/>
              </a:lnSpc>
              <a:buNone/>
            </a:pPr>
            <a:r>
              <a:rPr lang="zh-CN" altLang="en-US" sz="2100">
                <a:solidFill>
                  <a:schemeClr val="accent2"/>
                </a:solidFill>
              </a:rPr>
              <a:t>          </a:t>
            </a:r>
            <a:r>
              <a:rPr lang="en-US" altLang="zh-CN" sz="2100" b="1"/>
              <a:t>1</a:t>
            </a:r>
            <a:r>
              <a:rPr lang="zh-CN" altLang="en-US" sz="2100" b="1"/>
              <a:t>）施工图预算存在着“先天不足”与“后天失调”</a:t>
            </a:r>
            <a:endParaRPr lang="zh-CN" altLang="en-US" sz="2100" b="1"/>
          </a:p>
          <a:p>
            <a:pPr lvl="1">
              <a:lnSpc>
                <a:spcPct val="105000"/>
              </a:lnSpc>
            </a:pPr>
            <a:r>
              <a:rPr lang="zh-CN" altLang="en-US" sz="2000" b="1" u="sng"/>
              <a:t>施工图预算未考虑国家政策性调价</a:t>
            </a:r>
            <a:r>
              <a:rPr lang="zh-CN" altLang="en-US" sz="2000"/>
              <a:t>。施工图预算编制时间明显早于竣工决算，有时甚至是</a:t>
            </a:r>
            <a:r>
              <a:rPr lang="en-US" altLang="zh-CN" sz="2000"/>
              <a:t>3</a:t>
            </a:r>
            <a:r>
              <a:rPr lang="zh-CN" altLang="en-US" sz="2000"/>
              <a:t>年～</a:t>
            </a:r>
            <a:r>
              <a:rPr lang="en-US" altLang="zh-CN" sz="2000"/>
              <a:t>4 </a:t>
            </a:r>
            <a:r>
              <a:rPr lang="zh-CN" altLang="en-US" sz="2000"/>
              <a:t>年。由于国家每年的政策性调价文件下发滞后，施工图预算未能充分考虑，而国家政策性调价一般呈上升的趋势，所以必然导致竣工决算超出施工图预算。</a:t>
            </a:r>
            <a:endParaRPr lang="zh-CN" altLang="en-US" sz="2000"/>
          </a:p>
          <a:p>
            <a:pPr lvl="1">
              <a:lnSpc>
                <a:spcPct val="105000"/>
              </a:lnSpc>
            </a:pPr>
            <a:r>
              <a:rPr lang="zh-CN" altLang="en-US" sz="2000" b="1" u="sng"/>
              <a:t>施工图预算未考虑主要材料价差上升因素</a:t>
            </a:r>
            <a:r>
              <a:rPr lang="zh-CN" altLang="en-US" sz="2000"/>
              <a:t>。在基本建设程序中，施工图设计与竣工验收中间还有做好建设准备、列入年度计划、组织施工和生产准备四个阶段，因此施工图预算的编制未能考虑主要材料逐年递增的差价，这亦是竣工决算超施工图预算的一个比较重要的原因。</a:t>
            </a:r>
            <a:endParaRPr lang="zh-CN" altLang="en-US"/>
          </a:p>
          <a:p>
            <a:pPr>
              <a:lnSpc>
                <a:spcPct val="90000"/>
              </a:lnSpc>
              <a:buNone/>
            </a:pPr>
            <a:endParaRPr lang="zh-CN" altLang="en-US" sz="2100" b="1"/>
          </a:p>
          <a:p>
            <a:pPr>
              <a:lnSpc>
                <a:spcPct val="90000"/>
              </a:lnSpc>
            </a:pPr>
            <a:endParaRPr lang="zh-CN" altLang="en-US" sz="2100"/>
          </a:p>
        </p:txBody>
      </p:sp>
    </p:spTree>
  </p:cSld>
  <p:clrMapOvr>
    <a:masterClrMapping/>
  </p:clrMapOvr>
  <p:transition spd="med">
    <p:cover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标题 41985"/>
          <p:cNvSpPr>
            <a:spLocks noGrp="1"/>
          </p:cNvSpPr>
          <p:nvPr>
            <p:ph type="title"/>
          </p:nvPr>
        </p:nvSpPr>
        <p:spPr>
          <a:xfrm>
            <a:off x="323850" y="274638"/>
            <a:ext cx="8569325" cy="1143000"/>
          </a:xfrm>
          <a:ln/>
        </p:spPr>
        <p:txBody>
          <a:bodyPr anchor="b"/>
          <a:p>
            <a:r>
              <a:rPr lang="en-US" altLang="zh-CN" sz="3000" b="1">
                <a:latin typeface="黑体" panose="02010609060101010101" pitchFamily="2" charset="-122"/>
                <a:ea typeface="黑体" panose="02010609060101010101" pitchFamily="2" charset="-122"/>
              </a:rPr>
              <a:t>6.4.1 </a:t>
            </a:r>
            <a:r>
              <a:rPr lang="zh-CN" altLang="en-US" sz="3000" b="1">
                <a:latin typeface="黑体" panose="02010609060101010101" pitchFamily="2" charset="-122"/>
                <a:ea typeface="黑体" panose="02010609060101010101" pitchFamily="2" charset="-122"/>
              </a:rPr>
              <a:t>竣工决算超施工图预算的原因分析</a:t>
            </a:r>
            <a:endParaRPr lang="zh-CN" altLang="en-US" sz="3000" b="1">
              <a:latin typeface="黑体" panose="02010609060101010101" pitchFamily="2" charset="-122"/>
              <a:ea typeface="黑体" panose="02010609060101010101" pitchFamily="2" charset="-122"/>
            </a:endParaRPr>
          </a:p>
        </p:txBody>
      </p:sp>
      <p:sp>
        <p:nvSpPr>
          <p:cNvPr id="41987" name="文本占位符 41986"/>
          <p:cNvSpPr>
            <a:spLocks noGrp="1"/>
          </p:cNvSpPr>
          <p:nvPr>
            <p:ph type="body" idx="1"/>
          </p:nvPr>
        </p:nvSpPr>
        <p:spPr>
          <a:xfrm>
            <a:off x="457200" y="1341438"/>
            <a:ext cx="8229600" cy="4784725"/>
          </a:xfrm>
          <a:ln/>
        </p:spPr>
        <p:txBody>
          <a:bodyPr/>
          <a:p>
            <a:pPr>
              <a:lnSpc>
                <a:spcPct val="80000"/>
              </a:lnSpc>
            </a:pPr>
            <a:r>
              <a:rPr lang="zh-CN" altLang="en-US" sz="2100"/>
              <a:t>（</a:t>
            </a:r>
            <a:r>
              <a:rPr lang="en-US" altLang="zh-CN" sz="2100"/>
              <a:t>2</a:t>
            </a:r>
            <a:r>
              <a:rPr lang="zh-CN" altLang="en-US" sz="2100"/>
              <a:t>）</a:t>
            </a:r>
            <a:r>
              <a:rPr lang="zh-CN" altLang="en-US" sz="2400" b="1">
                <a:solidFill>
                  <a:schemeClr val="accent2"/>
                </a:solidFill>
              </a:rPr>
              <a:t>施工图预算与竣工决算在具体操作中存在的问题；</a:t>
            </a:r>
            <a:endParaRPr lang="zh-CN" altLang="en-US" sz="2400" b="1">
              <a:solidFill>
                <a:schemeClr val="accent2"/>
              </a:solidFill>
            </a:endParaRPr>
          </a:p>
          <a:p>
            <a:pPr>
              <a:lnSpc>
                <a:spcPct val="80000"/>
              </a:lnSpc>
              <a:buNone/>
            </a:pPr>
            <a:r>
              <a:rPr lang="zh-CN" altLang="en-US" sz="2100">
                <a:solidFill>
                  <a:schemeClr val="accent2"/>
                </a:solidFill>
              </a:rPr>
              <a:t>          </a:t>
            </a:r>
            <a:r>
              <a:rPr lang="en-US" altLang="zh-CN" sz="2100" b="1"/>
              <a:t>1</a:t>
            </a:r>
            <a:r>
              <a:rPr lang="zh-CN" altLang="en-US" sz="2100" b="1"/>
              <a:t>）施工图预算存在着“先天不足”与“后天失调”</a:t>
            </a:r>
            <a:endParaRPr lang="zh-CN" altLang="en-US" sz="2100" b="1"/>
          </a:p>
          <a:p>
            <a:pPr lvl="1">
              <a:lnSpc>
                <a:spcPct val="105000"/>
              </a:lnSpc>
            </a:pPr>
            <a:r>
              <a:rPr lang="zh-CN" altLang="en-US" sz="2000" b="1" u="sng"/>
              <a:t>施工图预算未考虑设计变更及现场签证</a:t>
            </a:r>
            <a:r>
              <a:rPr lang="zh-CN" altLang="en-US" sz="2000"/>
              <a:t>。近年来，在建工程施工中出具核定单的现象较为普遍，这些核定单有设计人员提出的，也有甲、乙双方建议提出的，核定单数量越来越多，增加的费用也越来越大。 往往是一项工程施工完毕，设计修改通知单和技术审核单有很多张，这是竣工决算超施工图预算的较重要的一个因素；</a:t>
            </a:r>
            <a:endParaRPr lang="zh-CN" altLang="en-US" sz="2000"/>
          </a:p>
          <a:p>
            <a:pPr lvl="1">
              <a:lnSpc>
                <a:spcPct val="105000"/>
              </a:lnSpc>
            </a:pPr>
            <a:r>
              <a:rPr lang="zh-CN" altLang="en-US" sz="2000" b="1" u="sng"/>
              <a:t>施工图预算未考虑特殊施工技术措施费</a:t>
            </a:r>
            <a:r>
              <a:rPr lang="zh-CN" altLang="en-US" sz="2000"/>
              <a:t>。</a:t>
            </a:r>
            <a:r>
              <a:rPr lang="zh-CN" altLang="en-US" sz="1800"/>
              <a:t>工程造价主要是由工程实体消耗部分和施工手段消耗部分决定。若实体消耗部分是按施工图科学计算的，不应有较大出入。但是施工方法和施工手段则是千差万别的。对于必须采用特殊施工方案的工程，施工措施费造价往往也较高，这是一个不容忽视的竣工决算超施工图预算的原因。</a:t>
            </a:r>
            <a:endParaRPr lang="zh-CN" altLang="en-US" sz="2000" b="1"/>
          </a:p>
          <a:p>
            <a:pPr>
              <a:lnSpc>
                <a:spcPct val="80000"/>
              </a:lnSpc>
            </a:pPr>
            <a:endParaRPr lang="zh-CN" altLang="en-US" sz="2100"/>
          </a:p>
        </p:txBody>
      </p:sp>
    </p:spTree>
  </p:cSld>
  <p:clrMapOvr>
    <a:masterClrMapping/>
  </p:clrMapOvr>
  <p:transition spd="med">
    <p:cover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标题 43009"/>
          <p:cNvSpPr>
            <a:spLocks noGrp="1"/>
          </p:cNvSpPr>
          <p:nvPr>
            <p:ph type="title"/>
          </p:nvPr>
        </p:nvSpPr>
        <p:spPr>
          <a:xfrm>
            <a:off x="323850" y="274638"/>
            <a:ext cx="8569325" cy="1143000"/>
          </a:xfrm>
          <a:ln/>
        </p:spPr>
        <p:txBody>
          <a:bodyPr anchor="b"/>
          <a:p>
            <a:r>
              <a:rPr lang="en-US" altLang="zh-CN" sz="3000" b="1">
                <a:latin typeface="黑体" panose="02010609060101010101" pitchFamily="2" charset="-122"/>
                <a:ea typeface="黑体" panose="02010609060101010101" pitchFamily="2" charset="-122"/>
              </a:rPr>
              <a:t>6.4.1 </a:t>
            </a:r>
            <a:r>
              <a:rPr lang="zh-CN" altLang="en-US" sz="3000" b="1">
                <a:latin typeface="黑体" panose="02010609060101010101" pitchFamily="2" charset="-122"/>
                <a:ea typeface="黑体" panose="02010609060101010101" pitchFamily="2" charset="-122"/>
              </a:rPr>
              <a:t>竣工决算超施工图预算的原因分析</a:t>
            </a:r>
            <a:endParaRPr lang="zh-CN" altLang="en-US" sz="3000" b="1">
              <a:latin typeface="黑体" panose="02010609060101010101" pitchFamily="2" charset="-122"/>
              <a:ea typeface="黑体" panose="02010609060101010101" pitchFamily="2" charset="-122"/>
            </a:endParaRPr>
          </a:p>
        </p:txBody>
      </p:sp>
      <p:sp>
        <p:nvSpPr>
          <p:cNvPr id="43011" name="文本占位符 43010"/>
          <p:cNvSpPr>
            <a:spLocks noGrp="1"/>
          </p:cNvSpPr>
          <p:nvPr>
            <p:ph type="body" idx="1"/>
          </p:nvPr>
        </p:nvSpPr>
        <p:spPr>
          <a:xfrm>
            <a:off x="457200" y="1341438"/>
            <a:ext cx="8229600" cy="4784725"/>
          </a:xfrm>
          <a:ln/>
        </p:spPr>
        <p:txBody>
          <a:bodyPr/>
          <a:p>
            <a:pPr>
              <a:lnSpc>
                <a:spcPct val="80000"/>
              </a:lnSpc>
            </a:pPr>
            <a:r>
              <a:rPr lang="zh-CN" altLang="en-US" sz="1900"/>
              <a:t>（</a:t>
            </a:r>
            <a:r>
              <a:rPr lang="en-US" altLang="zh-CN" sz="1900"/>
              <a:t>2</a:t>
            </a:r>
            <a:r>
              <a:rPr lang="zh-CN" altLang="en-US" sz="1900"/>
              <a:t>）</a:t>
            </a:r>
            <a:r>
              <a:rPr lang="zh-CN" altLang="en-US" sz="2200" b="1">
                <a:solidFill>
                  <a:schemeClr val="accent2"/>
                </a:solidFill>
              </a:rPr>
              <a:t>施工图预算与竣工决算在具体操作中存在的问题；</a:t>
            </a:r>
            <a:endParaRPr lang="zh-CN" altLang="en-US" sz="2200" b="1">
              <a:solidFill>
                <a:schemeClr val="accent2"/>
              </a:solidFill>
            </a:endParaRPr>
          </a:p>
          <a:p>
            <a:pPr>
              <a:lnSpc>
                <a:spcPct val="80000"/>
              </a:lnSpc>
              <a:buNone/>
            </a:pPr>
            <a:r>
              <a:rPr lang="zh-CN" altLang="en-US" sz="1900">
                <a:solidFill>
                  <a:schemeClr val="accent2"/>
                </a:solidFill>
              </a:rPr>
              <a:t>          </a:t>
            </a:r>
            <a:r>
              <a:rPr lang="en-US" altLang="zh-CN" sz="1900" b="1"/>
              <a:t>2</a:t>
            </a:r>
            <a:r>
              <a:rPr lang="zh-CN" altLang="en-US" sz="1900" b="1"/>
              <a:t>）竣工决算不完善</a:t>
            </a:r>
            <a:endParaRPr lang="zh-CN" altLang="en-US" sz="1900" b="1"/>
          </a:p>
          <a:p>
            <a:pPr lvl="1">
              <a:lnSpc>
                <a:spcPct val="105000"/>
              </a:lnSpc>
            </a:pPr>
            <a:r>
              <a:rPr lang="zh-CN" altLang="en-US" sz="1700" b="1" u="sng"/>
              <a:t>主要材料指导价的制定存在很大弊端</a:t>
            </a:r>
            <a:r>
              <a:rPr lang="zh-CN" altLang="en-US" sz="1700"/>
              <a:t>。</a:t>
            </a:r>
            <a:r>
              <a:rPr lang="zh-CN" altLang="en-US" sz="1600">
                <a:latin typeface="宋体" panose="02010600030101010101" pitchFamily="2" charset="-122"/>
              </a:rPr>
              <a:t>工程造价管理部门规定的主要材料种类很多，但只提供了少部分主要材料控制价，大部分主要材料价格有很大的余地，造成只能凭施工方提供的发票决算，存在很大弊端。 另一方面，由于原材料价格上涨过快，造成主要材料价格不成比例地大幅度上涨，现有的主要材料控制价大部分已不适应市场行情，给决算工作带来一定的难度，此亦造成竣工决算比施工图预算偏高的一个因素。</a:t>
            </a:r>
            <a:endParaRPr lang="zh-CN" altLang="en-US" sz="1600">
              <a:latin typeface="宋体" panose="02010600030101010101" pitchFamily="2" charset="-122"/>
            </a:endParaRPr>
          </a:p>
          <a:p>
            <a:pPr lvl="1">
              <a:lnSpc>
                <a:spcPct val="105000"/>
              </a:lnSpc>
            </a:pPr>
            <a:r>
              <a:rPr lang="zh-CN" altLang="en-US" sz="1700" b="1" u="sng"/>
              <a:t>进入决算的核定单、现场签证单等，其具体实施情况有待加强监督并及时反馈</a:t>
            </a:r>
            <a:r>
              <a:rPr lang="zh-CN" altLang="en-US" sz="1700"/>
              <a:t>。由于决算审核人员的工作局限性，对已计价的核定单及现场签证实施情况难以了解清楚，若不加强监督并及时反馈，在决算中就可能未扣除未施工项目内容的工程造价或减少工程量项目内容的工程造价，这也会造成竣工决算不准确。</a:t>
            </a:r>
            <a:endParaRPr lang="zh-CN" altLang="en-US" sz="1700"/>
          </a:p>
          <a:p>
            <a:pPr>
              <a:lnSpc>
                <a:spcPct val="80000"/>
              </a:lnSpc>
            </a:pPr>
            <a:endParaRPr lang="zh-CN" altLang="en-US" sz="1900"/>
          </a:p>
        </p:txBody>
      </p:sp>
    </p:spTree>
  </p:cSld>
  <p:clrMapOvr>
    <a:masterClrMapping/>
  </p:clrMapOvr>
  <p:transition spd="med">
    <p:cover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标题 44033"/>
          <p:cNvSpPr>
            <a:spLocks noGrp="1"/>
          </p:cNvSpPr>
          <p:nvPr>
            <p:ph type="title"/>
          </p:nvPr>
        </p:nvSpPr>
        <p:spPr>
          <a:ln/>
        </p:spPr>
        <p:txBody>
          <a:bodyPr anchor="b"/>
          <a:p>
            <a:r>
              <a:rPr lang="en-US" altLang="zh-CN" sz="3000" b="1">
                <a:latin typeface="黑体" panose="02010609060101010101" pitchFamily="2" charset="-122"/>
                <a:ea typeface="黑体" panose="02010609060101010101" pitchFamily="2" charset="-122"/>
              </a:rPr>
              <a:t>6.4.2   </a:t>
            </a:r>
            <a:r>
              <a:rPr lang="zh-CN" altLang="en-US" sz="3000" b="1">
                <a:latin typeface="黑体" panose="02010609060101010101" pitchFamily="2" charset="-122"/>
                <a:ea typeface="黑体" panose="02010609060101010101" pitchFamily="2" charset="-122"/>
              </a:rPr>
              <a:t>竣工决算超施工图预算的防治</a:t>
            </a:r>
            <a:endParaRPr lang="zh-CN" altLang="en-US" sz="3000" b="1">
              <a:latin typeface="黑体" panose="02010609060101010101" pitchFamily="2" charset="-122"/>
              <a:ea typeface="黑体" panose="02010609060101010101" pitchFamily="2" charset="-122"/>
            </a:endParaRPr>
          </a:p>
        </p:txBody>
      </p:sp>
      <p:sp>
        <p:nvSpPr>
          <p:cNvPr id="44035" name="文本占位符 44034"/>
          <p:cNvSpPr>
            <a:spLocks noGrp="1"/>
          </p:cNvSpPr>
          <p:nvPr>
            <p:ph type="body" idx="1"/>
          </p:nvPr>
        </p:nvSpPr>
        <p:spPr>
          <a:xfrm>
            <a:off x="457200" y="1412875"/>
            <a:ext cx="8229600" cy="4713288"/>
          </a:xfrm>
          <a:ln/>
        </p:spPr>
        <p:txBody>
          <a:bodyPr/>
          <a:p>
            <a:r>
              <a:rPr lang="zh-CN" altLang="en-US" sz="2600">
                <a:latin typeface="宋体" panose="02010600030101010101" pitchFamily="2" charset="-122"/>
              </a:rPr>
              <a:t>（</a:t>
            </a:r>
            <a:r>
              <a:rPr lang="en-US" altLang="zh-CN" sz="2600">
                <a:latin typeface="宋体" panose="02010600030101010101" pitchFamily="2" charset="-122"/>
              </a:rPr>
              <a:t>1</a:t>
            </a:r>
            <a:r>
              <a:rPr lang="zh-CN" altLang="en-US" sz="2600">
                <a:latin typeface="宋体" panose="02010600030101010101" pitchFamily="2" charset="-122"/>
              </a:rPr>
              <a:t>）建立工程造价管理全过程跟踪负责机构；</a:t>
            </a:r>
            <a:endParaRPr lang="zh-CN" altLang="en-US" sz="2600">
              <a:latin typeface="宋体" panose="02010600030101010101" pitchFamily="2" charset="-122"/>
            </a:endParaRPr>
          </a:p>
          <a:p>
            <a:r>
              <a:rPr lang="zh-CN" altLang="en-US" sz="2600">
                <a:latin typeface="宋体" panose="02010600030101010101" pitchFamily="2" charset="-122"/>
              </a:rPr>
              <a:t>（</a:t>
            </a:r>
            <a:r>
              <a:rPr lang="en-US" altLang="zh-CN" sz="2600">
                <a:latin typeface="宋体" panose="02010600030101010101" pitchFamily="2" charset="-122"/>
              </a:rPr>
              <a:t>2</a:t>
            </a:r>
            <a:r>
              <a:rPr lang="zh-CN" altLang="en-US" sz="2600">
                <a:latin typeface="宋体" panose="02010600030101010101" pitchFamily="2" charset="-122"/>
              </a:rPr>
              <a:t>）促使设计水平提升到一个新的高度；</a:t>
            </a:r>
            <a:endParaRPr lang="zh-CN" altLang="en-US" sz="2600">
              <a:latin typeface="宋体" panose="02010600030101010101" pitchFamily="2" charset="-122"/>
            </a:endParaRPr>
          </a:p>
          <a:p>
            <a:r>
              <a:rPr lang="zh-CN" altLang="en-US" sz="2600">
                <a:latin typeface="宋体" panose="02010600030101010101" pitchFamily="2" charset="-122"/>
              </a:rPr>
              <a:t>（</a:t>
            </a:r>
            <a:r>
              <a:rPr lang="en-US" altLang="zh-CN" sz="2600">
                <a:latin typeface="宋体" panose="02010600030101010101" pitchFamily="2" charset="-122"/>
              </a:rPr>
              <a:t>3</a:t>
            </a:r>
            <a:r>
              <a:rPr lang="zh-CN" altLang="en-US" sz="2600">
                <a:latin typeface="宋体" panose="02010600030101010101" pitchFamily="2" charset="-122"/>
              </a:rPr>
              <a:t>）加强技术核定单管理； </a:t>
            </a:r>
            <a:endParaRPr lang="zh-CN" altLang="en-US" sz="2600">
              <a:latin typeface="宋体" panose="02010600030101010101" pitchFamily="2" charset="-122"/>
            </a:endParaRPr>
          </a:p>
          <a:p>
            <a:r>
              <a:rPr lang="zh-CN" altLang="en-US" sz="2600">
                <a:latin typeface="宋体" panose="02010600030101010101" pitchFamily="2" charset="-122"/>
              </a:rPr>
              <a:t>（</a:t>
            </a:r>
            <a:r>
              <a:rPr lang="en-US" altLang="zh-CN" sz="2600">
                <a:latin typeface="宋体" panose="02010600030101010101" pitchFamily="2" charset="-122"/>
              </a:rPr>
              <a:t>4</a:t>
            </a:r>
            <a:r>
              <a:rPr lang="zh-CN" altLang="en-US" sz="2600">
                <a:latin typeface="宋体" panose="02010600030101010101" pitchFamily="2" charset="-122"/>
              </a:rPr>
              <a:t>）施工图预算应尽可能做到严密周全；</a:t>
            </a:r>
            <a:endParaRPr lang="zh-CN" altLang="en-US" sz="2600">
              <a:latin typeface="宋体" panose="02010600030101010101" pitchFamily="2" charset="-122"/>
            </a:endParaRPr>
          </a:p>
          <a:p>
            <a:r>
              <a:rPr lang="zh-CN" altLang="en-US" sz="2600">
                <a:latin typeface="宋体" panose="02010600030101010101" pitchFamily="2" charset="-122"/>
              </a:rPr>
              <a:t>（</a:t>
            </a:r>
            <a:r>
              <a:rPr lang="en-US" altLang="zh-CN" sz="2600">
                <a:latin typeface="宋体" panose="02010600030101010101" pitchFamily="2" charset="-122"/>
              </a:rPr>
              <a:t>5</a:t>
            </a:r>
            <a:r>
              <a:rPr lang="zh-CN" altLang="en-US" sz="2600">
                <a:latin typeface="宋体" panose="02010600030101010101" pitchFamily="2" charset="-122"/>
              </a:rPr>
              <a:t>）控制主要材料的价格；</a:t>
            </a:r>
            <a:endParaRPr lang="zh-CN" altLang="en-US" sz="2600">
              <a:latin typeface="宋体" panose="02010600030101010101" pitchFamily="2" charset="-122"/>
            </a:endParaRPr>
          </a:p>
          <a:p>
            <a:r>
              <a:rPr lang="zh-CN" altLang="en-US" sz="2600">
                <a:latin typeface="宋体" panose="02010600030101010101" pitchFamily="2" charset="-122"/>
              </a:rPr>
              <a:t>（</a:t>
            </a:r>
            <a:r>
              <a:rPr lang="en-US" altLang="zh-CN" sz="2600">
                <a:latin typeface="宋体" panose="02010600030101010101" pitchFamily="2" charset="-122"/>
              </a:rPr>
              <a:t>6</a:t>
            </a:r>
            <a:r>
              <a:rPr lang="zh-CN" altLang="en-US" sz="2600">
                <a:latin typeface="宋体" panose="02010600030101010101" pitchFamily="2" charset="-122"/>
              </a:rPr>
              <a:t>） 强化施工管理，严把施工方案及现场签证审核关； </a:t>
            </a:r>
            <a:endParaRPr lang="zh-CN" altLang="en-US" sz="2600">
              <a:latin typeface="宋体" panose="02010600030101010101" pitchFamily="2" charset="-122"/>
            </a:endParaRPr>
          </a:p>
          <a:p>
            <a:r>
              <a:rPr lang="zh-CN" altLang="en-US" sz="2600">
                <a:latin typeface="宋体" panose="02010600030101010101" pitchFamily="2" charset="-122"/>
              </a:rPr>
              <a:t>（</a:t>
            </a:r>
            <a:r>
              <a:rPr lang="en-US" altLang="zh-CN" sz="2600">
                <a:latin typeface="宋体" panose="02010600030101010101" pitchFamily="2" charset="-122"/>
              </a:rPr>
              <a:t>7</a:t>
            </a:r>
            <a:r>
              <a:rPr lang="zh-CN" altLang="en-US" sz="2600">
                <a:latin typeface="宋体" panose="02010600030101010101" pitchFamily="2" charset="-122"/>
              </a:rPr>
              <a:t>）统一工程量编制标准；</a:t>
            </a:r>
            <a:endParaRPr lang="zh-CN" altLang="en-US" sz="2600">
              <a:latin typeface="宋体" panose="02010600030101010101" pitchFamily="2" charset="-122"/>
            </a:endParaRPr>
          </a:p>
          <a:p>
            <a:r>
              <a:rPr lang="zh-CN" altLang="en-US" sz="2600">
                <a:latin typeface="宋体" panose="02010600030101010101" pitchFamily="2" charset="-122"/>
              </a:rPr>
              <a:t>（</a:t>
            </a:r>
            <a:r>
              <a:rPr lang="en-US" altLang="zh-CN" sz="2600">
                <a:latin typeface="宋体" panose="02010600030101010101" pitchFamily="2" charset="-122"/>
              </a:rPr>
              <a:t>8</a:t>
            </a:r>
            <a:r>
              <a:rPr lang="zh-CN" altLang="en-US" sz="2600">
                <a:latin typeface="宋体" panose="02010600030101010101" pitchFamily="2" charset="-122"/>
              </a:rPr>
              <a:t>）全面推行工程承包招、投标制度。</a:t>
            </a:r>
            <a:endParaRPr lang="zh-CN" altLang="en-US" sz="2600">
              <a:latin typeface="宋体" panose="02010600030101010101" pitchFamily="2" charset="-122"/>
            </a:endParaRPr>
          </a:p>
        </p:txBody>
      </p:sp>
    </p:spTree>
  </p:cSld>
  <p:clrMapOvr>
    <a:masterClrMapping/>
  </p:clrMapOvr>
  <p:transition spd="med">
    <p:cover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文本占位符 5121"/>
          <p:cNvSpPr>
            <a:spLocks noGrp="1"/>
          </p:cNvSpPr>
          <p:nvPr>
            <p:ph type="body" idx="1"/>
          </p:nvPr>
        </p:nvSpPr>
        <p:spPr>
          <a:xfrm>
            <a:off x="539750" y="1639888"/>
            <a:ext cx="8229600" cy="4525962"/>
          </a:xfrm>
          <a:ln/>
        </p:spPr>
        <p:txBody>
          <a:bodyPr/>
          <a:p>
            <a:pPr algn="just"/>
            <a:r>
              <a:rPr lang="en-US" altLang="zh-CN" b="1">
                <a:latin typeface="黑体" panose="02010609060101010101" pitchFamily="2" charset="-122"/>
                <a:ea typeface="黑体" panose="02010609060101010101" pitchFamily="2" charset="-122"/>
              </a:rPr>
              <a:t>6.1 </a:t>
            </a:r>
            <a:r>
              <a:rPr lang="zh-CN" altLang="en-US" b="1">
                <a:latin typeface="黑体" panose="02010609060101010101" pitchFamily="2" charset="-122"/>
                <a:ea typeface="黑体" panose="02010609060101010101" pitchFamily="2" charset="-122"/>
              </a:rPr>
              <a:t>竣工验收</a:t>
            </a:r>
            <a:endParaRPr lang="zh-CN" altLang="en-US" b="1">
              <a:latin typeface="黑体" panose="02010609060101010101" pitchFamily="2" charset="-122"/>
              <a:ea typeface="黑体" panose="02010609060101010101" pitchFamily="2" charset="-122"/>
            </a:endParaRPr>
          </a:p>
          <a:p>
            <a:pPr algn="just"/>
            <a:r>
              <a:rPr lang="en-US" altLang="zh-CN" b="1">
                <a:latin typeface="黑体" panose="02010609060101010101" pitchFamily="2" charset="-122"/>
                <a:ea typeface="黑体" panose="02010609060101010101" pitchFamily="2" charset="-122"/>
              </a:rPr>
              <a:t>6.2 </a:t>
            </a:r>
            <a:r>
              <a:rPr lang="zh-CN" altLang="en-US" b="1">
                <a:latin typeface="黑体" panose="02010609060101010101" pitchFamily="2" charset="-122"/>
                <a:ea typeface="黑体" panose="02010609060101010101" pitchFamily="2" charset="-122"/>
              </a:rPr>
              <a:t>竣工决算</a:t>
            </a:r>
            <a:endParaRPr lang="zh-CN" altLang="en-US" b="1">
              <a:latin typeface="黑体" panose="02010609060101010101" pitchFamily="2" charset="-122"/>
              <a:ea typeface="黑体" panose="02010609060101010101" pitchFamily="2" charset="-122"/>
            </a:endParaRPr>
          </a:p>
          <a:p>
            <a:pPr algn="just"/>
            <a:r>
              <a:rPr lang="en-US" altLang="zh-CN" b="1">
                <a:latin typeface="黑体" panose="02010609060101010101" pitchFamily="2" charset="-122"/>
                <a:ea typeface="黑体" panose="02010609060101010101" pitchFamily="2" charset="-122"/>
              </a:rPr>
              <a:t>6.3 </a:t>
            </a:r>
            <a:r>
              <a:rPr lang="zh-CN" altLang="en-US" b="1">
                <a:latin typeface="黑体" panose="02010609060101010101" pitchFamily="2" charset="-122"/>
                <a:ea typeface="黑体" panose="02010609060101010101" pitchFamily="2" charset="-122"/>
              </a:rPr>
              <a:t>新增资产价值的确定</a:t>
            </a:r>
            <a:endParaRPr lang="zh-CN" altLang="en-US" b="1">
              <a:latin typeface="黑体" panose="02010609060101010101" pitchFamily="2" charset="-122"/>
              <a:ea typeface="黑体" panose="02010609060101010101" pitchFamily="2" charset="-122"/>
            </a:endParaRPr>
          </a:p>
          <a:p>
            <a:pPr algn="just"/>
            <a:r>
              <a:rPr lang="en-US" altLang="zh-CN" b="1">
                <a:latin typeface="黑体" panose="02010609060101010101" pitchFamily="2" charset="-122"/>
                <a:ea typeface="黑体" panose="02010609060101010101" pitchFamily="2" charset="-122"/>
              </a:rPr>
              <a:t>6.4 </a:t>
            </a:r>
            <a:r>
              <a:rPr lang="zh-CN" altLang="en-US" b="1">
                <a:latin typeface="黑体" panose="02010609060101010101" pitchFamily="2" charset="-122"/>
                <a:ea typeface="黑体" panose="02010609060101010101" pitchFamily="2" charset="-122"/>
              </a:rPr>
              <a:t>质量保证金的处理</a:t>
            </a:r>
            <a:endParaRPr lang="zh-CN" altLang="en-US" b="1">
              <a:latin typeface="黑体" panose="02010609060101010101" pitchFamily="2" charset="-122"/>
              <a:ea typeface="黑体" panose="02010609060101010101" pitchFamily="2" charset="-122"/>
            </a:endParaRPr>
          </a:p>
        </p:txBody>
      </p:sp>
      <p:sp>
        <p:nvSpPr>
          <p:cNvPr id="5123" name="标题 5122"/>
          <p:cNvSpPr>
            <a:spLocks noGrp="1"/>
          </p:cNvSpPr>
          <p:nvPr>
            <p:ph type="title"/>
          </p:nvPr>
        </p:nvSpPr>
        <p:spPr>
          <a:xfrm>
            <a:off x="-180975" y="274638"/>
            <a:ext cx="9505950" cy="1143000"/>
          </a:xfrm>
          <a:ln/>
        </p:spPr>
        <p:txBody>
          <a:bodyPr anchor="ctr"/>
          <a:p>
            <a:r>
              <a:rPr lang="zh-CN" altLang="en-US" sz="3400" b="1">
                <a:latin typeface="黑体" panose="02010609060101010101" pitchFamily="2" charset="-122"/>
                <a:ea typeface="黑体" panose="02010609060101010101" pitchFamily="2" charset="-122"/>
              </a:rPr>
              <a:t>单元</a:t>
            </a:r>
            <a:r>
              <a:rPr lang="en-US" altLang="zh-CN" sz="3400" b="1">
                <a:latin typeface="黑体" panose="02010609060101010101" pitchFamily="2" charset="-122"/>
                <a:ea typeface="黑体" panose="02010609060101010101" pitchFamily="2" charset="-122"/>
              </a:rPr>
              <a:t>6 </a:t>
            </a:r>
            <a:r>
              <a:rPr lang="zh-CN" altLang="en-US" sz="3400" b="1">
                <a:latin typeface="黑体" panose="02010609060101010101" pitchFamily="2" charset="-122"/>
                <a:ea typeface="黑体" panose="02010609060101010101" pitchFamily="2" charset="-122"/>
                <a:sym typeface="+mn-ea"/>
              </a:rPr>
              <a:t>建设项目竣工阶段工程造价控制</a:t>
            </a:r>
            <a:endParaRPr lang="zh-CN" altLang="en-US" sz="3400" b="1">
              <a:latin typeface="黑体" panose="02010609060101010101" pitchFamily="2" charset="-122"/>
              <a:ea typeface="黑体" panose="02010609060101010101" pitchFamily="2" charset="-122"/>
            </a:endParaRPr>
          </a:p>
        </p:txBody>
      </p:sp>
    </p:spTree>
  </p:cSld>
  <p:clrMapOvr>
    <a:masterClrMapping/>
  </p:clrMapOvr>
  <p:transition spd="med">
    <p:cover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标题 28673"/>
          <p:cNvSpPr>
            <a:spLocks noGrp="1"/>
          </p:cNvSpPr>
          <p:nvPr>
            <p:ph type="title"/>
          </p:nvPr>
        </p:nvSpPr>
        <p:spPr>
          <a:ln/>
        </p:spPr>
        <p:txBody>
          <a:bodyPr vert="horz" wrap="square" anchor="ctr"/>
          <a:p>
            <a:r>
              <a:rPr lang="en-US" altLang="zh-CN" sz="3400" b="1">
                <a:latin typeface="黑体" panose="02010609060101010101" pitchFamily="2" charset="-122"/>
                <a:ea typeface="黑体" panose="02010609060101010101" pitchFamily="2" charset="-122"/>
              </a:rPr>
              <a:t>6.3 </a:t>
            </a:r>
            <a:r>
              <a:rPr lang="zh-CN" altLang="en-US" sz="3400" b="1">
                <a:latin typeface="黑体" panose="02010609060101010101" pitchFamily="2" charset="-122"/>
                <a:ea typeface="黑体" panose="02010609060101010101" pitchFamily="2" charset="-122"/>
              </a:rPr>
              <a:t>新增资产价值的确定</a:t>
            </a:r>
            <a:endParaRPr lang="zh-CN" altLang="en-US" sz="3400" b="1">
              <a:latin typeface="黑体" panose="02010609060101010101" pitchFamily="2" charset="-122"/>
              <a:ea typeface="黑体" panose="02010609060101010101" pitchFamily="2" charset="-122"/>
            </a:endParaRPr>
          </a:p>
        </p:txBody>
      </p:sp>
      <p:sp>
        <p:nvSpPr>
          <p:cNvPr id="28675" name="文本占位符 28674"/>
          <p:cNvSpPr>
            <a:spLocks noGrp="1"/>
          </p:cNvSpPr>
          <p:nvPr>
            <p:ph type="body" idx="1"/>
          </p:nvPr>
        </p:nvSpPr>
        <p:spPr>
          <a:ln/>
        </p:spPr>
        <p:txBody>
          <a:bodyPr/>
          <a:p>
            <a:pPr>
              <a:lnSpc>
                <a:spcPct val="120000"/>
              </a:lnSpc>
              <a:buNone/>
            </a:pPr>
            <a:r>
              <a:rPr lang="zh-CN" altLang="en-US" b="1">
                <a:solidFill>
                  <a:srgbClr val="0066FF"/>
                </a:solidFill>
              </a:rPr>
              <a:t>（</a:t>
            </a:r>
            <a:r>
              <a:rPr lang="en-US" altLang="zh-CN" b="1">
                <a:solidFill>
                  <a:srgbClr val="0066FF"/>
                </a:solidFill>
              </a:rPr>
              <a:t>1</a:t>
            </a:r>
            <a:r>
              <a:rPr lang="zh-CN" altLang="en-US" b="1">
                <a:solidFill>
                  <a:srgbClr val="0066FF"/>
                </a:solidFill>
              </a:rPr>
              <a:t>） 新增资产价值的分类</a:t>
            </a:r>
            <a:endParaRPr lang="zh-CN" altLang="en-US" b="1">
              <a:solidFill>
                <a:srgbClr val="0066FF"/>
              </a:solidFill>
            </a:endParaRPr>
          </a:p>
          <a:p>
            <a:pPr lvl="1">
              <a:lnSpc>
                <a:spcPct val="120000"/>
              </a:lnSpc>
            </a:pPr>
            <a:r>
              <a:rPr lang="zh-CN" altLang="en-US"/>
              <a:t> 建设项目竣工投入运营后，所花费的总投资形成相应的资产。按照新的财务制度和企业会计准则，新增资产按资产性质可分为固定资产、流动资产、无形资产、递延资产和其他资产等五大类。 </a:t>
            </a:r>
            <a:endParaRPr lang="zh-CN" altLang="en-US"/>
          </a:p>
        </p:txBody>
      </p:sp>
    </p:spTree>
  </p:cSld>
  <p:clrMapOvr>
    <a:masterClrMapping/>
  </p:clrMapOvr>
  <p:transition spd="med">
    <p:cover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文本占位符 29697"/>
          <p:cNvSpPr>
            <a:spLocks noGrp="1"/>
          </p:cNvSpPr>
          <p:nvPr>
            <p:ph type="body" idx="1"/>
          </p:nvPr>
        </p:nvSpPr>
        <p:spPr>
          <a:xfrm>
            <a:off x="395288" y="1052513"/>
            <a:ext cx="8208962" cy="5318125"/>
          </a:xfrm>
          <a:ln/>
        </p:spPr>
        <p:txBody>
          <a:bodyPr/>
          <a:p>
            <a:pPr>
              <a:lnSpc>
                <a:spcPct val="90000"/>
              </a:lnSpc>
              <a:buNone/>
            </a:pPr>
            <a:r>
              <a:rPr lang="zh-CN" altLang="en-US" sz="3400" b="1">
                <a:solidFill>
                  <a:srgbClr val="0066FF"/>
                </a:solidFill>
                <a:latin typeface="宋体" panose="02010600030101010101" pitchFamily="2" charset="-122"/>
              </a:rPr>
              <a:t>（</a:t>
            </a:r>
            <a:r>
              <a:rPr lang="en-US" altLang="zh-CN" sz="3400" b="1">
                <a:solidFill>
                  <a:srgbClr val="0066FF"/>
                </a:solidFill>
                <a:latin typeface="宋体" panose="02010600030101010101" pitchFamily="2" charset="-122"/>
              </a:rPr>
              <a:t>2</a:t>
            </a:r>
            <a:r>
              <a:rPr lang="zh-CN" altLang="en-US" sz="3400" b="1">
                <a:solidFill>
                  <a:srgbClr val="0066FF"/>
                </a:solidFill>
                <a:latin typeface="宋体" panose="02010600030101010101" pitchFamily="2" charset="-122"/>
              </a:rPr>
              <a:t>） 新增固定资产价值的确定</a:t>
            </a:r>
            <a:endParaRPr lang="zh-CN" altLang="en-US" sz="3400"/>
          </a:p>
          <a:p>
            <a:pPr>
              <a:lnSpc>
                <a:spcPct val="90000"/>
              </a:lnSpc>
            </a:pPr>
            <a:r>
              <a:rPr lang="zh-CN" altLang="en-US" sz="1900"/>
              <a:t>新增固定资产价值是建设项目竣工投产后所增加的固定资产的价值，它是以价值形态表示的固定资产投资最终成果的综合性指标，新增固定资产价值的计算是以独立发挥生产能力的单项工程为对象的。单项工程建成经有关部门验收鉴定合格，正式移交生产或使用，即应计算新增固定资产价值。一次交付生产或使用的工程一次计算新增固定资产价值，分期分批交付生产或使用的工程，应分期分批计算新增固定资产价值。在计算时应注意以下几种情况：</a:t>
            </a:r>
            <a:endParaRPr lang="zh-CN" altLang="en-US" sz="1900"/>
          </a:p>
          <a:p>
            <a:pPr>
              <a:lnSpc>
                <a:spcPct val="90000"/>
              </a:lnSpc>
              <a:buNone/>
            </a:pPr>
            <a:r>
              <a:rPr lang="en-US" altLang="zh-CN" sz="1900"/>
              <a:t>1</a:t>
            </a:r>
            <a:r>
              <a:rPr lang="zh-CN" altLang="en-US" sz="1900"/>
              <a:t>）对于为了提高产品质量、改善劳动条件、节约材料消耗、保护环境而建设的附属辅助工程，只要全部建成，正式验收交付使用后就要计入新增固定资产价值。</a:t>
            </a:r>
            <a:endParaRPr lang="zh-CN" altLang="en-US" sz="1900"/>
          </a:p>
          <a:p>
            <a:pPr>
              <a:lnSpc>
                <a:spcPct val="90000"/>
              </a:lnSpc>
              <a:buNone/>
            </a:pPr>
            <a:r>
              <a:rPr lang="en-US" altLang="zh-CN" sz="1900"/>
              <a:t>2</a:t>
            </a:r>
            <a:r>
              <a:rPr lang="zh-CN" altLang="en-US" sz="1900"/>
              <a:t>）对于单项工程中不构成生产系统，但能独立发挥效益的非生产性项目，如住宅、食堂、医务所、托儿所、生活服务网点等，在建成并交付使用后，也要计算新增固定资产价值。</a:t>
            </a:r>
            <a:endParaRPr lang="zh-CN" altLang="en-US" sz="1900"/>
          </a:p>
          <a:p>
            <a:pPr>
              <a:lnSpc>
                <a:spcPct val="90000"/>
              </a:lnSpc>
              <a:buNone/>
            </a:pPr>
            <a:r>
              <a:rPr lang="en-US" altLang="zh-CN" sz="1900"/>
              <a:t>3</a:t>
            </a:r>
            <a:r>
              <a:rPr lang="zh-CN" altLang="en-US" sz="1900"/>
              <a:t>）凡购置达到固定资产标准不需安装的设备、工器具，应在交付使用后计入新增固定资产价值。</a:t>
            </a:r>
            <a:endParaRPr lang="zh-CN" altLang="en-US" sz="1900"/>
          </a:p>
        </p:txBody>
      </p:sp>
      <p:sp>
        <p:nvSpPr>
          <p:cNvPr id="29699" name="矩形 29698"/>
          <p:cNvSpPr/>
          <p:nvPr/>
        </p:nvSpPr>
        <p:spPr>
          <a:xfrm>
            <a:off x="250825" y="188913"/>
            <a:ext cx="8229600" cy="1143000"/>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2" charset="0"/>
                <a:ea typeface="宋体" panose="02010600030101010101" pitchFamily="2" charset="-122"/>
              </a:defRPr>
            </a:lvl1pPr>
          </a:lstStyle>
          <a:p>
            <a:pPr lvl="0" algn="l"/>
            <a:r>
              <a:rPr lang="en-US" altLang="zh-CN" sz="3400" b="1">
                <a:latin typeface="黑体" panose="02010609060101010101" pitchFamily="2" charset="-122"/>
                <a:ea typeface="黑体" panose="02010609060101010101" pitchFamily="2" charset="-122"/>
              </a:rPr>
              <a:t>6.3 </a:t>
            </a:r>
            <a:r>
              <a:rPr lang="zh-CN" altLang="en-US" sz="3400" b="1">
                <a:latin typeface="黑体" panose="02010609060101010101" pitchFamily="2" charset="-122"/>
                <a:ea typeface="黑体" panose="02010609060101010101" pitchFamily="2" charset="-122"/>
              </a:rPr>
              <a:t>新增资产价值的确定</a:t>
            </a:r>
            <a:endParaRPr lang="zh-CN" altLang="en-US" sz="3400" b="1">
              <a:latin typeface="黑体" panose="02010609060101010101" pitchFamily="2" charset="-122"/>
              <a:ea typeface="黑体" panose="02010609060101010101" pitchFamily="2"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698">
                                            <p:txEl>
                                              <p:charRg st="16" end="216"/>
                                            </p:txEl>
                                          </p:spTgt>
                                        </p:tgtEl>
                                        <p:attrNameLst>
                                          <p:attrName>style.visibility</p:attrName>
                                        </p:attrNameLst>
                                      </p:cBhvr>
                                      <p:to>
                                        <p:strVal val="visible"/>
                                      </p:to>
                                    </p:set>
                                    <p:animEffect transition="in" filter="blinds(horizontal)">
                                      <p:cBhvr>
                                        <p:cTn id="7" dur="500"/>
                                        <p:tgtEl>
                                          <p:spTgt spid="29698">
                                            <p:txEl>
                                              <p:charRg st="16" end="21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9698">
                                            <p:txEl>
                                              <p:charRg st="0" end="16"/>
                                            </p:txEl>
                                          </p:spTgt>
                                        </p:tgtEl>
                                        <p:attrNameLst>
                                          <p:attrName>style.visibility</p:attrName>
                                        </p:attrNameLst>
                                      </p:cBhvr>
                                      <p:to>
                                        <p:strVal val="visible"/>
                                      </p:to>
                                    </p:set>
                                    <p:animEffect transition="in" filter="blinds(horizontal)">
                                      <p:cBhvr>
                                        <p:cTn id="12" dur="500"/>
                                        <p:tgtEl>
                                          <p:spTgt spid="29698">
                                            <p:txEl>
                                              <p:charRg st="0" end="1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9698">
                                            <p:txEl>
                                              <p:charRg st="216" end="288"/>
                                            </p:txEl>
                                          </p:spTgt>
                                        </p:tgtEl>
                                        <p:attrNameLst>
                                          <p:attrName>style.visibility</p:attrName>
                                        </p:attrNameLst>
                                      </p:cBhvr>
                                      <p:to>
                                        <p:strVal val="visible"/>
                                      </p:to>
                                    </p:set>
                                    <p:animEffect transition="in" filter="dissolve">
                                      <p:cBhvr>
                                        <p:cTn id="17" dur="500"/>
                                        <p:tgtEl>
                                          <p:spTgt spid="29698">
                                            <p:txEl>
                                              <p:charRg st="216" end="28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9698">
                                            <p:txEl>
                                              <p:charRg st="288" end="368"/>
                                            </p:txEl>
                                          </p:spTgt>
                                        </p:tgtEl>
                                        <p:attrNameLst>
                                          <p:attrName>style.visibility</p:attrName>
                                        </p:attrNameLst>
                                      </p:cBhvr>
                                      <p:to>
                                        <p:strVal val="visible"/>
                                      </p:to>
                                    </p:set>
                                    <p:animEffect transition="in" filter="dissolve">
                                      <p:cBhvr>
                                        <p:cTn id="22" dur="500"/>
                                        <p:tgtEl>
                                          <p:spTgt spid="29698">
                                            <p:txEl>
                                              <p:charRg st="288" end="36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9698">
                                            <p:txEl>
                                              <p:charRg st="368" end="412"/>
                                            </p:txEl>
                                          </p:spTgt>
                                        </p:tgtEl>
                                        <p:attrNameLst>
                                          <p:attrName>style.visibility</p:attrName>
                                        </p:attrNameLst>
                                      </p:cBhvr>
                                      <p:to>
                                        <p:strVal val="visible"/>
                                      </p:to>
                                    </p:set>
                                    <p:animEffect transition="in" filter="dissolve">
                                      <p:cBhvr>
                                        <p:cTn id="27" dur="500"/>
                                        <p:tgtEl>
                                          <p:spTgt spid="29698">
                                            <p:txEl>
                                              <p:charRg st="368" end="4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文本占位符 30721"/>
          <p:cNvSpPr>
            <a:spLocks noGrp="1"/>
          </p:cNvSpPr>
          <p:nvPr>
            <p:ph type="body" idx="1"/>
          </p:nvPr>
        </p:nvSpPr>
        <p:spPr>
          <a:xfrm>
            <a:off x="539750" y="1125538"/>
            <a:ext cx="7920038" cy="5389562"/>
          </a:xfrm>
          <a:ln/>
        </p:spPr>
        <p:txBody>
          <a:bodyPr/>
          <a:p>
            <a:pPr>
              <a:lnSpc>
                <a:spcPct val="80000"/>
              </a:lnSpc>
              <a:buNone/>
            </a:pPr>
            <a:r>
              <a:rPr lang="zh-CN" altLang="en-US" sz="3400" b="1">
                <a:solidFill>
                  <a:srgbClr val="0066FF"/>
                </a:solidFill>
                <a:latin typeface="宋体" panose="02010600030101010101" pitchFamily="2" charset="-122"/>
              </a:rPr>
              <a:t>（</a:t>
            </a:r>
            <a:r>
              <a:rPr lang="en-US" altLang="zh-CN" sz="3400" b="1">
                <a:solidFill>
                  <a:srgbClr val="0066FF"/>
                </a:solidFill>
                <a:latin typeface="宋体" panose="02010600030101010101" pitchFamily="2" charset="-122"/>
              </a:rPr>
              <a:t>2</a:t>
            </a:r>
            <a:r>
              <a:rPr lang="zh-CN" altLang="en-US" sz="3400" b="1">
                <a:solidFill>
                  <a:srgbClr val="0066FF"/>
                </a:solidFill>
                <a:latin typeface="宋体" panose="02010600030101010101" pitchFamily="2" charset="-122"/>
              </a:rPr>
              <a:t>） 新增固定资产价值的确定</a:t>
            </a:r>
            <a:endParaRPr lang="zh-CN" altLang="en-US" sz="1900"/>
          </a:p>
          <a:p>
            <a:pPr>
              <a:lnSpc>
                <a:spcPct val="95000"/>
              </a:lnSpc>
              <a:buNone/>
            </a:pPr>
            <a:r>
              <a:rPr lang="en-US" altLang="zh-CN" sz="1900"/>
              <a:t>4</a:t>
            </a:r>
            <a:r>
              <a:rPr lang="zh-CN" altLang="en-US" sz="1900"/>
              <a:t>）属于新增固定资产价值的其他投资，应随同受益工程交付使用的同时一并计入。</a:t>
            </a:r>
            <a:endParaRPr lang="zh-CN" altLang="en-US" sz="1900"/>
          </a:p>
          <a:p>
            <a:pPr>
              <a:lnSpc>
                <a:spcPct val="95000"/>
              </a:lnSpc>
              <a:buNone/>
            </a:pPr>
            <a:r>
              <a:rPr lang="en-US" altLang="zh-CN" sz="1900"/>
              <a:t>5</a:t>
            </a:r>
            <a:r>
              <a:rPr lang="zh-CN" altLang="en-US" sz="1900"/>
              <a:t>）交付使用财产的成本，应按下列内容计算：</a:t>
            </a:r>
            <a:endParaRPr lang="zh-CN" altLang="en-US" sz="1900"/>
          </a:p>
          <a:p>
            <a:pPr lvl="1">
              <a:lnSpc>
                <a:spcPct val="95000"/>
              </a:lnSpc>
              <a:buNone/>
            </a:pPr>
            <a:r>
              <a:rPr lang="zh-CN" altLang="en-US" sz="2000"/>
              <a:t>房屋、建筑物、管道、线路等固定资产的成本包括：建筑工程成果和待分摊的待摊投资；</a:t>
            </a:r>
            <a:endParaRPr lang="zh-CN" altLang="en-US" sz="2000"/>
          </a:p>
          <a:p>
            <a:pPr lvl="1">
              <a:lnSpc>
                <a:spcPct val="95000"/>
              </a:lnSpc>
              <a:buNone/>
            </a:pPr>
            <a:r>
              <a:rPr lang="zh-CN" altLang="en-US" sz="2000"/>
              <a:t>动力设备和生产设备等固定资产的成本包括：需要安装设备的采购成本，安装工程成本，设备基础支柱等建筑工程成本或砌筑锅炉及各种特殊炉的建筑工程成本，应分摊的待摊投资；</a:t>
            </a:r>
            <a:endParaRPr lang="zh-CN" altLang="en-US" sz="2000"/>
          </a:p>
          <a:p>
            <a:pPr lvl="1">
              <a:lnSpc>
                <a:spcPct val="95000"/>
              </a:lnSpc>
              <a:buNone/>
            </a:pPr>
            <a:r>
              <a:rPr lang="zh-CN" altLang="en-US" sz="2000"/>
              <a:t>运输设备及其他不需要安装的设备、工具、器具、家具等固定资产一般仅计算采购成本，不计分摊的“待摊投资”。</a:t>
            </a:r>
            <a:endParaRPr lang="zh-CN" altLang="en-US" sz="2000"/>
          </a:p>
          <a:p>
            <a:pPr>
              <a:lnSpc>
                <a:spcPct val="95000"/>
              </a:lnSpc>
              <a:buNone/>
            </a:pPr>
            <a:r>
              <a:rPr lang="en-US" altLang="zh-CN" sz="1900"/>
              <a:t>6</a:t>
            </a:r>
            <a:r>
              <a:rPr lang="zh-CN" altLang="en-US" sz="1900"/>
              <a:t>）共同费用的分摊方法。新增固定资产的其他费用，如果是属于整个建设项目或两个以上单项工程的，在计算新增固定资产价值时，应在各单项工程中按比例分摊。一般情况下，建设单位管理费按建筑工程、安装工程、需安装设备价值总额作比例分摊，而土地征用费、勘察设计费等费用则按建筑工程造价分摊。 </a:t>
            </a:r>
            <a:endParaRPr lang="zh-CN" altLang="en-US" sz="1900"/>
          </a:p>
        </p:txBody>
      </p:sp>
      <p:sp>
        <p:nvSpPr>
          <p:cNvPr id="30723" name="矩形 30722"/>
          <p:cNvSpPr/>
          <p:nvPr/>
        </p:nvSpPr>
        <p:spPr>
          <a:xfrm>
            <a:off x="250825" y="188913"/>
            <a:ext cx="8229600" cy="1143000"/>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2" charset="0"/>
                <a:ea typeface="宋体" panose="02010600030101010101" pitchFamily="2" charset="-122"/>
              </a:defRPr>
            </a:lvl1pPr>
          </a:lstStyle>
          <a:p>
            <a:pPr lvl="0" algn="l"/>
            <a:r>
              <a:rPr lang="en-US" altLang="zh-CN" sz="3400" b="1">
                <a:latin typeface="黑体" panose="02010609060101010101" pitchFamily="2" charset="-122"/>
                <a:ea typeface="黑体" panose="02010609060101010101" pitchFamily="2" charset="-122"/>
              </a:rPr>
              <a:t>6.3 </a:t>
            </a:r>
            <a:r>
              <a:rPr lang="zh-CN" altLang="en-US" sz="3400" b="1">
                <a:latin typeface="黑体" panose="02010609060101010101" pitchFamily="2" charset="-122"/>
                <a:ea typeface="黑体" panose="02010609060101010101" pitchFamily="2" charset="-122"/>
              </a:rPr>
              <a:t>新增资产价值的确定</a:t>
            </a:r>
            <a:endParaRPr lang="zh-CN" altLang="en-US" sz="3400" b="1">
              <a:latin typeface="黑体" panose="02010609060101010101" pitchFamily="2" charset="-122"/>
              <a:ea typeface="黑体" panose="02010609060101010101" pitchFamily="2" charset="-122"/>
            </a:endParaRPr>
          </a:p>
        </p:txBody>
      </p:sp>
    </p:spTree>
  </p:cSld>
  <p:clrMapOvr>
    <a:masterClrMapping/>
  </p:clrMapOvr>
  <p:transition spd="med">
    <p:cover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文本占位符 31745"/>
          <p:cNvSpPr>
            <a:spLocks noGrp="1"/>
          </p:cNvSpPr>
          <p:nvPr>
            <p:ph type="body" sz="half" idx="1"/>
          </p:nvPr>
        </p:nvSpPr>
        <p:spPr>
          <a:xfrm>
            <a:off x="457200" y="188913"/>
            <a:ext cx="8362950" cy="1727200"/>
          </a:xfrm>
          <a:ln/>
        </p:spPr>
        <p:txBody>
          <a:bodyPr/>
          <a:p>
            <a:pPr>
              <a:lnSpc>
                <a:spcPct val="90000"/>
              </a:lnSpc>
            </a:pPr>
            <a:r>
              <a:rPr lang="zh-CN" altLang="en-US" sz="2600"/>
              <a:t>某工业建设项目及其总装车间的建筑工程费、安装工程费，需安装设备费以及应摊入费用如表所示，计算总装车间新增固定资产价值。</a:t>
            </a:r>
            <a:endParaRPr lang="zh-CN" altLang="en-US" sz="2600"/>
          </a:p>
          <a:p>
            <a:pPr algn="ctr">
              <a:lnSpc>
                <a:spcPct val="90000"/>
              </a:lnSpc>
            </a:pPr>
            <a:r>
              <a:rPr lang="zh-CN" altLang="en-US" sz="2600"/>
              <a:t>分摊费用计算表</a:t>
            </a:r>
            <a:endParaRPr lang="zh-CN" altLang="en-US" sz="2600"/>
          </a:p>
          <a:p>
            <a:pPr algn="ctr">
              <a:lnSpc>
                <a:spcPct val="90000"/>
              </a:lnSpc>
            </a:pPr>
            <a:endParaRPr lang="zh-CN" altLang="en-US" sz="2600"/>
          </a:p>
        </p:txBody>
      </p:sp>
      <p:graphicFrame>
        <p:nvGraphicFramePr>
          <p:cNvPr id="31747" name="内容占位符 31746"/>
          <p:cNvGraphicFramePr/>
          <p:nvPr>
            <p:ph sz="half" idx="2"/>
          </p:nvPr>
        </p:nvGraphicFramePr>
        <p:xfrm>
          <a:off x="179388" y="2224088"/>
          <a:ext cx="8964612" cy="4513262"/>
        </p:xfrm>
        <a:graphic>
          <a:graphicData uri="http://schemas.openxmlformats.org/drawingml/2006/table">
            <a:tbl>
              <a:tblPr/>
              <a:tblGrid>
                <a:gridCol w="1368425"/>
                <a:gridCol w="873125"/>
                <a:gridCol w="1120775"/>
                <a:gridCol w="1101725"/>
                <a:gridCol w="1138238"/>
                <a:gridCol w="1120775"/>
                <a:gridCol w="1120775"/>
                <a:gridCol w="1120775"/>
              </a:tblGrid>
              <a:tr h="1677988">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zh-CN" altLang="en-US" sz="2000"/>
                        <a:t>项目名称</a:t>
                      </a:r>
                      <a:endParaRPr lang="zh-CN" altLang="en-US" sz="2000"/>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zh-CN" altLang="en-US"/>
                        <a:t>建筑工程</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zh-CN" altLang="en-US"/>
                        <a:t>安装工程</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zh-CN" altLang="en-US"/>
                        <a:t>需安装设备</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zh-CN" altLang="en-US"/>
                        <a:t>建设单位管理费</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zh-CN" altLang="en-US"/>
                        <a:t>土地征用费</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zh-CN" altLang="en-US"/>
                        <a:t>建筑设计费</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zh-CN" altLang="en-US"/>
                        <a:t>工艺设计费</a:t>
                      </a:r>
                      <a:endParaRPr lang="zh-CN" altLang="en-US"/>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417637">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zh-CN" altLang="en-US"/>
                        <a:t>建设单位竣工决算</a:t>
                      </a:r>
                      <a:endParaRPr lang="zh-CN" altLang="en-US"/>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en-US" altLang="zh-CN"/>
                        <a:t>3000</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en-US" altLang="zh-CN"/>
                        <a:t>600</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en-US" altLang="zh-CN"/>
                        <a:t>900</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en-US" altLang="zh-CN"/>
                        <a:t>70</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en-US" altLang="zh-CN"/>
                        <a:t>80</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en-US" altLang="zh-CN"/>
                        <a:t>40</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en-US" altLang="zh-CN"/>
                        <a:t>20</a:t>
                      </a:r>
                      <a:endParaRPr lang="zh-CN" altLang="en-US"/>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417638">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zh-CN" altLang="en-US"/>
                        <a:t>总装车间竣工决算</a:t>
                      </a:r>
                      <a:endParaRPr lang="zh-CN" altLang="en-US"/>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en-US" altLang="zh-CN"/>
                        <a:t>600</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en-US" altLang="zh-CN"/>
                        <a:t>300</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r>
                        <a:rPr lang="en-US" altLang="zh-CN"/>
                        <a:t>450</a:t>
                      </a: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endParaRPr lang="zh-CN" altLang="en-US"/>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buNone/>
                      </a:pPr>
                      <a:endParaRPr lang="zh-CN" altLang="en-US"/>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cover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文本占位符 32769"/>
          <p:cNvSpPr>
            <a:spLocks noGrp="1"/>
          </p:cNvSpPr>
          <p:nvPr>
            <p:ph type="body" idx="1"/>
          </p:nvPr>
        </p:nvSpPr>
        <p:spPr>
          <a:xfrm>
            <a:off x="468313" y="836613"/>
            <a:ext cx="8280400" cy="5329237"/>
          </a:xfrm>
          <a:ln/>
        </p:spPr>
        <p:txBody>
          <a:bodyPr/>
          <a:p>
            <a:pPr>
              <a:lnSpc>
                <a:spcPct val="105000"/>
              </a:lnSpc>
              <a:buNone/>
            </a:pPr>
            <a:r>
              <a:rPr lang="zh-CN" altLang="en-US" sz="3400" b="1">
                <a:solidFill>
                  <a:srgbClr val="0066FF"/>
                </a:solidFill>
                <a:latin typeface="宋体" panose="02010600030101010101" pitchFamily="2" charset="-122"/>
              </a:rPr>
              <a:t>（</a:t>
            </a:r>
            <a:r>
              <a:rPr lang="en-US" altLang="zh-CN" sz="3400" b="1">
                <a:solidFill>
                  <a:srgbClr val="0066FF"/>
                </a:solidFill>
                <a:latin typeface="宋体" panose="02010600030101010101" pitchFamily="2" charset="-122"/>
              </a:rPr>
              <a:t>3</a:t>
            </a:r>
            <a:r>
              <a:rPr lang="zh-CN" altLang="en-US" sz="3400" b="1">
                <a:solidFill>
                  <a:srgbClr val="0066FF"/>
                </a:solidFill>
                <a:latin typeface="宋体" panose="02010600030101010101" pitchFamily="2" charset="-122"/>
              </a:rPr>
              <a:t>） 新增流动资产价值的确定</a:t>
            </a:r>
            <a:endParaRPr lang="zh-CN" altLang="en-US" sz="3400"/>
          </a:p>
          <a:p>
            <a:pPr>
              <a:lnSpc>
                <a:spcPct val="105000"/>
              </a:lnSpc>
            </a:pPr>
            <a:r>
              <a:rPr lang="zh-CN" altLang="en-US" sz="1900"/>
              <a:t>流动资产是指可以在一年内或者超过一年的一个营业周期内变现或者运用的资产，包括现金及各种存款以及其他货币资金、短期投资、存货、应收及预付款项以及其他流动资产等。</a:t>
            </a:r>
            <a:endParaRPr lang="zh-CN" altLang="en-US" sz="1900"/>
          </a:p>
          <a:p>
            <a:pPr>
              <a:lnSpc>
                <a:spcPct val="105000"/>
              </a:lnSpc>
              <a:buNone/>
            </a:pPr>
            <a:r>
              <a:rPr lang="en-US" altLang="zh-CN" sz="1900"/>
              <a:t>1</a:t>
            </a:r>
            <a:r>
              <a:rPr lang="zh-CN" altLang="en-US" sz="1900"/>
              <a:t>）货币资金。货币资金是指现金、各种银行存款及其他货币资金，其中现金是指企业的库存现金，包括企业内部各部门用于周转使用的备用金；各种存款是指企业的各种不同类型的银行存款；其他货币资金是指除现金和银行存款以外的其他货币资金，根据实际入账价值核定。</a:t>
            </a:r>
            <a:endParaRPr lang="zh-CN" altLang="en-US" sz="1900"/>
          </a:p>
          <a:p>
            <a:pPr>
              <a:lnSpc>
                <a:spcPct val="105000"/>
              </a:lnSpc>
              <a:buNone/>
            </a:pPr>
            <a:r>
              <a:rPr lang="en-US" altLang="zh-CN" sz="1900"/>
              <a:t>2</a:t>
            </a:r>
            <a:r>
              <a:rPr lang="zh-CN" altLang="en-US" sz="1900"/>
              <a:t>）应收和预付款项。应收账款是指企业因销售商品、提供劳务等应向购货单位或受益单位收取的款项；预付款项是指企业按照购货合同预付给供货单位的购货定金或部分货款。应收及预付款项包括应收票据、应收款项、其他应收款、预付货款和待摊费用。一般情况下，应收及预付款项按企业销售商品、产品或提供劳务时的实际成交金额入账核算。</a:t>
            </a:r>
            <a:endParaRPr lang="zh-CN" altLang="en-US" sz="1900"/>
          </a:p>
        </p:txBody>
      </p:sp>
      <p:sp>
        <p:nvSpPr>
          <p:cNvPr id="32771" name="矩形 32770"/>
          <p:cNvSpPr/>
          <p:nvPr/>
        </p:nvSpPr>
        <p:spPr>
          <a:xfrm>
            <a:off x="250825" y="0"/>
            <a:ext cx="8229600" cy="1143000"/>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2" charset="0"/>
                <a:ea typeface="宋体" panose="02010600030101010101" pitchFamily="2" charset="-122"/>
              </a:defRPr>
            </a:lvl1pPr>
          </a:lstStyle>
          <a:p>
            <a:pPr lvl="0" algn="l"/>
            <a:r>
              <a:rPr lang="en-US" altLang="zh-CN" sz="3400" b="1">
                <a:latin typeface="黑体" panose="02010609060101010101" pitchFamily="2" charset="-122"/>
                <a:ea typeface="黑体" panose="02010609060101010101" pitchFamily="2" charset="-122"/>
              </a:rPr>
              <a:t>6.3 </a:t>
            </a:r>
            <a:r>
              <a:rPr lang="zh-CN" altLang="en-US" sz="3400" b="1">
                <a:latin typeface="黑体" panose="02010609060101010101" pitchFamily="2" charset="-122"/>
                <a:ea typeface="黑体" panose="02010609060101010101" pitchFamily="2" charset="-122"/>
              </a:rPr>
              <a:t>新增资产价值的确定</a:t>
            </a:r>
            <a:endParaRPr lang="zh-CN" altLang="en-US" sz="3400" b="1">
              <a:latin typeface="黑体" panose="02010609060101010101" pitchFamily="2" charset="-122"/>
              <a:ea typeface="黑体" panose="02010609060101010101" pitchFamily="2" charset="-122"/>
            </a:endParaRPr>
          </a:p>
        </p:txBody>
      </p:sp>
    </p:spTree>
  </p:cSld>
  <p:clrMapOvr>
    <a:masterClrMapping/>
  </p:clrMapOvr>
  <p:transition spd="med">
    <p:cover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标题 33793"/>
          <p:cNvSpPr>
            <a:spLocks noGrp="1"/>
          </p:cNvSpPr>
          <p:nvPr>
            <p:ph type="title"/>
          </p:nvPr>
        </p:nvSpPr>
        <p:spPr>
          <a:xfrm>
            <a:off x="250825" y="981075"/>
            <a:ext cx="8229600" cy="1143000"/>
          </a:xfrm>
          <a:ln/>
        </p:spPr>
        <p:txBody>
          <a:bodyPr anchor="b"/>
          <a:p>
            <a:r>
              <a:rPr lang="zh-CN" altLang="en-US" sz="2500" b="1">
                <a:solidFill>
                  <a:srgbClr val="0066FF"/>
                </a:solidFill>
                <a:latin typeface="宋体" panose="02010600030101010101" pitchFamily="2" charset="-122"/>
              </a:rPr>
              <a:t>（</a:t>
            </a:r>
            <a:r>
              <a:rPr lang="en-US" altLang="zh-CN" sz="2500" b="1">
                <a:solidFill>
                  <a:srgbClr val="0066FF"/>
                </a:solidFill>
                <a:latin typeface="宋体" panose="02010600030101010101" pitchFamily="2" charset="-122"/>
              </a:rPr>
              <a:t>3</a:t>
            </a:r>
            <a:r>
              <a:rPr lang="zh-CN" altLang="en-US" sz="2500" b="1">
                <a:solidFill>
                  <a:srgbClr val="0066FF"/>
                </a:solidFill>
                <a:latin typeface="宋体" panose="02010600030101010101" pitchFamily="2" charset="-122"/>
              </a:rPr>
              <a:t>） 新增流动资产价值的确定</a:t>
            </a:r>
            <a:endParaRPr lang="zh-CN" altLang="en-US" sz="2500" b="1">
              <a:solidFill>
                <a:srgbClr val="0066FF"/>
              </a:solidFill>
              <a:latin typeface="宋体" panose="02010600030101010101" pitchFamily="2" charset="-122"/>
            </a:endParaRPr>
          </a:p>
        </p:txBody>
      </p:sp>
      <p:sp>
        <p:nvSpPr>
          <p:cNvPr id="33795" name="文本占位符 33794"/>
          <p:cNvSpPr>
            <a:spLocks noGrp="1"/>
          </p:cNvSpPr>
          <p:nvPr>
            <p:ph type="body" idx="1"/>
          </p:nvPr>
        </p:nvSpPr>
        <p:spPr>
          <a:xfrm>
            <a:off x="857250" y="2119313"/>
            <a:ext cx="7629525" cy="3733800"/>
          </a:xfrm>
          <a:ln/>
        </p:spPr>
        <p:txBody>
          <a:bodyPr/>
          <a:p>
            <a:pPr>
              <a:lnSpc>
                <a:spcPct val="120000"/>
              </a:lnSpc>
              <a:buNone/>
            </a:pPr>
            <a:r>
              <a:rPr lang="en-US" altLang="zh-CN" sz="1900"/>
              <a:t>3</a:t>
            </a:r>
            <a:r>
              <a:rPr lang="zh-CN" altLang="en-US" sz="1900"/>
              <a:t>）短期投资包括股票、债券、基金。股票和债券根据是否可以上市流通分别采用市场法和收益法确定其价值。</a:t>
            </a:r>
            <a:endParaRPr lang="zh-CN" altLang="en-US" sz="1900"/>
          </a:p>
          <a:p>
            <a:pPr>
              <a:lnSpc>
                <a:spcPct val="120000"/>
              </a:lnSpc>
              <a:buNone/>
            </a:pPr>
            <a:r>
              <a:rPr lang="en-US" altLang="zh-CN" sz="1900"/>
              <a:t>4</a:t>
            </a:r>
            <a:r>
              <a:rPr lang="zh-CN" altLang="en-US" sz="1900"/>
              <a:t>）存货。存货是指企业的库存材料、在产品、产成品等。各种存货应当按照取得时的实际成本计价。存货的形成，主要有外购和自制两个途径。外购的存货，按照买价加运输费、装卸费、保险费、途中合理损耗、入库前加工、整理及挑选费用以及缴纳的税金等计价；自制的存货，按照制造过程中的各项实际支出计价 </a:t>
            </a:r>
            <a:endParaRPr lang="zh-CN" altLang="en-US" sz="1900"/>
          </a:p>
        </p:txBody>
      </p:sp>
      <p:sp>
        <p:nvSpPr>
          <p:cNvPr id="33796" name="矩形 33795"/>
          <p:cNvSpPr/>
          <p:nvPr/>
        </p:nvSpPr>
        <p:spPr>
          <a:xfrm>
            <a:off x="250825" y="188913"/>
            <a:ext cx="8229600" cy="1143000"/>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2" charset="0"/>
                <a:ea typeface="宋体" panose="02010600030101010101" pitchFamily="2" charset="-122"/>
              </a:defRPr>
            </a:lvl1pPr>
          </a:lstStyle>
          <a:p>
            <a:pPr lvl="0" algn="l"/>
            <a:r>
              <a:rPr lang="en-US" altLang="zh-CN" sz="3400" b="1">
                <a:latin typeface="黑体" panose="02010609060101010101" pitchFamily="2" charset="-122"/>
                <a:ea typeface="黑体" panose="02010609060101010101" pitchFamily="2" charset="-122"/>
              </a:rPr>
              <a:t>6.3 </a:t>
            </a:r>
            <a:r>
              <a:rPr lang="zh-CN" altLang="en-US" sz="3400" b="1">
                <a:latin typeface="黑体" panose="02010609060101010101" pitchFamily="2" charset="-122"/>
                <a:ea typeface="黑体" panose="02010609060101010101" pitchFamily="2" charset="-122"/>
              </a:rPr>
              <a:t>新增资产价值的确定</a:t>
            </a:r>
            <a:endParaRPr lang="zh-CN" altLang="en-US" sz="3400" b="1">
              <a:latin typeface="黑体" panose="02010609060101010101" pitchFamily="2" charset="-122"/>
              <a:ea typeface="黑体" panose="02010609060101010101" pitchFamily="2" charset="-122"/>
            </a:endParaRPr>
          </a:p>
        </p:txBody>
      </p:sp>
    </p:spTree>
  </p:cSld>
  <p:clrMapOvr>
    <a:masterClrMapping/>
  </p:clrMapOvr>
  <p:transition spd="med">
    <p:cover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文本占位符 34817"/>
          <p:cNvSpPr>
            <a:spLocks noGrp="1"/>
          </p:cNvSpPr>
          <p:nvPr>
            <p:ph type="body" idx="1"/>
          </p:nvPr>
        </p:nvSpPr>
        <p:spPr>
          <a:xfrm>
            <a:off x="684213" y="1196975"/>
            <a:ext cx="7848600" cy="5318125"/>
          </a:xfrm>
          <a:ln/>
        </p:spPr>
        <p:txBody>
          <a:bodyPr/>
          <a:p>
            <a:pPr>
              <a:buNone/>
            </a:pPr>
            <a:r>
              <a:rPr lang="zh-CN" altLang="en-US" sz="3400" b="1">
                <a:solidFill>
                  <a:srgbClr val="0066FF"/>
                </a:solidFill>
                <a:latin typeface="宋体" panose="02010600030101010101" pitchFamily="2" charset="-122"/>
              </a:rPr>
              <a:t>（</a:t>
            </a:r>
            <a:r>
              <a:rPr lang="en-US" altLang="zh-CN" sz="3400" b="1">
                <a:solidFill>
                  <a:srgbClr val="0066FF"/>
                </a:solidFill>
                <a:latin typeface="宋体" panose="02010600030101010101" pitchFamily="2" charset="-122"/>
              </a:rPr>
              <a:t>4</a:t>
            </a:r>
            <a:r>
              <a:rPr lang="zh-CN" altLang="en-US" sz="3400" b="1">
                <a:solidFill>
                  <a:srgbClr val="0066FF"/>
                </a:solidFill>
                <a:latin typeface="宋体" panose="02010600030101010101" pitchFamily="2" charset="-122"/>
              </a:rPr>
              <a:t>） 新增无形资产价值的确定</a:t>
            </a:r>
            <a:endParaRPr lang="zh-CN" altLang="en-US" sz="3400" b="1"/>
          </a:p>
          <a:p>
            <a:pPr>
              <a:buNone/>
            </a:pPr>
            <a:r>
              <a:rPr lang="zh-CN" altLang="en-US" sz="2600" b="1"/>
              <a:t>     </a:t>
            </a:r>
            <a:r>
              <a:rPr lang="en-US" altLang="zh-CN" sz="2600" b="1"/>
              <a:t>1</a:t>
            </a:r>
            <a:r>
              <a:rPr lang="zh-CN" altLang="en-US" sz="2600" b="1"/>
              <a:t>）</a:t>
            </a:r>
            <a:r>
              <a:rPr lang="zh-CN" altLang="en-US" sz="2600" b="1" u="sng">
                <a:solidFill>
                  <a:schemeClr val="folHlink"/>
                </a:solidFill>
              </a:rPr>
              <a:t>无形资产的计价原则</a:t>
            </a:r>
            <a:endParaRPr lang="zh-CN" altLang="en-US" sz="2600" b="1" u="sng">
              <a:solidFill>
                <a:schemeClr val="folHlink"/>
              </a:solidFill>
            </a:endParaRPr>
          </a:p>
          <a:p>
            <a:pPr lvl="1"/>
            <a:r>
              <a:rPr lang="zh-CN" altLang="en-US" sz="2200"/>
              <a:t>投资者按无形资产作为资本金或者合作条件投入时，按评估确认或合同协议约定的金额计价。</a:t>
            </a:r>
            <a:endParaRPr lang="zh-CN" altLang="en-US" sz="2200"/>
          </a:p>
          <a:p>
            <a:pPr lvl="1"/>
            <a:r>
              <a:rPr lang="zh-CN" altLang="en-US" sz="2200"/>
              <a:t>购入的无形资产，按照实际支付的价款计价。</a:t>
            </a:r>
            <a:endParaRPr lang="zh-CN" altLang="en-US" sz="2200"/>
          </a:p>
          <a:p>
            <a:pPr lvl="1"/>
            <a:r>
              <a:rPr lang="zh-CN" altLang="en-US" sz="2200"/>
              <a:t>企业自创并依法申请取得的，按开发过程中的实际支出计价。</a:t>
            </a:r>
            <a:endParaRPr lang="zh-CN" altLang="en-US" sz="2200"/>
          </a:p>
          <a:p>
            <a:pPr lvl="1"/>
            <a:r>
              <a:rPr lang="zh-CN" altLang="en-US" sz="2200"/>
              <a:t>企业接受捐赠的无形资产，按照发票账单所载金额或者同类无形资产市场价作价。</a:t>
            </a:r>
            <a:endParaRPr lang="zh-CN" altLang="en-US" sz="2200"/>
          </a:p>
          <a:p>
            <a:pPr lvl="1"/>
            <a:r>
              <a:rPr lang="zh-CN" altLang="en-US" sz="2200"/>
              <a:t>无形资产计价入账后，应在其有效使用期内分期摊销，即企业为无形资产支出的费用应在无形资产的有效期内得到及时补偿。 </a:t>
            </a:r>
            <a:endParaRPr lang="zh-CN" altLang="en-US" sz="2200"/>
          </a:p>
        </p:txBody>
      </p:sp>
      <p:sp>
        <p:nvSpPr>
          <p:cNvPr id="34819" name="矩形 34818"/>
          <p:cNvSpPr/>
          <p:nvPr/>
        </p:nvSpPr>
        <p:spPr>
          <a:xfrm>
            <a:off x="250825" y="188913"/>
            <a:ext cx="8229600" cy="1143000"/>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2" charset="0"/>
                <a:ea typeface="宋体" panose="02010600030101010101" pitchFamily="2" charset="-122"/>
              </a:defRPr>
            </a:lvl1pPr>
          </a:lstStyle>
          <a:p>
            <a:pPr lvl="0" algn="l"/>
            <a:r>
              <a:rPr lang="en-US" altLang="zh-CN" sz="3400" b="1">
                <a:latin typeface="黑体" panose="02010609060101010101" pitchFamily="2" charset="-122"/>
                <a:ea typeface="黑体" panose="02010609060101010101" pitchFamily="2" charset="-122"/>
              </a:rPr>
              <a:t>6.3 </a:t>
            </a:r>
            <a:r>
              <a:rPr lang="zh-CN" altLang="en-US" sz="3400" b="1">
                <a:latin typeface="黑体" panose="02010609060101010101" pitchFamily="2" charset="-122"/>
                <a:ea typeface="黑体" panose="02010609060101010101" pitchFamily="2" charset="-122"/>
              </a:rPr>
              <a:t>新增资产价值的确定</a:t>
            </a:r>
            <a:endParaRPr lang="zh-CN" altLang="en-US" sz="3400" b="1">
              <a:latin typeface="黑体" panose="02010609060101010101" pitchFamily="2" charset="-122"/>
              <a:ea typeface="黑体" panose="02010609060101010101" pitchFamily="2" charset="-122"/>
            </a:endParaRPr>
          </a:p>
        </p:txBody>
      </p:sp>
    </p:spTree>
  </p:cSld>
  <p:clrMapOvr>
    <a:masterClrMapping/>
  </p:clrMapOvr>
  <p:transition spd="med">
    <p:cover dir="u"/>
  </p:transition>
</p:sld>
</file>

<file path=ppt/theme/theme1.xml><?xml version="1.0" encoding="utf-8"?>
<a:theme xmlns:a="http://schemas.openxmlformats.org/drawingml/2006/main" name="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0</TotalTime>
  <Words>4878</Words>
  <Application>WPS 演示</Application>
  <PresentationFormat>在屏幕上显示</PresentationFormat>
  <Paragraphs>178</Paragraphs>
  <Slides>18</Slides>
  <Notes>31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vt:i4>
      </vt:variant>
    </vt:vector>
  </HeadingPairs>
  <TitlesOfParts>
    <vt:vector size="27" baseType="lpstr">
      <vt:lpstr>Arial</vt:lpstr>
      <vt:lpstr>宋体</vt:lpstr>
      <vt:lpstr>Wingdings</vt:lpstr>
      <vt:lpstr>Verdana</vt:lpstr>
      <vt:lpstr>Times New Roman</vt:lpstr>
      <vt:lpstr>黑体</vt:lpstr>
      <vt:lpstr>微软雅黑</vt:lpstr>
      <vt:lpstr>Arial Unicode MS</vt:lpstr>
      <vt:lpstr>Profile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合同管理第三讲</dc:title>
  <dc:creator>zx</dc:creator>
  <cp:lastModifiedBy>小霞</cp:lastModifiedBy>
  <cp:revision>2888</cp:revision>
  <dcterms:created xsi:type="dcterms:W3CDTF">2006-01-17T01:29:51Z</dcterms:created>
  <dcterms:modified xsi:type="dcterms:W3CDTF">2018-12-10T12:19:53Z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2052-11.1.0.8013</vt:lpwstr>
  </property>
</Properties>
</file>