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683" r:id="rId3"/>
    <p:sldId id="739" r:id="rId4"/>
    <p:sldId id="708" r:id="rId5"/>
    <p:sldId id="709" r:id="rId6"/>
    <p:sldId id="710" r:id="rId7"/>
    <p:sldId id="741" r:id="rId8"/>
    <p:sldId id="711" r:id="rId9"/>
    <p:sldId id="718" r:id="rId10"/>
    <p:sldId id="734" r:id="rId11"/>
    <p:sldId id="719" r:id="rId12"/>
    <p:sldId id="720" r:id="rId13"/>
    <p:sldId id="735" r:id="rId14"/>
    <p:sldId id="721" r:id="rId15"/>
    <p:sldId id="742" r:id="rId16"/>
    <p:sldId id="743" r:id="rId17"/>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99FFCC"/>
    <a:srgbClr val="CCFFFF"/>
    <a:srgbClr val="00CCFF"/>
    <a:srgbClr val="00FFFF"/>
    <a:srgbClr val="FF3300"/>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663"/>
        <p:guide pos="1791"/>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notesMaster" Target="notesMasters/notesMaster1.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3074" name="页眉占位符 3073"/>
          <p:cNvSpPr>
            <a:spLocks noGrp="1"/>
          </p:cNvSpPr>
          <p:nvPr>
            <p:ph type="hdr" sz="quarter"/>
          </p:nvPr>
        </p:nvSpPr>
        <p:spPr>
          <a:xfrm>
            <a:off x="0" y="0"/>
            <a:ext cx="2971800" cy="457200"/>
          </a:xfrm>
          <a:prstGeom prst="rect">
            <a:avLst/>
          </a:prstGeom>
          <a:noFill/>
          <a:ln w="9525">
            <a:noFill/>
          </a:ln>
        </p:spPr>
        <p:txBody>
          <a:bodyPr/>
          <a:p>
            <a:pPr lvl="0"/>
            <a:endParaRPr lang="zh-CN" altLang="en-US" sz="1200"/>
          </a:p>
        </p:txBody>
      </p:sp>
      <p:sp>
        <p:nvSpPr>
          <p:cNvPr id="3075" name="日期占位符 3074"/>
          <p:cNvSpPr>
            <a:spLocks noGrp="1"/>
          </p:cNvSpPr>
          <p:nvPr>
            <p:ph type="dt" idx="1"/>
          </p:nvPr>
        </p:nvSpPr>
        <p:spPr>
          <a:xfrm>
            <a:off x="3884613" y="0"/>
            <a:ext cx="2971800" cy="457200"/>
          </a:xfrm>
          <a:prstGeom prst="rect">
            <a:avLst/>
          </a:prstGeom>
          <a:noFill/>
          <a:ln w="9525">
            <a:noFill/>
          </a:ln>
        </p:spPr>
        <p:txBody>
          <a:bodyPr/>
          <a:p>
            <a:pPr lvl="0" algn="r"/>
            <a:endParaRPr lang="zh-CN" altLang="en-US" sz="1200"/>
          </a:p>
        </p:txBody>
      </p:sp>
      <p:sp>
        <p:nvSpPr>
          <p:cNvPr id="3076" name="幻灯片图像占位符 3075"/>
          <p:cNvSpPr>
            <a:spLocks noGrp="1" noRot="1"/>
          </p:cNvSpPr>
          <p:nvPr>
            <p:ph type="sldImg" idx="2"/>
          </p:nvPr>
        </p:nvSpPr>
        <p:spPr>
          <a:xfrm>
            <a:off x="1143000" y="685800"/>
            <a:ext cx="4572000" cy="3429000"/>
          </a:xfrm>
          <a:prstGeom prst="rect">
            <a:avLst/>
          </a:prstGeom>
          <a:noFill/>
          <a:ln w="9525">
            <a:noFill/>
          </a:ln>
        </p:spPr>
      </p:sp>
      <p:sp>
        <p:nvSpPr>
          <p:cNvPr id="3077" name="文本占位符 3076"/>
          <p:cNvSpPr>
            <a:spLocks noGrp="1" noRot="1"/>
          </p:cNvSpPr>
          <p:nvPr>
            <p:ph type="body" sz="quarter" idx="3"/>
          </p:nvPr>
        </p:nvSpPr>
        <p:spPr>
          <a:xfrm>
            <a:off x="685800" y="4343400"/>
            <a:ext cx="5486400" cy="4114800"/>
          </a:xfrm>
          <a:prstGeom prst="rect">
            <a:avLst/>
          </a:prstGeom>
          <a:noFill/>
          <a:ln w="9525">
            <a:noFill/>
          </a:ln>
        </p:spPr>
        <p:txBody>
          <a:bodyPr anchor="ct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078" name="页脚占位符 3077"/>
          <p:cNvSpPr>
            <a:spLocks noGrp="1"/>
          </p:cNvSpPr>
          <p:nvPr>
            <p:ph type="ftr" sz="quarter" idx="4"/>
          </p:nvPr>
        </p:nvSpPr>
        <p:spPr>
          <a:xfrm>
            <a:off x="0" y="8685213"/>
            <a:ext cx="2971800" cy="457200"/>
          </a:xfrm>
          <a:prstGeom prst="rect">
            <a:avLst/>
          </a:prstGeom>
          <a:noFill/>
          <a:ln w="9525">
            <a:noFill/>
          </a:ln>
        </p:spPr>
        <p:txBody>
          <a:bodyPr anchor="b"/>
          <a:p>
            <a:pPr lvl="0"/>
            <a:endParaRPr lang="zh-CN" altLang="en-US" sz="1200"/>
          </a:p>
        </p:txBody>
      </p:sp>
      <p:sp>
        <p:nvSpPr>
          <p:cNvPr id="3079" name="灯片编号占位符 3078"/>
          <p:cNvSpPr>
            <a:spLocks noGrp="1"/>
          </p:cNvSpPr>
          <p:nvPr>
            <p:ph type="sldNum" sz="quarter" idx="5"/>
          </p:nvPr>
        </p:nvSpPr>
        <p:spPr>
          <a:xfrm>
            <a:off x="3884613" y="8685213"/>
            <a:ext cx="2971800" cy="457200"/>
          </a:xfrm>
          <a:prstGeom prst="rect">
            <a:avLst/>
          </a:prstGeom>
          <a:noFill/>
          <a:ln w="9525">
            <a:noFill/>
          </a:ln>
        </p:spPr>
        <p:txBody>
          <a:bodyPr anchor="b"/>
          <a:p>
            <a:pPr lvl="0" algn="r"/>
            <a:fld id="{9A0DB2DC-4C9A-4742-B13C-FB6460FD3503}" type="slidenum">
              <a:rPr lang="zh-CN" altLang="en-US" sz="1200"/>
            </a:fld>
            <a:endParaRPr lang="zh-CN" altLang="en-US" sz="1200"/>
          </a:p>
        </p:txBody>
      </p:sp>
    </p:spTree>
  </p:cSld>
  <p:clrMap bg1="lt1" tx1="dk1" bg2="lt2" tx2="dk2" accent1="accent1" accent2="accent2" accent3="accent3" accent4="accent4" accent5="accent5" accent6="accent6" hlink="hlink" folHlink="folHlink"/>
  <p:hf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pattFill prst="ltHorz">
          <a:fgClr>
            <a:schemeClr val="bg2">
              <a:alpha val="100000"/>
            </a:schemeClr>
          </a:fgClr>
          <a:bgClr>
            <a:schemeClr val="bg1"/>
          </a:bgClr>
        </a:pattFill>
        <a:effectLst/>
      </p:bgPr>
    </p:bg>
    <p:spTree>
      <p:nvGrpSpPr>
        <p:cNvPr id="1" name=""/>
        <p:cNvGrpSpPr/>
        <p:nvPr/>
      </p:nvGrpSpPr>
      <p:grpSpPr/>
      <p:sp>
        <p:nvSpPr>
          <p:cNvPr id="2050" name="标题 2049"/>
          <p:cNvSpPr>
            <a:spLocks noGrp="1"/>
          </p:cNvSpPr>
          <p:nvPr>
            <p:ph type="ctrTitle"/>
          </p:nvPr>
        </p:nvSpPr>
        <p:spPr>
          <a:xfrm>
            <a:off x="685800" y="990600"/>
            <a:ext cx="7772400" cy="1371600"/>
          </a:xfrm>
          <a:prstGeom prst="rect">
            <a:avLst/>
          </a:prstGeom>
          <a:noFill/>
          <a:ln w="9525">
            <a:noFill/>
          </a:ln>
        </p:spPr>
        <p:txBody>
          <a:bodyPr anchor="b"/>
          <a:lstStyle>
            <a:lvl1pPr lvl="0">
              <a:defRPr sz="4000"/>
            </a:lvl1pPr>
          </a:lstStyle>
          <a:p>
            <a:pPr lvl="0"/>
            <a:r>
              <a:rPr lang="zh-CN" altLang="en-US"/>
              <a:t>单击此处编辑母版标题样式</a:t>
            </a:r>
            <a:endParaRPr lang="zh-CN" altLang="en-US"/>
          </a:p>
        </p:txBody>
      </p:sp>
      <p:sp>
        <p:nvSpPr>
          <p:cNvPr id="2051" name="副标题 2050"/>
          <p:cNvSpPr>
            <a:spLocks noGrp="1"/>
          </p:cNvSpPr>
          <p:nvPr>
            <p:ph type="subTitle" idx="1"/>
          </p:nvPr>
        </p:nvSpPr>
        <p:spPr>
          <a:xfrm>
            <a:off x="1447800" y="3429000"/>
            <a:ext cx="7010400" cy="1600200"/>
          </a:xfrm>
          <a:prstGeom prst="rect">
            <a:avLst/>
          </a:prstGeom>
          <a:noFill/>
          <a:ln w="9525">
            <a:noFill/>
          </a:ln>
        </p:spPr>
        <p:txBody>
          <a:bodyPr anchor="t"/>
          <a:lstStyle>
            <a:lvl1pPr marL="0" lvl="0" indent="0">
              <a:buNone/>
              <a:defRPr sz="2800"/>
            </a:lvl1pPr>
            <a:lvl2pPr marL="457200" lvl="1" indent="14605" algn="ctr">
              <a:buNone/>
              <a:defRPr sz="2800"/>
            </a:lvl2pPr>
            <a:lvl3pPr marL="909955" lvl="2" indent="0" algn="ctr">
              <a:buNone/>
              <a:defRPr sz="2800"/>
            </a:lvl3pPr>
            <a:lvl4pPr marL="1306830" lvl="3" indent="0" algn="ctr">
              <a:buNone/>
              <a:defRPr sz="2800"/>
            </a:lvl4pPr>
            <a:lvl5pPr marL="1695450" lvl="4" indent="0" algn="ctr">
              <a:buNone/>
              <a:defRPr sz="2800"/>
            </a:lvl5pPr>
          </a:lstStyle>
          <a:p>
            <a:pPr lvl="0"/>
            <a:r>
              <a:rPr lang="zh-CN" altLang="en-US"/>
              <a:t>单击此处编辑母版副标题样式</a:t>
            </a:r>
            <a:endParaRPr lang="zh-CN" altLang="en-US"/>
          </a:p>
        </p:txBody>
      </p:sp>
      <p:sp>
        <p:nvSpPr>
          <p:cNvPr id="2052" name="日期占位符 2051"/>
          <p:cNvSpPr>
            <a:spLocks noGrp="1"/>
          </p:cNvSpPr>
          <p:nvPr>
            <p:ph type="dt" sz="half" idx="2"/>
          </p:nvPr>
        </p:nvSpPr>
        <p:spPr>
          <a:xfrm>
            <a:off x="685800" y="6248400"/>
            <a:ext cx="1905000" cy="457200"/>
          </a:xfrm>
          <a:prstGeom prst="rect">
            <a:avLst/>
          </a:prstGeom>
          <a:noFill/>
          <a:ln w="9525">
            <a:noFill/>
          </a:ln>
        </p:spPr>
        <p:txBody>
          <a:bodyPr anchor="t"/>
          <a:lstStyle>
            <a:lvl1pPr>
              <a:defRPr sz="1200">
                <a:latin typeface="Verdana" panose="020B0604030504040204" pitchFamily="2" charset="0"/>
              </a:defRPr>
            </a:lvl1pPr>
          </a:lstStyle>
          <a:p>
            <a:endParaRPr lang="zh-CN" altLang="en-US"/>
          </a:p>
        </p:txBody>
      </p:sp>
      <p:sp>
        <p:nvSpPr>
          <p:cNvPr id="2053" name="页脚占位符 2052"/>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200">
                <a:latin typeface="Verdana" panose="020B0604030504040204" pitchFamily="2" charset="0"/>
              </a:defRPr>
            </a:lvl1pPr>
          </a:lstStyle>
          <a:p>
            <a:endParaRPr lang="zh-CN" altLang="en-US"/>
          </a:p>
        </p:txBody>
      </p:sp>
      <p:sp>
        <p:nvSpPr>
          <p:cNvPr id="2054" name="灯片编号占位符 2053"/>
          <p:cNvSpPr>
            <a:spLocks noGrp="1"/>
          </p:cNvSpPr>
          <p:nvPr>
            <p:ph type="sldNum" sz="quarter" idx="4"/>
          </p:nvPr>
        </p:nvSpPr>
        <p:spPr>
          <a:xfrm>
            <a:off x="6553200" y="6248400"/>
            <a:ext cx="1905000" cy="457200"/>
          </a:xfrm>
          <a:prstGeom prst="rect">
            <a:avLst/>
          </a:prstGeom>
          <a:noFill/>
          <a:ln w="9525">
            <a:noFill/>
          </a:ln>
        </p:spPr>
        <p:txBody>
          <a:bodyPr anchor="t"/>
          <a:lstStyle>
            <a:lvl1pPr algn="r">
              <a:defRPr sz="1200">
                <a:latin typeface="Verdana" panose="020B0604030504040204" pitchFamily="2" charset="0"/>
              </a:defRPr>
            </a:lvl1pPr>
          </a:lstStyle>
          <a:p>
            <a:fld id="{9A0DB2DC-4C9A-4742-B13C-FB6460FD3503}" type="slidenum">
              <a:rPr lang="zh-CN" altLang="en-US"/>
            </a:fld>
            <a:endParaRPr lang="zh-CN" altLang="en-US"/>
          </a:p>
        </p:txBody>
      </p:sp>
      <p:sp>
        <p:nvSpPr>
          <p:cNvPr id="2055" name="任意多边形 2054"/>
          <p:cNvSpPr/>
          <p:nvPr/>
        </p:nvSpPr>
        <p:spPr>
          <a:xfrm>
            <a:off x="685800" y="2393950"/>
            <a:ext cx="7772400" cy="109538"/>
          </a:xfrm>
          <a:custGeom>
            <a:avLst/>
            <a:gdLst>
              <a:gd name="A1" fmla="val 618"/>
              <a:gd name="A3" fmla="val 0"/>
              <a:gd name="G0" fmla="+- A1 0 0"/>
            </a:gdLst>
            <a:ahLst/>
            <a:cxnLst/>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cap="flat" cmpd="sng">
            <a:solidFill>
              <a:schemeClr val="accent2"/>
            </a:solidFill>
            <a:prstDash val="solid"/>
            <a:bevel/>
            <a:headEnd type="none" w="med" len="med"/>
            <a:tailEnd type="none" w="med" len="med"/>
          </a:ln>
        </p:spPr>
        <p:txBody>
          <a:bodyPr/>
          <a:p>
            <a:pPr lvl="0">
              <a:buClrTx/>
            </a:pPr>
            <a:endParaRPr sz="2400">
              <a:latin typeface="Times New Roman" panose="02020603050405020304" pitchFamily="2" charset="0"/>
            </a:endParaRPr>
          </a:p>
        </p:txBody>
      </p:sp>
    </p:spTree>
  </p:cSld>
  <p:clrMapOvr>
    <a:masterClrMapping/>
  </p:clrMapOvr>
  <p:transition spd="med">
    <p:cover dir="u"/>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ltLang="en-US"/>
          </a:p>
        </p:txBody>
      </p:sp>
      <p:sp>
        <p:nvSpPr>
          <p:cNvPr id="6" name="灯片编号占位符 5"/>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441" y="304800"/>
            <a:ext cx="2002234" cy="5715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66738" y="304800"/>
            <a:ext cx="5890631" cy="57150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ltLang="en-US"/>
          </a:p>
        </p:txBody>
      </p:sp>
      <p:sp>
        <p:nvSpPr>
          <p:cNvPr id="6" name="灯片编号占位符 5"/>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286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ltLang="en-US"/>
          </a:p>
        </p:txBody>
      </p:sp>
      <p:sp>
        <p:nvSpPr>
          <p:cNvPr id="7" name="灯片编号占位符 6"/>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ltLang="en-US"/>
          </a:p>
        </p:txBody>
      </p:sp>
      <p:sp>
        <p:nvSpPr>
          <p:cNvPr id="6" name="灯片编号占位符 5"/>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ltLang="en-US"/>
          </a:p>
        </p:txBody>
      </p:sp>
      <p:sp>
        <p:nvSpPr>
          <p:cNvPr id="6" name="灯片编号占位符 5"/>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66738" y="1752600"/>
            <a:ext cx="3920490" cy="4267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7248" y="1752600"/>
            <a:ext cx="3920490" cy="4267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ltLang="en-US"/>
          </a:p>
        </p:txBody>
      </p:sp>
      <p:sp>
        <p:nvSpPr>
          <p:cNvPr id="7" name="灯片编号占位符 6"/>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p>
        </p:txBody>
      </p:sp>
      <p:sp>
        <p:nvSpPr>
          <p:cNvPr id="8" name="页脚占位符 7"/>
          <p:cNvSpPr>
            <a:spLocks noGrp="1"/>
          </p:cNvSpPr>
          <p:nvPr>
            <p:ph type="ftr" sz="quarter" idx="11"/>
          </p:nvPr>
        </p:nvSpPr>
        <p:spPr/>
        <p:txBody>
          <a:bodyPr/>
          <a:lstStyle/>
          <a:p>
            <a:pPr lvl="0"/>
            <a:endParaRPr lang="zh-CN" altLang="en-US"/>
          </a:p>
        </p:txBody>
      </p:sp>
      <p:sp>
        <p:nvSpPr>
          <p:cNvPr id="9" name="灯片编号占位符 8"/>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p>
        </p:txBody>
      </p:sp>
      <p:sp>
        <p:nvSpPr>
          <p:cNvPr id="4" name="页脚占位符 3"/>
          <p:cNvSpPr>
            <a:spLocks noGrp="1"/>
          </p:cNvSpPr>
          <p:nvPr>
            <p:ph type="ftr" sz="quarter" idx="11"/>
          </p:nvPr>
        </p:nvSpPr>
        <p:spPr/>
        <p:txBody>
          <a:bodyPr/>
          <a:lstStyle/>
          <a:p>
            <a:pPr lvl="0"/>
            <a:endParaRPr lang="zh-CN" altLang="en-US"/>
          </a:p>
        </p:txBody>
      </p:sp>
      <p:sp>
        <p:nvSpPr>
          <p:cNvPr id="5" name="灯片编号占位符 4"/>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p>
        </p:txBody>
      </p:sp>
      <p:sp>
        <p:nvSpPr>
          <p:cNvPr id="3" name="页脚占位符 2"/>
          <p:cNvSpPr>
            <a:spLocks noGrp="1"/>
          </p:cNvSpPr>
          <p:nvPr>
            <p:ph type="ftr" sz="quarter" idx="11"/>
          </p:nvPr>
        </p:nvSpPr>
        <p:spPr/>
        <p:txBody>
          <a:bodyPr/>
          <a:lstStyle/>
          <a:p>
            <a:pPr lvl="0"/>
            <a:endParaRPr lang="zh-CN" altLang="en-US"/>
          </a:p>
        </p:txBody>
      </p:sp>
      <p:sp>
        <p:nvSpPr>
          <p:cNvPr id="4" name="灯片编号占位符 3"/>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ltLang="en-US"/>
          </a:p>
        </p:txBody>
      </p:sp>
      <p:sp>
        <p:nvSpPr>
          <p:cNvPr id="7" name="灯片编号占位符 6"/>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ltLang="en-US"/>
          </a:p>
        </p:txBody>
      </p:sp>
      <p:sp>
        <p:nvSpPr>
          <p:cNvPr id="7" name="灯片编号占位符 6"/>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transition spd="med">
    <p:cover dir="u"/>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alpha val="100000"/>
            </a:schemeClr>
          </a:fgClr>
          <a:bgClr>
            <a:schemeClr val="bg1"/>
          </a:bgClr>
        </a:pattFill>
        <a:effectLst/>
      </p:bgPr>
    </p:bg>
    <p:spTree>
      <p:nvGrpSpPr>
        <p:cNvPr id="1" name=""/>
        <p:cNvGrpSpPr/>
        <p:nvPr/>
      </p:nvGrpSpPr>
      <p:grpSpPr/>
      <p:sp>
        <p:nvSpPr>
          <p:cNvPr id="1026" name="标题 1025"/>
          <p:cNvSpPr>
            <a:spLocks noGrp="1"/>
          </p:cNvSpPr>
          <p:nvPr>
            <p:ph type="title"/>
          </p:nvPr>
        </p:nvSpPr>
        <p:spPr>
          <a:xfrm>
            <a:off x="574675" y="304800"/>
            <a:ext cx="8001000" cy="1216025"/>
          </a:xfrm>
          <a:prstGeom prst="rect">
            <a:avLst/>
          </a:prstGeom>
          <a:noFill/>
          <a:ln w="9525">
            <a:noFill/>
          </a:ln>
        </p:spPr>
        <p:txBody>
          <a:bodyPr anchor="b"/>
          <a:p>
            <a:pPr lvl="0"/>
            <a:r>
              <a:rPr lang="zh-CN" altLang="en-US"/>
              <a:t>单击此处编辑母版标题样式</a:t>
            </a:r>
            <a:endParaRPr lang="zh-CN" altLang="en-US"/>
          </a:p>
        </p:txBody>
      </p:sp>
      <p:sp>
        <p:nvSpPr>
          <p:cNvPr id="1027" name="文本占位符 1026"/>
          <p:cNvSpPr>
            <a:spLocks noGrp="1"/>
          </p:cNvSpPr>
          <p:nvPr>
            <p:ph type="body" idx="1"/>
          </p:nvPr>
        </p:nvSpPr>
        <p:spPr>
          <a:xfrm>
            <a:off x="566738" y="1752600"/>
            <a:ext cx="8001000" cy="42672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任意多边形 1027"/>
          <p:cNvSpPr/>
          <p:nvPr/>
        </p:nvSpPr>
        <p:spPr>
          <a:xfrm>
            <a:off x="609600" y="1566863"/>
            <a:ext cx="7958138" cy="109537"/>
          </a:xfrm>
          <a:custGeom>
            <a:avLst/>
            <a:gdLst>
              <a:gd name="A1" fmla="val 585"/>
              <a:gd name="A3" fmla="val 0"/>
              <a:gd name="G0" fmla="+- A1 0 0"/>
            </a:gdLst>
            <a:ahLst/>
            <a:cxnLst/>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cap="flat" cmpd="sng">
            <a:solidFill>
              <a:schemeClr val="accent2"/>
            </a:solidFill>
            <a:prstDash val="solid"/>
            <a:bevel/>
            <a:headEnd type="none" w="med" len="med"/>
            <a:tailEnd type="none" w="med" len="med"/>
          </a:ln>
        </p:spPr>
        <p:txBody>
          <a:bodyPr/>
          <a:p>
            <a:pPr lvl="0">
              <a:buClrTx/>
            </a:pPr>
            <a:endParaRPr sz="2400">
              <a:latin typeface="Times New Roman" panose="02020603050405020304" pitchFamily="2" charset="0"/>
            </a:endParaRPr>
          </a:p>
        </p:txBody>
      </p:sp>
      <p:sp>
        <p:nvSpPr>
          <p:cNvPr id="1029" name="直接连接符 1028"/>
          <p:cNvSpPr/>
          <p:nvPr/>
        </p:nvSpPr>
        <p:spPr>
          <a:xfrm flipV="1">
            <a:off x="609600" y="6172200"/>
            <a:ext cx="7924800" cy="0"/>
          </a:xfrm>
          <a:prstGeom prst="line">
            <a:avLst/>
          </a:prstGeom>
          <a:ln w="3175" cap="flat" cmpd="sng">
            <a:solidFill>
              <a:schemeClr val="accent2"/>
            </a:solidFill>
            <a:prstDash val="solid"/>
            <a:headEnd type="none" w="med" len="med"/>
            <a:tailEnd type="none" w="med" len="med"/>
          </a:ln>
        </p:spPr>
      </p:sp>
      <p:sp>
        <p:nvSpPr>
          <p:cNvPr id="1030" name="日期占位符 1029"/>
          <p:cNvSpPr>
            <a:spLocks noGrp="1"/>
          </p:cNvSpPr>
          <p:nvPr>
            <p:ph type="dt" sz="half" idx="2"/>
          </p:nvPr>
        </p:nvSpPr>
        <p:spPr>
          <a:xfrm>
            <a:off x="609600" y="6245225"/>
            <a:ext cx="1981200" cy="476250"/>
          </a:xfrm>
          <a:prstGeom prst="rect">
            <a:avLst/>
          </a:prstGeom>
          <a:noFill/>
          <a:ln w="9525">
            <a:noFill/>
          </a:ln>
        </p:spPr>
        <p:txBody>
          <a:bodyPr/>
          <a:lstStyle>
            <a:lvl1pPr>
              <a:defRPr sz="1200">
                <a:latin typeface="Verdana" panose="020B0604030504040204" pitchFamily="2" charset="0"/>
              </a:defRPr>
            </a:lvl1pPr>
          </a:lstStyle>
          <a:p>
            <a:pPr lvl="0"/>
            <a:endParaRPr lang="zh-CN" altLang="en-US"/>
          </a:p>
        </p:txBody>
      </p:sp>
      <p:sp>
        <p:nvSpPr>
          <p:cNvPr id="1031" name="页脚占位符 1030"/>
          <p:cNvSpPr>
            <a:spLocks noGrp="1"/>
          </p:cNvSpPr>
          <p:nvPr>
            <p:ph type="ftr" sz="quarter" idx="3"/>
          </p:nvPr>
        </p:nvSpPr>
        <p:spPr>
          <a:xfrm>
            <a:off x="3124200" y="6245225"/>
            <a:ext cx="2895600" cy="476250"/>
          </a:xfrm>
          <a:prstGeom prst="rect">
            <a:avLst/>
          </a:prstGeom>
          <a:noFill/>
          <a:ln w="9525">
            <a:noFill/>
          </a:ln>
        </p:spPr>
        <p:txBody>
          <a:bodyPr/>
          <a:lstStyle>
            <a:lvl1pPr algn="ctr">
              <a:defRPr sz="1200">
                <a:latin typeface="Verdana" panose="020B0604030504040204" pitchFamily="2" charset="0"/>
              </a:defRPr>
            </a:lvl1pPr>
          </a:lstStyle>
          <a:p>
            <a:pPr lvl="0"/>
            <a:endParaRPr lang="zh-CN" altLang="en-US"/>
          </a:p>
        </p:txBody>
      </p:sp>
      <p:sp>
        <p:nvSpPr>
          <p:cNvPr id="1032" name="灯片编号占位符 1031"/>
          <p:cNvSpPr>
            <a:spLocks noGrp="1"/>
          </p:cNvSpPr>
          <p:nvPr>
            <p:ph type="sldNum" sz="quarter" idx="4"/>
          </p:nvPr>
        </p:nvSpPr>
        <p:spPr>
          <a:xfrm>
            <a:off x="6553200" y="6245225"/>
            <a:ext cx="1981200" cy="476250"/>
          </a:xfrm>
          <a:prstGeom prst="rect">
            <a:avLst/>
          </a:prstGeom>
          <a:noFill/>
          <a:ln w="9525">
            <a:noFill/>
          </a:ln>
        </p:spPr>
        <p:txBody>
          <a:bodyPr/>
          <a:lstStyle>
            <a:lvl1pPr algn="r">
              <a:defRPr sz="1200">
                <a:latin typeface="Verdana" panose="020B0604030504040204" pitchFamily="2" charset="0"/>
              </a:defRPr>
            </a:lvl1pPr>
          </a:lstStyle>
          <a:p>
            <a:pPr lvl="0"/>
            <a:fld id="{9A0DB2DC-4C9A-4742-B13C-FB6460FD3503}"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cover dir="u"/>
  </p:transition>
  <p:hf sldNum="0" hdr="0" ftr="0" dt="0"/>
  <p:txStyles>
    <p:titleStyle>
      <a:lvl1pPr marL="0" lvl="0" indent="0" algn="l" defTabSz="91440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b="0" i="0" u="none" kern="1200" baseline="0">
          <a:solidFill>
            <a:schemeClr val="tx1"/>
          </a:solidFill>
          <a:latin typeface="+mn-lt"/>
          <a:ea typeface="+mn-ea"/>
          <a:cs typeface="+mn-cs"/>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mn-lt"/>
          <a:ea typeface="+mn-ea"/>
          <a:cs typeface="+mn-cs"/>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mn-lt"/>
          <a:ea typeface="+mn-ea"/>
          <a:cs typeface="+mn-cs"/>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mn-lt"/>
          <a:ea typeface="+mn-ea"/>
          <a:cs typeface="+mn-cs"/>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2"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文本框 4097"/>
          <p:cNvSpPr txBox="1"/>
          <p:nvPr/>
        </p:nvSpPr>
        <p:spPr>
          <a:xfrm>
            <a:off x="395288" y="1125538"/>
            <a:ext cx="8424862" cy="4246245"/>
          </a:xfrm>
          <a:prstGeom prst="rect">
            <a:avLst/>
          </a:prstGeom>
          <a:noFill/>
          <a:ln w="9525">
            <a:noFill/>
          </a:ln>
          <a:scene3d>
            <a:camera prst="legacyPerspectiveBottom">
              <a:rot lat="0" lon="0" rev="0"/>
            </a:camera>
            <a:lightRig rig="legacyFlat3" dir="t"/>
          </a:scene3d>
          <a:sp3d extrusionH="887400" prstMaterial="legacyMatte">
            <a:bevelT w="13500" h="13500" prst="angle"/>
            <a:bevelB w="13500" h="13500" prst="angle"/>
          </a:sp3d>
        </p:spPr>
        <p:txBody>
          <a:bodyPr>
            <a:spAutoFit/>
            <a:flatTx/>
          </a:bodyPr>
          <a:p>
            <a:pPr algn="ctr">
              <a:buClrTx/>
            </a:pPr>
            <a:r>
              <a:rPr lang="zh-CN" altLang="en-US" sz="6600" b="1">
                <a:effectLst>
                  <a:outerShdw blurRad="38100" dist="38100" dir="2700000">
                    <a:srgbClr val="FFFFFF"/>
                  </a:outerShdw>
                </a:effectLst>
                <a:latin typeface="黑体" panose="02010609060101010101" pitchFamily="2" charset="-122"/>
                <a:ea typeface="黑体" panose="02010609060101010101" pitchFamily="2" charset="-122"/>
              </a:rPr>
              <a:t>工程造价控制</a:t>
            </a:r>
            <a:endParaRPr lang="zh-CN" altLang="en-US" sz="6600" b="1">
              <a:effectLst>
                <a:outerShdw blurRad="38100" dist="38100" dir="2700000">
                  <a:srgbClr val="FFFFFF"/>
                </a:outerShdw>
              </a:effectLst>
              <a:latin typeface="黑体" panose="02010609060101010101" pitchFamily="2" charset="-122"/>
              <a:ea typeface="黑体" panose="02010609060101010101" pitchFamily="2" charset="-122"/>
            </a:endParaRPr>
          </a:p>
          <a:p>
            <a:pPr algn="ctr">
              <a:buClrTx/>
            </a:pPr>
            <a:endParaRPr lang="zh-CN" altLang="en-US" sz="3600" b="1">
              <a:latin typeface="黑体" panose="02010609060101010101" pitchFamily="2" charset="-122"/>
              <a:ea typeface="黑体" panose="02010609060101010101" pitchFamily="2" charset="-122"/>
            </a:endParaRPr>
          </a:p>
          <a:p>
            <a:pPr algn="ctr">
              <a:buClrTx/>
            </a:pPr>
            <a:r>
              <a:rPr lang="zh-CN" altLang="en-US" sz="3600" b="1">
                <a:latin typeface="黑体" panose="02010609060101010101" pitchFamily="2" charset="-122"/>
                <a:ea typeface="黑体" panose="02010609060101010101" pitchFamily="2" charset="-122"/>
              </a:rPr>
              <a:t>单元</a:t>
            </a:r>
            <a:r>
              <a:rPr lang="en-US" altLang="zh-CN" sz="3600" b="1">
                <a:latin typeface="黑体" panose="02010609060101010101" pitchFamily="2" charset="-122"/>
                <a:ea typeface="黑体" panose="02010609060101010101" pitchFamily="2" charset="-122"/>
              </a:rPr>
              <a:t>6</a:t>
            </a:r>
            <a:endParaRPr lang="en-US" altLang="zh-CN" sz="3600" b="1">
              <a:latin typeface="黑体" panose="02010609060101010101" pitchFamily="2" charset="-122"/>
              <a:ea typeface="黑体" panose="02010609060101010101" pitchFamily="2" charset="-122"/>
            </a:endParaRPr>
          </a:p>
          <a:p>
            <a:pPr algn="ctr">
              <a:buClrTx/>
            </a:pPr>
            <a:r>
              <a:rPr lang="zh-CN" altLang="en-US" sz="3600" b="1">
                <a:latin typeface="黑体" panose="02010609060101010101" pitchFamily="2" charset="-122"/>
                <a:ea typeface="黑体" panose="02010609060101010101" pitchFamily="2" charset="-122"/>
              </a:rPr>
              <a:t>建设项目竣工阶段工程造价控制</a:t>
            </a:r>
            <a:endParaRPr lang="zh-CN" altLang="en-US" sz="3600" b="1">
              <a:latin typeface="黑体" panose="02010609060101010101" pitchFamily="2" charset="-122"/>
              <a:ea typeface="黑体" panose="02010609060101010101" pitchFamily="2" charset="-122"/>
            </a:endParaRPr>
          </a:p>
          <a:p>
            <a:pPr algn="ctr">
              <a:buClrTx/>
            </a:pPr>
            <a:endParaRPr lang="zh-CN" altLang="en-US" sz="3600" b="1">
              <a:latin typeface="黑体" panose="02010609060101010101" pitchFamily="2" charset="-122"/>
              <a:ea typeface="黑体" panose="02010609060101010101" pitchFamily="2" charset="-122"/>
            </a:endParaRPr>
          </a:p>
          <a:p>
            <a:pPr algn="ctr">
              <a:buClrTx/>
            </a:pPr>
            <a:endParaRPr lang="zh-CN" altLang="en-US" sz="3600" b="1">
              <a:latin typeface="黑体" panose="02010609060101010101" pitchFamily="2" charset="-122"/>
              <a:ea typeface="黑体" panose="02010609060101010101" pitchFamily="2" charset="-122"/>
            </a:endParaRPr>
          </a:p>
          <a:p>
            <a:pPr algn="ctr">
              <a:buClrTx/>
            </a:pPr>
            <a:endParaRPr lang="zh-CN" altLang="en-US" sz="2400" b="1">
              <a:latin typeface="宋体" panose="02010600030101010101" pitchFamily="2" charset="-122"/>
            </a:endParaRPr>
          </a:p>
        </p:txBody>
      </p:sp>
    </p:spTree>
  </p:cSld>
  <p:clrMapOvr>
    <a:masterClrMapping/>
  </p:clrMapOvr>
  <p:transition spd="med">
    <p:cover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标题 22529"/>
          <p:cNvSpPr>
            <a:spLocks noGrp="1"/>
          </p:cNvSpPr>
          <p:nvPr>
            <p:ph type="title"/>
          </p:nvPr>
        </p:nvSpPr>
        <p:spPr>
          <a:xfrm>
            <a:off x="323850" y="908050"/>
            <a:ext cx="8229600" cy="1143000"/>
          </a:xfrm>
          <a:ln/>
        </p:spPr>
        <p:txBody>
          <a:bodyPr anchor="b"/>
          <a:p>
            <a:r>
              <a:rPr lang="zh-CN" altLang="en-US" sz="2500" b="1">
                <a:solidFill>
                  <a:srgbClr val="0066FF"/>
                </a:solidFill>
                <a:latin typeface="宋体" panose="02010600030101010101" pitchFamily="2" charset="-122"/>
              </a:rPr>
              <a:t>（</a:t>
            </a:r>
            <a:r>
              <a:rPr lang="en-US" altLang="zh-CN" sz="2500" b="1">
                <a:solidFill>
                  <a:srgbClr val="0066FF"/>
                </a:solidFill>
                <a:latin typeface="宋体" panose="02010600030101010101" pitchFamily="2" charset="-122"/>
              </a:rPr>
              <a:t>3</a:t>
            </a:r>
            <a:r>
              <a:rPr lang="zh-CN" altLang="en-US" sz="2500" b="1">
                <a:solidFill>
                  <a:srgbClr val="0066FF"/>
                </a:solidFill>
                <a:latin typeface="宋体" panose="02010600030101010101" pitchFamily="2" charset="-122"/>
              </a:rPr>
              <a:t>）建设工程竣工图</a:t>
            </a:r>
            <a:endParaRPr lang="zh-CN" altLang="en-US" sz="2500" b="1">
              <a:solidFill>
                <a:srgbClr val="0066FF"/>
              </a:solidFill>
              <a:latin typeface="宋体" panose="02010600030101010101" pitchFamily="2" charset="-122"/>
            </a:endParaRPr>
          </a:p>
        </p:txBody>
      </p:sp>
      <p:sp>
        <p:nvSpPr>
          <p:cNvPr id="22531" name="文本占位符 22530"/>
          <p:cNvSpPr>
            <a:spLocks noGrp="1"/>
          </p:cNvSpPr>
          <p:nvPr>
            <p:ph type="body" idx="1"/>
          </p:nvPr>
        </p:nvSpPr>
        <p:spPr>
          <a:xfrm>
            <a:off x="539750" y="1916113"/>
            <a:ext cx="8229600" cy="4465637"/>
          </a:xfrm>
          <a:ln/>
        </p:spPr>
        <p:txBody>
          <a:bodyPr/>
          <a:p>
            <a:pPr>
              <a:lnSpc>
                <a:spcPct val="110000"/>
              </a:lnSpc>
              <a:buNone/>
            </a:pPr>
            <a:r>
              <a:rPr lang="zh-CN" altLang="en-US" sz="1900"/>
              <a:t>（</a:t>
            </a:r>
            <a:r>
              <a:rPr lang="en-US" altLang="zh-CN" sz="1900"/>
              <a:t>2</a:t>
            </a:r>
            <a:r>
              <a:rPr lang="zh-CN" altLang="en-US" sz="1900"/>
              <a:t>）凡在施工过程中，虽有一般性设计变更，但能将原施工图加以修改补充作为竣工图的，可不重新绘制，由承包人负责在原施工图（必须是新蓝图）上注明修改的部分，并附以设计变更通知单和施工说明，加盖“竣工图”标志后，作为竣工图。 </a:t>
            </a:r>
            <a:endParaRPr lang="zh-CN" altLang="en-US" sz="1900"/>
          </a:p>
          <a:p>
            <a:pPr>
              <a:lnSpc>
                <a:spcPct val="110000"/>
              </a:lnSpc>
              <a:buNone/>
            </a:pPr>
            <a:r>
              <a:rPr lang="zh-CN" altLang="en-US" sz="1900"/>
              <a:t>（</a:t>
            </a:r>
            <a:r>
              <a:rPr lang="en-US" altLang="zh-CN" sz="1900"/>
              <a:t>3</a:t>
            </a:r>
            <a:r>
              <a:rPr lang="zh-CN" altLang="en-US" sz="1900"/>
              <a:t>）凡结构形式改变、施工工艺改变、平面布置改变、项目改变以及有其他重大改变，不宜再在原施工图上修改、补充时，应重新绘制改变后的竣工图。由原设计原因造成的，由设计单位负责重新绘制；由施工原因造成的，由承包人负责重新绘图；由其他原因造成的，由建设单位自行绘制或委托设计单位绘制。承包人负责在新图上加盖“竣工图”标志，并附以有关记录和说明，作为竣工图。</a:t>
            </a:r>
            <a:endParaRPr lang="zh-CN" altLang="en-US" sz="1900"/>
          </a:p>
          <a:p>
            <a:pPr>
              <a:lnSpc>
                <a:spcPct val="110000"/>
              </a:lnSpc>
            </a:pPr>
            <a:r>
              <a:rPr lang="zh-CN" altLang="en-US" sz="1900"/>
              <a:t>为了满足竣工验收和竣工决算需要，还应绘制反映竣工工程全部内容的工程设计平面示意图。 </a:t>
            </a:r>
            <a:endParaRPr lang="zh-CN" altLang="en-US" sz="1900"/>
          </a:p>
        </p:txBody>
      </p:sp>
      <p:sp>
        <p:nvSpPr>
          <p:cNvPr id="22532" name="矩形 22531"/>
          <p:cNvSpPr/>
          <p:nvPr/>
        </p:nvSpPr>
        <p:spPr>
          <a:xfrm>
            <a:off x="250825" y="188913"/>
            <a:ext cx="8229600" cy="1143000"/>
          </a:xfrm>
          <a:prstGeom prst="rect">
            <a:avLst/>
          </a:prstGeom>
          <a:noFill/>
          <a:ln w="9525">
            <a:noFill/>
          </a:ln>
        </p:spPr>
        <p:txBody>
          <a:bodyPr anchor="ctr"/>
          <a:lstStyle>
            <a:lvl1pPr marL="0" lvl="0" indent="0" algn="l" defTabSz="914400" eaLnBrk="1" fontAlgn="base" latinLnBrk="0" hangingPunct="1">
              <a:lnSpc>
                <a:spcPct val="100000"/>
              </a:lnSpc>
              <a:spcBef>
                <a:spcPct val="0"/>
              </a:spcBef>
              <a:spcAft>
                <a:spcPct val="0"/>
              </a:spcAft>
              <a:buNone/>
              <a:defRPr sz="3800" u="none" kern="1200" baseline="0">
                <a:solidFill>
                  <a:schemeClr val="tx2"/>
                </a:solidFill>
                <a:latin typeface="Verdana" panose="020B0604030504040204" pitchFamily="2" charset="0"/>
                <a:ea typeface="宋体" panose="02010600030101010101" pitchFamily="2" charset="-122"/>
              </a:defRPr>
            </a:lvl1pPr>
          </a:lstStyle>
          <a:p>
            <a:pPr lvl="0" algn="l"/>
            <a:r>
              <a:rPr lang="en-US" altLang="zh-CN" sz="3400" b="1">
                <a:latin typeface="黑体" panose="02010609060101010101" pitchFamily="2" charset="-122"/>
                <a:ea typeface="黑体" panose="02010609060101010101" pitchFamily="2" charset="-122"/>
              </a:rPr>
              <a:t>6.2.3 </a:t>
            </a:r>
            <a:r>
              <a:rPr lang="zh-CN" altLang="en-US" sz="3400" b="1">
                <a:latin typeface="黑体" panose="02010609060101010101" pitchFamily="2" charset="-122"/>
                <a:ea typeface="黑体" panose="02010609060101010101" pitchFamily="2" charset="-122"/>
              </a:rPr>
              <a:t>竣工决算的内容</a:t>
            </a:r>
            <a:endParaRPr lang="zh-CN" altLang="en-US" sz="3400" b="1">
              <a:latin typeface="黑体" panose="02010609060101010101" pitchFamily="2" charset="-122"/>
              <a:ea typeface="黑体" panose="02010609060101010101" pitchFamily="2" charset="-122"/>
            </a:endParaRPr>
          </a:p>
        </p:txBody>
      </p:sp>
    </p:spTree>
  </p:cSld>
  <p:clrMapOvr>
    <a:masterClrMapping/>
  </p:clrMapOvr>
  <p:transition spd="med">
    <p:cover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标题 23553"/>
          <p:cNvSpPr>
            <a:spLocks noGrp="1"/>
          </p:cNvSpPr>
          <p:nvPr>
            <p:ph type="title"/>
          </p:nvPr>
        </p:nvSpPr>
        <p:spPr>
          <a:xfrm>
            <a:off x="323850" y="908050"/>
            <a:ext cx="8229600" cy="1143000"/>
          </a:xfrm>
          <a:ln/>
        </p:spPr>
        <p:txBody>
          <a:bodyPr anchor="b"/>
          <a:p>
            <a:r>
              <a:rPr lang="zh-CN" altLang="en-US" sz="2500" b="1">
                <a:solidFill>
                  <a:srgbClr val="0066FF"/>
                </a:solidFill>
                <a:latin typeface="宋体" panose="02010600030101010101" pitchFamily="2" charset="-122"/>
              </a:rPr>
              <a:t>（</a:t>
            </a:r>
            <a:r>
              <a:rPr lang="en-US" altLang="zh-CN" sz="2500" b="1">
                <a:solidFill>
                  <a:srgbClr val="0066FF"/>
                </a:solidFill>
                <a:latin typeface="宋体" panose="02010600030101010101" pitchFamily="2" charset="-122"/>
              </a:rPr>
              <a:t>4</a:t>
            </a:r>
            <a:r>
              <a:rPr lang="zh-CN" altLang="en-US" sz="2500" b="1">
                <a:solidFill>
                  <a:srgbClr val="0066FF"/>
                </a:solidFill>
                <a:latin typeface="宋体" panose="02010600030101010101" pitchFamily="2" charset="-122"/>
              </a:rPr>
              <a:t>）工程造价比较分析</a:t>
            </a:r>
            <a:endParaRPr lang="zh-CN" altLang="en-US" sz="2500" b="1">
              <a:solidFill>
                <a:srgbClr val="0066FF"/>
              </a:solidFill>
              <a:latin typeface="宋体" panose="02010600030101010101" pitchFamily="2" charset="-122"/>
            </a:endParaRPr>
          </a:p>
        </p:txBody>
      </p:sp>
      <p:sp>
        <p:nvSpPr>
          <p:cNvPr id="23555" name="文本占位符 23554"/>
          <p:cNvSpPr>
            <a:spLocks noGrp="1"/>
          </p:cNvSpPr>
          <p:nvPr>
            <p:ph type="body" idx="1"/>
          </p:nvPr>
        </p:nvSpPr>
        <p:spPr>
          <a:xfrm>
            <a:off x="755650" y="1989138"/>
            <a:ext cx="7416800" cy="4176712"/>
          </a:xfrm>
          <a:ln/>
        </p:spPr>
        <p:txBody>
          <a:bodyPr/>
          <a:p>
            <a:pPr>
              <a:lnSpc>
                <a:spcPct val="130000"/>
              </a:lnSpc>
            </a:pPr>
            <a:r>
              <a:rPr lang="zh-CN" altLang="en-US" sz="1900"/>
              <a:t>对控制工程造价所采取的措施、效果及其动态的变化需要进行认真地比较对比，总结经验教训。批准的概算是考核建设工程造价的依据。在分析时，可先对比整个项目的总概算，然后将建筑安装工程费、设备工器具费和其他工程费用逐一与竣工决算表中所提供的实际数据和相关资料及批准的概算、预算指标、实际的工程造价进行对比分析，以确定竣工项目总造价是节约还是超支，并在对比的基础上，总结先进经验，找出节约和超支的内容和原因，提出改进措施。在实际工作中，应主要分析以下内容：</a:t>
            </a:r>
            <a:endParaRPr lang="zh-CN" altLang="en-US" sz="1900"/>
          </a:p>
        </p:txBody>
      </p:sp>
      <p:sp>
        <p:nvSpPr>
          <p:cNvPr id="23556" name="矩形 23555"/>
          <p:cNvSpPr/>
          <p:nvPr/>
        </p:nvSpPr>
        <p:spPr>
          <a:xfrm>
            <a:off x="250825" y="188913"/>
            <a:ext cx="8229600" cy="1143000"/>
          </a:xfrm>
          <a:prstGeom prst="rect">
            <a:avLst/>
          </a:prstGeom>
          <a:noFill/>
          <a:ln w="9525">
            <a:noFill/>
          </a:ln>
        </p:spPr>
        <p:txBody>
          <a:bodyPr anchor="ctr"/>
          <a:lstStyle>
            <a:lvl1pPr marL="0" lvl="0" indent="0" algn="l" defTabSz="914400" eaLnBrk="1" fontAlgn="base" latinLnBrk="0" hangingPunct="1">
              <a:lnSpc>
                <a:spcPct val="100000"/>
              </a:lnSpc>
              <a:spcBef>
                <a:spcPct val="0"/>
              </a:spcBef>
              <a:spcAft>
                <a:spcPct val="0"/>
              </a:spcAft>
              <a:buNone/>
              <a:defRPr sz="3800" u="none" kern="1200" baseline="0">
                <a:solidFill>
                  <a:schemeClr val="tx2"/>
                </a:solidFill>
                <a:latin typeface="Verdana" panose="020B0604030504040204" pitchFamily="2" charset="0"/>
                <a:ea typeface="宋体" panose="02010600030101010101" pitchFamily="2" charset="-122"/>
              </a:defRPr>
            </a:lvl1pPr>
          </a:lstStyle>
          <a:p>
            <a:pPr lvl="0" algn="l"/>
            <a:r>
              <a:rPr lang="en-US" altLang="zh-CN" sz="3400" b="1">
                <a:latin typeface="黑体" panose="02010609060101010101" pitchFamily="2" charset="-122"/>
                <a:ea typeface="黑体" panose="02010609060101010101" pitchFamily="2" charset="-122"/>
              </a:rPr>
              <a:t>6.2.3 </a:t>
            </a:r>
            <a:r>
              <a:rPr lang="zh-CN" altLang="en-US" sz="3400" b="1">
                <a:latin typeface="黑体" panose="02010609060101010101" pitchFamily="2" charset="-122"/>
                <a:ea typeface="黑体" panose="02010609060101010101" pitchFamily="2" charset="-122"/>
              </a:rPr>
              <a:t>竣工决算的内容</a:t>
            </a:r>
            <a:endParaRPr lang="zh-CN" altLang="en-US" sz="3400" b="1">
              <a:latin typeface="黑体" panose="02010609060101010101" pitchFamily="2" charset="-122"/>
              <a:ea typeface="黑体" panose="02010609060101010101" pitchFamily="2" charset="-122"/>
            </a:endParaRPr>
          </a:p>
        </p:txBody>
      </p:sp>
    </p:spTree>
  </p:cSld>
  <p:clrMapOvr>
    <a:masterClrMapping/>
  </p:clrMapOvr>
  <p:transition spd="med">
    <p:cover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标题 24577"/>
          <p:cNvSpPr>
            <a:spLocks noGrp="1"/>
          </p:cNvSpPr>
          <p:nvPr>
            <p:ph type="title"/>
          </p:nvPr>
        </p:nvSpPr>
        <p:spPr>
          <a:xfrm>
            <a:off x="323850" y="908050"/>
            <a:ext cx="8229600" cy="1143000"/>
          </a:xfrm>
          <a:ln/>
        </p:spPr>
        <p:txBody>
          <a:bodyPr anchor="b"/>
          <a:p>
            <a:r>
              <a:rPr lang="zh-CN" altLang="en-US" sz="2500" b="1">
                <a:solidFill>
                  <a:srgbClr val="0066FF"/>
                </a:solidFill>
                <a:latin typeface="宋体" panose="02010600030101010101" pitchFamily="2" charset="-122"/>
              </a:rPr>
              <a:t>（</a:t>
            </a:r>
            <a:r>
              <a:rPr lang="en-US" altLang="zh-CN" sz="2500" b="1">
                <a:solidFill>
                  <a:srgbClr val="0066FF"/>
                </a:solidFill>
                <a:latin typeface="宋体" panose="02010600030101010101" pitchFamily="2" charset="-122"/>
              </a:rPr>
              <a:t>4</a:t>
            </a:r>
            <a:r>
              <a:rPr lang="zh-CN" altLang="en-US" sz="2500" b="1">
                <a:solidFill>
                  <a:srgbClr val="0066FF"/>
                </a:solidFill>
                <a:latin typeface="宋体" panose="02010600030101010101" pitchFamily="2" charset="-122"/>
              </a:rPr>
              <a:t>）工程造价比较分析</a:t>
            </a:r>
            <a:endParaRPr lang="zh-CN" altLang="en-US" sz="2500" b="1">
              <a:solidFill>
                <a:srgbClr val="0066FF"/>
              </a:solidFill>
              <a:latin typeface="宋体" panose="02010600030101010101" pitchFamily="2" charset="-122"/>
            </a:endParaRPr>
          </a:p>
        </p:txBody>
      </p:sp>
      <p:sp>
        <p:nvSpPr>
          <p:cNvPr id="24579" name="文本占位符 24578"/>
          <p:cNvSpPr>
            <a:spLocks noGrp="1"/>
          </p:cNvSpPr>
          <p:nvPr>
            <p:ph type="body" idx="1"/>
          </p:nvPr>
        </p:nvSpPr>
        <p:spPr>
          <a:xfrm>
            <a:off x="684213" y="1989138"/>
            <a:ext cx="8229600" cy="4868862"/>
          </a:xfrm>
          <a:ln/>
        </p:spPr>
        <p:txBody>
          <a:bodyPr/>
          <a:p>
            <a:pPr>
              <a:lnSpc>
                <a:spcPct val="115000"/>
              </a:lnSpc>
              <a:buNone/>
            </a:pPr>
            <a:r>
              <a:rPr lang="zh-CN" altLang="en-US" sz="1900"/>
              <a:t>（</a:t>
            </a:r>
            <a:r>
              <a:rPr lang="en-US" altLang="zh-CN" sz="1900"/>
              <a:t>1</a:t>
            </a:r>
            <a:r>
              <a:rPr lang="zh-CN" altLang="en-US" sz="1900"/>
              <a:t>）主要实物工程量。对于实物工程量出入比较大的情况，必须查明原因。</a:t>
            </a:r>
            <a:endParaRPr lang="zh-CN" altLang="en-US" sz="1900"/>
          </a:p>
          <a:p>
            <a:pPr>
              <a:lnSpc>
                <a:spcPct val="115000"/>
              </a:lnSpc>
              <a:buNone/>
            </a:pPr>
            <a:r>
              <a:rPr lang="zh-CN" altLang="en-US" sz="1900"/>
              <a:t>（</a:t>
            </a:r>
            <a:r>
              <a:rPr lang="en-US" altLang="zh-CN" sz="1900"/>
              <a:t>2</a:t>
            </a:r>
            <a:r>
              <a:rPr lang="zh-CN" altLang="en-US" sz="1900"/>
              <a:t>）主要材料消耗量，考核主要材料消耗量，要按照竣工决算表中所列明的三大材料实际超概算的消耗量，查明是在工程的哪个环节超出量最大，再进一步查明超耗的原因。</a:t>
            </a:r>
            <a:endParaRPr lang="zh-CN" altLang="en-US" sz="1900"/>
          </a:p>
          <a:p>
            <a:pPr>
              <a:lnSpc>
                <a:spcPct val="115000"/>
              </a:lnSpc>
              <a:buNone/>
            </a:pPr>
            <a:r>
              <a:rPr lang="zh-CN" altLang="en-US" sz="1900"/>
              <a:t>（</a:t>
            </a:r>
            <a:r>
              <a:rPr lang="en-US" altLang="zh-CN" sz="1900"/>
              <a:t>3</a:t>
            </a:r>
            <a:r>
              <a:rPr lang="zh-CN" altLang="en-US" sz="1900"/>
              <a:t>）考核建设单位管理费、措施费和间接费的取费标准。建设单位管理费、措施费和间接费的取费标准要按照国家和各地的有关规定，根据竣工决算报表中所列的建设单位管理费与概预算所列的建设单位管理费数额进行比较，依据规定查明是否多列或少列的费用项目，确定其节约超支的数额，并查明原因。 </a:t>
            </a:r>
            <a:endParaRPr lang="zh-CN" altLang="en-US" sz="1900"/>
          </a:p>
        </p:txBody>
      </p:sp>
      <p:sp>
        <p:nvSpPr>
          <p:cNvPr id="24580" name="矩形 24579"/>
          <p:cNvSpPr/>
          <p:nvPr/>
        </p:nvSpPr>
        <p:spPr>
          <a:xfrm>
            <a:off x="250825" y="188913"/>
            <a:ext cx="8229600" cy="1143000"/>
          </a:xfrm>
          <a:prstGeom prst="rect">
            <a:avLst/>
          </a:prstGeom>
          <a:noFill/>
          <a:ln w="9525">
            <a:noFill/>
          </a:ln>
        </p:spPr>
        <p:txBody>
          <a:bodyPr anchor="ctr"/>
          <a:lstStyle>
            <a:lvl1pPr marL="0" lvl="0" indent="0" algn="l" defTabSz="914400" eaLnBrk="1" fontAlgn="base" latinLnBrk="0" hangingPunct="1">
              <a:lnSpc>
                <a:spcPct val="100000"/>
              </a:lnSpc>
              <a:spcBef>
                <a:spcPct val="0"/>
              </a:spcBef>
              <a:spcAft>
                <a:spcPct val="0"/>
              </a:spcAft>
              <a:buNone/>
              <a:defRPr sz="3800" u="none" kern="1200" baseline="0">
                <a:solidFill>
                  <a:schemeClr val="tx2"/>
                </a:solidFill>
                <a:latin typeface="Verdana" panose="020B0604030504040204" pitchFamily="2" charset="0"/>
                <a:ea typeface="宋体" panose="02010600030101010101" pitchFamily="2" charset="-122"/>
              </a:defRPr>
            </a:lvl1pPr>
          </a:lstStyle>
          <a:p>
            <a:pPr lvl="0" algn="l"/>
            <a:r>
              <a:rPr lang="en-US" altLang="zh-CN" sz="3400" b="1">
                <a:latin typeface="黑体" panose="02010609060101010101" pitchFamily="2" charset="-122"/>
                <a:ea typeface="黑体" panose="02010609060101010101" pitchFamily="2" charset="-122"/>
              </a:rPr>
              <a:t>6.2.2 </a:t>
            </a:r>
            <a:r>
              <a:rPr lang="zh-CN" altLang="en-US" sz="3400" b="1">
                <a:latin typeface="黑体" panose="02010609060101010101" pitchFamily="2" charset="-122"/>
                <a:ea typeface="黑体" panose="02010609060101010101" pitchFamily="2" charset="-122"/>
              </a:rPr>
              <a:t>竣工决算的内容</a:t>
            </a:r>
            <a:endParaRPr lang="zh-CN" altLang="en-US" sz="3400" b="1">
              <a:latin typeface="黑体" panose="02010609060101010101" pitchFamily="2" charset="-122"/>
              <a:ea typeface="黑体" panose="02010609060101010101" pitchFamily="2" charset="-122"/>
            </a:endParaRPr>
          </a:p>
        </p:txBody>
      </p:sp>
    </p:spTree>
  </p:cSld>
  <p:clrMapOvr>
    <a:masterClrMapping/>
  </p:clrMapOvr>
  <p:transition spd="med">
    <p:cover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标题 25601"/>
          <p:cNvSpPr>
            <a:spLocks noGrp="1"/>
          </p:cNvSpPr>
          <p:nvPr>
            <p:ph type="title"/>
          </p:nvPr>
        </p:nvSpPr>
        <p:spPr>
          <a:ln/>
        </p:spPr>
        <p:txBody>
          <a:bodyPr vert="horz" wrap="square" anchor="ctr"/>
          <a:p>
            <a:r>
              <a:rPr lang="en-US" altLang="zh-CN" sz="3400" b="1">
                <a:latin typeface="黑体" panose="02010609060101010101" pitchFamily="2" charset="-122"/>
                <a:ea typeface="黑体" panose="02010609060101010101" pitchFamily="2" charset="-122"/>
              </a:rPr>
              <a:t>6.2.3 </a:t>
            </a:r>
            <a:r>
              <a:rPr lang="zh-CN" altLang="en-US" sz="3400" b="1">
                <a:latin typeface="黑体" panose="02010609060101010101" pitchFamily="2" charset="-122"/>
                <a:ea typeface="黑体" panose="02010609060101010101" pitchFamily="2" charset="-122"/>
              </a:rPr>
              <a:t>竣工决算的编制与审查</a:t>
            </a:r>
            <a:endParaRPr lang="zh-CN" altLang="en-US" sz="3400" b="1">
              <a:latin typeface="黑体" panose="02010609060101010101" pitchFamily="2" charset="-122"/>
              <a:ea typeface="黑体" panose="02010609060101010101" pitchFamily="2" charset="-122"/>
            </a:endParaRPr>
          </a:p>
        </p:txBody>
      </p:sp>
      <p:sp>
        <p:nvSpPr>
          <p:cNvPr id="25603" name="文本占位符 25602"/>
          <p:cNvSpPr>
            <a:spLocks noGrp="1"/>
          </p:cNvSpPr>
          <p:nvPr>
            <p:ph type="body" idx="1"/>
          </p:nvPr>
        </p:nvSpPr>
        <p:spPr>
          <a:ln/>
        </p:spPr>
        <p:txBody>
          <a:bodyPr/>
          <a:p>
            <a:pPr>
              <a:buNone/>
            </a:pPr>
            <a:r>
              <a:rPr lang="en-US" altLang="zh-CN" sz="2600"/>
              <a:t>           </a:t>
            </a:r>
            <a:r>
              <a:rPr lang="zh-CN" altLang="en-US" sz="2600">
                <a:latin typeface="宋体" panose="02010600030101010101" pitchFamily="2" charset="-122"/>
              </a:rPr>
              <a:t>建设项目按批准的设计文件所规定的建设内容全部建成后编制竣工决算，对工期长、单项工程多的大型或特大型建设项目可分期分批地对具有独立生产能力的单项工程办理单项工程竣工决算并向使用单位移交。</a:t>
            </a:r>
            <a:endParaRPr lang="zh-CN" altLang="en-US" sz="2600">
              <a:latin typeface="宋体" panose="02010600030101010101" pitchFamily="2" charset="-122"/>
            </a:endParaRPr>
          </a:p>
          <a:p>
            <a:pPr>
              <a:buNone/>
            </a:pPr>
            <a:r>
              <a:rPr lang="zh-CN" altLang="en-US" sz="2600">
                <a:latin typeface="宋体" panose="02010600030101010101" pitchFamily="2" charset="-122"/>
              </a:rPr>
              <a:t>      单项工程竣工决算是建设项目竣工决算的组成部分，在建设项目全部竣工验收后汇总编制建设项目竣工决算。建设项目竣工后</a:t>
            </a:r>
            <a:r>
              <a:rPr lang="en-US" altLang="zh-CN" sz="2600">
                <a:latin typeface="宋体" panose="02010600030101010101" pitchFamily="2" charset="-122"/>
              </a:rPr>
              <a:t>90</a:t>
            </a:r>
            <a:r>
              <a:rPr lang="zh-CN" altLang="en-US" sz="2600">
                <a:latin typeface="宋体" panose="02010600030101010101" pitchFamily="2" charset="-122"/>
              </a:rPr>
              <a:t>天内建设单位应将审查通过的竣工决算按项目投资隶属关系上报主管部门。</a:t>
            </a:r>
            <a:endParaRPr lang="zh-CN" altLang="en-US" sz="2600">
              <a:latin typeface="宋体" panose="02010600030101010101" pitchFamily="2" charset="-122"/>
            </a:endParaRPr>
          </a:p>
        </p:txBody>
      </p:sp>
    </p:spTree>
  </p:cSld>
  <p:clrMapOvr>
    <a:masterClrMapping/>
  </p:clrMapOvr>
  <p:transition spd="med">
    <p:cover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标题 26625"/>
          <p:cNvSpPr>
            <a:spLocks noGrp="1"/>
          </p:cNvSpPr>
          <p:nvPr>
            <p:ph type="title"/>
          </p:nvPr>
        </p:nvSpPr>
        <p:spPr>
          <a:ln/>
        </p:spPr>
        <p:txBody>
          <a:bodyPr anchor="b"/>
          <a:p>
            <a:r>
              <a:rPr lang="en-US" altLang="zh-CN" b="1">
                <a:latin typeface="黑体" panose="02010609060101010101" pitchFamily="2" charset="-122"/>
                <a:ea typeface="黑体" panose="02010609060101010101" pitchFamily="2" charset="-122"/>
              </a:rPr>
              <a:t>6.2.3.1 </a:t>
            </a:r>
            <a:r>
              <a:rPr lang="zh-CN" altLang="en-US" b="1">
                <a:latin typeface="黑体" panose="02010609060101010101" pitchFamily="2" charset="-122"/>
                <a:ea typeface="黑体" panose="02010609060101010101" pitchFamily="2" charset="-122"/>
              </a:rPr>
              <a:t>竣工决算的编制依据</a:t>
            </a:r>
            <a:endParaRPr lang="zh-CN" altLang="en-US" b="1">
              <a:latin typeface="黑体" panose="02010609060101010101" pitchFamily="2" charset="-122"/>
              <a:ea typeface="黑体" panose="02010609060101010101" pitchFamily="2" charset="-122"/>
            </a:endParaRPr>
          </a:p>
        </p:txBody>
      </p:sp>
      <p:sp>
        <p:nvSpPr>
          <p:cNvPr id="26627" name="文本占位符 26626"/>
          <p:cNvSpPr>
            <a:spLocks noGrp="1"/>
          </p:cNvSpPr>
          <p:nvPr>
            <p:ph type="body" idx="1"/>
          </p:nvPr>
        </p:nvSpPr>
        <p:spPr>
          <a:xfrm>
            <a:off x="457200" y="1341438"/>
            <a:ext cx="8229600" cy="5040312"/>
          </a:xfrm>
          <a:ln/>
        </p:spPr>
        <p:txBody>
          <a:bodyPr/>
          <a:p>
            <a:pPr>
              <a:lnSpc>
                <a:spcPct val="80000"/>
              </a:lnSpc>
            </a:pPr>
            <a:r>
              <a:rPr lang="zh-CN" altLang="en-US" sz="2100"/>
              <a:t>建设工程竣工决算编制的主要依据有：</a:t>
            </a:r>
            <a:endParaRPr lang="zh-CN" altLang="en-US" sz="2100"/>
          </a:p>
          <a:p>
            <a:pPr>
              <a:lnSpc>
                <a:spcPct val="80000"/>
              </a:lnSpc>
              <a:buNone/>
            </a:pPr>
            <a:r>
              <a:rPr lang="zh-CN" altLang="en-US" sz="2100" b="1"/>
              <a:t>  </a:t>
            </a:r>
            <a:r>
              <a:rPr lang="en-US" altLang="zh-CN" sz="2100"/>
              <a:t>1</a:t>
            </a:r>
            <a:r>
              <a:rPr lang="zh-CN" altLang="en-US" sz="2100"/>
              <a:t>）经批准的可行性研究报告及其投资估算书；</a:t>
            </a:r>
            <a:endParaRPr lang="zh-CN" altLang="en-US" sz="2100"/>
          </a:p>
          <a:p>
            <a:pPr>
              <a:lnSpc>
                <a:spcPct val="90000"/>
              </a:lnSpc>
              <a:buNone/>
            </a:pPr>
            <a:r>
              <a:rPr lang="zh-CN" altLang="en-US" sz="2100"/>
              <a:t>  </a:t>
            </a:r>
            <a:r>
              <a:rPr lang="en-US" altLang="zh-CN" sz="2100"/>
              <a:t>2</a:t>
            </a:r>
            <a:r>
              <a:rPr lang="zh-CN" altLang="en-US" sz="2100"/>
              <a:t>）经批准的初步设计或扩大初步设计及其概算或修正慨算书；</a:t>
            </a:r>
            <a:endParaRPr lang="zh-CN" altLang="en-US" sz="2100"/>
          </a:p>
          <a:p>
            <a:pPr>
              <a:lnSpc>
                <a:spcPct val="80000"/>
              </a:lnSpc>
              <a:buNone/>
            </a:pPr>
            <a:r>
              <a:rPr lang="zh-CN" altLang="en-US" sz="2100"/>
              <a:t>  </a:t>
            </a:r>
            <a:r>
              <a:rPr lang="en-US" altLang="zh-CN" sz="2100"/>
              <a:t>3</a:t>
            </a:r>
            <a:r>
              <a:rPr lang="zh-CN" altLang="en-US" sz="2100"/>
              <a:t>）经批准的施工图设计及其施工图预算书；</a:t>
            </a:r>
            <a:endParaRPr lang="zh-CN" altLang="en-US" sz="2100"/>
          </a:p>
          <a:p>
            <a:pPr>
              <a:lnSpc>
                <a:spcPct val="80000"/>
              </a:lnSpc>
              <a:buNone/>
            </a:pPr>
            <a:r>
              <a:rPr lang="zh-CN" altLang="en-US" sz="2100"/>
              <a:t>  </a:t>
            </a:r>
            <a:r>
              <a:rPr lang="en-US" altLang="zh-CN" sz="2100"/>
              <a:t>4</a:t>
            </a:r>
            <a:r>
              <a:rPr lang="zh-CN" altLang="en-US" sz="2100"/>
              <a:t>）设计交底或图纸会审会议记要；</a:t>
            </a:r>
            <a:endParaRPr lang="zh-CN" altLang="en-US" sz="2100"/>
          </a:p>
          <a:p>
            <a:pPr>
              <a:lnSpc>
                <a:spcPct val="80000"/>
              </a:lnSpc>
              <a:buNone/>
            </a:pPr>
            <a:r>
              <a:rPr lang="zh-CN" altLang="en-US" sz="2100"/>
              <a:t>  </a:t>
            </a:r>
            <a:r>
              <a:rPr lang="en-US" altLang="zh-CN" sz="2100"/>
              <a:t>5</a:t>
            </a:r>
            <a:r>
              <a:rPr lang="zh-CN" altLang="en-US" sz="2100"/>
              <a:t>）招投标的标底、承包合同、工程结算资料；</a:t>
            </a:r>
            <a:endParaRPr lang="zh-CN" altLang="en-US" sz="2100"/>
          </a:p>
          <a:p>
            <a:pPr>
              <a:lnSpc>
                <a:spcPct val="80000"/>
              </a:lnSpc>
              <a:buNone/>
            </a:pPr>
            <a:r>
              <a:rPr lang="zh-CN" altLang="en-US" sz="2100"/>
              <a:t>  </a:t>
            </a:r>
            <a:r>
              <a:rPr lang="en-US" altLang="zh-CN" sz="2100"/>
              <a:t>6</a:t>
            </a:r>
            <a:r>
              <a:rPr lang="zh-CN" altLang="en-US" sz="2100"/>
              <a:t>）施工记录或施工签证单及其他施工发生的费用记录如索赔报告与记录、停工报告等；</a:t>
            </a:r>
            <a:endParaRPr lang="zh-CN" altLang="en-US" sz="2100"/>
          </a:p>
          <a:p>
            <a:pPr>
              <a:lnSpc>
                <a:spcPct val="80000"/>
              </a:lnSpc>
              <a:buNone/>
            </a:pPr>
            <a:r>
              <a:rPr lang="zh-CN" altLang="en-US" sz="2100"/>
              <a:t>  </a:t>
            </a:r>
            <a:r>
              <a:rPr lang="en-US" altLang="zh-CN" sz="2100"/>
              <a:t>7</a:t>
            </a:r>
            <a:r>
              <a:rPr lang="zh-CN" altLang="en-US" sz="2100"/>
              <a:t>）竣工图及各种竣工验收资料；</a:t>
            </a:r>
            <a:endParaRPr lang="zh-CN" altLang="en-US" sz="2100"/>
          </a:p>
          <a:p>
            <a:pPr>
              <a:lnSpc>
                <a:spcPct val="80000"/>
              </a:lnSpc>
              <a:buNone/>
            </a:pPr>
            <a:r>
              <a:rPr lang="zh-CN" altLang="en-US" sz="2100"/>
              <a:t>  </a:t>
            </a:r>
            <a:r>
              <a:rPr lang="en-US" altLang="zh-CN" sz="2100"/>
              <a:t>8</a:t>
            </a:r>
            <a:r>
              <a:rPr lang="zh-CN" altLang="en-US" sz="2100"/>
              <a:t>）历年基建资料、历年财务决算及批复文件；</a:t>
            </a:r>
            <a:endParaRPr lang="zh-CN" altLang="en-US" sz="2100"/>
          </a:p>
          <a:p>
            <a:pPr>
              <a:lnSpc>
                <a:spcPct val="80000"/>
              </a:lnSpc>
              <a:buNone/>
            </a:pPr>
            <a:r>
              <a:rPr lang="zh-CN" altLang="en-US" sz="2100"/>
              <a:t>  </a:t>
            </a:r>
            <a:r>
              <a:rPr lang="en-US" altLang="zh-CN" sz="2100"/>
              <a:t>9</a:t>
            </a:r>
            <a:r>
              <a:rPr lang="zh-CN" altLang="en-US" sz="2100"/>
              <a:t>）设备、材料调价文件和调价记录；</a:t>
            </a:r>
            <a:endParaRPr lang="zh-CN" altLang="en-US" sz="2100"/>
          </a:p>
          <a:p>
            <a:pPr>
              <a:lnSpc>
                <a:spcPct val="80000"/>
              </a:lnSpc>
              <a:buNone/>
            </a:pPr>
            <a:r>
              <a:rPr lang="zh-CN" altLang="en-US" sz="2100"/>
              <a:t>  </a:t>
            </a:r>
            <a:r>
              <a:rPr lang="en-US" altLang="zh-CN" sz="2100"/>
              <a:t>10</a:t>
            </a:r>
            <a:r>
              <a:rPr lang="zh-CN" altLang="en-US" sz="2100"/>
              <a:t>）有关财务核算制度、办法和其他有关资料、文件等。</a:t>
            </a:r>
            <a:endParaRPr lang="zh-CN" altLang="en-US" sz="2100"/>
          </a:p>
        </p:txBody>
      </p:sp>
    </p:spTree>
  </p:cSld>
  <p:clrMapOvr>
    <a:masterClrMapping/>
  </p:clrMapOvr>
  <p:transition spd="med">
    <p:cover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标题 27649"/>
          <p:cNvSpPr>
            <a:spLocks noGrp="1"/>
          </p:cNvSpPr>
          <p:nvPr>
            <p:ph type="title"/>
          </p:nvPr>
        </p:nvSpPr>
        <p:spPr>
          <a:ln/>
        </p:spPr>
        <p:txBody>
          <a:bodyPr anchor="b"/>
          <a:p>
            <a:r>
              <a:rPr lang="en-US" altLang="zh-CN" b="1">
                <a:latin typeface="黑体" panose="02010609060101010101" pitchFamily="2" charset="-122"/>
                <a:ea typeface="黑体" panose="02010609060101010101" pitchFamily="2" charset="-122"/>
              </a:rPr>
              <a:t>6.2.3.2 </a:t>
            </a:r>
            <a:r>
              <a:rPr lang="zh-CN" altLang="en-US" b="1">
                <a:latin typeface="黑体" panose="02010609060101010101" pitchFamily="2" charset="-122"/>
                <a:ea typeface="黑体" panose="02010609060101010101" pitchFamily="2" charset="-122"/>
              </a:rPr>
              <a:t>竣工决算的编制步骤</a:t>
            </a:r>
            <a:endParaRPr lang="zh-CN" altLang="en-US" b="1">
              <a:latin typeface="黑体" panose="02010609060101010101" pitchFamily="2" charset="-122"/>
              <a:ea typeface="黑体" panose="02010609060101010101" pitchFamily="2" charset="-122"/>
            </a:endParaRPr>
          </a:p>
        </p:txBody>
      </p:sp>
      <p:sp>
        <p:nvSpPr>
          <p:cNvPr id="27651" name="文本占位符 27650"/>
          <p:cNvSpPr>
            <a:spLocks noGrp="1"/>
          </p:cNvSpPr>
          <p:nvPr>
            <p:ph type="body" idx="1"/>
          </p:nvPr>
        </p:nvSpPr>
        <p:spPr>
          <a:ln/>
        </p:spPr>
        <p:txBody>
          <a:bodyPr/>
          <a:p>
            <a:r>
              <a:rPr lang="zh-CN" altLang="en-US" sz="2400"/>
              <a:t>（</a:t>
            </a:r>
            <a:r>
              <a:rPr lang="en-US" altLang="zh-CN" sz="2400"/>
              <a:t>1</a:t>
            </a:r>
            <a:r>
              <a:rPr lang="zh-CN" altLang="en-US" sz="2400"/>
              <a:t>）收集、整理、分析原始资料；</a:t>
            </a:r>
            <a:endParaRPr lang="zh-CN" altLang="en-US" sz="2400"/>
          </a:p>
          <a:p>
            <a:r>
              <a:rPr lang="zh-CN" altLang="en-US" sz="2400"/>
              <a:t>（</a:t>
            </a:r>
            <a:r>
              <a:rPr lang="en-US" altLang="zh-CN" sz="2400"/>
              <a:t>2</a:t>
            </a:r>
            <a:r>
              <a:rPr lang="zh-CN" altLang="en-US" sz="2400"/>
              <a:t>）工程对照、核实工程变动倩况，重新核实各单位工程、单项工程造价；</a:t>
            </a:r>
            <a:endParaRPr lang="zh-CN" altLang="en-US" sz="2400"/>
          </a:p>
          <a:p>
            <a:r>
              <a:rPr lang="zh-CN" altLang="en-US" sz="2400"/>
              <a:t>（</a:t>
            </a:r>
            <a:r>
              <a:rPr lang="en-US" altLang="zh-CN" sz="2400"/>
              <a:t>3</a:t>
            </a:r>
            <a:r>
              <a:rPr lang="zh-CN" altLang="en-US" sz="2400"/>
              <a:t>）核定其他各项投资费用；</a:t>
            </a:r>
            <a:endParaRPr lang="zh-CN" altLang="en-US" sz="2400"/>
          </a:p>
          <a:p>
            <a:r>
              <a:rPr lang="zh-CN" altLang="en-US" sz="2600"/>
              <a:t>（</a:t>
            </a:r>
            <a:r>
              <a:rPr lang="en-US" altLang="zh-CN" sz="2600"/>
              <a:t>4</a:t>
            </a:r>
            <a:r>
              <a:rPr lang="zh-CN" altLang="en-US" sz="2600"/>
              <a:t>）编制竣工财务决算说明书；</a:t>
            </a:r>
            <a:endParaRPr lang="zh-CN" altLang="en-US" sz="2600"/>
          </a:p>
          <a:p>
            <a:r>
              <a:rPr lang="zh-CN" altLang="en-US" sz="2600"/>
              <a:t>（</a:t>
            </a:r>
            <a:r>
              <a:rPr lang="en-US" altLang="zh-CN" sz="2600"/>
              <a:t>5</a:t>
            </a:r>
            <a:r>
              <a:rPr lang="zh-CN" altLang="en-US" sz="2600"/>
              <a:t>）认真填报竣工财务决算报表；</a:t>
            </a:r>
            <a:endParaRPr lang="zh-CN" altLang="en-US" sz="2600"/>
          </a:p>
          <a:p>
            <a:r>
              <a:rPr lang="zh-CN" altLang="en-US" sz="2600"/>
              <a:t>（</a:t>
            </a:r>
            <a:r>
              <a:rPr lang="en-US" altLang="zh-CN" sz="2600"/>
              <a:t>6</a:t>
            </a:r>
            <a:r>
              <a:rPr lang="zh-CN" altLang="en-US" sz="2600"/>
              <a:t>）认真作好工程造价对比分析；</a:t>
            </a:r>
            <a:endParaRPr lang="zh-CN" altLang="en-US" sz="2600"/>
          </a:p>
          <a:p>
            <a:r>
              <a:rPr lang="zh-CN" altLang="en-US" sz="2600"/>
              <a:t>（</a:t>
            </a:r>
            <a:r>
              <a:rPr lang="en-US" altLang="zh-CN" sz="2600"/>
              <a:t>7</a:t>
            </a:r>
            <a:r>
              <a:rPr lang="zh-CN" altLang="en-US" sz="2600"/>
              <a:t>）清理、装订好竣工图；</a:t>
            </a:r>
            <a:endParaRPr lang="zh-CN" altLang="en-US" sz="2600"/>
          </a:p>
          <a:p>
            <a:r>
              <a:rPr lang="zh-CN" altLang="en-US" sz="2600"/>
              <a:t>（</a:t>
            </a:r>
            <a:r>
              <a:rPr lang="en-US" altLang="zh-CN" sz="2600"/>
              <a:t>8</a:t>
            </a:r>
            <a:r>
              <a:rPr lang="zh-CN" altLang="en-US" sz="2600"/>
              <a:t>）按国家规定上报审批，存档。</a:t>
            </a:r>
            <a:endParaRPr lang="zh-CN" altLang="en-US" sz="2600"/>
          </a:p>
        </p:txBody>
      </p:sp>
    </p:spTree>
  </p:cSld>
  <p:clrMapOvr>
    <a:masterClrMapping/>
  </p:clrMapOvr>
  <p:transition spd="med">
    <p:cover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文本占位符 5121"/>
          <p:cNvSpPr>
            <a:spLocks noGrp="1"/>
          </p:cNvSpPr>
          <p:nvPr>
            <p:ph type="body" idx="1"/>
          </p:nvPr>
        </p:nvSpPr>
        <p:spPr>
          <a:xfrm>
            <a:off x="539750" y="1639888"/>
            <a:ext cx="8229600" cy="4525962"/>
          </a:xfrm>
          <a:ln/>
        </p:spPr>
        <p:txBody>
          <a:bodyPr/>
          <a:p>
            <a:pPr algn="just"/>
            <a:r>
              <a:rPr lang="en-US" altLang="zh-CN" b="1">
                <a:latin typeface="黑体" panose="02010609060101010101" pitchFamily="2" charset="-122"/>
                <a:ea typeface="黑体" panose="02010609060101010101" pitchFamily="2" charset="-122"/>
              </a:rPr>
              <a:t>6.1 </a:t>
            </a:r>
            <a:r>
              <a:rPr lang="zh-CN" altLang="en-US" b="1">
                <a:latin typeface="黑体" panose="02010609060101010101" pitchFamily="2" charset="-122"/>
                <a:ea typeface="黑体" panose="02010609060101010101" pitchFamily="2" charset="-122"/>
              </a:rPr>
              <a:t>竣工验收</a:t>
            </a:r>
            <a:endParaRPr lang="zh-CN" altLang="en-US" b="1">
              <a:latin typeface="黑体" panose="02010609060101010101" pitchFamily="2" charset="-122"/>
              <a:ea typeface="黑体" panose="02010609060101010101" pitchFamily="2" charset="-122"/>
            </a:endParaRPr>
          </a:p>
          <a:p>
            <a:pPr algn="just"/>
            <a:r>
              <a:rPr lang="en-US" altLang="zh-CN" b="1">
                <a:latin typeface="黑体" panose="02010609060101010101" pitchFamily="2" charset="-122"/>
                <a:ea typeface="黑体" panose="02010609060101010101" pitchFamily="2" charset="-122"/>
              </a:rPr>
              <a:t>6.2 </a:t>
            </a:r>
            <a:r>
              <a:rPr lang="zh-CN" altLang="en-US" b="1">
                <a:latin typeface="黑体" panose="02010609060101010101" pitchFamily="2" charset="-122"/>
                <a:ea typeface="黑体" panose="02010609060101010101" pitchFamily="2" charset="-122"/>
              </a:rPr>
              <a:t>竣工决算</a:t>
            </a:r>
            <a:endParaRPr lang="zh-CN" altLang="en-US" b="1">
              <a:latin typeface="黑体" panose="02010609060101010101" pitchFamily="2" charset="-122"/>
              <a:ea typeface="黑体" panose="02010609060101010101" pitchFamily="2" charset="-122"/>
            </a:endParaRPr>
          </a:p>
          <a:p>
            <a:pPr algn="just"/>
            <a:r>
              <a:rPr lang="en-US" altLang="zh-CN" b="1">
                <a:latin typeface="黑体" panose="02010609060101010101" pitchFamily="2" charset="-122"/>
                <a:ea typeface="黑体" panose="02010609060101010101" pitchFamily="2" charset="-122"/>
              </a:rPr>
              <a:t>6.3 </a:t>
            </a:r>
            <a:r>
              <a:rPr lang="zh-CN" altLang="en-US" b="1">
                <a:latin typeface="黑体" panose="02010609060101010101" pitchFamily="2" charset="-122"/>
                <a:ea typeface="黑体" panose="02010609060101010101" pitchFamily="2" charset="-122"/>
              </a:rPr>
              <a:t>新增资产价值的确定</a:t>
            </a:r>
            <a:endParaRPr lang="zh-CN" altLang="en-US" b="1">
              <a:latin typeface="黑体" panose="02010609060101010101" pitchFamily="2" charset="-122"/>
              <a:ea typeface="黑体" panose="02010609060101010101" pitchFamily="2" charset="-122"/>
            </a:endParaRPr>
          </a:p>
          <a:p>
            <a:pPr algn="just"/>
            <a:r>
              <a:rPr lang="en-US" altLang="zh-CN" b="1">
                <a:latin typeface="黑体" panose="02010609060101010101" pitchFamily="2" charset="-122"/>
                <a:ea typeface="黑体" panose="02010609060101010101" pitchFamily="2" charset="-122"/>
              </a:rPr>
              <a:t>6.4 </a:t>
            </a:r>
            <a:r>
              <a:rPr lang="zh-CN" altLang="en-US" b="1">
                <a:latin typeface="黑体" panose="02010609060101010101" pitchFamily="2" charset="-122"/>
                <a:ea typeface="黑体" panose="02010609060101010101" pitchFamily="2" charset="-122"/>
              </a:rPr>
              <a:t>质量保证金的处理</a:t>
            </a:r>
            <a:endParaRPr lang="zh-CN" altLang="en-US" b="1">
              <a:latin typeface="黑体" panose="02010609060101010101" pitchFamily="2" charset="-122"/>
              <a:ea typeface="黑体" panose="02010609060101010101" pitchFamily="2" charset="-122"/>
            </a:endParaRPr>
          </a:p>
        </p:txBody>
      </p:sp>
      <p:sp>
        <p:nvSpPr>
          <p:cNvPr id="5123" name="标题 5122"/>
          <p:cNvSpPr>
            <a:spLocks noGrp="1"/>
          </p:cNvSpPr>
          <p:nvPr>
            <p:ph type="title"/>
          </p:nvPr>
        </p:nvSpPr>
        <p:spPr>
          <a:xfrm>
            <a:off x="-180975" y="274638"/>
            <a:ext cx="9505950" cy="1143000"/>
          </a:xfrm>
          <a:ln/>
        </p:spPr>
        <p:txBody>
          <a:bodyPr anchor="ctr"/>
          <a:p>
            <a:r>
              <a:rPr lang="zh-CN" altLang="en-US" sz="3400" b="1">
                <a:latin typeface="黑体" panose="02010609060101010101" pitchFamily="2" charset="-122"/>
                <a:ea typeface="黑体" panose="02010609060101010101" pitchFamily="2" charset="-122"/>
              </a:rPr>
              <a:t>单元</a:t>
            </a:r>
            <a:r>
              <a:rPr lang="en-US" altLang="zh-CN" sz="3400" b="1">
                <a:latin typeface="黑体" panose="02010609060101010101" pitchFamily="2" charset="-122"/>
                <a:ea typeface="黑体" panose="02010609060101010101" pitchFamily="2" charset="-122"/>
              </a:rPr>
              <a:t>6</a:t>
            </a:r>
            <a:r>
              <a:rPr lang="en-US" altLang="zh-CN" sz="3400" b="1">
                <a:latin typeface="黑体" panose="02010609060101010101" pitchFamily="2" charset="-122"/>
                <a:ea typeface="黑体" panose="02010609060101010101" pitchFamily="2" charset="-122"/>
              </a:rPr>
              <a:t> </a:t>
            </a:r>
            <a:r>
              <a:rPr lang="zh-CN" altLang="en-US" sz="3400" b="1">
                <a:latin typeface="黑体" panose="02010609060101010101" pitchFamily="2" charset="-122"/>
                <a:ea typeface="黑体" panose="02010609060101010101" pitchFamily="2" charset="-122"/>
                <a:sym typeface="+mn-ea"/>
              </a:rPr>
              <a:t>建设项目竣工阶段工程造价控制</a:t>
            </a:r>
            <a:br>
              <a:rPr lang="zh-CN" altLang="en-US" sz="3400" b="1">
                <a:latin typeface="黑体" panose="02010609060101010101" pitchFamily="2" charset="-122"/>
                <a:ea typeface="黑体" panose="02010609060101010101" pitchFamily="2" charset="-122"/>
              </a:rPr>
            </a:br>
            <a:endParaRPr lang="zh-CN" altLang="en-US" sz="3400" b="1">
              <a:latin typeface="黑体" panose="02010609060101010101" pitchFamily="2" charset="-122"/>
              <a:ea typeface="黑体" panose="02010609060101010101" pitchFamily="2" charset="-122"/>
            </a:endParaRPr>
          </a:p>
        </p:txBody>
      </p:sp>
    </p:spTree>
  </p:cSld>
  <p:clrMapOvr>
    <a:masterClrMapping/>
  </p:clrMapOvr>
  <p:transition spd="med">
    <p:cover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标题 15361"/>
          <p:cNvSpPr>
            <a:spLocks noGrp="1"/>
          </p:cNvSpPr>
          <p:nvPr>
            <p:ph type="title"/>
          </p:nvPr>
        </p:nvSpPr>
        <p:spPr>
          <a:xfrm>
            <a:off x="250825" y="188913"/>
            <a:ext cx="8229600" cy="1143000"/>
          </a:xfrm>
          <a:ln/>
        </p:spPr>
        <p:txBody>
          <a:bodyPr vert="horz" wrap="square" anchor="ctr"/>
          <a:p>
            <a:r>
              <a:rPr lang="en-US" altLang="zh-CN" b="1">
                <a:latin typeface="黑体" panose="02010609060101010101" pitchFamily="2" charset="-122"/>
                <a:ea typeface="黑体" panose="02010609060101010101" pitchFamily="2" charset="-122"/>
              </a:rPr>
              <a:t>6.2 </a:t>
            </a:r>
            <a:r>
              <a:rPr lang="zh-CN" altLang="en-US" b="1">
                <a:latin typeface="黑体" panose="02010609060101010101" pitchFamily="2" charset="-122"/>
                <a:ea typeface="黑体" panose="02010609060101010101" pitchFamily="2" charset="-122"/>
              </a:rPr>
              <a:t>竣工决算</a:t>
            </a:r>
            <a:endParaRPr lang="zh-CN" altLang="en-US" b="1">
              <a:latin typeface="黑体" panose="02010609060101010101" pitchFamily="2" charset="-122"/>
              <a:ea typeface="黑体" panose="02010609060101010101" pitchFamily="2" charset="-122"/>
            </a:endParaRPr>
          </a:p>
        </p:txBody>
      </p:sp>
      <p:sp>
        <p:nvSpPr>
          <p:cNvPr id="15363" name="文本占位符 15362"/>
          <p:cNvSpPr>
            <a:spLocks noGrp="1"/>
          </p:cNvSpPr>
          <p:nvPr>
            <p:ph type="body" idx="1"/>
          </p:nvPr>
        </p:nvSpPr>
        <p:spPr>
          <a:xfrm>
            <a:off x="468313" y="1341438"/>
            <a:ext cx="7920037" cy="5516562"/>
          </a:xfrm>
          <a:ln/>
        </p:spPr>
        <p:txBody>
          <a:bodyPr/>
          <a:p>
            <a:pPr>
              <a:lnSpc>
                <a:spcPct val="110000"/>
              </a:lnSpc>
              <a:buNone/>
            </a:pPr>
            <a:r>
              <a:rPr lang="en-US" altLang="zh-CN" sz="2600">
                <a:solidFill>
                  <a:schemeClr val="accent2"/>
                </a:solidFill>
              </a:rPr>
              <a:t>          </a:t>
            </a:r>
            <a:r>
              <a:rPr lang="zh-CN" altLang="en-US" sz="2600" u="sng">
                <a:solidFill>
                  <a:srgbClr val="0066FF"/>
                </a:solidFill>
                <a:latin typeface="宋体" panose="02010600030101010101" pitchFamily="2" charset="-122"/>
              </a:rPr>
              <a:t>竣工决算</a:t>
            </a:r>
            <a:r>
              <a:rPr lang="zh-CN" altLang="en-US" sz="2600">
                <a:solidFill>
                  <a:schemeClr val="accent2"/>
                </a:solidFill>
                <a:latin typeface="宋体" panose="02010600030101010101" pitchFamily="2" charset="-122"/>
              </a:rPr>
              <a:t>是</a:t>
            </a:r>
            <a:r>
              <a:rPr lang="zh-CN" altLang="en-US" sz="2600">
                <a:latin typeface="宋体" panose="02010600030101010101" pitchFamily="2" charset="-122"/>
              </a:rPr>
              <a:t>由建设单位编制的反映建设项目实际造价和投资效果的文件，是竣工验收报告的重要组成部分。 </a:t>
            </a:r>
            <a:endParaRPr lang="zh-CN" altLang="en-US" sz="2600">
              <a:latin typeface="宋体" panose="02010600030101010101" pitchFamily="2" charset="-122"/>
            </a:endParaRPr>
          </a:p>
          <a:p>
            <a:pPr>
              <a:lnSpc>
                <a:spcPct val="110000"/>
              </a:lnSpc>
              <a:buNone/>
            </a:pPr>
            <a:r>
              <a:rPr lang="zh-CN" altLang="en-US" sz="2600">
                <a:latin typeface="宋体" panose="02010600030101010101" pitchFamily="2" charset="-122"/>
              </a:rPr>
              <a:t>      所有竣工验收的项目应在办理手续之前，对所有建设项目的财产和物资进行认真清理，及时而正确地编报竣工决算，它对于总结分析建设过程的经验</a:t>
            </a:r>
            <a:r>
              <a:rPr lang="zh-CN" altLang="en-US" sz="2600"/>
              <a:t>教训，提高工程造价管理水平和积累技术经济资料，为有关部门制定类似工程的建设计划与修订概预算定额指标提供资料和经验，都具有重要的意义。</a:t>
            </a:r>
            <a:endParaRPr lang="zh-CN" altLang="en-US" sz="2600"/>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3">
                                            <p:txEl>
                                              <p:charRg st="0" end="59"/>
                                            </p:txEl>
                                          </p:spTgt>
                                        </p:tgtEl>
                                        <p:attrNameLst>
                                          <p:attrName>style.visibility</p:attrName>
                                        </p:attrNameLst>
                                      </p:cBhvr>
                                      <p:to>
                                        <p:strVal val="visible"/>
                                      </p:to>
                                    </p:set>
                                    <p:animEffect transition="in" filter="blinds(horizontal)">
                                      <p:cBhvr>
                                        <p:cTn id="7" dur="500"/>
                                        <p:tgtEl>
                                          <p:spTgt spid="15363">
                                            <p:txEl>
                                              <p:charRg st="0" end="59"/>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3">
                                            <p:txEl>
                                              <p:charRg st="59" end="197"/>
                                            </p:txEl>
                                          </p:spTgt>
                                        </p:tgtEl>
                                        <p:attrNameLst>
                                          <p:attrName>style.visibility</p:attrName>
                                        </p:attrNameLst>
                                      </p:cBhvr>
                                      <p:to>
                                        <p:strVal val="visible"/>
                                      </p:to>
                                    </p:set>
                                    <p:animEffect transition="in" filter="blinds(horizontal)">
                                      <p:cBhvr>
                                        <p:cTn id="12" dur="500"/>
                                        <p:tgtEl>
                                          <p:spTgt spid="15363">
                                            <p:txEl>
                                              <p:charRg st="59" end="19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标题 16385"/>
          <p:cNvSpPr>
            <a:spLocks noGrp="1"/>
          </p:cNvSpPr>
          <p:nvPr>
            <p:ph type="title"/>
          </p:nvPr>
        </p:nvSpPr>
        <p:spPr>
          <a:ln/>
        </p:spPr>
        <p:txBody>
          <a:bodyPr vert="horz" wrap="square" anchor="ctr"/>
          <a:p>
            <a:r>
              <a:rPr lang="en-US" altLang="zh-CN" b="1">
                <a:latin typeface="黑体" panose="02010609060101010101" pitchFamily="2" charset="-122"/>
                <a:ea typeface="黑体" panose="02010609060101010101" pitchFamily="2" charset="-122"/>
              </a:rPr>
              <a:t>6.2.1 </a:t>
            </a:r>
            <a:r>
              <a:rPr lang="zh-CN" altLang="en-US" b="1">
                <a:latin typeface="黑体" panose="02010609060101010101" pitchFamily="2" charset="-122"/>
                <a:ea typeface="黑体" panose="02010609060101010101" pitchFamily="2" charset="-122"/>
              </a:rPr>
              <a:t>竣工决算及其分类</a:t>
            </a:r>
            <a:endParaRPr lang="zh-CN" altLang="en-US" b="1">
              <a:latin typeface="黑体" panose="02010609060101010101" pitchFamily="2" charset="-122"/>
              <a:ea typeface="黑体" panose="02010609060101010101" pitchFamily="2" charset="-122"/>
            </a:endParaRPr>
          </a:p>
        </p:txBody>
      </p:sp>
      <p:sp>
        <p:nvSpPr>
          <p:cNvPr id="16387" name="文本占位符 16386"/>
          <p:cNvSpPr>
            <a:spLocks noGrp="1"/>
          </p:cNvSpPr>
          <p:nvPr>
            <p:ph type="body" idx="1"/>
          </p:nvPr>
        </p:nvSpPr>
        <p:spPr>
          <a:ln/>
        </p:spPr>
        <p:txBody>
          <a:bodyPr/>
          <a:p>
            <a:pPr>
              <a:lnSpc>
                <a:spcPct val="120000"/>
              </a:lnSpc>
              <a:spcBef>
                <a:spcPct val="0"/>
              </a:spcBef>
              <a:buNone/>
            </a:pPr>
            <a:r>
              <a:rPr lang="en-US" altLang="zh-CN" sz="2100">
                <a:solidFill>
                  <a:schemeClr val="accent2"/>
                </a:solidFill>
              </a:rPr>
              <a:t>          </a:t>
            </a:r>
            <a:r>
              <a:rPr lang="zh-CN" altLang="en-US" sz="2100" b="1">
                <a:solidFill>
                  <a:schemeClr val="accent2"/>
                </a:solidFill>
              </a:rPr>
              <a:t>建设工程竣工决算</a:t>
            </a:r>
            <a:r>
              <a:rPr lang="zh-CN" altLang="en-US" sz="2100"/>
              <a:t>是指在项目竣工验收交付使用阶段，由建设单位编制的建设项目从筹建到竣工投产或使用全过程的全部实际支出费用的文件，它反映建设项目实际造价和投资效果。</a:t>
            </a:r>
            <a:endParaRPr lang="zh-CN" altLang="en-US" sz="2100"/>
          </a:p>
          <a:p>
            <a:pPr>
              <a:lnSpc>
                <a:spcPct val="120000"/>
              </a:lnSpc>
              <a:spcBef>
                <a:spcPct val="0"/>
              </a:spcBef>
              <a:buNone/>
            </a:pPr>
            <a:r>
              <a:rPr lang="zh-CN" altLang="en-US" sz="2100"/>
              <a:t>           为了严格执行基本建设项目竣工验收制度，正确核定新增固定资产价值，考核投资效果，建立健全项目法人责任制，按照国家关于基本建设项目规模的大小，可分为大、中型建设项目决算和小型建设项目竣工决算两大类。</a:t>
            </a:r>
            <a:endParaRPr lang="zh-CN" altLang="en-US" sz="2100"/>
          </a:p>
        </p:txBody>
      </p:sp>
    </p:spTree>
  </p:cSld>
  <p:clrMapOvr>
    <a:masterClrMapping/>
  </p:clrMapOvr>
  <p:transition spd="med">
    <p:cover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标题 17409"/>
          <p:cNvSpPr>
            <a:spLocks noGrp="1"/>
          </p:cNvSpPr>
          <p:nvPr>
            <p:ph type="title"/>
          </p:nvPr>
        </p:nvSpPr>
        <p:spPr>
          <a:xfrm>
            <a:off x="468313" y="188913"/>
            <a:ext cx="8229600" cy="792162"/>
          </a:xfrm>
          <a:ln/>
        </p:spPr>
        <p:txBody>
          <a:bodyPr vert="horz" wrap="square" anchor="ctr"/>
          <a:p>
            <a:r>
              <a:rPr lang="en-US" altLang="zh-CN" sz="3400" b="1">
                <a:latin typeface="黑体" panose="02010609060101010101" pitchFamily="2" charset="-122"/>
                <a:ea typeface="黑体" panose="02010609060101010101" pitchFamily="2" charset="-122"/>
              </a:rPr>
              <a:t>6.2.2 </a:t>
            </a:r>
            <a:r>
              <a:rPr lang="zh-CN" altLang="en-US" sz="3400" b="1">
                <a:latin typeface="黑体" panose="02010609060101010101" pitchFamily="2" charset="-122"/>
                <a:ea typeface="黑体" panose="02010609060101010101" pitchFamily="2" charset="-122"/>
              </a:rPr>
              <a:t>竣工决算的作用</a:t>
            </a:r>
            <a:endParaRPr lang="zh-CN" altLang="en-US" sz="3400" b="1">
              <a:latin typeface="黑体" panose="02010609060101010101" pitchFamily="2" charset="-122"/>
              <a:ea typeface="黑体" panose="02010609060101010101" pitchFamily="2" charset="-122"/>
            </a:endParaRPr>
          </a:p>
        </p:txBody>
      </p:sp>
      <p:sp>
        <p:nvSpPr>
          <p:cNvPr id="17411" name="文本占位符 17410"/>
          <p:cNvSpPr>
            <a:spLocks noGrp="1"/>
          </p:cNvSpPr>
          <p:nvPr>
            <p:ph type="body" idx="1"/>
          </p:nvPr>
        </p:nvSpPr>
        <p:spPr>
          <a:xfrm>
            <a:off x="468313" y="908050"/>
            <a:ext cx="8424862" cy="5400675"/>
          </a:xfrm>
          <a:ln/>
        </p:spPr>
        <p:txBody>
          <a:bodyPr/>
          <a:p>
            <a:pPr>
              <a:lnSpc>
                <a:spcPct val="110000"/>
              </a:lnSpc>
              <a:buNone/>
            </a:pPr>
            <a:r>
              <a:rPr lang="zh-CN" altLang="en-US" sz="2100" b="1">
                <a:solidFill>
                  <a:srgbClr val="0066FF"/>
                </a:solidFill>
                <a:latin typeface="宋体" panose="02010600030101010101" pitchFamily="2" charset="-122"/>
              </a:rPr>
              <a:t>（</a:t>
            </a:r>
            <a:r>
              <a:rPr lang="en-US" altLang="zh-CN" sz="2100" b="1">
                <a:solidFill>
                  <a:srgbClr val="0066FF"/>
                </a:solidFill>
                <a:latin typeface="宋体" panose="02010600030101010101" pitchFamily="2" charset="-122"/>
              </a:rPr>
              <a:t>1</a:t>
            </a:r>
            <a:r>
              <a:rPr lang="zh-CN" altLang="en-US" sz="2100" b="1">
                <a:solidFill>
                  <a:srgbClr val="0066FF"/>
                </a:solidFill>
                <a:latin typeface="宋体" panose="02010600030101010101" pitchFamily="2" charset="-122"/>
              </a:rPr>
              <a:t>）竣工决算是国家对基本建设投资实行计划管理的重要手段；</a:t>
            </a:r>
            <a:endParaRPr lang="zh-CN" altLang="en-US" sz="2100" b="1">
              <a:solidFill>
                <a:srgbClr val="0066FF"/>
              </a:solidFill>
              <a:latin typeface="宋体" panose="02010600030101010101" pitchFamily="2" charset="-122"/>
            </a:endParaRPr>
          </a:p>
          <a:p>
            <a:pPr>
              <a:lnSpc>
                <a:spcPct val="110000"/>
              </a:lnSpc>
              <a:buNone/>
            </a:pPr>
            <a:r>
              <a:rPr lang="zh-CN" altLang="en-US" sz="2100" b="1">
                <a:latin typeface="宋体" panose="02010600030101010101" pitchFamily="2" charset="-122"/>
              </a:rPr>
              <a:t>      通过把竣工决算的各项费用数额与设计概算中的相应费用指标相比，可得出节约或超支的情况，通过分析节约或超支的原因总结经验教训，加强投资计划管理以提高基本建设投资效果。</a:t>
            </a:r>
            <a:endParaRPr lang="zh-CN" altLang="en-US" sz="2100" b="1">
              <a:latin typeface="宋体" panose="02010600030101010101" pitchFamily="2" charset="-122"/>
            </a:endParaRPr>
          </a:p>
          <a:p>
            <a:pPr>
              <a:lnSpc>
                <a:spcPct val="110000"/>
              </a:lnSpc>
              <a:buNone/>
            </a:pPr>
            <a:r>
              <a:rPr lang="zh-CN" altLang="en-US" sz="2100" b="1">
                <a:solidFill>
                  <a:srgbClr val="0066FF"/>
                </a:solidFill>
                <a:latin typeface="宋体" panose="02010600030101010101" pitchFamily="2" charset="-122"/>
              </a:rPr>
              <a:t>（</a:t>
            </a:r>
            <a:r>
              <a:rPr lang="en-US" altLang="zh-CN" sz="2100" b="1">
                <a:solidFill>
                  <a:srgbClr val="0066FF"/>
                </a:solidFill>
                <a:latin typeface="宋体" panose="02010600030101010101" pitchFamily="2" charset="-122"/>
              </a:rPr>
              <a:t>2</a:t>
            </a:r>
            <a:r>
              <a:rPr lang="zh-CN" altLang="en-US" sz="2100" b="1">
                <a:solidFill>
                  <a:srgbClr val="0066FF"/>
                </a:solidFill>
                <a:latin typeface="宋体" panose="02010600030101010101" pitchFamily="2" charset="-122"/>
              </a:rPr>
              <a:t>）竣工决算时对基本建设实行“三算”对比的基本依据；</a:t>
            </a:r>
            <a:endParaRPr lang="zh-CN" altLang="en-US" sz="2100" b="1">
              <a:solidFill>
                <a:srgbClr val="0066FF"/>
              </a:solidFill>
              <a:latin typeface="宋体" panose="02010600030101010101" pitchFamily="2" charset="-122"/>
            </a:endParaRPr>
          </a:p>
          <a:p>
            <a:pPr>
              <a:lnSpc>
                <a:spcPct val="110000"/>
              </a:lnSpc>
              <a:buNone/>
            </a:pPr>
            <a:r>
              <a:rPr lang="zh-CN" altLang="en-US" sz="2100" b="1">
                <a:latin typeface="宋体" panose="02010600030101010101" pitchFamily="2" charset="-122"/>
              </a:rPr>
              <a:t>      “三算”对比是指设计概算、施工图预算和竣工决算的对比，因此，竣工决算在“三算”对比中具有特殊的作用，能够直接反映出固定资产投资计划完成情况和投资效果。</a:t>
            </a:r>
            <a:endParaRPr lang="zh-CN" altLang="en-US" sz="2100" b="1">
              <a:latin typeface="宋体" panose="02010600030101010101" pitchFamily="2" charset="-122"/>
            </a:endParaRPr>
          </a:p>
          <a:p>
            <a:pPr>
              <a:lnSpc>
                <a:spcPct val="110000"/>
              </a:lnSpc>
              <a:buNone/>
            </a:pPr>
            <a:r>
              <a:rPr lang="zh-CN" altLang="en-US" sz="2100" b="1">
                <a:solidFill>
                  <a:srgbClr val="0066FF"/>
                </a:solidFill>
                <a:latin typeface="宋体" panose="02010600030101010101" pitchFamily="2" charset="-122"/>
              </a:rPr>
              <a:t>（</a:t>
            </a:r>
            <a:r>
              <a:rPr lang="en-US" altLang="zh-CN" sz="2100" b="1">
                <a:solidFill>
                  <a:srgbClr val="0066FF"/>
                </a:solidFill>
                <a:latin typeface="宋体" panose="02010600030101010101" pitchFamily="2" charset="-122"/>
              </a:rPr>
              <a:t>3</a:t>
            </a:r>
            <a:r>
              <a:rPr lang="zh-CN" altLang="en-US" sz="2100" b="1">
                <a:solidFill>
                  <a:srgbClr val="0066FF"/>
                </a:solidFill>
                <a:latin typeface="宋体" panose="02010600030101010101" pitchFamily="2" charset="-122"/>
              </a:rPr>
              <a:t>）竣工决算是竣工验收的主要依据；</a:t>
            </a:r>
            <a:endParaRPr lang="zh-CN" altLang="en-US" sz="2100" b="1">
              <a:solidFill>
                <a:srgbClr val="0066FF"/>
              </a:solidFill>
              <a:latin typeface="宋体" panose="02010600030101010101" pitchFamily="2" charset="-122"/>
            </a:endParaRPr>
          </a:p>
          <a:p>
            <a:pPr>
              <a:lnSpc>
                <a:spcPct val="110000"/>
              </a:lnSpc>
              <a:buNone/>
            </a:pPr>
            <a:r>
              <a:rPr lang="zh-CN" altLang="en-US" sz="2100">
                <a:latin typeface="宋体" panose="02010600030101010101" pitchFamily="2" charset="-122"/>
              </a:rPr>
              <a:t>      在竣工验收之前，建设单位向主管部门提出验收报告，其中主要组成部分是建设单位编制的竣工决算文件，作为验收委员会（或小组）的验收依据。</a:t>
            </a:r>
            <a:endParaRPr lang="zh-CN" altLang="en-US" sz="2100" b="1">
              <a:solidFill>
                <a:schemeClr val="accent2"/>
              </a:solidFill>
              <a:latin typeface="宋体" panose="02010600030101010101" pitchFamily="2" charset="-122"/>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charRg st="0" end="30"/>
                                            </p:txEl>
                                          </p:spTgt>
                                        </p:tgtEl>
                                        <p:attrNameLst>
                                          <p:attrName>style.visibility</p:attrName>
                                        </p:attrNameLst>
                                      </p:cBhvr>
                                      <p:to>
                                        <p:strVal val="visible"/>
                                      </p:to>
                                    </p:set>
                                    <p:anim calcmode="lin" valueType="num">
                                      <p:cBhvr additive="base">
                                        <p:cTn id="7" dur="500" fill="hold"/>
                                        <p:tgtEl>
                                          <p:spTgt spid="17411">
                                            <p:txEl>
                                              <p:charRg st="0" end="3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charRg st="0" end="3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411">
                                            <p:txEl>
                                              <p:charRg st="30" end="118"/>
                                            </p:txEl>
                                          </p:spTgt>
                                        </p:tgtEl>
                                        <p:attrNameLst>
                                          <p:attrName>style.visibility</p:attrName>
                                        </p:attrNameLst>
                                      </p:cBhvr>
                                      <p:to>
                                        <p:strVal val="visible"/>
                                      </p:to>
                                    </p:set>
                                    <p:anim calcmode="lin" valueType="num">
                                      <p:cBhvr additive="base">
                                        <p:cTn id="11" dur="500" fill="hold"/>
                                        <p:tgtEl>
                                          <p:spTgt spid="17411">
                                            <p:txEl>
                                              <p:charRg st="30" end="11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411">
                                            <p:txEl>
                                              <p:charRg st="30" end="11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411">
                                            <p:txEl>
                                              <p:charRg st="118" end="146"/>
                                            </p:txEl>
                                          </p:spTgt>
                                        </p:tgtEl>
                                        <p:attrNameLst>
                                          <p:attrName>style.visibility</p:attrName>
                                        </p:attrNameLst>
                                      </p:cBhvr>
                                      <p:to>
                                        <p:strVal val="visible"/>
                                      </p:to>
                                    </p:set>
                                    <p:anim calcmode="lin" valueType="num">
                                      <p:cBhvr additive="base">
                                        <p:cTn id="15" dur="500" fill="hold"/>
                                        <p:tgtEl>
                                          <p:spTgt spid="17411">
                                            <p:txEl>
                                              <p:charRg st="118" end="14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411">
                                            <p:txEl>
                                              <p:charRg st="118" end="14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411">
                                            <p:txEl>
                                              <p:charRg st="146" end="228"/>
                                            </p:txEl>
                                          </p:spTgt>
                                        </p:tgtEl>
                                        <p:attrNameLst>
                                          <p:attrName>style.visibility</p:attrName>
                                        </p:attrNameLst>
                                      </p:cBhvr>
                                      <p:to>
                                        <p:strVal val="visible"/>
                                      </p:to>
                                    </p:set>
                                    <p:anim calcmode="lin" valueType="num">
                                      <p:cBhvr additive="base">
                                        <p:cTn id="19" dur="500" fill="hold"/>
                                        <p:tgtEl>
                                          <p:spTgt spid="17411">
                                            <p:txEl>
                                              <p:charRg st="146" end="22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charRg st="146" end="22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7411">
                                            <p:txEl>
                                              <p:charRg st="228" end="247"/>
                                            </p:txEl>
                                          </p:spTgt>
                                        </p:tgtEl>
                                        <p:attrNameLst>
                                          <p:attrName>style.visibility</p:attrName>
                                        </p:attrNameLst>
                                      </p:cBhvr>
                                      <p:to>
                                        <p:strVal val="visible"/>
                                      </p:to>
                                    </p:set>
                                    <p:anim calcmode="lin" valueType="num">
                                      <p:cBhvr additive="base">
                                        <p:cTn id="23" dur="500" fill="hold"/>
                                        <p:tgtEl>
                                          <p:spTgt spid="17411">
                                            <p:txEl>
                                              <p:charRg st="228" end="24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411">
                                            <p:txEl>
                                              <p:charRg st="228" end="24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7411">
                                            <p:txEl>
                                              <p:charRg st="247" end="319"/>
                                            </p:txEl>
                                          </p:spTgt>
                                        </p:tgtEl>
                                        <p:attrNameLst>
                                          <p:attrName>style.visibility</p:attrName>
                                        </p:attrNameLst>
                                      </p:cBhvr>
                                      <p:to>
                                        <p:strVal val="visible"/>
                                      </p:to>
                                    </p:set>
                                    <p:anim calcmode="lin" valueType="num">
                                      <p:cBhvr additive="base">
                                        <p:cTn id="27" dur="500" fill="hold"/>
                                        <p:tgtEl>
                                          <p:spTgt spid="17411">
                                            <p:txEl>
                                              <p:charRg st="247" end="31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7411">
                                            <p:txEl>
                                              <p:charRg st="247" end="3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标题 18433"/>
          <p:cNvSpPr>
            <a:spLocks noGrp="1"/>
          </p:cNvSpPr>
          <p:nvPr>
            <p:ph type="title"/>
          </p:nvPr>
        </p:nvSpPr>
        <p:spPr>
          <a:ln/>
        </p:spPr>
        <p:txBody>
          <a:bodyPr anchor="b"/>
          <a:p>
            <a:r>
              <a:rPr lang="en-US" altLang="zh-CN" b="1">
                <a:latin typeface="黑体" panose="02010609060101010101" pitchFamily="2" charset="-122"/>
                <a:ea typeface="黑体" panose="02010609060101010101" pitchFamily="2" charset="-122"/>
              </a:rPr>
              <a:t>6.2.2 </a:t>
            </a:r>
            <a:r>
              <a:rPr lang="zh-CN" altLang="en-US" b="1">
                <a:latin typeface="黑体" panose="02010609060101010101" pitchFamily="2" charset="-122"/>
                <a:ea typeface="黑体" panose="02010609060101010101" pitchFamily="2" charset="-122"/>
              </a:rPr>
              <a:t>竣工决算的作用</a:t>
            </a:r>
            <a:endParaRPr lang="zh-CN" altLang="en-US" b="1">
              <a:latin typeface="黑体" panose="02010609060101010101" pitchFamily="2" charset="-122"/>
              <a:ea typeface="黑体" panose="02010609060101010101" pitchFamily="2" charset="-122"/>
            </a:endParaRPr>
          </a:p>
        </p:txBody>
      </p:sp>
      <p:sp>
        <p:nvSpPr>
          <p:cNvPr id="18435" name="文本占位符 18434"/>
          <p:cNvSpPr>
            <a:spLocks noGrp="1"/>
          </p:cNvSpPr>
          <p:nvPr>
            <p:ph type="body" idx="1"/>
          </p:nvPr>
        </p:nvSpPr>
        <p:spPr>
          <a:xfrm>
            <a:off x="457200" y="1268413"/>
            <a:ext cx="8229600" cy="4857750"/>
          </a:xfrm>
          <a:ln/>
        </p:spPr>
        <p:txBody>
          <a:bodyPr/>
          <a:p>
            <a:pPr>
              <a:lnSpc>
                <a:spcPct val="120000"/>
              </a:lnSpc>
              <a:buNone/>
            </a:pPr>
            <a:r>
              <a:rPr lang="zh-CN" altLang="en-US" sz="2300" b="1">
                <a:solidFill>
                  <a:srgbClr val="0066FF"/>
                </a:solidFill>
              </a:rPr>
              <a:t>（</a:t>
            </a:r>
            <a:r>
              <a:rPr lang="en-US" altLang="zh-CN" sz="2300" b="1">
                <a:solidFill>
                  <a:srgbClr val="0066FF"/>
                </a:solidFill>
              </a:rPr>
              <a:t>4</a:t>
            </a:r>
            <a:r>
              <a:rPr lang="zh-CN" altLang="en-US" sz="2300" b="1">
                <a:solidFill>
                  <a:srgbClr val="0066FF"/>
                </a:solidFill>
              </a:rPr>
              <a:t>）竣工决算是确定建设单位新增资产价值的依据；</a:t>
            </a:r>
            <a:endParaRPr lang="zh-CN" altLang="en-US" sz="2300" b="1">
              <a:solidFill>
                <a:srgbClr val="0066FF"/>
              </a:solidFill>
            </a:endParaRPr>
          </a:p>
          <a:p>
            <a:pPr>
              <a:lnSpc>
                <a:spcPct val="120000"/>
              </a:lnSpc>
              <a:buNone/>
            </a:pPr>
            <a:r>
              <a:rPr lang="zh-CN" altLang="en-US" sz="2200"/>
              <a:t>           在竣工决算中详细地计算了建设项目所有的建筑工程费、安装工程费、设备费、和其他费用等新增固资产总额及流动资金，作为建设管理部门向企事业使用单位移交财产的依据。</a:t>
            </a:r>
            <a:endParaRPr lang="zh-CN" altLang="en-US" sz="2300">
              <a:solidFill>
                <a:schemeClr val="accent2"/>
              </a:solidFill>
            </a:endParaRPr>
          </a:p>
          <a:p>
            <a:pPr>
              <a:lnSpc>
                <a:spcPct val="120000"/>
              </a:lnSpc>
              <a:buNone/>
            </a:pPr>
            <a:r>
              <a:rPr lang="zh-CN" altLang="en-US" sz="2300" b="1">
                <a:solidFill>
                  <a:srgbClr val="0066FF"/>
                </a:solidFill>
              </a:rPr>
              <a:t>（</a:t>
            </a:r>
            <a:r>
              <a:rPr lang="en-US" altLang="zh-CN" sz="2300" b="1">
                <a:solidFill>
                  <a:srgbClr val="0066FF"/>
                </a:solidFill>
              </a:rPr>
              <a:t>5</a:t>
            </a:r>
            <a:r>
              <a:rPr lang="zh-CN" altLang="en-US" sz="2300" b="1">
                <a:solidFill>
                  <a:srgbClr val="0066FF"/>
                </a:solidFill>
              </a:rPr>
              <a:t>）竣工决算是基本建设成果和财务的综合反映；</a:t>
            </a:r>
            <a:endParaRPr lang="zh-CN" altLang="en-US" sz="2300" b="1">
              <a:solidFill>
                <a:srgbClr val="0066FF"/>
              </a:solidFill>
            </a:endParaRPr>
          </a:p>
          <a:p>
            <a:pPr>
              <a:lnSpc>
                <a:spcPct val="120000"/>
              </a:lnSpc>
              <a:buNone/>
            </a:pPr>
            <a:r>
              <a:rPr lang="zh-CN" altLang="en-US" sz="2200">
                <a:solidFill>
                  <a:schemeClr val="accent2"/>
                </a:solidFill>
              </a:rPr>
              <a:t>             </a:t>
            </a:r>
            <a:r>
              <a:rPr lang="zh-CN" altLang="en-US" sz="2200"/>
              <a:t>建设工程竣工决算包括了基本项目从筹建到建成投产（或使用）的全部费用。它除了用货币形式表示基本建设的实际成本和有关指标外，还包括建设工期、工程量和资产的实物量以及技术经济指标。它综合了工程的年度财务决算，全面地反映了基本建设的主要情况。</a:t>
            </a:r>
            <a:endParaRPr lang="zh-CN" altLang="en-US" sz="2300"/>
          </a:p>
          <a:p>
            <a:pPr>
              <a:lnSpc>
                <a:spcPct val="120000"/>
              </a:lnSpc>
            </a:pPr>
            <a:endParaRPr lang="zh-CN" altLang="en-US" sz="2100"/>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5">
                                            <p:txEl>
                                              <p:charRg st="0" end="25"/>
                                            </p:txEl>
                                          </p:spTgt>
                                        </p:tgtEl>
                                        <p:attrNameLst>
                                          <p:attrName>style.visibility</p:attrName>
                                        </p:attrNameLst>
                                      </p:cBhvr>
                                      <p:to>
                                        <p:strVal val="visible"/>
                                      </p:to>
                                    </p:set>
                                    <p:animEffect transition="in" filter="blinds(horizontal)">
                                      <p:cBhvr>
                                        <p:cTn id="7" dur="500"/>
                                        <p:tgtEl>
                                          <p:spTgt spid="18435">
                                            <p:txEl>
                                              <p:charRg st="0" end="25"/>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8435">
                                            <p:txEl>
                                              <p:charRg st="25" end="115"/>
                                            </p:txEl>
                                          </p:spTgt>
                                        </p:tgtEl>
                                        <p:attrNameLst>
                                          <p:attrName>style.visibility</p:attrName>
                                        </p:attrNameLst>
                                      </p:cBhvr>
                                      <p:to>
                                        <p:strVal val="visible"/>
                                      </p:to>
                                    </p:set>
                                    <p:animEffect transition="in" filter="blinds(horizontal)">
                                      <p:cBhvr>
                                        <p:cTn id="10" dur="500"/>
                                        <p:tgtEl>
                                          <p:spTgt spid="18435">
                                            <p:txEl>
                                              <p:charRg st="25" end="11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8435">
                                            <p:txEl>
                                              <p:charRg st="115" end="139"/>
                                            </p:txEl>
                                          </p:spTgt>
                                        </p:tgtEl>
                                        <p:attrNameLst>
                                          <p:attrName>style.visibility</p:attrName>
                                        </p:attrNameLst>
                                      </p:cBhvr>
                                      <p:to>
                                        <p:strVal val="visible"/>
                                      </p:to>
                                    </p:set>
                                    <p:animEffect transition="in" filter="blinds(horizontal)">
                                      <p:cBhvr>
                                        <p:cTn id="13" dur="500"/>
                                        <p:tgtEl>
                                          <p:spTgt spid="18435">
                                            <p:txEl>
                                              <p:charRg st="115" end="139"/>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8435">
                                            <p:txEl>
                                              <p:charRg st="139" end="270"/>
                                            </p:txEl>
                                          </p:spTgt>
                                        </p:tgtEl>
                                        <p:attrNameLst>
                                          <p:attrName>style.visibility</p:attrName>
                                        </p:attrNameLst>
                                      </p:cBhvr>
                                      <p:to>
                                        <p:strVal val="visible"/>
                                      </p:to>
                                    </p:set>
                                    <p:animEffect transition="in" filter="blinds(horizontal)">
                                      <p:cBhvr>
                                        <p:cTn id="16" dur="500"/>
                                        <p:tgtEl>
                                          <p:spTgt spid="18435">
                                            <p:txEl>
                                              <p:charRg st="139" end="27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标题 19457"/>
          <p:cNvSpPr>
            <a:spLocks noGrp="1"/>
          </p:cNvSpPr>
          <p:nvPr>
            <p:ph type="title"/>
          </p:nvPr>
        </p:nvSpPr>
        <p:spPr>
          <a:xfrm>
            <a:off x="395288" y="260350"/>
            <a:ext cx="8137525" cy="720725"/>
          </a:xfrm>
          <a:ln/>
        </p:spPr>
        <p:txBody>
          <a:bodyPr vert="horz" wrap="square" anchor="ctr"/>
          <a:p>
            <a:r>
              <a:rPr lang="en-US" altLang="zh-CN" b="1">
                <a:latin typeface="黑体" panose="02010609060101010101" pitchFamily="2" charset="-122"/>
                <a:ea typeface="黑体" panose="02010609060101010101" pitchFamily="2" charset="-122"/>
              </a:rPr>
              <a:t>6.2.3 </a:t>
            </a:r>
            <a:r>
              <a:rPr lang="zh-CN" altLang="en-US" b="1">
                <a:latin typeface="黑体" panose="02010609060101010101" pitchFamily="2" charset="-122"/>
                <a:ea typeface="黑体" panose="02010609060101010101" pitchFamily="2" charset="-122"/>
              </a:rPr>
              <a:t>竣工决算的内容</a:t>
            </a:r>
            <a:endParaRPr lang="zh-CN" altLang="en-US" b="1">
              <a:latin typeface="黑体" panose="02010609060101010101" pitchFamily="2" charset="-122"/>
              <a:ea typeface="黑体" panose="02010609060101010101" pitchFamily="2" charset="-122"/>
            </a:endParaRPr>
          </a:p>
        </p:txBody>
      </p:sp>
      <p:sp>
        <p:nvSpPr>
          <p:cNvPr id="19459" name="文本占位符 19458"/>
          <p:cNvSpPr>
            <a:spLocks noGrp="1"/>
          </p:cNvSpPr>
          <p:nvPr>
            <p:ph type="body" idx="1"/>
          </p:nvPr>
        </p:nvSpPr>
        <p:spPr>
          <a:xfrm>
            <a:off x="395288" y="1052513"/>
            <a:ext cx="8435975" cy="5546725"/>
          </a:xfrm>
          <a:ln/>
        </p:spPr>
        <p:txBody>
          <a:bodyPr/>
          <a:p>
            <a:pPr>
              <a:lnSpc>
                <a:spcPct val="110000"/>
              </a:lnSpc>
            </a:pPr>
            <a:r>
              <a:rPr lang="zh-CN" altLang="en-US" sz="2100" u="sng"/>
              <a:t>竣工决算的内容</a:t>
            </a:r>
            <a:r>
              <a:rPr lang="zh-CN" altLang="en-US" sz="2100"/>
              <a:t>包括竣工财务决算说明书、竣工财务决算报表、工程竣工图和工程造价对比分析</a:t>
            </a:r>
            <a:r>
              <a:rPr lang="en-US" altLang="zh-CN" sz="2100"/>
              <a:t>4</a:t>
            </a:r>
            <a:r>
              <a:rPr lang="zh-CN" altLang="en-US" sz="2100"/>
              <a:t>个部分，前两个部分又称之为建设项目竣工财务决算，是竣工决算的核心内容和重耍组成部分。</a:t>
            </a:r>
            <a:endParaRPr lang="zh-CN" altLang="en-US" sz="2100"/>
          </a:p>
          <a:p>
            <a:pPr>
              <a:lnSpc>
                <a:spcPct val="110000"/>
              </a:lnSpc>
            </a:pPr>
            <a:r>
              <a:rPr lang="zh-CN" altLang="en-US" sz="2100" b="1">
                <a:solidFill>
                  <a:srgbClr val="0066FF"/>
                </a:solidFill>
              </a:rPr>
              <a:t>（</a:t>
            </a:r>
            <a:r>
              <a:rPr lang="en-US" altLang="zh-CN" sz="2100" b="1">
                <a:solidFill>
                  <a:srgbClr val="0066FF"/>
                </a:solidFill>
              </a:rPr>
              <a:t>1</a:t>
            </a:r>
            <a:r>
              <a:rPr lang="zh-CN" altLang="en-US" sz="2100" b="1">
                <a:solidFill>
                  <a:srgbClr val="0066FF"/>
                </a:solidFill>
              </a:rPr>
              <a:t>）竣工财务决算说明书；</a:t>
            </a:r>
            <a:endParaRPr lang="zh-CN" altLang="en-US" sz="2100" b="1">
              <a:solidFill>
                <a:srgbClr val="0066FF"/>
              </a:solidFill>
            </a:endParaRPr>
          </a:p>
          <a:p>
            <a:pPr>
              <a:lnSpc>
                <a:spcPct val="110000"/>
              </a:lnSpc>
              <a:buNone/>
            </a:pPr>
            <a:r>
              <a:rPr lang="zh-CN" altLang="en-US" sz="2100"/>
              <a:t>        竣工决算说明书主要包括以下内容；</a:t>
            </a:r>
            <a:endParaRPr lang="zh-CN" altLang="en-US" sz="2100" b="1"/>
          </a:p>
          <a:p>
            <a:pPr>
              <a:lnSpc>
                <a:spcPct val="110000"/>
              </a:lnSpc>
              <a:buNone/>
            </a:pPr>
            <a:r>
              <a:rPr lang="zh-CN" altLang="en-US" sz="2100" b="1"/>
              <a:t>         </a:t>
            </a:r>
            <a:r>
              <a:rPr lang="en-US" altLang="zh-CN" sz="2100" b="1"/>
              <a:t>1</a:t>
            </a:r>
            <a:r>
              <a:rPr lang="zh-CN" altLang="en-US" sz="2100" b="1"/>
              <a:t>）建设项目概况；</a:t>
            </a:r>
            <a:endParaRPr lang="zh-CN" altLang="en-US" sz="2100" b="1"/>
          </a:p>
          <a:p>
            <a:pPr>
              <a:lnSpc>
                <a:spcPct val="110000"/>
              </a:lnSpc>
              <a:buNone/>
            </a:pPr>
            <a:r>
              <a:rPr lang="zh-CN" altLang="en-US" sz="2100" b="1"/>
              <a:t>         </a:t>
            </a:r>
            <a:r>
              <a:rPr lang="en-US" altLang="zh-CN" sz="2100" b="1"/>
              <a:t>2</a:t>
            </a:r>
            <a:r>
              <a:rPr lang="zh-CN" altLang="en-US" sz="2100" b="1"/>
              <a:t>）会计账务的处理、财产物资情况及债权债务的清偿情况；</a:t>
            </a:r>
            <a:endParaRPr lang="zh-CN" altLang="en-US" sz="2100" b="1"/>
          </a:p>
          <a:p>
            <a:pPr>
              <a:lnSpc>
                <a:spcPct val="110000"/>
              </a:lnSpc>
              <a:buNone/>
            </a:pPr>
            <a:r>
              <a:rPr lang="zh-CN" altLang="en-US" sz="2100" b="1"/>
              <a:t>         </a:t>
            </a:r>
            <a:r>
              <a:rPr lang="en-US" altLang="zh-CN" sz="2100" b="1"/>
              <a:t>3</a:t>
            </a:r>
            <a:r>
              <a:rPr lang="zh-CN" altLang="en-US" sz="2100" b="1"/>
              <a:t>）资金节余、基建结余资金等的上交分配情况；</a:t>
            </a:r>
            <a:endParaRPr lang="zh-CN" altLang="en-US" sz="2100" b="1"/>
          </a:p>
          <a:p>
            <a:pPr>
              <a:lnSpc>
                <a:spcPct val="110000"/>
              </a:lnSpc>
              <a:buNone/>
            </a:pPr>
            <a:r>
              <a:rPr lang="zh-CN" altLang="en-US" sz="2100" b="1"/>
              <a:t>         </a:t>
            </a:r>
            <a:r>
              <a:rPr lang="en-US" altLang="zh-CN" sz="2100" b="1"/>
              <a:t>4</a:t>
            </a:r>
            <a:r>
              <a:rPr lang="zh-CN" altLang="en-US" sz="2100" b="1"/>
              <a:t>）主要技术经济指标的分析、计算情况；</a:t>
            </a:r>
            <a:endParaRPr lang="zh-CN" altLang="en-US" sz="2100" b="1"/>
          </a:p>
          <a:p>
            <a:pPr>
              <a:lnSpc>
                <a:spcPct val="110000"/>
              </a:lnSpc>
              <a:buNone/>
            </a:pPr>
            <a:r>
              <a:rPr lang="zh-CN" altLang="en-US" sz="2100" b="1"/>
              <a:t>         </a:t>
            </a:r>
            <a:r>
              <a:rPr lang="en-US" altLang="zh-CN" sz="2100" b="1"/>
              <a:t>5</a:t>
            </a:r>
            <a:r>
              <a:rPr lang="zh-CN" altLang="en-US" sz="2100" b="1"/>
              <a:t>）基本建设项目管理及决算中存在的问题、建议；</a:t>
            </a:r>
            <a:endParaRPr lang="zh-CN" altLang="en-US" sz="2100" b="1"/>
          </a:p>
          <a:p>
            <a:pPr>
              <a:lnSpc>
                <a:spcPct val="110000"/>
              </a:lnSpc>
              <a:buNone/>
            </a:pPr>
            <a:r>
              <a:rPr lang="zh-CN" altLang="en-US" sz="2100" b="1"/>
              <a:t>         </a:t>
            </a:r>
            <a:r>
              <a:rPr lang="en-US" altLang="zh-CN" sz="2100" b="1"/>
              <a:t>6</a:t>
            </a:r>
            <a:r>
              <a:rPr lang="zh-CN" altLang="en-US" sz="2100" b="1"/>
              <a:t>）需说明的其他事项。</a:t>
            </a:r>
            <a:endParaRPr lang="zh-CN" altLang="en-US" sz="2100"/>
          </a:p>
          <a:p>
            <a:pPr>
              <a:lnSpc>
                <a:spcPct val="80000"/>
              </a:lnSpc>
              <a:buNone/>
            </a:pPr>
            <a:endParaRPr lang="zh-CN" altLang="en-US" sz="2000" b="1"/>
          </a:p>
          <a:p>
            <a:pPr>
              <a:lnSpc>
                <a:spcPct val="80000"/>
              </a:lnSpc>
            </a:pPr>
            <a:endParaRPr lang="zh-CN" altLang="en-US" sz="1900"/>
          </a:p>
          <a:p>
            <a:pPr>
              <a:lnSpc>
                <a:spcPct val="80000"/>
              </a:lnSpc>
            </a:pPr>
            <a:endParaRPr lang="zh-CN" altLang="en-US" sz="1900"/>
          </a:p>
        </p:txBody>
      </p:sp>
    </p:spTree>
  </p:cSld>
  <p:clrMapOvr>
    <a:masterClrMapping/>
  </p:clrMapOvr>
  <p:transition spd="med">
    <p:cover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20481"/>
          <p:cNvSpPr>
            <a:spLocks noGrp="1"/>
          </p:cNvSpPr>
          <p:nvPr>
            <p:ph type="title"/>
          </p:nvPr>
        </p:nvSpPr>
        <p:spPr>
          <a:xfrm>
            <a:off x="611188" y="1196975"/>
            <a:ext cx="8229600" cy="1143000"/>
          </a:xfrm>
          <a:ln/>
        </p:spPr>
        <p:txBody>
          <a:bodyPr anchor="b"/>
          <a:p>
            <a:r>
              <a:rPr lang="zh-CN" altLang="en-US" sz="2500" b="1">
                <a:solidFill>
                  <a:srgbClr val="0066FF"/>
                </a:solidFill>
              </a:rPr>
              <a:t>（</a:t>
            </a:r>
            <a:r>
              <a:rPr lang="en-US" altLang="zh-CN" sz="2500" b="1">
                <a:solidFill>
                  <a:srgbClr val="0066FF"/>
                </a:solidFill>
              </a:rPr>
              <a:t>2</a:t>
            </a:r>
            <a:r>
              <a:rPr lang="zh-CN" altLang="en-US" sz="2500" b="1">
                <a:solidFill>
                  <a:srgbClr val="0066FF"/>
                </a:solidFill>
              </a:rPr>
              <a:t>）竣工财务决算报表</a:t>
            </a:r>
            <a:endParaRPr lang="zh-CN" altLang="en-US" sz="2500" b="1">
              <a:solidFill>
                <a:srgbClr val="0066FF"/>
              </a:solidFill>
            </a:endParaRPr>
          </a:p>
        </p:txBody>
      </p:sp>
      <p:sp>
        <p:nvSpPr>
          <p:cNvPr id="20483" name="文本占位符 20482"/>
          <p:cNvSpPr>
            <a:spLocks noGrp="1"/>
          </p:cNvSpPr>
          <p:nvPr>
            <p:ph type="body" idx="1"/>
          </p:nvPr>
        </p:nvSpPr>
        <p:spPr>
          <a:xfrm>
            <a:off x="684213" y="2332038"/>
            <a:ext cx="7991475" cy="4525962"/>
          </a:xfrm>
          <a:ln/>
        </p:spPr>
        <p:txBody>
          <a:bodyPr/>
          <a:p>
            <a:pPr>
              <a:lnSpc>
                <a:spcPct val="115000"/>
              </a:lnSpc>
            </a:pPr>
            <a:r>
              <a:rPr lang="zh-CN" altLang="en-US" sz="2600" b="1" u="sng"/>
              <a:t>大、中型建设项目竣工决算报表</a:t>
            </a:r>
            <a:r>
              <a:rPr lang="zh-CN" altLang="en-US" sz="2600"/>
              <a:t>包括：</a:t>
            </a:r>
            <a:endParaRPr lang="zh-CN" altLang="en-US" sz="2600"/>
          </a:p>
          <a:p>
            <a:pPr lvl="1">
              <a:lnSpc>
                <a:spcPct val="115000"/>
              </a:lnSpc>
            </a:pPr>
            <a:r>
              <a:rPr lang="zh-CN" altLang="en-US" sz="2200"/>
              <a:t>建设项目竣工财务决算审批表；大、中型建设项目概况表；大、中型建设项目竣工财务决算表；大、中型建设项目交付使用资产总表。</a:t>
            </a:r>
            <a:endParaRPr lang="zh-CN" altLang="en-US" sz="2200"/>
          </a:p>
          <a:p>
            <a:pPr>
              <a:lnSpc>
                <a:spcPct val="115000"/>
              </a:lnSpc>
            </a:pPr>
            <a:r>
              <a:rPr lang="zh-CN" altLang="en-US" sz="2600" b="1" u="sng"/>
              <a:t>小型建设项目竣工财务决算报表</a:t>
            </a:r>
            <a:r>
              <a:rPr lang="zh-CN" altLang="en-US" sz="2600"/>
              <a:t>包括：</a:t>
            </a:r>
            <a:endParaRPr lang="zh-CN" altLang="en-US" sz="2600"/>
          </a:p>
          <a:p>
            <a:pPr lvl="1">
              <a:lnSpc>
                <a:spcPct val="115000"/>
              </a:lnSpc>
            </a:pPr>
            <a:r>
              <a:rPr lang="zh-CN" altLang="en-US" sz="2200"/>
              <a:t>建设项目竣工财务决算审批表、竣工财务决算总表、建设项目交付使用资产明细表。</a:t>
            </a:r>
            <a:r>
              <a:rPr lang="zh-CN" altLang="en-US"/>
              <a:t> </a:t>
            </a:r>
            <a:endParaRPr lang="zh-CN" altLang="en-US"/>
          </a:p>
        </p:txBody>
      </p:sp>
      <p:sp>
        <p:nvSpPr>
          <p:cNvPr id="20484" name="矩形 20483"/>
          <p:cNvSpPr/>
          <p:nvPr/>
        </p:nvSpPr>
        <p:spPr>
          <a:xfrm>
            <a:off x="395288" y="260350"/>
            <a:ext cx="8229600" cy="1143000"/>
          </a:xfrm>
          <a:prstGeom prst="rect">
            <a:avLst/>
          </a:prstGeom>
          <a:noFill/>
          <a:ln w="9525">
            <a:noFill/>
          </a:ln>
        </p:spPr>
        <p:txBody>
          <a:bodyPr anchor="ctr"/>
          <a:lstStyle>
            <a:lvl1pPr marL="0" lvl="0" indent="0" algn="l" defTabSz="914400" eaLnBrk="1" fontAlgn="base" latinLnBrk="0" hangingPunct="1">
              <a:lnSpc>
                <a:spcPct val="100000"/>
              </a:lnSpc>
              <a:spcBef>
                <a:spcPct val="0"/>
              </a:spcBef>
              <a:spcAft>
                <a:spcPct val="0"/>
              </a:spcAft>
              <a:buNone/>
              <a:defRPr sz="3800" u="none" kern="1200" baseline="0">
                <a:solidFill>
                  <a:schemeClr val="tx2"/>
                </a:solidFill>
                <a:latin typeface="Verdana" panose="020B0604030504040204" pitchFamily="2" charset="0"/>
                <a:ea typeface="宋体" panose="02010600030101010101" pitchFamily="2" charset="-122"/>
              </a:defRPr>
            </a:lvl1pPr>
          </a:lstStyle>
          <a:p>
            <a:pPr lvl="0" algn="l"/>
            <a:r>
              <a:rPr lang="en-US" altLang="zh-CN" sz="4200" b="1">
                <a:latin typeface="黑体" panose="02010609060101010101" pitchFamily="2" charset="-122"/>
                <a:ea typeface="黑体" panose="02010609060101010101" pitchFamily="2" charset="-122"/>
              </a:rPr>
              <a:t>6.2.3 </a:t>
            </a:r>
            <a:r>
              <a:rPr lang="zh-CN" altLang="en-US" sz="4200" b="1">
                <a:latin typeface="黑体" panose="02010609060101010101" pitchFamily="2" charset="-122"/>
                <a:ea typeface="黑体" panose="02010609060101010101" pitchFamily="2" charset="-122"/>
              </a:rPr>
              <a:t>竣工决算的内容</a:t>
            </a:r>
            <a:endParaRPr lang="zh-CN" altLang="en-US" sz="4200" b="1">
              <a:latin typeface="黑体" panose="02010609060101010101" pitchFamily="2" charset="-122"/>
              <a:ea typeface="黑体" panose="02010609060101010101" pitchFamily="2" charset="-122"/>
            </a:endParaRPr>
          </a:p>
        </p:txBody>
      </p:sp>
    </p:spTree>
  </p:cSld>
  <p:clrMapOvr>
    <a:masterClrMapping/>
  </p:clrMapOvr>
  <p:transition spd="med">
    <p:cover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标题 21505"/>
          <p:cNvSpPr>
            <a:spLocks noGrp="1"/>
          </p:cNvSpPr>
          <p:nvPr>
            <p:ph type="title"/>
          </p:nvPr>
        </p:nvSpPr>
        <p:spPr>
          <a:xfrm>
            <a:off x="323850" y="981075"/>
            <a:ext cx="8229600" cy="1143000"/>
          </a:xfrm>
          <a:ln/>
        </p:spPr>
        <p:txBody>
          <a:bodyPr anchor="b"/>
          <a:p>
            <a:r>
              <a:rPr lang="zh-CN" altLang="en-US" sz="2500" b="1">
                <a:solidFill>
                  <a:srgbClr val="0066FF"/>
                </a:solidFill>
                <a:latin typeface="宋体" panose="02010600030101010101" pitchFamily="2" charset="-122"/>
              </a:rPr>
              <a:t>（</a:t>
            </a:r>
            <a:r>
              <a:rPr lang="en-US" altLang="zh-CN" sz="2500" b="1">
                <a:solidFill>
                  <a:srgbClr val="0066FF"/>
                </a:solidFill>
                <a:latin typeface="宋体" panose="02010600030101010101" pitchFamily="2" charset="-122"/>
              </a:rPr>
              <a:t>3</a:t>
            </a:r>
            <a:r>
              <a:rPr lang="zh-CN" altLang="en-US" sz="2500" b="1">
                <a:solidFill>
                  <a:srgbClr val="0066FF"/>
                </a:solidFill>
                <a:latin typeface="宋体" panose="02010600030101010101" pitchFamily="2" charset="-122"/>
              </a:rPr>
              <a:t>）建设工程竣工图</a:t>
            </a:r>
            <a:endParaRPr lang="zh-CN" altLang="en-US" sz="2500" b="1">
              <a:solidFill>
                <a:srgbClr val="0066FF"/>
              </a:solidFill>
              <a:latin typeface="宋体" panose="02010600030101010101" pitchFamily="2" charset="-122"/>
            </a:endParaRPr>
          </a:p>
        </p:txBody>
      </p:sp>
      <p:sp>
        <p:nvSpPr>
          <p:cNvPr id="21507" name="文本占位符 21506"/>
          <p:cNvSpPr>
            <a:spLocks noGrp="1"/>
          </p:cNvSpPr>
          <p:nvPr>
            <p:ph type="body" idx="1"/>
          </p:nvPr>
        </p:nvSpPr>
        <p:spPr>
          <a:xfrm>
            <a:off x="787400" y="2119313"/>
            <a:ext cx="7769225" cy="3598862"/>
          </a:xfrm>
          <a:ln/>
        </p:spPr>
        <p:txBody>
          <a:bodyPr/>
          <a:p>
            <a:pPr>
              <a:lnSpc>
                <a:spcPct val="120000"/>
              </a:lnSpc>
            </a:pPr>
            <a:r>
              <a:rPr lang="zh-CN" altLang="en-US" sz="1900"/>
              <a:t>建设工程竣工图是真实地记录各种地上、地下建筑物、构筑物等情况的技术文件，是工程进行交工验收、维护改建和扩建的依据，是国家的重要技术档案。国家规定：各项新建、扩建、改建的基本建设工程。特别是基础、地下建筑、管线、结构、井巷、桥梁、隧道、港口、水坝以及设备安装等隐蔽部位，都要编制竣工图。为确保竣工图质量，必须在施工过程中（不能在竣工后）及时做好隐蔽工程检查记录，整理好设计变更文件。其具体要求有：</a:t>
            </a:r>
            <a:endParaRPr lang="zh-CN" altLang="en-US" sz="1900"/>
          </a:p>
          <a:p>
            <a:pPr>
              <a:lnSpc>
                <a:spcPct val="120000"/>
              </a:lnSpc>
              <a:buClr>
                <a:schemeClr val="tx1"/>
              </a:buClr>
              <a:buFont typeface="Arial" panose="020B0604020202020204" pitchFamily="34" charset="0"/>
              <a:buNone/>
            </a:pPr>
            <a:r>
              <a:rPr lang="zh-CN" altLang="en-US" sz="1900"/>
              <a:t>    （</a:t>
            </a:r>
            <a:r>
              <a:rPr lang="en-US" altLang="zh-CN" sz="1900"/>
              <a:t>1</a:t>
            </a:r>
            <a:r>
              <a:rPr lang="zh-CN" altLang="en-US" sz="1900"/>
              <a:t>）凡按图竣工没有变动的，由承包人（包括总包和分包承包人，下同）在原施工图上加盖“竣工图”标志后，即作为竣工图；</a:t>
            </a:r>
            <a:endParaRPr lang="zh-CN" altLang="en-US" sz="1900"/>
          </a:p>
        </p:txBody>
      </p:sp>
      <p:sp>
        <p:nvSpPr>
          <p:cNvPr id="21508" name="矩形 21507"/>
          <p:cNvSpPr/>
          <p:nvPr/>
        </p:nvSpPr>
        <p:spPr>
          <a:xfrm>
            <a:off x="250825" y="260350"/>
            <a:ext cx="8229600" cy="1143000"/>
          </a:xfrm>
          <a:prstGeom prst="rect">
            <a:avLst/>
          </a:prstGeom>
          <a:noFill/>
          <a:ln w="9525">
            <a:noFill/>
          </a:ln>
        </p:spPr>
        <p:txBody>
          <a:bodyPr anchor="ctr"/>
          <a:lstStyle>
            <a:lvl1pPr marL="0" lvl="0" indent="0" algn="l" defTabSz="914400" eaLnBrk="1" fontAlgn="base" latinLnBrk="0" hangingPunct="1">
              <a:lnSpc>
                <a:spcPct val="100000"/>
              </a:lnSpc>
              <a:spcBef>
                <a:spcPct val="0"/>
              </a:spcBef>
              <a:spcAft>
                <a:spcPct val="0"/>
              </a:spcAft>
              <a:buNone/>
              <a:defRPr sz="3800" u="none" kern="1200" baseline="0">
                <a:solidFill>
                  <a:schemeClr val="tx2"/>
                </a:solidFill>
                <a:latin typeface="Verdana" panose="020B0604030504040204" pitchFamily="2" charset="0"/>
                <a:ea typeface="宋体" panose="02010600030101010101" pitchFamily="2" charset="-122"/>
              </a:defRPr>
            </a:lvl1pPr>
          </a:lstStyle>
          <a:p>
            <a:pPr lvl="0" algn="l"/>
            <a:r>
              <a:rPr lang="en-US" altLang="zh-CN" sz="4200" b="1">
                <a:latin typeface="黑体" panose="02010609060101010101" pitchFamily="2" charset="-122"/>
                <a:ea typeface="黑体" panose="02010609060101010101" pitchFamily="2" charset="-122"/>
              </a:rPr>
              <a:t>6.2.3 </a:t>
            </a:r>
            <a:r>
              <a:rPr lang="zh-CN" altLang="en-US" sz="4200" b="1">
                <a:latin typeface="黑体" panose="02010609060101010101" pitchFamily="2" charset="-122"/>
                <a:ea typeface="黑体" panose="02010609060101010101" pitchFamily="2" charset="-122"/>
              </a:rPr>
              <a:t>竣工决算的内容</a:t>
            </a:r>
            <a:endParaRPr lang="zh-CN" altLang="en-US" sz="4200" b="1">
              <a:latin typeface="黑体" panose="02010609060101010101" pitchFamily="2" charset="-122"/>
              <a:ea typeface="黑体" panose="02010609060101010101" pitchFamily="2" charset="-122"/>
            </a:endParaRPr>
          </a:p>
        </p:txBody>
      </p:sp>
    </p:spTree>
  </p:cSld>
  <p:clrMapOvr>
    <a:masterClrMapping/>
  </p:clrMapOvr>
  <p:transition spd="med">
    <p:cover dir="u"/>
  </p:transition>
</p:sld>
</file>

<file path=ppt/theme/theme1.xml><?xml version="1.0" encoding="utf-8"?>
<a:theme xmlns:a="http://schemas.openxmlformats.org/drawingml/2006/main" name="Profile">
  <a:themeElements>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fontScheme nam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00000"/>
        </a:lt1>
        <a:dk2>
          <a:srgbClr val="FFFFFF"/>
        </a:dk2>
        <a:lt2>
          <a:srgbClr val="A50021"/>
        </a:lt2>
        <a:accent1>
          <a:srgbClr val="FF9900"/>
        </a:accent1>
        <a:accent2>
          <a:srgbClr val="FF3300"/>
        </a:accent2>
        <a:accent3>
          <a:srgbClr val="C1AAAA"/>
        </a:accent3>
        <a:accent4>
          <a:srgbClr val="DCDCDC"/>
        </a:accent4>
        <a:accent5>
          <a:srgbClr val="FFCAAA"/>
        </a:accent5>
        <a:accent6>
          <a:srgbClr val="E52D00"/>
        </a:accent6>
        <a:hlink>
          <a:srgbClr val="FFFFCC"/>
        </a:hlink>
        <a:folHlink>
          <a:srgbClr val="FFCC99"/>
        </a:folHlink>
      </a:clrScheme>
      <a:clrMap bg1="lt1" tx1="dk1" bg2="lt2" tx2="dk2" accent1="accent1" accent2="accent2" accent3="accent3" accent4="accent4" accent5="accent5" accent6="accent6" hlink="hlink" folHlink="folHlink"/>
    </a:extraClrScheme>
    <a:extraClrScheme>
      <a:clrScheme name="">
        <a:dk1>
          <a:srgbClr val="FFFFFF"/>
        </a:dk1>
        <a:lt1>
          <a:srgbClr val="51072E"/>
        </a:lt1>
        <a:dk2>
          <a:srgbClr val="FFFFFF"/>
        </a:dk2>
        <a:lt2>
          <a:srgbClr val="3C001E"/>
        </a:lt2>
        <a:accent1>
          <a:srgbClr val="89A38F"/>
        </a:accent1>
        <a:accent2>
          <a:srgbClr val="666699"/>
        </a:accent2>
        <a:accent3>
          <a:srgbClr val="B3AAAC"/>
        </a:accent3>
        <a:accent4>
          <a:srgbClr val="DCDCDC"/>
        </a:accent4>
        <a:accent5>
          <a:srgbClr val="C4CEC6"/>
        </a:accent5>
        <a:accent6>
          <a:srgbClr val="5B5B89"/>
        </a:accent6>
        <a:hlink>
          <a:srgbClr val="80800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FFFF"/>
        </a:dk2>
        <a:lt2>
          <a:srgbClr val="333333"/>
        </a:lt2>
        <a:accent1>
          <a:srgbClr val="3399FF"/>
        </a:accent1>
        <a:accent2>
          <a:srgbClr val="CC0000"/>
        </a:accent2>
        <a:accent3>
          <a:srgbClr val="AAAAAA"/>
        </a:accent3>
        <a:accent4>
          <a:srgbClr val="DCDCDC"/>
        </a:accent4>
        <a:accent5>
          <a:srgbClr val="ADCAFF"/>
        </a:accent5>
        <a:accent6>
          <a:srgbClr val="B70000"/>
        </a:accent6>
        <a:hlink>
          <a:srgbClr val="666699"/>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330000"/>
        </a:lt1>
        <a:dk2>
          <a:srgbClr val="FFFFFF"/>
        </a:dk2>
        <a:lt2>
          <a:srgbClr val="4B3D1B"/>
        </a:lt2>
        <a:accent1>
          <a:srgbClr val="CC9900"/>
        </a:accent1>
        <a:accent2>
          <a:srgbClr val="CC6600"/>
        </a:accent2>
        <a:accent3>
          <a:srgbClr val="ADAAAA"/>
        </a:accent3>
        <a:accent4>
          <a:srgbClr val="DCDCDC"/>
        </a:accent4>
        <a:accent5>
          <a:srgbClr val="E2CAAA"/>
        </a:accent5>
        <a:accent6>
          <a:srgbClr val="B75B00"/>
        </a:accent6>
        <a:hlink>
          <a:srgbClr val="666699"/>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FFFFFF"/>
        </a:dk2>
        <a:lt2>
          <a:srgbClr val="006666"/>
        </a:lt2>
        <a:accent1>
          <a:srgbClr val="0099CC"/>
        </a:accent1>
        <a:accent2>
          <a:srgbClr val="6666FF"/>
        </a:accent2>
        <a:accent3>
          <a:srgbClr val="AAADB9"/>
        </a:accent3>
        <a:accent4>
          <a:srgbClr val="DCDCDC"/>
        </a:accent4>
        <a:accent5>
          <a:srgbClr val="AACAE2"/>
        </a:accent5>
        <a:accent6>
          <a:srgbClr val="5B5BE5"/>
        </a:accent6>
        <a:hlink>
          <a:srgbClr val="FFFFCC"/>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FFFFFF"/>
        </a:dk2>
        <a:lt2>
          <a:srgbClr val="003366"/>
        </a:lt2>
        <a:accent1>
          <a:srgbClr val="6699FF"/>
        </a:accent1>
        <a:accent2>
          <a:srgbClr val="00CCFF"/>
        </a:accent2>
        <a:accent3>
          <a:srgbClr val="AAB9B9"/>
        </a:accent3>
        <a:accent4>
          <a:srgbClr val="DCDCDC"/>
        </a:accent4>
        <a:accent5>
          <a:srgbClr val="B9CAFF"/>
        </a:accent5>
        <a:accent6>
          <a:srgbClr val="00B7E5"/>
        </a:accent6>
        <a:hlink>
          <a:srgbClr val="FFFFCC"/>
        </a:hlink>
        <a:folHlink>
          <a:srgbClr val="33CCCC"/>
        </a:folHlink>
      </a:clrScheme>
      <a:clrMap bg1="lt1" tx1="dk1" bg2="lt2" tx2="dk2" accent1="accent1" accent2="accent2" accent3="accent3" accent4="accent4" accent5="accent5" accent6="accent6" hlink="hlink" folHlink="folHlink"/>
    </a:extraClrScheme>
    <a:extraClrScheme>
      <a:clrScheme name="">
        <a:dk1>
          <a:srgbClr val="000000"/>
        </a:dk1>
        <a:lt1>
          <a:srgbClr val="619CB1"/>
        </a:lt1>
        <a:dk2>
          <a:srgbClr val="FFFFFF"/>
        </a:dk2>
        <a:lt2>
          <a:srgbClr val="4E899E"/>
        </a:lt2>
        <a:accent1>
          <a:srgbClr val="FFCC00"/>
        </a:accent1>
        <a:accent2>
          <a:srgbClr val="B6523E"/>
        </a:accent2>
        <a:accent3>
          <a:srgbClr val="B7CBD4"/>
        </a:accent3>
        <a:accent4>
          <a:srgbClr val="000000"/>
        </a:accent4>
        <a:accent5>
          <a:srgbClr val="FFE2AA"/>
        </a:accent5>
        <a:accent6>
          <a:srgbClr val="A3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598600"/>
        </a:lt2>
        <a:accent1>
          <a:srgbClr val="33CC33"/>
        </a:accent1>
        <a:accent2>
          <a:srgbClr val="99CC00"/>
        </a:accent2>
        <a:accent3>
          <a:srgbClr val="ADB9AA"/>
        </a:accent3>
        <a:accent4>
          <a:srgbClr val="DCDCDC"/>
        </a:accent4>
        <a:accent5>
          <a:srgbClr val="ADE2AD"/>
        </a:accent5>
        <a:accent6>
          <a:srgbClr val="89B700"/>
        </a:accent6>
        <a:hlink>
          <a:srgbClr val="FFCC00"/>
        </a:hlink>
        <a:folHlink>
          <a:srgbClr val="FFFF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0</TotalTime>
  <Words>3356</Words>
  <Application>WPS 演示</Application>
  <PresentationFormat>在屏幕上显示</PresentationFormat>
  <Paragraphs>125</Paragraphs>
  <Slides>15</Slides>
  <Notes>31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vt:lpstr>
      <vt:lpstr>宋体</vt:lpstr>
      <vt:lpstr>Wingdings</vt:lpstr>
      <vt:lpstr>Verdana</vt:lpstr>
      <vt:lpstr>Times New Roman</vt:lpstr>
      <vt:lpstr>黑体</vt:lpstr>
      <vt:lpstr>微软雅黑</vt:lpstr>
      <vt:lpstr>Arial Unicode MS</vt:lpstr>
      <vt:lpstr>Profile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合同管理第三讲</dc:title>
  <dc:creator>zx</dc:creator>
  <cp:lastModifiedBy>小霞</cp:lastModifiedBy>
  <cp:revision>2889</cp:revision>
  <dcterms:created xsi:type="dcterms:W3CDTF">2006-01-17T01:29:51Z</dcterms:created>
  <dcterms:modified xsi:type="dcterms:W3CDTF">2018-12-10T12:09:21Z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2052-11.1.0.8013</vt:lpwstr>
  </property>
</Properties>
</file>