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683" r:id="rId3"/>
    <p:sldId id="739" r:id="rId4"/>
    <p:sldId id="740" r:id="rId5"/>
    <p:sldId id="790" r:id="rId6"/>
    <p:sldId id="702" r:id="rId7"/>
    <p:sldId id="703" r:id="rId8"/>
    <p:sldId id="731" r:id="rId9"/>
    <p:sldId id="704" r:id="rId10"/>
    <p:sldId id="705" r:id="rId11"/>
    <p:sldId id="706" r:id="rId12"/>
    <p:sldId id="707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2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FFCC"/>
    <a:srgbClr val="CCFFFF"/>
    <a:srgbClr val="00CCFF"/>
    <a:srgbClr val="00FFFF"/>
    <a:srgbClr val="FF3300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663"/>
        <p:guide pos="1791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/>
          </a:p>
        </p:txBody>
      </p:sp>
      <p:sp>
        <p:nvSpPr>
          <p:cNvPr id="3076" name="幻灯片图像占位符 3075"/>
          <p:cNvSpPr>
            <a:spLocks noGrp="1" noRo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3076"/>
          <p:cNvSpPr>
            <a:spLocks noGrp="1" noRot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pattFill prst="ltHorz">
          <a:fgClr>
            <a:schemeClr val="bg2">
              <a:alpha val="10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 sz="4000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 sz="2800"/>
            </a:lvl1pPr>
            <a:lvl2pPr marL="457200" lvl="1" indent="14605" algn="ctr">
              <a:buNone/>
              <a:defRPr sz="2800"/>
            </a:lvl2pPr>
            <a:lvl3pPr marL="909955" lvl="2" indent="0" algn="ctr">
              <a:buNone/>
              <a:defRPr sz="2800"/>
            </a:lvl3pPr>
            <a:lvl4pPr marL="1306830" lvl="3" indent="0" algn="ctr">
              <a:buNone/>
              <a:defRPr sz="2800"/>
            </a:lvl4pPr>
            <a:lvl5pPr marL="1695450" lvl="4" indent="0" algn="ctr">
              <a:buNone/>
              <a:defRPr sz="2800"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200">
                <a:latin typeface="Verdana" panose="020B0604030504040204" pitchFamily="2" charset="0"/>
              </a:defRPr>
            </a:lvl1pPr>
          </a:lstStyle>
          <a:p>
            <a:endParaRPr lang="zh-CN" altLang="en-US"/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200">
                <a:latin typeface="Verdana" panose="020B0604030504040204" pitchFamily="2" charset="0"/>
              </a:defRPr>
            </a:lvl1pPr>
          </a:lstStyle>
          <a:p>
            <a:endParaRPr lang="zh-CN" altLang="en-US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200">
                <a:latin typeface="Verdana" panose="020B0604030504040204" pitchFamily="2" charset="0"/>
              </a:defRPr>
            </a:lvl1pPr>
          </a:lstStyle>
          <a:p>
            <a:fld id="{9A0DB2DC-4C9A-4742-B13C-FB6460FD3503}" type="slidenum">
              <a:rPr lang="zh-CN" altLang="en-US"/>
            </a:fld>
            <a:endParaRPr lang="zh-CN" altLang="en-US"/>
          </a:p>
        </p:txBody>
      </p:sp>
      <p:sp>
        <p:nvSpPr>
          <p:cNvPr id="2055" name="任意多边形 2054"/>
          <p:cNvSpPr/>
          <p:nvPr/>
        </p:nvSpPr>
        <p:spPr>
          <a:xfrm>
            <a:off x="685800" y="2393950"/>
            <a:ext cx="7772400" cy="109538"/>
          </a:xfrm>
          <a:custGeom>
            <a:avLst/>
            <a:gdLst>
              <a:gd name="A1" fmla="val 618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bevel/>
            <a:headEnd type="none" w="med" len="med"/>
            <a:tailEnd type="none" w="med" len="med"/>
          </a:ln>
        </p:spPr>
        <p:txBody>
          <a:bodyPr/>
          <a:p>
            <a:pPr lvl="0">
              <a:buClrTx/>
            </a:pPr>
            <a:endParaRPr sz="240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 spd="med">
    <p:cover dir="u"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>
              <a:alpha val="10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任意多边形 1027"/>
          <p:cNvSpPr/>
          <p:nvPr/>
        </p:nvSpPr>
        <p:spPr>
          <a:xfrm>
            <a:off x="609600" y="1566863"/>
            <a:ext cx="7958138" cy="109537"/>
          </a:xfrm>
          <a:custGeom>
            <a:avLst/>
            <a:gdLst>
              <a:gd name="A1" fmla="val 585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bevel/>
            <a:headEnd type="none" w="med" len="med"/>
            <a:tailEnd type="none" w="med" len="med"/>
          </a:ln>
        </p:spPr>
        <p:txBody>
          <a:bodyPr/>
          <a:p>
            <a:pPr lvl="0">
              <a:buClrTx/>
            </a:pPr>
            <a:endParaRPr sz="2400">
              <a:latin typeface="Times New Roman" panose="02020603050405020304" pitchFamily="2" charset="0"/>
            </a:endParaRPr>
          </a:p>
        </p:txBody>
      </p:sp>
      <p:sp>
        <p:nvSpPr>
          <p:cNvPr id="1029" name="直接连接符 1028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0" name="日期占位符 1029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Verdana" panose="020B0604030504040204" pitchFamily="2" charset="0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1" name="页脚占位符 103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Verdana" panose="020B0604030504040204" pitchFamily="2" charset="0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2" name="灯片编号占位符 103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Verdana" panose="020B0604030504040204" pitchFamily="2" charset="0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cover dir="u"/>
  </p:transition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Verdana" panose="020B0604030504040204" pitchFamily="2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Verdana" panose="020B0604030504040204" pitchFamily="2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Verdana" panose="020B0604030504040204" pitchFamily="2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Verdana" panose="020B0604030504040204" pitchFamily="2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Verdana" panose="020B0604030504040204" pitchFamily="2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Verdana" panose="020B0604030504040204" pitchFamily="2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Verdana" panose="020B0604030504040204" pitchFamily="2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Verdana" panose="020B0604030504040204" pitchFamily="2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文本框 4097"/>
          <p:cNvSpPr txBox="1"/>
          <p:nvPr/>
        </p:nvSpPr>
        <p:spPr>
          <a:xfrm>
            <a:off x="395288" y="1125538"/>
            <a:ext cx="8424862" cy="4246245"/>
          </a:xfrm>
          <a:prstGeom prst="rect">
            <a:avLst/>
          </a:prstGeom>
          <a:noFill/>
          <a:ln w="9525">
            <a:noFill/>
          </a:ln>
          <a:scene3d>
            <a:camera prst="legacyPerspectiveBottom">
              <a:rot lat="0" lon="0" rev="0"/>
            </a:camera>
            <a:lightRig rig="legacyFlat3" dir="t"/>
          </a:scene3d>
          <a:sp3d extrusionH="887400" prstMaterial="legacyMatte">
            <a:bevelT w="13500" h="13500" prst="angle"/>
            <a:bevelB w="13500" h="13500" prst="angle"/>
          </a:sp3d>
        </p:spPr>
        <p:txBody>
          <a:bodyPr>
            <a:spAutoFit/>
            <a:flatTx/>
          </a:bodyPr>
          <a:p>
            <a:pPr algn="ctr">
              <a:buClrTx/>
            </a:pPr>
            <a:r>
              <a:rPr lang="zh-CN" altLang="en-US" sz="6600" b="1">
                <a:effectLst>
                  <a:outerShdw blurRad="38100" dist="38100" dir="2700000">
                    <a:srgbClr val="FFFFFF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工程造价控制</a:t>
            </a:r>
            <a:endParaRPr lang="zh-CN" altLang="en-US" sz="6600" b="1">
              <a:effectLst>
                <a:outerShdw blurRad="38100" dist="38100" dir="2700000">
                  <a:srgbClr val="FFFFFF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>
              <a:buClrTx/>
            </a:pPr>
            <a:endParaRPr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>
              <a:buClrTx/>
            </a:pPr>
            <a:r>
              <a:rPr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单元</a:t>
            </a:r>
            <a:r>
              <a:rPr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6</a:t>
            </a:r>
            <a:endParaRPr lang="en-US" altLang="zh-CN" sz="36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>
              <a:buClrTx/>
            </a:pPr>
            <a:r>
              <a:rPr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建设项目竣工阶段工程造价控制</a:t>
            </a:r>
            <a:endParaRPr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>
              <a:buClrTx/>
            </a:pPr>
            <a:endParaRPr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>
              <a:buClrTx/>
            </a:pPr>
            <a:endParaRPr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>
              <a:buClrTx/>
            </a:pPr>
            <a:endParaRPr lang="zh-CN" altLang="en-US" sz="24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cover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6.1.3 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竣工验收的程序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3315" name="文本占位符 13314"/>
          <p:cNvSpPr>
            <a:spLocks noGrp="1"/>
          </p:cNvSpPr>
          <p:nvPr>
            <p:ph type="body" sz="half" idx="1"/>
          </p:nvPr>
        </p:nvSpPr>
        <p:spPr>
          <a:xfrm>
            <a:off x="457200" y="1341438"/>
            <a:ext cx="4402138" cy="4784725"/>
          </a:xfrm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sz="2000">
                <a:solidFill>
                  <a:schemeClr val="accent2"/>
                </a:solidFill>
              </a:rPr>
              <a:t>     </a:t>
            </a:r>
            <a:r>
              <a:rPr lang="en-US" altLang="zh-CN" sz="2000"/>
              <a:t>4</a:t>
            </a:r>
            <a:r>
              <a:rPr lang="zh-CN" altLang="en-US" sz="2000"/>
              <a:t>）正式验收。项目验收班子在对项目验收材料和项目初审合格的基础上，组织人员对项目进行全面、细致的正式验收，正式验收还可依据项目的特点，实行单项工程验收、整体工程验收，或部分验收、全面验收等。</a:t>
            </a:r>
            <a:endParaRPr lang="zh-CN" altLang="en-US" sz="2000"/>
          </a:p>
          <a:p>
            <a:pPr>
              <a:lnSpc>
                <a:spcPct val="90000"/>
              </a:lnSpc>
              <a:buNone/>
            </a:pPr>
            <a:r>
              <a:rPr lang="zh-CN" altLang="en-US" sz="2000"/>
              <a:t>     </a:t>
            </a:r>
            <a:r>
              <a:rPr lang="en-US" altLang="zh-CN" sz="2000"/>
              <a:t>5</a:t>
            </a:r>
            <a:r>
              <a:rPr lang="zh-CN" altLang="en-US" sz="2000"/>
              <a:t>）签发项目验收合格文件。对验收合格的项目，验收班子签发项目验收合格文件，项目由接收方使用， 投入下一阶段的生产运营去。</a:t>
            </a:r>
            <a:endParaRPr lang="zh-CN" altLang="en-US" sz="2000"/>
          </a:p>
          <a:p>
            <a:pPr>
              <a:lnSpc>
                <a:spcPct val="90000"/>
              </a:lnSpc>
              <a:buNone/>
            </a:pPr>
            <a:r>
              <a:rPr lang="zh-CN" altLang="en-US" sz="2000"/>
              <a:t>     </a:t>
            </a:r>
            <a:r>
              <a:rPr lang="en-US" altLang="zh-CN" sz="2000"/>
              <a:t>6</a:t>
            </a:r>
            <a:r>
              <a:rPr lang="zh-CN" altLang="en-US" sz="2000"/>
              <a:t>）办理固定资产形成和增列手续。对于投资性项目，当验收合格后，应立即办理项目移交，对形成的固定资产和增列办理固定资产手续。项目竣工验收的程序如图</a:t>
            </a:r>
            <a:r>
              <a:rPr lang="en-US" altLang="zh-CN" sz="2000"/>
              <a:t>8.1</a:t>
            </a:r>
            <a:r>
              <a:rPr lang="zh-CN" altLang="en-US" sz="2000"/>
              <a:t>所示。</a:t>
            </a:r>
            <a:endParaRPr lang="zh-CN" altLang="en-US" sz="2000"/>
          </a:p>
          <a:p>
            <a:pPr>
              <a:lnSpc>
                <a:spcPct val="90000"/>
              </a:lnSpc>
              <a:buNone/>
            </a:pPr>
            <a:endParaRPr lang="zh-CN" altLang="en-US" sz="2000"/>
          </a:p>
        </p:txBody>
      </p:sp>
      <p:graphicFrame>
        <p:nvGraphicFramePr>
          <p:cNvPr id="13316" name="内容占位符 13315"/>
          <p:cNvGraphicFramePr>
            <a:graphicFrameLocks noChangeAspect="1"/>
          </p:cNvGraphicFramePr>
          <p:nvPr>
            <p:ph sz="half" idx="2"/>
          </p:nvPr>
        </p:nvGraphicFramePr>
        <p:xfrm>
          <a:off x="5076825" y="1268413"/>
          <a:ext cx="2878138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012055" imgH="7879715" progId="">
                  <p:embed/>
                </p:oleObj>
              </mc:Choice>
              <mc:Fallback>
                <p:oleObj name="" r:id="rId1" imgW="5012055" imgH="7879715" progId="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76825" y="1268413"/>
                        <a:ext cx="2878138" cy="45259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文本框 13316"/>
          <p:cNvSpPr txBox="1"/>
          <p:nvPr/>
        </p:nvSpPr>
        <p:spPr>
          <a:xfrm>
            <a:off x="5580063" y="5949950"/>
            <a:ext cx="2592387" cy="336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160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</a:rPr>
              <a:t>图</a:t>
            </a:r>
            <a:r>
              <a:rPr lang="en-US" altLang="zh-CN" sz="160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</a:rPr>
              <a:t>8.1 </a:t>
            </a:r>
            <a:r>
              <a:rPr lang="zh-CN" altLang="en-US" sz="160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</a:rPr>
              <a:t>竣工验收程序图</a:t>
            </a:r>
            <a:endParaRPr lang="zh-CN" altLang="en-US" sz="1600">
              <a:effectLst>
                <a:outerShdw blurRad="38100" dist="38100" dir="2700000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over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标题 14337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anchor="ctr"/>
          <a:p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6.1.4 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竣工验收的组织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4339" name="文本占位符 14338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5256212"/>
          </a:xfrm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lang="en-US" altLang="zh-CN" sz="2100">
                <a:solidFill>
                  <a:schemeClr val="accent2"/>
                </a:solidFill>
                <a:latin typeface="宋体" panose="02010600030101010101" pitchFamily="2" charset="-122"/>
              </a:rPr>
              <a:t> </a:t>
            </a:r>
            <a:r>
              <a:rPr lang="zh-CN" altLang="en-US" sz="2100" b="1">
                <a:solidFill>
                  <a:srgbClr val="0066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100" b="1">
                <a:solidFill>
                  <a:srgbClr val="0066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100" b="1">
                <a:solidFill>
                  <a:srgbClr val="0066FF"/>
                </a:solidFill>
                <a:latin typeface="宋体" panose="02010600030101010101" pitchFamily="2" charset="-122"/>
              </a:rPr>
              <a:t>）项目竣工验收的组织是指对项目成果进行验收的组成人及其组织。</a:t>
            </a:r>
            <a:endParaRPr lang="zh-CN" altLang="en-US" sz="2100" b="1">
              <a:solidFill>
                <a:srgbClr val="0066FF"/>
              </a:solidFill>
              <a:latin typeface="宋体" panose="02010600030101010101" pitchFamily="2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100">
                <a:latin typeface="宋体" panose="02010600030101010101" pitchFamily="2" charset="-122"/>
              </a:rPr>
              <a:t> </a:t>
            </a:r>
            <a:r>
              <a:rPr lang="zh-CN" altLang="en-US" sz="2100" b="1">
                <a:solidFill>
                  <a:srgbClr val="0066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100" b="1">
                <a:solidFill>
                  <a:srgbClr val="0066FF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100" b="1">
                <a:solidFill>
                  <a:srgbClr val="0066FF"/>
                </a:solidFill>
                <a:latin typeface="宋体" panose="02010600030101010101" pitchFamily="2" charset="-122"/>
              </a:rPr>
              <a:t>）竣工验收要根据工程规模大小、复杂程度组成验收委员会或验收组。</a:t>
            </a:r>
            <a:r>
              <a:rPr lang="zh-CN" altLang="en-US" sz="2100">
                <a:latin typeface="宋体" panose="02010600030101010101" pitchFamily="2" charset="-122"/>
              </a:rPr>
              <a:t>以下是验收委员会或验收组的主要职责：</a:t>
            </a:r>
            <a:endParaRPr lang="zh-CN" altLang="en-US" sz="2100">
              <a:latin typeface="宋体" panose="02010600030101010101" pitchFamily="2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 </a:t>
            </a:r>
            <a:r>
              <a:rPr lang="en-US" altLang="zh-CN" sz="2100"/>
              <a:t>1</a:t>
            </a:r>
            <a:r>
              <a:rPr lang="zh-CN" altLang="en-US" sz="2100"/>
              <a:t>）审查预验收报告和移交生产准备情况报告。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 </a:t>
            </a:r>
            <a:r>
              <a:rPr lang="en-US" altLang="zh-CN" sz="2100"/>
              <a:t>2</a:t>
            </a:r>
            <a:r>
              <a:rPr lang="zh-CN" altLang="en-US" sz="2100"/>
              <a:t>）审查各种技术资料，如项目可行性研究报告</a:t>
            </a:r>
            <a:r>
              <a:rPr lang="zh-CN" altLang="en-US" sz="2100" b="1"/>
              <a:t>、</a:t>
            </a:r>
            <a:r>
              <a:rPr lang="zh-CN" altLang="en-US" sz="2100"/>
              <a:t> 设计文件</a:t>
            </a:r>
            <a:r>
              <a:rPr lang="zh-CN" altLang="en-US" sz="2100" b="1"/>
              <a:t>、</a:t>
            </a:r>
            <a:r>
              <a:rPr lang="zh-CN" altLang="en-US" sz="2100"/>
              <a:t>概（预）算，有关项目建设的重要会议记录，以及各种合同</a:t>
            </a:r>
            <a:r>
              <a:rPr lang="zh-CN" altLang="en-US" sz="2100" b="1"/>
              <a:t>、</a:t>
            </a:r>
            <a:r>
              <a:rPr lang="zh-CN" altLang="en-US" sz="2100"/>
              <a:t> 协议</a:t>
            </a:r>
            <a:r>
              <a:rPr lang="zh-CN" altLang="en-US" sz="2100" b="1"/>
              <a:t>、</a:t>
            </a:r>
            <a:r>
              <a:rPr lang="zh-CN" altLang="en-US" sz="2100"/>
              <a:t> 工程技术经济档案等。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 </a:t>
            </a:r>
            <a:r>
              <a:rPr lang="en-US" altLang="zh-CN" sz="2100"/>
              <a:t>3</a:t>
            </a:r>
            <a:r>
              <a:rPr lang="zh-CN" altLang="en-US" sz="2100"/>
              <a:t>）对项目主要生产设备和公用设施进行复验和技术鉴定，审查试车规格，检查试车准备工作，监督检查生产系统的全部带负荷运转，评定工程质量。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</a:t>
            </a:r>
            <a:r>
              <a:rPr lang="en-US" altLang="zh-CN" sz="2100"/>
              <a:t>4</a:t>
            </a:r>
            <a:r>
              <a:rPr lang="zh-CN" altLang="en-US" sz="2100"/>
              <a:t>）处理交接验收过程中出现的有关问题。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</a:t>
            </a:r>
            <a:r>
              <a:rPr lang="en-US" altLang="zh-CN" sz="2100"/>
              <a:t>5</a:t>
            </a:r>
            <a:r>
              <a:rPr lang="zh-CN" altLang="en-US" sz="2100"/>
              <a:t>）核定移交工程清单，签订交工验收证书。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</a:t>
            </a:r>
            <a:r>
              <a:rPr lang="en-US" altLang="zh-CN" sz="2100"/>
              <a:t>6</a:t>
            </a:r>
            <a:r>
              <a:rPr lang="zh-CN" altLang="en-US" sz="2100"/>
              <a:t>）提交竣工验收工作的总结报告和国家验收鉴定书。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endParaRPr lang="zh-CN" altLang="en-US" sz="2100" b="1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文本占位符 5121"/>
          <p:cNvSpPr>
            <a:spLocks noGrp="1"/>
          </p:cNvSpPr>
          <p:nvPr>
            <p:ph type="body" idx="1"/>
          </p:nvPr>
        </p:nvSpPr>
        <p:spPr>
          <a:xfrm>
            <a:off x="539750" y="1639888"/>
            <a:ext cx="8229600" cy="4525962"/>
          </a:xfrm>
          <a:ln/>
        </p:spPr>
        <p:txBody>
          <a:bodyPr/>
          <a:p>
            <a:pPr algn="just"/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6.1 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竣工验收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just"/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6.2 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工程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竣工决算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just"/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6.3 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新增资产价值的确定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just"/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6.4 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保修费用的处理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123" name="标题 5122"/>
          <p:cNvSpPr>
            <a:spLocks noGrp="1"/>
          </p:cNvSpPr>
          <p:nvPr>
            <p:ph type="title"/>
          </p:nvPr>
        </p:nvSpPr>
        <p:spPr>
          <a:xfrm>
            <a:off x="-180975" y="274638"/>
            <a:ext cx="9505950" cy="1143000"/>
          </a:xfrm>
          <a:ln/>
        </p:spPr>
        <p:txBody>
          <a:bodyPr anchor="ctr"/>
          <a:p>
            <a:r>
              <a:rPr lang="zh-CN" altLang="en-US" sz="3400" b="1">
                <a:latin typeface="黑体" panose="02010609060101010101" pitchFamily="2" charset="-122"/>
                <a:ea typeface="黑体" panose="02010609060101010101" pitchFamily="2" charset="-122"/>
              </a:rPr>
              <a:t>单元</a:t>
            </a:r>
            <a:r>
              <a:rPr lang="en-US" altLang="zh-CN" sz="3400" b="1">
                <a:latin typeface="黑体" panose="02010609060101010101" pitchFamily="2" charset="-122"/>
                <a:ea typeface="黑体" panose="02010609060101010101" pitchFamily="2" charset="-122"/>
              </a:rPr>
              <a:t>6</a:t>
            </a:r>
            <a:r>
              <a:rPr lang="en-US" altLang="zh-CN" sz="3400" b="1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3400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建设项目竣工阶段工程造价控制</a:t>
            </a:r>
            <a:endParaRPr lang="zh-CN" altLang="en-US" sz="34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med">
    <p:cover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6.1 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竣工验收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en-US" altLang="zh-CN" sz="2800" b="1">
                <a:solidFill>
                  <a:schemeClr val="accent2"/>
                </a:solidFill>
              </a:rPr>
              <a:t>   </a:t>
            </a:r>
            <a:r>
              <a:rPr lang="zh-CN" altLang="en-US" sz="2800" b="1">
                <a:solidFill>
                  <a:schemeClr val="accent2"/>
                </a:solidFill>
              </a:rPr>
              <a:t>竣工验收</a:t>
            </a:r>
            <a:r>
              <a:rPr lang="zh-CN" altLang="en-US" sz="2800" b="1"/>
              <a:t>是建设项目建设全过程的最后一个程序，是全面考核建设工作，检查设计、工程质量是否符合求．审查投资使用是否合理的重要环节，是投资成果转入生产或使用的标志。</a:t>
            </a:r>
            <a:endParaRPr lang="zh-CN" altLang="en-US" sz="2800" b="1"/>
          </a:p>
          <a:p>
            <a:pPr>
              <a:buNone/>
            </a:pPr>
            <a:r>
              <a:rPr lang="zh-CN" altLang="en-US" sz="2800" b="1"/>
              <a:t>   竣工验收对保证工程质量，促进建设项目及时投产，发挥投资效益，总结经验教训都有重要作用。</a:t>
            </a:r>
            <a:endParaRPr lang="zh-CN" altLang="en-US" sz="2800" b="1"/>
          </a:p>
          <a:p>
            <a:pPr>
              <a:buNone/>
            </a:pPr>
            <a:endParaRPr lang="zh-CN" altLang="en-US" sz="2800" b="1"/>
          </a:p>
          <a:p>
            <a:endParaRPr lang="zh-CN" altLang="en-US"/>
          </a:p>
        </p:txBody>
      </p:sp>
    </p:spTree>
  </p:cSld>
  <p:clrMapOvr>
    <a:masterClrMapping/>
  </p:clrMapOvr>
  <p:transition spd="med">
    <p:cover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r>
              <a:rPr lang="zh-CN" altLang="en-US" dirty="0"/>
              <a:t>竣工验收的条件</a:t>
            </a:r>
            <a:endParaRPr lang="zh-CN" altLang="en-US" dirty="0"/>
          </a:p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dirty="0"/>
              <a:t>（1）完成建设工程设计和合同约定的各项内容。</a:t>
            </a:r>
            <a:endParaRPr lang="zh-CN" altLang="en-US" dirty="0"/>
          </a:p>
          <a:p>
            <a:r>
              <a:rPr lang="zh-CN" altLang="en-US" dirty="0"/>
              <a:t>（2）有完整的技术档案和施工管理资料</a:t>
            </a:r>
            <a:endParaRPr lang="zh-CN" altLang="en-US" dirty="0"/>
          </a:p>
          <a:p>
            <a:r>
              <a:rPr lang="zh-CN" altLang="en-US" dirty="0"/>
              <a:t>（3）有工程使用的主要建筑材料、建筑构配件和设备的进场试验报告</a:t>
            </a:r>
            <a:endParaRPr lang="zh-CN" altLang="en-US" dirty="0"/>
          </a:p>
          <a:p>
            <a:r>
              <a:rPr lang="zh-CN" altLang="en-US" dirty="0"/>
              <a:t>（4）有勘察、设计、施工、工程监理等单位分别签署的质量合格文件。</a:t>
            </a:r>
            <a:endParaRPr lang="zh-CN" altLang="en-US" dirty="0"/>
          </a:p>
          <a:p>
            <a:r>
              <a:rPr lang="zh-CN" altLang="en-US" dirty="0"/>
              <a:t>（5）有施工单位签署的质量保修书。</a:t>
            </a:r>
            <a:endParaRPr lang="zh-CN" altLang="en-US" dirty="0"/>
          </a:p>
        </p:txBody>
      </p:sp>
    </p:spTree>
  </p:cSld>
  <p:clrMapOvr>
    <a:masterClrMapping/>
  </p:clrMapOvr>
  <p:transition spd="med">
    <p:cover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r>
              <a:rPr lang="en-US" altLang="zh-CN" sz="3400" b="1">
                <a:latin typeface="黑体" panose="02010609060101010101" pitchFamily="2" charset="-122"/>
                <a:ea typeface="黑体" panose="02010609060101010101" pitchFamily="2" charset="-122"/>
              </a:rPr>
              <a:t>6.1.1 </a:t>
            </a:r>
            <a:r>
              <a:rPr lang="zh-CN" altLang="en-US" sz="3400" b="1">
                <a:latin typeface="黑体" panose="02010609060101010101" pitchFamily="2" charset="-122"/>
                <a:ea typeface="黑体" panose="02010609060101010101" pitchFamily="2" charset="-122"/>
              </a:rPr>
              <a:t>竣工验收的依据</a:t>
            </a:r>
            <a:endParaRPr lang="zh-CN" altLang="en-US" sz="34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47050" cy="5257800"/>
          </a:xfrm>
          <a:ln/>
        </p:spPr>
        <p:txBody>
          <a:bodyPr/>
          <a:p>
            <a:pPr>
              <a:lnSpc>
                <a:spcPct val="110000"/>
              </a:lnSpc>
              <a:buNone/>
            </a:pPr>
            <a:r>
              <a:rPr lang="zh-CN" altLang="en-US" sz="3400">
                <a:solidFill>
                  <a:srgbClr val="0066FF"/>
                </a:solidFill>
              </a:rPr>
              <a:t>（</a:t>
            </a:r>
            <a:r>
              <a:rPr lang="en-US" altLang="zh-CN" sz="3400">
                <a:solidFill>
                  <a:srgbClr val="0066FF"/>
                </a:solidFill>
              </a:rPr>
              <a:t>1</a:t>
            </a:r>
            <a:r>
              <a:rPr lang="zh-CN" altLang="en-US" sz="3400">
                <a:solidFill>
                  <a:srgbClr val="0066FF"/>
                </a:solidFill>
              </a:rPr>
              <a:t>）</a:t>
            </a:r>
            <a:r>
              <a:rPr lang="zh-CN" altLang="en-US" sz="3400" b="1">
                <a:solidFill>
                  <a:srgbClr val="0066FF"/>
                </a:solidFill>
              </a:rPr>
              <a:t>竣工验收的依据</a:t>
            </a:r>
            <a:endParaRPr lang="zh-CN" altLang="en-US" sz="3400">
              <a:solidFill>
                <a:srgbClr val="0066FF"/>
              </a:solidFill>
            </a:endParaRPr>
          </a:p>
          <a:p>
            <a:pPr>
              <a:buNone/>
            </a:pPr>
            <a:r>
              <a:rPr lang="zh-CN" altLang="en-US" b="1">
                <a:solidFill>
                  <a:schemeClr val="accent2"/>
                </a:solidFill>
              </a:rPr>
              <a:t>         </a:t>
            </a:r>
            <a:r>
              <a:rPr lang="zh-CN" altLang="en-US" b="1"/>
              <a:t>竣工验收的依据是批准的可行性研究报告、初步设计或扩大初步设计、施工图、设备技术说明书和现行施工技术验收规范以及主管部门（公司）有关审批、修改、调整的文件等。从国外引进新技术或成套设备的项目，还应按照签定的合同和国外提供的设计文件等资料进行验收．</a:t>
            </a:r>
            <a:r>
              <a:rPr lang="zh-CN" altLang="en-US"/>
              <a:t> </a:t>
            </a:r>
            <a:endParaRPr lang="zh-CN" altLang="en-US"/>
          </a:p>
          <a:p>
            <a:pPr>
              <a:lnSpc>
                <a:spcPct val="110000"/>
              </a:lnSpc>
              <a:buNone/>
            </a:pPr>
            <a:endParaRPr lang="zh-CN" altLang="en-US" sz="340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1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charRg st="11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charRg st="11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  <a:ln/>
        </p:spPr>
        <p:txBody>
          <a:bodyPr anchor="b"/>
          <a:p>
            <a:r>
              <a:rPr lang="en-US" altLang="zh-CN" sz="3400" b="1">
                <a:latin typeface="黑体" panose="02010609060101010101" pitchFamily="2" charset="-122"/>
                <a:ea typeface="黑体" panose="02010609060101010101" pitchFamily="2" charset="-122"/>
              </a:rPr>
              <a:t>6.1.2 </a:t>
            </a:r>
            <a:r>
              <a:rPr lang="zh-CN" altLang="en-US" sz="3400" b="1">
                <a:latin typeface="黑体" panose="02010609060101010101" pitchFamily="2" charset="-122"/>
                <a:ea typeface="黑体" panose="02010609060101010101" pitchFamily="2" charset="-122"/>
              </a:rPr>
              <a:t>竣工验收的标准</a:t>
            </a:r>
            <a:endParaRPr lang="zh-CN" altLang="en-US" sz="34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395288" y="1052513"/>
            <a:ext cx="8424862" cy="5805487"/>
          </a:xfrm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sz="2600" b="1">
                <a:solidFill>
                  <a:srgbClr val="0066FF"/>
                </a:solidFill>
              </a:rPr>
              <a:t>（</a:t>
            </a:r>
            <a:r>
              <a:rPr lang="en-US" altLang="zh-CN" sz="2600" b="1">
                <a:solidFill>
                  <a:srgbClr val="0066FF"/>
                </a:solidFill>
              </a:rPr>
              <a:t>1</a:t>
            </a:r>
            <a:r>
              <a:rPr lang="zh-CN" altLang="en-US" sz="2600" b="1">
                <a:solidFill>
                  <a:srgbClr val="0066FF"/>
                </a:solidFill>
              </a:rPr>
              <a:t>）工业建设项目竣工验收标准</a:t>
            </a:r>
            <a:endParaRPr lang="zh-CN" altLang="en-US" sz="2600" b="1">
              <a:solidFill>
                <a:srgbClr val="0066FF"/>
              </a:solidFill>
            </a:endParaRPr>
          </a:p>
          <a:p>
            <a:pPr>
              <a:lnSpc>
                <a:spcPct val="90000"/>
              </a:lnSpc>
            </a:pPr>
            <a:r>
              <a:rPr lang="zh-CN" altLang="en-US" sz="2100"/>
              <a:t>根据国家规定，工业建设项目竣工验收、交付生产使用，必须满足以下要求：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r>
              <a:rPr lang="zh-CN" altLang="en-US" sz="1900"/>
              <a:t>     </a:t>
            </a:r>
            <a:r>
              <a:rPr lang="en-US" altLang="zh-CN" sz="1900"/>
              <a:t>1</a:t>
            </a:r>
            <a:r>
              <a:rPr lang="zh-CN" altLang="en-US" sz="1900"/>
              <a:t>）生产性项目和辅助性公用设施，已按设计要求完成，能满足生产使用要求；</a:t>
            </a:r>
            <a:endParaRPr lang="zh-CN" altLang="en-US" sz="1900"/>
          </a:p>
          <a:p>
            <a:pPr>
              <a:lnSpc>
                <a:spcPct val="90000"/>
              </a:lnSpc>
              <a:buNone/>
            </a:pPr>
            <a:r>
              <a:rPr lang="zh-CN" altLang="en-US" sz="1900"/>
              <a:t>     </a:t>
            </a:r>
            <a:r>
              <a:rPr lang="en-US" altLang="zh-CN" sz="1900"/>
              <a:t>2</a:t>
            </a:r>
            <a:r>
              <a:rPr lang="zh-CN" altLang="en-US" sz="1900"/>
              <a:t>）主要工艺设备、动力设备均已安装配套，经负荷联动试车和有负荷联动试车合格，并已形成生产能力，能够生产出设计文件所规定的产品；</a:t>
            </a:r>
            <a:endParaRPr lang="zh-CN" altLang="en-US" sz="1900"/>
          </a:p>
          <a:p>
            <a:pPr>
              <a:lnSpc>
                <a:spcPct val="90000"/>
              </a:lnSpc>
              <a:buNone/>
            </a:pPr>
            <a:r>
              <a:rPr lang="zh-CN" altLang="en-US" sz="1900"/>
              <a:t>     </a:t>
            </a:r>
            <a:r>
              <a:rPr lang="en-US" altLang="zh-CN" sz="1900"/>
              <a:t>3</a:t>
            </a:r>
            <a:r>
              <a:rPr lang="zh-CN" altLang="en-US" sz="1900"/>
              <a:t>）必要的生产设施，已按设计要求建成；</a:t>
            </a:r>
            <a:endParaRPr lang="zh-CN" altLang="en-US" sz="1900"/>
          </a:p>
          <a:p>
            <a:pPr>
              <a:lnSpc>
                <a:spcPct val="90000"/>
              </a:lnSpc>
              <a:buNone/>
            </a:pPr>
            <a:r>
              <a:rPr lang="zh-CN" altLang="en-US" sz="1900"/>
              <a:t>     </a:t>
            </a:r>
            <a:r>
              <a:rPr lang="en-US" altLang="zh-CN" sz="1900"/>
              <a:t>4</a:t>
            </a:r>
            <a:r>
              <a:rPr lang="zh-CN" altLang="en-US" sz="1900"/>
              <a:t>）生产准备工作能适应投产的需要，其中包括生产指挥系统的建立，经过培训的生产人员已能上岗操作，生产所需的原材料、燃料和备品备件的储备，经验收检查能够满足连续生产要求；</a:t>
            </a:r>
            <a:endParaRPr lang="zh-CN" altLang="en-US" sz="1900"/>
          </a:p>
          <a:p>
            <a:pPr>
              <a:lnSpc>
                <a:spcPct val="90000"/>
              </a:lnSpc>
              <a:buNone/>
            </a:pPr>
            <a:r>
              <a:rPr lang="zh-CN" altLang="en-US" sz="1900"/>
              <a:t>     </a:t>
            </a:r>
            <a:r>
              <a:rPr lang="en-US" altLang="zh-CN" sz="1900"/>
              <a:t>5</a:t>
            </a:r>
            <a:r>
              <a:rPr lang="zh-CN" altLang="en-US" sz="1900"/>
              <a:t>）环境保护设施、劳动安全卫生设施、消防设施已按设计要求与主体工程同时建成使用。</a:t>
            </a:r>
            <a:endParaRPr lang="zh-CN" altLang="en-US" sz="1900"/>
          </a:p>
          <a:p>
            <a:pPr>
              <a:lnSpc>
                <a:spcPct val="90000"/>
              </a:lnSpc>
              <a:buNone/>
            </a:pPr>
            <a:r>
              <a:rPr lang="zh-CN" altLang="en-US" sz="1900"/>
              <a:t>     </a:t>
            </a:r>
            <a:r>
              <a:rPr lang="en-US" altLang="zh-CN" sz="1900"/>
              <a:t>6</a:t>
            </a:r>
            <a:r>
              <a:rPr lang="zh-CN" altLang="en-US" sz="1900"/>
              <a:t>）生产性投资项目如工业项目的土建工程、安装工程、人防工程、管道工程、通讯工程等工程的施工和竣工验收，必须按照国家批准的</a:t>
            </a:r>
            <a:r>
              <a:rPr lang="en-US" altLang="zh-CN" sz="1900"/>
              <a:t>《</a:t>
            </a:r>
            <a:r>
              <a:rPr lang="zh-CN" altLang="en-US" sz="1900"/>
              <a:t>中华人民共和国国家标准</a:t>
            </a:r>
            <a:r>
              <a:rPr lang="en-US" altLang="zh-CN" sz="1900"/>
              <a:t>××</a:t>
            </a:r>
            <a:r>
              <a:rPr lang="zh-CN" altLang="en-US" sz="1900"/>
              <a:t>工程施工及验收规范</a:t>
            </a:r>
            <a:r>
              <a:rPr lang="en-US" altLang="zh-CN" sz="1900"/>
              <a:t>》</a:t>
            </a:r>
            <a:r>
              <a:rPr lang="zh-CN" altLang="en-US" sz="1900"/>
              <a:t>和主管部门批准的</a:t>
            </a:r>
            <a:r>
              <a:rPr lang="en-US" altLang="zh-CN" sz="1900"/>
              <a:t>《</a:t>
            </a:r>
            <a:r>
              <a:rPr lang="zh-CN" altLang="en-US" sz="1900"/>
              <a:t>中华人民共和国行业标准</a:t>
            </a:r>
            <a:r>
              <a:rPr lang="en-US" altLang="zh-CN" sz="1900"/>
              <a:t>××</a:t>
            </a:r>
            <a:r>
              <a:rPr lang="zh-CN" altLang="en-US" sz="1900"/>
              <a:t>工程施工及验收规范</a:t>
            </a:r>
            <a:r>
              <a:rPr lang="en-US" altLang="zh-CN" sz="1900"/>
              <a:t>》</a:t>
            </a:r>
            <a:r>
              <a:rPr lang="zh-CN" altLang="en-US" sz="1900"/>
              <a:t>执行。</a:t>
            </a:r>
            <a:endParaRPr lang="zh-CN" altLang="en-US" sz="1900"/>
          </a:p>
        </p:txBody>
      </p:sp>
    </p:spTree>
  </p:cSld>
  <p:clrMapOvr>
    <a:masterClrMapping/>
  </p:clrMapOvr>
  <p:transition spd="med">
    <p:cover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r>
              <a:rPr lang="en-US" altLang="zh-CN" sz="3400" b="1">
                <a:latin typeface="黑体" panose="02010609060101010101" pitchFamily="2" charset="-122"/>
                <a:ea typeface="黑体" panose="02010609060101010101" pitchFamily="2" charset="-122"/>
              </a:rPr>
              <a:t>6.1.2 </a:t>
            </a:r>
            <a:r>
              <a:rPr lang="zh-CN" altLang="en-US" sz="3400" b="1">
                <a:latin typeface="黑体" panose="02010609060101010101" pitchFamily="2" charset="-122"/>
                <a:ea typeface="黑体" panose="02010609060101010101" pitchFamily="2" charset="-122"/>
              </a:rPr>
              <a:t>竣工验收的标准</a:t>
            </a:r>
            <a:endParaRPr lang="zh-CN" altLang="en-US" sz="34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130000"/>
              </a:lnSpc>
              <a:buNone/>
            </a:pPr>
            <a:r>
              <a:rPr lang="zh-CN" altLang="en-US" sz="2600" b="1">
                <a:solidFill>
                  <a:srgbClr val="0066FF"/>
                </a:solidFill>
              </a:rPr>
              <a:t>（</a:t>
            </a:r>
            <a:r>
              <a:rPr lang="en-US" altLang="zh-CN" sz="2600" b="1">
                <a:solidFill>
                  <a:srgbClr val="0066FF"/>
                </a:solidFill>
              </a:rPr>
              <a:t>2</a:t>
            </a:r>
            <a:r>
              <a:rPr lang="zh-CN" altLang="en-US" sz="2600" b="1">
                <a:solidFill>
                  <a:srgbClr val="0066FF"/>
                </a:solidFill>
              </a:rPr>
              <a:t>）民用建设项目竣工验收标准</a:t>
            </a:r>
            <a:endParaRPr lang="zh-CN" altLang="en-US" sz="2600" b="1">
              <a:solidFill>
                <a:srgbClr val="0066FF"/>
              </a:solidFill>
            </a:endParaRPr>
          </a:p>
          <a:p>
            <a:pPr>
              <a:lnSpc>
                <a:spcPct val="130000"/>
              </a:lnSpc>
              <a:buNone/>
            </a:pPr>
            <a:r>
              <a:rPr lang="zh-CN" altLang="en-US" sz="2100"/>
              <a:t>    </a:t>
            </a:r>
            <a:r>
              <a:rPr lang="en-US" altLang="zh-CN" sz="2100"/>
              <a:t>1</a:t>
            </a:r>
            <a:r>
              <a:rPr lang="zh-CN" altLang="en-US" sz="2100"/>
              <a:t>）建设项目各单位工程和单项工程，均已符合项目竣工验收标准；</a:t>
            </a:r>
            <a:endParaRPr lang="zh-CN" altLang="en-US" sz="2100"/>
          </a:p>
          <a:p>
            <a:pPr>
              <a:lnSpc>
                <a:spcPct val="130000"/>
              </a:lnSpc>
              <a:buNone/>
            </a:pPr>
            <a:r>
              <a:rPr lang="zh-CN" altLang="en-US" sz="2100"/>
              <a:t>    </a:t>
            </a:r>
            <a:r>
              <a:rPr lang="en-US" altLang="zh-CN" sz="2100"/>
              <a:t>2</a:t>
            </a:r>
            <a:r>
              <a:rPr lang="zh-CN" altLang="en-US" sz="2100"/>
              <a:t>）建设项目配套工程和附属工程，均已施工结束，达到设计规定的相应质量要求，并具备正常使用条件。</a:t>
            </a:r>
            <a:r>
              <a:rPr lang="zh-CN" altLang="en-US"/>
              <a:t> </a:t>
            </a:r>
            <a:endParaRPr lang="zh-CN" altLang="en-US"/>
          </a:p>
        </p:txBody>
      </p:sp>
    </p:spTree>
  </p:cSld>
  <p:clrMapOvr>
    <a:masterClrMapping/>
  </p:clrMapOvr>
  <p:transition spd="med">
    <p:cover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6.1.3 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竣工验收的程序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xfrm>
            <a:off x="250825" y="1268413"/>
            <a:ext cx="8686800" cy="5589587"/>
          </a:xfrm>
          <a:ln/>
        </p:spPr>
        <p:txBody>
          <a:bodyPr/>
          <a:p>
            <a:pPr>
              <a:lnSpc>
                <a:spcPct val="95000"/>
              </a:lnSpc>
              <a:buNone/>
            </a:pPr>
            <a:r>
              <a:rPr lang="zh-CN" altLang="en-US" sz="2600" b="1">
                <a:solidFill>
                  <a:srgbClr val="0066FF"/>
                </a:solidFill>
              </a:rPr>
              <a:t>（</a:t>
            </a:r>
            <a:r>
              <a:rPr lang="en-US" altLang="zh-CN" sz="2600" b="1">
                <a:solidFill>
                  <a:srgbClr val="0066FF"/>
                </a:solidFill>
              </a:rPr>
              <a:t>1</a:t>
            </a:r>
            <a:r>
              <a:rPr lang="zh-CN" altLang="en-US" sz="2600" b="1">
                <a:solidFill>
                  <a:srgbClr val="0066FF"/>
                </a:solidFill>
              </a:rPr>
              <a:t>）前期准备工作</a:t>
            </a:r>
            <a:endParaRPr lang="zh-CN" altLang="en-US" sz="2600" b="1">
              <a:solidFill>
                <a:srgbClr val="0066FF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200">
                <a:solidFill>
                  <a:schemeClr val="accent2"/>
                </a:solidFill>
              </a:rPr>
              <a:t>      </a:t>
            </a:r>
            <a:r>
              <a:rPr lang="en-US" altLang="zh-CN" sz="2200"/>
              <a:t>1</a:t>
            </a:r>
            <a:r>
              <a:rPr lang="zh-CN" altLang="en-US" sz="2200"/>
              <a:t>）做好项目的收尾工作。当项目接近尾声时，大量复杂的工作已经完成，但还有部分剩余工作需要细致耐心地处理。</a:t>
            </a:r>
            <a:endParaRPr lang="zh-CN" altLang="en-US" sz="2200"/>
          </a:p>
          <a:p>
            <a:pPr>
              <a:lnSpc>
                <a:spcPct val="90000"/>
              </a:lnSpc>
              <a:buNone/>
            </a:pPr>
            <a:r>
              <a:rPr lang="zh-CN" altLang="en-US" sz="2200"/>
              <a:t>      </a:t>
            </a:r>
            <a:r>
              <a:rPr lang="en-US" altLang="zh-CN" sz="2200"/>
              <a:t>2</a:t>
            </a:r>
            <a:r>
              <a:rPr lang="zh-CN" altLang="en-US" sz="2200"/>
              <a:t>）准备项目验收材料。项目验收地重要依据之一是项目的成果材料，因而，项目团队在项目的实施过程中，就应不间断地做好各种项目文件的收集工作、编制必要的图样、说明书、合格验收证、测试材料（包括相关的论文、 研究报告等）。</a:t>
            </a:r>
            <a:endParaRPr lang="zh-CN" altLang="en-US" sz="2200"/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  </a:t>
            </a:r>
            <a:r>
              <a:rPr lang="en-US" altLang="zh-CN" sz="2100"/>
              <a:t>3</a:t>
            </a:r>
            <a:r>
              <a:rPr lang="zh-CN" altLang="en-US" sz="2100"/>
              <a:t>）自检。项目负责人应组织项目团队，在项目成果交付验收之前，进行必要的自检自查工作，找出问题和漏洞并尽快解决。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  </a:t>
            </a:r>
            <a:r>
              <a:rPr lang="en-US" altLang="zh-CN" sz="2100"/>
              <a:t>4</a:t>
            </a:r>
            <a:r>
              <a:rPr lang="zh-CN" altLang="en-US" sz="2100"/>
              <a:t>）提出验收申请，报送验收材料。项目自检合格后，项目团队应向项目接受方提交申请验收的请求报告，并同时附送验收的相关材料，以备项目接受方组织人员进行验收。</a:t>
            </a:r>
            <a:endParaRPr lang="zh-CN" altLang="en-US" sz="2100"/>
          </a:p>
        </p:txBody>
      </p:sp>
    </p:spTree>
  </p:cSld>
  <p:clrMapOvr>
    <a:masterClrMapping/>
  </p:clrMapOvr>
  <p:transition spd="med">
    <p:cover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2289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r>
              <a:rPr lang="en-US" altLang="zh-CN" b="1">
                <a:latin typeface="黑体" panose="02010609060101010101" pitchFamily="2" charset="-122"/>
                <a:ea typeface="黑体" panose="02010609060101010101" pitchFamily="2" charset="-122"/>
              </a:rPr>
              <a:t>6.1.3 </a:t>
            </a: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</a:rPr>
              <a:t>竣工验收的程序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291" name="文本占位符 12290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sz="2100" b="1">
                <a:solidFill>
                  <a:srgbClr val="0066FF"/>
                </a:solidFill>
              </a:rPr>
              <a:t>（</a:t>
            </a:r>
            <a:r>
              <a:rPr lang="en-US" altLang="zh-CN" sz="2100" b="1">
                <a:solidFill>
                  <a:srgbClr val="0066FF"/>
                </a:solidFill>
              </a:rPr>
              <a:t>2</a:t>
            </a:r>
            <a:r>
              <a:rPr lang="zh-CN" altLang="en-US" sz="2100" b="1">
                <a:solidFill>
                  <a:srgbClr val="0066FF"/>
                </a:solidFill>
              </a:rPr>
              <a:t>）验收工作</a:t>
            </a:r>
            <a:endParaRPr lang="zh-CN" altLang="en-US" sz="2100" b="1">
              <a:solidFill>
                <a:srgbClr val="0066FF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100">
                <a:solidFill>
                  <a:schemeClr val="accent2"/>
                </a:solidFill>
              </a:rPr>
              <a:t>    </a:t>
            </a:r>
            <a:r>
              <a:rPr lang="en-US" altLang="zh-CN" sz="2100"/>
              <a:t>1</a:t>
            </a:r>
            <a:r>
              <a:rPr lang="zh-CN" altLang="en-US" sz="2100"/>
              <a:t>）组成验收工作组或验收委员会。项目业主（接受方）应会同项目监理人员、政府相关人员，如有必要还可吸收注册会计师、律师、审计师、行业专家等人员，组成验收工作组或验收委员会。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</a:t>
            </a:r>
            <a:r>
              <a:rPr lang="en-US" altLang="zh-CN" sz="2100"/>
              <a:t>2</a:t>
            </a:r>
            <a:r>
              <a:rPr lang="zh-CN" altLang="en-US" sz="2100"/>
              <a:t>）项目验收材料。项目验收班子对项目团队送交的验收材料进行审查，如有缺项、不全、不合格的材料立即通知团队，令其限期补交，以保证项目验收的顺利进行。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r>
              <a:rPr lang="zh-CN" altLang="en-US" sz="2100"/>
              <a:t>    </a:t>
            </a:r>
            <a:r>
              <a:rPr lang="en-US" altLang="zh-CN" sz="2100"/>
              <a:t>3</a:t>
            </a:r>
            <a:r>
              <a:rPr lang="zh-CN" altLang="en-US" sz="2100"/>
              <a:t>）现场（实物）初步验收。项目验收班子根据项目团队送交的验收申请报告，可组织人员对项目成果现场或项目成果进行初步检查，大体上对项目成果有个把握，如果检查不符合项目目标要求，应通知项目团队尽快整改。</a:t>
            </a:r>
            <a:endParaRPr lang="zh-CN" altLang="en-US" sz="2100"/>
          </a:p>
          <a:p>
            <a:pPr>
              <a:lnSpc>
                <a:spcPct val="90000"/>
              </a:lnSpc>
              <a:buNone/>
            </a:pPr>
            <a:endParaRPr lang="zh-CN" altLang="en-US" sz="2100"/>
          </a:p>
        </p:txBody>
      </p:sp>
    </p:spTree>
  </p:cSld>
  <p:clrMapOvr>
    <a:masterClrMapping/>
  </p:clrMapOvr>
  <p:transition spd="med">
    <p:cover dir="u"/>
  </p:transition>
</p:sld>
</file>

<file path=ppt/theme/theme1.xml><?xml version="1.0" encoding="utf-8"?>
<a:theme xmlns:a="http://schemas.openxmlformats.org/drawingml/2006/main" name="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2308</Words>
  <Application>WPS 演示</Application>
  <PresentationFormat>在屏幕上显示</PresentationFormat>
  <Paragraphs>90</Paragraphs>
  <Slides>11</Slides>
  <Notes>31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Verdana</vt:lpstr>
      <vt:lpstr>Times New Roman</vt:lpstr>
      <vt:lpstr>黑体</vt:lpstr>
      <vt:lpstr>微软雅黑</vt:lpstr>
      <vt:lpstr>Arial Unicode MS</vt:lpstr>
      <vt:lpstr>Profile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合同管理第三讲</dc:title>
  <dc:creator>zx</dc:creator>
  <cp:lastModifiedBy>小霞</cp:lastModifiedBy>
  <cp:revision>2888</cp:revision>
  <dcterms:created xsi:type="dcterms:W3CDTF">2006-01-17T01:29:51Z</dcterms:created>
  <dcterms:modified xsi:type="dcterms:W3CDTF">2018-12-10T12:01:02Z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2052-11.1.0.8013</vt:lpwstr>
  </property>
</Properties>
</file>