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312" r:id="rId4"/>
    <p:sldId id="313" r:id="rId5"/>
    <p:sldId id="314" r:id="rId6"/>
    <p:sldId id="315" r:id="rId7"/>
    <p:sldId id="316" r:id="rId8"/>
    <p:sldId id="317" r:id="rId9"/>
    <p:sldId id="524" r:id="rId10"/>
    <p:sldId id="318" r:id="rId11"/>
    <p:sldId id="525" r:id="rId12"/>
    <p:sldId id="399" r:id="rId13"/>
    <p:sldId id="319" r:id="rId14"/>
    <p:sldId id="400" r:id="rId15"/>
    <p:sldId id="401" r:id="rId16"/>
    <p:sldId id="402" r:id="rId17"/>
    <p:sldId id="403" r:id="rId18"/>
    <p:sldId id="404" r:id="rId19"/>
    <p:sldId id="405" r:id="rId20"/>
    <p:sldId id="328" r:id="rId21"/>
    <p:sldId id="329" r:id="rId22"/>
    <p:sldId id="356" r:id="rId23"/>
    <p:sldId id="383" r:id="rId24"/>
    <p:sldId id="357" r:id="rId25"/>
    <p:sldId id="358" r:id="rId26"/>
    <p:sldId id="359" r:id="rId27"/>
    <p:sldId id="384" r:id="rId28"/>
    <p:sldId id="360" r:id="rId29"/>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99"/>
    <a:srgbClr val="00CC00"/>
    <a:srgbClr val="000000"/>
    <a:srgbClr val="00FF00"/>
    <a:srgbClr val="FF0000"/>
    <a:srgbClr val="FFFF66"/>
    <a:srgbClr val="FF99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5" d="100"/>
          <a:sy n="65" d="100"/>
        </p:scale>
        <p:origin x="-13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pattFill prst="ltHorz">
          <a:fgClr>
            <a:schemeClr val="bg2"/>
          </a:fgClr>
          <a:bgClr>
            <a:schemeClr val="bg1"/>
          </a:bgClr>
        </a:pattFill>
        <a:effectLst/>
      </p:bgPr>
    </p:bg>
    <p:spTree>
      <p:nvGrpSpPr>
        <p:cNvPr id="1" name=""/>
        <p:cNvGrpSpPr/>
        <p:nvPr/>
      </p:nvGrpSpPr>
      <p:grpSpPr/>
      <p:sp>
        <p:nvSpPr>
          <p:cNvPr id="2050" name="标题 2049"/>
          <p:cNvSpPr>
            <a:spLocks noGrp="1"/>
          </p:cNvSpPr>
          <p:nvPr>
            <p:ph type="ctrTitle"/>
          </p:nvPr>
        </p:nvSpPr>
        <p:spPr>
          <a:xfrm>
            <a:off x="685800" y="990600"/>
            <a:ext cx="7772400" cy="1371600"/>
          </a:xfrm>
          <a:prstGeom prst="rect">
            <a:avLst/>
          </a:prstGeom>
          <a:noFill/>
          <a:ln w="9525">
            <a:noFill/>
          </a:ln>
        </p:spPr>
        <p:txBody>
          <a:bodyPr anchor="b"/>
          <a:lstStyle>
            <a:lvl1pPr lvl="0">
              <a:defRPr sz="4000"/>
            </a:lvl1pPr>
          </a:lstStyle>
          <a:p>
            <a:pPr lvl="0"/>
            <a:r>
              <a:rPr lang="zh-CN" altLang="en-US"/>
              <a:t>单击此处编辑母版标题样式</a:t>
            </a:r>
            <a:endParaRPr lang="zh-CN" altLang="en-US"/>
          </a:p>
        </p:txBody>
      </p:sp>
      <p:sp>
        <p:nvSpPr>
          <p:cNvPr id="2051" name="副标题 2050"/>
          <p:cNvSpPr>
            <a:spLocks noGrp="1"/>
          </p:cNvSpPr>
          <p:nvPr>
            <p:ph type="subTitle" idx="1"/>
          </p:nvPr>
        </p:nvSpPr>
        <p:spPr>
          <a:xfrm>
            <a:off x="1447800" y="3429000"/>
            <a:ext cx="7010400" cy="1600200"/>
          </a:xfrm>
          <a:prstGeom prst="rect">
            <a:avLst/>
          </a:prstGeom>
          <a:noFill/>
          <a:ln w="9525">
            <a:noFill/>
          </a:ln>
        </p:spPr>
        <p:txBody>
          <a:bodyPr anchor="t"/>
          <a:lstStyle>
            <a:lvl1pPr marL="0" lvl="0" indent="0">
              <a:buNone/>
              <a:defRPr sz="2800"/>
            </a:lvl1pPr>
            <a:lvl2pPr marL="457200" lvl="1" indent="14605" algn="ctr">
              <a:buNone/>
              <a:defRPr sz="2800"/>
            </a:lvl2pPr>
            <a:lvl3pPr marL="909955" lvl="2" indent="0" algn="ctr">
              <a:buNone/>
              <a:defRPr sz="2800"/>
            </a:lvl3pPr>
            <a:lvl4pPr marL="1306830" lvl="3" indent="0" algn="ctr">
              <a:buNone/>
              <a:defRPr sz="2800"/>
            </a:lvl4pPr>
            <a:lvl5pPr marL="1695450" lvl="4" indent="0" algn="ctr">
              <a:buNone/>
              <a:defRPr sz="2800"/>
            </a:lvl5pPr>
          </a:lstStyle>
          <a:p>
            <a:pPr lvl="0"/>
            <a:r>
              <a:rPr lang="zh-CN" altLang="en-US"/>
              <a:t>单击此处编辑母版副标题样式</a:t>
            </a:r>
            <a:endParaRPr lang="zh-CN" altLang="en-US"/>
          </a:p>
        </p:txBody>
      </p:sp>
      <p:sp>
        <p:nvSpPr>
          <p:cNvPr id="2052" name="日期占位符 2051"/>
          <p:cNvSpPr>
            <a:spLocks noGrp="1"/>
          </p:cNvSpPr>
          <p:nvPr>
            <p:ph type="dt" sz="half" idx="2"/>
          </p:nvPr>
        </p:nvSpPr>
        <p:spPr>
          <a:xfrm>
            <a:off x="685800" y="6248400"/>
            <a:ext cx="1905000" cy="457200"/>
          </a:xfrm>
          <a:prstGeom prst="rect">
            <a:avLst/>
          </a:prstGeom>
          <a:noFill/>
          <a:ln w="9525">
            <a:noFill/>
          </a:ln>
        </p:spPr>
        <p:txBody>
          <a:bodyPr anchor="t"/>
          <a:lstStyle>
            <a:lvl1pPr>
              <a:defRPr sz="1200">
                <a:latin typeface="Verdana" panose="020B0604030504040204" pitchFamily="34" charset="0"/>
              </a:defRPr>
            </a:lvl1pPr>
          </a:lstStyle>
          <a:p>
            <a:endParaRPr lang="zh-CN" altLang="en-US" dirty="0">
              <a:latin typeface="Arial" panose="020B0604020202020204" pitchFamily="34" charset="0"/>
            </a:endParaRPr>
          </a:p>
        </p:txBody>
      </p:sp>
      <p:sp>
        <p:nvSpPr>
          <p:cNvPr id="2053" name="页脚占位符 2052"/>
          <p:cNvSpPr>
            <a:spLocks noGrp="1"/>
          </p:cNvSpPr>
          <p:nvPr>
            <p:ph type="ftr" sz="quarter" idx="3"/>
          </p:nvPr>
        </p:nvSpPr>
        <p:spPr>
          <a:xfrm>
            <a:off x="3124200" y="6248400"/>
            <a:ext cx="2895600" cy="457200"/>
          </a:xfrm>
          <a:prstGeom prst="rect">
            <a:avLst/>
          </a:prstGeom>
          <a:noFill/>
          <a:ln w="9525">
            <a:noFill/>
          </a:ln>
        </p:spPr>
        <p:txBody>
          <a:bodyPr anchor="t"/>
          <a:lstStyle>
            <a:lvl1pPr algn="ctr">
              <a:defRPr sz="1200">
                <a:latin typeface="Verdana" panose="020B0604030504040204" pitchFamily="34" charset="0"/>
              </a:defRPr>
            </a:lvl1pPr>
          </a:lstStyle>
          <a:p>
            <a:endParaRPr lang="zh-CN" altLang="en-US" dirty="0"/>
          </a:p>
        </p:txBody>
      </p:sp>
      <p:sp>
        <p:nvSpPr>
          <p:cNvPr id="2054" name="灯片编号占位符 2053"/>
          <p:cNvSpPr>
            <a:spLocks noGrp="1"/>
          </p:cNvSpPr>
          <p:nvPr>
            <p:ph type="sldNum" sz="quarter" idx="4"/>
          </p:nvPr>
        </p:nvSpPr>
        <p:spPr>
          <a:xfrm>
            <a:off x="6553200" y="6248400"/>
            <a:ext cx="1905000" cy="457200"/>
          </a:xfrm>
          <a:prstGeom prst="rect">
            <a:avLst/>
          </a:prstGeom>
          <a:noFill/>
          <a:ln w="9525">
            <a:noFill/>
          </a:ln>
        </p:spPr>
        <p:txBody>
          <a:bodyPr anchor="t"/>
          <a:lstStyle>
            <a:lvl1pPr algn="r">
              <a:defRPr sz="1200">
                <a:latin typeface="Verdana" panose="020B0604030504040204" pitchFamily="34" charset="0"/>
              </a:defRPr>
            </a:lvl1pPr>
          </a:lstStyle>
          <a:p>
            <a:fld id="{9A0DB2DC-4C9A-4742-B13C-FB6460FD3503}" type="slidenum">
              <a:rPr lang="zh-CN" altLang="en-US" dirty="0"/>
            </a:fld>
            <a:endParaRPr lang="zh-CN" altLang="en-US" dirty="0">
              <a:latin typeface="Arial" panose="020B0604020202020204" pitchFamily="34" charset="0"/>
            </a:endParaRPr>
          </a:p>
        </p:txBody>
      </p:sp>
      <p:sp>
        <p:nvSpPr>
          <p:cNvPr id="2055" name="任意多边形 2054"/>
          <p:cNvSpPr/>
          <p:nvPr/>
        </p:nvSpPr>
        <p:spPr>
          <a:xfrm>
            <a:off x="685800" y="2393950"/>
            <a:ext cx="7772400" cy="109538"/>
          </a:xfrm>
          <a:custGeom>
            <a:avLst/>
            <a:gdLst>
              <a:gd name="A1" fmla="val 618"/>
              <a:gd name="A3" fmla="val 0"/>
              <a:gd name="G0" fmla="+- A1 0 0"/>
            </a:gdLst>
            <a:ahLst/>
            <a:cxnLst/>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cap="flat" cmpd="sng">
            <a:solidFill>
              <a:schemeClr val="accent2"/>
            </a:solidFill>
            <a:prstDash val="solid"/>
            <a:bevel/>
            <a:headEnd type="none" w="med" len="med"/>
            <a:tailEnd type="none" w="med" len="med"/>
          </a:ln>
        </p:spPr>
        <p:txBody>
          <a:bodyPr/>
          <a:p>
            <a:pPr lvl="0"/>
            <a:endParaRPr lang="zh-CN" altLang="en-US" sz="2400" dirty="0">
              <a:latin typeface="Times New Roman" panose="02020603050405020304" pitchFamily="18" charset="0"/>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73441" y="304800"/>
            <a:ext cx="2002234" cy="57150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66738" y="304800"/>
            <a:ext cx="5890631" cy="57150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628650" y="1825625"/>
            <a:ext cx="38862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566738" y="304800"/>
            <a:ext cx="8008937" cy="5715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dirty="0"/>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566738" y="1752600"/>
            <a:ext cx="3920490" cy="42672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7248" y="1752600"/>
            <a:ext cx="3920490" cy="42672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dirty="0"/>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dirty="0"/>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p:sp>
        <p:nvSpPr>
          <p:cNvPr id="1026" name="标题 1025"/>
          <p:cNvSpPr>
            <a:spLocks noGrp="1"/>
          </p:cNvSpPr>
          <p:nvPr>
            <p:ph type="title"/>
          </p:nvPr>
        </p:nvSpPr>
        <p:spPr>
          <a:xfrm>
            <a:off x="574675" y="304800"/>
            <a:ext cx="8001000" cy="1216025"/>
          </a:xfrm>
          <a:prstGeom prst="rect">
            <a:avLst/>
          </a:prstGeom>
          <a:noFill/>
          <a:ln w="9525">
            <a:noFill/>
          </a:ln>
        </p:spPr>
        <p:txBody>
          <a:bodyPr anchor="b"/>
          <a:p>
            <a:pPr lvl="0"/>
            <a:r>
              <a:rPr lang="zh-CN" altLang="en-US"/>
              <a:t>单击此处编辑母版标题样式</a:t>
            </a:r>
            <a:endParaRPr lang="zh-CN" altLang="en-US"/>
          </a:p>
        </p:txBody>
      </p:sp>
      <p:sp>
        <p:nvSpPr>
          <p:cNvPr id="1027" name="文本占位符 1026"/>
          <p:cNvSpPr>
            <a:spLocks noGrp="1"/>
          </p:cNvSpPr>
          <p:nvPr>
            <p:ph type="body" idx="1"/>
          </p:nvPr>
        </p:nvSpPr>
        <p:spPr>
          <a:xfrm>
            <a:off x="566738" y="1752600"/>
            <a:ext cx="8001000" cy="4267200"/>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任意多边形 1027"/>
          <p:cNvSpPr/>
          <p:nvPr/>
        </p:nvSpPr>
        <p:spPr>
          <a:xfrm>
            <a:off x="609600" y="1566863"/>
            <a:ext cx="7958138" cy="109537"/>
          </a:xfrm>
          <a:custGeom>
            <a:avLst/>
            <a:gdLst>
              <a:gd name="A1" fmla="val 585"/>
              <a:gd name="A3" fmla="val 0"/>
              <a:gd name="G0" fmla="+- A1 0 0"/>
            </a:gdLst>
            <a:ahLst/>
            <a:cxnLst/>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cap="flat" cmpd="sng">
            <a:solidFill>
              <a:schemeClr val="accent2"/>
            </a:solidFill>
            <a:prstDash val="solid"/>
            <a:bevel/>
            <a:headEnd type="none" w="med" len="med"/>
            <a:tailEnd type="none" w="med" len="med"/>
          </a:ln>
        </p:spPr>
        <p:txBody>
          <a:bodyPr/>
          <a:p>
            <a:pPr lvl="0"/>
            <a:endParaRPr lang="zh-CN" altLang="en-US" sz="2400" dirty="0">
              <a:latin typeface="Times New Roman" panose="02020603050405020304" pitchFamily="18" charset="0"/>
            </a:endParaRPr>
          </a:p>
        </p:txBody>
      </p:sp>
      <p:sp>
        <p:nvSpPr>
          <p:cNvPr id="1029" name="直接连接符 1028"/>
          <p:cNvSpPr/>
          <p:nvPr/>
        </p:nvSpPr>
        <p:spPr>
          <a:xfrm flipV="1">
            <a:off x="609600" y="6172200"/>
            <a:ext cx="7924800" cy="0"/>
          </a:xfrm>
          <a:prstGeom prst="line">
            <a:avLst/>
          </a:prstGeom>
          <a:ln w="3175" cap="flat" cmpd="sng">
            <a:solidFill>
              <a:schemeClr val="accent2"/>
            </a:solidFill>
            <a:prstDash val="solid"/>
            <a:headEnd type="none" w="med" len="med"/>
            <a:tailEnd type="none" w="med" len="med"/>
          </a:ln>
        </p:spPr>
      </p:sp>
      <p:sp>
        <p:nvSpPr>
          <p:cNvPr id="1030" name="日期占位符 1029"/>
          <p:cNvSpPr>
            <a:spLocks noGrp="1"/>
          </p:cNvSpPr>
          <p:nvPr>
            <p:ph type="dt" sz="half" idx="2"/>
          </p:nvPr>
        </p:nvSpPr>
        <p:spPr>
          <a:xfrm>
            <a:off x="609600" y="6245225"/>
            <a:ext cx="1981200" cy="476250"/>
          </a:xfrm>
          <a:prstGeom prst="rect">
            <a:avLst/>
          </a:prstGeom>
          <a:noFill/>
          <a:ln w="9525">
            <a:noFill/>
          </a:ln>
        </p:spPr>
        <p:txBody>
          <a:bodyPr/>
          <a:lstStyle>
            <a:lvl1pPr>
              <a:defRPr sz="1200">
                <a:latin typeface="Verdana" panose="020B0604030504040204" pitchFamily="34" charset="0"/>
              </a:defRPr>
            </a:lvl1pPr>
          </a:lstStyle>
          <a:p>
            <a:pPr lvl="0"/>
            <a:endParaRPr lang="zh-CN" altLang="en-US" dirty="0">
              <a:latin typeface="Arial" panose="020B0604020202020204" pitchFamily="34" charset="0"/>
            </a:endParaRPr>
          </a:p>
        </p:txBody>
      </p:sp>
      <p:sp>
        <p:nvSpPr>
          <p:cNvPr id="1031" name="页脚占位符 1030"/>
          <p:cNvSpPr>
            <a:spLocks noGrp="1"/>
          </p:cNvSpPr>
          <p:nvPr>
            <p:ph type="ftr" sz="quarter" idx="3"/>
          </p:nvPr>
        </p:nvSpPr>
        <p:spPr>
          <a:xfrm>
            <a:off x="3124200" y="6245225"/>
            <a:ext cx="2895600" cy="476250"/>
          </a:xfrm>
          <a:prstGeom prst="rect">
            <a:avLst/>
          </a:prstGeom>
          <a:noFill/>
          <a:ln w="9525">
            <a:noFill/>
          </a:ln>
        </p:spPr>
        <p:txBody>
          <a:bodyPr/>
          <a:lstStyle>
            <a:lvl1pPr algn="ctr">
              <a:defRPr sz="1200">
                <a:latin typeface="Verdana" panose="020B0604030504040204" pitchFamily="34" charset="0"/>
              </a:defRPr>
            </a:lvl1pPr>
          </a:lstStyle>
          <a:p>
            <a:pPr lvl="0"/>
            <a:endParaRPr lang="zh-CN" altLang="en-US" dirty="0"/>
          </a:p>
        </p:txBody>
      </p:sp>
      <p:sp>
        <p:nvSpPr>
          <p:cNvPr id="1032" name="灯片编号占位符 1031"/>
          <p:cNvSpPr>
            <a:spLocks noGrp="1"/>
          </p:cNvSpPr>
          <p:nvPr>
            <p:ph type="sldNum" sz="quarter" idx="4"/>
          </p:nvPr>
        </p:nvSpPr>
        <p:spPr>
          <a:xfrm>
            <a:off x="6553200" y="6245225"/>
            <a:ext cx="1981200" cy="476250"/>
          </a:xfrm>
          <a:prstGeom prst="rect">
            <a:avLst/>
          </a:prstGeom>
          <a:noFill/>
          <a:ln w="9525">
            <a:noFill/>
          </a:ln>
        </p:spPr>
        <p:txBody>
          <a:bodyPr/>
          <a:lstStyle>
            <a:lvl1pPr algn="r">
              <a:defRPr sz="1200">
                <a:latin typeface="Verdana" panose="020B0604030504040204" pitchFamily="34" charset="0"/>
              </a:defRPr>
            </a:lvl1pPr>
          </a:lstStyle>
          <a:p>
            <a:pPr lvl="0"/>
            <a:fld id="{9A0DB2DC-4C9A-4742-B13C-FB6460FD3503}" type="slidenum">
              <a:rPr lang="zh-CN" altLang="en-US" dirty="0"/>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lvl1pPr marL="0" lvl="0" indent="0" algn="l" defTabSz="914400" rtl="0" eaLnBrk="1" fontAlgn="base" latinLnBrk="0" hangingPunct="1">
        <a:lnSpc>
          <a:spcPct val="100000"/>
        </a:lnSpc>
        <a:spcBef>
          <a:spcPct val="0"/>
        </a:spcBef>
        <a:spcAft>
          <a:spcPct val="0"/>
        </a:spcAft>
        <a:buNone/>
        <a:defRPr sz="3800" b="0" i="0" u="none" kern="1200" baseline="0">
          <a:solidFill>
            <a:schemeClr val="tx2"/>
          </a:solidFill>
          <a:latin typeface="+mj-lt"/>
          <a:ea typeface="+mj-ea"/>
          <a:cs typeface="+mj-cs"/>
        </a:defRPr>
      </a:lvl1pPr>
    </p:titleStyle>
    <p:body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b="0" i="0" u="none" kern="1200" baseline="0">
          <a:solidFill>
            <a:schemeClr val="tx1"/>
          </a:solidFill>
          <a:latin typeface="+mn-lt"/>
          <a:ea typeface="+mn-ea"/>
          <a:cs typeface="+mn-cs"/>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mn-lt"/>
          <a:ea typeface="+mn-ea"/>
          <a:cs typeface="+mn-cs"/>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mn-lt"/>
          <a:ea typeface="+mn-ea"/>
          <a:cs typeface="+mn-cs"/>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mn-lt"/>
          <a:ea typeface="+mn-ea"/>
          <a:cs typeface="+mn-cs"/>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Verdana" panose="020B060403050404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2.xml"/><Relationship Id="rId2" Type="http://schemas.openxmlformats.org/officeDocument/2006/relationships/image" Target="../media/image2.wmf"/><Relationship Id="rId1"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wmf"/></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25.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7.xml"/><Relationship Id="rId2" Type="http://schemas.openxmlformats.org/officeDocument/2006/relationships/image" Target="../media/image1.wmf"/><Relationship Id="rId1"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标题 4097"/>
          <p:cNvSpPr>
            <a:spLocks noGrp="1"/>
          </p:cNvSpPr>
          <p:nvPr>
            <p:ph type="title"/>
          </p:nvPr>
        </p:nvSpPr>
        <p:spPr>
          <a:xfrm>
            <a:off x="250825" y="333375"/>
            <a:ext cx="8540750" cy="1143000"/>
          </a:xfrm>
          <a:ln/>
        </p:spPr>
        <p:txBody>
          <a:bodyPr anchor="b"/>
          <a:p>
            <a:r>
              <a:rPr lang="zh-CN" altLang="en-US" sz="3600" b="1">
                <a:solidFill>
                  <a:schemeClr val="tx1"/>
                </a:solidFill>
              </a:rPr>
              <a:t>单元</a:t>
            </a:r>
            <a:r>
              <a:rPr lang="en-US" altLang="zh-CN" sz="3600" b="1">
                <a:solidFill>
                  <a:schemeClr val="tx1"/>
                </a:solidFill>
              </a:rPr>
              <a:t>5</a:t>
            </a:r>
            <a:r>
              <a:rPr lang="en-US" altLang="zh-CN" sz="3600" b="1">
                <a:solidFill>
                  <a:schemeClr val="tx1"/>
                </a:solidFill>
              </a:rPr>
              <a:t>    </a:t>
            </a:r>
            <a:r>
              <a:rPr lang="zh-CN" altLang="en-US" sz="3600" b="1">
                <a:solidFill>
                  <a:schemeClr val="tx1"/>
                </a:solidFill>
              </a:rPr>
              <a:t>建设项目施工阶段工程造价控制</a:t>
            </a:r>
            <a:endParaRPr lang="zh-CN" altLang="en-US" sz="3600" b="1">
              <a:solidFill>
                <a:schemeClr val="tx1"/>
              </a:solidFill>
            </a:endParaRPr>
          </a:p>
        </p:txBody>
      </p:sp>
      <p:sp>
        <p:nvSpPr>
          <p:cNvPr id="4099" name="横卷形 4098"/>
          <p:cNvSpPr/>
          <p:nvPr/>
        </p:nvSpPr>
        <p:spPr>
          <a:xfrm>
            <a:off x="395288" y="1700213"/>
            <a:ext cx="8353425" cy="358775"/>
          </a:xfrm>
          <a:prstGeom prst="horizontalScroll">
            <a:avLst>
              <a:gd name="adj" fmla="val 12500"/>
            </a:avLst>
          </a:prstGeom>
          <a:gradFill rotWithShape="1">
            <a:gsLst>
              <a:gs pos="0">
                <a:schemeClr val="bg1">
                  <a:alpha val="32999"/>
                </a:schemeClr>
              </a:gs>
              <a:gs pos="100000">
                <a:schemeClr val="accent2"/>
              </a:gs>
            </a:gsLst>
            <a:lin ang="0" scaled="1"/>
            <a:tileRect/>
          </a:gradFill>
          <a:ln w="9525" cap="flat" cmpd="sng">
            <a:solidFill>
              <a:schemeClr val="tx1"/>
            </a:solidFill>
            <a:prstDash val="solid"/>
            <a:headEnd type="none" w="med" len="med"/>
            <a:tailEnd type="none" w="med" len="med"/>
          </a:ln>
        </p:spPr>
        <p:txBody>
          <a:bodyPr/>
          <a:p>
            <a:endParaRPr lang="zh-CN" altLang="en-US"/>
          </a:p>
        </p:txBody>
      </p:sp>
      <p:sp>
        <p:nvSpPr>
          <p:cNvPr id="4100" name="文本占位符 4099"/>
          <p:cNvSpPr>
            <a:spLocks noGrp="1"/>
          </p:cNvSpPr>
          <p:nvPr>
            <p:ph type="body" idx="1"/>
          </p:nvPr>
        </p:nvSpPr>
        <p:spPr>
          <a:ln/>
        </p:spPr>
        <p:txBody>
          <a:bodyPr/>
          <a:p>
            <a:endParaRPr lang="zh-CN" alt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8482" name="标题 148481"/>
          <p:cNvSpPr>
            <a:spLocks noGrp="1"/>
          </p:cNvSpPr>
          <p:nvPr>
            <p:ph type="title"/>
          </p:nvPr>
        </p:nvSpPr>
        <p:spPr>
          <a:ln/>
        </p:spPr>
        <p:txBody>
          <a:bodyPr anchor="b"/>
          <a:p>
            <a:endParaRPr lang="zh-CN" altLang="en-US" dirty="0"/>
          </a:p>
        </p:txBody>
      </p:sp>
      <p:sp>
        <p:nvSpPr>
          <p:cNvPr id="148483" name="文本占位符 148482"/>
          <p:cNvSpPr>
            <a:spLocks noGrp="1"/>
          </p:cNvSpPr>
          <p:nvPr>
            <p:ph type="body" idx="1"/>
          </p:nvPr>
        </p:nvSpPr>
        <p:spPr>
          <a:ln/>
        </p:spPr>
        <p:txBody>
          <a:bodyPr/>
          <a:p>
            <a:pPr>
              <a:buNone/>
            </a:pPr>
            <a:r>
              <a:rPr lang="en-US" altLang="zh-CN" sz="2900" b="1"/>
              <a:t>【</a:t>
            </a:r>
            <a:r>
              <a:rPr lang="zh-CN" altLang="en-US" sz="2900" b="1" dirty="0"/>
              <a:t>例</a:t>
            </a:r>
            <a:r>
              <a:rPr lang="en-US" altLang="zh-CN" sz="2900" b="1"/>
              <a:t>8-3】</a:t>
            </a:r>
            <a:r>
              <a:rPr lang="zh-CN" altLang="en-US" sz="2900" b="1" dirty="0"/>
              <a:t>某工程合同金额</a:t>
            </a:r>
            <a:r>
              <a:rPr lang="en-US" altLang="zh-CN" sz="2900" b="1"/>
              <a:t>200</a:t>
            </a:r>
            <a:r>
              <a:rPr lang="zh-CN" altLang="en-US" sz="2900" b="1" dirty="0"/>
              <a:t>万元，合同工期</a:t>
            </a:r>
            <a:r>
              <a:rPr lang="en-US" altLang="zh-CN" sz="2900" b="1"/>
              <a:t>5</a:t>
            </a:r>
            <a:r>
              <a:rPr lang="zh-CN" altLang="en-US" sz="2900" b="1" dirty="0"/>
              <a:t>个月，预付备料款</a:t>
            </a:r>
            <a:r>
              <a:rPr lang="en-US" altLang="zh-CN" sz="2900" b="1"/>
              <a:t>30</a:t>
            </a:r>
            <a:r>
              <a:rPr lang="zh-CN" altLang="en-US" sz="2900" b="1" dirty="0"/>
              <a:t>万元，主材费所占比重</a:t>
            </a:r>
            <a:r>
              <a:rPr lang="en-US" altLang="zh-CN" sz="2900" b="1"/>
              <a:t>60%</a:t>
            </a:r>
            <a:r>
              <a:rPr lang="zh-CN" altLang="en-US" sz="2900" b="1" dirty="0"/>
              <a:t>，每月完成工程量</a:t>
            </a:r>
            <a:r>
              <a:rPr lang="en-US" altLang="zh-CN" sz="2900" b="1"/>
              <a:t>40</a:t>
            </a:r>
            <a:r>
              <a:rPr lang="zh-CN" altLang="en-US" sz="2900" b="1" dirty="0"/>
              <a:t>万元，预付备料款如何扣回？</a:t>
            </a:r>
            <a:endParaRPr lang="zh-CN" altLang="en-US" sz="2900" b="1" dirty="0"/>
          </a:p>
          <a:p>
            <a:endParaRPr lang="zh-CN" alt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3186" name="文本占位符 93185"/>
          <p:cNvSpPr>
            <a:spLocks noGrp="1"/>
          </p:cNvSpPr>
          <p:nvPr>
            <p:ph type="body" idx="1"/>
          </p:nvPr>
        </p:nvSpPr>
        <p:spPr>
          <a:xfrm>
            <a:off x="0" y="188913"/>
            <a:ext cx="9144000" cy="6669087"/>
          </a:xfrm>
          <a:ln/>
        </p:spPr>
        <p:txBody>
          <a:bodyPr/>
          <a:p>
            <a:pPr>
              <a:buNone/>
            </a:pPr>
            <a:r>
              <a:rPr lang="en-US" altLang="zh-CN" sz="2100" b="1"/>
              <a:t>【</a:t>
            </a:r>
            <a:r>
              <a:rPr lang="zh-CN" altLang="en-US" sz="2100" b="1"/>
              <a:t>例</a:t>
            </a:r>
            <a:r>
              <a:rPr lang="en-US" altLang="zh-CN" sz="2100" b="1"/>
              <a:t>8-3】</a:t>
            </a:r>
            <a:r>
              <a:rPr lang="zh-CN" altLang="en-US" sz="2100"/>
              <a:t>某工程合同金额</a:t>
            </a:r>
            <a:r>
              <a:rPr lang="en-US" altLang="zh-CN" sz="2100"/>
              <a:t>200</a:t>
            </a:r>
            <a:r>
              <a:rPr lang="zh-CN" altLang="en-US" sz="2100"/>
              <a:t>万元，合同工期</a:t>
            </a:r>
            <a:r>
              <a:rPr lang="en-US" altLang="zh-CN" sz="2100"/>
              <a:t>5</a:t>
            </a:r>
            <a:r>
              <a:rPr lang="zh-CN" altLang="en-US" sz="2100"/>
              <a:t>个月，预付备料款</a:t>
            </a:r>
            <a:r>
              <a:rPr lang="en-US" altLang="zh-CN" sz="2100"/>
              <a:t>30</a:t>
            </a:r>
            <a:r>
              <a:rPr lang="zh-CN" altLang="en-US" sz="2100"/>
              <a:t>万元，主材费所占比重</a:t>
            </a:r>
            <a:r>
              <a:rPr lang="en-US" altLang="zh-CN" sz="2100"/>
              <a:t>60%</a:t>
            </a:r>
            <a:r>
              <a:rPr lang="zh-CN" altLang="en-US" sz="2100"/>
              <a:t>，每月完成工程量</a:t>
            </a:r>
            <a:r>
              <a:rPr lang="en-US" altLang="zh-CN" sz="2100"/>
              <a:t>40</a:t>
            </a:r>
            <a:r>
              <a:rPr lang="zh-CN" altLang="en-US" sz="2100"/>
              <a:t>万元，预付备料款如何扣回？</a:t>
            </a:r>
            <a:endParaRPr lang="zh-CN" altLang="en-US" sz="2100" b="1"/>
          </a:p>
          <a:p>
            <a:pPr>
              <a:buNone/>
            </a:pPr>
            <a:r>
              <a:rPr lang="en-US" altLang="zh-CN" sz="2100" b="1"/>
              <a:t>【</a:t>
            </a:r>
            <a:r>
              <a:rPr lang="zh-CN" altLang="en-US" sz="2100" b="1"/>
              <a:t>解</a:t>
            </a:r>
            <a:r>
              <a:rPr lang="en-US" altLang="zh-CN" sz="2100" b="1"/>
              <a:t>】</a:t>
            </a:r>
            <a:r>
              <a:rPr lang="en-US" altLang="zh-CN" sz="2100"/>
              <a:t>①</a:t>
            </a:r>
            <a:r>
              <a:rPr lang="zh-CN" altLang="en-US" sz="2100"/>
              <a:t>预付款起扣点：                                     （万元）</a:t>
            </a:r>
            <a:endParaRPr lang="zh-CN" altLang="en-US" sz="2100"/>
          </a:p>
          <a:p>
            <a:pPr>
              <a:buNone/>
            </a:pPr>
            <a:r>
              <a:rPr lang="zh-CN" altLang="en-US" sz="2100"/>
              <a:t>    即当累积完成工程量达到</a:t>
            </a:r>
            <a:r>
              <a:rPr lang="en-US" altLang="zh-CN" sz="2100"/>
              <a:t>150</a:t>
            </a:r>
            <a:r>
              <a:rPr lang="zh-CN" altLang="en-US" sz="2100"/>
              <a:t>万元时，起扣预付备料款。</a:t>
            </a:r>
            <a:endParaRPr lang="zh-CN" altLang="en-US" sz="2100"/>
          </a:p>
          <a:p>
            <a:pPr>
              <a:buNone/>
            </a:pPr>
            <a:r>
              <a:rPr lang="zh-CN" altLang="en-US" sz="2100"/>
              <a:t>    ②预付款扣回时间及数额：前</a:t>
            </a:r>
            <a:r>
              <a:rPr lang="en-US" altLang="zh-CN" sz="2100"/>
              <a:t>3</a:t>
            </a:r>
            <a:r>
              <a:rPr lang="zh-CN" altLang="en-US" sz="2100"/>
              <a:t>个月累积完成工程量为</a:t>
            </a:r>
            <a:r>
              <a:rPr lang="en-US" altLang="zh-CN" sz="2100"/>
              <a:t>120</a:t>
            </a:r>
            <a:r>
              <a:rPr lang="zh-CN" altLang="en-US" sz="2100"/>
              <a:t>万元，小于</a:t>
            </a:r>
            <a:r>
              <a:rPr lang="en-US" altLang="zh-CN" sz="2100"/>
              <a:t>150</a:t>
            </a:r>
            <a:r>
              <a:rPr lang="zh-CN" altLang="en-US" sz="2100"/>
              <a:t>万元，不扣；前</a:t>
            </a:r>
            <a:r>
              <a:rPr lang="en-US" altLang="zh-CN" sz="2100"/>
              <a:t>4</a:t>
            </a:r>
            <a:r>
              <a:rPr lang="zh-CN" altLang="en-US" sz="2100"/>
              <a:t>个月累积完成工程量为</a:t>
            </a:r>
            <a:r>
              <a:rPr lang="en-US" altLang="zh-CN" sz="2100"/>
              <a:t>160</a:t>
            </a:r>
            <a:r>
              <a:rPr lang="zh-CN" altLang="en-US" sz="2100"/>
              <a:t>万元，大于</a:t>
            </a:r>
            <a:r>
              <a:rPr lang="en-US" altLang="zh-CN" sz="2100"/>
              <a:t>150</a:t>
            </a:r>
            <a:r>
              <a:rPr lang="zh-CN" altLang="en-US" sz="2100"/>
              <a:t>万元，所以，应从第</a:t>
            </a:r>
            <a:r>
              <a:rPr lang="en-US" altLang="zh-CN" sz="2100"/>
              <a:t>4</a:t>
            </a:r>
            <a:r>
              <a:rPr lang="zh-CN" altLang="en-US" sz="2100"/>
              <a:t>个月开始扣预付款，数额为（</a:t>
            </a:r>
            <a:r>
              <a:rPr lang="en-US" altLang="zh-CN" sz="2100"/>
              <a:t>160-150</a:t>
            </a:r>
            <a:r>
              <a:rPr lang="zh-CN" altLang="en-US" sz="2100"/>
              <a:t>）</a:t>
            </a:r>
            <a:r>
              <a:rPr lang="en-US" altLang="zh-CN" sz="2100"/>
              <a:t>×60%=6</a:t>
            </a:r>
            <a:r>
              <a:rPr lang="zh-CN" altLang="en-US" sz="2100"/>
              <a:t>（万元）；第</a:t>
            </a:r>
            <a:r>
              <a:rPr lang="en-US" altLang="zh-CN" sz="2100"/>
              <a:t>5</a:t>
            </a:r>
            <a:r>
              <a:rPr lang="zh-CN" altLang="en-US" sz="2100"/>
              <a:t>个月扣预付款数额为</a:t>
            </a:r>
            <a:r>
              <a:rPr lang="en-US" altLang="zh-CN" sz="2100"/>
              <a:t>40×60%=24</a:t>
            </a:r>
            <a:r>
              <a:rPr lang="zh-CN" altLang="en-US" sz="2100"/>
              <a:t>（万元），或</a:t>
            </a:r>
            <a:r>
              <a:rPr lang="en-US" altLang="zh-CN" sz="2100"/>
              <a:t>30-6=24</a:t>
            </a:r>
            <a:r>
              <a:rPr lang="zh-CN" altLang="en-US" sz="2100"/>
              <a:t>（万元）。具体如表</a:t>
            </a:r>
            <a:r>
              <a:rPr lang="en-US" altLang="zh-CN" sz="2100"/>
              <a:t>8</a:t>
            </a:r>
            <a:r>
              <a:rPr lang="zh-CN" altLang="en-US" sz="2100"/>
              <a:t>－</a:t>
            </a:r>
            <a:r>
              <a:rPr lang="en-US" altLang="zh-CN" sz="2100"/>
              <a:t>8</a:t>
            </a:r>
            <a:r>
              <a:rPr lang="zh-CN" altLang="en-US" sz="2100"/>
              <a:t>所示。</a:t>
            </a:r>
            <a:endParaRPr lang="zh-CN" altLang="en-US" sz="2100"/>
          </a:p>
          <a:p>
            <a:pPr>
              <a:buNone/>
            </a:pPr>
            <a:r>
              <a:rPr lang="zh-CN" altLang="en-US" sz="1900" b="1"/>
              <a:t>                                  表</a:t>
            </a:r>
            <a:r>
              <a:rPr lang="en-US" altLang="zh-CN" sz="1900" b="1"/>
              <a:t>8</a:t>
            </a:r>
            <a:r>
              <a:rPr lang="zh-CN" altLang="en-US" sz="1900" b="1"/>
              <a:t>－</a:t>
            </a:r>
            <a:r>
              <a:rPr lang="en-US" altLang="zh-CN" sz="1900" b="1"/>
              <a:t>8     </a:t>
            </a:r>
            <a:r>
              <a:rPr lang="zh-CN" altLang="en-US" sz="1900" b="1"/>
              <a:t>预付款扣回时间及数额</a:t>
            </a:r>
            <a:endParaRPr lang="zh-CN" altLang="en-US" sz="1900" b="1"/>
          </a:p>
          <a:p>
            <a:pPr>
              <a:buNone/>
            </a:pPr>
            <a:endParaRPr lang="zh-CN" altLang="en-US" sz="1900" b="1"/>
          </a:p>
        </p:txBody>
      </p:sp>
      <p:sp>
        <p:nvSpPr>
          <p:cNvPr id="93187" name="矩形 93186"/>
          <p:cNvSpPr/>
          <p:nvPr/>
        </p:nvSpPr>
        <p:spPr>
          <a:xfrm>
            <a:off x="0" y="0"/>
            <a:ext cx="9144000" cy="0"/>
          </a:xfrm>
          <a:prstGeom prst="rect">
            <a:avLst/>
          </a:prstGeom>
          <a:noFill/>
          <a:ln w="9525">
            <a:noFill/>
          </a:ln>
        </p:spPr>
        <p:txBody>
          <a:bodyPr/>
          <a:p>
            <a:endParaRPr lang="zh-CN" altLang="en-US"/>
          </a:p>
        </p:txBody>
      </p:sp>
      <p:graphicFrame>
        <p:nvGraphicFramePr>
          <p:cNvPr id="93188" name="对象 93187"/>
          <p:cNvGraphicFramePr>
            <a:graphicFrameLocks noChangeAspect="1"/>
          </p:cNvGraphicFramePr>
          <p:nvPr/>
        </p:nvGraphicFramePr>
        <p:xfrm>
          <a:off x="3536950" y="1225550"/>
          <a:ext cx="2879725" cy="647700"/>
        </p:xfrm>
        <a:graphic>
          <a:graphicData uri="http://schemas.openxmlformats.org/presentationml/2006/ole">
            <mc:AlternateContent xmlns:mc="http://schemas.openxmlformats.org/markup-compatibility/2006">
              <mc:Choice xmlns:v="urn:schemas-microsoft-com:vml" Requires="v">
                <p:oleObj spid="_x0000_s3077" name="" r:id="rId1" imgW="1765300" imgH="368300" progId="Equation.3">
                  <p:embed/>
                </p:oleObj>
              </mc:Choice>
              <mc:Fallback>
                <p:oleObj name="" r:id="rId1" imgW="1765300" imgH="368300" progId="Equation.3">
                  <p:embed/>
                  <p:pic>
                    <p:nvPicPr>
                      <p:cNvPr id="0" name="图片 3076"/>
                      <p:cNvPicPr/>
                      <p:nvPr/>
                    </p:nvPicPr>
                    <p:blipFill>
                      <a:blip r:embed="rId2"/>
                      <a:stretch>
                        <a:fillRect/>
                      </a:stretch>
                    </p:blipFill>
                    <p:spPr>
                      <a:xfrm>
                        <a:off x="3536950" y="1225550"/>
                        <a:ext cx="2879725" cy="647700"/>
                      </a:xfrm>
                      <a:prstGeom prst="rect">
                        <a:avLst/>
                      </a:prstGeom>
                      <a:noFill/>
                      <a:ln w="38100">
                        <a:noFill/>
                        <a:miter/>
                      </a:ln>
                    </p:spPr>
                  </p:pic>
                </p:oleObj>
              </mc:Fallback>
            </mc:AlternateContent>
          </a:graphicData>
        </a:graphic>
      </p:graphicFrame>
      <p:graphicFrame>
        <p:nvGraphicFramePr>
          <p:cNvPr id="93226" name="表格 93225"/>
          <p:cNvGraphicFramePr/>
          <p:nvPr/>
        </p:nvGraphicFramePr>
        <p:xfrm>
          <a:off x="496888" y="4552950"/>
          <a:ext cx="7891462" cy="1722438"/>
        </p:xfrm>
        <a:graphic>
          <a:graphicData uri="http://schemas.openxmlformats.org/drawingml/2006/table">
            <a:tbl>
              <a:tblPr/>
              <a:tblGrid>
                <a:gridCol w="1881188"/>
                <a:gridCol w="1144587"/>
                <a:gridCol w="1295400"/>
                <a:gridCol w="1152525"/>
                <a:gridCol w="1193800"/>
                <a:gridCol w="1223963"/>
              </a:tblGrid>
              <a:tr h="460375">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     月    份 </a:t>
                      </a:r>
                      <a:endParaRPr lang="zh-CN" altLang="en-US" sz="200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第</a:t>
                      </a:r>
                      <a:r>
                        <a:rPr lang="en-US" altLang="zh-CN" sz="2000"/>
                        <a:t>1</a:t>
                      </a:r>
                      <a:r>
                        <a:rPr lang="zh-CN" altLang="en-US" sz="2000"/>
                        <a:t>个月 </a:t>
                      </a:r>
                      <a:endParaRPr lang="zh-CN" altLang="en-US" sz="20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第</a:t>
                      </a:r>
                      <a:r>
                        <a:rPr lang="en-US" altLang="zh-CN" sz="2000"/>
                        <a:t>2</a:t>
                      </a:r>
                      <a:r>
                        <a:rPr lang="zh-CN" altLang="en-US" sz="2000"/>
                        <a:t>个月 </a:t>
                      </a:r>
                      <a:endParaRPr lang="zh-CN" altLang="en-US" sz="20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第</a:t>
                      </a:r>
                      <a:r>
                        <a:rPr lang="en-US" altLang="zh-CN" sz="2000"/>
                        <a:t>3</a:t>
                      </a:r>
                      <a:r>
                        <a:rPr lang="zh-CN" altLang="en-US" sz="2000"/>
                        <a:t>个月 </a:t>
                      </a:r>
                      <a:endParaRPr lang="zh-CN" altLang="en-US" sz="20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第</a:t>
                      </a:r>
                      <a:r>
                        <a:rPr lang="en-US" altLang="zh-CN" sz="2000"/>
                        <a:t>4</a:t>
                      </a:r>
                      <a:r>
                        <a:rPr lang="zh-CN" altLang="en-US" sz="2000"/>
                        <a:t>个月 </a:t>
                      </a:r>
                      <a:endParaRPr lang="zh-CN" altLang="en-US" sz="20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第</a:t>
                      </a:r>
                      <a:r>
                        <a:rPr lang="en-US" altLang="zh-CN" sz="2000"/>
                        <a:t>5</a:t>
                      </a:r>
                      <a:r>
                        <a:rPr lang="zh-CN" altLang="en-US" sz="2000"/>
                        <a:t>个月 </a:t>
                      </a:r>
                      <a:endParaRPr lang="zh-CN" altLang="en-US" sz="200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31800">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完成工程量 </a:t>
                      </a:r>
                      <a:endParaRPr lang="zh-CN" altLang="en-US" sz="200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    </a:t>
                      </a:r>
                      <a:r>
                        <a:rPr lang="en-US" altLang="zh-CN" sz="2000"/>
                        <a:t>40 </a:t>
                      </a:r>
                      <a:endParaRPr lang="en-US" altLang="zh-CN" sz="20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     </a:t>
                      </a:r>
                      <a:r>
                        <a:rPr lang="en-US" altLang="zh-CN" sz="2000"/>
                        <a:t>40 </a:t>
                      </a:r>
                      <a:endParaRPr lang="en-US" altLang="zh-CN" sz="20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    </a:t>
                      </a:r>
                      <a:r>
                        <a:rPr lang="en-US" altLang="zh-CN" sz="2000"/>
                        <a:t>40 </a:t>
                      </a:r>
                      <a:endParaRPr lang="en-US" altLang="zh-CN" sz="20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    </a:t>
                      </a:r>
                      <a:r>
                        <a:rPr lang="en-US" altLang="zh-CN" sz="2000"/>
                        <a:t>40 </a:t>
                      </a:r>
                      <a:endParaRPr lang="en-US" altLang="zh-CN" sz="20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    </a:t>
                      </a:r>
                      <a:r>
                        <a:rPr lang="en-US" altLang="zh-CN" sz="2000"/>
                        <a:t>40 </a:t>
                      </a:r>
                      <a:endParaRPr lang="en-US" altLang="zh-CN" sz="200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33388">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扣预付款数额 </a:t>
                      </a:r>
                      <a:endParaRPr lang="zh-CN" altLang="en-US" sz="200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2000" dirty="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2000" dirty="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endParaRPr lang="zh-CN" altLang="en-US" sz="2000" dirty="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     </a:t>
                      </a:r>
                      <a:r>
                        <a:rPr lang="en-US" altLang="zh-CN" sz="2000"/>
                        <a:t>6</a:t>
                      </a:r>
                      <a:endParaRPr lang="en-US" altLang="zh-CN" sz="20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    </a:t>
                      </a:r>
                      <a:r>
                        <a:rPr lang="en-US" altLang="zh-CN" sz="2000"/>
                        <a:t>24</a:t>
                      </a:r>
                      <a:endParaRPr lang="en-US" altLang="zh-CN" sz="200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96875">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进度款支付额 </a:t>
                      </a:r>
                      <a:endParaRPr lang="zh-CN" altLang="en-US" sz="200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    </a:t>
                      </a:r>
                      <a:r>
                        <a:rPr lang="en-US" altLang="zh-CN" sz="2000"/>
                        <a:t>40</a:t>
                      </a:r>
                      <a:endParaRPr lang="en-US" altLang="zh-CN" sz="20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     </a:t>
                      </a:r>
                      <a:r>
                        <a:rPr lang="en-US" altLang="zh-CN" sz="2000"/>
                        <a:t>40</a:t>
                      </a:r>
                      <a:endParaRPr lang="en-US" altLang="zh-CN" sz="20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    </a:t>
                      </a:r>
                      <a:r>
                        <a:rPr lang="en-US" altLang="zh-CN" sz="2000"/>
                        <a:t>40</a:t>
                      </a:r>
                      <a:endParaRPr lang="en-US" altLang="zh-CN" sz="20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    </a:t>
                      </a:r>
                      <a:r>
                        <a:rPr lang="en-US" altLang="zh-CN" sz="2000"/>
                        <a:t>34</a:t>
                      </a:r>
                      <a:endParaRPr lang="en-US" altLang="zh-CN" sz="20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    </a:t>
                      </a:r>
                      <a:r>
                        <a:rPr lang="en-US" altLang="zh-CN" sz="2000"/>
                        <a:t>16</a:t>
                      </a:r>
                      <a:endParaRPr lang="en-US" altLang="zh-CN" sz="200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4210" name="矩形 94209"/>
          <p:cNvSpPr/>
          <p:nvPr/>
        </p:nvSpPr>
        <p:spPr>
          <a:xfrm>
            <a:off x="457200" y="274638"/>
            <a:ext cx="8229600" cy="1143000"/>
          </a:xfrm>
          <a:prstGeom prst="rect">
            <a:avLst/>
          </a:prstGeom>
          <a:noFill/>
          <a:ln w="9525">
            <a:noFill/>
          </a:ln>
        </p:spPr>
        <p:txBody>
          <a:bodyPr anchor="ctr"/>
          <a:lstStyle>
            <a:lvl1pPr marL="0" lvl="0" indent="0" algn="l" defTabSz="914400" rtl="0" eaLnBrk="1" fontAlgn="base" latinLnBrk="0" hangingPunct="1">
              <a:lnSpc>
                <a:spcPct val="100000"/>
              </a:lnSpc>
              <a:spcBef>
                <a:spcPct val="0"/>
              </a:spcBef>
              <a:spcAft>
                <a:spcPct val="0"/>
              </a:spcAft>
              <a:buNone/>
              <a:defRPr sz="3800" u="none" kern="1200" baseline="0">
                <a:solidFill>
                  <a:schemeClr val="tx2"/>
                </a:solidFill>
                <a:latin typeface="Verdana" panose="020B0604030504040204" pitchFamily="34" charset="0"/>
                <a:ea typeface="宋体" panose="02010600030101010101" pitchFamily="2" charset="-122"/>
              </a:defRPr>
            </a:lvl1pPr>
          </a:lstStyle>
          <a:p>
            <a:pPr lvl="0"/>
            <a:r>
              <a:rPr lang="zh-CN" altLang="en-US" sz="3400" b="1"/>
              <a:t>（四）、工程进度款的支付</a:t>
            </a:r>
            <a:r>
              <a:rPr lang="en-US" altLang="zh-CN" sz="3400" b="1"/>
              <a:t>(</a:t>
            </a:r>
            <a:r>
              <a:rPr lang="zh-CN" altLang="en-US" sz="3400" b="1"/>
              <a:t>中间结算</a:t>
            </a:r>
            <a:r>
              <a:rPr lang="en-US" altLang="zh-CN" sz="3400" b="1"/>
              <a:t>)</a:t>
            </a:r>
            <a:endParaRPr lang="en-US" altLang="zh-CN" sz="3400" b="1"/>
          </a:p>
        </p:txBody>
      </p:sp>
      <p:sp>
        <p:nvSpPr>
          <p:cNvPr id="94211" name="圆角矩形 94210"/>
          <p:cNvSpPr/>
          <p:nvPr/>
        </p:nvSpPr>
        <p:spPr>
          <a:xfrm>
            <a:off x="1042988" y="2349500"/>
            <a:ext cx="1008062" cy="1150938"/>
          </a:xfrm>
          <a:prstGeom prst="roundRect">
            <a:avLst>
              <a:gd name="adj" fmla="val 16667"/>
            </a:avLst>
          </a:prstGeom>
          <a:noFill/>
          <a:ln w="9525" cap="flat" cmpd="sng">
            <a:solidFill>
              <a:schemeClr val="tx1"/>
            </a:solidFill>
            <a:prstDash val="solid"/>
            <a:headEnd type="none" w="med" len="med"/>
            <a:tailEnd type="none" w="med" len="med"/>
          </a:ln>
        </p:spPr>
        <p:txBody>
          <a:bodyPr/>
          <a:p>
            <a:endParaRPr lang="zh-CN" altLang="en-US"/>
          </a:p>
        </p:txBody>
      </p:sp>
      <p:sp>
        <p:nvSpPr>
          <p:cNvPr id="94212" name="文本框 94211"/>
          <p:cNvSpPr txBox="1"/>
          <p:nvPr/>
        </p:nvSpPr>
        <p:spPr>
          <a:xfrm>
            <a:off x="1112838" y="2492375"/>
            <a:ext cx="1081087" cy="915988"/>
          </a:xfrm>
          <a:prstGeom prst="rect">
            <a:avLst/>
          </a:prstGeom>
          <a:noFill/>
          <a:ln w="9525">
            <a:noFill/>
          </a:ln>
        </p:spPr>
        <p:txBody>
          <a:bodyPr>
            <a:spAutoFit/>
          </a:bodyPr>
          <a:p>
            <a:pPr>
              <a:spcBef>
                <a:spcPct val="50000"/>
              </a:spcBef>
            </a:pPr>
            <a:r>
              <a:rPr lang="zh-CN" altLang="en-US">
                <a:latin typeface="Arial" panose="020B0604020202020204" pitchFamily="34" charset="0"/>
              </a:rPr>
              <a:t>工程量测量与统计</a:t>
            </a:r>
            <a:endParaRPr lang="zh-CN" altLang="en-US">
              <a:latin typeface="Arial" panose="020B0604020202020204" pitchFamily="34" charset="0"/>
            </a:endParaRPr>
          </a:p>
        </p:txBody>
      </p:sp>
      <p:sp>
        <p:nvSpPr>
          <p:cNvPr id="94213" name="直接连接符 94212"/>
          <p:cNvSpPr/>
          <p:nvPr/>
        </p:nvSpPr>
        <p:spPr>
          <a:xfrm>
            <a:off x="2051050" y="2924175"/>
            <a:ext cx="576263" cy="0"/>
          </a:xfrm>
          <a:prstGeom prst="line">
            <a:avLst/>
          </a:prstGeom>
          <a:ln w="9525" cap="flat" cmpd="sng">
            <a:solidFill>
              <a:schemeClr val="tx1"/>
            </a:solidFill>
            <a:prstDash val="solid"/>
            <a:headEnd type="none" w="med" len="med"/>
            <a:tailEnd type="triangle" w="med" len="med"/>
          </a:ln>
        </p:spPr>
      </p:sp>
      <p:sp>
        <p:nvSpPr>
          <p:cNvPr id="94214" name="圆角矩形 94213"/>
          <p:cNvSpPr/>
          <p:nvPr/>
        </p:nvSpPr>
        <p:spPr>
          <a:xfrm>
            <a:off x="2627313" y="2349500"/>
            <a:ext cx="1008062" cy="1150938"/>
          </a:xfrm>
          <a:prstGeom prst="roundRect">
            <a:avLst>
              <a:gd name="adj" fmla="val 16667"/>
            </a:avLst>
          </a:prstGeom>
          <a:noFill/>
          <a:ln w="9525" cap="flat" cmpd="sng">
            <a:solidFill>
              <a:schemeClr val="tx1"/>
            </a:solidFill>
            <a:prstDash val="solid"/>
            <a:headEnd type="none" w="med" len="med"/>
            <a:tailEnd type="none" w="med" len="med"/>
          </a:ln>
        </p:spPr>
        <p:txBody>
          <a:bodyPr/>
          <a:p>
            <a:endParaRPr lang="zh-CN" altLang="en-US"/>
          </a:p>
        </p:txBody>
      </p:sp>
      <p:sp>
        <p:nvSpPr>
          <p:cNvPr id="94215" name="文本框 94214"/>
          <p:cNvSpPr txBox="1"/>
          <p:nvPr/>
        </p:nvSpPr>
        <p:spPr>
          <a:xfrm>
            <a:off x="2697163" y="2513013"/>
            <a:ext cx="1081087" cy="915987"/>
          </a:xfrm>
          <a:prstGeom prst="rect">
            <a:avLst/>
          </a:prstGeom>
          <a:noFill/>
          <a:ln w="9525">
            <a:noFill/>
          </a:ln>
        </p:spPr>
        <p:txBody>
          <a:bodyPr>
            <a:spAutoFit/>
          </a:bodyPr>
          <a:p>
            <a:pPr>
              <a:spcBef>
                <a:spcPct val="50000"/>
              </a:spcBef>
            </a:pPr>
            <a:r>
              <a:rPr lang="zh-CN" altLang="en-US">
                <a:latin typeface="Arial" panose="020B0604020202020204" pitchFamily="34" charset="0"/>
              </a:rPr>
              <a:t>提交已完工程量报告</a:t>
            </a:r>
            <a:endParaRPr lang="zh-CN" altLang="en-US">
              <a:latin typeface="Arial" panose="020B0604020202020204" pitchFamily="34" charset="0"/>
            </a:endParaRPr>
          </a:p>
        </p:txBody>
      </p:sp>
      <p:sp>
        <p:nvSpPr>
          <p:cNvPr id="94216" name="直接连接符 94215"/>
          <p:cNvSpPr/>
          <p:nvPr/>
        </p:nvSpPr>
        <p:spPr>
          <a:xfrm>
            <a:off x="3633788" y="2924175"/>
            <a:ext cx="576262" cy="0"/>
          </a:xfrm>
          <a:prstGeom prst="line">
            <a:avLst/>
          </a:prstGeom>
          <a:ln w="9525" cap="flat" cmpd="sng">
            <a:solidFill>
              <a:schemeClr val="tx1"/>
            </a:solidFill>
            <a:prstDash val="solid"/>
            <a:headEnd type="none" w="med" len="med"/>
            <a:tailEnd type="triangle" w="med" len="med"/>
          </a:ln>
        </p:spPr>
      </p:sp>
      <p:sp>
        <p:nvSpPr>
          <p:cNvPr id="94217" name="圆角矩形 94216"/>
          <p:cNvSpPr/>
          <p:nvPr/>
        </p:nvSpPr>
        <p:spPr>
          <a:xfrm>
            <a:off x="4210050" y="2349500"/>
            <a:ext cx="1008063" cy="1150938"/>
          </a:xfrm>
          <a:prstGeom prst="roundRect">
            <a:avLst>
              <a:gd name="adj" fmla="val 16667"/>
            </a:avLst>
          </a:prstGeom>
          <a:noFill/>
          <a:ln w="9525" cap="flat" cmpd="sng">
            <a:solidFill>
              <a:schemeClr val="tx1"/>
            </a:solidFill>
            <a:prstDash val="solid"/>
            <a:headEnd type="none" w="med" len="med"/>
            <a:tailEnd type="none" w="med" len="med"/>
          </a:ln>
        </p:spPr>
        <p:txBody>
          <a:bodyPr/>
          <a:p>
            <a:endParaRPr lang="zh-CN" altLang="en-US"/>
          </a:p>
        </p:txBody>
      </p:sp>
      <p:sp>
        <p:nvSpPr>
          <p:cNvPr id="94218" name="文本框 94217"/>
          <p:cNvSpPr txBox="1"/>
          <p:nvPr/>
        </p:nvSpPr>
        <p:spPr>
          <a:xfrm>
            <a:off x="4283075" y="2492375"/>
            <a:ext cx="1081088" cy="915988"/>
          </a:xfrm>
          <a:prstGeom prst="rect">
            <a:avLst/>
          </a:prstGeom>
          <a:noFill/>
          <a:ln w="9525">
            <a:noFill/>
          </a:ln>
        </p:spPr>
        <p:txBody>
          <a:bodyPr>
            <a:spAutoFit/>
          </a:bodyPr>
          <a:p>
            <a:pPr>
              <a:spcBef>
                <a:spcPct val="50000"/>
              </a:spcBef>
            </a:pPr>
            <a:r>
              <a:rPr lang="zh-CN" altLang="en-US">
                <a:latin typeface="Arial" panose="020B0604020202020204" pitchFamily="34" charset="0"/>
              </a:rPr>
              <a:t>工程师核实并确认</a:t>
            </a:r>
            <a:endParaRPr lang="zh-CN" altLang="en-US">
              <a:latin typeface="Arial" panose="020B0604020202020204" pitchFamily="34" charset="0"/>
            </a:endParaRPr>
          </a:p>
        </p:txBody>
      </p:sp>
      <p:sp>
        <p:nvSpPr>
          <p:cNvPr id="94219" name="直接连接符 94218"/>
          <p:cNvSpPr/>
          <p:nvPr/>
        </p:nvSpPr>
        <p:spPr>
          <a:xfrm>
            <a:off x="5218113" y="2924175"/>
            <a:ext cx="576262" cy="0"/>
          </a:xfrm>
          <a:prstGeom prst="line">
            <a:avLst/>
          </a:prstGeom>
          <a:ln w="9525" cap="flat" cmpd="sng">
            <a:solidFill>
              <a:schemeClr val="tx1"/>
            </a:solidFill>
            <a:prstDash val="solid"/>
            <a:headEnd type="none" w="med" len="med"/>
            <a:tailEnd type="triangle" w="med" len="med"/>
          </a:ln>
        </p:spPr>
      </p:sp>
      <p:sp>
        <p:nvSpPr>
          <p:cNvPr id="94220" name="圆角矩形 94219"/>
          <p:cNvSpPr/>
          <p:nvPr/>
        </p:nvSpPr>
        <p:spPr>
          <a:xfrm>
            <a:off x="5794375" y="2349500"/>
            <a:ext cx="1008063" cy="1150938"/>
          </a:xfrm>
          <a:prstGeom prst="roundRect">
            <a:avLst>
              <a:gd name="adj" fmla="val 16667"/>
            </a:avLst>
          </a:prstGeom>
          <a:noFill/>
          <a:ln w="9525" cap="flat" cmpd="sng">
            <a:solidFill>
              <a:schemeClr val="tx1"/>
            </a:solidFill>
            <a:prstDash val="solid"/>
            <a:headEnd type="none" w="med" len="med"/>
            <a:tailEnd type="none" w="med" len="med"/>
          </a:ln>
        </p:spPr>
        <p:txBody>
          <a:bodyPr/>
          <a:p>
            <a:endParaRPr lang="zh-CN" altLang="en-US"/>
          </a:p>
        </p:txBody>
      </p:sp>
      <p:sp>
        <p:nvSpPr>
          <p:cNvPr id="94221" name="直接连接符 94220"/>
          <p:cNvSpPr/>
          <p:nvPr/>
        </p:nvSpPr>
        <p:spPr>
          <a:xfrm>
            <a:off x="6802438" y="2924175"/>
            <a:ext cx="576262" cy="0"/>
          </a:xfrm>
          <a:prstGeom prst="line">
            <a:avLst/>
          </a:prstGeom>
          <a:ln w="9525" cap="flat" cmpd="sng">
            <a:solidFill>
              <a:schemeClr val="tx1"/>
            </a:solidFill>
            <a:prstDash val="solid"/>
            <a:headEnd type="none" w="med" len="med"/>
            <a:tailEnd type="triangle" w="med" len="med"/>
          </a:ln>
        </p:spPr>
      </p:sp>
      <p:sp>
        <p:nvSpPr>
          <p:cNvPr id="94222" name="圆角矩形 94221"/>
          <p:cNvSpPr/>
          <p:nvPr/>
        </p:nvSpPr>
        <p:spPr>
          <a:xfrm>
            <a:off x="7378700" y="2349500"/>
            <a:ext cx="1008063" cy="1150938"/>
          </a:xfrm>
          <a:prstGeom prst="roundRect">
            <a:avLst>
              <a:gd name="adj" fmla="val 16667"/>
            </a:avLst>
          </a:prstGeom>
          <a:noFill/>
          <a:ln w="9525" cap="flat" cmpd="sng">
            <a:solidFill>
              <a:schemeClr val="tx1"/>
            </a:solidFill>
            <a:prstDash val="solid"/>
            <a:headEnd type="none" w="med" len="med"/>
            <a:tailEnd type="none" w="med" len="med"/>
          </a:ln>
        </p:spPr>
        <p:txBody>
          <a:bodyPr/>
          <a:p>
            <a:endParaRPr lang="zh-CN" altLang="en-US"/>
          </a:p>
        </p:txBody>
      </p:sp>
      <p:sp>
        <p:nvSpPr>
          <p:cNvPr id="94223" name="文本框 94222"/>
          <p:cNvSpPr txBox="1"/>
          <p:nvPr/>
        </p:nvSpPr>
        <p:spPr>
          <a:xfrm>
            <a:off x="5867400" y="2513013"/>
            <a:ext cx="1081088" cy="915987"/>
          </a:xfrm>
          <a:prstGeom prst="rect">
            <a:avLst/>
          </a:prstGeom>
          <a:noFill/>
          <a:ln w="9525">
            <a:noFill/>
          </a:ln>
        </p:spPr>
        <p:txBody>
          <a:bodyPr>
            <a:spAutoFit/>
          </a:bodyPr>
          <a:p>
            <a:pPr>
              <a:spcBef>
                <a:spcPct val="50000"/>
              </a:spcBef>
            </a:pPr>
            <a:r>
              <a:rPr lang="zh-CN" altLang="en-US">
                <a:latin typeface="Arial" panose="020B0604020202020204" pitchFamily="34" charset="0"/>
              </a:rPr>
              <a:t>建设单位认可并审批</a:t>
            </a:r>
            <a:endParaRPr lang="zh-CN" altLang="en-US">
              <a:latin typeface="Arial" panose="020B0604020202020204" pitchFamily="34" charset="0"/>
            </a:endParaRPr>
          </a:p>
        </p:txBody>
      </p:sp>
      <p:sp>
        <p:nvSpPr>
          <p:cNvPr id="94224" name="文本框 94223"/>
          <p:cNvSpPr txBox="1"/>
          <p:nvPr/>
        </p:nvSpPr>
        <p:spPr>
          <a:xfrm>
            <a:off x="7451725" y="2513013"/>
            <a:ext cx="1081088" cy="915987"/>
          </a:xfrm>
          <a:prstGeom prst="rect">
            <a:avLst/>
          </a:prstGeom>
          <a:noFill/>
          <a:ln w="9525">
            <a:noFill/>
          </a:ln>
        </p:spPr>
        <p:txBody>
          <a:bodyPr>
            <a:spAutoFit/>
          </a:bodyPr>
          <a:p>
            <a:pPr>
              <a:spcBef>
                <a:spcPct val="50000"/>
              </a:spcBef>
            </a:pPr>
            <a:r>
              <a:rPr lang="zh-CN" altLang="en-US">
                <a:latin typeface="Arial" panose="020B0604020202020204" pitchFamily="34" charset="0"/>
              </a:rPr>
              <a:t>支付工程进度款</a:t>
            </a:r>
            <a:endParaRPr lang="zh-CN" altLang="en-US">
              <a:latin typeface="Arial" panose="020B0604020202020204" pitchFamily="34" charset="0"/>
            </a:endParaRPr>
          </a:p>
        </p:txBody>
      </p:sp>
      <p:sp>
        <p:nvSpPr>
          <p:cNvPr id="94225" name="文本框 94224"/>
          <p:cNvSpPr txBox="1"/>
          <p:nvPr/>
        </p:nvSpPr>
        <p:spPr>
          <a:xfrm>
            <a:off x="2770188" y="4070350"/>
            <a:ext cx="4249737" cy="366713"/>
          </a:xfrm>
          <a:prstGeom prst="rect">
            <a:avLst/>
          </a:prstGeom>
          <a:noFill/>
          <a:ln w="9525">
            <a:noFill/>
          </a:ln>
        </p:spPr>
        <p:txBody>
          <a:bodyPr>
            <a:spAutoFit/>
          </a:bodyPr>
          <a:p>
            <a:pPr>
              <a:spcBef>
                <a:spcPct val="50000"/>
              </a:spcBef>
            </a:pPr>
            <a:r>
              <a:rPr lang="zh-CN" altLang="en-US" b="1">
                <a:latin typeface="Arial" panose="020B0604020202020204" pitchFamily="34" charset="0"/>
              </a:rPr>
              <a:t>图 </a:t>
            </a:r>
            <a:r>
              <a:rPr lang="en-US" altLang="zh-CN" b="1">
                <a:latin typeface="Arial" panose="020B0604020202020204" pitchFamily="34" charset="0"/>
              </a:rPr>
              <a:t>6-6  </a:t>
            </a:r>
            <a:r>
              <a:rPr lang="zh-CN" altLang="en-US" b="1">
                <a:latin typeface="Arial" panose="020B0604020202020204" pitchFamily="34" charset="0"/>
              </a:rPr>
              <a:t>工程进度款支付步骤</a:t>
            </a:r>
            <a:endParaRPr lang="zh-CN" altLang="en-US" b="1">
              <a:latin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6258" name="标题 96257"/>
          <p:cNvSpPr>
            <a:spLocks noGrp="1"/>
          </p:cNvSpPr>
          <p:nvPr>
            <p:ph type="title"/>
          </p:nvPr>
        </p:nvSpPr>
        <p:spPr>
          <a:ln/>
        </p:spPr>
        <p:txBody>
          <a:bodyPr anchor="b"/>
          <a:p>
            <a:endParaRPr lang="zh-CN" altLang="en-US" dirty="0"/>
          </a:p>
        </p:txBody>
      </p:sp>
      <p:sp>
        <p:nvSpPr>
          <p:cNvPr id="96259" name="文本占位符 96258"/>
          <p:cNvSpPr>
            <a:spLocks noGrp="1"/>
          </p:cNvSpPr>
          <p:nvPr>
            <p:ph type="body" sz="half" idx="1"/>
          </p:nvPr>
        </p:nvSpPr>
        <p:spPr>
          <a:xfrm>
            <a:off x="301625" y="1600200"/>
            <a:ext cx="8662988" cy="2044700"/>
          </a:xfrm>
          <a:ln/>
        </p:spPr>
        <p:txBody>
          <a:bodyPr/>
          <a:p>
            <a:pPr algn="just">
              <a:lnSpc>
                <a:spcPts val="2400"/>
              </a:lnSpc>
              <a:buNone/>
            </a:pPr>
            <a:r>
              <a:rPr lang="en-US" altLang="zh-CN" sz="2000" b="1"/>
              <a:t>【</a:t>
            </a:r>
            <a:r>
              <a:rPr lang="zh-CN" altLang="en-US" sz="2000" b="1"/>
              <a:t>例</a:t>
            </a:r>
            <a:r>
              <a:rPr lang="en-US" altLang="zh-CN" sz="2000" b="1"/>
              <a:t>7-4】</a:t>
            </a:r>
            <a:r>
              <a:rPr lang="zh-CN" altLang="en-US" sz="2000"/>
              <a:t>某工程承包合同总额为</a:t>
            </a:r>
            <a:r>
              <a:rPr lang="en-US" altLang="zh-CN" sz="2000"/>
              <a:t>600</a:t>
            </a:r>
            <a:r>
              <a:rPr lang="zh-CN" altLang="en-US" sz="2000"/>
              <a:t>万元，主材费占合同总额的</a:t>
            </a:r>
            <a:r>
              <a:rPr lang="en-US" altLang="zh-CN" sz="2000"/>
              <a:t>62.5%</a:t>
            </a:r>
            <a:r>
              <a:rPr lang="zh-CN" altLang="en-US" sz="2000"/>
              <a:t>，预付备料款额度为</a:t>
            </a:r>
            <a:r>
              <a:rPr lang="en-US" altLang="zh-CN" sz="2000"/>
              <a:t>25%</a:t>
            </a:r>
            <a:r>
              <a:rPr lang="zh-CN" altLang="en-US" sz="2000"/>
              <a:t>，当未完工程尚需的主材费相等于预付款数额时起扣，从每次中间结算工程价款中，按材料费比重抵扣工程价款。保留金为合同总额的</a:t>
            </a:r>
            <a:r>
              <a:rPr lang="en-US" altLang="zh-CN" sz="2000"/>
              <a:t>5</a:t>
            </a:r>
            <a:r>
              <a:rPr lang="zh-CN" altLang="en-US" sz="2000"/>
              <a:t>％。实际施工中因设计变更和现场签证发生了</a:t>
            </a:r>
            <a:r>
              <a:rPr lang="en-US" altLang="zh-CN" sz="2000"/>
              <a:t>60</a:t>
            </a:r>
            <a:r>
              <a:rPr lang="zh-CN" altLang="en-US" sz="2000"/>
              <a:t>万元合同调增额，在竣工结算时支付。各月实际完成合同价值如表</a:t>
            </a:r>
            <a:r>
              <a:rPr lang="en-US" altLang="zh-CN" sz="2000"/>
              <a:t>7</a:t>
            </a:r>
            <a:r>
              <a:rPr lang="zh-CN" altLang="en-US" sz="2000"/>
              <a:t>－</a:t>
            </a:r>
            <a:r>
              <a:rPr lang="en-US" altLang="zh-CN" sz="2000"/>
              <a:t>9</a:t>
            </a:r>
            <a:r>
              <a:rPr lang="zh-CN" altLang="en-US" sz="2000"/>
              <a:t>所示。试计算各月工程款结算额及竣工价款结算额。</a:t>
            </a:r>
            <a:endParaRPr lang="zh-CN" altLang="en-US" sz="2000"/>
          </a:p>
        </p:txBody>
      </p:sp>
      <p:sp>
        <p:nvSpPr>
          <p:cNvPr id="96260" name="文本框 96259"/>
          <p:cNvSpPr txBox="1"/>
          <p:nvPr/>
        </p:nvSpPr>
        <p:spPr>
          <a:xfrm>
            <a:off x="684213" y="3644900"/>
            <a:ext cx="7559675" cy="261938"/>
          </a:xfrm>
          <a:prstGeom prst="rect">
            <a:avLst/>
          </a:prstGeom>
          <a:noFill/>
          <a:ln w="9525">
            <a:noFill/>
          </a:ln>
        </p:spPr>
        <p:txBody>
          <a:bodyPr>
            <a:spAutoFit/>
          </a:bodyPr>
          <a:p>
            <a:pPr>
              <a:lnSpc>
                <a:spcPct val="80000"/>
              </a:lnSpc>
              <a:spcBef>
                <a:spcPct val="20000"/>
              </a:spcBef>
              <a:buClr>
                <a:schemeClr val="hlink"/>
              </a:buClr>
              <a:buSzPct val="90000"/>
              <a:buFont typeface="Wingdings" panose="05000000000000000000" pitchFamily="2" charset="2"/>
            </a:pPr>
            <a:r>
              <a:rPr lang="zh-CN" altLang="en-US" sz="1400" b="1">
                <a:effectLst>
                  <a:outerShdw blurRad="38100" dist="38100" dir="2700000">
                    <a:srgbClr val="FFFFFF"/>
                  </a:outerShdw>
                </a:effectLst>
                <a:latin typeface="Arial" panose="020B0604020202020204" pitchFamily="34" charset="0"/>
              </a:rPr>
              <a:t>                                          表</a:t>
            </a:r>
            <a:r>
              <a:rPr lang="en-US" altLang="zh-CN" sz="1400" b="1">
                <a:effectLst>
                  <a:outerShdw blurRad="38100" dist="38100" dir="2700000">
                    <a:srgbClr val="FFFFFF"/>
                  </a:outerShdw>
                </a:effectLst>
                <a:latin typeface="Arial" panose="020B0604020202020204" pitchFamily="34" charset="0"/>
              </a:rPr>
              <a:t>7</a:t>
            </a:r>
            <a:r>
              <a:rPr lang="zh-CN" altLang="en-US" sz="1400" b="1">
                <a:effectLst>
                  <a:outerShdw blurRad="38100" dist="38100" dir="2700000">
                    <a:srgbClr val="FFFFFF"/>
                  </a:outerShdw>
                </a:effectLst>
                <a:latin typeface="Arial" panose="020B0604020202020204" pitchFamily="34" charset="0"/>
              </a:rPr>
              <a:t>－</a:t>
            </a:r>
            <a:r>
              <a:rPr lang="en-US" altLang="zh-CN" sz="1400" b="1">
                <a:effectLst>
                  <a:outerShdw blurRad="38100" dist="38100" dir="2700000">
                    <a:srgbClr val="FFFFFF"/>
                  </a:outerShdw>
                </a:effectLst>
                <a:latin typeface="Arial" panose="020B0604020202020204" pitchFamily="34" charset="0"/>
              </a:rPr>
              <a:t>9  </a:t>
            </a:r>
            <a:r>
              <a:rPr lang="zh-CN" altLang="en-US" sz="1400" b="1">
                <a:effectLst>
                  <a:outerShdw blurRad="38100" dist="38100" dir="2700000">
                    <a:srgbClr val="FFFFFF"/>
                  </a:outerShdw>
                </a:effectLst>
                <a:latin typeface="Arial" panose="020B0604020202020204" pitchFamily="34" charset="0"/>
              </a:rPr>
              <a:t>实际完成合同价值    </a:t>
            </a:r>
            <a:r>
              <a:rPr lang="en-US" altLang="zh-CN" sz="1400" b="1">
                <a:effectLst>
                  <a:outerShdw blurRad="38100" dist="38100" dir="2700000">
                    <a:srgbClr val="FFFFFF"/>
                  </a:outerShdw>
                </a:effectLst>
                <a:latin typeface="Arial" panose="020B0604020202020204" pitchFamily="34" charset="0"/>
              </a:rPr>
              <a:t>(</a:t>
            </a:r>
            <a:r>
              <a:rPr lang="zh-CN" altLang="en-US" sz="1400" b="1">
                <a:effectLst>
                  <a:outerShdw blurRad="38100" dist="38100" dir="2700000">
                    <a:srgbClr val="FFFFFF"/>
                  </a:outerShdw>
                </a:effectLst>
                <a:latin typeface="Arial" panose="020B0604020202020204" pitchFamily="34" charset="0"/>
              </a:rPr>
              <a:t>单位：万元</a:t>
            </a:r>
            <a:r>
              <a:rPr lang="en-US" altLang="zh-CN" sz="1400" b="1">
                <a:effectLst>
                  <a:outerShdw blurRad="38100" dist="38100" dir="2700000">
                    <a:srgbClr val="FFFFFF"/>
                  </a:outerShdw>
                </a:effectLst>
                <a:latin typeface="Arial" panose="020B0604020202020204" pitchFamily="34" charset="0"/>
              </a:rPr>
              <a:t>)</a:t>
            </a:r>
            <a:endParaRPr lang="en-US" altLang="zh-CN" sz="1400">
              <a:latin typeface="Arial" panose="020B0604020202020204" pitchFamily="34" charset="0"/>
            </a:endParaRPr>
          </a:p>
        </p:txBody>
      </p:sp>
      <p:sp>
        <p:nvSpPr>
          <p:cNvPr id="96261" name="文本框 96260"/>
          <p:cNvSpPr txBox="1"/>
          <p:nvPr/>
        </p:nvSpPr>
        <p:spPr>
          <a:xfrm>
            <a:off x="611188" y="4437063"/>
            <a:ext cx="7489825" cy="304800"/>
          </a:xfrm>
          <a:prstGeom prst="rect">
            <a:avLst/>
          </a:prstGeom>
          <a:noFill/>
          <a:ln w="9525">
            <a:noFill/>
          </a:ln>
        </p:spPr>
        <p:txBody>
          <a:bodyPr>
            <a:spAutoFit/>
          </a:bodyPr>
          <a:p>
            <a:pPr>
              <a:spcBef>
                <a:spcPct val="50000"/>
              </a:spcBef>
            </a:pPr>
            <a:endParaRPr lang="zh-CN" altLang="en-US" sz="1400" dirty="0">
              <a:latin typeface="Arial" panose="020B0604020202020204" pitchFamily="34" charset="0"/>
            </a:endParaRPr>
          </a:p>
        </p:txBody>
      </p:sp>
      <p:sp>
        <p:nvSpPr>
          <p:cNvPr id="96262" name="文本框 96261"/>
          <p:cNvSpPr txBox="1"/>
          <p:nvPr/>
        </p:nvSpPr>
        <p:spPr>
          <a:xfrm>
            <a:off x="250825" y="4437063"/>
            <a:ext cx="8642350" cy="304800"/>
          </a:xfrm>
          <a:prstGeom prst="rect">
            <a:avLst/>
          </a:prstGeom>
          <a:noFill/>
          <a:ln w="9525">
            <a:noFill/>
          </a:ln>
        </p:spPr>
        <p:txBody>
          <a:bodyPr>
            <a:spAutoFit/>
          </a:bodyPr>
          <a:p>
            <a:pPr>
              <a:spcBef>
                <a:spcPct val="50000"/>
              </a:spcBef>
            </a:pPr>
            <a:endParaRPr lang="zh-CN" altLang="en-US" sz="1400" dirty="0">
              <a:latin typeface="Arial" panose="020B0604020202020204" pitchFamily="34" charset="0"/>
            </a:endParaRPr>
          </a:p>
        </p:txBody>
      </p:sp>
      <p:graphicFrame>
        <p:nvGraphicFramePr>
          <p:cNvPr id="96263" name="内容占位符 96262"/>
          <p:cNvGraphicFramePr/>
          <p:nvPr>
            <p:ph sz="half" idx="2"/>
          </p:nvPr>
        </p:nvGraphicFramePr>
        <p:xfrm>
          <a:off x="992188" y="4716463"/>
          <a:ext cx="7440612" cy="892175"/>
        </p:xfrm>
        <a:graphic>
          <a:graphicData uri="http://schemas.openxmlformats.org/drawingml/2006/table">
            <a:tbl>
              <a:tblPr/>
              <a:tblGrid>
                <a:gridCol w="1241425"/>
                <a:gridCol w="1238250"/>
                <a:gridCol w="1241425"/>
                <a:gridCol w="1238250"/>
                <a:gridCol w="1241425"/>
                <a:gridCol w="1239838"/>
              </a:tblGrid>
              <a:tr h="447675">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  月份 </a:t>
                      </a:r>
                      <a:endParaRPr lang="zh-CN" altLang="en-US" sz="200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   </a:t>
                      </a:r>
                      <a:r>
                        <a:rPr lang="en-US" altLang="zh-CN" sz="2000"/>
                        <a:t>1</a:t>
                      </a:r>
                      <a:r>
                        <a:rPr lang="zh-CN" altLang="en-US" sz="2000"/>
                        <a:t>月 </a:t>
                      </a:r>
                      <a:endParaRPr lang="zh-CN" altLang="en-US" sz="20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    </a:t>
                      </a:r>
                      <a:r>
                        <a:rPr lang="en-US" altLang="zh-CN" sz="2000"/>
                        <a:t>2</a:t>
                      </a:r>
                      <a:r>
                        <a:rPr lang="zh-CN" altLang="en-US" sz="2000"/>
                        <a:t>月 </a:t>
                      </a:r>
                      <a:endParaRPr lang="zh-CN" altLang="en-US" sz="20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   </a:t>
                      </a:r>
                      <a:r>
                        <a:rPr lang="en-US" altLang="zh-CN" sz="2000"/>
                        <a:t>3</a:t>
                      </a:r>
                      <a:r>
                        <a:rPr lang="zh-CN" altLang="en-US" sz="2000"/>
                        <a:t>月 </a:t>
                      </a:r>
                      <a:endParaRPr lang="zh-CN" altLang="en-US" sz="20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    </a:t>
                      </a:r>
                      <a:r>
                        <a:rPr lang="en-US" altLang="zh-CN" sz="2000"/>
                        <a:t>4</a:t>
                      </a:r>
                      <a:r>
                        <a:rPr lang="zh-CN" altLang="en-US" sz="2000"/>
                        <a:t>月 </a:t>
                      </a:r>
                      <a:endParaRPr lang="zh-CN" altLang="en-US" sz="20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   </a:t>
                      </a:r>
                      <a:r>
                        <a:rPr lang="en-US" altLang="zh-CN" sz="2000"/>
                        <a:t>5</a:t>
                      </a:r>
                      <a:r>
                        <a:rPr lang="zh-CN" altLang="en-US" sz="2000"/>
                        <a:t>月 </a:t>
                      </a:r>
                      <a:endParaRPr lang="zh-CN" altLang="en-US" sz="200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44500">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工作量 </a:t>
                      </a:r>
                      <a:endParaRPr lang="zh-CN" altLang="en-US" sz="200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    </a:t>
                      </a:r>
                      <a:r>
                        <a:rPr lang="en-US" altLang="zh-CN" sz="2000"/>
                        <a:t>80</a:t>
                      </a:r>
                      <a:endParaRPr lang="en-US" altLang="zh-CN" sz="20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   </a:t>
                      </a:r>
                      <a:r>
                        <a:rPr lang="en-US" altLang="zh-CN" sz="2000"/>
                        <a:t>120</a:t>
                      </a:r>
                      <a:endParaRPr lang="en-US" altLang="zh-CN" sz="20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   </a:t>
                      </a:r>
                      <a:r>
                        <a:rPr lang="en-US" altLang="zh-CN" sz="2000"/>
                        <a:t>180</a:t>
                      </a:r>
                      <a:endParaRPr lang="en-US" altLang="zh-CN" sz="20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   </a:t>
                      </a:r>
                      <a:r>
                        <a:rPr lang="en-US" altLang="zh-CN" sz="2000"/>
                        <a:t>180</a:t>
                      </a:r>
                      <a:endParaRPr lang="en-US" altLang="zh-CN" sz="20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sz="2000"/>
                        <a:t>    </a:t>
                      </a:r>
                      <a:r>
                        <a:rPr lang="en-US" altLang="zh-CN" sz="2000"/>
                        <a:t>40</a:t>
                      </a:r>
                      <a:endParaRPr lang="en-US" altLang="zh-CN" sz="200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7282" name="文本占位符 97281"/>
          <p:cNvSpPr>
            <a:spLocks noGrp="1"/>
          </p:cNvSpPr>
          <p:nvPr>
            <p:ph type="body" idx="1"/>
          </p:nvPr>
        </p:nvSpPr>
        <p:spPr>
          <a:xfrm>
            <a:off x="0" y="0"/>
            <a:ext cx="9144000" cy="6669088"/>
          </a:xfrm>
          <a:ln/>
        </p:spPr>
        <p:txBody>
          <a:bodyPr/>
          <a:p>
            <a:pPr>
              <a:lnSpc>
                <a:spcPct val="80000"/>
              </a:lnSpc>
              <a:buNone/>
            </a:pPr>
            <a:r>
              <a:rPr lang="zh-CN" altLang="en-US" sz="900" b="1"/>
              <a:t>                    </a:t>
            </a:r>
            <a:endParaRPr lang="zh-CN" altLang="en-US" sz="900" b="1"/>
          </a:p>
          <a:p>
            <a:pPr>
              <a:lnSpc>
                <a:spcPct val="80000"/>
              </a:lnSpc>
              <a:buNone/>
            </a:pPr>
            <a:r>
              <a:rPr lang="zh-CN" altLang="en-US" sz="900" b="1"/>
              <a:t>                                                                                    </a:t>
            </a:r>
            <a:endParaRPr lang="zh-CN" altLang="en-US" sz="900" b="1"/>
          </a:p>
          <a:p>
            <a:pPr>
              <a:lnSpc>
                <a:spcPct val="80000"/>
              </a:lnSpc>
              <a:buNone/>
            </a:pPr>
            <a:endParaRPr lang="zh-CN" altLang="en-US" sz="900" b="1"/>
          </a:p>
          <a:p>
            <a:pPr>
              <a:lnSpc>
                <a:spcPct val="80000"/>
              </a:lnSpc>
              <a:buNone/>
            </a:pPr>
            <a:endParaRPr lang="zh-CN" altLang="en-US" sz="1300" b="1"/>
          </a:p>
          <a:p>
            <a:pPr>
              <a:lnSpc>
                <a:spcPct val="80000"/>
              </a:lnSpc>
              <a:buNone/>
            </a:pPr>
            <a:r>
              <a:rPr lang="en-US" altLang="zh-CN" sz="1700" b="1"/>
              <a:t>【</a:t>
            </a:r>
            <a:r>
              <a:rPr lang="zh-CN" altLang="en-US" sz="1700" b="1"/>
              <a:t>解</a:t>
            </a:r>
            <a:r>
              <a:rPr lang="en-US" altLang="zh-CN" sz="1700" b="1"/>
              <a:t>】</a:t>
            </a:r>
            <a:r>
              <a:rPr lang="zh-CN" altLang="en-US" sz="1700"/>
              <a:t>（</a:t>
            </a:r>
            <a:r>
              <a:rPr lang="en-US" altLang="zh-CN" sz="1700"/>
              <a:t>1</a:t>
            </a:r>
            <a:r>
              <a:rPr lang="zh-CN" altLang="en-US" sz="1700"/>
              <a:t>）预付备料款</a:t>
            </a:r>
            <a:r>
              <a:rPr lang="en-US" altLang="zh-CN" sz="1700"/>
              <a:t>=600×25</a:t>
            </a:r>
            <a:r>
              <a:rPr lang="zh-CN" altLang="en-US" sz="1700"/>
              <a:t>％</a:t>
            </a:r>
            <a:r>
              <a:rPr lang="en-US" altLang="zh-CN" sz="1700"/>
              <a:t>=150(</a:t>
            </a:r>
            <a:r>
              <a:rPr lang="zh-CN" altLang="en-US" sz="1700"/>
              <a:t>万元</a:t>
            </a:r>
            <a:r>
              <a:rPr lang="en-US" altLang="zh-CN" sz="1700"/>
              <a:t>)</a:t>
            </a:r>
            <a:r>
              <a:rPr lang="zh-CN" altLang="en-US" sz="1700"/>
              <a:t>。</a:t>
            </a:r>
            <a:endParaRPr lang="zh-CN" altLang="en-US" sz="1700"/>
          </a:p>
          <a:p>
            <a:pPr>
              <a:lnSpc>
                <a:spcPct val="80000"/>
              </a:lnSpc>
              <a:buNone/>
            </a:pPr>
            <a:r>
              <a:rPr lang="zh-CN" altLang="en-US" sz="1700"/>
              <a:t>    （</a:t>
            </a:r>
            <a:r>
              <a:rPr lang="en-US" altLang="zh-CN" sz="1700"/>
              <a:t>2</a:t>
            </a:r>
            <a:r>
              <a:rPr lang="zh-CN" altLang="en-US" sz="1700"/>
              <a:t>）求预付备料款的起扣点。</a:t>
            </a:r>
            <a:endParaRPr lang="zh-CN" altLang="en-US" sz="1700"/>
          </a:p>
          <a:p>
            <a:pPr>
              <a:lnSpc>
                <a:spcPct val="80000"/>
              </a:lnSpc>
              <a:buNone/>
            </a:pPr>
            <a:r>
              <a:rPr lang="zh-CN" altLang="en-US" sz="1700"/>
              <a:t>          即：当累计完成合同价值</a:t>
            </a:r>
            <a:r>
              <a:rPr lang="en-US" altLang="zh-CN" sz="1700"/>
              <a:t>=600</a:t>
            </a:r>
            <a:r>
              <a:rPr lang="zh-CN" altLang="en-US" sz="1700"/>
              <a:t>－</a:t>
            </a:r>
            <a:r>
              <a:rPr lang="en-US" altLang="zh-CN" sz="1700"/>
              <a:t>150/62.5%=360</a:t>
            </a:r>
            <a:r>
              <a:rPr lang="zh-CN" altLang="en-US" sz="1700"/>
              <a:t>（万元）时，开始扣预付款。</a:t>
            </a:r>
            <a:endParaRPr lang="zh-CN" altLang="en-US" sz="1700"/>
          </a:p>
          <a:p>
            <a:pPr>
              <a:lnSpc>
                <a:spcPct val="80000"/>
              </a:lnSpc>
              <a:buNone/>
            </a:pPr>
            <a:r>
              <a:rPr lang="zh-CN" altLang="en-US" sz="1700"/>
              <a:t>    （</a:t>
            </a:r>
            <a:r>
              <a:rPr lang="en-US" altLang="zh-CN" sz="1700"/>
              <a:t>3</a:t>
            </a:r>
            <a:r>
              <a:rPr lang="zh-CN" altLang="en-US" sz="1700"/>
              <a:t>）一月完成合同价值</a:t>
            </a:r>
            <a:r>
              <a:rPr lang="en-US" altLang="zh-CN" sz="1700"/>
              <a:t>80</a:t>
            </a:r>
            <a:r>
              <a:rPr lang="zh-CN" altLang="en-US" sz="1700"/>
              <a:t>万元，结算</a:t>
            </a:r>
            <a:r>
              <a:rPr lang="en-US" altLang="zh-CN" sz="1700"/>
              <a:t>80</a:t>
            </a:r>
            <a:r>
              <a:rPr lang="zh-CN" altLang="en-US" sz="1700"/>
              <a:t>万元。</a:t>
            </a:r>
            <a:endParaRPr lang="zh-CN" altLang="en-US" sz="1700"/>
          </a:p>
          <a:p>
            <a:pPr>
              <a:lnSpc>
                <a:spcPct val="80000"/>
              </a:lnSpc>
              <a:buNone/>
            </a:pPr>
            <a:r>
              <a:rPr lang="zh-CN" altLang="en-US" sz="1700"/>
              <a:t>    （</a:t>
            </a:r>
            <a:r>
              <a:rPr lang="en-US" altLang="zh-CN" sz="1700"/>
              <a:t>4</a:t>
            </a:r>
            <a:r>
              <a:rPr lang="zh-CN" altLang="en-US" sz="1700"/>
              <a:t>）二月完成合同价值</a:t>
            </a:r>
            <a:r>
              <a:rPr lang="en-US" altLang="zh-CN" sz="1700"/>
              <a:t>120</a:t>
            </a:r>
            <a:r>
              <a:rPr lang="zh-CN" altLang="en-US" sz="1700"/>
              <a:t>万元，结算</a:t>
            </a:r>
            <a:r>
              <a:rPr lang="en-US" altLang="zh-CN" sz="1700"/>
              <a:t>120</a:t>
            </a:r>
            <a:r>
              <a:rPr lang="zh-CN" altLang="en-US" sz="1700"/>
              <a:t>万元，累计结算工程款</a:t>
            </a:r>
            <a:r>
              <a:rPr lang="en-US" altLang="zh-CN" sz="1700"/>
              <a:t>200</a:t>
            </a:r>
            <a:r>
              <a:rPr lang="zh-CN" altLang="en-US" sz="1700"/>
              <a:t>万元。</a:t>
            </a:r>
            <a:endParaRPr lang="zh-CN" altLang="en-US" sz="1700"/>
          </a:p>
          <a:p>
            <a:pPr>
              <a:lnSpc>
                <a:spcPct val="80000"/>
              </a:lnSpc>
              <a:buNone/>
            </a:pPr>
            <a:r>
              <a:rPr lang="zh-CN" altLang="en-US" sz="1700"/>
              <a:t>    （</a:t>
            </a:r>
            <a:r>
              <a:rPr lang="en-US" altLang="zh-CN" sz="1700"/>
              <a:t>5</a:t>
            </a:r>
            <a:r>
              <a:rPr lang="zh-CN" altLang="en-US" sz="1700"/>
              <a:t>）三月完成合同价值</a:t>
            </a:r>
            <a:r>
              <a:rPr lang="en-US" altLang="zh-CN" sz="1700"/>
              <a:t>180</a:t>
            </a:r>
            <a:r>
              <a:rPr lang="zh-CN" altLang="en-US" sz="1700"/>
              <a:t>万元，到三月份累计完成合同价值</a:t>
            </a:r>
            <a:r>
              <a:rPr lang="en-US" altLang="zh-CN" sz="1700"/>
              <a:t>380</a:t>
            </a:r>
            <a:r>
              <a:rPr lang="zh-CN" altLang="en-US" sz="1700"/>
              <a:t>万元，超过了预付备料款的起扣点。</a:t>
            </a:r>
            <a:endParaRPr lang="zh-CN" altLang="en-US" sz="1700"/>
          </a:p>
          <a:p>
            <a:pPr>
              <a:lnSpc>
                <a:spcPct val="80000"/>
              </a:lnSpc>
              <a:buNone/>
            </a:pPr>
            <a:r>
              <a:rPr lang="zh-CN" altLang="en-US" sz="1700"/>
              <a:t>           三月份应扣预付款</a:t>
            </a:r>
            <a:r>
              <a:rPr lang="en-US" altLang="zh-CN" sz="1700"/>
              <a:t>=(380</a:t>
            </a:r>
            <a:r>
              <a:rPr lang="zh-CN" altLang="en-US" sz="1700"/>
              <a:t>－</a:t>
            </a:r>
            <a:r>
              <a:rPr lang="en-US" altLang="zh-CN" sz="1700"/>
              <a:t>360)×62.5%=12.5</a:t>
            </a:r>
            <a:r>
              <a:rPr lang="zh-CN" altLang="en-US" sz="1700"/>
              <a:t>（万元）</a:t>
            </a:r>
            <a:endParaRPr lang="zh-CN" altLang="en-US" sz="1700"/>
          </a:p>
          <a:p>
            <a:pPr>
              <a:lnSpc>
                <a:spcPct val="80000"/>
              </a:lnSpc>
              <a:buNone/>
            </a:pPr>
            <a:r>
              <a:rPr lang="zh-CN" altLang="en-US" sz="1700"/>
              <a:t>           三月份结算工程款</a:t>
            </a:r>
            <a:r>
              <a:rPr lang="en-US" altLang="zh-CN" sz="1700"/>
              <a:t>=180</a:t>
            </a:r>
            <a:r>
              <a:rPr lang="zh-CN" altLang="en-US" sz="1700"/>
              <a:t>－</a:t>
            </a:r>
            <a:r>
              <a:rPr lang="en-US" altLang="zh-CN" sz="1700"/>
              <a:t>12.5=167.5</a:t>
            </a:r>
            <a:r>
              <a:rPr lang="zh-CN" altLang="en-US" sz="1700"/>
              <a:t>（万元），累计结算工程款</a:t>
            </a:r>
            <a:r>
              <a:rPr lang="en-US" altLang="zh-CN" sz="1700"/>
              <a:t>367.5</a:t>
            </a:r>
            <a:r>
              <a:rPr lang="zh-CN" altLang="en-US" sz="1700"/>
              <a:t>万元</a:t>
            </a:r>
            <a:endParaRPr lang="zh-CN" altLang="en-US" sz="1700"/>
          </a:p>
          <a:p>
            <a:pPr>
              <a:lnSpc>
                <a:spcPct val="80000"/>
              </a:lnSpc>
              <a:buNone/>
            </a:pPr>
            <a:r>
              <a:rPr lang="zh-CN" altLang="en-US" sz="1700"/>
              <a:t>   （</a:t>
            </a:r>
            <a:r>
              <a:rPr lang="en-US" altLang="zh-CN" sz="1700"/>
              <a:t>6</a:t>
            </a:r>
            <a:r>
              <a:rPr lang="zh-CN" altLang="en-US" sz="1700"/>
              <a:t>）四月份完成合同价值</a:t>
            </a:r>
            <a:r>
              <a:rPr lang="en-US" altLang="zh-CN" sz="1700"/>
              <a:t>180</a:t>
            </a:r>
            <a:r>
              <a:rPr lang="zh-CN" altLang="en-US" sz="1700"/>
              <a:t>万元，应扣预付款</a:t>
            </a:r>
            <a:r>
              <a:rPr lang="en-US" altLang="zh-CN" sz="1700"/>
              <a:t>=180×62.5%=112.5</a:t>
            </a:r>
            <a:r>
              <a:rPr lang="zh-CN" altLang="en-US" sz="1700"/>
              <a:t>（万元）</a:t>
            </a:r>
            <a:endParaRPr lang="zh-CN" altLang="en-US" sz="1700"/>
          </a:p>
          <a:p>
            <a:pPr>
              <a:lnSpc>
                <a:spcPct val="80000"/>
              </a:lnSpc>
              <a:buNone/>
            </a:pPr>
            <a:r>
              <a:rPr lang="zh-CN" altLang="en-US" sz="1700"/>
              <a:t>            四月份结算工程款</a:t>
            </a:r>
            <a:r>
              <a:rPr lang="en-US" altLang="zh-CN" sz="1700"/>
              <a:t>=180</a:t>
            </a:r>
            <a:r>
              <a:rPr lang="zh-CN" altLang="en-US" sz="1700"/>
              <a:t>－</a:t>
            </a:r>
            <a:r>
              <a:rPr lang="en-US" altLang="zh-CN" sz="1700"/>
              <a:t>112.5=67.5</a:t>
            </a:r>
            <a:r>
              <a:rPr lang="zh-CN" altLang="en-US" sz="1700"/>
              <a:t>（万元），累计结算工程款</a:t>
            </a:r>
            <a:r>
              <a:rPr lang="en-US" altLang="zh-CN" sz="1700"/>
              <a:t>435</a:t>
            </a:r>
            <a:r>
              <a:rPr lang="zh-CN" altLang="en-US" sz="1700"/>
              <a:t>（万元）</a:t>
            </a:r>
            <a:endParaRPr lang="zh-CN" altLang="en-US" sz="1700"/>
          </a:p>
          <a:p>
            <a:pPr>
              <a:lnSpc>
                <a:spcPct val="80000"/>
              </a:lnSpc>
              <a:buNone/>
            </a:pPr>
            <a:r>
              <a:rPr lang="zh-CN" altLang="en-US" sz="1700"/>
              <a:t>   （</a:t>
            </a:r>
            <a:r>
              <a:rPr lang="en-US" altLang="zh-CN" sz="1700"/>
              <a:t>7</a:t>
            </a:r>
            <a:r>
              <a:rPr lang="zh-CN" altLang="en-US" sz="1700"/>
              <a:t>）五月份完成合同价值</a:t>
            </a:r>
            <a:r>
              <a:rPr lang="en-US" altLang="zh-CN" sz="1700"/>
              <a:t>40</a:t>
            </a:r>
            <a:r>
              <a:rPr lang="zh-CN" altLang="en-US" sz="1700"/>
              <a:t>万元，应扣预付款</a:t>
            </a:r>
            <a:r>
              <a:rPr lang="en-US" altLang="zh-CN" sz="1700"/>
              <a:t>=40×62.5%=25</a:t>
            </a:r>
            <a:r>
              <a:rPr lang="zh-CN" altLang="en-US" sz="1700"/>
              <a:t>（万元）</a:t>
            </a:r>
            <a:endParaRPr lang="zh-CN" altLang="en-US" sz="1700"/>
          </a:p>
          <a:p>
            <a:pPr>
              <a:lnSpc>
                <a:spcPct val="80000"/>
              </a:lnSpc>
              <a:buNone/>
            </a:pPr>
            <a:r>
              <a:rPr lang="zh-CN" altLang="en-US" sz="1700"/>
              <a:t>            五月份本应扣保留金，但例中有足够的合同调增价可用来支付，故可以不扣保留金。如果变更发生时，在当月进度款中已支付过合同调增价，则仍应在最后一月进度款中预扣保留金。</a:t>
            </a:r>
            <a:endParaRPr lang="zh-CN" altLang="en-US" sz="1700"/>
          </a:p>
          <a:p>
            <a:pPr>
              <a:lnSpc>
                <a:spcPct val="80000"/>
              </a:lnSpc>
              <a:buNone/>
            </a:pPr>
            <a:r>
              <a:rPr lang="zh-CN" altLang="en-US" sz="1700"/>
              <a:t>            五月份结算</a:t>
            </a:r>
            <a:r>
              <a:rPr lang="en-US" altLang="zh-CN" sz="1700"/>
              <a:t>=40</a:t>
            </a:r>
            <a:r>
              <a:rPr lang="zh-CN" altLang="en-US" sz="1700"/>
              <a:t>－</a:t>
            </a:r>
            <a:r>
              <a:rPr lang="en-US" altLang="zh-CN" sz="1700"/>
              <a:t>25=15</a:t>
            </a:r>
            <a:r>
              <a:rPr lang="zh-CN" altLang="en-US" sz="1700"/>
              <a:t>（万元），累计结算</a:t>
            </a:r>
            <a:r>
              <a:rPr lang="en-US" altLang="zh-CN" sz="1700"/>
              <a:t>450</a:t>
            </a:r>
            <a:r>
              <a:rPr lang="zh-CN" altLang="en-US" sz="1700"/>
              <a:t>万元，加上预付款后已支付总价款</a:t>
            </a:r>
            <a:r>
              <a:rPr lang="en-US" altLang="zh-CN" sz="1700"/>
              <a:t>600</a:t>
            </a:r>
            <a:r>
              <a:rPr lang="zh-CN" altLang="en-US" sz="1700"/>
              <a:t>万元。</a:t>
            </a:r>
            <a:endParaRPr lang="zh-CN" altLang="en-US" sz="1700"/>
          </a:p>
          <a:p>
            <a:pPr>
              <a:lnSpc>
                <a:spcPct val="80000"/>
              </a:lnSpc>
              <a:buNone/>
            </a:pPr>
            <a:r>
              <a:rPr lang="zh-CN" altLang="en-US" sz="1700"/>
              <a:t>   （</a:t>
            </a:r>
            <a:r>
              <a:rPr lang="en-US" altLang="zh-CN" sz="1700"/>
              <a:t>8</a:t>
            </a:r>
            <a:r>
              <a:rPr lang="zh-CN" altLang="en-US" sz="1700"/>
              <a:t>）保留金数额</a:t>
            </a:r>
            <a:r>
              <a:rPr lang="en-US" altLang="zh-CN" sz="1700"/>
              <a:t>=</a:t>
            </a:r>
            <a:r>
              <a:rPr lang="zh-CN" altLang="en-US" sz="1700"/>
              <a:t>（</a:t>
            </a:r>
            <a:r>
              <a:rPr lang="en-US" altLang="zh-CN" sz="1700"/>
              <a:t>600+60</a:t>
            </a:r>
            <a:r>
              <a:rPr lang="zh-CN" altLang="en-US" sz="1700"/>
              <a:t>）</a:t>
            </a:r>
            <a:r>
              <a:rPr lang="en-US" altLang="zh-CN" sz="1700"/>
              <a:t>×5%=33</a:t>
            </a:r>
            <a:r>
              <a:rPr lang="zh-CN" altLang="en-US" sz="1700"/>
              <a:t>（万元）</a:t>
            </a:r>
            <a:endParaRPr lang="zh-CN" altLang="en-US" sz="1700"/>
          </a:p>
          <a:p>
            <a:pPr>
              <a:lnSpc>
                <a:spcPct val="80000"/>
              </a:lnSpc>
              <a:buNone/>
            </a:pPr>
            <a:r>
              <a:rPr lang="zh-CN" altLang="en-US" sz="1700"/>
              <a:t>   （</a:t>
            </a:r>
            <a:r>
              <a:rPr lang="en-US" altLang="zh-CN" sz="1700"/>
              <a:t>9</a:t>
            </a:r>
            <a:r>
              <a:rPr lang="zh-CN" altLang="en-US" sz="1700"/>
              <a:t>）竣工结算价款</a:t>
            </a:r>
            <a:r>
              <a:rPr lang="en-US" altLang="zh-CN" sz="1700"/>
              <a:t>=</a:t>
            </a:r>
            <a:r>
              <a:rPr lang="zh-CN" altLang="en-US" sz="1700"/>
              <a:t>合同总价－已支付价款－保留金</a:t>
            </a:r>
            <a:r>
              <a:rPr lang="en-US" altLang="zh-CN" sz="1700"/>
              <a:t>=660</a:t>
            </a:r>
            <a:r>
              <a:rPr lang="zh-CN" altLang="en-US" sz="1700"/>
              <a:t>－</a:t>
            </a:r>
            <a:r>
              <a:rPr lang="en-US" altLang="zh-CN" sz="1700"/>
              <a:t>600</a:t>
            </a:r>
            <a:r>
              <a:rPr lang="zh-CN" altLang="en-US" sz="1700"/>
              <a:t>－</a:t>
            </a:r>
            <a:r>
              <a:rPr lang="en-US" altLang="zh-CN" sz="1700"/>
              <a:t>33=27</a:t>
            </a:r>
            <a:r>
              <a:rPr lang="zh-CN" altLang="en-US" sz="1700"/>
              <a:t>（万元）</a:t>
            </a:r>
            <a:endParaRPr lang="zh-CN" altLang="en-US" sz="17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8306" name="文本占位符 98305"/>
          <p:cNvSpPr>
            <a:spLocks noGrp="1"/>
          </p:cNvSpPr>
          <p:nvPr>
            <p:ph type="body" idx="1"/>
          </p:nvPr>
        </p:nvSpPr>
        <p:spPr>
          <a:xfrm>
            <a:off x="179388" y="188913"/>
            <a:ext cx="8785225" cy="6480175"/>
          </a:xfrm>
          <a:ln/>
        </p:spPr>
        <p:txBody>
          <a:bodyPr/>
          <a:p>
            <a:pPr>
              <a:lnSpc>
                <a:spcPct val="90000"/>
              </a:lnSpc>
            </a:pPr>
            <a:r>
              <a:rPr lang="zh-CN" altLang="en-US"/>
              <a:t>案例</a:t>
            </a:r>
            <a:endParaRPr lang="zh-CN" altLang="en-US"/>
          </a:p>
          <a:p>
            <a:pPr>
              <a:lnSpc>
                <a:spcPct val="90000"/>
              </a:lnSpc>
            </a:pPr>
            <a:r>
              <a:rPr lang="en-US" altLang="zh-CN"/>
              <a:t>1</a:t>
            </a:r>
            <a:r>
              <a:rPr lang="zh-CN" altLang="en-US"/>
              <a:t>、某施工单位承包了某工程项目的施工任务，工期为十个月。业主与施工单位签订的合同中关于工程价款的内容有：</a:t>
            </a:r>
            <a:endParaRPr lang="zh-CN" altLang="en-US"/>
          </a:p>
          <a:p>
            <a:pPr>
              <a:lnSpc>
                <a:spcPct val="90000"/>
              </a:lnSpc>
            </a:pPr>
            <a:r>
              <a:rPr lang="zh-CN" altLang="en-US"/>
              <a:t>（</a:t>
            </a:r>
            <a:r>
              <a:rPr lang="en-US" altLang="zh-CN"/>
              <a:t>1</a:t>
            </a:r>
            <a:r>
              <a:rPr lang="zh-CN" altLang="en-US"/>
              <a:t>）建筑安装工程造价</a:t>
            </a:r>
            <a:r>
              <a:rPr lang="en-US" altLang="zh-CN"/>
              <a:t>1200</a:t>
            </a:r>
            <a:r>
              <a:rPr lang="zh-CN" altLang="en-US"/>
              <a:t>万元</a:t>
            </a:r>
            <a:endParaRPr lang="zh-CN" altLang="en-US"/>
          </a:p>
          <a:p>
            <a:pPr>
              <a:lnSpc>
                <a:spcPct val="90000"/>
              </a:lnSpc>
            </a:pPr>
            <a:r>
              <a:rPr lang="zh-CN" altLang="en-US"/>
              <a:t>（</a:t>
            </a:r>
            <a:r>
              <a:rPr lang="en-US" altLang="zh-CN"/>
              <a:t>2</a:t>
            </a:r>
            <a:r>
              <a:rPr lang="zh-CN" altLang="en-US"/>
              <a:t>）工程预付款为建筑安装工程造价的</a:t>
            </a:r>
            <a:r>
              <a:rPr lang="en-US" altLang="zh-CN"/>
              <a:t>20%</a:t>
            </a:r>
            <a:endParaRPr lang="en-US" altLang="zh-CN"/>
          </a:p>
          <a:p>
            <a:pPr>
              <a:lnSpc>
                <a:spcPct val="90000"/>
              </a:lnSpc>
            </a:pPr>
            <a:r>
              <a:rPr lang="zh-CN" altLang="en-US"/>
              <a:t>（</a:t>
            </a:r>
            <a:r>
              <a:rPr lang="en-US" altLang="zh-CN"/>
              <a:t>3</a:t>
            </a:r>
            <a:r>
              <a:rPr lang="zh-CN" altLang="en-US"/>
              <a:t>）扣回预付工程款及其他款项的时间、比例为：从工程款（含预付款）支付至合同价款的</a:t>
            </a:r>
            <a:r>
              <a:rPr lang="en-US" altLang="zh-CN"/>
              <a:t>60%</a:t>
            </a:r>
            <a:r>
              <a:rPr lang="zh-CN" altLang="en-US"/>
              <a:t>后，开始从当月的工程款中回扣预付款，预付款分为三个月扣回。预付款扣回比例为：开始扣回的第一个月，回收预付款的</a:t>
            </a:r>
            <a:r>
              <a:rPr lang="en-US" altLang="zh-CN"/>
              <a:t>30%</a:t>
            </a:r>
            <a:r>
              <a:rPr lang="zh-CN" altLang="en-US"/>
              <a:t>，第二个月回扣预付款的</a:t>
            </a:r>
            <a:r>
              <a:rPr lang="en-US" altLang="zh-CN"/>
              <a:t>40%</a:t>
            </a:r>
            <a:r>
              <a:rPr lang="zh-CN" altLang="en-US"/>
              <a:t>，第三个月回扣预付款的</a:t>
            </a:r>
            <a:r>
              <a:rPr lang="en-US" altLang="zh-CN"/>
              <a:t>30%</a:t>
            </a:r>
            <a:r>
              <a:rPr lang="zh-CN" altLang="en-US"/>
              <a:t>。</a:t>
            </a:r>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9330" name="文本占位符 99329"/>
          <p:cNvSpPr>
            <a:spLocks noGrp="1"/>
          </p:cNvSpPr>
          <p:nvPr>
            <p:ph type="body" idx="1"/>
          </p:nvPr>
        </p:nvSpPr>
        <p:spPr>
          <a:xfrm>
            <a:off x="457200" y="188913"/>
            <a:ext cx="8229600" cy="5942012"/>
          </a:xfrm>
          <a:ln/>
        </p:spPr>
        <p:txBody>
          <a:bodyPr/>
          <a:p>
            <a:r>
              <a:rPr lang="zh-CN" altLang="en-US"/>
              <a:t>（</a:t>
            </a:r>
            <a:r>
              <a:rPr lang="en-US" altLang="zh-CN"/>
              <a:t>4</a:t>
            </a:r>
            <a:r>
              <a:rPr lang="zh-CN" altLang="en-US"/>
              <a:t>）工程质量保修金为工程工程结算价款总额的</a:t>
            </a:r>
            <a:r>
              <a:rPr lang="en-US" altLang="zh-CN"/>
              <a:t>3%</a:t>
            </a:r>
            <a:r>
              <a:rPr lang="zh-CN" altLang="en-US"/>
              <a:t>，最后一个月一次扣除。</a:t>
            </a:r>
            <a:endParaRPr lang="zh-CN" altLang="en-US"/>
          </a:p>
          <a:p>
            <a:r>
              <a:rPr lang="zh-CN" altLang="en-US"/>
              <a:t>（</a:t>
            </a:r>
            <a:r>
              <a:rPr lang="en-US" altLang="zh-CN"/>
              <a:t>5</a:t>
            </a:r>
            <a:r>
              <a:rPr lang="zh-CN" altLang="en-US"/>
              <a:t>）工程款支付方式为按月结算</a:t>
            </a:r>
            <a:endParaRPr lang="zh-CN" altLang="en-US"/>
          </a:p>
          <a:p>
            <a:r>
              <a:rPr lang="zh-CN" altLang="en-US"/>
              <a:t>工程各月完成的建安工作量如表所示</a:t>
            </a:r>
            <a:endParaRPr lang="zh-CN" altLang="en-US"/>
          </a:p>
          <a:p>
            <a:r>
              <a:rPr lang="zh-CN" altLang="en-US"/>
              <a:t>              工程计算数据表</a:t>
            </a:r>
            <a:endParaRPr lang="zh-CN" altLang="en-US"/>
          </a:p>
          <a:p>
            <a:endParaRPr lang="zh-CN" altLang="en-US"/>
          </a:p>
        </p:txBody>
      </p:sp>
      <p:graphicFrame>
        <p:nvGraphicFramePr>
          <p:cNvPr id="99331" name="表格 99330"/>
          <p:cNvGraphicFramePr/>
          <p:nvPr/>
        </p:nvGraphicFramePr>
        <p:xfrm>
          <a:off x="0" y="3227388"/>
          <a:ext cx="9144000" cy="3203575"/>
        </p:xfrm>
        <a:graphic>
          <a:graphicData uri="http://schemas.openxmlformats.org/drawingml/2006/table">
            <a:tbl>
              <a:tblPr/>
              <a:tblGrid>
                <a:gridCol w="1835150"/>
                <a:gridCol w="936625"/>
                <a:gridCol w="863600"/>
                <a:gridCol w="865188"/>
                <a:gridCol w="935037"/>
                <a:gridCol w="865188"/>
                <a:gridCol w="935037"/>
                <a:gridCol w="936625"/>
                <a:gridCol w="971550"/>
              </a:tblGrid>
              <a:tr h="1404938">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a:t>月份</a:t>
                      </a:r>
                      <a:endParaRPr lang="zh-CN" altLang="en-US"/>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en-US" altLang="zh-CN"/>
                        <a:t>1~3</a:t>
                      </a:r>
                      <a:endParaRPr lang="en-US" altLang="zh-CN"/>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en-US" altLang="zh-CN"/>
                        <a:t>4</a:t>
                      </a:r>
                      <a:endParaRPr lang="en-US" altLang="zh-CN"/>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en-US" altLang="zh-CN"/>
                        <a:t>5</a:t>
                      </a:r>
                      <a:endParaRPr lang="en-US" altLang="zh-CN"/>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en-US" altLang="zh-CN"/>
                        <a:t>6</a:t>
                      </a:r>
                      <a:endParaRPr lang="en-US" altLang="zh-CN"/>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en-US" altLang="zh-CN"/>
                        <a:t>7</a:t>
                      </a:r>
                      <a:endParaRPr lang="en-US" altLang="zh-CN"/>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en-US" altLang="zh-CN"/>
                        <a:t>8</a:t>
                      </a:r>
                      <a:endParaRPr lang="en-US" altLang="zh-CN"/>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en-US" altLang="zh-CN"/>
                        <a:t>9</a:t>
                      </a:r>
                      <a:endParaRPr lang="en-US" altLang="zh-CN"/>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en-US" altLang="zh-CN"/>
                        <a:t>10</a:t>
                      </a:r>
                      <a:endParaRPr lang="en-US" altLang="zh-CN"/>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1798637">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zh-CN" altLang="en-US"/>
                        <a:t>实际完成建安工作量（万元）</a:t>
                      </a:r>
                      <a:endParaRPr lang="zh-CN" altLang="en-US"/>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en-US" altLang="zh-CN"/>
                        <a:t>320</a:t>
                      </a:r>
                      <a:endParaRPr lang="en-US" altLang="zh-CN"/>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en-US" altLang="zh-CN"/>
                        <a:t>130</a:t>
                      </a:r>
                      <a:endParaRPr lang="en-US" altLang="zh-CN"/>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en-US" altLang="zh-CN"/>
                        <a:t>130</a:t>
                      </a:r>
                      <a:endParaRPr lang="en-US" altLang="zh-CN"/>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en-US" altLang="zh-CN"/>
                        <a:t>140</a:t>
                      </a:r>
                      <a:endParaRPr lang="en-US" altLang="zh-CN"/>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en-US" altLang="zh-CN"/>
                        <a:t>140</a:t>
                      </a:r>
                      <a:endParaRPr lang="en-US" altLang="zh-CN"/>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en-US" altLang="zh-CN"/>
                        <a:t>130</a:t>
                      </a:r>
                      <a:endParaRPr lang="en-US" altLang="zh-CN"/>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en-US" altLang="zh-CN"/>
                        <a:t>110</a:t>
                      </a:r>
                      <a:endParaRPr lang="en-US" altLang="zh-CN"/>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6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2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1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18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1800" b="0" i="0" u="none" kern="1200" baseline="0">
                          <a:solidFill>
                            <a:schemeClr val="tx1"/>
                          </a:solidFill>
                          <a:latin typeface="Verdana" panose="020B0604030504040204" pitchFamily="34" charset="0"/>
                          <a:ea typeface="宋体" panose="02010600030101010101" pitchFamily="2" charset="-122"/>
                        </a:defRPr>
                      </a:lvl5pPr>
                    </a:lstStyle>
                    <a:p>
                      <a:pPr marL="0" lvl="0" indent="0">
                        <a:buNone/>
                      </a:pPr>
                      <a:r>
                        <a:rPr lang="en-US" altLang="zh-CN"/>
                        <a:t>100</a:t>
                      </a:r>
                      <a:endParaRPr lang="en-US" altLang="zh-CN"/>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354" name="文本占位符 100353"/>
          <p:cNvSpPr>
            <a:spLocks noGrp="1"/>
          </p:cNvSpPr>
          <p:nvPr>
            <p:ph type="body" idx="1"/>
          </p:nvPr>
        </p:nvSpPr>
        <p:spPr>
          <a:xfrm>
            <a:off x="457200" y="260350"/>
            <a:ext cx="8229600" cy="5870575"/>
          </a:xfrm>
          <a:ln/>
        </p:spPr>
        <p:txBody>
          <a:bodyPr/>
          <a:p>
            <a:r>
              <a:rPr lang="en-US" altLang="zh-CN"/>
              <a:t>2</a:t>
            </a:r>
            <a:r>
              <a:rPr lang="zh-CN" altLang="en-US"/>
              <a:t>、问题</a:t>
            </a:r>
            <a:endParaRPr lang="zh-CN" altLang="en-US"/>
          </a:p>
          <a:p>
            <a:r>
              <a:rPr lang="zh-CN" altLang="en-US"/>
              <a:t>（</a:t>
            </a:r>
            <a:r>
              <a:rPr lang="en-US" altLang="zh-CN"/>
              <a:t>1</a:t>
            </a:r>
            <a:r>
              <a:rPr lang="zh-CN" altLang="en-US"/>
              <a:t>）按照</a:t>
            </a:r>
            <a:r>
              <a:rPr lang="en-US" altLang="zh-CN"/>
              <a:t>《</a:t>
            </a:r>
            <a:r>
              <a:rPr lang="zh-CN" altLang="en-US"/>
              <a:t>建设工程施工合同（示范文本）</a:t>
            </a:r>
            <a:r>
              <a:rPr lang="en-US" altLang="zh-CN"/>
              <a:t>》</a:t>
            </a:r>
            <a:r>
              <a:rPr lang="zh-CN" altLang="en-US"/>
              <a:t>，实行工程预付款的，预付时间不得迟于何时？</a:t>
            </a:r>
            <a:endParaRPr lang="zh-CN" altLang="en-US"/>
          </a:p>
          <a:p>
            <a:r>
              <a:rPr lang="zh-CN" altLang="en-US"/>
              <a:t>（</a:t>
            </a:r>
            <a:r>
              <a:rPr lang="en-US" altLang="zh-CN"/>
              <a:t>2</a:t>
            </a:r>
            <a:r>
              <a:rPr lang="zh-CN" altLang="en-US"/>
              <a:t>）如果发包人未按约定时间预付，承包人按合同向发包人发出了要求预付的通知，发包人受到通知后仍不能按要求预付，则承包人可采取什么措施？发包人承担什么责任？</a:t>
            </a:r>
            <a:endParaRPr lang="zh-CN" altLang="en-US"/>
          </a:p>
          <a:p>
            <a:r>
              <a:rPr lang="zh-CN" altLang="en-US"/>
              <a:t>（</a:t>
            </a:r>
            <a:r>
              <a:rPr lang="en-US" altLang="zh-CN"/>
              <a:t>3</a:t>
            </a:r>
            <a:r>
              <a:rPr lang="zh-CN" altLang="en-US"/>
              <a:t>）该工程的预付款为多少？</a:t>
            </a:r>
            <a:endParaRPr lang="zh-CN" altLang="en-US"/>
          </a:p>
          <a:p>
            <a:r>
              <a:rPr lang="zh-CN" altLang="en-US"/>
              <a:t>（</a:t>
            </a:r>
            <a:r>
              <a:rPr lang="en-US" altLang="zh-CN"/>
              <a:t>4</a:t>
            </a:r>
            <a:r>
              <a:rPr lang="zh-CN" altLang="en-US"/>
              <a:t>）该工程的起扣点为多少？应从第几个</a:t>
            </a:r>
            <a:endParaRPr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1378" name="文本占位符 101377"/>
          <p:cNvSpPr>
            <a:spLocks noGrp="1"/>
          </p:cNvSpPr>
          <p:nvPr>
            <p:ph type="body" idx="1"/>
          </p:nvPr>
        </p:nvSpPr>
        <p:spPr>
          <a:xfrm>
            <a:off x="457200" y="260350"/>
            <a:ext cx="8229600" cy="6408738"/>
          </a:xfrm>
          <a:ln/>
        </p:spPr>
        <p:txBody>
          <a:bodyPr/>
          <a:p>
            <a:pPr>
              <a:lnSpc>
                <a:spcPct val="90000"/>
              </a:lnSpc>
            </a:pPr>
            <a:r>
              <a:rPr lang="zh-CN" altLang="en-US"/>
              <a:t>月开始回扣工程款？</a:t>
            </a:r>
            <a:endParaRPr lang="zh-CN" altLang="en-US"/>
          </a:p>
          <a:p>
            <a:pPr>
              <a:lnSpc>
                <a:spcPct val="90000"/>
              </a:lnSpc>
            </a:pPr>
            <a:r>
              <a:rPr lang="zh-CN" altLang="en-US"/>
              <a:t>（</a:t>
            </a:r>
            <a:r>
              <a:rPr lang="en-US" altLang="zh-CN"/>
              <a:t>5</a:t>
            </a:r>
            <a:r>
              <a:rPr lang="zh-CN" altLang="en-US"/>
              <a:t>）该工程的工程质量保修金为多少？</a:t>
            </a:r>
            <a:endParaRPr lang="zh-CN" altLang="en-US"/>
          </a:p>
          <a:p>
            <a:pPr>
              <a:lnSpc>
                <a:spcPct val="90000"/>
              </a:lnSpc>
            </a:pPr>
            <a:r>
              <a:rPr lang="zh-CN" altLang="en-US"/>
              <a:t>（</a:t>
            </a:r>
            <a:r>
              <a:rPr lang="en-US" altLang="zh-CN"/>
              <a:t>6</a:t>
            </a:r>
            <a:r>
              <a:rPr lang="zh-CN" altLang="en-US"/>
              <a:t>）该工程各月应拨付的工程款为多少？累计工程款为多少？</a:t>
            </a:r>
            <a:endParaRPr lang="zh-CN" altLang="en-US"/>
          </a:p>
          <a:p>
            <a:pPr>
              <a:lnSpc>
                <a:spcPct val="90000"/>
              </a:lnSpc>
            </a:pPr>
            <a:r>
              <a:rPr lang="zh-CN" altLang="en-US"/>
              <a:t>（</a:t>
            </a:r>
            <a:r>
              <a:rPr lang="en-US" altLang="zh-CN"/>
              <a:t>7</a:t>
            </a:r>
            <a:r>
              <a:rPr lang="zh-CN" altLang="en-US"/>
              <a:t>）在合同中承包人承诺，工程保修期内若发生属于保修范围内的质量问题，在承包人接到通知后的</a:t>
            </a:r>
            <a:r>
              <a:rPr lang="en-US" altLang="zh-CN"/>
              <a:t>72</a:t>
            </a:r>
            <a:r>
              <a:rPr lang="zh-CN" altLang="en-US"/>
              <a:t>小时内到现场查看并维修。该工程在竣工后在保修期内发现部分卫生间的墙面瓷砖大面积空鼓脱落，业主向承包人发出书面通知并多次催促其修理，承包人一再拖延。两周后业主委托其他施工单位修理，修理费一万元，该项费用应如何处理？</a:t>
            </a:r>
            <a:endParaRPr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9570" name="矩形 109569"/>
          <p:cNvSpPr/>
          <p:nvPr/>
        </p:nvSpPr>
        <p:spPr>
          <a:xfrm>
            <a:off x="457200" y="274638"/>
            <a:ext cx="8229600" cy="1143000"/>
          </a:xfrm>
          <a:prstGeom prst="rect">
            <a:avLst/>
          </a:prstGeom>
          <a:noFill/>
          <a:ln w="9525">
            <a:noFill/>
          </a:ln>
        </p:spPr>
        <p:txBody>
          <a:bodyPr anchor="ctr"/>
          <a:lstStyle>
            <a:lvl1pPr marL="0" lvl="0" indent="0" algn="l" defTabSz="914400" rtl="0" eaLnBrk="1" fontAlgn="base" latinLnBrk="0" hangingPunct="1">
              <a:lnSpc>
                <a:spcPct val="100000"/>
              </a:lnSpc>
              <a:spcBef>
                <a:spcPct val="0"/>
              </a:spcBef>
              <a:spcAft>
                <a:spcPct val="0"/>
              </a:spcAft>
              <a:buNone/>
              <a:defRPr sz="3800" u="none" kern="1200" baseline="0">
                <a:solidFill>
                  <a:schemeClr val="tx2"/>
                </a:solidFill>
                <a:latin typeface="Verdana" panose="020B0604030504040204" pitchFamily="34" charset="0"/>
                <a:ea typeface="宋体" panose="02010600030101010101" pitchFamily="2" charset="-122"/>
              </a:defRPr>
            </a:lvl1pPr>
          </a:lstStyle>
          <a:p>
            <a:pPr lvl="0"/>
            <a:r>
              <a:rPr lang="zh-CN" altLang="en-US" sz="3400" b="1"/>
              <a:t>二、国内设各、工器具和材料价款的支付与结算</a:t>
            </a:r>
            <a:endParaRPr lang="zh-CN" altLang="en-US" sz="3400" b="1"/>
          </a:p>
        </p:txBody>
      </p:sp>
      <p:sp>
        <p:nvSpPr>
          <p:cNvPr id="109571" name="矩形 109570"/>
          <p:cNvSpPr/>
          <p:nvPr/>
        </p:nvSpPr>
        <p:spPr>
          <a:xfrm>
            <a:off x="457200" y="1600200"/>
            <a:ext cx="8229600" cy="4525963"/>
          </a:xfrm>
          <a:prstGeom prst="rect">
            <a:avLst/>
          </a:prstGeom>
          <a:noFill/>
          <a:ln w="9525">
            <a:noFill/>
          </a:ln>
        </p:spPr>
        <p: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Verdana" panose="020B0604030504040204" pitchFamily="34" charset="0"/>
                <a:ea typeface="宋体" panose="02010600030101010101" pitchFamily="2" charset="-122"/>
              </a:defRPr>
            </a:lvl5pPr>
          </a:lstStyle>
          <a:p>
            <a:pPr lvl="0">
              <a:lnSpc>
                <a:spcPct val="80000"/>
              </a:lnSpc>
            </a:pPr>
            <a:r>
              <a:rPr lang="zh-CN" altLang="en-US" sz="2100" b="1"/>
              <a:t>（一）、国内设各、工器具和材料价款的支付与结算</a:t>
            </a:r>
            <a:endParaRPr lang="zh-CN" altLang="en-US" sz="2100" b="1"/>
          </a:p>
          <a:p>
            <a:pPr lvl="0">
              <a:lnSpc>
                <a:spcPct val="80000"/>
              </a:lnSpc>
            </a:pPr>
            <a:r>
              <a:rPr lang="en-US" altLang="zh-CN" sz="2100" b="1"/>
              <a:t>1</a:t>
            </a:r>
            <a:r>
              <a:rPr lang="zh-CN" altLang="en-US" sz="2100" b="1"/>
              <a:t>．国内设备、工器具价款的支付与结算。（一点一页）</a:t>
            </a:r>
            <a:endParaRPr lang="zh-CN" altLang="en-US" sz="2100"/>
          </a:p>
          <a:p>
            <a:pPr lvl="0">
              <a:lnSpc>
                <a:spcPct val="80000"/>
              </a:lnSpc>
            </a:pPr>
            <a:r>
              <a:rPr lang="zh-CN" altLang="en-US" sz="2100"/>
              <a:t>按照我国现行规定，银行、单位和个人办理结算都必须遵守结算原则：一是恪守信用，及时付款；二是谁的钱进谁的帐，由谁支配；三是银行不垫款。</a:t>
            </a:r>
            <a:endParaRPr lang="zh-CN" altLang="en-US" sz="2100"/>
          </a:p>
          <a:p>
            <a:pPr lvl="0">
              <a:lnSpc>
                <a:spcPct val="80000"/>
              </a:lnSpc>
            </a:pPr>
            <a:r>
              <a:rPr lang="zh-CN" altLang="en-US" sz="2100"/>
              <a:t>建设单位对订购的设备、工器具，一般不预付定金，只对制造期在半年以上的大型专用设备和船舶的价款，按合同分期付款。如上海市对大型机械设备结算进度规定为：当设备开始制造时，收取</a:t>
            </a:r>
            <a:r>
              <a:rPr lang="en-US" altLang="zh-CN" sz="2100"/>
              <a:t>20%</a:t>
            </a:r>
            <a:r>
              <a:rPr lang="zh-CN" altLang="en-US" sz="2100"/>
              <a:t>贷款；设备制造进行</a:t>
            </a:r>
            <a:r>
              <a:rPr lang="en-US" altLang="zh-CN" sz="2100"/>
              <a:t>60%</a:t>
            </a:r>
            <a:r>
              <a:rPr lang="zh-CN" altLang="en-US" sz="2100"/>
              <a:t>时收取</a:t>
            </a:r>
            <a:r>
              <a:rPr lang="en-US" altLang="zh-CN" sz="2100"/>
              <a:t>40%</a:t>
            </a:r>
            <a:r>
              <a:rPr lang="zh-CN" altLang="en-US" sz="2100"/>
              <a:t>贷款；设备制造完毕托运时，再收取</a:t>
            </a:r>
            <a:r>
              <a:rPr lang="en-US" altLang="zh-CN" sz="2100"/>
              <a:t>40%</a:t>
            </a:r>
            <a:r>
              <a:rPr lang="zh-CN" altLang="en-US" sz="2100"/>
              <a:t>贷款。有的合同规定，设备购置方扣留</a:t>
            </a:r>
            <a:r>
              <a:rPr lang="en-US" altLang="zh-CN" sz="2100"/>
              <a:t>5%</a:t>
            </a:r>
            <a:r>
              <a:rPr lang="zh-CN" altLang="en-US" sz="2100"/>
              <a:t>的质量保证金，待设备运抵现场验收合格或质量保证期届满时再返还质量保证金。</a:t>
            </a:r>
            <a:endParaRPr lang="zh-CN" altLang="en-US" sz="21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6018" name="矩形 86017"/>
          <p:cNvSpPr/>
          <p:nvPr/>
        </p:nvSpPr>
        <p:spPr>
          <a:xfrm>
            <a:off x="374650" y="188913"/>
            <a:ext cx="8229600" cy="1143000"/>
          </a:xfrm>
          <a:prstGeom prst="rect">
            <a:avLst/>
          </a:prstGeom>
          <a:noFill/>
          <a:ln w="9525">
            <a:noFill/>
          </a:ln>
        </p:spPr>
        <p:txBody>
          <a:bodyPr anchor="ctr"/>
          <a:lstStyle>
            <a:lvl1pPr marL="0" lvl="0" indent="0" algn="l" defTabSz="914400" rtl="0" eaLnBrk="1" fontAlgn="base" latinLnBrk="0" hangingPunct="1">
              <a:lnSpc>
                <a:spcPct val="100000"/>
              </a:lnSpc>
              <a:spcBef>
                <a:spcPct val="0"/>
              </a:spcBef>
              <a:spcAft>
                <a:spcPct val="0"/>
              </a:spcAft>
              <a:buNone/>
              <a:defRPr sz="3800" u="none" kern="1200" baseline="0">
                <a:solidFill>
                  <a:schemeClr val="tx2"/>
                </a:solidFill>
                <a:latin typeface="Verdana" panose="020B0604030504040204" pitchFamily="34" charset="0"/>
                <a:ea typeface="宋体" panose="02010600030101010101" pitchFamily="2" charset="-122"/>
              </a:defRPr>
            </a:lvl1pPr>
          </a:lstStyle>
          <a:p>
            <a:pPr lvl="0"/>
            <a:r>
              <a:rPr lang="en-US" altLang="zh-CN" b="1"/>
              <a:t>5.3  </a:t>
            </a:r>
            <a:r>
              <a:rPr lang="zh-CN" altLang="en-US" b="1"/>
              <a:t>工程计量与合同价款结算</a:t>
            </a:r>
            <a:endParaRPr lang="zh-CN" altLang="en-US" b="1"/>
          </a:p>
        </p:txBody>
      </p:sp>
      <p:sp>
        <p:nvSpPr>
          <p:cNvPr id="86019" name="文本框 86018"/>
          <p:cNvSpPr txBox="1"/>
          <p:nvPr/>
        </p:nvSpPr>
        <p:spPr>
          <a:xfrm>
            <a:off x="1304925" y="1989138"/>
            <a:ext cx="458788" cy="3024187"/>
          </a:xfrm>
          <a:prstGeom prst="rect">
            <a:avLst/>
          </a:prstGeom>
          <a:noFill/>
          <a:ln w="9525">
            <a:noFill/>
          </a:ln>
        </p:spPr>
        <p:txBody>
          <a:bodyPr vert="eaVert">
            <a:spAutoFit/>
          </a:bodyPr>
          <a:p>
            <a:pPr fontAlgn="ctr">
              <a:spcBef>
                <a:spcPct val="50000"/>
              </a:spcBef>
            </a:pPr>
            <a:r>
              <a:rPr lang="zh-CN" altLang="en-US">
                <a:latin typeface="Arial" panose="020B0604020202020204" pitchFamily="34" charset="0"/>
              </a:rPr>
              <a:t>第三节、建设工程价款结算</a:t>
            </a:r>
            <a:endParaRPr lang="zh-CN" altLang="en-US">
              <a:latin typeface="Arial" panose="020B0604020202020204" pitchFamily="34" charset="0"/>
            </a:endParaRPr>
          </a:p>
        </p:txBody>
      </p:sp>
      <p:grpSp>
        <p:nvGrpSpPr>
          <p:cNvPr id="86020" name="组合 86019"/>
          <p:cNvGrpSpPr/>
          <p:nvPr/>
        </p:nvGrpSpPr>
        <p:grpSpPr>
          <a:xfrm>
            <a:off x="1042988" y="1916113"/>
            <a:ext cx="936625" cy="2952750"/>
            <a:chOff x="0" y="0"/>
            <a:chExt cx="590" cy="1860"/>
          </a:xfrm>
        </p:grpSpPr>
        <p:sp>
          <p:nvSpPr>
            <p:cNvPr id="86021" name="直接连接符 86020"/>
            <p:cNvSpPr/>
            <p:nvPr/>
          </p:nvSpPr>
          <p:spPr>
            <a:xfrm>
              <a:off x="0" y="0"/>
              <a:ext cx="0" cy="1860"/>
            </a:xfrm>
            <a:prstGeom prst="line">
              <a:avLst/>
            </a:prstGeom>
            <a:ln w="9525" cap="flat" cmpd="sng">
              <a:solidFill>
                <a:schemeClr val="tx1"/>
              </a:solidFill>
              <a:prstDash val="solid"/>
              <a:headEnd type="none" w="med" len="med"/>
              <a:tailEnd type="none" w="med" len="med"/>
            </a:ln>
          </p:spPr>
        </p:sp>
        <p:sp>
          <p:nvSpPr>
            <p:cNvPr id="86022" name="直接连接符 86021"/>
            <p:cNvSpPr/>
            <p:nvPr/>
          </p:nvSpPr>
          <p:spPr>
            <a:xfrm>
              <a:off x="0" y="0"/>
              <a:ext cx="590" cy="0"/>
            </a:xfrm>
            <a:prstGeom prst="line">
              <a:avLst/>
            </a:prstGeom>
            <a:ln w="9525" cap="flat" cmpd="sng">
              <a:solidFill>
                <a:schemeClr val="tx1"/>
              </a:solidFill>
              <a:prstDash val="solid"/>
              <a:headEnd type="none" w="med" len="med"/>
              <a:tailEnd type="none" w="med" len="med"/>
            </a:ln>
          </p:spPr>
        </p:sp>
        <p:sp>
          <p:nvSpPr>
            <p:cNvPr id="86023" name="直接连接符 86022"/>
            <p:cNvSpPr/>
            <p:nvPr/>
          </p:nvSpPr>
          <p:spPr>
            <a:xfrm>
              <a:off x="590" y="0"/>
              <a:ext cx="0" cy="1860"/>
            </a:xfrm>
            <a:prstGeom prst="line">
              <a:avLst/>
            </a:prstGeom>
            <a:ln w="9525" cap="flat" cmpd="sng">
              <a:solidFill>
                <a:schemeClr val="tx1"/>
              </a:solidFill>
              <a:prstDash val="solid"/>
              <a:headEnd type="none" w="med" len="med"/>
              <a:tailEnd type="none" w="med" len="med"/>
            </a:ln>
          </p:spPr>
        </p:sp>
        <p:sp>
          <p:nvSpPr>
            <p:cNvPr id="86024" name="直接连接符 86023"/>
            <p:cNvSpPr/>
            <p:nvPr/>
          </p:nvSpPr>
          <p:spPr>
            <a:xfrm>
              <a:off x="0" y="1860"/>
              <a:ext cx="590" cy="0"/>
            </a:xfrm>
            <a:prstGeom prst="line">
              <a:avLst/>
            </a:prstGeom>
            <a:ln w="9525" cap="flat" cmpd="sng">
              <a:solidFill>
                <a:schemeClr val="tx1"/>
              </a:solidFill>
              <a:prstDash val="solid"/>
              <a:headEnd type="none" w="med" len="med"/>
              <a:tailEnd type="none" w="med" len="med"/>
            </a:ln>
          </p:spPr>
        </p:sp>
      </p:grpSp>
      <p:grpSp>
        <p:nvGrpSpPr>
          <p:cNvPr id="86025" name="组合 86024"/>
          <p:cNvGrpSpPr/>
          <p:nvPr/>
        </p:nvGrpSpPr>
        <p:grpSpPr>
          <a:xfrm>
            <a:off x="1979613" y="2420938"/>
            <a:ext cx="863600" cy="2016125"/>
            <a:chOff x="0" y="0"/>
            <a:chExt cx="544" cy="1270"/>
          </a:xfrm>
        </p:grpSpPr>
        <p:sp>
          <p:nvSpPr>
            <p:cNvPr id="86026" name="直接连接符 86025"/>
            <p:cNvSpPr/>
            <p:nvPr/>
          </p:nvSpPr>
          <p:spPr>
            <a:xfrm>
              <a:off x="0" y="590"/>
              <a:ext cx="544" cy="0"/>
            </a:xfrm>
            <a:prstGeom prst="line">
              <a:avLst/>
            </a:prstGeom>
            <a:ln w="9525" cap="flat" cmpd="sng">
              <a:solidFill>
                <a:schemeClr val="tx1"/>
              </a:solidFill>
              <a:prstDash val="solid"/>
              <a:headEnd type="none" w="med" len="med"/>
              <a:tailEnd type="none" w="med" len="med"/>
            </a:ln>
          </p:spPr>
        </p:sp>
        <p:sp>
          <p:nvSpPr>
            <p:cNvPr id="86027" name="直接连接符 86026"/>
            <p:cNvSpPr/>
            <p:nvPr/>
          </p:nvSpPr>
          <p:spPr>
            <a:xfrm>
              <a:off x="272" y="0"/>
              <a:ext cx="0" cy="1270"/>
            </a:xfrm>
            <a:prstGeom prst="line">
              <a:avLst/>
            </a:prstGeom>
            <a:ln w="9525" cap="flat" cmpd="sng">
              <a:solidFill>
                <a:schemeClr val="tx1"/>
              </a:solidFill>
              <a:prstDash val="solid"/>
              <a:headEnd type="none" w="med" len="med"/>
              <a:tailEnd type="none" w="med" len="med"/>
            </a:ln>
          </p:spPr>
        </p:sp>
        <p:sp>
          <p:nvSpPr>
            <p:cNvPr id="86028" name="直接连接符 86027"/>
            <p:cNvSpPr/>
            <p:nvPr/>
          </p:nvSpPr>
          <p:spPr>
            <a:xfrm>
              <a:off x="272" y="0"/>
              <a:ext cx="272" cy="0"/>
            </a:xfrm>
            <a:prstGeom prst="line">
              <a:avLst/>
            </a:prstGeom>
            <a:ln w="9525" cap="flat" cmpd="sng">
              <a:solidFill>
                <a:schemeClr val="tx1"/>
              </a:solidFill>
              <a:prstDash val="solid"/>
              <a:headEnd type="none" w="med" len="med"/>
              <a:tailEnd type="none" w="med" len="med"/>
            </a:ln>
          </p:spPr>
        </p:sp>
        <p:sp>
          <p:nvSpPr>
            <p:cNvPr id="86029" name="直接连接符 86028"/>
            <p:cNvSpPr/>
            <p:nvPr/>
          </p:nvSpPr>
          <p:spPr>
            <a:xfrm>
              <a:off x="272" y="1270"/>
              <a:ext cx="272" cy="0"/>
            </a:xfrm>
            <a:prstGeom prst="line">
              <a:avLst/>
            </a:prstGeom>
            <a:ln w="9525" cap="flat" cmpd="sng">
              <a:solidFill>
                <a:schemeClr val="tx1"/>
              </a:solidFill>
              <a:prstDash val="solid"/>
              <a:headEnd type="none" w="med" len="med"/>
              <a:tailEnd type="none" w="med" len="med"/>
            </a:ln>
          </p:spPr>
        </p:sp>
      </p:grpSp>
      <p:sp>
        <p:nvSpPr>
          <p:cNvPr id="86030" name="文本框 86029"/>
          <p:cNvSpPr txBox="1"/>
          <p:nvPr/>
        </p:nvSpPr>
        <p:spPr>
          <a:xfrm>
            <a:off x="3490913" y="2205038"/>
            <a:ext cx="4033837" cy="366712"/>
          </a:xfrm>
          <a:prstGeom prst="rect">
            <a:avLst/>
          </a:prstGeom>
          <a:noFill/>
          <a:ln w="9525">
            <a:noFill/>
          </a:ln>
        </p:spPr>
        <p:txBody>
          <a:bodyPr>
            <a:spAutoFit/>
          </a:bodyPr>
          <a:p>
            <a:pPr>
              <a:spcBef>
                <a:spcPct val="50000"/>
              </a:spcBef>
            </a:pPr>
            <a:r>
              <a:rPr lang="zh-CN" altLang="en-US">
                <a:latin typeface="Arial" panose="020B0604020202020204" pitchFamily="34" charset="0"/>
              </a:rPr>
              <a:t>一、我国工程价款结算的主要方式</a:t>
            </a:r>
            <a:endParaRPr lang="zh-CN" altLang="en-US">
              <a:latin typeface="Arial" panose="020B0604020202020204" pitchFamily="34" charset="0"/>
            </a:endParaRPr>
          </a:p>
        </p:txBody>
      </p:sp>
      <p:sp>
        <p:nvSpPr>
          <p:cNvPr id="86031" name="文本框 86030"/>
          <p:cNvSpPr txBox="1"/>
          <p:nvPr/>
        </p:nvSpPr>
        <p:spPr>
          <a:xfrm>
            <a:off x="3132138" y="3206750"/>
            <a:ext cx="4608512" cy="366713"/>
          </a:xfrm>
          <a:prstGeom prst="rect">
            <a:avLst/>
          </a:prstGeom>
          <a:noFill/>
          <a:ln w="9525">
            <a:noFill/>
          </a:ln>
        </p:spPr>
        <p:txBody>
          <a:bodyPr>
            <a:spAutoFit/>
          </a:bodyPr>
          <a:p>
            <a:pPr>
              <a:spcBef>
                <a:spcPct val="50000"/>
              </a:spcBef>
            </a:pPr>
            <a:r>
              <a:rPr lang="zh-CN" altLang="en-US">
                <a:latin typeface="Arial" panose="020B0604020202020204" pitchFamily="34" charset="0"/>
              </a:rPr>
              <a:t>二、设备、工器具和材料价款的支付与结算</a:t>
            </a:r>
            <a:endParaRPr lang="zh-CN" altLang="en-US">
              <a:latin typeface="Arial" panose="020B0604020202020204" pitchFamily="34" charset="0"/>
            </a:endParaRPr>
          </a:p>
        </p:txBody>
      </p:sp>
      <p:sp>
        <p:nvSpPr>
          <p:cNvPr id="86032" name="文本框 86031"/>
          <p:cNvSpPr txBox="1"/>
          <p:nvPr/>
        </p:nvSpPr>
        <p:spPr>
          <a:xfrm>
            <a:off x="3059113" y="4286250"/>
            <a:ext cx="4968875" cy="366713"/>
          </a:xfrm>
          <a:prstGeom prst="rect">
            <a:avLst/>
          </a:prstGeom>
          <a:noFill/>
          <a:ln w="9525">
            <a:noFill/>
          </a:ln>
        </p:spPr>
        <p:txBody>
          <a:bodyPr>
            <a:spAutoFit/>
          </a:bodyPr>
          <a:p>
            <a:pPr>
              <a:spcBef>
                <a:spcPct val="50000"/>
              </a:spcBef>
            </a:pPr>
            <a:r>
              <a:rPr lang="zh-CN" altLang="en-US">
                <a:latin typeface="Arial" panose="020B0604020202020204" pitchFamily="34" charset="0"/>
              </a:rPr>
              <a:t>三、</a:t>
            </a:r>
            <a:r>
              <a:rPr lang="en-US" altLang="zh-CN">
                <a:latin typeface="Arial" panose="020B0604020202020204" pitchFamily="34" charset="0"/>
              </a:rPr>
              <a:t>FIDIC</a:t>
            </a:r>
            <a:r>
              <a:rPr lang="zh-CN" altLang="en-US">
                <a:latin typeface="Arial" panose="020B0604020202020204" pitchFamily="34" charset="0"/>
              </a:rPr>
              <a:t>合同条件下工程价款的支付与结算</a:t>
            </a:r>
            <a:endParaRPr lang="zh-CN" altLang="en-US">
              <a:latin typeface="Arial" panose="020B0604020202020204" pitchFamily="34" charset="0"/>
            </a:endParaRPr>
          </a:p>
        </p:txBody>
      </p:sp>
      <p:grpSp>
        <p:nvGrpSpPr>
          <p:cNvPr id="86033" name="组合 86032"/>
          <p:cNvGrpSpPr/>
          <p:nvPr/>
        </p:nvGrpSpPr>
        <p:grpSpPr>
          <a:xfrm>
            <a:off x="2843213" y="4149725"/>
            <a:ext cx="5041900" cy="647700"/>
            <a:chOff x="0" y="0"/>
            <a:chExt cx="3176" cy="408"/>
          </a:xfrm>
        </p:grpSpPr>
        <p:sp>
          <p:nvSpPr>
            <p:cNvPr id="86034" name="直接连接符 86033"/>
            <p:cNvSpPr/>
            <p:nvPr/>
          </p:nvSpPr>
          <p:spPr>
            <a:xfrm>
              <a:off x="0" y="0"/>
              <a:ext cx="0" cy="408"/>
            </a:xfrm>
            <a:prstGeom prst="line">
              <a:avLst/>
            </a:prstGeom>
            <a:ln w="9525" cap="flat" cmpd="sng">
              <a:solidFill>
                <a:schemeClr val="tx1"/>
              </a:solidFill>
              <a:prstDash val="solid"/>
              <a:headEnd type="none" w="med" len="med"/>
              <a:tailEnd type="none" w="med" len="med"/>
            </a:ln>
          </p:spPr>
        </p:sp>
        <p:sp>
          <p:nvSpPr>
            <p:cNvPr id="86035" name="直接连接符 86034"/>
            <p:cNvSpPr/>
            <p:nvPr/>
          </p:nvSpPr>
          <p:spPr>
            <a:xfrm>
              <a:off x="0" y="0"/>
              <a:ext cx="3176" cy="0"/>
            </a:xfrm>
            <a:prstGeom prst="line">
              <a:avLst/>
            </a:prstGeom>
            <a:ln w="9525" cap="flat" cmpd="sng">
              <a:solidFill>
                <a:schemeClr val="tx1"/>
              </a:solidFill>
              <a:prstDash val="solid"/>
              <a:headEnd type="none" w="med" len="med"/>
              <a:tailEnd type="none" w="med" len="med"/>
            </a:ln>
          </p:spPr>
        </p:sp>
        <p:sp>
          <p:nvSpPr>
            <p:cNvPr id="86036" name="直接连接符 86035"/>
            <p:cNvSpPr/>
            <p:nvPr/>
          </p:nvSpPr>
          <p:spPr>
            <a:xfrm>
              <a:off x="0" y="408"/>
              <a:ext cx="3176" cy="0"/>
            </a:xfrm>
            <a:prstGeom prst="line">
              <a:avLst/>
            </a:prstGeom>
            <a:ln w="9525" cap="flat" cmpd="sng">
              <a:solidFill>
                <a:schemeClr val="tx1"/>
              </a:solidFill>
              <a:prstDash val="solid"/>
              <a:headEnd type="none" w="med" len="med"/>
              <a:tailEnd type="none" w="med" len="med"/>
            </a:ln>
          </p:spPr>
        </p:sp>
      </p:grpSp>
      <p:sp>
        <p:nvSpPr>
          <p:cNvPr id="86037" name="直接连接符 86036"/>
          <p:cNvSpPr/>
          <p:nvPr/>
        </p:nvSpPr>
        <p:spPr>
          <a:xfrm>
            <a:off x="7885113" y="4149725"/>
            <a:ext cx="0" cy="647700"/>
          </a:xfrm>
          <a:prstGeom prst="line">
            <a:avLst/>
          </a:prstGeom>
          <a:ln w="9525" cap="flat" cmpd="sng">
            <a:solidFill>
              <a:schemeClr val="tx1"/>
            </a:solidFill>
            <a:prstDash val="solid"/>
            <a:headEnd type="none" w="med" len="med"/>
            <a:tailEnd type="none" w="med" len="med"/>
          </a:ln>
        </p:spPr>
      </p:sp>
      <p:grpSp>
        <p:nvGrpSpPr>
          <p:cNvPr id="86038" name="组合 86037"/>
          <p:cNvGrpSpPr/>
          <p:nvPr/>
        </p:nvGrpSpPr>
        <p:grpSpPr>
          <a:xfrm>
            <a:off x="2843213" y="3068638"/>
            <a:ext cx="5041900" cy="647700"/>
            <a:chOff x="0" y="0"/>
            <a:chExt cx="3176" cy="408"/>
          </a:xfrm>
        </p:grpSpPr>
        <p:sp>
          <p:nvSpPr>
            <p:cNvPr id="86039" name="直接连接符 86038"/>
            <p:cNvSpPr/>
            <p:nvPr/>
          </p:nvSpPr>
          <p:spPr>
            <a:xfrm>
              <a:off x="0" y="0"/>
              <a:ext cx="0" cy="408"/>
            </a:xfrm>
            <a:prstGeom prst="line">
              <a:avLst/>
            </a:prstGeom>
            <a:ln w="9525" cap="flat" cmpd="sng">
              <a:solidFill>
                <a:schemeClr val="tx1"/>
              </a:solidFill>
              <a:prstDash val="solid"/>
              <a:headEnd type="none" w="med" len="med"/>
              <a:tailEnd type="none" w="med" len="med"/>
            </a:ln>
          </p:spPr>
        </p:sp>
        <p:sp>
          <p:nvSpPr>
            <p:cNvPr id="86040" name="直接连接符 86039"/>
            <p:cNvSpPr/>
            <p:nvPr/>
          </p:nvSpPr>
          <p:spPr>
            <a:xfrm>
              <a:off x="0" y="0"/>
              <a:ext cx="3176" cy="0"/>
            </a:xfrm>
            <a:prstGeom prst="line">
              <a:avLst/>
            </a:prstGeom>
            <a:ln w="9525" cap="flat" cmpd="sng">
              <a:solidFill>
                <a:schemeClr val="tx1"/>
              </a:solidFill>
              <a:prstDash val="solid"/>
              <a:headEnd type="none" w="med" len="med"/>
              <a:tailEnd type="none" w="med" len="med"/>
            </a:ln>
          </p:spPr>
        </p:sp>
        <p:sp>
          <p:nvSpPr>
            <p:cNvPr id="86041" name="直接连接符 86040"/>
            <p:cNvSpPr/>
            <p:nvPr/>
          </p:nvSpPr>
          <p:spPr>
            <a:xfrm>
              <a:off x="0" y="408"/>
              <a:ext cx="3176" cy="0"/>
            </a:xfrm>
            <a:prstGeom prst="line">
              <a:avLst/>
            </a:prstGeom>
            <a:ln w="9525" cap="flat" cmpd="sng">
              <a:solidFill>
                <a:schemeClr val="tx1"/>
              </a:solidFill>
              <a:prstDash val="solid"/>
              <a:headEnd type="none" w="med" len="med"/>
              <a:tailEnd type="none" w="med" len="med"/>
            </a:ln>
          </p:spPr>
        </p:sp>
        <p:sp>
          <p:nvSpPr>
            <p:cNvPr id="86042" name="直接连接符 86041"/>
            <p:cNvSpPr/>
            <p:nvPr/>
          </p:nvSpPr>
          <p:spPr>
            <a:xfrm>
              <a:off x="3176" y="0"/>
              <a:ext cx="0" cy="408"/>
            </a:xfrm>
            <a:prstGeom prst="line">
              <a:avLst/>
            </a:prstGeom>
            <a:ln w="9525" cap="flat" cmpd="sng">
              <a:solidFill>
                <a:schemeClr val="tx1"/>
              </a:solidFill>
              <a:prstDash val="solid"/>
              <a:headEnd type="none" w="med" len="med"/>
              <a:tailEnd type="none" w="med" len="med"/>
            </a:ln>
          </p:spPr>
        </p:sp>
      </p:grpSp>
      <p:grpSp>
        <p:nvGrpSpPr>
          <p:cNvPr id="86043" name="组合 86042"/>
          <p:cNvGrpSpPr/>
          <p:nvPr/>
        </p:nvGrpSpPr>
        <p:grpSpPr>
          <a:xfrm>
            <a:off x="2843213" y="2060575"/>
            <a:ext cx="5041900" cy="647700"/>
            <a:chOff x="0" y="0"/>
            <a:chExt cx="3176" cy="408"/>
          </a:xfrm>
        </p:grpSpPr>
        <p:sp>
          <p:nvSpPr>
            <p:cNvPr id="86044" name="直接连接符 86043"/>
            <p:cNvSpPr/>
            <p:nvPr/>
          </p:nvSpPr>
          <p:spPr>
            <a:xfrm>
              <a:off x="0" y="0"/>
              <a:ext cx="0" cy="408"/>
            </a:xfrm>
            <a:prstGeom prst="line">
              <a:avLst/>
            </a:prstGeom>
            <a:ln w="9525" cap="flat" cmpd="sng">
              <a:solidFill>
                <a:schemeClr val="tx1"/>
              </a:solidFill>
              <a:prstDash val="solid"/>
              <a:headEnd type="none" w="med" len="med"/>
              <a:tailEnd type="none" w="med" len="med"/>
            </a:ln>
          </p:spPr>
        </p:sp>
        <p:sp>
          <p:nvSpPr>
            <p:cNvPr id="86045" name="直接连接符 86044"/>
            <p:cNvSpPr/>
            <p:nvPr/>
          </p:nvSpPr>
          <p:spPr>
            <a:xfrm>
              <a:off x="0" y="0"/>
              <a:ext cx="3176" cy="0"/>
            </a:xfrm>
            <a:prstGeom prst="line">
              <a:avLst/>
            </a:prstGeom>
            <a:ln w="9525" cap="flat" cmpd="sng">
              <a:solidFill>
                <a:schemeClr val="tx1"/>
              </a:solidFill>
              <a:prstDash val="solid"/>
              <a:headEnd type="none" w="med" len="med"/>
              <a:tailEnd type="none" w="med" len="med"/>
            </a:ln>
          </p:spPr>
        </p:sp>
        <p:sp>
          <p:nvSpPr>
            <p:cNvPr id="86046" name="直接连接符 86045"/>
            <p:cNvSpPr/>
            <p:nvPr/>
          </p:nvSpPr>
          <p:spPr>
            <a:xfrm>
              <a:off x="0" y="408"/>
              <a:ext cx="3176" cy="0"/>
            </a:xfrm>
            <a:prstGeom prst="line">
              <a:avLst/>
            </a:prstGeom>
            <a:ln w="9525" cap="flat" cmpd="sng">
              <a:solidFill>
                <a:schemeClr val="tx1"/>
              </a:solidFill>
              <a:prstDash val="solid"/>
              <a:headEnd type="none" w="med" len="med"/>
              <a:tailEnd type="none" w="med" len="med"/>
            </a:ln>
          </p:spPr>
        </p:sp>
        <p:sp>
          <p:nvSpPr>
            <p:cNvPr id="86047" name="直接连接符 86046"/>
            <p:cNvSpPr/>
            <p:nvPr/>
          </p:nvSpPr>
          <p:spPr>
            <a:xfrm>
              <a:off x="3176" y="0"/>
              <a:ext cx="0" cy="408"/>
            </a:xfrm>
            <a:prstGeom prst="line">
              <a:avLst/>
            </a:prstGeom>
            <a:ln w="9525" cap="flat" cmpd="sng">
              <a:solidFill>
                <a:schemeClr val="tx1"/>
              </a:solidFill>
              <a:prstDash val="solid"/>
              <a:headEnd type="none" w="med" len="med"/>
              <a:tailEnd type="none" w="med" len="med"/>
            </a:ln>
          </p:spPr>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0594" name="矩形 110593"/>
          <p:cNvSpPr/>
          <p:nvPr/>
        </p:nvSpPr>
        <p:spPr>
          <a:xfrm>
            <a:off x="457200" y="685800"/>
            <a:ext cx="8229600" cy="5440363"/>
          </a:xfrm>
          <a:prstGeom prst="rect">
            <a:avLst/>
          </a:prstGeom>
          <a:noFill/>
          <a:ln w="9525">
            <a:noFill/>
          </a:ln>
        </p:spPr>
        <p: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Verdana" panose="020B0604030504040204" pitchFamily="34" charset="0"/>
                <a:ea typeface="宋体" panose="02010600030101010101" pitchFamily="2" charset="-122"/>
              </a:defRPr>
            </a:lvl5pPr>
          </a:lstStyle>
          <a:p>
            <a:pPr lvl="0">
              <a:lnSpc>
                <a:spcPct val="90000"/>
              </a:lnSpc>
            </a:pPr>
            <a:r>
              <a:rPr lang="en-US" altLang="zh-CN" sz="2100" b="1"/>
              <a:t>2</a:t>
            </a:r>
            <a:r>
              <a:rPr lang="zh-CN" altLang="en-US" sz="2100" b="1"/>
              <a:t>．国内材料价款的支付与结算。</a:t>
            </a:r>
            <a:r>
              <a:rPr lang="zh-CN" altLang="en-US" sz="2100"/>
              <a:t>建安工程承发包双方的材料往来，可以按以下方式结算：</a:t>
            </a:r>
            <a:endParaRPr lang="zh-CN" altLang="en-US" sz="2100"/>
          </a:p>
          <a:p>
            <a:pPr lvl="0">
              <a:lnSpc>
                <a:spcPct val="90000"/>
              </a:lnSpc>
            </a:pPr>
            <a:r>
              <a:rPr lang="en-US" altLang="zh-CN" sz="2100"/>
              <a:t>(1)</a:t>
            </a:r>
            <a:r>
              <a:rPr lang="zh-CN" altLang="en-US" sz="2100"/>
              <a:t>由承包单位自行采购建筑材料的，发包单位可以在双方签订工程承包合同后按年度工作量的一定比例向承包单位预付备料资金，其支付额度与抵扣方式同前。</a:t>
            </a:r>
            <a:endParaRPr lang="zh-CN" altLang="en-US" sz="2100"/>
          </a:p>
          <a:p>
            <a:pPr lvl="0">
              <a:lnSpc>
                <a:spcPct val="90000"/>
              </a:lnSpc>
            </a:pPr>
            <a:r>
              <a:rPr lang="en-US" altLang="zh-CN" sz="2100"/>
              <a:t>(2)</a:t>
            </a:r>
            <a:r>
              <a:rPr lang="zh-CN" altLang="en-US" sz="2100"/>
              <a:t>按工程承包合同规定，由发包单位供应材料的，其材料可按材料预算价格转给承包单位。材料价款在结算工程款时陆续抵扣。这部分材料，承包单位不应收取备料款。</a:t>
            </a:r>
            <a:endParaRPr lang="zh-CN" altLang="en-US" sz="2100"/>
          </a:p>
          <a:p>
            <a:pPr lvl="0">
              <a:lnSpc>
                <a:spcPct val="90000"/>
              </a:lnSpc>
            </a:pPr>
            <a:r>
              <a:rPr lang="zh-CN" altLang="en-US" sz="2100"/>
              <a:t>   （</a:t>
            </a:r>
            <a:r>
              <a:rPr lang="en-US" altLang="zh-CN" sz="2100"/>
              <a:t>3</a:t>
            </a:r>
            <a:r>
              <a:rPr lang="zh-CN" altLang="en-US" sz="2100"/>
              <a:t>）凡是没有签订工程承包合同和不具备施工条件的工程，发包单位不得预付备料款，不准以备料款为名转移资金。承包单位收取备料款后两个月仍不开工或发包单位无故不按合同规定付给备料款的；开户银行可以根据双方工程承包合同的约定分别从有关单位账户中收回或付出备料款。</a:t>
            </a:r>
            <a:endParaRPr lang="zh-CN" altLang="en-US" sz="21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1618" name="文本占位符 111617"/>
          <p:cNvSpPr>
            <a:spLocks noGrp="1"/>
          </p:cNvSpPr>
          <p:nvPr>
            <p:ph type="body" idx="1"/>
          </p:nvPr>
        </p:nvSpPr>
        <p:spPr>
          <a:xfrm>
            <a:off x="457200" y="457200"/>
            <a:ext cx="8229600" cy="6248400"/>
          </a:xfrm>
          <a:ln/>
        </p:spPr>
        <p:txBody>
          <a:bodyPr/>
          <a:p>
            <a:pPr>
              <a:lnSpc>
                <a:spcPct val="90000"/>
              </a:lnSpc>
            </a:pPr>
            <a:r>
              <a:rPr lang="zh-CN" altLang="en-US" sz="3400" b="1"/>
              <a:t>（二）、进口设备、工器具和材料价款的支付与结算</a:t>
            </a:r>
            <a:endParaRPr lang="zh-CN" altLang="en-US" sz="3400"/>
          </a:p>
          <a:p>
            <a:pPr>
              <a:lnSpc>
                <a:spcPct val="90000"/>
              </a:lnSpc>
            </a:pPr>
            <a:r>
              <a:rPr lang="zh-CN" altLang="en-US"/>
              <a:t>进口设备分为标准机械设备和专制设备两类。标准机械设备系指通用性广泛、供应商</a:t>
            </a:r>
            <a:r>
              <a:rPr lang="en-US" altLang="zh-CN"/>
              <a:t>(</a:t>
            </a:r>
            <a:r>
              <a:rPr lang="zh-CN" altLang="en-US"/>
              <a:t>厂</a:t>
            </a:r>
            <a:r>
              <a:rPr lang="en-US" altLang="zh-CN"/>
              <a:t>)</a:t>
            </a:r>
            <a:r>
              <a:rPr lang="zh-CN" altLang="en-US"/>
              <a:t>有现货，可以立即提交的货物。专制设备是指根据业主提交的定制设备图纸专门为该业主制造的设备。</a:t>
            </a:r>
            <a:endParaRPr lang="zh-CN" altLang="en-US"/>
          </a:p>
          <a:p>
            <a:pPr>
              <a:lnSpc>
                <a:spcPct val="90000"/>
              </a:lnSpc>
            </a:pPr>
            <a:r>
              <a:rPr lang="en-US" altLang="zh-CN"/>
              <a:t>(1)</a:t>
            </a:r>
            <a:r>
              <a:rPr lang="zh-CN" altLang="en-US"/>
              <a:t>卖方信贷是卖方将产品赊销给买方，规定买方在一定时期内 延期成分期付款。卖方通过向本国银行申请出口信贷，来填补占用的资金。其过程如图</a:t>
            </a:r>
            <a:r>
              <a:rPr lang="en-US" altLang="zh-CN"/>
              <a:t>6-7</a:t>
            </a:r>
            <a:r>
              <a:rPr lang="zh-CN" altLang="en-US"/>
              <a:t>所示。</a:t>
            </a:r>
            <a:endParaRPr lang="zh-CN" altLang="en-US" sz="2600"/>
          </a:p>
          <a:p>
            <a:pPr>
              <a:lnSpc>
                <a:spcPct val="90000"/>
              </a:lnSpc>
              <a:buNone/>
            </a:pPr>
            <a:r>
              <a:rPr lang="zh-CN" altLang="en-US" sz="2600"/>
              <a:t>            </a:t>
            </a:r>
            <a:endParaRPr lang="zh-CN" altLang="en-US" sz="26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42" name="文本占位符 112641"/>
          <p:cNvSpPr>
            <a:spLocks noGrp="1"/>
          </p:cNvSpPr>
          <p:nvPr>
            <p:ph type="body" idx="1"/>
          </p:nvPr>
        </p:nvSpPr>
        <p:spPr>
          <a:xfrm>
            <a:off x="566738" y="3214688"/>
            <a:ext cx="8001000" cy="2805112"/>
          </a:xfrm>
          <a:ln/>
        </p:spPr>
        <p:txBody>
          <a:bodyPr/>
          <a:p>
            <a:pPr>
              <a:lnSpc>
                <a:spcPct val="90000"/>
              </a:lnSpc>
              <a:buNone/>
            </a:pPr>
            <a:r>
              <a:rPr lang="zh-CN" altLang="en-US"/>
              <a:t>采用卖方信贷进行设备材料结算时，一般是在签订合同后先预付</a:t>
            </a:r>
            <a:r>
              <a:rPr lang="en-US" altLang="zh-CN"/>
              <a:t>10%</a:t>
            </a:r>
            <a:r>
              <a:rPr lang="zh-CN" altLang="en-US"/>
              <a:t>定金，在最后一批货物装船后再付</a:t>
            </a:r>
            <a:r>
              <a:rPr lang="en-US" altLang="zh-CN"/>
              <a:t>10%</a:t>
            </a:r>
            <a:r>
              <a:rPr lang="zh-CN" altLang="en-US"/>
              <a:t>，在货物运抵目的地，验收后付</a:t>
            </a:r>
            <a:r>
              <a:rPr lang="en-US" altLang="zh-CN"/>
              <a:t>5%</a:t>
            </a:r>
            <a:r>
              <a:rPr lang="zh-CN" altLang="en-US"/>
              <a:t>，待质量保证期届满时再付</a:t>
            </a:r>
            <a:r>
              <a:rPr lang="en-US" altLang="zh-CN"/>
              <a:t>5%</a:t>
            </a:r>
            <a:r>
              <a:rPr lang="zh-CN" altLang="en-US"/>
              <a:t>，剩余的</a:t>
            </a:r>
            <a:r>
              <a:rPr lang="en-US" altLang="zh-CN"/>
              <a:t>70%</a:t>
            </a:r>
            <a:r>
              <a:rPr lang="zh-CN" altLang="en-US"/>
              <a:t>货款应在全部交货后规定的若干年内一次或分期付清。</a:t>
            </a:r>
            <a:endParaRPr lang="zh-CN" altLang="en-US"/>
          </a:p>
          <a:p>
            <a:pPr>
              <a:lnSpc>
                <a:spcPct val="90000"/>
              </a:lnSpc>
              <a:buNone/>
            </a:pPr>
            <a:endParaRPr lang="zh-CN" altLang="en-US"/>
          </a:p>
        </p:txBody>
      </p:sp>
      <p:pic>
        <p:nvPicPr>
          <p:cNvPr id="112643" name="图片 112642"/>
          <p:cNvPicPr>
            <a:picLocks noChangeAspect="1"/>
          </p:cNvPicPr>
          <p:nvPr/>
        </p:nvPicPr>
        <p:blipFill>
          <a:blip r:embed="rId1"/>
          <a:srcRect l="10793" t="17134" r="11060" b="16701"/>
          <a:stretch>
            <a:fillRect/>
          </a:stretch>
        </p:blipFill>
        <p:spPr>
          <a:xfrm>
            <a:off x="2484438" y="404813"/>
            <a:ext cx="3960812" cy="1773237"/>
          </a:xfrm>
          <a:prstGeom prst="rect">
            <a:avLst/>
          </a:prstGeom>
          <a:noFill/>
          <a:ln w="9525">
            <a:noFill/>
          </a:ln>
        </p:spPr>
      </p:pic>
      <p:sp>
        <p:nvSpPr>
          <p:cNvPr id="112644" name="矩形 112643"/>
          <p:cNvSpPr/>
          <p:nvPr/>
        </p:nvSpPr>
        <p:spPr>
          <a:xfrm>
            <a:off x="1116013" y="2492375"/>
            <a:ext cx="6911975" cy="396875"/>
          </a:xfrm>
          <a:prstGeom prst="rect">
            <a:avLst/>
          </a:prstGeom>
          <a:noFill/>
          <a:ln w="9525">
            <a:noFill/>
          </a:ln>
        </p:spPr>
        <p:txBody>
          <a:bodyPr>
            <a:spAutoFit/>
          </a:bodyPr>
          <a:p>
            <a:pPr>
              <a:spcBef>
                <a:spcPct val="20000"/>
              </a:spcBef>
              <a:buClr>
                <a:schemeClr val="folHlink"/>
              </a:buClr>
              <a:buSzPct val="85000"/>
              <a:buFont typeface="Wingdings 2" panose="05020102010507070707" pitchFamily="18" charset="2"/>
            </a:pPr>
            <a:r>
              <a:rPr lang="zh-CN" altLang="en-US" sz="2000" b="1">
                <a:latin typeface="Arial" panose="020B0604020202020204" pitchFamily="34" charset="0"/>
              </a:rPr>
              <a:t>图</a:t>
            </a:r>
            <a:r>
              <a:rPr lang="en-US" altLang="zh-CN" sz="2000" b="1">
                <a:latin typeface="Arial" panose="020B0604020202020204" pitchFamily="34" charset="0"/>
              </a:rPr>
              <a:t>6-8  </a:t>
            </a:r>
            <a:r>
              <a:rPr lang="zh-CN" altLang="en-US" sz="2000" b="1">
                <a:latin typeface="Arial" panose="020B0604020202020204" pitchFamily="34" charset="0"/>
              </a:rPr>
              <a:t>买方信贷</a:t>
            </a:r>
            <a:r>
              <a:rPr lang="en-US" altLang="zh-CN" sz="2000" b="1">
                <a:latin typeface="Arial" panose="020B0604020202020204" pitchFamily="34" charset="0"/>
              </a:rPr>
              <a:t>(</a:t>
            </a:r>
            <a:r>
              <a:rPr lang="zh-CN" altLang="en-US" sz="2000" b="1">
                <a:latin typeface="Arial" panose="020B0604020202020204" pitchFamily="34" charset="0"/>
              </a:rPr>
              <a:t>出口国银行直接贷款给进口商</a:t>
            </a:r>
            <a:r>
              <a:rPr lang="en-US" altLang="zh-CN" sz="2000" b="1">
                <a:latin typeface="Arial" panose="020B0604020202020204" pitchFamily="34" charset="0"/>
              </a:rPr>
              <a:t>)</a:t>
            </a:r>
            <a:r>
              <a:rPr lang="zh-CN" altLang="en-US" sz="2000" b="1">
                <a:latin typeface="Arial" panose="020B0604020202020204" pitchFamily="34" charset="0"/>
              </a:rPr>
              <a:t>示意图</a:t>
            </a:r>
            <a:endParaRPr lang="zh-CN" altLang="en-US" sz="2000" b="1">
              <a:latin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3666" name="文本占位符 113665"/>
          <p:cNvSpPr>
            <a:spLocks noGrp="1"/>
          </p:cNvSpPr>
          <p:nvPr>
            <p:ph type="body" idx="1"/>
          </p:nvPr>
        </p:nvSpPr>
        <p:spPr>
          <a:xfrm>
            <a:off x="457200" y="549275"/>
            <a:ext cx="8229600" cy="6308725"/>
          </a:xfrm>
          <a:ln/>
        </p:spPr>
        <p:txBody>
          <a:bodyPr/>
          <a:p>
            <a:r>
              <a:rPr lang="en-US" altLang="zh-CN"/>
              <a:t>(2)</a:t>
            </a:r>
            <a:r>
              <a:rPr lang="zh-CN" altLang="en-US"/>
              <a:t>买方信贷有两种形式，一种是由产品出口国银行把出口信贷直接贷给买方，买卖双方以即期现汇成交，其过程如图</a:t>
            </a:r>
            <a:r>
              <a:rPr lang="en-US" altLang="zh-CN"/>
              <a:t>6-8</a:t>
            </a:r>
            <a:r>
              <a:rPr lang="zh-CN" altLang="en-US"/>
              <a:t>所示。</a:t>
            </a:r>
            <a:endParaRPr lang="zh-CN" altLang="en-US" b="1"/>
          </a:p>
          <a:p>
            <a:endParaRPr lang="zh-CN" altLang="en-US" b="1"/>
          </a:p>
        </p:txBody>
      </p:sp>
      <p:pic>
        <p:nvPicPr>
          <p:cNvPr id="113667" name="图片 113666"/>
          <p:cNvPicPr>
            <a:picLocks noChangeAspect="1"/>
          </p:cNvPicPr>
          <p:nvPr/>
        </p:nvPicPr>
        <p:blipFill>
          <a:blip r:embed="rId1"/>
          <a:stretch>
            <a:fillRect/>
          </a:stretch>
        </p:blipFill>
        <p:spPr>
          <a:xfrm>
            <a:off x="2484438" y="2708275"/>
            <a:ext cx="4105275" cy="2087563"/>
          </a:xfrm>
          <a:prstGeom prst="rect">
            <a:avLst/>
          </a:prstGeom>
          <a:noFill/>
          <a:ln w="9525">
            <a:noFill/>
          </a:ln>
        </p:spPr>
      </p:pic>
      <p:sp>
        <p:nvSpPr>
          <p:cNvPr id="113668" name="矩形 113667"/>
          <p:cNvSpPr/>
          <p:nvPr/>
        </p:nvSpPr>
        <p:spPr>
          <a:xfrm>
            <a:off x="1403350" y="5084763"/>
            <a:ext cx="6481763" cy="396875"/>
          </a:xfrm>
          <a:prstGeom prst="rect">
            <a:avLst/>
          </a:prstGeom>
          <a:noFill/>
          <a:ln w="9525">
            <a:noFill/>
          </a:ln>
        </p:spPr>
        <p:txBody>
          <a:bodyPr>
            <a:spAutoFit/>
          </a:bodyPr>
          <a:p>
            <a:pPr>
              <a:spcBef>
                <a:spcPct val="20000"/>
              </a:spcBef>
              <a:buClr>
                <a:schemeClr val="folHlink"/>
              </a:buClr>
              <a:buSzPct val="85000"/>
              <a:buFont typeface="Wingdings 2" panose="05020102010507070707" pitchFamily="18" charset="2"/>
            </a:pPr>
            <a:r>
              <a:rPr lang="zh-CN" altLang="en-US" sz="2000" b="1">
                <a:latin typeface="Arial" panose="020B0604020202020204" pitchFamily="34" charset="0"/>
              </a:rPr>
              <a:t>图</a:t>
            </a:r>
            <a:r>
              <a:rPr lang="en-US" altLang="zh-CN" sz="2000" b="1">
                <a:latin typeface="Arial" panose="020B0604020202020204" pitchFamily="34" charset="0"/>
              </a:rPr>
              <a:t>6-8  </a:t>
            </a:r>
            <a:r>
              <a:rPr lang="zh-CN" altLang="en-US" sz="2000" b="1">
                <a:latin typeface="Arial" panose="020B0604020202020204" pitchFamily="34" charset="0"/>
              </a:rPr>
              <a:t>买方信贷</a:t>
            </a:r>
            <a:r>
              <a:rPr lang="en-US" altLang="zh-CN" sz="2000" b="1">
                <a:latin typeface="Arial" panose="020B0604020202020204" pitchFamily="34" charset="0"/>
              </a:rPr>
              <a:t>(</a:t>
            </a:r>
            <a:r>
              <a:rPr lang="zh-CN" altLang="en-US" sz="2000" b="1">
                <a:latin typeface="Arial" panose="020B0604020202020204" pitchFamily="34" charset="0"/>
              </a:rPr>
              <a:t>出口国银行直接贷款给进口商</a:t>
            </a:r>
            <a:r>
              <a:rPr lang="en-US" altLang="zh-CN" sz="2000" b="1">
                <a:latin typeface="Arial" panose="020B0604020202020204" pitchFamily="34" charset="0"/>
              </a:rPr>
              <a:t>)</a:t>
            </a:r>
            <a:r>
              <a:rPr lang="zh-CN" altLang="en-US" sz="2000" b="1">
                <a:latin typeface="Arial" panose="020B0604020202020204" pitchFamily="34" charset="0"/>
              </a:rPr>
              <a:t>示意图</a:t>
            </a:r>
            <a:endParaRPr lang="zh-CN" altLang="en-US" sz="2000" b="1">
              <a:latin typeface="Arial"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4690" name="文本占位符 114689"/>
          <p:cNvSpPr>
            <a:spLocks noGrp="1"/>
          </p:cNvSpPr>
          <p:nvPr>
            <p:ph type="body" idx="1"/>
          </p:nvPr>
        </p:nvSpPr>
        <p:spPr>
          <a:xfrm>
            <a:off x="457200" y="0"/>
            <a:ext cx="8229600" cy="6126163"/>
          </a:xfrm>
          <a:ln/>
        </p:spPr>
        <p:txBody>
          <a:bodyPr/>
          <a:p>
            <a:pPr>
              <a:buNone/>
            </a:pPr>
            <a:endParaRPr lang="zh-CN" altLang="en-US" sz="2100"/>
          </a:p>
          <a:p>
            <a:r>
              <a:rPr lang="zh-CN" altLang="en-US" sz="2600"/>
              <a:t>买方信贷的另一种形式，是由出口国银行把出口信贷贷给进口国银行，再由进口国银行转贷给买方，买方用现汇支付借款，进口国银行分期向出口国银行偿还借款本息，其过程如图</a:t>
            </a:r>
            <a:r>
              <a:rPr lang="en-US" altLang="zh-CN" sz="2600"/>
              <a:t>6-9</a:t>
            </a:r>
            <a:r>
              <a:rPr lang="zh-CN" altLang="en-US" sz="2600"/>
              <a:t>所示。</a:t>
            </a:r>
            <a:endParaRPr lang="zh-CN" altLang="en-US" sz="2600"/>
          </a:p>
          <a:p>
            <a:pPr>
              <a:buNone/>
            </a:pPr>
            <a:endParaRPr lang="zh-CN" altLang="en-US" sz="1900"/>
          </a:p>
          <a:p>
            <a:endParaRPr lang="zh-CN" altLang="en-US" sz="1900"/>
          </a:p>
        </p:txBody>
      </p:sp>
      <p:pic>
        <p:nvPicPr>
          <p:cNvPr id="114691" name="图片 114690"/>
          <p:cNvPicPr>
            <a:picLocks noChangeAspect="1"/>
          </p:cNvPicPr>
          <p:nvPr/>
        </p:nvPicPr>
        <p:blipFill>
          <a:blip r:embed="rId1"/>
          <a:stretch>
            <a:fillRect/>
          </a:stretch>
        </p:blipFill>
        <p:spPr>
          <a:xfrm>
            <a:off x="2195513" y="2924175"/>
            <a:ext cx="4535487" cy="1828800"/>
          </a:xfrm>
          <a:prstGeom prst="rect">
            <a:avLst/>
          </a:prstGeom>
          <a:noFill/>
          <a:ln w="9525">
            <a:noFill/>
          </a:ln>
        </p:spPr>
      </p:pic>
      <p:sp>
        <p:nvSpPr>
          <p:cNvPr id="114692" name="矩形 114691"/>
          <p:cNvSpPr/>
          <p:nvPr/>
        </p:nvSpPr>
        <p:spPr>
          <a:xfrm>
            <a:off x="2268538" y="5157788"/>
            <a:ext cx="5040312" cy="304800"/>
          </a:xfrm>
          <a:prstGeom prst="rect">
            <a:avLst/>
          </a:prstGeom>
          <a:noFill/>
          <a:ln w="9525">
            <a:noFill/>
          </a:ln>
        </p:spPr>
        <p:txBody>
          <a:bodyPr>
            <a:spAutoFit/>
          </a:bodyPr>
          <a:p>
            <a:r>
              <a:rPr lang="zh-CN" altLang="en-US" sz="1400" b="1">
                <a:latin typeface="Arial" panose="020B0604020202020204" pitchFamily="34" charset="0"/>
              </a:rPr>
              <a:t>图</a:t>
            </a:r>
            <a:r>
              <a:rPr lang="en-US" altLang="zh-CN" sz="1400" b="1">
                <a:latin typeface="Arial" panose="020B0604020202020204" pitchFamily="34" charset="0"/>
              </a:rPr>
              <a:t>6-9  </a:t>
            </a:r>
            <a:r>
              <a:rPr lang="zh-CN" altLang="en-US" sz="1400" b="1">
                <a:latin typeface="Arial" panose="020B0604020202020204" pitchFamily="34" charset="0"/>
              </a:rPr>
              <a:t>买方信贷</a:t>
            </a:r>
            <a:r>
              <a:rPr lang="en-US" altLang="zh-CN" sz="1400" b="1">
                <a:latin typeface="Arial" panose="020B0604020202020204" pitchFamily="34" charset="0"/>
              </a:rPr>
              <a:t>(</a:t>
            </a:r>
            <a:r>
              <a:rPr lang="zh-CN" altLang="en-US" sz="1400" b="1">
                <a:latin typeface="Arial" panose="020B0604020202020204" pitchFamily="34" charset="0"/>
              </a:rPr>
              <a:t>出口国银行借款给进口国银行</a:t>
            </a:r>
            <a:r>
              <a:rPr lang="en-US" altLang="zh-CN" sz="1400" b="1">
                <a:latin typeface="Arial" panose="020B0604020202020204" pitchFamily="34" charset="0"/>
              </a:rPr>
              <a:t>)</a:t>
            </a:r>
            <a:r>
              <a:rPr lang="zh-CN" altLang="en-US" sz="1400" b="1">
                <a:latin typeface="Arial" panose="020B0604020202020204" pitchFamily="34" charset="0"/>
              </a:rPr>
              <a:t>示意图</a:t>
            </a:r>
            <a:endParaRPr lang="zh-CN" altLang="en-US" sz="1400" b="1">
              <a:latin typeface="Arial" panose="020B06040202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5714" name="文本占位符 115713"/>
          <p:cNvSpPr>
            <a:spLocks noGrp="1"/>
          </p:cNvSpPr>
          <p:nvPr>
            <p:ph type="body" idx="1"/>
          </p:nvPr>
        </p:nvSpPr>
        <p:spPr>
          <a:xfrm>
            <a:off x="457200" y="304800"/>
            <a:ext cx="8229600" cy="5821363"/>
          </a:xfrm>
          <a:ln/>
        </p:spPr>
        <p:txBody>
          <a:bodyPr/>
          <a:p>
            <a:pPr>
              <a:lnSpc>
                <a:spcPct val="80000"/>
              </a:lnSpc>
            </a:pPr>
            <a:r>
              <a:rPr lang="zh-CN" altLang="en-US" sz="2100" b="1"/>
              <a:t>（三）、设备、工器具和材料价款的动态结算</a:t>
            </a:r>
            <a:endParaRPr lang="zh-CN" altLang="en-US" sz="2100" b="1"/>
          </a:p>
          <a:p>
            <a:pPr>
              <a:lnSpc>
                <a:spcPct val="80000"/>
              </a:lnSpc>
            </a:pPr>
            <a:r>
              <a:rPr lang="en-US" altLang="zh-CN" sz="2100" b="1"/>
              <a:t>1</a:t>
            </a:r>
            <a:r>
              <a:rPr lang="zh-CN" altLang="en-US" sz="2100" b="1"/>
              <a:t>．设备、工器具和材料价款的动态结算主要是依据国际上流行的货物及设备价格调值公式来计算，即（</a:t>
            </a:r>
            <a:r>
              <a:rPr lang="en-US" altLang="zh-CN" sz="2100" b="1"/>
              <a:t>6-1</a:t>
            </a:r>
            <a:r>
              <a:rPr lang="zh-CN" altLang="en-US" sz="2100" b="1"/>
              <a:t>）：</a:t>
            </a:r>
            <a:endParaRPr lang="zh-CN" altLang="en-US" sz="2100"/>
          </a:p>
          <a:p>
            <a:pPr>
              <a:lnSpc>
                <a:spcPct val="80000"/>
              </a:lnSpc>
            </a:pPr>
            <a:r>
              <a:rPr lang="zh-CN" altLang="en-US" sz="2100"/>
              <a:t>                                                            </a:t>
            </a:r>
            <a:endParaRPr lang="zh-CN" altLang="en-US" sz="2100"/>
          </a:p>
          <a:p>
            <a:pPr algn="r">
              <a:lnSpc>
                <a:spcPct val="80000"/>
              </a:lnSpc>
            </a:pPr>
            <a:r>
              <a:rPr lang="zh-CN" altLang="en-US" sz="2100"/>
              <a:t>                 </a:t>
            </a:r>
            <a:r>
              <a:rPr lang="en-US" altLang="zh-CN" sz="2100"/>
              <a:t>(6-1)</a:t>
            </a:r>
            <a:endParaRPr lang="en-US" altLang="zh-CN" sz="2100"/>
          </a:p>
          <a:p>
            <a:pPr>
              <a:lnSpc>
                <a:spcPct val="80000"/>
              </a:lnSpc>
            </a:pPr>
            <a:r>
              <a:rPr lang="zh-CN" altLang="en-US" sz="2100"/>
              <a:t>式中  </a:t>
            </a:r>
            <a:r>
              <a:rPr lang="en-US" altLang="zh-CN" sz="2100">
                <a:latin typeface="Arial" panose="020B0604020202020204" pitchFamily="34" charset="0"/>
              </a:rPr>
              <a:t>——</a:t>
            </a:r>
            <a:r>
              <a:rPr lang="zh-CN" altLang="en-US" sz="2100"/>
              <a:t>应付给供货人的价格或结算款；</a:t>
            </a:r>
            <a:endParaRPr lang="zh-CN" altLang="en-US" sz="2100"/>
          </a:p>
          <a:p>
            <a:pPr>
              <a:lnSpc>
                <a:spcPct val="80000"/>
              </a:lnSpc>
            </a:pPr>
            <a:r>
              <a:rPr lang="zh-CN" altLang="en-US" sz="2100"/>
              <a:t>    </a:t>
            </a:r>
            <a:r>
              <a:rPr lang="en-US" altLang="zh-CN" sz="2100">
                <a:latin typeface="Arial" panose="020B0604020202020204" pitchFamily="34" charset="0"/>
              </a:rPr>
              <a:t>——</a:t>
            </a:r>
            <a:r>
              <a:rPr lang="zh-CN" altLang="en-US" sz="2100"/>
              <a:t>合同价格</a:t>
            </a:r>
            <a:r>
              <a:rPr lang="en-US" altLang="zh-CN" sz="2100"/>
              <a:t>(</a:t>
            </a:r>
            <a:r>
              <a:rPr lang="zh-CN" altLang="en-US" sz="2100"/>
              <a:t>基价</a:t>
            </a:r>
            <a:r>
              <a:rPr lang="en-US" altLang="zh-CN" sz="2100"/>
              <a:t>)</a:t>
            </a:r>
            <a:r>
              <a:rPr lang="zh-CN" altLang="en-US" sz="2100"/>
              <a:t>；</a:t>
            </a:r>
            <a:endParaRPr lang="zh-CN" altLang="en-US" sz="2100"/>
          </a:p>
          <a:p>
            <a:pPr>
              <a:lnSpc>
                <a:spcPct val="80000"/>
              </a:lnSpc>
            </a:pPr>
            <a:r>
              <a:rPr lang="zh-CN" altLang="en-US" sz="2100"/>
              <a:t>    </a:t>
            </a:r>
            <a:r>
              <a:rPr lang="en-US" altLang="zh-CN" sz="2100">
                <a:latin typeface="Arial" panose="020B0604020202020204" pitchFamily="34" charset="0"/>
              </a:rPr>
              <a:t>——</a:t>
            </a:r>
            <a:r>
              <a:rPr lang="zh-CN" altLang="en-US" sz="2100"/>
              <a:t>原料的基本物价指数，取投标截止前</a:t>
            </a:r>
            <a:r>
              <a:rPr lang="en-US" altLang="zh-CN" sz="2100"/>
              <a:t>28</a:t>
            </a:r>
            <a:r>
              <a:rPr lang="zh-CN" altLang="en-US" sz="2100"/>
              <a:t>天的指数；</a:t>
            </a:r>
            <a:endParaRPr lang="zh-CN" altLang="en-US" sz="2100"/>
          </a:p>
          <a:p>
            <a:pPr>
              <a:lnSpc>
                <a:spcPct val="80000"/>
              </a:lnSpc>
            </a:pPr>
            <a:r>
              <a:rPr lang="zh-CN" altLang="en-US" sz="2100"/>
              <a:t>    </a:t>
            </a:r>
            <a:r>
              <a:rPr lang="en-US" altLang="zh-CN" sz="2100">
                <a:latin typeface="Arial" panose="020B0604020202020204" pitchFamily="34" charset="0"/>
              </a:rPr>
              <a:t>——</a:t>
            </a:r>
            <a:r>
              <a:rPr lang="zh-CN" altLang="en-US" sz="2100"/>
              <a:t>特定行业人工成本的基本指数，取投标截止日期前</a:t>
            </a:r>
            <a:r>
              <a:rPr lang="en-US" altLang="zh-CN" sz="2100"/>
              <a:t>28</a:t>
            </a:r>
            <a:r>
              <a:rPr lang="zh-CN" altLang="en-US" sz="2100"/>
              <a:t>天的指数；</a:t>
            </a:r>
            <a:endParaRPr lang="zh-CN" altLang="en-US" sz="2100"/>
          </a:p>
          <a:p>
            <a:pPr>
              <a:lnSpc>
                <a:spcPct val="80000"/>
              </a:lnSpc>
            </a:pPr>
            <a:r>
              <a:rPr lang="zh-CN" altLang="en-US" sz="2100"/>
              <a:t>       </a:t>
            </a:r>
            <a:r>
              <a:rPr lang="en-US" altLang="zh-CN" sz="2100">
                <a:latin typeface="Arial" panose="020B0604020202020204" pitchFamily="34" charset="0"/>
              </a:rPr>
              <a:t>——</a:t>
            </a:r>
            <a:r>
              <a:rPr lang="zh-CN" altLang="en-US" sz="2100"/>
              <a:t>在合同执行时的相应指数；</a:t>
            </a:r>
            <a:endParaRPr lang="zh-CN" altLang="en-US" sz="2100"/>
          </a:p>
          <a:p>
            <a:pPr>
              <a:lnSpc>
                <a:spcPct val="80000"/>
              </a:lnSpc>
            </a:pPr>
            <a:r>
              <a:rPr lang="zh-CN" altLang="en-US" sz="2100"/>
              <a:t>  </a:t>
            </a:r>
            <a:r>
              <a:rPr lang="en-US" altLang="zh-CN" sz="2100"/>
              <a:t>a</a:t>
            </a:r>
            <a:r>
              <a:rPr lang="en-US" altLang="zh-CN" sz="2100">
                <a:latin typeface="Arial" panose="020B0604020202020204" pitchFamily="34" charset="0"/>
              </a:rPr>
              <a:t>——</a:t>
            </a:r>
            <a:r>
              <a:rPr lang="zh-CN" altLang="en-US" sz="2100"/>
              <a:t>代表管理费用和利润占合同的百分比，这一比例是不可调整的，因而称之为“固定成分”；</a:t>
            </a:r>
            <a:endParaRPr lang="zh-CN" altLang="en-US" sz="2100"/>
          </a:p>
          <a:p>
            <a:pPr>
              <a:lnSpc>
                <a:spcPct val="80000"/>
              </a:lnSpc>
            </a:pPr>
            <a:r>
              <a:rPr lang="zh-CN" altLang="en-US" sz="2100"/>
              <a:t>   </a:t>
            </a:r>
            <a:r>
              <a:rPr lang="en-US" altLang="zh-CN" sz="2100"/>
              <a:t>b </a:t>
            </a:r>
            <a:r>
              <a:rPr lang="en-US" altLang="zh-CN" sz="2100">
                <a:latin typeface="Arial" panose="020B0604020202020204" pitchFamily="34" charset="0"/>
              </a:rPr>
              <a:t>——</a:t>
            </a:r>
            <a:r>
              <a:rPr lang="zh-CN" altLang="en-US" sz="2100"/>
              <a:t>代表原料成本占合同价的百分比；</a:t>
            </a:r>
            <a:endParaRPr lang="zh-CN" altLang="en-US" sz="2100"/>
          </a:p>
          <a:p>
            <a:pPr>
              <a:lnSpc>
                <a:spcPct val="80000"/>
              </a:lnSpc>
            </a:pPr>
            <a:r>
              <a:rPr lang="zh-CN" altLang="en-US" sz="2100"/>
              <a:t>    </a:t>
            </a:r>
            <a:r>
              <a:rPr lang="en-US" altLang="zh-CN" sz="2100"/>
              <a:t>c</a:t>
            </a:r>
            <a:r>
              <a:rPr lang="en-US" altLang="zh-CN" sz="2100">
                <a:latin typeface="Arial" panose="020B0604020202020204" pitchFamily="34" charset="0"/>
              </a:rPr>
              <a:t>——</a:t>
            </a:r>
            <a:r>
              <a:rPr lang="zh-CN" altLang="en-US" sz="2100"/>
              <a:t>代表人工成本占合同价的百分比。</a:t>
            </a:r>
            <a:endParaRPr lang="zh-CN" altLang="en-US" sz="2100"/>
          </a:p>
          <a:p>
            <a:pPr>
              <a:lnSpc>
                <a:spcPct val="80000"/>
              </a:lnSpc>
            </a:pPr>
            <a:r>
              <a:rPr lang="en-US" altLang="zh-CN" sz="2100"/>
              <a:t>(</a:t>
            </a:r>
            <a:r>
              <a:rPr lang="zh-CN" altLang="en-US" sz="2100"/>
              <a:t>案例</a:t>
            </a:r>
            <a:r>
              <a:rPr lang="en-US" altLang="zh-CN" sz="2100"/>
              <a:t>)</a:t>
            </a:r>
            <a:endParaRPr lang="en-US" altLang="zh-CN" sz="2100"/>
          </a:p>
        </p:txBody>
      </p:sp>
      <p:pic>
        <p:nvPicPr>
          <p:cNvPr id="115715" name="图片 115714"/>
          <p:cNvPicPr>
            <a:picLocks noChangeAspect="1"/>
          </p:cNvPicPr>
          <p:nvPr/>
        </p:nvPicPr>
        <p:blipFill>
          <a:blip r:embed="rId1"/>
          <a:stretch>
            <a:fillRect/>
          </a:stretch>
        </p:blipFill>
        <p:spPr>
          <a:xfrm>
            <a:off x="3132138" y="1341438"/>
            <a:ext cx="2057400" cy="573087"/>
          </a:xfrm>
          <a:prstGeom prst="rect">
            <a:avLst/>
          </a:prstGeom>
          <a:noFill/>
          <a:ln w="9525">
            <a:noFill/>
          </a:ln>
        </p:spPr>
      </p:pic>
      <p:pic>
        <p:nvPicPr>
          <p:cNvPr id="115716" name="图片 115715"/>
          <p:cNvPicPr>
            <a:picLocks noChangeAspect="1"/>
          </p:cNvPicPr>
          <p:nvPr/>
        </p:nvPicPr>
        <p:blipFill>
          <a:blip r:embed="rId2"/>
          <a:stretch>
            <a:fillRect/>
          </a:stretch>
        </p:blipFill>
        <p:spPr>
          <a:xfrm>
            <a:off x="1476375" y="2133600"/>
            <a:ext cx="161925" cy="219075"/>
          </a:xfrm>
          <a:prstGeom prst="rect">
            <a:avLst/>
          </a:prstGeom>
          <a:noFill/>
          <a:ln w="9525">
            <a:noFill/>
          </a:ln>
        </p:spPr>
      </p:pic>
      <p:pic>
        <p:nvPicPr>
          <p:cNvPr id="115717" name="图片 115716"/>
          <p:cNvPicPr>
            <a:picLocks noChangeAspect="1"/>
          </p:cNvPicPr>
          <p:nvPr/>
        </p:nvPicPr>
        <p:blipFill>
          <a:blip r:embed="rId3"/>
          <a:stretch>
            <a:fillRect/>
          </a:stretch>
        </p:blipFill>
        <p:spPr>
          <a:xfrm>
            <a:off x="971550" y="2492375"/>
            <a:ext cx="180975" cy="228600"/>
          </a:xfrm>
          <a:prstGeom prst="rect">
            <a:avLst/>
          </a:prstGeom>
          <a:noFill/>
          <a:ln w="9525">
            <a:noFill/>
          </a:ln>
        </p:spPr>
      </p:pic>
      <p:pic>
        <p:nvPicPr>
          <p:cNvPr id="115718" name="图片 115717"/>
          <p:cNvPicPr>
            <a:picLocks noChangeAspect="1"/>
          </p:cNvPicPr>
          <p:nvPr/>
        </p:nvPicPr>
        <p:blipFill>
          <a:blip r:embed="rId4"/>
          <a:stretch>
            <a:fillRect/>
          </a:stretch>
        </p:blipFill>
        <p:spPr>
          <a:xfrm>
            <a:off x="900113" y="2852738"/>
            <a:ext cx="238125" cy="228600"/>
          </a:xfrm>
          <a:prstGeom prst="rect">
            <a:avLst/>
          </a:prstGeom>
          <a:noFill/>
          <a:ln w="9525">
            <a:noFill/>
          </a:ln>
        </p:spPr>
      </p:pic>
      <p:pic>
        <p:nvPicPr>
          <p:cNvPr id="115719" name="图片 115718"/>
          <p:cNvPicPr>
            <a:picLocks noChangeAspect="1"/>
          </p:cNvPicPr>
          <p:nvPr/>
        </p:nvPicPr>
        <p:blipFill>
          <a:blip r:embed="rId5"/>
          <a:stretch>
            <a:fillRect/>
          </a:stretch>
        </p:blipFill>
        <p:spPr>
          <a:xfrm>
            <a:off x="900113" y="3213100"/>
            <a:ext cx="180975" cy="228600"/>
          </a:xfrm>
          <a:prstGeom prst="rect">
            <a:avLst/>
          </a:prstGeom>
          <a:noFill/>
          <a:ln w="9525">
            <a:noFill/>
          </a:ln>
        </p:spPr>
      </p:pic>
      <p:pic>
        <p:nvPicPr>
          <p:cNvPr id="115720" name="图片 115719"/>
          <p:cNvPicPr>
            <a:picLocks noChangeAspect="1"/>
          </p:cNvPicPr>
          <p:nvPr/>
        </p:nvPicPr>
        <p:blipFill>
          <a:blip r:embed="rId6"/>
          <a:stretch>
            <a:fillRect/>
          </a:stretch>
        </p:blipFill>
        <p:spPr>
          <a:xfrm>
            <a:off x="900113" y="3860800"/>
            <a:ext cx="419100" cy="219075"/>
          </a:xfrm>
          <a:prstGeom prst="rect">
            <a:avLst/>
          </a:prstGeom>
          <a:noFill/>
          <a:ln w="9525">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6738" name="文本占位符 116737"/>
          <p:cNvSpPr>
            <a:spLocks noGrp="1"/>
          </p:cNvSpPr>
          <p:nvPr>
            <p:ph type="body" idx="1"/>
          </p:nvPr>
        </p:nvSpPr>
        <p:spPr>
          <a:xfrm>
            <a:off x="301625" y="549275"/>
            <a:ext cx="8540750" cy="5549900"/>
          </a:xfrm>
          <a:ln/>
        </p:spPr>
        <p:txBody>
          <a:bodyPr/>
          <a:p>
            <a:pPr>
              <a:lnSpc>
                <a:spcPct val="90000"/>
              </a:lnSpc>
            </a:pPr>
            <a:r>
              <a:rPr lang="zh-CN" altLang="en-US" sz="2600"/>
              <a:t>在公式</a:t>
            </a:r>
            <a:r>
              <a:rPr lang="en-US" altLang="zh-CN" sz="2600"/>
              <a:t>(6-1)</a:t>
            </a:r>
            <a:r>
              <a:rPr lang="zh-CN" altLang="en-US" sz="2600"/>
              <a:t>中， </a:t>
            </a:r>
            <a:r>
              <a:rPr lang="en-US" altLang="zh-CN" sz="2600"/>
              <a:t>a+b+c=1  </a:t>
            </a:r>
            <a:r>
              <a:rPr lang="zh-CN" altLang="en-US" sz="2600"/>
              <a:t>，其中：</a:t>
            </a:r>
            <a:endParaRPr lang="zh-CN" altLang="en-US" sz="2600"/>
          </a:p>
          <a:p>
            <a:pPr>
              <a:lnSpc>
                <a:spcPct val="90000"/>
              </a:lnSpc>
            </a:pPr>
            <a:r>
              <a:rPr lang="en-US" altLang="zh-CN" sz="2600"/>
              <a:t>a</a:t>
            </a:r>
            <a:r>
              <a:rPr lang="zh-CN" altLang="en-US" sz="2600"/>
              <a:t>的数值可因货物性质的不同而不同，一般占合同的</a:t>
            </a:r>
            <a:r>
              <a:rPr lang="en-US" altLang="zh-CN" sz="2600"/>
              <a:t>5%</a:t>
            </a:r>
            <a:r>
              <a:rPr lang="zh-CN" altLang="en-US" sz="2600"/>
              <a:t>～</a:t>
            </a:r>
            <a:r>
              <a:rPr lang="en-US" altLang="zh-CN" sz="2600"/>
              <a:t>15%</a:t>
            </a:r>
            <a:r>
              <a:rPr lang="zh-CN" altLang="en-US" sz="2600"/>
              <a:t>。</a:t>
            </a:r>
            <a:endParaRPr lang="zh-CN" altLang="en-US" sz="2600"/>
          </a:p>
          <a:p>
            <a:pPr>
              <a:lnSpc>
                <a:spcPct val="90000"/>
              </a:lnSpc>
            </a:pPr>
            <a:r>
              <a:rPr lang="en-US" altLang="zh-CN" sz="2600"/>
              <a:t>b</a:t>
            </a:r>
            <a:r>
              <a:rPr lang="zh-CN" altLang="en-US" sz="2600"/>
              <a:t>是通过设备、工器具制造中消耗的主要材料的物价指数进行调整的。如果主要材料是钢材，但也需要铜螺丝、轴承和涂料等，那么也仅以钢材的物价指数来代表所有材料的综合物价指数；如果有二、三种主要材料，其价格对成品的总成本都是关键因素，则可把材料物价指数再细分成二、三个子成本。</a:t>
            </a:r>
            <a:endParaRPr lang="zh-CN" altLang="en-US" sz="2600"/>
          </a:p>
          <a:p>
            <a:pPr>
              <a:lnSpc>
                <a:spcPct val="90000"/>
              </a:lnSpc>
            </a:pPr>
            <a:r>
              <a:rPr lang="en-US" altLang="zh-CN" sz="2600"/>
              <a:t>c</a:t>
            </a:r>
            <a:r>
              <a:rPr lang="zh-CN" altLang="en-US" sz="2600"/>
              <a:t>通常是根据整个行业的物价指数调整的</a:t>
            </a:r>
            <a:r>
              <a:rPr lang="en-US" altLang="zh-CN" sz="2600"/>
              <a:t>(</a:t>
            </a:r>
            <a:r>
              <a:rPr lang="zh-CN" altLang="en-US" sz="2600"/>
              <a:t>例如机床行业</a:t>
            </a:r>
            <a:r>
              <a:rPr lang="en-US" altLang="zh-CN" sz="2600"/>
              <a:t>)</a:t>
            </a:r>
            <a:r>
              <a:rPr lang="zh-CN" altLang="en-US" sz="2600"/>
              <a:t>。在极少数情况下，将人工成本</a:t>
            </a:r>
            <a:r>
              <a:rPr lang="en-US" altLang="zh-CN" sz="2600"/>
              <a:t>c</a:t>
            </a:r>
            <a:r>
              <a:rPr lang="zh-CN" altLang="en-US" sz="2600"/>
              <a:t>分解成二、三个部分，通过不同的指数来进行调整。</a:t>
            </a:r>
            <a:endParaRPr lang="zh-CN" altLang="en-US" sz="26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7762" name="文本占位符 117761"/>
          <p:cNvSpPr>
            <a:spLocks noGrp="1"/>
          </p:cNvSpPr>
          <p:nvPr>
            <p:ph type="body" idx="1"/>
          </p:nvPr>
        </p:nvSpPr>
        <p:spPr>
          <a:xfrm>
            <a:off x="457200" y="228600"/>
            <a:ext cx="8229600" cy="5897563"/>
          </a:xfrm>
          <a:ln/>
        </p:spPr>
        <p:txBody>
          <a:bodyPr/>
          <a:p>
            <a:pPr>
              <a:lnSpc>
                <a:spcPct val="90000"/>
              </a:lnSpc>
            </a:pPr>
            <a:r>
              <a:rPr lang="en-US" altLang="zh-CN" sz="2100" b="1"/>
              <a:t>2</a:t>
            </a:r>
            <a:r>
              <a:rPr lang="zh-CN" altLang="en-US" sz="2100" b="1"/>
              <a:t>．对于有多种主要材料和成分构成的成套设备合同，则可采用更为详细的公式进行逐项的计算调整，即（</a:t>
            </a:r>
            <a:r>
              <a:rPr lang="en-US" altLang="zh-CN" sz="2100" b="1"/>
              <a:t>6-2</a:t>
            </a:r>
            <a:r>
              <a:rPr lang="zh-CN" altLang="en-US" sz="2100" b="1"/>
              <a:t>）：</a:t>
            </a:r>
            <a:endParaRPr lang="zh-CN" altLang="en-US" sz="2100" b="1"/>
          </a:p>
          <a:p>
            <a:pPr>
              <a:lnSpc>
                <a:spcPct val="90000"/>
              </a:lnSpc>
            </a:pPr>
            <a:r>
              <a:rPr lang="zh-CN" altLang="en-US" sz="2100"/>
              <a:t>                                                        </a:t>
            </a:r>
            <a:endParaRPr lang="zh-CN" altLang="en-US" sz="2100"/>
          </a:p>
          <a:p>
            <a:pPr>
              <a:lnSpc>
                <a:spcPct val="90000"/>
              </a:lnSpc>
            </a:pPr>
            <a:r>
              <a:rPr lang="zh-CN" altLang="en-US" sz="2100"/>
              <a:t>                                                                       </a:t>
            </a:r>
            <a:r>
              <a:rPr lang="en-US" altLang="zh-CN" sz="2100"/>
              <a:t>(6-2)</a:t>
            </a:r>
            <a:endParaRPr lang="en-US" altLang="zh-CN" sz="2100"/>
          </a:p>
          <a:p>
            <a:pPr>
              <a:lnSpc>
                <a:spcPct val="90000"/>
              </a:lnSpc>
            </a:pPr>
            <a:r>
              <a:rPr lang="zh-CN" altLang="en-US" sz="2100"/>
              <a:t>式中  </a:t>
            </a:r>
            <a:endParaRPr lang="zh-CN" altLang="en-US" sz="2100"/>
          </a:p>
          <a:p>
            <a:pPr>
              <a:lnSpc>
                <a:spcPct val="90000"/>
              </a:lnSpc>
            </a:pPr>
            <a:r>
              <a:rPr lang="zh-CN" altLang="en-US" sz="2100"/>
              <a:t>     </a:t>
            </a:r>
            <a:r>
              <a:rPr lang="en-US" altLang="zh-CN" sz="2100">
                <a:latin typeface="Arial" panose="020B0604020202020204" pitchFamily="34" charset="0"/>
              </a:rPr>
              <a:t>——</a:t>
            </a:r>
            <a:r>
              <a:rPr lang="zh-CN" altLang="en-US" sz="2100"/>
              <a:t>钢板的物价指数；</a:t>
            </a:r>
            <a:endParaRPr lang="zh-CN" altLang="en-US" sz="2100"/>
          </a:p>
          <a:p>
            <a:pPr>
              <a:lnSpc>
                <a:spcPct val="90000"/>
              </a:lnSpc>
              <a:buNone/>
            </a:pPr>
            <a:r>
              <a:rPr lang="zh-CN" altLang="en-US" sz="2100"/>
              <a:t>         </a:t>
            </a:r>
            <a:r>
              <a:rPr lang="en-US" altLang="zh-CN" sz="2100">
                <a:latin typeface="Arial" panose="020B0604020202020204" pitchFamily="34" charset="0"/>
              </a:rPr>
              <a:t>——</a:t>
            </a:r>
            <a:r>
              <a:rPr lang="zh-CN" altLang="en-US" sz="2100"/>
              <a:t>电解铜的物价指数；</a:t>
            </a:r>
            <a:endParaRPr lang="zh-CN" altLang="en-US" sz="2100"/>
          </a:p>
          <a:p>
            <a:pPr>
              <a:lnSpc>
                <a:spcPct val="90000"/>
              </a:lnSpc>
            </a:pPr>
            <a:r>
              <a:rPr lang="zh-CN" altLang="en-US" sz="2100"/>
              <a:t>     </a:t>
            </a:r>
            <a:r>
              <a:rPr lang="en-US" altLang="zh-CN" sz="2100">
                <a:latin typeface="Arial" panose="020B0604020202020204" pitchFamily="34" charset="0"/>
              </a:rPr>
              <a:t>——</a:t>
            </a:r>
            <a:r>
              <a:rPr lang="zh-CN" altLang="en-US" sz="2100"/>
              <a:t>塑料绝缘材料的物价指数；</a:t>
            </a:r>
            <a:endParaRPr lang="zh-CN" altLang="en-US" sz="2100"/>
          </a:p>
          <a:p>
            <a:pPr>
              <a:lnSpc>
                <a:spcPct val="90000"/>
              </a:lnSpc>
            </a:pPr>
            <a:r>
              <a:rPr lang="zh-CN" altLang="en-US" sz="2100"/>
              <a:t>     </a:t>
            </a:r>
            <a:r>
              <a:rPr lang="en-US" altLang="zh-CN" sz="2100">
                <a:latin typeface="Arial" panose="020B0604020202020204" pitchFamily="34" charset="0"/>
              </a:rPr>
              <a:t>——</a:t>
            </a:r>
            <a:r>
              <a:rPr lang="zh-CN" altLang="en-US" sz="2100"/>
              <a:t>电气工业的人工费用指数；</a:t>
            </a:r>
            <a:endParaRPr lang="zh-CN" altLang="en-US" sz="2100"/>
          </a:p>
          <a:p>
            <a:pPr>
              <a:lnSpc>
                <a:spcPct val="90000"/>
              </a:lnSpc>
            </a:pPr>
            <a:r>
              <a:rPr lang="zh-CN" altLang="en-US" sz="2100"/>
              <a:t>     </a:t>
            </a:r>
            <a:r>
              <a:rPr lang="en-US" altLang="zh-CN" sz="2100">
                <a:latin typeface="Arial" panose="020B0604020202020204" pitchFamily="34" charset="0"/>
              </a:rPr>
              <a:t>——</a:t>
            </a:r>
            <a:r>
              <a:rPr lang="zh-CN" altLang="en-US" sz="2100"/>
              <a:t>塑料工业的人工费用指数；</a:t>
            </a:r>
            <a:endParaRPr lang="zh-CN" altLang="en-US" sz="2100"/>
          </a:p>
          <a:p>
            <a:pPr>
              <a:lnSpc>
                <a:spcPct val="90000"/>
              </a:lnSpc>
            </a:pPr>
            <a:r>
              <a:rPr lang="en-US" altLang="zh-CN" sz="2100"/>
              <a:t>a    </a:t>
            </a:r>
            <a:r>
              <a:rPr lang="en-US" altLang="zh-CN" sz="2100">
                <a:latin typeface="Arial" panose="020B0604020202020204" pitchFamily="34" charset="0"/>
              </a:rPr>
              <a:t>——</a:t>
            </a:r>
            <a:r>
              <a:rPr lang="zh-CN" altLang="en-US" sz="2100"/>
              <a:t>固定成分在合同价格中所占的百分比；</a:t>
            </a:r>
            <a:endParaRPr lang="zh-CN" altLang="en-US" sz="2100"/>
          </a:p>
          <a:p>
            <a:pPr>
              <a:lnSpc>
                <a:spcPct val="90000"/>
              </a:lnSpc>
            </a:pPr>
            <a:r>
              <a:rPr lang="en-US" altLang="zh-CN" sz="2100"/>
              <a:t>b,c,d    </a:t>
            </a:r>
            <a:r>
              <a:rPr lang="en-US" altLang="zh-CN" sz="2100">
                <a:latin typeface="Arial" panose="020B0604020202020204" pitchFamily="34" charset="0"/>
              </a:rPr>
              <a:t>——</a:t>
            </a:r>
            <a:r>
              <a:rPr lang="zh-CN" altLang="en-US" sz="2100"/>
              <a:t>每类材料成分的成本在合同价格中所占的百分比；</a:t>
            </a:r>
            <a:endParaRPr lang="zh-CN" altLang="en-US" sz="2100"/>
          </a:p>
          <a:p>
            <a:pPr>
              <a:lnSpc>
                <a:spcPct val="90000"/>
              </a:lnSpc>
            </a:pPr>
            <a:r>
              <a:rPr lang="en-US" altLang="zh-CN" sz="2100"/>
              <a:t>e,f</a:t>
            </a:r>
            <a:r>
              <a:rPr lang="en-US" altLang="zh-CN" sz="2100">
                <a:latin typeface="Arial" panose="020B0604020202020204" pitchFamily="34" charset="0"/>
              </a:rPr>
              <a:t>——</a:t>
            </a:r>
            <a:r>
              <a:rPr lang="zh-CN" altLang="en-US" sz="2100"/>
              <a:t>每类人工成分的成本在合同价格中所占的百分比。</a:t>
            </a:r>
            <a:endParaRPr lang="zh-CN" altLang="en-US" sz="2100"/>
          </a:p>
        </p:txBody>
      </p:sp>
      <p:pic>
        <p:nvPicPr>
          <p:cNvPr id="117763" name="图片 117762"/>
          <p:cNvPicPr>
            <a:picLocks noChangeAspect="1"/>
          </p:cNvPicPr>
          <p:nvPr/>
        </p:nvPicPr>
        <p:blipFill>
          <a:blip r:embed="rId1"/>
          <a:stretch>
            <a:fillRect/>
          </a:stretch>
        </p:blipFill>
        <p:spPr>
          <a:xfrm>
            <a:off x="1219200" y="1295400"/>
            <a:ext cx="5029200" cy="661988"/>
          </a:xfrm>
          <a:prstGeom prst="rect">
            <a:avLst/>
          </a:prstGeom>
          <a:noFill/>
          <a:ln w="9525">
            <a:noFill/>
          </a:ln>
        </p:spPr>
      </p:pic>
      <p:pic>
        <p:nvPicPr>
          <p:cNvPr id="117764" name="图片 117763"/>
          <p:cNvPicPr>
            <a:picLocks noChangeAspect="1"/>
          </p:cNvPicPr>
          <p:nvPr/>
        </p:nvPicPr>
        <p:blipFill>
          <a:blip r:embed="rId2"/>
          <a:stretch>
            <a:fillRect/>
          </a:stretch>
        </p:blipFill>
        <p:spPr>
          <a:xfrm>
            <a:off x="685800" y="2590800"/>
            <a:ext cx="619125" cy="228600"/>
          </a:xfrm>
          <a:prstGeom prst="rect">
            <a:avLst/>
          </a:prstGeom>
          <a:noFill/>
          <a:ln w="9525">
            <a:noFill/>
          </a:ln>
        </p:spPr>
      </p:pic>
      <p:pic>
        <p:nvPicPr>
          <p:cNvPr id="117765" name="图片 117764"/>
          <p:cNvPicPr>
            <a:picLocks noChangeAspect="1"/>
          </p:cNvPicPr>
          <p:nvPr/>
        </p:nvPicPr>
        <p:blipFill>
          <a:blip r:embed="rId3"/>
          <a:stretch>
            <a:fillRect/>
          </a:stretch>
        </p:blipFill>
        <p:spPr>
          <a:xfrm>
            <a:off x="609600" y="2971800"/>
            <a:ext cx="638175" cy="228600"/>
          </a:xfrm>
          <a:prstGeom prst="rect">
            <a:avLst/>
          </a:prstGeom>
          <a:noFill/>
          <a:ln w="9525">
            <a:noFill/>
          </a:ln>
        </p:spPr>
      </p:pic>
      <p:pic>
        <p:nvPicPr>
          <p:cNvPr id="117766" name="图片 117765"/>
          <p:cNvPicPr>
            <a:picLocks noChangeAspect="1"/>
          </p:cNvPicPr>
          <p:nvPr/>
        </p:nvPicPr>
        <p:blipFill>
          <a:blip r:embed="rId4"/>
          <a:stretch>
            <a:fillRect/>
          </a:stretch>
        </p:blipFill>
        <p:spPr>
          <a:xfrm>
            <a:off x="685800" y="3429000"/>
            <a:ext cx="638175" cy="228600"/>
          </a:xfrm>
          <a:prstGeom prst="rect">
            <a:avLst/>
          </a:prstGeom>
          <a:noFill/>
          <a:ln w="9525">
            <a:noFill/>
          </a:ln>
        </p:spPr>
      </p:pic>
      <p:pic>
        <p:nvPicPr>
          <p:cNvPr id="117767" name="图片 117766"/>
          <p:cNvPicPr>
            <a:picLocks noChangeAspect="1"/>
          </p:cNvPicPr>
          <p:nvPr/>
        </p:nvPicPr>
        <p:blipFill>
          <a:blip r:embed="rId5"/>
          <a:stretch>
            <a:fillRect/>
          </a:stretch>
        </p:blipFill>
        <p:spPr>
          <a:xfrm>
            <a:off x="685800" y="3810000"/>
            <a:ext cx="523875" cy="228600"/>
          </a:xfrm>
          <a:prstGeom prst="rect">
            <a:avLst/>
          </a:prstGeom>
          <a:noFill/>
          <a:ln w="9525">
            <a:noFill/>
          </a:ln>
        </p:spPr>
      </p:pic>
      <p:pic>
        <p:nvPicPr>
          <p:cNvPr id="117768" name="图片 117767"/>
          <p:cNvPicPr>
            <a:picLocks noChangeAspect="1"/>
          </p:cNvPicPr>
          <p:nvPr/>
        </p:nvPicPr>
        <p:blipFill>
          <a:blip r:embed="rId6"/>
          <a:stretch>
            <a:fillRect/>
          </a:stretch>
        </p:blipFill>
        <p:spPr>
          <a:xfrm>
            <a:off x="762000" y="4191000"/>
            <a:ext cx="504825" cy="228600"/>
          </a:xfrm>
          <a:prstGeom prst="rect">
            <a:avLst/>
          </a:prstGeom>
          <a:noFill/>
          <a:ln w="9525">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7042" name="矩形 87041"/>
          <p:cNvSpPr/>
          <p:nvPr/>
        </p:nvSpPr>
        <p:spPr>
          <a:xfrm>
            <a:off x="457200" y="274638"/>
            <a:ext cx="8229600" cy="1143000"/>
          </a:xfrm>
          <a:prstGeom prst="rect">
            <a:avLst/>
          </a:prstGeom>
          <a:noFill/>
          <a:ln w="9525">
            <a:noFill/>
          </a:ln>
        </p:spPr>
        <p:txBody>
          <a:bodyPr anchor="ctr"/>
          <a:lstStyle>
            <a:lvl1pPr marL="0" lvl="0" indent="0" algn="l" defTabSz="914400" rtl="0" eaLnBrk="1" fontAlgn="base" latinLnBrk="0" hangingPunct="1">
              <a:lnSpc>
                <a:spcPct val="100000"/>
              </a:lnSpc>
              <a:spcBef>
                <a:spcPct val="0"/>
              </a:spcBef>
              <a:spcAft>
                <a:spcPct val="0"/>
              </a:spcAft>
              <a:buNone/>
              <a:defRPr sz="3800" u="none" kern="1200" baseline="0">
                <a:solidFill>
                  <a:schemeClr val="tx2"/>
                </a:solidFill>
                <a:latin typeface="Verdana" panose="020B0604030504040204" pitchFamily="34" charset="0"/>
                <a:ea typeface="宋体" panose="02010600030101010101" pitchFamily="2" charset="-122"/>
              </a:defRPr>
            </a:lvl1pPr>
          </a:lstStyle>
          <a:p>
            <a:pPr lvl="0"/>
            <a:r>
              <a:rPr lang="zh-CN" altLang="en-US" b="1"/>
              <a:t>一、我国工程价款主要结算方式</a:t>
            </a:r>
            <a:endParaRPr lang="zh-CN" altLang="en-US" b="1"/>
          </a:p>
        </p:txBody>
      </p:sp>
      <p:sp>
        <p:nvSpPr>
          <p:cNvPr id="87043" name="矩形 87042"/>
          <p:cNvSpPr/>
          <p:nvPr/>
        </p:nvSpPr>
        <p:spPr>
          <a:xfrm>
            <a:off x="457200" y="1600200"/>
            <a:ext cx="8229600" cy="4525963"/>
          </a:xfrm>
          <a:prstGeom prst="rect">
            <a:avLst/>
          </a:prstGeom>
          <a:noFill/>
          <a:ln w="9525">
            <a:noFill/>
          </a:ln>
        </p:spPr>
        <p: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Verdana" panose="020B0604030504040204" pitchFamily="34" charset="0"/>
                <a:ea typeface="宋体" panose="02010600030101010101" pitchFamily="2" charset="-122"/>
              </a:defRPr>
            </a:lvl5pPr>
          </a:lstStyle>
          <a:p>
            <a:pPr lvl="0">
              <a:lnSpc>
                <a:spcPct val="90000"/>
              </a:lnSpc>
            </a:pPr>
            <a:r>
              <a:rPr lang="zh-CN" altLang="en-US" sz="2600"/>
              <a:t>所谓工程价款结算是指承包商在工程实施过程中，依据承包合同中关于付款条款的规定和已经完成的工程量，并按照规定的程序向建设单位</a:t>
            </a:r>
            <a:r>
              <a:rPr lang="en-US" altLang="zh-CN" sz="2600"/>
              <a:t>(</a:t>
            </a:r>
            <a:r>
              <a:rPr lang="zh-CN" altLang="en-US" sz="2600"/>
              <a:t>业主</a:t>
            </a:r>
            <a:r>
              <a:rPr lang="en-US" altLang="zh-CN" sz="2600"/>
              <a:t>)</a:t>
            </a:r>
            <a:r>
              <a:rPr lang="zh-CN" altLang="en-US" sz="2600"/>
              <a:t>收取工程价款的一项经济活动。</a:t>
            </a:r>
            <a:endParaRPr lang="zh-CN" altLang="en-US" sz="2600" b="1"/>
          </a:p>
          <a:p>
            <a:pPr lvl="0">
              <a:lnSpc>
                <a:spcPct val="90000"/>
              </a:lnSpc>
            </a:pPr>
            <a:r>
              <a:rPr lang="zh-CN" altLang="en-US" sz="2600" b="1"/>
              <a:t>（一）、工程价款结算的重要意义</a:t>
            </a:r>
            <a:endParaRPr lang="zh-CN" altLang="en-US" sz="2600"/>
          </a:p>
          <a:p>
            <a:pPr lvl="0">
              <a:lnSpc>
                <a:spcPct val="90000"/>
              </a:lnSpc>
            </a:pPr>
            <a:r>
              <a:rPr lang="zh-CN" altLang="en-US" sz="2600"/>
              <a:t>工程价款结算是工程项目承包中的</a:t>
            </a:r>
            <a:r>
              <a:rPr lang="en-US" altLang="zh-CN" sz="2600"/>
              <a:t>—</a:t>
            </a:r>
            <a:r>
              <a:rPr lang="zh-CN" altLang="en-US" sz="2600"/>
              <a:t>项十分重要的工作，主要表现在：（逐条显示）</a:t>
            </a:r>
            <a:endParaRPr lang="zh-CN" altLang="en-US" sz="2600" b="1"/>
          </a:p>
          <a:p>
            <a:pPr lvl="0">
              <a:lnSpc>
                <a:spcPct val="90000"/>
              </a:lnSpc>
            </a:pPr>
            <a:r>
              <a:rPr lang="en-US" altLang="zh-CN" sz="2600" b="1"/>
              <a:t>1</a:t>
            </a:r>
            <a:r>
              <a:rPr lang="zh-CN" altLang="en-US" sz="2600" b="1"/>
              <a:t>．工程价款结算是反映工程进度的主要指标。</a:t>
            </a:r>
            <a:endParaRPr lang="zh-CN" altLang="en-US" sz="2600" b="1"/>
          </a:p>
          <a:p>
            <a:pPr lvl="0">
              <a:lnSpc>
                <a:spcPct val="90000"/>
              </a:lnSpc>
            </a:pPr>
            <a:r>
              <a:rPr lang="en-US" altLang="zh-CN" sz="2600" b="1"/>
              <a:t>2</a:t>
            </a:r>
            <a:r>
              <a:rPr lang="zh-CN" altLang="en-US" sz="2600" b="1"/>
              <a:t>．工程价款结算是加速资金周转的重要环节。</a:t>
            </a:r>
            <a:endParaRPr lang="zh-CN" altLang="en-US" sz="2600" b="1"/>
          </a:p>
          <a:p>
            <a:pPr lvl="0">
              <a:lnSpc>
                <a:spcPct val="90000"/>
              </a:lnSpc>
            </a:pPr>
            <a:r>
              <a:rPr lang="en-US" altLang="zh-CN" sz="2600" b="1"/>
              <a:t>3</a:t>
            </a:r>
            <a:r>
              <a:rPr lang="zh-CN" altLang="en-US" sz="2600" b="1"/>
              <a:t>．工程价款结算是考核经济效益的重要指标。</a:t>
            </a:r>
            <a:endParaRPr lang="zh-CN" altLang="en-US" sz="2600"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8066" name="矩形 88065"/>
          <p:cNvSpPr/>
          <p:nvPr/>
        </p:nvSpPr>
        <p:spPr>
          <a:xfrm>
            <a:off x="457200" y="274638"/>
            <a:ext cx="8229600" cy="1143000"/>
          </a:xfrm>
          <a:prstGeom prst="rect">
            <a:avLst/>
          </a:prstGeom>
          <a:noFill/>
          <a:ln w="9525">
            <a:noFill/>
          </a:ln>
        </p:spPr>
        <p:txBody>
          <a:bodyPr anchor="ctr"/>
          <a:lstStyle>
            <a:lvl1pPr marL="0" lvl="0" indent="0" algn="l" defTabSz="914400" rtl="0" eaLnBrk="1" fontAlgn="base" latinLnBrk="0" hangingPunct="1">
              <a:lnSpc>
                <a:spcPct val="100000"/>
              </a:lnSpc>
              <a:spcBef>
                <a:spcPct val="0"/>
              </a:spcBef>
              <a:spcAft>
                <a:spcPct val="0"/>
              </a:spcAft>
              <a:buNone/>
              <a:defRPr sz="3800" u="none" kern="1200" baseline="0">
                <a:solidFill>
                  <a:schemeClr val="tx2"/>
                </a:solidFill>
                <a:latin typeface="Verdana" panose="020B0604030504040204" pitchFamily="34" charset="0"/>
                <a:ea typeface="宋体" panose="02010600030101010101" pitchFamily="2" charset="-122"/>
              </a:defRPr>
            </a:lvl1pPr>
          </a:lstStyle>
          <a:p>
            <a:pPr lvl="0"/>
            <a:r>
              <a:rPr lang="en-US" altLang="zh-CN" b="1"/>
              <a:t>(</a:t>
            </a:r>
            <a:r>
              <a:rPr lang="zh-CN" altLang="en-US" b="1"/>
              <a:t>二）、工程价款的主要结算方式</a:t>
            </a:r>
            <a:endParaRPr lang="zh-CN" altLang="en-US" b="1"/>
          </a:p>
        </p:txBody>
      </p:sp>
      <p:sp>
        <p:nvSpPr>
          <p:cNvPr id="88067" name="矩形 88066"/>
          <p:cNvSpPr/>
          <p:nvPr/>
        </p:nvSpPr>
        <p:spPr>
          <a:xfrm>
            <a:off x="457200" y="1600200"/>
            <a:ext cx="8229600" cy="4525963"/>
          </a:xfrm>
          <a:prstGeom prst="rect">
            <a:avLst/>
          </a:prstGeom>
          <a:noFill/>
          <a:ln w="9525">
            <a:noFill/>
          </a:ln>
        </p:spPr>
        <p: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Verdana" panose="020B0604030504040204" pitchFamily="34" charset="0"/>
                <a:ea typeface="宋体" panose="02010600030101010101" pitchFamily="2" charset="-122"/>
              </a:defRPr>
            </a:lvl5pPr>
          </a:lstStyle>
          <a:p>
            <a:pPr lvl="0"/>
            <a:r>
              <a:rPr lang="zh-CN" altLang="en-US"/>
              <a:t>我国现行工程价款结算根据不同情况，可采取多种方式。</a:t>
            </a:r>
            <a:endParaRPr lang="zh-CN" altLang="en-US" b="1"/>
          </a:p>
          <a:p>
            <a:pPr lvl="0"/>
            <a:r>
              <a:rPr lang="en-US" altLang="zh-CN" b="1"/>
              <a:t>1</a:t>
            </a:r>
            <a:r>
              <a:rPr lang="zh-CN" altLang="en-US" b="1"/>
              <a:t>．按月结算。</a:t>
            </a:r>
            <a:endParaRPr lang="zh-CN" altLang="en-US" b="1"/>
          </a:p>
          <a:p>
            <a:pPr lvl="0"/>
            <a:r>
              <a:rPr lang="en-US" altLang="zh-CN" b="1"/>
              <a:t>2</a:t>
            </a:r>
            <a:r>
              <a:rPr lang="zh-CN" altLang="en-US" b="1"/>
              <a:t>．竣工后一次结算</a:t>
            </a:r>
            <a:r>
              <a:rPr lang="zh-CN" altLang="en-US"/>
              <a:t>（短期工程）</a:t>
            </a:r>
            <a:r>
              <a:rPr lang="zh-CN" altLang="en-US" b="1"/>
              <a:t>。</a:t>
            </a:r>
            <a:endParaRPr lang="zh-CN" altLang="en-US" b="1"/>
          </a:p>
          <a:p>
            <a:pPr lvl="0"/>
            <a:r>
              <a:rPr lang="en-US" altLang="zh-CN" b="1"/>
              <a:t>3</a:t>
            </a:r>
            <a:r>
              <a:rPr lang="zh-CN" altLang="en-US" b="1"/>
              <a:t>．分段结算。</a:t>
            </a:r>
            <a:endParaRPr lang="zh-CN" altLang="en-US" b="1"/>
          </a:p>
          <a:p>
            <a:pPr lvl="0"/>
            <a:r>
              <a:rPr lang="en-US" altLang="zh-CN" b="1"/>
              <a:t>4</a:t>
            </a:r>
            <a:r>
              <a:rPr lang="zh-CN" altLang="en-US" b="1"/>
              <a:t>．目标结款方式。</a:t>
            </a:r>
            <a:endParaRPr lang="zh-CN" altLang="en-US" b="1"/>
          </a:p>
          <a:p>
            <a:pPr lvl="0"/>
            <a:r>
              <a:rPr lang="en-US" altLang="zh-CN" b="1"/>
              <a:t>5</a:t>
            </a:r>
            <a:r>
              <a:rPr lang="zh-CN" altLang="en-US" b="1"/>
              <a:t>．结算双方约定的其他结算方式。</a:t>
            </a:r>
            <a:endParaRPr lang="zh-CN" altLang="en-US" b="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9090" name="矩形 89089"/>
          <p:cNvSpPr/>
          <p:nvPr/>
        </p:nvSpPr>
        <p:spPr>
          <a:xfrm>
            <a:off x="457200" y="274638"/>
            <a:ext cx="8229600" cy="1143000"/>
          </a:xfrm>
          <a:prstGeom prst="rect">
            <a:avLst/>
          </a:prstGeom>
          <a:noFill/>
          <a:ln w="9525">
            <a:noFill/>
          </a:ln>
        </p:spPr>
        <p:txBody>
          <a:bodyPr anchor="ctr"/>
          <a:lstStyle>
            <a:lvl1pPr marL="0" lvl="0" indent="0" algn="l" defTabSz="914400" rtl="0" eaLnBrk="1" fontAlgn="base" latinLnBrk="0" hangingPunct="1">
              <a:lnSpc>
                <a:spcPct val="100000"/>
              </a:lnSpc>
              <a:spcBef>
                <a:spcPct val="0"/>
              </a:spcBef>
              <a:spcAft>
                <a:spcPct val="0"/>
              </a:spcAft>
              <a:buNone/>
              <a:defRPr sz="3800" u="none" kern="1200" baseline="0">
                <a:solidFill>
                  <a:schemeClr val="tx2"/>
                </a:solidFill>
                <a:latin typeface="Verdana" panose="020B0604030504040204" pitchFamily="34" charset="0"/>
                <a:ea typeface="宋体" panose="02010600030101010101" pitchFamily="2" charset="-122"/>
              </a:defRPr>
            </a:lvl1pPr>
          </a:lstStyle>
          <a:p>
            <a:pPr lvl="0"/>
            <a:r>
              <a:rPr lang="en-US" altLang="zh-CN" b="1"/>
              <a:t>(</a:t>
            </a:r>
            <a:r>
              <a:rPr lang="zh-CN" altLang="en-US" b="1"/>
              <a:t>三</a:t>
            </a:r>
            <a:r>
              <a:rPr lang="en-US" altLang="zh-CN" b="1"/>
              <a:t>)</a:t>
            </a:r>
            <a:r>
              <a:rPr lang="zh-CN" altLang="en-US" b="1"/>
              <a:t>、工程预付款及其计算</a:t>
            </a:r>
            <a:r>
              <a:rPr lang="zh-CN" altLang="en-US"/>
              <a:t> </a:t>
            </a:r>
            <a:endParaRPr lang="zh-CN" altLang="en-US"/>
          </a:p>
        </p:txBody>
      </p:sp>
      <p:sp>
        <p:nvSpPr>
          <p:cNvPr id="89091" name="矩形 89090"/>
          <p:cNvSpPr/>
          <p:nvPr/>
        </p:nvSpPr>
        <p:spPr>
          <a:xfrm>
            <a:off x="457200" y="1600200"/>
            <a:ext cx="8229600" cy="4525963"/>
          </a:xfrm>
          <a:prstGeom prst="rect">
            <a:avLst/>
          </a:prstGeom>
          <a:noFill/>
          <a:ln w="9525">
            <a:noFill/>
          </a:ln>
        </p:spPr>
        <p: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Verdana" panose="020B0604030504040204" pitchFamily="34" charset="0"/>
                <a:ea typeface="宋体" panose="02010600030101010101" pitchFamily="2" charset="-122"/>
              </a:defRPr>
            </a:lvl5pPr>
          </a:lstStyle>
          <a:p>
            <a:pPr lvl="0"/>
            <a:r>
              <a:rPr lang="zh-CN" altLang="en-US"/>
              <a:t>施工企业承包工程，一般都实行包工包料，这就需要有一定数量的备料周转金。在工程承包合同条款中，一般要明文规定发包单位</a:t>
            </a:r>
            <a:r>
              <a:rPr lang="en-US" altLang="zh-CN"/>
              <a:t>(</a:t>
            </a:r>
            <a:r>
              <a:rPr lang="zh-CN" altLang="en-US"/>
              <a:t>甲方</a:t>
            </a:r>
            <a:r>
              <a:rPr lang="en-US" altLang="zh-CN"/>
              <a:t>)</a:t>
            </a:r>
            <a:r>
              <a:rPr lang="zh-CN" altLang="en-US"/>
              <a:t>在开工前拨付给承包单位</a:t>
            </a:r>
            <a:r>
              <a:rPr lang="en-US" altLang="zh-CN"/>
              <a:t>(</a:t>
            </a:r>
            <a:r>
              <a:rPr lang="zh-CN" altLang="en-US"/>
              <a:t>乙方</a:t>
            </a:r>
            <a:r>
              <a:rPr lang="en-US" altLang="zh-CN"/>
              <a:t>)</a:t>
            </a:r>
            <a:r>
              <a:rPr lang="zh-CN" altLang="en-US"/>
              <a:t>一定限额的工程预付备料款。此预付款构成施工企业为此承包工程项目储备主要材料、结构件所需的流动资金。 </a:t>
            </a: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0114" name="矩形 90113"/>
          <p:cNvSpPr/>
          <p:nvPr/>
        </p:nvSpPr>
        <p:spPr>
          <a:xfrm>
            <a:off x="457200" y="1600200"/>
            <a:ext cx="8229600" cy="4525963"/>
          </a:xfrm>
          <a:prstGeom prst="rect">
            <a:avLst/>
          </a:prstGeom>
          <a:noFill/>
          <a:ln w="9525">
            <a:noFill/>
          </a:ln>
        </p:spPr>
        <p: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Verdana" panose="020B0604030504040204" pitchFamily="34" charset="0"/>
                <a:ea typeface="宋体" panose="02010600030101010101" pitchFamily="2" charset="-122"/>
              </a:defRPr>
            </a:lvl5pPr>
          </a:lstStyle>
          <a:p>
            <a:pPr lvl="0">
              <a:lnSpc>
                <a:spcPct val="80000"/>
              </a:lnSpc>
            </a:pPr>
            <a:r>
              <a:rPr lang="en-US" altLang="zh-CN" sz="2100" b="1"/>
              <a:t>1</a:t>
            </a:r>
            <a:r>
              <a:rPr lang="zh-CN" altLang="en-US" sz="2100" b="1"/>
              <a:t>．预付备料款的限额。</a:t>
            </a:r>
            <a:r>
              <a:rPr lang="zh-CN" altLang="en-US" sz="2100"/>
              <a:t>预付备料款限额由下列主要因素决定：主要材料</a:t>
            </a:r>
            <a:r>
              <a:rPr lang="en-US" altLang="zh-CN" sz="2100"/>
              <a:t>(</a:t>
            </a:r>
            <a:r>
              <a:rPr lang="zh-CN" altLang="en-US" sz="2100"/>
              <a:t>包括外购构件</a:t>
            </a:r>
            <a:r>
              <a:rPr lang="en-US" altLang="zh-CN" sz="2100"/>
              <a:t>)</a:t>
            </a:r>
            <a:r>
              <a:rPr lang="zh-CN" altLang="en-US" sz="2100"/>
              <a:t>占工程造价的比重；材料储备期；施工工期。</a:t>
            </a:r>
            <a:endParaRPr lang="zh-CN" altLang="en-US" sz="2100"/>
          </a:p>
          <a:p>
            <a:pPr lvl="0">
              <a:lnSpc>
                <a:spcPct val="80000"/>
              </a:lnSpc>
            </a:pPr>
            <a:r>
              <a:rPr lang="zh-CN" altLang="en-US" sz="2100"/>
              <a:t>对于施工企业常年应备的备料款限额，可按下式计算：</a:t>
            </a:r>
            <a:endParaRPr lang="zh-CN" altLang="en-US" sz="2100"/>
          </a:p>
          <a:p>
            <a:pPr lvl="0">
              <a:lnSpc>
                <a:spcPct val="80000"/>
              </a:lnSpc>
            </a:pPr>
            <a:endParaRPr lang="zh-CN" altLang="en-US" sz="2100"/>
          </a:p>
          <a:p>
            <a:pPr lvl="0">
              <a:lnSpc>
                <a:spcPct val="80000"/>
              </a:lnSpc>
            </a:pPr>
            <a:endParaRPr lang="zh-CN" altLang="en-US" sz="2100"/>
          </a:p>
          <a:p>
            <a:pPr lvl="0">
              <a:lnSpc>
                <a:spcPct val="80000"/>
              </a:lnSpc>
            </a:pPr>
            <a:r>
              <a:rPr lang="zh-CN" altLang="en-US" sz="2100"/>
              <a:t>一般建筑工程不应超过当年建筑工作量</a:t>
            </a:r>
            <a:r>
              <a:rPr lang="en-US" altLang="zh-CN" sz="2100"/>
              <a:t>(</a:t>
            </a:r>
            <a:r>
              <a:rPr lang="zh-CN" altLang="en-US" sz="2100"/>
              <a:t>包括水、电、暖</a:t>
            </a:r>
            <a:r>
              <a:rPr lang="en-US" altLang="zh-CN" sz="2100"/>
              <a:t>)</a:t>
            </a:r>
            <a:r>
              <a:rPr lang="zh-CN" altLang="en-US" sz="2100"/>
              <a:t>的</a:t>
            </a:r>
            <a:r>
              <a:rPr lang="en-US" altLang="zh-CN" sz="2100"/>
              <a:t>30%</a:t>
            </a:r>
            <a:r>
              <a:rPr lang="zh-CN" altLang="en-US" sz="2100"/>
              <a:t>，安装工程按年安装工作量的</a:t>
            </a:r>
            <a:r>
              <a:rPr lang="en-US" altLang="zh-CN" sz="2100"/>
              <a:t>10%</a:t>
            </a:r>
            <a:r>
              <a:rPr lang="zh-CN" altLang="en-US" sz="2100"/>
              <a:t>；材料占比重较多的安装工程按年计划产值的</a:t>
            </a:r>
            <a:r>
              <a:rPr lang="en-US" altLang="zh-CN" sz="2100"/>
              <a:t>15%</a:t>
            </a:r>
            <a:r>
              <a:rPr lang="zh-CN" altLang="en-US" sz="2100"/>
              <a:t>左右拨付。</a:t>
            </a:r>
            <a:endParaRPr lang="zh-CN" altLang="en-US" sz="2100"/>
          </a:p>
          <a:p>
            <a:pPr lvl="0">
              <a:lnSpc>
                <a:spcPct val="80000"/>
              </a:lnSpc>
            </a:pPr>
            <a:r>
              <a:rPr lang="zh-CN" altLang="en-US" sz="2100"/>
              <a:t>对于只包定额工日</a:t>
            </a:r>
            <a:r>
              <a:rPr lang="en-US" altLang="zh-CN" sz="2100">
                <a:solidFill>
                  <a:srgbClr val="FF0000"/>
                </a:solidFill>
              </a:rPr>
              <a:t>(</a:t>
            </a:r>
            <a:r>
              <a:rPr lang="zh-CN" altLang="en-US" sz="2100">
                <a:solidFill>
                  <a:srgbClr val="FF0000"/>
                </a:solidFill>
              </a:rPr>
              <a:t>不包材料定额，一切材料由建设单位供给</a:t>
            </a:r>
            <a:r>
              <a:rPr lang="en-US" altLang="zh-CN" sz="2100">
                <a:solidFill>
                  <a:srgbClr val="FF0000"/>
                </a:solidFill>
              </a:rPr>
              <a:t>)</a:t>
            </a:r>
            <a:r>
              <a:rPr lang="zh-CN" altLang="en-US" sz="2100">
                <a:solidFill>
                  <a:srgbClr val="FF0000"/>
                </a:solidFill>
              </a:rPr>
              <a:t>的工程项目，则可以不预付备料款</a:t>
            </a:r>
            <a:endParaRPr lang="zh-CN" altLang="en-US" sz="2100">
              <a:solidFill>
                <a:srgbClr val="FF0000"/>
              </a:solidFill>
            </a:endParaRPr>
          </a:p>
        </p:txBody>
      </p:sp>
      <p:graphicFrame>
        <p:nvGraphicFramePr>
          <p:cNvPr id="90115" name="对象 90114"/>
          <p:cNvGraphicFramePr>
            <a:graphicFrameLocks noChangeAspect="1"/>
          </p:cNvGraphicFramePr>
          <p:nvPr/>
        </p:nvGraphicFramePr>
        <p:xfrm>
          <a:off x="539750" y="2924175"/>
          <a:ext cx="8353425" cy="720725"/>
        </p:xfrm>
        <a:graphic>
          <a:graphicData uri="http://schemas.openxmlformats.org/presentationml/2006/ole">
            <mc:AlternateContent xmlns:mc="http://schemas.openxmlformats.org/markup-compatibility/2006">
              <mc:Choice xmlns:v="urn:schemas-microsoft-com:vml" Requires="v">
                <p:oleObj spid="_x0000_s3078" name="" r:id="rId1" imgW="4356100" imgH="393700" progId="Equation.3">
                  <p:embed/>
                </p:oleObj>
              </mc:Choice>
              <mc:Fallback>
                <p:oleObj name="" r:id="rId1" imgW="4356100" imgH="393700" progId="Equation.3">
                  <p:embed/>
                  <p:pic>
                    <p:nvPicPr>
                      <p:cNvPr id="0" name="图片 3077"/>
                      <p:cNvPicPr/>
                      <p:nvPr/>
                    </p:nvPicPr>
                    <p:blipFill>
                      <a:blip r:embed="rId2"/>
                      <a:stretch>
                        <a:fillRect/>
                      </a:stretch>
                    </p:blipFill>
                    <p:spPr>
                      <a:xfrm>
                        <a:off x="539750" y="2924175"/>
                        <a:ext cx="8353425" cy="720725"/>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90115"/>
                                        </p:tgtEl>
                                        <p:attrNameLst>
                                          <p:attrName>style.visibility</p:attrName>
                                        </p:attrNameLst>
                                      </p:cBhvr>
                                      <p:to>
                                        <p:strVal val="visible"/>
                                      </p:to>
                                    </p:set>
                                    <p:animEffect transition="in" filter="wedge">
                                      <p:cBhvr>
                                        <p:cTn id="7" dur="2000"/>
                                        <p:tgtEl>
                                          <p:spTgt spid="90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1138" name="矩形 91137"/>
          <p:cNvSpPr/>
          <p:nvPr/>
        </p:nvSpPr>
        <p:spPr>
          <a:xfrm>
            <a:off x="457200" y="457200"/>
            <a:ext cx="8305800" cy="3403600"/>
          </a:xfrm>
          <a:prstGeom prst="rect">
            <a:avLst/>
          </a:prstGeom>
          <a:noFill/>
          <a:ln w="9525">
            <a:noFill/>
          </a:ln>
        </p:spPr>
        <p: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Verdana" panose="020B0604030504040204" pitchFamily="34" charset="0"/>
                <a:ea typeface="宋体" panose="02010600030101010101" pitchFamily="2" charset="-122"/>
              </a:defRPr>
            </a:lvl5pPr>
          </a:lstStyle>
          <a:p>
            <a:pPr lvl="0">
              <a:lnSpc>
                <a:spcPct val="80000"/>
              </a:lnSpc>
            </a:pPr>
            <a:r>
              <a:rPr lang="en-US" altLang="zh-CN" sz="1900" b="1"/>
              <a:t>2</a:t>
            </a:r>
            <a:r>
              <a:rPr lang="zh-CN" altLang="en-US" sz="1900" b="1"/>
              <a:t>．备料款的扣回。</a:t>
            </a:r>
            <a:r>
              <a:rPr lang="zh-CN" altLang="en-US" sz="1900"/>
              <a:t>发包单位拨付给承包单位的备料款属于预支性质，到了工程实施后，随着工程所需主要材料储备的逐步减少，应以抵充工程价款的方式陆续扣回。扣款的方法有两种：</a:t>
            </a:r>
            <a:endParaRPr lang="zh-CN" altLang="en-US" sz="1900"/>
          </a:p>
          <a:p>
            <a:pPr lvl="0">
              <a:lnSpc>
                <a:spcPct val="80000"/>
              </a:lnSpc>
            </a:pPr>
            <a:r>
              <a:rPr lang="en-US" altLang="zh-CN" sz="1900"/>
              <a:t>(1)</a:t>
            </a:r>
            <a:r>
              <a:rPr lang="zh-CN" altLang="en-US" sz="1900"/>
              <a:t>可以从未施工工程尚需的主要材料及构件的价值相当于备料款数额时起扣，从每次结算工程价款中，按材料比重扣抵工程价款，竣工前全部扣清。</a:t>
            </a:r>
            <a:endParaRPr lang="zh-CN" altLang="en-US" sz="1900"/>
          </a:p>
          <a:p>
            <a:pPr lvl="0">
              <a:lnSpc>
                <a:spcPct val="80000"/>
              </a:lnSpc>
            </a:pPr>
            <a:r>
              <a:rPr lang="en-US" altLang="zh-CN" sz="1900"/>
              <a:t>(2)</a:t>
            </a:r>
            <a:r>
              <a:rPr lang="zh-CN" altLang="en-US" sz="1900"/>
              <a:t>建设部</a:t>
            </a:r>
            <a:r>
              <a:rPr lang="en-US" altLang="zh-CN" sz="1900"/>
              <a:t>《</a:t>
            </a:r>
            <a:r>
              <a:rPr lang="zh-CN" altLang="en-US" sz="1900"/>
              <a:t>招标文件范本</a:t>
            </a:r>
            <a:r>
              <a:rPr lang="en-US" altLang="zh-CN" sz="1900"/>
              <a:t>》</a:t>
            </a:r>
            <a:r>
              <a:rPr lang="zh-CN" altLang="en-US" sz="1900"/>
              <a:t>中规定，在承包方完成金额累计达到合同总价的</a:t>
            </a:r>
            <a:r>
              <a:rPr lang="en-US" altLang="zh-CN" sz="1900"/>
              <a:t>10%</a:t>
            </a:r>
            <a:r>
              <a:rPr lang="zh-CN" altLang="en-US" sz="1900"/>
              <a:t>后，由承包方开始向发包方还款，发包方从每次应付给承包方的金额中扣回工程预付款，发包方至少在合同规定的完工期前三个月将工程预付款的总计金额按逐次分摊的办法扣回。当发包方一次付给承包方的余额少于规定扣回的金额时，其差额应转入下一次支付中作为债务结转。</a:t>
            </a:r>
            <a:endParaRPr lang="zh-CN" altLang="en-US" sz="1900"/>
          </a:p>
          <a:p>
            <a:pPr lvl="0">
              <a:lnSpc>
                <a:spcPct val="80000"/>
              </a:lnSpc>
            </a:pPr>
            <a:r>
              <a:rPr lang="zh-CN" altLang="en-US" sz="1900"/>
              <a:t>其起扣点的计算公式为：</a:t>
            </a:r>
            <a:endParaRPr lang="zh-CN" altLang="en-US" sz="1900" b="1"/>
          </a:p>
        </p:txBody>
      </p:sp>
      <p:sp>
        <p:nvSpPr>
          <p:cNvPr id="91139" name="矩形 91138"/>
          <p:cNvSpPr/>
          <p:nvPr/>
        </p:nvSpPr>
        <p:spPr>
          <a:xfrm>
            <a:off x="755650" y="4005263"/>
            <a:ext cx="7886700" cy="336550"/>
          </a:xfrm>
          <a:prstGeom prst="rect">
            <a:avLst/>
          </a:prstGeom>
          <a:noFill/>
          <a:ln w="9525">
            <a:noFill/>
          </a:ln>
        </p:spPr>
        <p:txBody>
          <a:bodyPr wrap="none" anchor="t">
            <a:spAutoFit/>
          </a:bodyPr>
          <a:p>
            <a:pPr>
              <a:lnSpc>
                <a:spcPct val="80000"/>
              </a:lnSpc>
              <a:spcBef>
                <a:spcPct val="20000"/>
              </a:spcBef>
              <a:buClr>
                <a:schemeClr val="folHlink"/>
              </a:buClr>
              <a:buSzPct val="85000"/>
              <a:buFont typeface="Wingdings 2" panose="05020102010507070707" pitchFamily="18" charset="2"/>
              <a:buChar char="¡"/>
            </a:pPr>
            <a:r>
              <a:rPr lang="zh-CN" altLang="en-US" sz="2000">
                <a:latin typeface="Arial" panose="020B0604020202020204" pitchFamily="34" charset="0"/>
              </a:rPr>
              <a:t>备料款起扣点</a:t>
            </a:r>
            <a:r>
              <a:rPr lang="en-US" altLang="zh-CN" sz="2000">
                <a:solidFill>
                  <a:srgbClr val="FFFF00"/>
                </a:solidFill>
                <a:latin typeface="Arial" panose="020B0604020202020204" pitchFamily="34" charset="0"/>
              </a:rPr>
              <a:t>=</a:t>
            </a:r>
            <a:r>
              <a:rPr lang="zh-CN" altLang="en-US" sz="2000">
                <a:solidFill>
                  <a:srgbClr val="FF0000"/>
                </a:solidFill>
                <a:latin typeface="Arial" panose="020B0604020202020204" pitchFamily="34" charset="0"/>
              </a:rPr>
              <a:t>工程价款总额</a:t>
            </a:r>
            <a:r>
              <a:rPr lang="zh-CN" altLang="en-US" sz="2000">
                <a:solidFill>
                  <a:srgbClr val="FFFF00"/>
                </a:solidFill>
                <a:latin typeface="Arial" panose="020B0604020202020204" pitchFamily="34" charset="0"/>
              </a:rPr>
              <a:t>一</a:t>
            </a:r>
            <a:r>
              <a:rPr lang="zh-CN" altLang="en-US" sz="2000">
                <a:solidFill>
                  <a:srgbClr val="00CC00"/>
                </a:solidFill>
                <a:latin typeface="Arial" panose="020B0604020202020204" pitchFamily="34" charset="0"/>
              </a:rPr>
              <a:t>预付备料款限额／主要材料所占比重</a:t>
            </a:r>
            <a:r>
              <a:rPr lang="zh-CN" altLang="en-US" sz="2000">
                <a:latin typeface="Arial" panose="020B0604020202020204" pitchFamily="34" charset="0"/>
              </a:rPr>
              <a:t> </a:t>
            </a:r>
            <a:endParaRPr lang="zh-CN" altLang="en-US" sz="200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91139"/>
                                        </p:tgtEl>
                                        <p:attrNameLst>
                                          <p:attrName>style.visibility</p:attrName>
                                        </p:attrNameLst>
                                      </p:cBhvr>
                                      <p:to>
                                        <p:strVal val="visible"/>
                                      </p:to>
                                    </p:set>
                                    <p:anim calcmode="discrete" valueType="clr">
                                      <p:cBhvr override="childStyle">
                                        <p:cTn id="7" dur="80"/>
                                        <p:tgtEl>
                                          <p:spTgt spid="91139"/>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1139"/>
                                        </p:tgtEl>
                                        <p:attrNameLst>
                                          <p:attrName>fillcolor</p:attrName>
                                        </p:attrNameLst>
                                      </p:cBhvr>
                                      <p:tavLst>
                                        <p:tav tm="0">
                                          <p:val>
                                            <p:clrVal>
                                              <a:schemeClr val="accent2"/>
                                            </p:clrVal>
                                          </p:val>
                                        </p:tav>
                                        <p:tav tm="50000">
                                          <p:val>
                                            <p:clrVal>
                                              <a:schemeClr val="hlink"/>
                                            </p:clrVal>
                                          </p:val>
                                        </p:tav>
                                      </p:tavLst>
                                    </p:anim>
                                    <p:set>
                                      <p:cBhvr>
                                        <p:cTn id="9" dur="80"/>
                                        <p:tgtEl>
                                          <p:spTgt spid="9113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7458" name="标题 147457"/>
          <p:cNvSpPr>
            <a:spLocks noGrp="1"/>
          </p:cNvSpPr>
          <p:nvPr>
            <p:ph type="title"/>
          </p:nvPr>
        </p:nvSpPr>
        <p:spPr>
          <a:ln/>
        </p:spPr>
        <p:txBody>
          <a:bodyPr anchor="b"/>
          <a:p>
            <a:endParaRPr lang="zh-CN" altLang="en-US" dirty="0"/>
          </a:p>
        </p:txBody>
      </p:sp>
      <p:sp>
        <p:nvSpPr>
          <p:cNvPr id="147459" name="文本占位符 147458"/>
          <p:cNvSpPr>
            <a:spLocks noGrp="1"/>
          </p:cNvSpPr>
          <p:nvPr>
            <p:ph type="body" idx="1"/>
          </p:nvPr>
        </p:nvSpPr>
        <p:spPr>
          <a:xfrm>
            <a:off x="0" y="260350"/>
            <a:ext cx="9144000" cy="6597650"/>
          </a:xfrm>
          <a:ln/>
        </p:spPr>
        <p:txBody>
          <a:bodyPr/>
          <a:p>
            <a:pPr>
              <a:lnSpc>
                <a:spcPct val="80000"/>
              </a:lnSpc>
            </a:pPr>
            <a:r>
              <a:rPr lang="zh-CN" altLang="en-US" sz="3200" b="1" dirty="0"/>
              <a:t>（</a:t>
            </a:r>
            <a:r>
              <a:rPr lang="en-US" altLang="zh-CN" sz="3200" b="1"/>
              <a:t>1</a:t>
            </a:r>
            <a:r>
              <a:rPr lang="zh-CN" altLang="en-US" sz="3200" b="1" dirty="0"/>
              <a:t>）某工程按工程量清单计价，得到如下数据：分部分项工程工程量清单计价合计</a:t>
            </a:r>
            <a:r>
              <a:rPr lang="en-US" altLang="zh-CN" sz="3200" b="1"/>
              <a:t>1600</a:t>
            </a:r>
            <a:r>
              <a:rPr lang="zh-CN" altLang="en-US" sz="3200" b="1" dirty="0"/>
              <a:t>万元；措施项目清单计价合计</a:t>
            </a:r>
            <a:r>
              <a:rPr lang="en-US" altLang="zh-CN" sz="3200" b="1"/>
              <a:t>75</a:t>
            </a:r>
            <a:r>
              <a:rPr lang="zh-CN" altLang="en-US" sz="3200" b="1" dirty="0"/>
              <a:t>万元；其他项目清单计价合计</a:t>
            </a:r>
            <a:r>
              <a:rPr lang="en-US" altLang="zh-CN" sz="3200" b="1"/>
              <a:t>150</a:t>
            </a:r>
            <a:r>
              <a:rPr lang="zh-CN" altLang="en-US" sz="3200" b="1" dirty="0"/>
              <a:t>万元；规费</a:t>
            </a:r>
            <a:r>
              <a:rPr lang="en-US" altLang="zh-CN" sz="3200" b="1"/>
              <a:t>95</a:t>
            </a:r>
            <a:r>
              <a:rPr lang="zh-CN" altLang="en-US" sz="3200" b="1" dirty="0"/>
              <a:t>万元。税率是不含税造价的</a:t>
            </a:r>
            <a:r>
              <a:rPr lang="en-US" altLang="zh-CN" sz="3200" b="1"/>
              <a:t>3.4%</a:t>
            </a:r>
            <a:r>
              <a:rPr lang="zh-CN" altLang="en-US" sz="3200" b="1" dirty="0"/>
              <a:t>。</a:t>
            </a:r>
            <a:endParaRPr lang="zh-CN" altLang="en-US" sz="3200" b="1" dirty="0"/>
          </a:p>
          <a:p>
            <a:pPr>
              <a:lnSpc>
                <a:spcPct val="80000"/>
              </a:lnSpc>
            </a:pPr>
            <a:r>
              <a:rPr lang="zh-CN" altLang="en-US" sz="3200" b="1" dirty="0"/>
              <a:t>（</a:t>
            </a:r>
            <a:r>
              <a:rPr lang="en-US" altLang="zh-CN" sz="3200" b="1"/>
              <a:t>2</a:t>
            </a:r>
            <a:r>
              <a:rPr lang="zh-CN" altLang="en-US" sz="3200" b="1" dirty="0"/>
              <a:t>）在工程进行中，按</a:t>
            </a:r>
            <a:r>
              <a:rPr lang="en-US" altLang="zh-CN" sz="3200" b="1"/>
              <a:t>25%</a:t>
            </a:r>
            <a:r>
              <a:rPr lang="zh-CN" altLang="en-US" sz="3200" b="1" dirty="0"/>
              <a:t>支付工程预付款，在未完施工尚需的主要材料及构配件相当于预付款时起扣。主要材料和构配件占工程造价的</a:t>
            </a:r>
            <a:r>
              <a:rPr lang="en-US" altLang="zh-CN" sz="3200" b="1"/>
              <a:t>60%</a:t>
            </a:r>
            <a:r>
              <a:rPr lang="zh-CN" altLang="en-US" sz="3200" b="1" dirty="0"/>
              <a:t>。</a:t>
            </a:r>
            <a:endParaRPr lang="zh-CN" altLang="en-US" sz="3200" b="1" dirty="0"/>
          </a:p>
          <a:p>
            <a:pPr>
              <a:lnSpc>
                <a:spcPct val="80000"/>
              </a:lnSpc>
            </a:pPr>
            <a:r>
              <a:rPr lang="zh-CN" altLang="en-US" sz="3200" b="1" dirty="0"/>
              <a:t>（</a:t>
            </a:r>
            <a:r>
              <a:rPr lang="en-US" altLang="zh-CN" sz="3200" b="1"/>
              <a:t>3</a:t>
            </a:r>
            <a:r>
              <a:rPr lang="zh-CN" altLang="en-US" sz="3200" b="1" dirty="0"/>
              <a:t>）某月计划产值</a:t>
            </a:r>
            <a:r>
              <a:rPr lang="en-US" altLang="zh-CN" sz="3200" b="1"/>
              <a:t>180</a:t>
            </a:r>
            <a:r>
              <a:rPr lang="zh-CN" altLang="en-US" sz="3200" b="1" dirty="0"/>
              <a:t>万元，实际完成产值</a:t>
            </a:r>
            <a:r>
              <a:rPr lang="en-US" altLang="zh-CN" sz="3200" b="1"/>
              <a:t>205</a:t>
            </a:r>
            <a:r>
              <a:rPr lang="zh-CN" altLang="en-US" sz="3200" b="1" dirty="0"/>
              <a:t>万元，实际成本为</a:t>
            </a:r>
            <a:r>
              <a:rPr lang="en-US" altLang="zh-CN" sz="3200" b="1"/>
              <a:t>198</a:t>
            </a:r>
            <a:r>
              <a:rPr lang="zh-CN" altLang="en-US" sz="3200" b="1" dirty="0"/>
              <a:t>万元。</a:t>
            </a:r>
            <a:endParaRPr lang="zh-CN" altLang="en-US" sz="3200" b="1" dirty="0"/>
          </a:p>
          <a:p>
            <a:pPr>
              <a:lnSpc>
                <a:spcPct val="80000"/>
              </a:lnSpc>
            </a:pPr>
            <a:r>
              <a:rPr lang="zh-CN" altLang="en-US" sz="3200" b="1" dirty="0"/>
              <a:t>问题：</a:t>
            </a:r>
            <a:endParaRPr lang="zh-CN" altLang="en-US" sz="3200" b="1" dirty="0"/>
          </a:p>
          <a:p>
            <a:pPr>
              <a:lnSpc>
                <a:spcPct val="80000"/>
              </a:lnSpc>
            </a:pPr>
            <a:r>
              <a:rPr lang="zh-CN" altLang="en-US" sz="3200" b="1" dirty="0"/>
              <a:t>（</a:t>
            </a:r>
            <a:r>
              <a:rPr lang="en-US" altLang="zh-CN" sz="3200" b="1"/>
              <a:t>1</a:t>
            </a:r>
            <a:r>
              <a:rPr lang="zh-CN" altLang="en-US" sz="3200" b="1" dirty="0"/>
              <a:t>）该工程的总造价是多少？ </a:t>
            </a:r>
            <a:endParaRPr lang="zh-CN" altLang="en-US" sz="3200" b="1" dirty="0"/>
          </a:p>
          <a:p>
            <a:pPr>
              <a:lnSpc>
                <a:spcPct val="80000"/>
              </a:lnSpc>
            </a:pPr>
            <a:r>
              <a:rPr lang="zh-CN" altLang="en-US" sz="3200" b="1" dirty="0"/>
              <a:t>（</a:t>
            </a:r>
            <a:r>
              <a:rPr lang="en-US" altLang="zh-CN" sz="3200" b="1"/>
              <a:t>2</a:t>
            </a:r>
            <a:r>
              <a:rPr lang="zh-CN" altLang="en-US" sz="3200" b="1" dirty="0"/>
              <a:t>）该工程的预付款是多少？</a:t>
            </a:r>
            <a:endParaRPr lang="zh-CN" altLang="en-US" sz="3200" b="1" dirty="0"/>
          </a:p>
          <a:p>
            <a:pPr>
              <a:lnSpc>
                <a:spcPct val="80000"/>
              </a:lnSpc>
            </a:pPr>
            <a:r>
              <a:rPr lang="zh-CN" altLang="en-US" sz="3200" b="1" dirty="0"/>
              <a:t>（</a:t>
            </a:r>
            <a:r>
              <a:rPr lang="en-US" altLang="zh-CN" sz="3200" b="1"/>
              <a:t>3</a:t>
            </a:r>
            <a:r>
              <a:rPr lang="zh-CN" altLang="en-US" sz="3200" b="1" dirty="0"/>
              <a:t>）预付款起扣点是多少？</a:t>
            </a:r>
            <a:endParaRPr lang="zh-CN" altLang="en-US" sz="3200" b="1" dirty="0"/>
          </a:p>
          <a:p>
            <a:endParaRPr lang="zh-CN" altLang="en-US" sz="32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62" name="矩形 92161"/>
          <p:cNvSpPr/>
          <p:nvPr/>
        </p:nvSpPr>
        <p:spPr>
          <a:xfrm>
            <a:off x="457200" y="685800"/>
            <a:ext cx="8229600" cy="5440363"/>
          </a:xfrm>
          <a:prstGeom prst="rect">
            <a:avLst/>
          </a:prstGeom>
          <a:noFill/>
          <a:ln w="9525">
            <a:noFill/>
          </a:ln>
        </p:spPr>
        <p:txBody>
          <a:bodyPr/>
          <a:lst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u="none" kern="1200" baseline="0">
                <a:solidFill>
                  <a:schemeClr val="tx1"/>
                </a:solidFill>
                <a:latin typeface="Verdana" panose="020B0604030504040204" pitchFamily="34" charset="0"/>
                <a:ea typeface="宋体" panose="02010600030101010101" pitchFamily="2" charset="-122"/>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Verdana" panose="020B0604030504040204" pitchFamily="34" charset="0"/>
                <a:ea typeface="宋体" panose="02010600030101010101" pitchFamily="2" charset="-122"/>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Verdana" panose="020B0604030504040204" pitchFamily="34" charset="0"/>
                <a:ea typeface="宋体" panose="02010600030101010101" pitchFamily="2" charset="-122"/>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Verdana" panose="020B0604030504040204" pitchFamily="34" charset="0"/>
                <a:ea typeface="宋体" panose="02010600030101010101" pitchFamily="2" charset="-122"/>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Verdana" panose="020B0604030504040204" pitchFamily="34" charset="0"/>
                <a:ea typeface="宋体" panose="02010600030101010101" pitchFamily="2" charset="-122"/>
              </a:defRPr>
            </a:lvl5pPr>
          </a:lstStyle>
          <a:p>
            <a:pPr lvl="0">
              <a:lnSpc>
                <a:spcPct val="80000"/>
              </a:lnSpc>
            </a:pPr>
            <a:r>
              <a:rPr lang="zh-CN" altLang="en-US" sz="1900"/>
              <a:t>案例：</a:t>
            </a:r>
            <a:endParaRPr lang="zh-CN" altLang="en-US" sz="1900"/>
          </a:p>
          <a:p>
            <a:pPr lvl="0">
              <a:lnSpc>
                <a:spcPct val="80000"/>
              </a:lnSpc>
            </a:pPr>
            <a:r>
              <a:rPr lang="zh-CN" altLang="en-US" sz="1900"/>
              <a:t>（</a:t>
            </a:r>
            <a:r>
              <a:rPr lang="en-US" altLang="zh-CN" sz="1900"/>
              <a:t>1</a:t>
            </a:r>
            <a:r>
              <a:rPr lang="zh-CN" altLang="en-US" sz="1900"/>
              <a:t>）某工程按工程量清单计价，得到如下数据：分部分项工程工程量清单计价合计</a:t>
            </a:r>
            <a:r>
              <a:rPr lang="en-US" altLang="zh-CN" sz="1900"/>
              <a:t>1600</a:t>
            </a:r>
            <a:r>
              <a:rPr lang="zh-CN" altLang="en-US" sz="1900"/>
              <a:t>万元；措施项目清单计价合计</a:t>
            </a:r>
            <a:r>
              <a:rPr lang="en-US" altLang="zh-CN" sz="1900"/>
              <a:t>75</a:t>
            </a:r>
            <a:r>
              <a:rPr lang="zh-CN" altLang="en-US" sz="1900"/>
              <a:t>万元；其他项目清单计价合计</a:t>
            </a:r>
            <a:r>
              <a:rPr lang="en-US" altLang="zh-CN" sz="1900"/>
              <a:t>150</a:t>
            </a:r>
            <a:r>
              <a:rPr lang="zh-CN" altLang="en-US" sz="1900"/>
              <a:t>万元；规费</a:t>
            </a:r>
            <a:r>
              <a:rPr lang="en-US" altLang="zh-CN" sz="1900"/>
              <a:t>95</a:t>
            </a:r>
            <a:r>
              <a:rPr lang="zh-CN" altLang="en-US" sz="1900"/>
              <a:t>万元。税率是不含税造价的</a:t>
            </a:r>
            <a:r>
              <a:rPr lang="en-US" altLang="zh-CN" sz="1900"/>
              <a:t>3.4%</a:t>
            </a:r>
            <a:r>
              <a:rPr lang="zh-CN" altLang="en-US" sz="1900"/>
              <a:t>。</a:t>
            </a:r>
            <a:endParaRPr lang="zh-CN" altLang="en-US" sz="1900"/>
          </a:p>
          <a:p>
            <a:pPr lvl="0">
              <a:lnSpc>
                <a:spcPct val="80000"/>
              </a:lnSpc>
            </a:pPr>
            <a:r>
              <a:rPr lang="zh-CN" altLang="en-US" sz="1900"/>
              <a:t>（</a:t>
            </a:r>
            <a:r>
              <a:rPr lang="en-US" altLang="zh-CN" sz="1900"/>
              <a:t>2</a:t>
            </a:r>
            <a:r>
              <a:rPr lang="zh-CN" altLang="en-US" sz="1900"/>
              <a:t>）在工程进行中，按</a:t>
            </a:r>
            <a:r>
              <a:rPr lang="en-US" altLang="zh-CN" sz="1900"/>
              <a:t>25%</a:t>
            </a:r>
            <a:r>
              <a:rPr lang="zh-CN" altLang="en-US" sz="1900"/>
              <a:t>支付工程预付款，在未完施工尚需的主要材料及构配件相当于预付款时起扣。主要材料和构配件占工程造价的</a:t>
            </a:r>
            <a:r>
              <a:rPr lang="en-US" altLang="zh-CN" sz="1900"/>
              <a:t>60%</a:t>
            </a:r>
            <a:r>
              <a:rPr lang="zh-CN" altLang="en-US" sz="1900"/>
              <a:t>。</a:t>
            </a:r>
            <a:endParaRPr lang="zh-CN" altLang="en-US" sz="1900"/>
          </a:p>
          <a:p>
            <a:pPr lvl="0">
              <a:lnSpc>
                <a:spcPct val="80000"/>
              </a:lnSpc>
            </a:pPr>
            <a:r>
              <a:rPr lang="zh-CN" altLang="en-US" sz="1900"/>
              <a:t>（</a:t>
            </a:r>
            <a:r>
              <a:rPr lang="en-US" altLang="zh-CN" sz="1900"/>
              <a:t>3</a:t>
            </a:r>
            <a:r>
              <a:rPr lang="zh-CN" altLang="en-US" sz="1900"/>
              <a:t>）某月计划产值</a:t>
            </a:r>
            <a:r>
              <a:rPr lang="en-US" altLang="zh-CN" sz="1900"/>
              <a:t>180</a:t>
            </a:r>
            <a:r>
              <a:rPr lang="zh-CN" altLang="en-US" sz="1900"/>
              <a:t>万元，实际完成产值</a:t>
            </a:r>
            <a:r>
              <a:rPr lang="en-US" altLang="zh-CN" sz="1900"/>
              <a:t>205</a:t>
            </a:r>
            <a:r>
              <a:rPr lang="zh-CN" altLang="en-US" sz="1900"/>
              <a:t>万元，实际成本为</a:t>
            </a:r>
            <a:r>
              <a:rPr lang="en-US" altLang="zh-CN" sz="1900"/>
              <a:t>198</a:t>
            </a:r>
            <a:r>
              <a:rPr lang="zh-CN" altLang="en-US" sz="1900"/>
              <a:t>万元。</a:t>
            </a:r>
            <a:endParaRPr lang="zh-CN" altLang="en-US" sz="1900"/>
          </a:p>
          <a:p>
            <a:pPr lvl="0">
              <a:lnSpc>
                <a:spcPct val="80000"/>
              </a:lnSpc>
            </a:pPr>
            <a:r>
              <a:rPr lang="zh-CN" altLang="en-US" sz="1900"/>
              <a:t>问题：</a:t>
            </a:r>
            <a:endParaRPr lang="zh-CN" altLang="en-US" sz="1900"/>
          </a:p>
          <a:p>
            <a:pPr lvl="0">
              <a:lnSpc>
                <a:spcPct val="80000"/>
              </a:lnSpc>
            </a:pPr>
            <a:r>
              <a:rPr lang="zh-CN" altLang="en-US" sz="1900"/>
              <a:t>（</a:t>
            </a:r>
            <a:r>
              <a:rPr lang="en-US" altLang="zh-CN" sz="1900"/>
              <a:t>1</a:t>
            </a:r>
            <a:r>
              <a:rPr lang="zh-CN" altLang="en-US" sz="1900"/>
              <a:t>）该工程的总造价是多少？ </a:t>
            </a:r>
            <a:endParaRPr lang="zh-CN" altLang="en-US" sz="1900"/>
          </a:p>
          <a:p>
            <a:pPr lvl="0">
              <a:lnSpc>
                <a:spcPct val="80000"/>
              </a:lnSpc>
            </a:pPr>
            <a:r>
              <a:rPr lang="zh-CN" altLang="en-US" sz="1900"/>
              <a:t>（</a:t>
            </a:r>
            <a:r>
              <a:rPr lang="en-US" altLang="zh-CN" sz="1900"/>
              <a:t>2</a:t>
            </a:r>
            <a:r>
              <a:rPr lang="zh-CN" altLang="en-US" sz="1900"/>
              <a:t>）该工程的预付款是多少？</a:t>
            </a:r>
            <a:endParaRPr lang="zh-CN" altLang="en-US" sz="1900"/>
          </a:p>
          <a:p>
            <a:pPr lvl="0">
              <a:lnSpc>
                <a:spcPct val="80000"/>
              </a:lnSpc>
            </a:pPr>
            <a:r>
              <a:rPr lang="zh-CN" altLang="en-US" sz="1900"/>
              <a:t>（</a:t>
            </a:r>
            <a:r>
              <a:rPr lang="en-US" altLang="zh-CN" sz="1900"/>
              <a:t>3</a:t>
            </a:r>
            <a:r>
              <a:rPr lang="zh-CN" altLang="en-US" sz="1900"/>
              <a:t>）预付款起扣点是多少？</a:t>
            </a:r>
            <a:endParaRPr lang="zh-CN" altLang="en-US" sz="1900"/>
          </a:p>
          <a:p>
            <a:pPr lvl="0">
              <a:lnSpc>
                <a:spcPct val="80000"/>
              </a:lnSpc>
            </a:pPr>
            <a:r>
              <a:rPr lang="zh-CN" altLang="en-US" sz="1900"/>
              <a:t>答案：</a:t>
            </a:r>
            <a:endParaRPr lang="zh-CN" altLang="en-US" sz="1900"/>
          </a:p>
          <a:p>
            <a:pPr lvl="0">
              <a:lnSpc>
                <a:spcPct val="80000"/>
              </a:lnSpc>
            </a:pPr>
            <a:r>
              <a:rPr lang="zh-CN" altLang="en-US" sz="1900"/>
              <a:t>（</a:t>
            </a:r>
            <a:r>
              <a:rPr lang="en-US" altLang="zh-CN" sz="1900"/>
              <a:t>1</a:t>
            </a:r>
            <a:r>
              <a:rPr lang="zh-CN" altLang="en-US" sz="1900"/>
              <a:t>）总造价是：（</a:t>
            </a:r>
            <a:r>
              <a:rPr lang="en-US" altLang="zh-CN" sz="1900"/>
              <a:t>1600+75+150+95</a:t>
            </a:r>
            <a:r>
              <a:rPr lang="zh-CN" altLang="en-US" sz="1900"/>
              <a:t>）（</a:t>
            </a:r>
            <a:r>
              <a:rPr lang="en-US" altLang="zh-CN" sz="1900"/>
              <a:t>1+3.4%</a:t>
            </a:r>
            <a:r>
              <a:rPr lang="zh-CN" altLang="en-US" sz="1900"/>
              <a:t>）</a:t>
            </a:r>
            <a:r>
              <a:rPr lang="en-US" altLang="zh-CN" sz="1900"/>
              <a:t>=1985.28</a:t>
            </a:r>
            <a:r>
              <a:rPr lang="zh-CN" altLang="en-US" sz="1900"/>
              <a:t>万元</a:t>
            </a:r>
            <a:endParaRPr lang="zh-CN" altLang="en-US" sz="1900"/>
          </a:p>
          <a:p>
            <a:pPr lvl="0">
              <a:lnSpc>
                <a:spcPct val="80000"/>
              </a:lnSpc>
            </a:pPr>
            <a:r>
              <a:rPr lang="zh-CN" altLang="en-US" sz="1900"/>
              <a:t>（</a:t>
            </a:r>
            <a:r>
              <a:rPr lang="en-US" altLang="zh-CN" sz="1900"/>
              <a:t>2</a:t>
            </a:r>
            <a:r>
              <a:rPr lang="zh-CN" altLang="en-US" sz="1900"/>
              <a:t>）工程的预付款是：</a:t>
            </a:r>
            <a:r>
              <a:rPr lang="en-US" altLang="zh-CN" sz="1900"/>
              <a:t>1985.28×25%=496.32</a:t>
            </a:r>
            <a:r>
              <a:rPr lang="zh-CN" altLang="en-US" sz="1900"/>
              <a:t>万元</a:t>
            </a:r>
            <a:endParaRPr lang="zh-CN" altLang="en-US" sz="1900"/>
          </a:p>
          <a:p>
            <a:pPr lvl="0">
              <a:lnSpc>
                <a:spcPct val="80000"/>
              </a:lnSpc>
            </a:pPr>
            <a:r>
              <a:rPr lang="zh-CN" altLang="en-US" sz="1900"/>
              <a:t>（</a:t>
            </a:r>
            <a:r>
              <a:rPr lang="en-US" altLang="zh-CN" sz="1900"/>
              <a:t>3</a:t>
            </a:r>
            <a:r>
              <a:rPr lang="zh-CN" altLang="en-US" sz="1900"/>
              <a:t>）预付款的起扣点是：</a:t>
            </a:r>
            <a:r>
              <a:rPr lang="en-US" altLang="zh-CN" sz="1900"/>
              <a:t>1985.28—496.3÷60%=1985.28--827.2=1158.28</a:t>
            </a:r>
            <a:r>
              <a:rPr lang="zh-CN" altLang="en-US" sz="1900"/>
              <a:t>万元</a:t>
            </a:r>
            <a:endParaRPr lang="zh-CN" altLang="en-US" sz="1900"/>
          </a:p>
        </p:txBody>
      </p:sp>
    </p:spTree>
  </p:cSld>
  <p:clrMapOvr>
    <a:masterClrMapping/>
  </p:clrMapOvr>
</p:sld>
</file>

<file path=ppt/theme/theme1.xml><?xml version="1.0" encoding="utf-8"?>
<a:theme xmlns:a="http://schemas.openxmlformats.org/drawingml/2006/main" name="Profile">
  <a:themeElements>
    <a:clrScheme name="">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C"/>
      </a:accent5>
      <a:accent6>
        <a:srgbClr val="B70000"/>
      </a:accent6>
      <a:hlink>
        <a:srgbClr val="336699"/>
      </a:hlink>
      <a:folHlink>
        <a:srgbClr val="003366"/>
      </a:folHlink>
    </a:clrScheme>
    <a:fontScheme name="">
      <a:majorFont>
        <a:latin typeface="Verdana"/>
        <a:ea typeface="宋体"/>
        <a:cs typeface=""/>
      </a:majorFont>
      <a:minorFont>
        <a:latin typeface="Verdana"/>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800000"/>
        </a:lt1>
        <a:dk2>
          <a:srgbClr val="FFFFFF"/>
        </a:dk2>
        <a:lt2>
          <a:srgbClr val="A50021"/>
        </a:lt2>
        <a:accent1>
          <a:srgbClr val="FF9900"/>
        </a:accent1>
        <a:accent2>
          <a:srgbClr val="FF3300"/>
        </a:accent2>
        <a:accent3>
          <a:srgbClr val="C1AAAA"/>
        </a:accent3>
        <a:accent4>
          <a:srgbClr val="DCDCDC"/>
        </a:accent4>
        <a:accent5>
          <a:srgbClr val="FFCAAA"/>
        </a:accent5>
        <a:accent6>
          <a:srgbClr val="E52D00"/>
        </a:accent6>
        <a:hlink>
          <a:srgbClr val="FFFFCC"/>
        </a:hlink>
        <a:folHlink>
          <a:srgbClr val="FFCC99"/>
        </a:folHlink>
      </a:clrScheme>
      <a:clrMap bg1="lt1" tx1="dk1" bg2="lt2" tx2="dk2" accent1="accent1" accent2="accent2" accent3="accent3" accent4="accent4" accent5="accent5" accent6="accent6" hlink="hlink" folHlink="folHlink"/>
    </a:extraClrScheme>
    <a:extraClrScheme>
      <a:clrScheme name="">
        <a:dk1>
          <a:srgbClr val="FFFFFF"/>
        </a:dk1>
        <a:lt1>
          <a:srgbClr val="51072E"/>
        </a:lt1>
        <a:dk2>
          <a:srgbClr val="FFFFFF"/>
        </a:dk2>
        <a:lt2>
          <a:srgbClr val="3C001E"/>
        </a:lt2>
        <a:accent1>
          <a:srgbClr val="89A38F"/>
        </a:accent1>
        <a:accent2>
          <a:srgbClr val="666699"/>
        </a:accent2>
        <a:accent3>
          <a:srgbClr val="B3AAAC"/>
        </a:accent3>
        <a:accent4>
          <a:srgbClr val="DCDCDC"/>
        </a:accent4>
        <a:accent5>
          <a:srgbClr val="C4CEC6"/>
        </a:accent5>
        <a:accent6>
          <a:srgbClr val="5B5B89"/>
        </a:accent6>
        <a:hlink>
          <a:srgbClr val="808000"/>
        </a:hlink>
        <a:folHlink>
          <a:srgbClr val="666633"/>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FFFFFF"/>
        </a:dk2>
        <a:lt2>
          <a:srgbClr val="333333"/>
        </a:lt2>
        <a:accent1>
          <a:srgbClr val="3399FF"/>
        </a:accent1>
        <a:accent2>
          <a:srgbClr val="CC0000"/>
        </a:accent2>
        <a:accent3>
          <a:srgbClr val="AAAAAA"/>
        </a:accent3>
        <a:accent4>
          <a:srgbClr val="DCDCDC"/>
        </a:accent4>
        <a:accent5>
          <a:srgbClr val="ADCAFF"/>
        </a:accent5>
        <a:accent6>
          <a:srgbClr val="B70000"/>
        </a:accent6>
        <a:hlink>
          <a:srgbClr val="666699"/>
        </a:hlink>
        <a:folHlink>
          <a:srgbClr val="6600CC"/>
        </a:folHlink>
      </a:clrScheme>
      <a:clrMap bg1="lt1" tx1="dk1" bg2="lt2" tx2="dk2" accent1="accent1" accent2="accent2" accent3="accent3" accent4="accent4" accent5="accent5" accent6="accent6" hlink="hlink" folHlink="folHlink"/>
    </a:extraClrScheme>
    <a:extraClrScheme>
      <a:clrScheme name="">
        <a:dk1>
          <a:srgbClr val="FFFFFF"/>
        </a:dk1>
        <a:lt1>
          <a:srgbClr val="330000"/>
        </a:lt1>
        <a:dk2>
          <a:srgbClr val="FFFFFF"/>
        </a:dk2>
        <a:lt2>
          <a:srgbClr val="4B3D1B"/>
        </a:lt2>
        <a:accent1>
          <a:srgbClr val="CC9900"/>
        </a:accent1>
        <a:accent2>
          <a:srgbClr val="CC6600"/>
        </a:accent2>
        <a:accent3>
          <a:srgbClr val="ADAAAA"/>
        </a:accent3>
        <a:accent4>
          <a:srgbClr val="DCDCDC"/>
        </a:accent4>
        <a:accent5>
          <a:srgbClr val="E2CAAA"/>
        </a:accent5>
        <a:accent6>
          <a:srgbClr val="B75B00"/>
        </a:accent6>
        <a:hlink>
          <a:srgbClr val="666699"/>
        </a:hlink>
        <a:folHlink>
          <a:srgbClr val="CCCC00"/>
        </a:folHlink>
      </a:clrScheme>
      <a:clrMap bg1="lt1" tx1="dk1" bg2="lt2" tx2="dk2" accent1="accent1" accent2="accent2" accent3="accent3" accent4="accent4" accent5="accent5" accent6="accent6" hlink="hlink" folHlink="folHlink"/>
    </a:extraClrScheme>
    <a:extraClrScheme>
      <a:clrScheme name="">
        <a:dk1>
          <a:srgbClr val="FFFFFF"/>
        </a:dk1>
        <a:lt1>
          <a:srgbClr val="003366"/>
        </a:lt1>
        <a:dk2>
          <a:srgbClr val="FFFFFF"/>
        </a:dk2>
        <a:lt2>
          <a:srgbClr val="006666"/>
        </a:lt2>
        <a:accent1>
          <a:srgbClr val="0099CC"/>
        </a:accent1>
        <a:accent2>
          <a:srgbClr val="6666FF"/>
        </a:accent2>
        <a:accent3>
          <a:srgbClr val="AAADB9"/>
        </a:accent3>
        <a:accent4>
          <a:srgbClr val="DCDCDC"/>
        </a:accent4>
        <a:accent5>
          <a:srgbClr val="AACAE2"/>
        </a:accent5>
        <a:accent6>
          <a:srgbClr val="5B5BE5"/>
        </a:accent6>
        <a:hlink>
          <a:srgbClr val="FFFFCC"/>
        </a:hlink>
        <a:folHlink>
          <a:srgbClr val="FFCC00"/>
        </a:folHlink>
      </a:clrScheme>
      <a:clrMap bg1="lt1" tx1="dk1" bg2="lt2" tx2="dk2" accent1="accent1" accent2="accent2" accent3="accent3" accent4="accent4" accent5="accent5" accent6="accent6" hlink="hlink" folHlink="folHlink"/>
    </a:extraClrScheme>
    <a:extraClrScheme>
      <a:clrScheme name="">
        <a:dk1>
          <a:srgbClr val="FFFFFF"/>
        </a:dk1>
        <a:lt1>
          <a:srgbClr val="006666"/>
        </a:lt1>
        <a:dk2>
          <a:srgbClr val="FFFFFF"/>
        </a:dk2>
        <a:lt2>
          <a:srgbClr val="003366"/>
        </a:lt2>
        <a:accent1>
          <a:srgbClr val="6699FF"/>
        </a:accent1>
        <a:accent2>
          <a:srgbClr val="00CCFF"/>
        </a:accent2>
        <a:accent3>
          <a:srgbClr val="AAB9B9"/>
        </a:accent3>
        <a:accent4>
          <a:srgbClr val="DCDCDC"/>
        </a:accent4>
        <a:accent5>
          <a:srgbClr val="B9CAFF"/>
        </a:accent5>
        <a:accent6>
          <a:srgbClr val="00B7E5"/>
        </a:accent6>
        <a:hlink>
          <a:srgbClr val="FFFFCC"/>
        </a:hlink>
        <a:folHlink>
          <a:srgbClr val="33CCCC"/>
        </a:folHlink>
      </a:clrScheme>
      <a:clrMap bg1="lt1" tx1="dk1" bg2="lt2" tx2="dk2" accent1="accent1" accent2="accent2" accent3="accent3" accent4="accent4" accent5="accent5" accent6="accent6" hlink="hlink" folHlink="folHlink"/>
    </a:extraClrScheme>
    <a:extraClrScheme>
      <a:clrScheme name="">
        <a:dk1>
          <a:srgbClr val="000000"/>
        </a:dk1>
        <a:lt1>
          <a:srgbClr val="619CB1"/>
        </a:lt1>
        <a:dk2>
          <a:srgbClr val="FFFFFF"/>
        </a:dk2>
        <a:lt2>
          <a:srgbClr val="4E899E"/>
        </a:lt2>
        <a:accent1>
          <a:srgbClr val="FFCC00"/>
        </a:accent1>
        <a:accent2>
          <a:srgbClr val="B6523E"/>
        </a:accent2>
        <a:accent3>
          <a:srgbClr val="B7CBD4"/>
        </a:accent3>
        <a:accent4>
          <a:srgbClr val="000000"/>
        </a:accent4>
        <a:accent5>
          <a:srgbClr val="FFE2AA"/>
        </a:accent5>
        <a:accent6>
          <a:srgbClr val="A3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
        <a:dk1>
          <a:srgbClr val="FFFFFF"/>
        </a:dk1>
        <a:lt1>
          <a:srgbClr val="336600"/>
        </a:lt1>
        <a:dk2>
          <a:srgbClr val="FFFFFF"/>
        </a:dk2>
        <a:lt2>
          <a:srgbClr val="598600"/>
        </a:lt2>
        <a:accent1>
          <a:srgbClr val="33CC33"/>
        </a:accent1>
        <a:accent2>
          <a:srgbClr val="99CC00"/>
        </a:accent2>
        <a:accent3>
          <a:srgbClr val="ADB9AA"/>
        </a:accent3>
        <a:accent4>
          <a:srgbClr val="DCDCDC"/>
        </a:accent4>
        <a:accent5>
          <a:srgbClr val="ADE2AD"/>
        </a:accent5>
        <a:accent6>
          <a:srgbClr val="89B700"/>
        </a:accent6>
        <a:hlink>
          <a:srgbClr val="FFCC00"/>
        </a:hlink>
        <a:folHlink>
          <a:srgbClr val="FFFF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C"/>
        </a:accent5>
        <a:accent6>
          <a:srgbClr val="B7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Profile</Template>
  <TotalTime>0</TotalTime>
  <Words>6348</Words>
  <Application>WPS 演示</Application>
  <PresentationFormat>在屏幕上显示</PresentationFormat>
  <Paragraphs>308</Paragraphs>
  <Slides>27</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2</vt:i4>
      </vt:variant>
      <vt:variant>
        <vt:lpstr>幻灯片标题</vt:lpstr>
      </vt:variant>
      <vt:variant>
        <vt:i4>27</vt:i4>
      </vt:variant>
    </vt:vector>
  </HeadingPairs>
  <TitlesOfParts>
    <vt:vector size="44" baseType="lpstr">
      <vt:lpstr>Arial</vt:lpstr>
      <vt:lpstr>宋体</vt:lpstr>
      <vt:lpstr>Wingdings</vt:lpstr>
      <vt:lpstr>Verdana</vt:lpstr>
      <vt:lpstr>Times New Roman</vt:lpstr>
      <vt:lpstr>华文新魏</vt:lpstr>
      <vt:lpstr>Courier New</vt:lpstr>
      <vt:lpstr>Wingdings 2</vt:lpstr>
      <vt:lpstr>黑体</vt:lpstr>
      <vt:lpstr>幼圆</vt:lpstr>
      <vt:lpstr>Wingdings 3</vt:lpstr>
      <vt:lpstr>微软雅黑</vt:lpstr>
      <vt:lpstr>Arial Unicode MS</vt:lpstr>
      <vt:lpstr>Calibri</vt:lpstr>
      <vt:lpstr>Profile</vt:lpstr>
      <vt:lpstr>Equation.3</vt:lpstr>
      <vt:lpstr>Equation.3</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ESSUN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第六章    施工阶段工程造价的确定与控制</dc:title>
  <dc:creator>kevin</dc:creator>
  <cp:lastModifiedBy>小霞</cp:lastModifiedBy>
  <cp:revision>71</cp:revision>
  <dcterms:created xsi:type="dcterms:W3CDTF">2008-03-26T08:31:27Z</dcterms:created>
  <dcterms:modified xsi:type="dcterms:W3CDTF">2018-12-10T11:42:49Z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2052-11.1.0.8013</vt:lpwstr>
  </property>
</Properties>
</file>