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683" r:id="rId3"/>
    <p:sldId id="1277" r:id="rId4"/>
    <p:sldId id="1212" r:id="rId5"/>
    <p:sldId id="1213" r:id="rId6"/>
    <p:sldId id="1274" r:id="rId7"/>
    <p:sldId id="1275" r:id="rId8"/>
    <p:sldId id="1276" r:id="rId9"/>
  </p:sldIdLst>
  <p:sldSz cx="9144000" cy="6858000" type="screen4x3"/>
  <p:notesSz cx="7102475" cy="10231755"/>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FFCC"/>
    <a:srgbClr val="99FFCC"/>
    <a:srgbClr val="CCFFFF"/>
    <a:srgbClr val="00CCFF"/>
    <a:srgbClr val="00FFFF"/>
    <a:srgbClr val="FF33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65" d="100"/>
          <a:sy n="65" d="100"/>
        </p:scale>
        <p:origin x="-648" y="-96"/>
      </p:cViewPr>
      <p:guideLst>
        <p:guide orient="horz" pos="660"/>
        <p:guide pos="179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notesMaster" Target="notesMasters/notesMaster1.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页眉占位符 3073"/>
          <p:cNvSpPr>
            <a:spLocks noGrp="1"/>
          </p:cNvSpPr>
          <p:nvPr>
            <p:ph type="hdr" sz="quarter"/>
          </p:nvPr>
        </p:nvSpPr>
        <p:spPr>
          <a:xfrm>
            <a:off x="0" y="0"/>
            <a:ext cx="3078163" cy="511175"/>
          </a:xfrm>
          <a:prstGeom prst="rect">
            <a:avLst/>
          </a:prstGeom>
          <a:noFill/>
          <a:ln w="9525">
            <a:noFill/>
          </a:ln>
        </p:spPr>
        <p:txBody>
          <a:bodyPr lIns="99048" tIns="49524" rIns="99048" bIns="49524"/>
          <a:p>
            <a:pPr lvl="0" defTabSz="990600"/>
            <a:endParaRPr lang="zh-CN" altLang="en-US" sz="1300" dirty="0"/>
          </a:p>
        </p:txBody>
      </p:sp>
      <p:sp>
        <p:nvSpPr>
          <p:cNvPr id="3075" name="日期占位符 3074"/>
          <p:cNvSpPr>
            <a:spLocks noGrp="1"/>
          </p:cNvSpPr>
          <p:nvPr>
            <p:ph type="dt" idx="1"/>
          </p:nvPr>
        </p:nvSpPr>
        <p:spPr>
          <a:xfrm>
            <a:off x="4022725" y="0"/>
            <a:ext cx="3078163" cy="511175"/>
          </a:xfrm>
          <a:prstGeom prst="rect">
            <a:avLst/>
          </a:prstGeom>
          <a:noFill/>
          <a:ln w="9525">
            <a:noFill/>
          </a:ln>
        </p:spPr>
        <p:txBody>
          <a:bodyPr lIns="99048" tIns="49524" rIns="99048" bIns="49524"/>
          <a:p>
            <a:pPr lvl="0" algn="r" defTabSz="990600"/>
            <a:endParaRPr lang="zh-CN" altLang="en-US" sz="1300" dirty="0"/>
          </a:p>
        </p:txBody>
      </p:sp>
      <p:sp>
        <p:nvSpPr>
          <p:cNvPr id="3076" name="幻灯片图像占位符 3075"/>
          <p:cNvSpPr>
            <a:spLocks noGrp="1" noRot="1"/>
          </p:cNvSpPr>
          <p:nvPr>
            <p:ph type="sldImg" idx="2"/>
          </p:nvPr>
        </p:nvSpPr>
        <p:spPr>
          <a:xfrm>
            <a:off x="992188" y="766763"/>
            <a:ext cx="5118100" cy="3836987"/>
          </a:xfrm>
          <a:prstGeom prst="rect">
            <a:avLst/>
          </a:prstGeom>
          <a:noFill/>
          <a:ln w="9525">
            <a:noFill/>
          </a:ln>
        </p:spPr>
      </p:sp>
      <p:sp>
        <p:nvSpPr>
          <p:cNvPr id="3077" name="文本占位符 3076"/>
          <p:cNvSpPr>
            <a:spLocks noGrp="1" noRot="1"/>
          </p:cNvSpPr>
          <p:nvPr>
            <p:ph type="body" sz="quarter" idx="3"/>
          </p:nvPr>
        </p:nvSpPr>
        <p:spPr>
          <a:xfrm>
            <a:off x="709613" y="4859338"/>
            <a:ext cx="5683250" cy="4605337"/>
          </a:xfrm>
          <a:prstGeom prst="rect">
            <a:avLst/>
          </a:prstGeom>
          <a:noFill/>
          <a:ln w="9525">
            <a:noFill/>
          </a:ln>
        </p:spPr>
        <p:txBody>
          <a:bodyPr lIns="99048" tIns="49524" rIns="99048" bIns="49524" anchor="ct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078" name="页脚占位符 3077"/>
          <p:cNvSpPr>
            <a:spLocks noGrp="1"/>
          </p:cNvSpPr>
          <p:nvPr>
            <p:ph type="ftr" sz="quarter" idx="4"/>
          </p:nvPr>
        </p:nvSpPr>
        <p:spPr>
          <a:xfrm>
            <a:off x="0" y="9718675"/>
            <a:ext cx="3078163" cy="511175"/>
          </a:xfrm>
          <a:prstGeom prst="rect">
            <a:avLst/>
          </a:prstGeom>
          <a:noFill/>
          <a:ln w="9525">
            <a:noFill/>
          </a:ln>
        </p:spPr>
        <p:txBody>
          <a:bodyPr lIns="99048" tIns="49524" rIns="99048" bIns="49524" anchor="b"/>
          <a:p>
            <a:pPr lvl="0" defTabSz="990600"/>
            <a:endParaRPr lang="zh-CN" altLang="en-US" sz="1300" dirty="0"/>
          </a:p>
        </p:txBody>
      </p:sp>
      <p:sp>
        <p:nvSpPr>
          <p:cNvPr id="3079" name="灯片编号占位符 3078"/>
          <p:cNvSpPr>
            <a:spLocks noGrp="1"/>
          </p:cNvSpPr>
          <p:nvPr>
            <p:ph type="sldNum" sz="quarter" idx="5"/>
          </p:nvPr>
        </p:nvSpPr>
        <p:spPr>
          <a:xfrm>
            <a:off x="4022725" y="9718675"/>
            <a:ext cx="3078163" cy="511175"/>
          </a:xfrm>
          <a:prstGeom prst="rect">
            <a:avLst/>
          </a:prstGeom>
          <a:noFill/>
          <a:ln w="9525">
            <a:noFill/>
          </a:ln>
        </p:spPr>
        <p:txBody>
          <a:bodyPr lIns="99048" tIns="49524" rIns="99048" bIns="49524" anchor="b"/>
          <a:p>
            <a:pPr lvl="0" algn="r" defTabSz="990600"/>
            <a:fld id="{9A0DB2DC-4C9A-4742-B13C-FB6460FD3503}" type="slidenum">
              <a:rPr lang="zh-CN" altLang="en-US" sz="1300" dirty="0"/>
            </a:fld>
            <a:endParaRPr lang="zh-CN" altLang="en-US" sz="1300" dirty="0"/>
          </a:p>
        </p:txBody>
      </p:sp>
    </p:spTree>
  </p:cSld>
  <p:clrMap bg1="lt1" tx1="dk1" bg2="lt2" tx2="dk2" accent1="accent1" accent2="accent2" accent3="accent3" accent4="accent4" accent5="accent5" accent6="accent6" hlink="hlink" folHlink="folHlink"/>
  <p:hf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slideLayouts/_rels/slideLayout1.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image" Target="../media/image2.jpeg"/><Relationship Id="rId3" Type="http://schemas.openxmlformats.org/officeDocument/2006/relationships/image" Target="../media/image1.png"/><Relationship Id="rId2" Type="http://schemas.openxmlformats.org/officeDocument/2006/relationships/oleObject" Target="../embeddings/oleObject1.bin"/><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pattFill prst="ltHorz">
          <a:fgClr>
            <a:schemeClr val="bg2"/>
          </a:fgClr>
          <a:bgClr>
            <a:schemeClr val="bg1"/>
          </a:bgClr>
        </a:pattFill>
        <a:effectLst/>
      </p:bgPr>
    </p:bg>
    <p:spTree>
      <p:nvGrpSpPr>
        <p:cNvPr id="1" name=""/>
        <p:cNvGrpSpPr/>
        <p:nvPr/>
      </p:nvGrpSpPr>
      <p:grpSpPr/>
      <p:sp>
        <p:nvSpPr>
          <p:cNvPr id="2050" name="标题 2049"/>
          <p:cNvSpPr>
            <a:spLocks noGrp="1"/>
          </p:cNvSpPr>
          <p:nvPr>
            <p:ph type="ctrTitle"/>
          </p:nvPr>
        </p:nvSpPr>
        <p:spPr>
          <a:xfrm>
            <a:off x="685800" y="990600"/>
            <a:ext cx="7772400" cy="1371600"/>
          </a:xfrm>
          <a:prstGeom prst="rect">
            <a:avLst/>
          </a:prstGeom>
          <a:noFill/>
          <a:ln w="9525">
            <a:noFill/>
          </a:ln>
        </p:spPr>
        <p:txBody>
          <a:bodyPr anchor="b"/>
          <a:lstStyle>
            <a:lvl1pPr lvl="0">
              <a:defRPr sz="4000"/>
            </a:lvl1pPr>
          </a:lstStyle>
          <a:p>
            <a:pPr lvl="0"/>
            <a:r>
              <a:rPr lang="zh-CN" altLang="en-US"/>
              <a:t>单击此处编辑母版标题样式</a:t>
            </a:r>
            <a:endParaRPr lang="zh-CN" altLang="en-US"/>
          </a:p>
        </p:txBody>
      </p:sp>
      <p:sp>
        <p:nvSpPr>
          <p:cNvPr id="2051" name="副标题 2050"/>
          <p:cNvSpPr>
            <a:spLocks noGrp="1"/>
          </p:cNvSpPr>
          <p:nvPr>
            <p:ph type="subTitle" idx="1"/>
          </p:nvPr>
        </p:nvSpPr>
        <p:spPr>
          <a:xfrm>
            <a:off x="1447800" y="3429000"/>
            <a:ext cx="7010400" cy="1600200"/>
          </a:xfrm>
          <a:prstGeom prst="rect">
            <a:avLst/>
          </a:prstGeom>
          <a:noFill/>
          <a:ln w="9525">
            <a:noFill/>
          </a:ln>
        </p:spPr>
        <p:txBody>
          <a:bodyPr anchor="t"/>
          <a:lstStyle>
            <a:lvl1pPr marL="0" lvl="0" indent="0">
              <a:buNone/>
              <a:defRPr sz="2800"/>
            </a:lvl1pPr>
            <a:lvl2pPr marL="457200" lvl="1" indent="14605" algn="ctr">
              <a:buNone/>
              <a:defRPr sz="2800"/>
            </a:lvl2pPr>
            <a:lvl3pPr marL="909955" lvl="2" indent="0" algn="ctr">
              <a:buNone/>
              <a:defRPr sz="2800"/>
            </a:lvl3pPr>
            <a:lvl4pPr marL="1306830" lvl="3" indent="0" algn="ctr">
              <a:buNone/>
              <a:defRPr sz="2800"/>
            </a:lvl4pPr>
            <a:lvl5pPr marL="1695450" lvl="4" indent="0" algn="ctr">
              <a:buNone/>
              <a:defRPr sz="2800"/>
            </a:lvl5pPr>
          </a:lstStyle>
          <a:p>
            <a:pPr lvl="0"/>
            <a:r>
              <a:rPr lang="zh-CN" altLang="en-US"/>
              <a:t>单击此处编辑母版副标题样式</a:t>
            </a:r>
            <a:endParaRPr lang="zh-CN" altLang="en-US"/>
          </a:p>
        </p:txBody>
      </p:sp>
      <p:sp>
        <p:nvSpPr>
          <p:cNvPr id="2052" name="日期占位符 2051"/>
          <p:cNvSpPr>
            <a:spLocks noGrp="1"/>
          </p:cNvSpPr>
          <p:nvPr>
            <p:ph type="dt" sz="half" idx="2"/>
          </p:nvPr>
        </p:nvSpPr>
        <p:spPr>
          <a:xfrm>
            <a:off x="685800" y="6248400"/>
            <a:ext cx="1905000" cy="457200"/>
          </a:xfrm>
          <a:prstGeom prst="rect">
            <a:avLst/>
          </a:prstGeom>
          <a:noFill/>
          <a:ln w="9525">
            <a:noFill/>
          </a:ln>
        </p:spPr>
        <p:txBody>
          <a:bodyPr anchor="t"/>
          <a:lstStyle>
            <a:lvl1pPr>
              <a:defRPr sz="1200">
                <a:latin typeface="Verdana" panose="020B0604030504040204" pitchFamily="34" charset="0"/>
              </a:defRPr>
            </a:lvl1pPr>
          </a:lstStyle>
          <a:p>
            <a:endParaRPr lang="zh-CN" altLang="en-US" dirty="0">
              <a:latin typeface="Arial" panose="020B0604020202020204" pitchFamily="34" charset="0"/>
            </a:endParaRPr>
          </a:p>
        </p:txBody>
      </p:sp>
      <p:sp>
        <p:nvSpPr>
          <p:cNvPr id="2053" name="页脚占位符 2052"/>
          <p:cNvSpPr>
            <a:spLocks noGrp="1"/>
          </p:cNvSpPr>
          <p:nvPr>
            <p:ph type="ftr" sz="quarter" idx="3"/>
          </p:nvPr>
        </p:nvSpPr>
        <p:spPr>
          <a:xfrm>
            <a:off x="3124200" y="6248400"/>
            <a:ext cx="2895600" cy="457200"/>
          </a:xfrm>
          <a:prstGeom prst="rect">
            <a:avLst/>
          </a:prstGeom>
          <a:noFill/>
          <a:ln w="9525">
            <a:noFill/>
          </a:ln>
        </p:spPr>
        <p:txBody>
          <a:bodyPr anchor="t"/>
          <a:lstStyle>
            <a:lvl1pPr algn="ctr">
              <a:defRPr sz="1200">
                <a:latin typeface="Verdana" panose="020B0604030504040204" pitchFamily="34" charset="0"/>
              </a:defRPr>
            </a:lvl1pPr>
          </a:lstStyle>
          <a:p>
            <a:endParaRPr lang="zh-CN" altLang="en-US" dirty="0"/>
          </a:p>
        </p:txBody>
      </p:sp>
      <p:sp>
        <p:nvSpPr>
          <p:cNvPr id="2054" name="灯片编号占位符 2053"/>
          <p:cNvSpPr>
            <a:spLocks noGrp="1"/>
          </p:cNvSpPr>
          <p:nvPr>
            <p:ph type="sldNum" sz="quarter" idx="4"/>
          </p:nvPr>
        </p:nvSpPr>
        <p:spPr>
          <a:xfrm>
            <a:off x="6553200" y="6248400"/>
            <a:ext cx="1905000" cy="457200"/>
          </a:xfrm>
          <a:prstGeom prst="rect">
            <a:avLst/>
          </a:prstGeom>
          <a:noFill/>
          <a:ln w="9525">
            <a:noFill/>
          </a:ln>
        </p:spPr>
        <p:txBody>
          <a:bodyPr anchor="t"/>
          <a:lstStyle>
            <a:lvl1pPr algn="r">
              <a:defRPr sz="1200">
                <a:latin typeface="Verdana" panose="020B0604030504040204" pitchFamily="34" charset="0"/>
              </a:defRPr>
            </a:lvl1pPr>
          </a:lstStyle>
          <a:p>
            <a:fld id="{9A0DB2DC-4C9A-4742-B13C-FB6460FD3503}" type="slidenum">
              <a:rPr lang="zh-CN" altLang="en-US" dirty="0"/>
            </a:fld>
            <a:endParaRPr lang="zh-CN" altLang="en-US" dirty="0">
              <a:latin typeface="Arial" panose="020B0604020202020204" pitchFamily="34" charset="0"/>
            </a:endParaRPr>
          </a:p>
        </p:txBody>
      </p:sp>
      <p:sp>
        <p:nvSpPr>
          <p:cNvPr id="2055" name="任意多边形 2054"/>
          <p:cNvSpPr/>
          <p:nvPr/>
        </p:nvSpPr>
        <p:spPr>
          <a:xfrm>
            <a:off x="685800" y="2393950"/>
            <a:ext cx="7772400" cy="109538"/>
          </a:xfrm>
          <a:custGeom>
            <a:avLst/>
            <a:gdLst>
              <a:gd name="A1" fmla="val 618"/>
              <a:gd name="A3" fmla="val 0"/>
              <a:gd name="G0" fmla="+- A1 0 0"/>
            </a:gdLst>
            <a:ahLst/>
            <a:cxnLst/>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cap="flat" cmpd="sng">
            <a:solidFill>
              <a:schemeClr val="accent2"/>
            </a:solidFill>
            <a:prstDash val="solid"/>
            <a:miter/>
            <a:headEnd type="none" w="med" len="med"/>
            <a:tailEnd type="none" w="med" len="med"/>
          </a:ln>
        </p:spPr>
        <p:txBody>
          <a:bodyPr/>
          <a:p>
            <a:pPr lvl="0"/>
            <a:endParaRPr lang="zh-CN" altLang="en-US" sz="2400" dirty="0">
              <a:latin typeface="Times New Roman" panose="02020603050405020304" pitchFamily="18" charset="0"/>
            </a:endParaRPr>
          </a:p>
        </p:txBody>
      </p:sp>
      <p:graphicFrame>
        <p:nvGraphicFramePr>
          <p:cNvPr id="2056" name="对象 2055"/>
          <p:cNvGraphicFramePr>
            <a:graphicFrameLocks noChangeAspect="1"/>
          </p:cNvGraphicFramePr>
          <p:nvPr userDrawn="1"/>
        </p:nvGraphicFramePr>
        <p:xfrm>
          <a:off x="7127875" y="0"/>
          <a:ext cx="2016125" cy="496888"/>
        </p:xfrm>
        <a:graphic>
          <a:graphicData uri="http://schemas.openxmlformats.org/presentationml/2006/ole">
            <mc:AlternateContent xmlns:mc="http://schemas.openxmlformats.org/markup-compatibility/2006">
              <mc:Choice xmlns:v="urn:schemas-microsoft-com:vml" Requires="v">
                <p:oleObj spid="_x0000_s3076" name="" r:id="rId2" imgW="1752600" imgH="431800" progId="">
                  <p:embed/>
                </p:oleObj>
              </mc:Choice>
              <mc:Fallback>
                <p:oleObj name="" r:id="rId2" imgW="1752600" imgH="431800" progId="">
                  <p:embed/>
                  <p:pic>
                    <p:nvPicPr>
                      <p:cNvPr id="0" name="图片 3075"/>
                      <p:cNvPicPr/>
                      <p:nvPr/>
                    </p:nvPicPr>
                    <p:blipFill>
                      <a:blip r:embed="rId3"/>
                      <a:stretch>
                        <a:fillRect/>
                      </a:stretch>
                    </p:blipFill>
                    <p:spPr>
                      <a:xfrm>
                        <a:off x="7127875" y="0"/>
                        <a:ext cx="2016125" cy="496888"/>
                      </a:xfrm>
                      <a:prstGeom prst="rect">
                        <a:avLst/>
                      </a:prstGeom>
                      <a:noFill/>
                      <a:ln w="38100">
                        <a:noFill/>
                        <a:miter/>
                      </a:ln>
                    </p:spPr>
                  </p:pic>
                </p:oleObj>
              </mc:Fallback>
            </mc:AlternateContent>
          </a:graphicData>
        </a:graphic>
      </p:graphicFrame>
      <p:pic>
        <p:nvPicPr>
          <p:cNvPr id="2057" name="图片 2056" descr="SEM"/>
          <p:cNvPicPr>
            <a:picLocks noChangeAspect="1"/>
          </p:cNvPicPr>
          <p:nvPr userDrawn="1"/>
        </p:nvPicPr>
        <p:blipFill>
          <a:blip r:embed="rId4">
            <a:lum bright="23999" contrast="-24001"/>
          </a:blip>
          <a:stretch>
            <a:fillRect/>
          </a:stretch>
        </p:blipFill>
        <p:spPr>
          <a:xfrm>
            <a:off x="0" y="0"/>
            <a:ext cx="9144000" cy="6858000"/>
          </a:xfrm>
          <a:prstGeom prst="rect">
            <a:avLst/>
          </a:prstGeom>
          <a:noFill/>
          <a:ln w="9525">
            <a:noFill/>
          </a:ln>
        </p:spPr>
      </p:pic>
    </p:spTree>
  </p:cSld>
  <p:clrMapOvr>
    <a:masterClrMapping/>
  </p:clrMapOvr>
  <p:transition spd="med">
    <p:cover dir="u"/>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med">
    <p:cover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73441" y="304800"/>
            <a:ext cx="2002234" cy="5715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66738" y="304800"/>
            <a:ext cx="5890631" cy="57150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med">
    <p:cover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med">
    <p:cover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med">
    <p:cover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66738" y="1752600"/>
            <a:ext cx="3920490" cy="4267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7248" y="1752600"/>
            <a:ext cx="3920490" cy="4267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med">
    <p:cover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med">
    <p:cover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med">
    <p:cover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med">
    <p:cover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med">
    <p:cover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med">
    <p:cover dir="u"/>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p:sp>
        <p:nvSpPr>
          <p:cNvPr id="1026" name="标题 1025"/>
          <p:cNvSpPr>
            <a:spLocks noGrp="1"/>
          </p:cNvSpPr>
          <p:nvPr>
            <p:ph type="title"/>
          </p:nvPr>
        </p:nvSpPr>
        <p:spPr>
          <a:xfrm>
            <a:off x="574675" y="304800"/>
            <a:ext cx="8001000" cy="1216025"/>
          </a:xfrm>
          <a:prstGeom prst="rect">
            <a:avLst/>
          </a:prstGeom>
          <a:noFill/>
          <a:ln w="9525">
            <a:noFill/>
          </a:ln>
        </p:spPr>
        <p:txBody>
          <a:bodyPr anchor="b"/>
          <a:p>
            <a:pPr lvl="0"/>
            <a:r>
              <a:rPr lang="zh-CN" altLang="en-US"/>
              <a:t>单击此处编辑母版标题样式</a:t>
            </a:r>
            <a:endParaRPr lang="zh-CN" altLang="en-US"/>
          </a:p>
        </p:txBody>
      </p:sp>
      <p:sp>
        <p:nvSpPr>
          <p:cNvPr id="1027" name="文本占位符 1026"/>
          <p:cNvSpPr>
            <a:spLocks noGrp="1"/>
          </p:cNvSpPr>
          <p:nvPr>
            <p:ph type="body" idx="1"/>
          </p:nvPr>
        </p:nvSpPr>
        <p:spPr>
          <a:xfrm>
            <a:off x="566738" y="1752600"/>
            <a:ext cx="8001000" cy="4267200"/>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任意多边形 1027"/>
          <p:cNvSpPr/>
          <p:nvPr/>
        </p:nvSpPr>
        <p:spPr>
          <a:xfrm>
            <a:off x="609600" y="1566863"/>
            <a:ext cx="7958138" cy="109537"/>
          </a:xfrm>
          <a:custGeom>
            <a:avLst/>
            <a:gdLst>
              <a:gd name="A1" fmla="val 585"/>
              <a:gd name="A3" fmla="val 0"/>
              <a:gd name="G0" fmla="+- A1 0 0"/>
            </a:gdLst>
            <a:ahLst/>
            <a:cxnLst/>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cap="flat" cmpd="sng">
            <a:solidFill>
              <a:schemeClr val="accent2"/>
            </a:solidFill>
            <a:prstDash val="solid"/>
            <a:miter/>
            <a:headEnd type="none" w="med" len="med"/>
            <a:tailEnd type="none" w="med" len="med"/>
          </a:ln>
        </p:spPr>
        <p:txBody>
          <a:bodyPr/>
          <a:p>
            <a:pPr lvl="0"/>
            <a:endParaRPr lang="zh-CN" altLang="en-US" sz="2400" dirty="0">
              <a:latin typeface="Times New Roman" panose="02020603050405020304" pitchFamily="18" charset="0"/>
            </a:endParaRPr>
          </a:p>
        </p:txBody>
      </p:sp>
      <p:sp>
        <p:nvSpPr>
          <p:cNvPr id="1029" name="直接连接符 1028"/>
          <p:cNvSpPr/>
          <p:nvPr/>
        </p:nvSpPr>
        <p:spPr>
          <a:xfrm flipV="1">
            <a:off x="609600" y="6172200"/>
            <a:ext cx="7924800" cy="0"/>
          </a:xfrm>
          <a:prstGeom prst="line">
            <a:avLst/>
          </a:prstGeom>
          <a:ln w="3175" cap="flat" cmpd="sng">
            <a:solidFill>
              <a:schemeClr val="accent2"/>
            </a:solidFill>
            <a:prstDash val="solid"/>
            <a:headEnd type="none" w="med" len="med"/>
            <a:tailEnd type="none" w="med" len="med"/>
          </a:ln>
        </p:spPr>
      </p:sp>
      <p:sp>
        <p:nvSpPr>
          <p:cNvPr id="1030" name="日期占位符 1029"/>
          <p:cNvSpPr>
            <a:spLocks noGrp="1"/>
          </p:cNvSpPr>
          <p:nvPr>
            <p:ph type="dt" sz="half" idx="2"/>
          </p:nvPr>
        </p:nvSpPr>
        <p:spPr>
          <a:xfrm>
            <a:off x="609600" y="6245225"/>
            <a:ext cx="1981200" cy="476250"/>
          </a:xfrm>
          <a:prstGeom prst="rect">
            <a:avLst/>
          </a:prstGeom>
          <a:noFill/>
          <a:ln w="9525">
            <a:noFill/>
          </a:ln>
        </p:spPr>
        <p:txBody>
          <a:bodyPr/>
          <a:lstStyle>
            <a:lvl1pPr>
              <a:defRPr sz="1200">
                <a:latin typeface="Verdana" panose="020B0604030504040204" pitchFamily="34" charset="0"/>
              </a:defRPr>
            </a:lvl1pPr>
          </a:lstStyle>
          <a:p>
            <a:pPr lvl="0"/>
            <a:endParaRPr lang="zh-CN" altLang="en-US" dirty="0">
              <a:latin typeface="Arial" panose="020B0604020202020204" pitchFamily="34" charset="0"/>
            </a:endParaRPr>
          </a:p>
        </p:txBody>
      </p:sp>
      <p:sp>
        <p:nvSpPr>
          <p:cNvPr id="1031" name="页脚占位符 1030"/>
          <p:cNvSpPr>
            <a:spLocks noGrp="1"/>
          </p:cNvSpPr>
          <p:nvPr>
            <p:ph type="ftr" sz="quarter" idx="3"/>
          </p:nvPr>
        </p:nvSpPr>
        <p:spPr>
          <a:xfrm>
            <a:off x="3124200" y="6245225"/>
            <a:ext cx="2895600" cy="476250"/>
          </a:xfrm>
          <a:prstGeom prst="rect">
            <a:avLst/>
          </a:prstGeom>
          <a:noFill/>
          <a:ln w="9525">
            <a:noFill/>
          </a:ln>
        </p:spPr>
        <p:txBody>
          <a:bodyPr/>
          <a:lstStyle>
            <a:lvl1pPr algn="ctr">
              <a:defRPr sz="1200">
                <a:latin typeface="Verdana" panose="020B0604030504040204" pitchFamily="34" charset="0"/>
              </a:defRPr>
            </a:lvl1pPr>
          </a:lstStyle>
          <a:p>
            <a:pPr lvl="0"/>
            <a:endParaRPr lang="zh-CN" altLang="en-US" dirty="0"/>
          </a:p>
        </p:txBody>
      </p:sp>
      <p:sp>
        <p:nvSpPr>
          <p:cNvPr id="1032" name="灯片编号占位符 1031"/>
          <p:cNvSpPr>
            <a:spLocks noGrp="1"/>
          </p:cNvSpPr>
          <p:nvPr>
            <p:ph type="sldNum" sz="quarter" idx="4"/>
          </p:nvPr>
        </p:nvSpPr>
        <p:spPr>
          <a:xfrm>
            <a:off x="6553200" y="6245225"/>
            <a:ext cx="1981200" cy="476250"/>
          </a:xfrm>
          <a:prstGeom prst="rect">
            <a:avLst/>
          </a:prstGeom>
          <a:noFill/>
          <a:ln w="9525">
            <a:noFill/>
          </a:ln>
        </p:spPr>
        <p:txBody>
          <a:bodyPr/>
          <a:lstStyle>
            <a:lvl1pPr algn="r">
              <a:defRPr sz="1200">
                <a:latin typeface="Verdana" panose="020B0604030504040204" pitchFamily="34" charset="0"/>
              </a:defRPr>
            </a:lvl1pPr>
          </a:lstStyle>
          <a:p>
            <a:pPr lvl="0"/>
            <a:fld id="{9A0DB2DC-4C9A-4742-B13C-FB6460FD3503}" type="slidenum">
              <a:rPr lang="zh-CN" altLang="en-US" dirty="0"/>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cover dir="u"/>
  </p:transition>
  <p:hf sldNum="0" hdr="0" ftr="0" dt="0"/>
  <p:txStyles>
    <p:titleStyle>
      <a:lvl1pPr marL="0" lvl="0" indent="0" algn="l" defTabSz="914400" rtl="0" eaLnBrk="1" fontAlgn="base" latinLnBrk="0" hangingPunct="1">
        <a:lnSpc>
          <a:spcPct val="100000"/>
        </a:lnSpc>
        <a:spcBef>
          <a:spcPct val="0"/>
        </a:spcBef>
        <a:spcAft>
          <a:spcPct val="0"/>
        </a:spcAft>
        <a:buNone/>
        <a:defRPr sz="3800" b="0" i="0" u="none" kern="1200" baseline="0">
          <a:solidFill>
            <a:schemeClr val="tx2"/>
          </a:solidFill>
          <a:latin typeface="+mj-lt"/>
          <a:ea typeface="+mj-ea"/>
          <a:cs typeface="+mj-cs"/>
        </a:defRPr>
      </a:lvl1pPr>
    </p:titleStyle>
    <p:body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b="0" i="0" u="none" kern="1200" baseline="0">
          <a:solidFill>
            <a:schemeClr val="tx1"/>
          </a:solidFill>
          <a:latin typeface="+mn-lt"/>
          <a:ea typeface="+mn-ea"/>
          <a:cs typeface="+mn-cs"/>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mn-lt"/>
          <a:ea typeface="+mn-ea"/>
          <a:cs typeface="+mn-cs"/>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mn-lt"/>
          <a:ea typeface="+mn-ea"/>
          <a:cs typeface="+mn-cs"/>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mn-lt"/>
          <a:ea typeface="+mn-ea"/>
          <a:cs typeface="+mn-cs"/>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 Target="slide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文本框 4097"/>
          <p:cNvSpPr txBox="1"/>
          <p:nvPr/>
        </p:nvSpPr>
        <p:spPr>
          <a:xfrm>
            <a:off x="395288" y="1371600"/>
            <a:ext cx="8424862" cy="5169535"/>
          </a:xfrm>
          <a:prstGeom prst="rect">
            <a:avLst/>
          </a:prstGeom>
          <a:noFill/>
          <a:ln w="9525">
            <a:noFill/>
          </a:ln>
          <a:scene3d>
            <a:camera prst="legacyPerspectiveBottom">
              <a:rot lat="0" lon="0" rev="0"/>
            </a:camera>
            <a:lightRig rig="legacyFlat3" dir="t"/>
          </a:scene3d>
          <a:sp3d extrusionH="887400" prstMaterial="legacyMatte">
            <a:bevelT w="13500" h="13500" prst="angle"/>
            <a:bevelB w="13500" h="13500" prst="angle"/>
          </a:sp3d>
        </p:spPr>
        <p:txBody>
          <a:bodyPr>
            <a:spAutoFit/>
            <a:flatTx/>
          </a:bodyPr>
          <a:p>
            <a:pPr algn="ctr"/>
            <a:r>
              <a:rPr lang="zh-CN" altLang="en-US" sz="6600" b="1">
                <a:effectLst>
                  <a:outerShdw blurRad="38100" dist="38100" dir="2700000">
                    <a:srgbClr val="FFFFFF"/>
                  </a:outerShdw>
                </a:effectLst>
                <a:latin typeface="黑体" panose="02010609060101010101" pitchFamily="49" charset="-122"/>
                <a:ea typeface="黑体" panose="02010609060101010101" pitchFamily="49" charset="-122"/>
              </a:rPr>
              <a:t>工程造价控制</a:t>
            </a:r>
            <a:endParaRPr lang="zh-CN" altLang="en-US" sz="6600" b="1">
              <a:effectLst>
                <a:outerShdw blurRad="38100" dist="38100" dir="2700000">
                  <a:srgbClr val="FFFFFF"/>
                </a:outerShdw>
              </a:effectLst>
              <a:latin typeface="黑体" panose="02010609060101010101" pitchFamily="49" charset="-122"/>
              <a:ea typeface="黑体" panose="02010609060101010101" pitchFamily="49" charset="-122"/>
            </a:endParaRPr>
          </a:p>
          <a:p>
            <a:pPr algn="ctr"/>
            <a:endParaRPr lang="zh-CN" altLang="en-US" sz="2400" b="1">
              <a:latin typeface="黑体" panose="02010609060101010101" pitchFamily="49" charset="-122"/>
              <a:ea typeface="黑体" panose="02010609060101010101" pitchFamily="49" charset="-122"/>
            </a:endParaRPr>
          </a:p>
          <a:p>
            <a:pPr algn="ctr"/>
            <a:r>
              <a:rPr lang="zh-CN" altLang="en-US" sz="3600" b="1">
                <a:latin typeface="黑体" panose="02010609060101010101" pitchFamily="49" charset="-122"/>
                <a:ea typeface="黑体" panose="02010609060101010101" pitchFamily="49" charset="-122"/>
              </a:rPr>
              <a:t>单元</a:t>
            </a:r>
            <a:r>
              <a:rPr lang="en-US" altLang="zh-CN" sz="3600" b="1">
                <a:latin typeface="黑体" panose="02010609060101010101" pitchFamily="49" charset="-122"/>
                <a:ea typeface="黑体" panose="02010609060101010101" pitchFamily="49" charset="-122"/>
              </a:rPr>
              <a:t>4</a:t>
            </a:r>
            <a:endParaRPr lang="en-US" altLang="zh-CN" sz="3600" b="1">
              <a:latin typeface="黑体" panose="02010609060101010101" pitchFamily="49" charset="-122"/>
              <a:ea typeface="黑体" panose="02010609060101010101" pitchFamily="49" charset="-122"/>
            </a:endParaRPr>
          </a:p>
          <a:p>
            <a:pPr algn="ctr"/>
            <a:r>
              <a:rPr lang="zh-CN" altLang="en-US" sz="3600" b="1">
                <a:latin typeface="黑体" panose="02010609060101010101" pitchFamily="49" charset="-122"/>
                <a:ea typeface="黑体" panose="02010609060101010101" pitchFamily="49" charset="-122"/>
              </a:rPr>
              <a:t>建设项目</a:t>
            </a:r>
            <a:r>
              <a:rPr lang="zh-CN" altLang="en-US" sz="3600" b="1">
                <a:solidFill>
                  <a:srgbClr val="0000FF"/>
                </a:solidFill>
                <a:latin typeface="黑体" panose="02010609060101010101" pitchFamily="49" charset="-122"/>
                <a:ea typeface="黑体" panose="02010609060101010101" pitchFamily="49" charset="-122"/>
              </a:rPr>
              <a:t>发承包</a:t>
            </a:r>
            <a:r>
              <a:rPr lang="zh-CN" altLang="en-US" sz="3600" b="1">
                <a:solidFill>
                  <a:srgbClr val="0000FF"/>
                </a:solidFill>
                <a:latin typeface="黑体" panose="02010609060101010101" pitchFamily="49" charset="-122"/>
                <a:ea typeface="黑体" panose="02010609060101010101" pitchFamily="49" charset="-122"/>
              </a:rPr>
              <a:t>阶段</a:t>
            </a:r>
            <a:r>
              <a:rPr lang="zh-CN" altLang="en-US" sz="3600" b="1">
                <a:latin typeface="黑体" panose="02010609060101010101" pitchFamily="49" charset="-122"/>
                <a:ea typeface="黑体" panose="02010609060101010101" pitchFamily="49" charset="-122"/>
              </a:rPr>
              <a:t>工程造价控制</a:t>
            </a:r>
            <a:endParaRPr lang="zh-CN" altLang="en-US" sz="3600" b="1">
              <a:latin typeface="黑体" panose="02010609060101010101" pitchFamily="49" charset="-122"/>
              <a:ea typeface="黑体" panose="02010609060101010101" pitchFamily="49" charset="-122"/>
            </a:endParaRPr>
          </a:p>
          <a:p>
            <a:pPr algn="ctr"/>
            <a:endParaRPr lang="zh-CN" altLang="en-US" sz="3600" b="1">
              <a:latin typeface="黑体" panose="02010609060101010101" pitchFamily="49" charset="-122"/>
              <a:ea typeface="黑体" panose="02010609060101010101" pitchFamily="49" charset="-122"/>
            </a:endParaRPr>
          </a:p>
          <a:p>
            <a:pPr algn="ctr"/>
            <a:endParaRPr lang="zh-CN" altLang="en-US" sz="3600" b="1">
              <a:latin typeface="黑体" panose="02010609060101010101" pitchFamily="49" charset="-122"/>
              <a:ea typeface="黑体" panose="02010609060101010101" pitchFamily="49" charset="-122"/>
            </a:endParaRPr>
          </a:p>
          <a:p>
            <a:pPr algn="ctr"/>
            <a:endParaRPr lang="zh-CN" altLang="en-US" sz="2400" b="1">
              <a:latin typeface="宋体" panose="02010600030101010101" pitchFamily="2" charset="-122"/>
            </a:endParaRPr>
          </a:p>
          <a:p>
            <a:pPr algn="ctr"/>
            <a:endParaRPr lang="zh-CN" altLang="en-US" sz="2400" b="1">
              <a:latin typeface="宋体" panose="02010600030101010101" pitchFamily="2" charset="-122"/>
            </a:endParaRPr>
          </a:p>
          <a:p>
            <a:pPr algn="ctr"/>
            <a:endParaRPr lang="zh-CN" altLang="en-US" sz="2400" b="1">
              <a:latin typeface="Arial" panose="020B0604020202020204" pitchFamily="34" charset="0"/>
              <a:ea typeface="New Gulim" pitchFamily="2" charset="-127"/>
            </a:endParaRPr>
          </a:p>
          <a:p>
            <a:pPr algn="ctr"/>
            <a:endParaRPr lang="zh-CN" altLang="en-US" sz="2400" b="1">
              <a:latin typeface="Arial" panose="020B0604020202020204" pitchFamily="34" charset="0"/>
              <a:ea typeface="New Gulim" pitchFamily="2" charset="-127"/>
            </a:endParaRPr>
          </a:p>
        </p:txBody>
      </p:sp>
    </p:spTree>
  </p:cSld>
  <p:clrMapOvr>
    <a:masterClrMapping/>
  </p:clrMapOvr>
  <p:transition spd="med">
    <p:cover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3" name="文本占位符 5122"/>
          <p:cNvSpPr>
            <a:spLocks noGrp="1"/>
          </p:cNvSpPr>
          <p:nvPr>
            <p:ph type="body" idx="1"/>
          </p:nvPr>
        </p:nvSpPr>
        <p:spPr>
          <a:xfrm>
            <a:off x="539750" y="1639888"/>
            <a:ext cx="8229600" cy="4525962"/>
          </a:xfrm>
          <a:ln/>
        </p:spPr>
        <p:txBody>
          <a:bodyPr/>
          <a:p>
            <a:pPr algn="just"/>
            <a:r>
              <a:rPr lang="en-US" altLang="zh-CN" b="1">
                <a:latin typeface="黑体" panose="02010609060101010101" pitchFamily="49" charset="-122"/>
                <a:ea typeface="黑体" panose="02010609060101010101" pitchFamily="49" charset="-122"/>
              </a:rPr>
              <a:t>4.1 </a:t>
            </a:r>
            <a:r>
              <a:rPr lang="zh-CN" altLang="en-US" b="1">
                <a:latin typeface="黑体" panose="02010609060101010101" pitchFamily="49" charset="-122"/>
                <a:ea typeface="黑体" panose="02010609060101010101" pitchFamily="49" charset="-122"/>
              </a:rPr>
              <a:t>招投标与工程造价管理</a:t>
            </a:r>
            <a:endParaRPr lang="zh-CN" altLang="en-US" b="1">
              <a:latin typeface="黑体" panose="02010609060101010101" pitchFamily="49" charset="-122"/>
              <a:ea typeface="黑体" panose="02010609060101010101" pitchFamily="49" charset="-122"/>
            </a:endParaRPr>
          </a:p>
          <a:p>
            <a:pPr algn="just"/>
            <a:r>
              <a:rPr lang="en-US" altLang="zh-CN" b="1">
                <a:latin typeface="黑体" panose="02010609060101010101" pitchFamily="49" charset="-122"/>
                <a:ea typeface="黑体" panose="02010609060101010101" pitchFamily="49" charset="-122"/>
              </a:rPr>
              <a:t>4.2 </a:t>
            </a:r>
            <a:r>
              <a:rPr lang="zh-CN" altLang="en-US" b="1">
                <a:latin typeface="黑体" panose="02010609060101010101" pitchFamily="49" charset="-122"/>
                <a:ea typeface="黑体" panose="02010609060101010101" pitchFamily="49" charset="-122"/>
              </a:rPr>
              <a:t>招标控制价的编制</a:t>
            </a:r>
            <a:endParaRPr lang="zh-CN" altLang="en-US" b="1">
              <a:latin typeface="黑体" panose="02010609060101010101" pitchFamily="49" charset="-122"/>
              <a:ea typeface="黑体" panose="02010609060101010101" pitchFamily="49" charset="-122"/>
            </a:endParaRPr>
          </a:p>
          <a:p>
            <a:pPr algn="just"/>
            <a:r>
              <a:rPr lang="en-US" altLang="zh-CN" b="1">
                <a:latin typeface="黑体" panose="02010609060101010101" pitchFamily="49" charset="-122"/>
                <a:ea typeface="黑体" panose="02010609060101010101" pitchFamily="49" charset="-122"/>
              </a:rPr>
              <a:t>4.3 </a:t>
            </a:r>
            <a:r>
              <a:rPr lang="zh-CN" altLang="en-US" b="1">
                <a:latin typeface="黑体" panose="02010609060101010101" pitchFamily="49" charset="-122"/>
                <a:ea typeface="黑体" panose="02010609060101010101" pitchFamily="49" charset="-122"/>
              </a:rPr>
              <a:t>投标报价分析</a:t>
            </a:r>
            <a:endParaRPr lang="zh-CN" altLang="en-US" b="1">
              <a:latin typeface="黑体" panose="02010609060101010101" pitchFamily="49" charset="-122"/>
              <a:ea typeface="黑体" panose="02010609060101010101" pitchFamily="49" charset="-122"/>
            </a:endParaRPr>
          </a:p>
          <a:p>
            <a:pPr algn="just"/>
            <a:r>
              <a:rPr lang="en-US" altLang="zh-CN" b="1">
                <a:latin typeface="黑体" panose="02010609060101010101" pitchFamily="49" charset="-122"/>
                <a:ea typeface="黑体" panose="02010609060101010101" pitchFamily="49" charset="-122"/>
              </a:rPr>
              <a:t>4.4 </a:t>
            </a:r>
            <a:r>
              <a:rPr lang="zh-CN" altLang="en-US" b="1">
                <a:latin typeface="黑体" panose="02010609060101010101" pitchFamily="49" charset="-122"/>
                <a:ea typeface="黑体" panose="02010609060101010101" pitchFamily="49" charset="-122"/>
              </a:rPr>
              <a:t>工程合同价款的确定</a:t>
            </a:r>
            <a:endParaRPr lang="zh-CN" altLang="en-US" b="1">
              <a:latin typeface="黑体" panose="02010609060101010101" pitchFamily="49" charset="-122"/>
              <a:ea typeface="黑体" panose="02010609060101010101" pitchFamily="49" charset="-122"/>
            </a:endParaRPr>
          </a:p>
        </p:txBody>
      </p:sp>
      <p:sp>
        <p:nvSpPr>
          <p:cNvPr id="2" name="标题 1"/>
          <p:cNvSpPr/>
          <p:nvPr>
            <p:ph type="title"/>
          </p:nvPr>
        </p:nvSpPr>
        <p:spPr/>
        <p:txBody>
          <a:bodyPr/>
          <a:p>
            <a:endParaRPr lang="zh-CN" altLang="en-US"/>
          </a:p>
        </p:txBody>
      </p:sp>
    </p:spTree>
  </p:cSld>
  <p:clrMapOvr>
    <a:masterClrMapping/>
  </p:clrMapOvr>
  <p:transition spd="med">
    <p:cover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6" name="标题 57345"/>
          <p:cNvSpPr>
            <a:spLocks noGrp="1"/>
          </p:cNvSpPr>
          <p:nvPr>
            <p:ph type="title"/>
          </p:nvPr>
        </p:nvSpPr>
        <p:spPr>
          <a:xfrm>
            <a:off x="468313" y="476250"/>
            <a:ext cx="8229600" cy="1143000"/>
          </a:xfrm>
          <a:ln/>
        </p:spPr>
        <p:txBody>
          <a:bodyPr anchor="b"/>
          <a:p>
            <a:r>
              <a:rPr lang="en-US" altLang="zh-CN" b="1">
                <a:ea typeface="黑体" panose="02010609060101010101" pitchFamily="49" charset="-122"/>
              </a:rPr>
              <a:t>4.4  </a:t>
            </a:r>
            <a:r>
              <a:rPr lang="zh-CN" altLang="en-US" b="1">
                <a:ea typeface="黑体" panose="02010609060101010101" pitchFamily="49" charset="-122"/>
              </a:rPr>
              <a:t>工程合同价款的确定</a:t>
            </a:r>
            <a:endParaRPr lang="zh-CN" altLang="en-US" b="1">
              <a:ea typeface="黑体" panose="02010609060101010101" pitchFamily="49" charset="-122"/>
            </a:endParaRPr>
          </a:p>
        </p:txBody>
      </p:sp>
      <p:sp>
        <p:nvSpPr>
          <p:cNvPr id="57347" name="文本占位符 57346"/>
          <p:cNvSpPr>
            <a:spLocks noGrp="1"/>
          </p:cNvSpPr>
          <p:nvPr>
            <p:ph type="body" idx="1"/>
          </p:nvPr>
        </p:nvSpPr>
        <p:spPr>
          <a:xfrm>
            <a:off x="755650" y="1989138"/>
            <a:ext cx="8388350" cy="4525962"/>
          </a:xfrm>
          <a:ln/>
        </p:spPr>
        <p:txBody>
          <a:bodyPr/>
          <a:p>
            <a:pPr algn="just">
              <a:buNone/>
            </a:pPr>
            <a:r>
              <a:rPr lang="en-US" altLang="zh-CN" sz="3400" b="1"/>
              <a:t>4.4.1 </a:t>
            </a:r>
            <a:r>
              <a:rPr lang="zh-CN" altLang="en-US" sz="3400" b="1">
                <a:hlinkClick r:id="rId1" action="ppaction://hlinksldjump"/>
              </a:rPr>
              <a:t>建设工程施工合同类型及选择</a:t>
            </a:r>
            <a:r>
              <a:rPr lang="zh-CN" altLang="en-US" sz="3400">
                <a:hlinkClick r:id="rId1" action="ppaction://hlinksldjump"/>
              </a:rPr>
              <a:t> </a:t>
            </a:r>
            <a:endParaRPr lang="zh-CN" altLang="en-US" sz="3400" b="1"/>
          </a:p>
        </p:txBody>
      </p:sp>
    </p:spTree>
  </p:cSld>
  <p:clrMapOvr>
    <a:masterClrMapping/>
  </p:clrMapOvr>
  <p:transition spd="med">
    <p:cover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70" name="标题 58369"/>
          <p:cNvSpPr>
            <a:spLocks noGrp="1"/>
          </p:cNvSpPr>
          <p:nvPr>
            <p:ph type="title"/>
          </p:nvPr>
        </p:nvSpPr>
        <p:spPr>
          <a:xfrm>
            <a:off x="101600" y="260350"/>
            <a:ext cx="9042400" cy="830263"/>
          </a:xfrm>
          <a:ln/>
        </p:spPr>
        <p:txBody>
          <a:bodyPr anchor="b"/>
          <a:p>
            <a:r>
              <a:rPr lang="en-US" altLang="zh-CN" sz="3400" b="1">
                <a:latin typeface="黑体" panose="02010609060101010101" pitchFamily="49" charset="-122"/>
                <a:ea typeface="黑体" panose="02010609060101010101" pitchFamily="49" charset="-122"/>
              </a:rPr>
              <a:t>4.4.1 </a:t>
            </a:r>
            <a:r>
              <a:rPr lang="zh-CN" altLang="en-US" sz="3400" b="1">
                <a:latin typeface="黑体" panose="02010609060101010101" pitchFamily="49" charset="-122"/>
                <a:ea typeface="黑体" panose="02010609060101010101" pitchFamily="49" charset="-122"/>
              </a:rPr>
              <a:t>建设工程施工合同类型及选择</a:t>
            </a:r>
            <a:r>
              <a:rPr lang="zh-CN" altLang="en-US" sz="3400"/>
              <a:t> </a:t>
            </a:r>
            <a:endParaRPr lang="zh-CN" altLang="en-US" sz="3400"/>
          </a:p>
        </p:txBody>
      </p:sp>
      <p:sp>
        <p:nvSpPr>
          <p:cNvPr id="58371" name="文本占位符 58370"/>
          <p:cNvSpPr>
            <a:spLocks noGrp="1"/>
          </p:cNvSpPr>
          <p:nvPr>
            <p:ph type="body" idx="1"/>
          </p:nvPr>
        </p:nvSpPr>
        <p:spPr>
          <a:xfrm>
            <a:off x="250825" y="1268413"/>
            <a:ext cx="8280400" cy="4752975"/>
          </a:xfrm>
          <a:ln/>
        </p:spPr>
        <p:txBody>
          <a:bodyPr/>
          <a:p>
            <a:pPr marL="186055" indent="-186055">
              <a:lnSpc>
                <a:spcPct val="80000"/>
              </a:lnSpc>
              <a:buNone/>
            </a:pPr>
            <a:r>
              <a:rPr lang="zh-CN" altLang="en-US" b="1">
                <a:solidFill>
                  <a:srgbClr val="0000FF"/>
                </a:solidFill>
              </a:rPr>
              <a:t>（一）建设工程施工合同类型</a:t>
            </a:r>
            <a:endParaRPr lang="zh-CN" altLang="en-US" b="1">
              <a:solidFill>
                <a:srgbClr val="0000FF"/>
              </a:solidFill>
            </a:endParaRPr>
          </a:p>
          <a:p>
            <a:pPr marL="186055" indent="-186055">
              <a:lnSpc>
                <a:spcPct val="80000"/>
              </a:lnSpc>
            </a:pPr>
            <a:r>
              <a:rPr lang="zh-CN" altLang="en-US" sz="2600"/>
              <a:t>  以</a:t>
            </a:r>
            <a:r>
              <a:rPr lang="zh-CN" altLang="en-US" sz="2600">
                <a:solidFill>
                  <a:schemeClr val="folHlink"/>
                </a:solidFill>
              </a:rPr>
              <a:t>付款方式</a:t>
            </a:r>
            <a:r>
              <a:rPr lang="zh-CN" altLang="en-US" sz="2600"/>
              <a:t>进行划分，合同可分为以下几种：</a:t>
            </a:r>
            <a:endParaRPr lang="zh-CN" altLang="en-US" sz="2600"/>
          </a:p>
          <a:p>
            <a:pPr marL="186055" indent="-186055">
              <a:lnSpc>
                <a:spcPct val="80000"/>
              </a:lnSpc>
              <a:buNone/>
            </a:pPr>
            <a:r>
              <a:rPr lang="zh-CN" altLang="en-US" sz="2600" b="1"/>
              <a:t>    </a:t>
            </a:r>
            <a:r>
              <a:rPr lang="en-US" altLang="zh-CN" sz="2100" b="1"/>
              <a:t>1. </a:t>
            </a:r>
            <a:r>
              <a:rPr lang="zh-CN" altLang="en-US" sz="2100" b="1"/>
              <a:t>总价合同</a:t>
            </a:r>
            <a:endParaRPr lang="zh-CN" altLang="en-US" sz="2100" b="1"/>
          </a:p>
          <a:p>
            <a:pPr marL="1303655" lvl="1" indent="-533400">
              <a:lnSpc>
                <a:spcPct val="80000"/>
              </a:lnSpc>
            </a:pPr>
            <a:r>
              <a:rPr lang="zh-CN" altLang="en-US" sz="2200"/>
              <a:t>总价合同是指在合同中确定一个完成项目的总价、承包单位据此完成项目全部内容的合同。这种合同类型能够使建设单位在评标时易于确定报价最低的承包商、易于进行支付计算。</a:t>
            </a:r>
            <a:endParaRPr lang="zh-CN" altLang="en-US" sz="2200"/>
          </a:p>
          <a:p>
            <a:pPr marL="1303655" lvl="1" indent="-533400">
              <a:lnSpc>
                <a:spcPct val="80000"/>
              </a:lnSpc>
            </a:pPr>
            <a:r>
              <a:rPr lang="zh-CN" altLang="en-US" sz="2200"/>
              <a:t>适用于工程量不太大且能精确计算、工期较短、技术不太复杂、风险不大的项目。</a:t>
            </a:r>
            <a:endParaRPr lang="zh-CN" altLang="en-US" sz="2200"/>
          </a:p>
          <a:p>
            <a:pPr marL="1303655" lvl="1" indent="-533400">
              <a:lnSpc>
                <a:spcPct val="80000"/>
              </a:lnSpc>
              <a:buNone/>
            </a:pPr>
            <a:r>
              <a:rPr lang="zh-CN" altLang="en-US" sz="2200"/>
              <a:t> </a:t>
            </a:r>
            <a:endParaRPr lang="zh-CN" altLang="en-US" sz="2200"/>
          </a:p>
          <a:p>
            <a:pPr marL="1303655" lvl="1" indent="-533400">
              <a:lnSpc>
                <a:spcPct val="80000"/>
              </a:lnSpc>
              <a:buNone/>
            </a:pPr>
            <a:r>
              <a:rPr lang="zh-CN" altLang="en-US" sz="2000"/>
              <a:t>（</a:t>
            </a:r>
            <a:r>
              <a:rPr lang="en-US" altLang="zh-CN" sz="2000"/>
              <a:t>1</a:t>
            </a:r>
            <a:r>
              <a:rPr lang="zh-CN" altLang="en-US" sz="2000"/>
              <a:t>）</a:t>
            </a:r>
            <a:r>
              <a:rPr lang="zh-CN" altLang="en-US" sz="2000" b="1">
                <a:solidFill>
                  <a:srgbClr val="0066FF"/>
                </a:solidFill>
              </a:rPr>
              <a:t>固定总价合同</a:t>
            </a:r>
            <a:r>
              <a:rPr lang="zh-CN" altLang="en-US" sz="2000"/>
              <a:t> （ 工程量和工程范围十分明确）</a:t>
            </a:r>
            <a:endParaRPr lang="zh-CN" altLang="en-US" sz="2000"/>
          </a:p>
          <a:p>
            <a:pPr marL="1303655" lvl="1" indent="-533400">
              <a:lnSpc>
                <a:spcPct val="80000"/>
              </a:lnSpc>
              <a:buNone/>
            </a:pPr>
            <a:r>
              <a:rPr lang="zh-CN" altLang="en-US" sz="2000"/>
              <a:t>（</a:t>
            </a:r>
            <a:r>
              <a:rPr lang="en-US" altLang="zh-CN" sz="2000"/>
              <a:t>2</a:t>
            </a:r>
            <a:r>
              <a:rPr lang="zh-CN" altLang="en-US" sz="2000"/>
              <a:t>）</a:t>
            </a:r>
            <a:r>
              <a:rPr lang="zh-CN" altLang="en-US" sz="2000" b="1">
                <a:solidFill>
                  <a:srgbClr val="0066FF"/>
                </a:solidFill>
              </a:rPr>
              <a:t>可调总价合同</a:t>
            </a:r>
            <a:r>
              <a:rPr lang="zh-CN" altLang="en-US" sz="2000"/>
              <a:t> （由于通货膨胀引起工料成本增加达到某一限度时，合同总价应相应调整，工期相对较长）</a:t>
            </a:r>
            <a:endParaRPr lang="zh-CN" altLang="en-US" sz="2000"/>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8371">
                                            <p:txEl>
                                              <p:charRg st="0" end="14"/>
                                            </p:txEl>
                                          </p:spTgt>
                                        </p:tgtEl>
                                        <p:attrNameLst>
                                          <p:attrName>style.visibility</p:attrName>
                                        </p:attrNameLst>
                                      </p:cBhvr>
                                      <p:to>
                                        <p:strVal val="visible"/>
                                      </p:to>
                                    </p:set>
                                    <p:animEffect transition="in" filter="blinds(horizontal)">
                                      <p:cBhvr>
                                        <p:cTn id="7" dur="500"/>
                                        <p:tgtEl>
                                          <p:spTgt spid="58371">
                                            <p:txEl>
                                              <p:charRg st="0" end="14"/>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8371">
                                            <p:txEl>
                                              <p:charRg st="14" end="37"/>
                                            </p:txEl>
                                          </p:spTgt>
                                        </p:tgtEl>
                                        <p:attrNameLst>
                                          <p:attrName>style.visibility</p:attrName>
                                        </p:attrNameLst>
                                      </p:cBhvr>
                                      <p:to>
                                        <p:strVal val="visible"/>
                                      </p:to>
                                    </p:set>
                                    <p:animEffect transition="in" filter="box(in)">
                                      <p:cBhvr>
                                        <p:cTn id="12" dur="500"/>
                                        <p:tgtEl>
                                          <p:spTgt spid="58371">
                                            <p:txEl>
                                              <p:charRg st="14" end="3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8371">
                                            <p:txEl>
                                              <p:charRg st="37" end="49"/>
                                            </p:txEl>
                                          </p:spTgt>
                                        </p:tgtEl>
                                        <p:attrNameLst>
                                          <p:attrName>style.visibility</p:attrName>
                                        </p:attrNameLst>
                                      </p:cBhvr>
                                      <p:to>
                                        <p:strVal val="visible"/>
                                      </p:to>
                                    </p:set>
                                    <p:animEffect transition="in" filter="dissolve">
                                      <p:cBhvr>
                                        <p:cTn id="17" dur="500"/>
                                        <p:tgtEl>
                                          <p:spTgt spid="58371">
                                            <p:txEl>
                                              <p:charRg st="37" end="49"/>
                                            </p:txEl>
                                          </p:spTgt>
                                        </p:tgtEl>
                                      </p:cBhvr>
                                    </p:animEffect>
                                  </p:childTnLst>
                                </p:cTn>
                              </p:par>
                              <p:par>
                                <p:cTn id="18" presetID="8" presetClass="entr" presetSubtype="16" fill="hold" nodeType="withEffect">
                                  <p:stCondLst>
                                    <p:cond delay="0"/>
                                  </p:stCondLst>
                                  <p:childTnLst>
                                    <p:set>
                                      <p:cBhvr>
                                        <p:cTn id="19" dur="1" fill="hold">
                                          <p:stCondLst>
                                            <p:cond delay="0"/>
                                          </p:stCondLst>
                                        </p:cTn>
                                        <p:tgtEl>
                                          <p:spTgt spid="58371">
                                            <p:txEl>
                                              <p:charRg st="129" end="166"/>
                                            </p:txEl>
                                          </p:spTgt>
                                        </p:tgtEl>
                                        <p:attrNameLst>
                                          <p:attrName>style.visibility</p:attrName>
                                        </p:attrNameLst>
                                      </p:cBhvr>
                                      <p:to>
                                        <p:strVal val="visible"/>
                                      </p:to>
                                    </p:set>
                                    <p:animEffect transition="in" filter="diamond(in)">
                                      <p:cBhvr>
                                        <p:cTn id="20" dur="2000"/>
                                        <p:tgtEl>
                                          <p:spTgt spid="58371">
                                            <p:txEl>
                                              <p:charRg st="129" end="166"/>
                                            </p:txEl>
                                          </p:spTgt>
                                        </p:tgtEl>
                                      </p:cBhvr>
                                    </p:animEffect>
                                  </p:childTnLst>
                                </p:cTn>
                              </p:par>
                              <p:par>
                                <p:cTn id="21" presetID="9" presetClass="entr" presetSubtype="0" fill="hold" nodeType="withEffect">
                                  <p:stCondLst>
                                    <p:cond delay="0"/>
                                  </p:stCondLst>
                                  <p:childTnLst>
                                    <p:set>
                                      <p:cBhvr>
                                        <p:cTn id="22" dur="1" fill="hold">
                                          <p:stCondLst>
                                            <p:cond delay="0"/>
                                          </p:stCondLst>
                                        </p:cTn>
                                        <p:tgtEl>
                                          <p:spTgt spid="58371">
                                            <p:txEl>
                                              <p:charRg st="49" end="129"/>
                                            </p:txEl>
                                          </p:spTgt>
                                        </p:tgtEl>
                                        <p:attrNameLst>
                                          <p:attrName>style.visibility</p:attrName>
                                        </p:attrNameLst>
                                      </p:cBhvr>
                                      <p:to>
                                        <p:strVal val="visible"/>
                                      </p:to>
                                    </p:set>
                                    <p:animEffect transition="in" filter="dissolve">
                                      <p:cBhvr>
                                        <p:cTn id="23" dur="500"/>
                                        <p:tgtEl>
                                          <p:spTgt spid="58371">
                                            <p:txEl>
                                              <p:charRg st="49" end="129"/>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58371">
                                            <p:txEl>
                                              <p:charRg st="129" end="166"/>
                                            </p:txEl>
                                          </p:spTgt>
                                        </p:tgtEl>
                                        <p:attrNameLst>
                                          <p:attrName>style.visibility</p:attrName>
                                        </p:attrNameLst>
                                      </p:cBhvr>
                                      <p:to>
                                        <p:strVal val="visible"/>
                                      </p:to>
                                    </p:set>
                                    <p:animEffect transition="in" filter="dissolve">
                                      <p:cBhvr>
                                        <p:cTn id="26" dur="500"/>
                                        <p:tgtEl>
                                          <p:spTgt spid="58371">
                                            <p:txEl>
                                              <p:charRg st="129" end="16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58371">
                                            <p:txEl>
                                              <p:charRg st="168" end="194"/>
                                            </p:txEl>
                                          </p:spTgt>
                                        </p:tgtEl>
                                        <p:attrNameLst>
                                          <p:attrName>style.visibility</p:attrName>
                                        </p:attrNameLst>
                                      </p:cBhvr>
                                      <p:to>
                                        <p:strVal val="visible"/>
                                      </p:to>
                                    </p:set>
                                    <p:animEffect transition="in" filter="dissolve">
                                      <p:cBhvr>
                                        <p:cTn id="31" dur="500"/>
                                        <p:tgtEl>
                                          <p:spTgt spid="58371">
                                            <p:txEl>
                                              <p:charRg st="168" end="194"/>
                                            </p:txEl>
                                          </p:spTgt>
                                        </p:tgtEl>
                                      </p:cBhvr>
                                    </p:animEffect>
                                  </p:childTnLst>
                                </p:cTn>
                              </p:par>
                              <p:par>
                                <p:cTn id="32" presetID="9" presetClass="entr" presetSubtype="0" fill="hold" nodeType="withEffect">
                                  <p:stCondLst>
                                    <p:cond delay="0"/>
                                  </p:stCondLst>
                                  <p:childTnLst>
                                    <p:set>
                                      <p:cBhvr>
                                        <p:cTn id="33" dur="1" fill="hold">
                                          <p:stCondLst>
                                            <p:cond delay="0"/>
                                          </p:stCondLst>
                                        </p:cTn>
                                        <p:tgtEl>
                                          <p:spTgt spid="58371">
                                            <p:txEl>
                                              <p:charRg st="194" end="245"/>
                                            </p:txEl>
                                          </p:spTgt>
                                        </p:tgtEl>
                                        <p:attrNameLst>
                                          <p:attrName>style.visibility</p:attrName>
                                        </p:attrNameLst>
                                      </p:cBhvr>
                                      <p:to>
                                        <p:strVal val="visible"/>
                                      </p:to>
                                    </p:set>
                                    <p:animEffect transition="in" filter="dissolve">
                                      <p:cBhvr>
                                        <p:cTn id="34" dur="500"/>
                                        <p:tgtEl>
                                          <p:spTgt spid="58371">
                                            <p:txEl>
                                              <p:charRg st="194" end="24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4" name="标题 59393"/>
          <p:cNvSpPr>
            <a:spLocks noGrp="1"/>
          </p:cNvSpPr>
          <p:nvPr>
            <p:ph type="title"/>
          </p:nvPr>
        </p:nvSpPr>
        <p:spPr>
          <a:xfrm>
            <a:off x="101600" y="188913"/>
            <a:ext cx="9042400" cy="830262"/>
          </a:xfrm>
          <a:ln/>
        </p:spPr>
        <p:txBody>
          <a:bodyPr anchor="b"/>
          <a:p>
            <a:r>
              <a:rPr lang="en-US" altLang="zh-CN" sz="3400" b="1">
                <a:latin typeface="黑体" panose="02010609060101010101" pitchFamily="49" charset="-122"/>
                <a:ea typeface="黑体" panose="02010609060101010101" pitchFamily="49" charset="-122"/>
              </a:rPr>
              <a:t>4.4.1 </a:t>
            </a:r>
            <a:r>
              <a:rPr lang="zh-CN" altLang="en-US" sz="3400" b="1">
                <a:latin typeface="黑体" panose="02010609060101010101" pitchFamily="49" charset="-122"/>
                <a:ea typeface="黑体" panose="02010609060101010101" pitchFamily="49" charset="-122"/>
              </a:rPr>
              <a:t>建设工程施工合同类型及选择</a:t>
            </a:r>
            <a:r>
              <a:rPr lang="zh-CN" altLang="en-US" sz="3400"/>
              <a:t> </a:t>
            </a:r>
            <a:endParaRPr lang="zh-CN" altLang="en-US" sz="3400"/>
          </a:p>
        </p:txBody>
      </p:sp>
      <p:sp>
        <p:nvSpPr>
          <p:cNvPr id="59395" name="文本占位符 59394"/>
          <p:cNvSpPr>
            <a:spLocks noGrp="1"/>
          </p:cNvSpPr>
          <p:nvPr>
            <p:ph type="body" idx="1"/>
          </p:nvPr>
        </p:nvSpPr>
        <p:spPr>
          <a:xfrm>
            <a:off x="179388" y="1125538"/>
            <a:ext cx="8569325" cy="6092825"/>
          </a:xfrm>
          <a:ln/>
        </p:spPr>
        <p:txBody>
          <a:bodyPr/>
          <a:p>
            <a:pPr marL="186055" indent="-186055">
              <a:buNone/>
            </a:pPr>
            <a:r>
              <a:rPr lang="zh-CN" altLang="en-US" b="1">
                <a:solidFill>
                  <a:srgbClr val="0000FF"/>
                </a:solidFill>
              </a:rPr>
              <a:t>（一）建设工程施工合同类型</a:t>
            </a:r>
            <a:endParaRPr lang="zh-CN" altLang="en-US" b="1">
              <a:solidFill>
                <a:srgbClr val="0000FF"/>
              </a:solidFill>
            </a:endParaRPr>
          </a:p>
          <a:p>
            <a:pPr marL="186055" indent="-186055">
              <a:buNone/>
            </a:pPr>
            <a:r>
              <a:rPr lang="zh-CN" altLang="en-US" b="1"/>
              <a:t>    </a:t>
            </a:r>
            <a:r>
              <a:rPr lang="en-US" altLang="zh-CN" sz="2100" b="1"/>
              <a:t>2. </a:t>
            </a:r>
            <a:r>
              <a:rPr lang="zh-CN" altLang="en-US" sz="2100" b="1"/>
              <a:t>单价合同</a:t>
            </a:r>
            <a:endParaRPr lang="zh-CN" altLang="en-US" sz="2100" b="1"/>
          </a:p>
          <a:p>
            <a:pPr marL="1303655" lvl="1" indent="-533400"/>
            <a:r>
              <a:rPr lang="zh-CN" altLang="en-US" sz="2200"/>
              <a:t>承包单位在投标时，按招标文件就分部分项工程所列出的工程量表确定各分部分项工程费用的合同类型。这类合同的适用范围比较宽，其风险可以得到合理的分摊，并且能鼓励承包单位通过提高工效等手段从成本节约中提高利润。这类合同能够成立的关键在于双方对单价和工程量计算方法的确认。在合同履行中需要注意的问题则是双方对实际工程量计量的确认。</a:t>
            </a:r>
            <a:endParaRPr lang="zh-CN" altLang="en-US" sz="2200"/>
          </a:p>
          <a:p>
            <a:pPr marL="1303655" lvl="1" indent="-533400">
              <a:buNone/>
            </a:pPr>
            <a:endParaRPr lang="zh-CN" altLang="en-US" sz="2000" b="1">
              <a:solidFill>
                <a:srgbClr val="0066FF"/>
              </a:solidFill>
            </a:endParaRPr>
          </a:p>
          <a:p>
            <a:pPr marL="1303655" lvl="1" indent="-533400">
              <a:buNone/>
            </a:pPr>
            <a:r>
              <a:rPr lang="zh-CN" altLang="en-US" sz="2000" b="1">
                <a:solidFill>
                  <a:srgbClr val="0066FF"/>
                </a:solidFill>
              </a:rPr>
              <a:t>（</a:t>
            </a:r>
            <a:r>
              <a:rPr lang="en-US" altLang="zh-CN" sz="2000" b="1">
                <a:solidFill>
                  <a:srgbClr val="0066FF"/>
                </a:solidFill>
              </a:rPr>
              <a:t>1</a:t>
            </a:r>
            <a:r>
              <a:rPr lang="zh-CN" altLang="en-US" sz="2000" b="1">
                <a:solidFill>
                  <a:srgbClr val="0066FF"/>
                </a:solidFill>
              </a:rPr>
              <a:t>）固定单价合同</a:t>
            </a:r>
            <a:endParaRPr lang="zh-CN" altLang="en-US" sz="2000" b="1">
              <a:solidFill>
                <a:srgbClr val="0066FF"/>
              </a:solidFill>
            </a:endParaRPr>
          </a:p>
          <a:p>
            <a:pPr marL="1303655" lvl="1" indent="-533400">
              <a:buNone/>
            </a:pPr>
            <a:r>
              <a:rPr lang="zh-CN" altLang="en-US" sz="2000" b="1">
                <a:solidFill>
                  <a:srgbClr val="0066FF"/>
                </a:solidFill>
              </a:rPr>
              <a:t>（</a:t>
            </a:r>
            <a:r>
              <a:rPr lang="en-US" altLang="zh-CN" sz="2000" b="1">
                <a:solidFill>
                  <a:srgbClr val="0066FF"/>
                </a:solidFill>
              </a:rPr>
              <a:t>2</a:t>
            </a:r>
            <a:r>
              <a:rPr lang="zh-CN" altLang="en-US" sz="2000" b="1">
                <a:solidFill>
                  <a:srgbClr val="0066FF"/>
                </a:solidFill>
              </a:rPr>
              <a:t>）可调单价合同</a:t>
            </a:r>
            <a:endParaRPr lang="zh-CN" altLang="en-US" sz="2000" b="1">
              <a:solidFill>
                <a:srgbClr val="0066FF"/>
              </a:solidFill>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9395">
                                            <p:txEl>
                                              <p:charRg st="14" end="26"/>
                                            </p:txEl>
                                          </p:spTgt>
                                        </p:tgtEl>
                                        <p:attrNameLst>
                                          <p:attrName>style.visibility</p:attrName>
                                        </p:attrNameLst>
                                      </p:cBhvr>
                                      <p:to>
                                        <p:strVal val="visible"/>
                                      </p:to>
                                    </p:set>
                                    <p:animEffect transition="in" filter="dissolve">
                                      <p:cBhvr>
                                        <p:cTn id="7" dur="500"/>
                                        <p:tgtEl>
                                          <p:spTgt spid="59395">
                                            <p:txEl>
                                              <p:charRg st="14" end="26"/>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59395">
                                            <p:txEl>
                                              <p:charRg st="26" end="187"/>
                                            </p:txEl>
                                          </p:spTgt>
                                        </p:tgtEl>
                                        <p:attrNameLst>
                                          <p:attrName>style.visibility</p:attrName>
                                        </p:attrNameLst>
                                      </p:cBhvr>
                                      <p:to>
                                        <p:strVal val="visible"/>
                                      </p:to>
                                    </p:set>
                                    <p:animEffect transition="in" filter="dissolve">
                                      <p:cBhvr>
                                        <p:cTn id="10" dur="500"/>
                                        <p:tgtEl>
                                          <p:spTgt spid="59395">
                                            <p:txEl>
                                              <p:charRg st="26" end="187"/>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59395">
                                            <p:txEl>
                                              <p:charRg st="188" end="198"/>
                                            </p:txEl>
                                          </p:spTgt>
                                        </p:tgtEl>
                                        <p:attrNameLst>
                                          <p:attrName>style.visibility</p:attrName>
                                        </p:attrNameLst>
                                      </p:cBhvr>
                                      <p:to>
                                        <p:strVal val="visible"/>
                                      </p:to>
                                    </p:set>
                                    <p:animEffect transition="in" filter="box(in)">
                                      <p:cBhvr>
                                        <p:cTn id="15" dur="500"/>
                                        <p:tgtEl>
                                          <p:spTgt spid="59395">
                                            <p:txEl>
                                              <p:charRg st="188" end="198"/>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59395">
                                            <p:txEl>
                                              <p:charRg st="198" end="208"/>
                                            </p:txEl>
                                          </p:spTgt>
                                        </p:tgtEl>
                                        <p:attrNameLst>
                                          <p:attrName>style.visibility</p:attrName>
                                        </p:attrNameLst>
                                      </p:cBhvr>
                                      <p:to>
                                        <p:strVal val="visible"/>
                                      </p:to>
                                    </p:set>
                                    <p:animEffect transition="in" filter="box(in)">
                                      <p:cBhvr>
                                        <p:cTn id="18" dur="500"/>
                                        <p:tgtEl>
                                          <p:spTgt spid="59395">
                                            <p:txEl>
                                              <p:charRg st="198" end="20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8" name="标题 60417"/>
          <p:cNvSpPr>
            <a:spLocks noGrp="1"/>
          </p:cNvSpPr>
          <p:nvPr>
            <p:ph type="title"/>
          </p:nvPr>
        </p:nvSpPr>
        <p:spPr>
          <a:xfrm>
            <a:off x="101600" y="77788"/>
            <a:ext cx="9042400" cy="830262"/>
          </a:xfrm>
          <a:ln/>
        </p:spPr>
        <p:txBody>
          <a:bodyPr anchor="b"/>
          <a:p>
            <a:r>
              <a:rPr lang="en-US" altLang="zh-CN" sz="3400" b="1">
                <a:latin typeface="黑体" panose="02010609060101010101" pitchFamily="49" charset="-122"/>
                <a:ea typeface="黑体" panose="02010609060101010101" pitchFamily="49" charset="-122"/>
              </a:rPr>
              <a:t>4.4.1 </a:t>
            </a:r>
            <a:r>
              <a:rPr lang="zh-CN" altLang="en-US" sz="3400" b="1">
                <a:latin typeface="黑体" panose="02010609060101010101" pitchFamily="49" charset="-122"/>
                <a:ea typeface="黑体" panose="02010609060101010101" pitchFamily="49" charset="-122"/>
              </a:rPr>
              <a:t>建设工程施工合同类型及选择</a:t>
            </a:r>
            <a:r>
              <a:rPr lang="zh-CN" altLang="en-US" sz="3400">
                <a:latin typeface="黑体" panose="02010609060101010101" pitchFamily="49" charset="-122"/>
                <a:ea typeface="黑体" panose="02010609060101010101" pitchFamily="49" charset="-122"/>
              </a:rPr>
              <a:t> </a:t>
            </a:r>
            <a:endParaRPr lang="zh-CN" altLang="en-US" sz="3400">
              <a:latin typeface="黑体" panose="02010609060101010101" pitchFamily="49" charset="-122"/>
              <a:ea typeface="黑体" panose="02010609060101010101" pitchFamily="49" charset="-122"/>
            </a:endParaRPr>
          </a:p>
        </p:txBody>
      </p:sp>
      <p:sp>
        <p:nvSpPr>
          <p:cNvPr id="60419" name="文本占位符 60418"/>
          <p:cNvSpPr>
            <a:spLocks noGrp="1"/>
          </p:cNvSpPr>
          <p:nvPr>
            <p:ph type="body" idx="1"/>
          </p:nvPr>
        </p:nvSpPr>
        <p:spPr>
          <a:xfrm>
            <a:off x="0" y="1025525"/>
            <a:ext cx="9144000" cy="5832475"/>
          </a:xfrm>
          <a:ln/>
        </p:spPr>
        <p:txBody>
          <a:bodyPr/>
          <a:p>
            <a:pPr marL="186055" indent="-186055">
              <a:lnSpc>
                <a:spcPct val="90000"/>
              </a:lnSpc>
              <a:buNone/>
            </a:pPr>
            <a:r>
              <a:rPr lang="zh-CN" altLang="en-US" b="1">
                <a:solidFill>
                  <a:srgbClr val="0000FF"/>
                </a:solidFill>
              </a:rPr>
              <a:t>（一）建设工程施工合同类型</a:t>
            </a:r>
            <a:endParaRPr lang="zh-CN" altLang="en-US" b="1">
              <a:solidFill>
                <a:srgbClr val="0000FF"/>
              </a:solidFill>
            </a:endParaRPr>
          </a:p>
          <a:p>
            <a:pPr marL="186055" indent="-186055">
              <a:lnSpc>
                <a:spcPct val="90000"/>
              </a:lnSpc>
              <a:buNone/>
            </a:pPr>
            <a:r>
              <a:rPr lang="zh-CN" altLang="en-US" sz="2100" b="1"/>
              <a:t>     </a:t>
            </a:r>
            <a:r>
              <a:rPr lang="en-US" altLang="zh-CN" sz="2100" b="1"/>
              <a:t>3. </a:t>
            </a:r>
            <a:r>
              <a:rPr lang="zh-CN" altLang="en-US" sz="2100" b="1"/>
              <a:t>成本加酬金合同</a:t>
            </a:r>
            <a:endParaRPr lang="zh-CN" altLang="en-US" sz="2100" b="1"/>
          </a:p>
          <a:p>
            <a:pPr marL="1303655" lvl="1" indent="-533400">
              <a:lnSpc>
                <a:spcPct val="90000"/>
              </a:lnSpc>
            </a:pPr>
            <a:r>
              <a:rPr lang="zh-CN" altLang="en-US" sz="2000"/>
              <a:t>成本加酬金合同，是由业主向承包单位支付工程项目的实际成本，并按事先约定的某一种方式支付酬金的合同类型。在这类合同中，业主需承担项目实际发生的一切费用，因此也就承担了项目的全部风险。而承包单位由于无风险，其报酬往往也较低。这类合同的缺点是业主对工程总造价不易控制，承包商也往往不注意降低项目成本。成本加酬金合同有多种形式，但目前流行的主要有如下几种：</a:t>
            </a:r>
            <a:endParaRPr lang="zh-CN" altLang="en-US" sz="2000"/>
          </a:p>
          <a:p>
            <a:pPr marL="1303655" lvl="1" indent="-533400">
              <a:lnSpc>
                <a:spcPct val="90000"/>
              </a:lnSpc>
              <a:buNone/>
            </a:pPr>
            <a:r>
              <a:rPr lang="zh-CN" altLang="en-US" sz="2000"/>
              <a:t>    （</a:t>
            </a:r>
            <a:r>
              <a:rPr lang="en-US" altLang="zh-CN" sz="2000"/>
              <a:t>1</a:t>
            </a:r>
            <a:r>
              <a:rPr lang="zh-CN" altLang="en-US" sz="2000"/>
              <a:t>）成本加固定费用合同；</a:t>
            </a:r>
            <a:endParaRPr lang="zh-CN" altLang="en-US" sz="2000"/>
          </a:p>
          <a:p>
            <a:pPr marL="1303655" lvl="1" indent="-533400">
              <a:lnSpc>
                <a:spcPct val="90000"/>
              </a:lnSpc>
              <a:buNone/>
            </a:pPr>
            <a:r>
              <a:rPr lang="zh-CN" altLang="en-US" sz="2000"/>
              <a:t>    （</a:t>
            </a:r>
            <a:r>
              <a:rPr lang="en-US" altLang="zh-CN" sz="2000"/>
              <a:t>2</a:t>
            </a:r>
            <a:r>
              <a:rPr lang="zh-CN" altLang="en-US" sz="2000"/>
              <a:t>）成本加定比费用合同；</a:t>
            </a:r>
            <a:endParaRPr lang="zh-CN" altLang="en-US" sz="2000"/>
          </a:p>
          <a:p>
            <a:pPr marL="1303655" lvl="1" indent="-533400">
              <a:lnSpc>
                <a:spcPct val="90000"/>
              </a:lnSpc>
              <a:buNone/>
            </a:pPr>
            <a:r>
              <a:rPr lang="zh-CN" altLang="en-US" sz="2000"/>
              <a:t>    （</a:t>
            </a:r>
            <a:r>
              <a:rPr lang="en-US" altLang="zh-CN" sz="2000"/>
              <a:t>3</a:t>
            </a:r>
            <a:r>
              <a:rPr lang="zh-CN" altLang="en-US" sz="2000"/>
              <a:t>）成本加奖金合同；</a:t>
            </a:r>
            <a:endParaRPr lang="zh-CN" altLang="en-US" sz="2000"/>
          </a:p>
          <a:p>
            <a:pPr marL="1303655" lvl="1" indent="-533400">
              <a:lnSpc>
                <a:spcPct val="90000"/>
              </a:lnSpc>
              <a:buNone/>
            </a:pPr>
            <a:r>
              <a:rPr lang="zh-CN" altLang="en-US" sz="2000"/>
              <a:t>    （</a:t>
            </a:r>
            <a:r>
              <a:rPr lang="en-US" altLang="zh-CN" sz="2000"/>
              <a:t>4</a:t>
            </a:r>
            <a:r>
              <a:rPr lang="zh-CN" altLang="en-US" sz="2000"/>
              <a:t>）成本加保证最大酬金合同；</a:t>
            </a:r>
            <a:endParaRPr lang="zh-CN" altLang="en-US" sz="2000"/>
          </a:p>
          <a:p>
            <a:pPr marL="1303655" lvl="1" indent="-533400">
              <a:lnSpc>
                <a:spcPct val="90000"/>
              </a:lnSpc>
              <a:buNone/>
            </a:pPr>
            <a:r>
              <a:rPr lang="zh-CN" altLang="en-US" sz="2000"/>
              <a:t>    （</a:t>
            </a:r>
            <a:r>
              <a:rPr lang="en-US" altLang="zh-CN" sz="2000"/>
              <a:t>5</a:t>
            </a:r>
            <a:r>
              <a:rPr lang="zh-CN" altLang="en-US" sz="2000"/>
              <a:t>）工时及材料补偿合同。</a:t>
            </a:r>
            <a:endParaRPr lang="zh-CN" altLang="en-US" sz="2000"/>
          </a:p>
          <a:p>
            <a:pPr marL="186055" indent="-186055">
              <a:lnSpc>
                <a:spcPct val="90000"/>
              </a:lnSpc>
              <a:buNone/>
            </a:pPr>
            <a:r>
              <a:rPr lang="zh-CN" altLang="en-US" sz="2100" b="1"/>
              <a:t>          这类合同主要适用于以下项目：</a:t>
            </a:r>
            <a:endParaRPr lang="zh-CN" altLang="en-US" sz="2100" b="1"/>
          </a:p>
          <a:p>
            <a:pPr marL="1303655" lvl="1" indent="-533400">
              <a:lnSpc>
                <a:spcPct val="90000"/>
              </a:lnSpc>
              <a:buNone/>
            </a:pPr>
            <a:r>
              <a:rPr lang="zh-CN" altLang="en-US" sz="2000"/>
              <a:t>    （</a:t>
            </a:r>
            <a:r>
              <a:rPr lang="en-US" altLang="zh-CN" sz="2000"/>
              <a:t>1</a:t>
            </a:r>
            <a:r>
              <a:rPr lang="zh-CN" altLang="en-US" sz="2000"/>
              <a:t>）需要立即开展工作的项目，如震后的救灾工作；</a:t>
            </a:r>
            <a:endParaRPr lang="zh-CN" altLang="en-US" sz="2000"/>
          </a:p>
          <a:p>
            <a:pPr marL="1303655" lvl="1" indent="-533400">
              <a:lnSpc>
                <a:spcPct val="90000"/>
              </a:lnSpc>
              <a:buNone/>
            </a:pPr>
            <a:r>
              <a:rPr lang="zh-CN" altLang="en-US" sz="2000"/>
              <a:t>    （</a:t>
            </a:r>
            <a:r>
              <a:rPr lang="en-US" altLang="zh-CN" sz="2000"/>
              <a:t>2</a:t>
            </a:r>
            <a:r>
              <a:rPr lang="zh-CN" altLang="en-US" sz="2000"/>
              <a:t>）新型的工程项目，或对项目工程内容及技术经济指标未确定；</a:t>
            </a:r>
            <a:endParaRPr lang="zh-CN" altLang="en-US" sz="2000"/>
          </a:p>
          <a:p>
            <a:pPr marL="1303655" lvl="1" indent="-533400">
              <a:lnSpc>
                <a:spcPct val="90000"/>
              </a:lnSpc>
              <a:buNone/>
            </a:pPr>
            <a:r>
              <a:rPr lang="zh-CN" altLang="en-US" sz="2000"/>
              <a:t>    （</a:t>
            </a:r>
            <a:r>
              <a:rPr lang="en-US" altLang="zh-CN" sz="2000"/>
              <a:t>3</a:t>
            </a:r>
            <a:r>
              <a:rPr lang="zh-CN" altLang="en-US" sz="2000"/>
              <a:t>）项目风险很大。</a:t>
            </a:r>
            <a:endParaRPr lang="zh-CN" altLang="en-US" sz="2000"/>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0419">
                                            <p:txEl>
                                              <p:charRg st="14" end="30"/>
                                            </p:txEl>
                                          </p:spTgt>
                                        </p:tgtEl>
                                        <p:attrNameLst>
                                          <p:attrName>style.visibility</p:attrName>
                                        </p:attrNameLst>
                                      </p:cBhvr>
                                      <p:to>
                                        <p:strVal val="visible"/>
                                      </p:to>
                                    </p:set>
                                    <p:animEffect transition="in" filter="checkerboard(across)">
                                      <p:cBhvr>
                                        <p:cTn id="7" dur="500"/>
                                        <p:tgtEl>
                                          <p:spTgt spid="60419">
                                            <p:txEl>
                                              <p:charRg st="14" end="3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60419">
                                            <p:txEl>
                                              <p:charRg st="30" end="205"/>
                                            </p:txEl>
                                          </p:spTgt>
                                        </p:tgtEl>
                                        <p:attrNameLst>
                                          <p:attrName>style.visibility</p:attrName>
                                        </p:attrNameLst>
                                      </p:cBhvr>
                                      <p:to>
                                        <p:strVal val="visible"/>
                                      </p:to>
                                    </p:set>
                                    <p:animEffect transition="in" filter="checkerboard(across)">
                                      <p:cBhvr>
                                        <p:cTn id="10" dur="500"/>
                                        <p:tgtEl>
                                          <p:spTgt spid="60419">
                                            <p:txEl>
                                              <p:charRg st="30" end="205"/>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60419">
                                            <p:txEl>
                                              <p:charRg st="205" end="223"/>
                                            </p:txEl>
                                          </p:spTgt>
                                        </p:tgtEl>
                                        <p:attrNameLst>
                                          <p:attrName>style.visibility</p:attrName>
                                        </p:attrNameLst>
                                      </p:cBhvr>
                                      <p:to>
                                        <p:strVal val="visible"/>
                                      </p:to>
                                    </p:set>
                                    <p:animEffect transition="in" filter="checkerboard(across)">
                                      <p:cBhvr>
                                        <p:cTn id="13" dur="500"/>
                                        <p:tgtEl>
                                          <p:spTgt spid="60419">
                                            <p:txEl>
                                              <p:charRg st="205" end="223"/>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60419">
                                            <p:txEl>
                                              <p:charRg st="223" end="241"/>
                                            </p:txEl>
                                          </p:spTgt>
                                        </p:tgtEl>
                                        <p:attrNameLst>
                                          <p:attrName>style.visibility</p:attrName>
                                        </p:attrNameLst>
                                      </p:cBhvr>
                                      <p:to>
                                        <p:strVal val="visible"/>
                                      </p:to>
                                    </p:set>
                                    <p:animEffect transition="in" filter="checkerboard(across)">
                                      <p:cBhvr>
                                        <p:cTn id="16" dur="500"/>
                                        <p:tgtEl>
                                          <p:spTgt spid="60419">
                                            <p:txEl>
                                              <p:charRg st="223" end="241"/>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60419">
                                            <p:txEl>
                                              <p:charRg st="241" end="257"/>
                                            </p:txEl>
                                          </p:spTgt>
                                        </p:tgtEl>
                                        <p:attrNameLst>
                                          <p:attrName>style.visibility</p:attrName>
                                        </p:attrNameLst>
                                      </p:cBhvr>
                                      <p:to>
                                        <p:strVal val="visible"/>
                                      </p:to>
                                    </p:set>
                                    <p:animEffect transition="in" filter="checkerboard(across)">
                                      <p:cBhvr>
                                        <p:cTn id="19" dur="500"/>
                                        <p:tgtEl>
                                          <p:spTgt spid="60419">
                                            <p:txEl>
                                              <p:charRg st="241" end="257"/>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60419">
                                            <p:txEl>
                                              <p:charRg st="257" end="277"/>
                                            </p:txEl>
                                          </p:spTgt>
                                        </p:tgtEl>
                                        <p:attrNameLst>
                                          <p:attrName>style.visibility</p:attrName>
                                        </p:attrNameLst>
                                      </p:cBhvr>
                                      <p:to>
                                        <p:strVal val="visible"/>
                                      </p:to>
                                    </p:set>
                                    <p:animEffect transition="in" filter="checkerboard(across)">
                                      <p:cBhvr>
                                        <p:cTn id="22" dur="500"/>
                                        <p:tgtEl>
                                          <p:spTgt spid="60419">
                                            <p:txEl>
                                              <p:charRg st="257" end="277"/>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60419">
                                            <p:txEl>
                                              <p:charRg st="277" end="295"/>
                                            </p:txEl>
                                          </p:spTgt>
                                        </p:tgtEl>
                                        <p:attrNameLst>
                                          <p:attrName>style.visibility</p:attrName>
                                        </p:attrNameLst>
                                      </p:cBhvr>
                                      <p:to>
                                        <p:strVal val="visible"/>
                                      </p:to>
                                    </p:set>
                                    <p:animEffect transition="in" filter="checkerboard(across)">
                                      <p:cBhvr>
                                        <p:cTn id="25" dur="500"/>
                                        <p:tgtEl>
                                          <p:spTgt spid="60419">
                                            <p:txEl>
                                              <p:charRg st="277" end="29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nodeType="clickEffect">
                                  <p:stCondLst>
                                    <p:cond delay="0"/>
                                  </p:stCondLst>
                                  <p:childTnLst>
                                    <p:set>
                                      <p:cBhvr>
                                        <p:cTn id="29" dur="1" fill="hold">
                                          <p:stCondLst>
                                            <p:cond delay="0"/>
                                          </p:stCondLst>
                                        </p:cTn>
                                        <p:tgtEl>
                                          <p:spTgt spid="60419">
                                            <p:txEl>
                                              <p:charRg st="295" end="320"/>
                                            </p:txEl>
                                          </p:spTgt>
                                        </p:tgtEl>
                                        <p:attrNameLst>
                                          <p:attrName>style.visibility</p:attrName>
                                        </p:attrNameLst>
                                      </p:cBhvr>
                                      <p:to>
                                        <p:strVal val="visible"/>
                                      </p:to>
                                    </p:set>
                                    <p:animEffect transition="in" filter="diamond(in)">
                                      <p:cBhvr>
                                        <p:cTn id="30" dur="2000"/>
                                        <p:tgtEl>
                                          <p:spTgt spid="60419">
                                            <p:txEl>
                                              <p:charRg st="295" end="320"/>
                                            </p:txEl>
                                          </p:spTgt>
                                        </p:tgtEl>
                                      </p:cBhvr>
                                    </p:animEffect>
                                  </p:childTnLst>
                                </p:cTn>
                              </p:par>
                              <p:par>
                                <p:cTn id="31" presetID="8" presetClass="entr" presetSubtype="16" fill="hold" nodeType="withEffect">
                                  <p:stCondLst>
                                    <p:cond delay="0"/>
                                  </p:stCondLst>
                                  <p:childTnLst>
                                    <p:set>
                                      <p:cBhvr>
                                        <p:cTn id="32" dur="1" fill="hold">
                                          <p:stCondLst>
                                            <p:cond delay="0"/>
                                          </p:stCondLst>
                                        </p:cTn>
                                        <p:tgtEl>
                                          <p:spTgt spid="60419">
                                            <p:txEl>
                                              <p:charRg st="320" end="349"/>
                                            </p:txEl>
                                          </p:spTgt>
                                        </p:tgtEl>
                                        <p:attrNameLst>
                                          <p:attrName>style.visibility</p:attrName>
                                        </p:attrNameLst>
                                      </p:cBhvr>
                                      <p:to>
                                        <p:strVal val="visible"/>
                                      </p:to>
                                    </p:set>
                                    <p:animEffect transition="in" filter="diamond(in)">
                                      <p:cBhvr>
                                        <p:cTn id="33" dur="2000"/>
                                        <p:tgtEl>
                                          <p:spTgt spid="60419">
                                            <p:txEl>
                                              <p:charRg st="320" end="349"/>
                                            </p:txEl>
                                          </p:spTgt>
                                        </p:tgtEl>
                                      </p:cBhvr>
                                    </p:animEffect>
                                  </p:childTnLst>
                                </p:cTn>
                              </p:par>
                              <p:par>
                                <p:cTn id="34" presetID="8" presetClass="entr" presetSubtype="16" fill="hold" nodeType="withEffect">
                                  <p:stCondLst>
                                    <p:cond delay="0"/>
                                  </p:stCondLst>
                                  <p:childTnLst>
                                    <p:set>
                                      <p:cBhvr>
                                        <p:cTn id="35" dur="1" fill="hold">
                                          <p:stCondLst>
                                            <p:cond delay="0"/>
                                          </p:stCondLst>
                                        </p:cTn>
                                        <p:tgtEl>
                                          <p:spTgt spid="60419">
                                            <p:txEl>
                                              <p:charRg st="349" end="384"/>
                                            </p:txEl>
                                          </p:spTgt>
                                        </p:tgtEl>
                                        <p:attrNameLst>
                                          <p:attrName>style.visibility</p:attrName>
                                        </p:attrNameLst>
                                      </p:cBhvr>
                                      <p:to>
                                        <p:strVal val="visible"/>
                                      </p:to>
                                    </p:set>
                                    <p:animEffect transition="in" filter="diamond(in)">
                                      <p:cBhvr>
                                        <p:cTn id="36" dur="2000"/>
                                        <p:tgtEl>
                                          <p:spTgt spid="60419">
                                            <p:txEl>
                                              <p:charRg st="349" end="384"/>
                                            </p:txEl>
                                          </p:spTgt>
                                        </p:tgtEl>
                                      </p:cBhvr>
                                    </p:animEffect>
                                  </p:childTnLst>
                                </p:cTn>
                              </p:par>
                              <p:par>
                                <p:cTn id="37" presetID="8" presetClass="entr" presetSubtype="16" fill="hold" nodeType="withEffect">
                                  <p:stCondLst>
                                    <p:cond delay="0"/>
                                  </p:stCondLst>
                                  <p:childTnLst>
                                    <p:set>
                                      <p:cBhvr>
                                        <p:cTn id="38" dur="1" fill="hold">
                                          <p:stCondLst>
                                            <p:cond delay="0"/>
                                          </p:stCondLst>
                                        </p:cTn>
                                        <p:tgtEl>
                                          <p:spTgt spid="60419">
                                            <p:txEl>
                                              <p:charRg st="384" end="399"/>
                                            </p:txEl>
                                          </p:spTgt>
                                        </p:tgtEl>
                                        <p:attrNameLst>
                                          <p:attrName>style.visibility</p:attrName>
                                        </p:attrNameLst>
                                      </p:cBhvr>
                                      <p:to>
                                        <p:strVal val="visible"/>
                                      </p:to>
                                    </p:set>
                                    <p:animEffect transition="in" filter="diamond(in)">
                                      <p:cBhvr>
                                        <p:cTn id="39" dur="2000"/>
                                        <p:tgtEl>
                                          <p:spTgt spid="60419">
                                            <p:txEl>
                                              <p:charRg st="384" end="39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2" name="标题 61441"/>
          <p:cNvSpPr>
            <a:spLocks noGrp="1"/>
          </p:cNvSpPr>
          <p:nvPr>
            <p:ph type="title"/>
          </p:nvPr>
        </p:nvSpPr>
        <p:spPr>
          <a:xfrm>
            <a:off x="0" y="260350"/>
            <a:ext cx="9042400" cy="830263"/>
          </a:xfrm>
          <a:ln/>
        </p:spPr>
        <p:txBody>
          <a:bodyPr anchor="b"/>
          <a:p>
            <a:r>
              <a:rPr lang="en-US" altLang="zh-CN" sz="3400" b="1">
                <a:latin typeface="黑体" panose="02010609060101010101" pitchFamily="49" charset="-122"/>
                <a:ea typeface="黑体" panose="02010609060101010101" pitchFamily="49" charset="-122"/>
              </a:rPr>
              <a:t>4.4.1 </a:t>
            </a:r>
            <a:r>
              <a:rPr lang="zh-CN" altLang="en-US" sz="3400" b="1">
                <a:latin typeface="黑体" panose="02010609060101010101" pitchFamily="49" charset="-122"/>
                <a:ea typeface="黑体" panose="02010609060101010101" pitchFamily="49" charset="-122"/>
              </a:rPr>
              <a:t>建设工程施工合同类型及选择</a:t>
            </a:r>
            <a:r>
              <a:rPr lang="zh-CN" altLang="en-US" sz="3400"/>
              <a:t> </a:t>
            </a:r>
            <a:endParaRPr lang="zh-CN" altLang="en-US" sz="3400"/>
          </a:p>
        </p:txBody>
      </p:sp>
      <p:sp>
        <p:nvSpPr>
          <p:cNvPr id="61443" name="文本占位符 61442"/>
          <p:cNvSpPr>
            <a:spLocks noGrp="1"/>
          </p:cNvSpPr>
          <p:nvPr>
            <p:ph type="body" idx="1"/>
          </p:nvPr>
        </p:nvSpPr>
        <p:spPr>
          <a:xfrm>
            <a:off x="323850" y="1196975"/>
            <a:ext cx="8675688" cy="6092825"/>
          </a:xfrm>
          <a:ln/>
        </p:spPr>
        <p:txBody>
          <a:bodyPr/>
          <a:p>
            <a:pPr marL="186055" indent="-186055" algn="just">
              <a:buNone/>
            </a:pPr>
            <a:r>
              <a:rPr lang="zh-CN" altLang="en-US" b="1">
                <a:solidFill>
                  <a:srgbClr val="0000FF"/>
                </a:solidFill>
              </a:rPr>
              <a:t>（二）建设工程施工合同类型的选择</a:t>
            </a:r>
            <a:endParaRPr lang="zh-CN" altLang="en-US" b="1">
              <a:solidFill>
                <a:srgbClr val="0000FF"/>
              </a:solidFill>
            </a:endParaRPr>
          </a:p>
          <a:p>
            <a:pPr marL="186055" indent="-186055">
              <a:buNone/>
            </a:pPr>
            <a:r>
              <a:rPr lang="zh-CN" altLang="en-US" sz="2600" b="1"/>
              <a:t>     </a:t>
            </a:r>
            <a:endParaRPr lang="zh-CN" altLang="en-US" sz="2600" b="1"/>
          </a:p>
          <a:p>
            <a:pPr marL="186055" indent="-186055">
              <a:lnSpc>
                <a:spcPct val="115000"/>
              </a:lnSpc>
            </a:pPr>
            <a:r>
              <a:rPr lang="zh-CN" altLang="en-US" sz="2600" b="1"/>
              <a:t>    选择合同类型应考虑以下因素：</a:t>
            </a:r>
            <a:endParaRPr lang="zh-CN" altLang="en-US" sz="2600" b="1"/>
          </a:p>
          <a:p>
            <a:pPr marL="186055" indent="-186055">
              <a:lnSpc>
                <a:spcPct val="115000"/>
              </a:lnSpc>
              <a:buNone/>
            </a:pPr>
            <a:r>
              <a:rPr lang="zh-CN" altLang="en-US" sz="2100"/>
              <a:t>          （</a:t>
            </a:r>
            <a:r>
              <a:rPr lang="en-US" altLang="zh-CN" sz="2100"/>
              <a:t>1</a:t>
            </a:r>
            <a:r>
              <a:rPr lang="zh-CN" altLang="en-US" sz="2100"/>
              <a:t>）项目规模和工期长短。 </a:t>
            </a:r>
            <a:endParaRPr lang="zh-CN" altLang="en-US" sz="2100"/>
          </a:p>
          <a:p>
            <a:pPr marL="186055" indent="-186055">
              <a:lnSpc>
                <a:spcPct val="115000"/>
              </a:lnSpc>
              <a:buNone/>
            </a:pPr>
            <a:r>
              <a:rPr lang="zh-CN" altLang="en-US" sz="2100"/>
              <a:t>          （</a:t>
            </a:r>
            <a:r>
              <a:rPr lang="en-US" altLang="zh-CN" sz="2100"/>
              <a:t>2</a:t>
            </a:r>
            <a:r>
              <a:rPr lang="zh-CN" altLang="en-US" sz="2100"/>
              <a:t>）项目的竞争情况。 </a:t>
            </a:r>
            <a:endParaRPr lang="zh-CN" altLang="en-US" sz="2100"/>
          </a:p>
          <a:p>
            <a:pPr marL="186055" indent="-186055">
              <a:lnSpc>
                <a:spcPct val="115000"/>
              </a:lnSpc>
              <a:buNone/>
            </a:pPr>
            <a:r>
              <a:rPr lang="zh-CN" altLang="en-US" sz="2100"/>
              <a:t>          （</a:t>
            </a:r>
            <a:r>
              <a:rPr lang="en-US" altLang="zh-CN" sz="2100"/>
              <a:t>3</a:t>
            </a:r>
            <a:r>
              <a:rPr lang="zh-CN" altLang="en-US" sz="2100"/>
              <a:t>）项目的复杂程度。</a:t>
            </a:r>
            <a:endParaRPr lang="zh-CN" altLang="en-US" sz="2100"/>
          </a:p>
          <a:p>
            <a:pPr marL="186055" indent="-186055">
              <a:lnSpc>
                <a:spcPct val="115000"/>
              </a:lnSpc>
              <a:buNone/>
            </a:pPr>
            <a:r>
              <a:rPr lang="zh-CN" altLang="en-US" sz="2100"/>
              <a:t>          （</a:t>
            </a:r>
            <a:r>
              <a:rPr lang="en-US" altLang="zh-CN" sz="2100"/>
              <a:t>4</a:t>
            </a:r>
            <a:r>
              <a:rPr lang="zh-CN" altLang="en-US" sz="2100"/>
              <a:t>）项目的单项工程的明确程度。</a:t>
            </a:r>
            <a:endParaRPr lang="zh-CN" altLang="en-US" sz="2100"/>
          </a:p>
          <a:p>
            <a:pPr marL="186055" indent="-186055">
              <a:lnSpc>
                <a:spcPct val="115000"/>
              </a:lnSpc>
              <a:buNone/>
            </a:pPr>
            <a:r>
              <a:rPr lang="zh-CN" altLang="en-US" sz="2100"/>
              <a:t>          （</a:t>
            </a:r>
            <a:r>
              <a:rPr lang="en-US" altLang="zh-CN" sz="2100"/>
              <a:t>5</a:t>
            </a:r>
            <a:r>
              <a:rPr lang="zh-CN" altLang="en-US" sz="2100"/>
              <a:t>）项目准备时间的长短。</a:t>
            </a:r>
            <a:endParaRPr lang="zh-CN" altLang="en-US" sz="2100"/>
          </a:p>
          <a:p>
            <a:pPr marL="186055" indent="-186055">
              <a:lnSpc>
                <a:spcPct val="115000"/>
              </a:lnSpc>
              <a:buNone/>
            </a:pPr>
            <a:r>
              <a:rPr lang="zh-CN" altLang="en-US" sz="2100"/>
              <a:t>          （</a:t>
            </a:r>
            <a:r>
              <a:rPr lang="en-US" altLang="zh-CN" sz="2100"/>
              <a:t>6</a:t>
            </a:r>
            <a:r>
              <a:rPr lang="zh-CN" altLang="en-US" sz="2100"/>
              <a:t>）项目的外部环境因素。</a:t>
            </a:r>
            <a:endParaRPr lang="zh-CN" altLang="en-US" sz="2100"/>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43">
                                            <p:txEl>
                                              <p:charRg st="0" end="17"/>
                                            </p:txEl>
                                          </p:spTgt>
                                        </p:tgtEl>
                                        <p:attrNameLst>
                                          <p:attrName>style.visibility</p:attrName>
                                        </p:attrNameLst>
                                      </p:cBhvr>
                                      <p:to>
                                        <p:strVal val="visible"/>
                                      </p:to>
                                    </p:set>
                                    <p:anim calcmode="lin" valueType="num">
                                      <p:cBhvr additive="base">
                                        <p:cTn id="7" dur="500" fill="hold"/>
                                        <p:tgtEl>
                                          <p:spTgt spid="61443">
                                            <p:txEl>
                                              <p:charRg st="0" end="1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43">
                                            <p:txEl>
                                              <p:charRg st="0" end="17"/>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1443">
                                            <p:txEl>
                                              <p:charRg st="23" end="4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1443">
                                            <p:txEl>
                                              <p:charRg st="42" end="67"/>
                                            </p:txEl>
                                          </p:spTgt>
                                        </p:tgtEl>
                                        <p:attrNameLst>
                                          <p:attrName>style.visibility</p:attrName>
                                        </p:attrNameLst>
                                      </p:cBhvr>
                                      <p:to>
                                        <p:strVal val="visible"/>
                                      </p:to>
                                    </p:set>
                                    <p:animEffect transition="in" filter="box(in)">
                                      <p:cBhvr>
                                        <p:cTn id="17" dur="500"/>
                                        <p:tgtEl>
                                          <p:spTgt spid="61443">
                                            <p:txEl>
                                              <p:charRg st="42" end="67"/>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61443">
                                            <p:txEl>
                                              <p:charRg st="67" end="90"/>
                                            </p:txEl>
                                          </p:spTgt>
                                        </p:tgtEl>
                                        <p:attrNameLst>
                                          <p:attrName>style.visibility</p:attrName>
                                        </p:attrNameLst>
                                      </p:cBhvr>
                                      <p:to>
                                        <p:strVal val="visible"/>
                                      </p:to>
                                    </p:set>
                                    <p:animEffect transition="in" filter="box(in)">
                                      <p:cBhvr>
                                        <p:cTn id="20" dur="500"/>
                                        <p:tgtEl>
                                          <p:spTgt spid="61443">
                                            <p:txEl>
                                              <p:charRg st="67" end="90"/>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61443">
                                            <p:txEl>
                                              <p:charRg st="90" end="112"/>
                                            </p:txEl>
                                          </p:spTgt>
                                        </p:tgtEl>
                                        <p:attrNameLst>
                                          <p:attrName>style.visibility</p:attrName>
                                        </p:attrNameLst>
                                      </p:cBhvr>
                                      <p:to>
                                        <p:strVal val="visible"/>
                                      </p:to>
                                    </p:set>
                                    <p:animEffect transition="in" filter="box(in)">
                                      <p:cBhvr>
                                        <p:cTn id="23" dur="500"/>
                                        <p:tgtEl>
                                          <p:spTgt spid="61443">
                                            <p:txEl>
                                              <p:charRg st="90" end="112"/>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61443">
                                            <p:txEl>
                                              <p:charRg st="112" end="139"/>
                                            </p:txEl>
                                          </p:spTgt>
                                        </p:tgtEl>
                                        <p:attrNameLst>
                                          <p:attrName>style.visibility</p:attrName>
                                        </p:attrNameLst>
                                      </p:cBhvr>
                                      <p:to>
                                        <p:strVal val="visible"/>
                                      </p:to>
                                    </p:set>
                                    <p:animEffect transition="in" filter="box(in)">
                                      <p:cBhvr>
                                        <p:cTn id="26" dur="500"/>
                                        <p:tgtEl>
                                          <p:spTgt spid="61443">
                                            <p:txEl>
                                              <p:charRg st="112" end="139"/>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61443">
                                            <p:txEl>
                                              <p:charRg st="139" end="163"/>
                                            </p:txEl>
                                          </p:spTgt>
                                        </p:tgtEl>
                                        <p:attrNameLst>
                                          <p:attrName>style.visibility</p:attrName>
                                        </p:attrNameLst>
                                      </p:cBhvr>
                                      <p:to>
                                        <p:strVal val="visible"/>
                                      </p:to>
                                    </p:set>
                                    <p:animEffect transition="in" filter="box(in)">
                                      <p:cBhvr>
                                        <p:cTn id="29" dur="500"/>
                                        <p:tgtEl>
                                          <p:spTgt spid="61443">
                                            <p:txEl>
                                              <p:charRg st="139" end="163"/>
                                            </p:txEl>
                                          </p:spTgt>
                                        </p:tgtEl>
                                      </p:cBhvr>
                                    </p:animEffect>
                                  </p:childTnLst>
                                </p:cTn>
                              </p:par>
                              <p:par>
                                <p:cTn id="30" presetID="4" presetClass="entr" presetSubtype="16" fill="hold" nodeType="withEffect">
                                  <p:stCondLst>
                                    <p:cond delay="0"/>
                                  </p:stCondLst>
                                  <p:childTnLst>
                                    <p:set>
                                      <p:cBhvr>
                                        <p:cTn id="31" dur="1" fill="hold">
                                          <p:stCondLst>
                                            <p:cond delay="0"/>
                                          </p:stCondLst>
                                        </p:cTn>
                                        <p:tgtEl>
                                          <p:spTgt spid="61443">
                                            <p:txEl>
                                              <p:charRg st="163" end="187"/>
                                            </p:txEl>
                                          </p:spTgt>
                                        </p:tgtEl>
                                        <p:attrNameLst>
                                          <p:attrName>style.visibility</p:attrName>
                                        </p:attrNameLst>
                                      </p:cBhvr>
                                      <p:to>
                                        <p:strVal val="visible"/>
                                      </p:to>
                                    </p:set>
                                    <p:animEffect transition="in" filter="box(in)">
                                      <p:cBhvr>
                                        <p:cTn id="32" dur="500"/>
                                        <p:tgtEl>
                                          <p:spTgt spid="61443">
                                            <p:txEl>
                                              <p:charRg st="163" end="18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ofile">
  <a:themeElements>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fontScheme name="">
      <a:majorFont>
        <a:latin typeface="Verdana"/>
        <a:ea typeface="宋体"/>
        <a:cs typeface=""/>
      </a:majorFont>
      <a:minorFont>
        <a:latin typeface="Verdan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800000"/>
        </a:lt1>
        <a:dk2>
          <a:srgbClr val="FFFFFF"/>
        </a:dk2>
        <a:lt2>
          <a:srgbClr val="A50021"/>
        </a:lt2>
        <a:accent1>
          <a:srgbClr val="FF9900"/>
        </a:accent1>
        <a:accent2>
          <a:srgbClr val="FF3300"/>
        </a:accent2>
        <a:accent3>
          <a:srgbClr val="C1AAAA"/>
        </a:accent3>
        <a:accent4>
          <a:srgbClr val="DCDCDC"/>
        </a:accent4>
        <a:accent5>
          <a:srgbClr val="FFCAAA"/>
        </a:accent5>
        <a:accent6>
          <a:srgbClr val="E52D00"/>
        </a:accent6>
        <a:hlink>
          <a:srgbClr val="FFFFCC"/>
        </a:hlink>
        <a:folHlink>
          <a:srgbClr val="FFCC99"/>
        </a:folHlink>
      </a:clrScheme>
      <a:clrMap bg1="lt1" tx1="dk1" bg2="lt2" tx2="dk2" accent1="accent1" accent2="accent2" accent3="accent3" accent4="accent4" accent5="accent5" accent6="accent6" hlink="hlink" folHlink="folHlink"/>
    </a:extraClrScheme>
    <a:extraClrScheme>
      <a:clrScheme name="">
        <a:dk1>
          <a:srgbClr val="FFFFFF"/>
        </a:dk1>
        <a:lt1>
          <a:srgbClr val="51072E"/>
        </a:lt1>
        <a:dk2>
          <a:srgbClr val="FFFFFF"/>
        </a:dk2>
        <a:lt2>
          <a:srgbClr val="3C001E"/>
        </a:lt2>
        <a:accent1>
          <a:srgbClr val="89A38F"/>
        </a:accent1>
        <a:accent2>
          <a:srgbClr val="666699"/>
        </a:accent2>
        <a:accent3>
          <a:srgbClr val="B3AAAC"/>
        </a:accent3>
        <a:accent4>
          <a:srgbClr val="DCDCDC"/>
        </a:accent4>
        <a:accent5>
          <a:srgbClr val="C4CEC6"/>
        </a:accent5>
        <a:accent6>
          <a:srgbClr val="5B5B89"/>
        </a:accent6>
        <a:hlink>
          <a:srgbClr val="808000"/>
        </a:hlink>
        <a:folHlink>
          <a:srgbClr val="666633"/>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FFFFFF"/>
        </a:dk2>
        <a:lt2>
          <a:srgbClr val="333333"/>
        </a:lt2>
        <a:accent1>
          <a:srgbClr val="3399FF"/>
        </a:accent1>
        <a:accent2>
          <a:srgbClr val="CC0000"/>
        </a:accent2>
        <a:accent3>
          <a:srgbClr val="AAAAAA"/>
        </a:accent3>
        <a:accent4>
          <a:srgbClr val="DCDCDC"/>
        </a:accent4>
        <a:accent5>
          <a:srgbClr val="ADCAFF"/>
        </a:accent5>
        <a:accent6>
          <a:srgbClr val="B70000"/>
        </a:accent6>
        <a:hlink>
          <a:srgbClr val="666699"/>
        </a:hlink>
        <a:folHlink>
          <a:srgbClr val="6600CC"/>
        </a:folHlink>
      </a:clrScheme>
      <a:clrMap bg1="lt1" tx1="dk1" bg2="lt2" tx2="dk2" accent1="accent1" accent2="accent2" accent3="accent3" accent4="accent4" accent5="accent5" accent6="accent6" hlink="hlink" folHlink="folHlink"/>
    </a:extraClrScheme>
    <a:extraClrScheme>
      <a:clrScheme name="">
        <a:dk1>
          <a:srgbClr val="FFFFFF"/>
        </a:dk1>
        <a:lt1>
          <a:srgbClr val="330000"/>
        </a:lt1>
        <a:dk2>
          <a:srgbClr val="FFFFFF"/>
        </a:dk2>
        <a:lt2>
          <a:srgbClr val="4B3D1B"/>
        </a:lt2>
        <a:accent1>
          <a:srgbClr val="CC9900"/>
        </a:accent1>
        <a:accent2>
          <a:srgbClr val="CC6600"/>
        </a:accent2>
        <a:accent3>
          <a:srgbClr val="ADAAAA"/>
        </a:accent3>
        <a:accent4>
          <a:srgbClr val="DCDCDC"/>
        </a:accent4>
        <a:accent5>
          <a:srgbClr val="E2CAAA"/>
        </a:accent5>
        <a:accent6>
          <a:srgbClr val="B75B00"/>
        </a:accent6>
        <a:hlink>
          <a:srgbClr val="666699"/>
        </a:hlink>
        <a:folHlink>
          <a:srgbClr val="CCCC00"/>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FFFFFF"/>
        </a:dk2>
        <a:lt2>
          <a:srgbClr val="006666"/>
        </a:lt2>
        <a:accent1>
          <a:srgbClr val="0099CC"/>
        </a:accent1>
        <a:accent2>
          <a:srgbClr val="6666FF"/>
        </a:accent2>
        <a:accent3>
          <a:srgbClr val="AAADB9"/>
        </a:accent3>
        <a:accent4>
          <a:srgbClr val="DCDCDC"/>
        </a:accent4>
        <a:accent5>
          <a:srgbClr val="AACAE2"/>
        </a:accent5>
        <a:accent6>
          <a:srgbClr val="5B5BE5"/>
        </a:accent6>
        <a:hlink>
          <a:srgbClr val="FFFFCC"/>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FF"/>
        </a:dk1>
        <a:lt1>
          <a:srgbClr val="006666"/>
        </a:lt1>
        <a:dk2>
          <a:srgbClr val="FFFFFF"/>
        </a:dk2>
        <a:lt2>
          <a:srgbClr val="003366"/>
        </a:lt2>
        <a:accent1>
          <a:srgbClr val="6699FF"/>
        </a:accent1>
        <a:accent2>
          <a:srgbClr val="00CCFF"/>
        </a:accent2>
        <a:accent3>
          <a:srgbClr val="AAB9B9"/>
        </a:accent3>
        <a:accent4>
          <a:srgbClr val="DCDCDC"/>
        </a:accent4>
        <a:accent5>
          <a:srgbClr val="B9CAFF"/>
        </a:accent5>
        <a:accent6>
          <a:srgbClr val="00B7E5"/>
        </a:accent6>
        <a:hlink>
          <a:srgbClr val="FFFFCC"/>
        </a:hlink>
        <a:folHlink>
          <a:srgbClr val="33CCCC"/>
        </a:folHlink>
      </a:clrScheme>
      <a:clrMap bg1="lt1" tx1="dk1" bg2="lt2" tx2="dk2" accent1="accent1" accent2="accent2" accent3="accent3" accent4="accent4" accent5="accent5" accent6="accent6" hlink="hlink" folHlink="folHlink"/>
    </a:extraClrScheme>
    <a:extraClrScheme>
      <a:clrScheme name="">
        <a:dk1>
          <a:srgbClr val="000000"/>
        </a:dk1>
        <a:lt1>
          <a:srgbClr val="619CB1"/>
        </a:lt1>
        <a:dk2>
          <a:srgbClr val="FFFFFF"/>
        </a:dk2>
        <a:lt2>
          <a:srgbClr val="4E899E"/>
        </a:lt2>
        <a:accent1>
          <a:srgbClr val="FFCC00"/>
        </a:accent1>
        <a:accent2>
          <a:srgbClr val="B6523E"/>
        </a:accent2>
        <a:accent3>
          <a:srgbClr val="B7CBD4"/>
        </a:accent3>
        <a:accent4>
          <a:srgbClr val="000000"/>
        </a:accent4>
        <a:accent5>
          <a:srgbClr val="FFE2AA"/>
        </a:accent5>
        <a:accent6>
          <a:srgbClr val="A3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
        <a:dk1>
          <a:srgbClr val="FFFFFF"/>
        </a:dk1>
        <a:lt1>
          <a:srgbClr val="336600"/>
        </a:lt1>
        <a:dk2>
          <a:srgbClr val="FFFFFF"/>
        </a:dk2>
        <a:lt2>
          <a:srgbClr val="598600"/>
        </a:lt2>
        <a:accent1>
          <a:srgbClr val="33CC33"/>
        </a:accent1>
        <a:accent2>
          <a:srgbClr val="99CC00"/>
        </a:accent2>
        <a:accent3>
          <a:srgbClr val="ADB9AA"/>
        </a:accent3>
        <a:accent4>
          <a:srgbClr val="DCDCDC"/>
        </a:accent4>
        <a:accent5>
          <a:srgbClr val="ADE2AD"/>
        </a:accent5>
        <a:accent6>
          <a:srgbClr val="89B700"/>
        </a:accent6>
        <a:hlink>
          <a:srgbClr val="FFCC00"/>
        </a:hlink>
        <a:folHlink>
          <a:srgbClr val="FFFF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Profile</Template>
  <TotalTime>0</TotalTime>
  <Words>1191</Words>
  <Application>WPS 演示</Application>
  <PresentationFormat>在屏幕上显示</PresentationFormat>
  <Paragraphs>67</Paragraphs>
  <Slides>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0</vt:i4>
      </vt:variant>
      <vt:variant>
        <vt:lpstr>幻灯片标题</vt:lpstr>
      </vt:variant>
      <vt:variant>
        <vt:i4>7</vt:i4>
      </vt:variant>
    </vt:vector>
  </HeadingPairs>
  <TitlesOfParts>
    <vt:vector size="18" baseType="lpstr">
      <vt:lpstr>Arial</vt:lpstr>
      <vt:lpstr>宋体</vt:lpstr>
      <vt:lpstr>Wingdings</vt:lpstr>
      <vt:lpstr>Verdana</vt:lpstr>
      <vt:lpstr>Times New Roman</vt:lpstr>
      <vt:lpstr>黑体</vt:lpstr>
      <vt:lpstr>New Gulim</vt:lpstr>
      <vt:lpstr>Gulim</vt:lpstr>
      <vt:lpstr>微软雅黑</vt:lpstr>
      <vt:lpstr>Arial Unicode MS</vt:lpstr>
      <vt:lpstr>Profile</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合同管理第三讲</dc:title>
  <dc:creator>zx</dc:creator>
  <cp:lastModifiedBy>小霞</cp:lastModifiedBy>
  <cp:revision>2962</cp:revision>
  <dcterms:created xsi:type="dcterms:W3CDTF">2006-01-17T01:29:51Z</dcterms:created>
  <dcterms:modified xsi:type="dcterms:W3CDTF">2018-12-10T10:17:19Z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2052-11.1.0.8013</vt:lpwstr>
  </property>
</Properties>
</file>