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3"/>
    <p:sldId id="360" r:id="rId4"/>
    <p:sldId id="471" r:id="rId5"/>
    <p:sldId id="361" r:id="rId6"/>
    <p:sldId id="472" r:id="rId7"/>
    <p:sldId id="362" r:id="rId8"/>
    <p:sldId id="363" r:id="rId9"/>
    <p:sldId id="473" r:id="rId10"/>
    <p:sldId id="364" r:id="rId11"/>
    <p:sldId id="365" r:id="rId12"/>
    <p:sldId id="474" r:id="rId13"/>
    <p:sldId id="475" r:id="rId14"/>
    <p:sldId id="476" r:id="rId15"/>
    <p:sldId id="477" r:id="rId16"/>
    <p:sldId id="478" r:id="rId17"/>
    <p:sldId id="367" r:id="rId18"/>
    <p:sldId id="479" r:id="rId19"/>
    <p:sldId id="369" r:id="rId20"/>
    <p:sldId id="370" r:id="rId21"/>
    <p:sldId id="371" r:id="rId22"/>
    <p:sldId id="372" r:id="rId23"/>
  </p:sldIdLst>
  <p:sldSz cx="9144000" cy="6858000" type="screen4x3"/>
  <p:notesSz cx="7102475" cy="10231755"/>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DFDA1"/>
    <a:srgbClr val="F0F8A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notesMaster" Target="notesMasters/notesMaster1.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3074" name="页眉占位符 3073"/>
          <p:cNvSpPr>
            <a:spLocks noGrp="1"/>
          </p:cNvSpPr>
          <p:nvPr>
            <p:ph type="hdr" sz="quarter"/>
          </p:nvPr>
        </p:nvSpPr>
        <p:spPr>
          <a:xfrm>
            <a:off x="0" y="0"/>
            <a:ext cx="3078163" cy="511175"/>
          </a:xfrm>
          <a:prstGeom prst="rect">
            <a:avLst/>
          </a:prstGeom>
          <a:noFill/>
          <a:ln w="9525">
            <a:noFill/>
          </a:ln>
        </p:spPr>
        <p:txBody>
          <a:bodyPr lIns="99048" tIns="49524" rIns="99048" bIns="49524"/>
          <a:p>
            <a:pPr lvl="0" defTabSz="990600"/>
            <a:endParaRPr lang="zh-CN" altLang="en-US" sz="1300"/>
          </a:p>
        </p:txBody>
      </p:sp>
      <p:sp>
        <p:nvSpPr>
          <p:cNvPr id="3075" name="日期占位符 3074"/>
          <p:cNvSpPr>
            <a:spLocks noGrp="1"/>
          </p:cNvSpPr>
          <p:nvPr>
            <p:ph type="dt" idx="1"/>
          </p:nvPr>
        </p:nvSpPr>
        <p:spPr>
          <a:xfrm>
            <a:off x="4022725" y="0"/>
            <a:ext cx="3078163" cy="511175"/>
          </a:xfrm>
          <a:prstGeom prst="rect">
            <a:avLst/>
          </a:prstGeom>
          <a:noFill/>
          <a:ln w="9525">
            <a:noFill/>
          </a:ln>
        </p:spPr>
        <p:txBody>
          <a:bodyPr lIns="99048" tIns="49524" rIns="99048" bIns="49524"/>
          <a:p>
            <a:pPr lvl="0" algn="r" defTabSz="990600"/>
            <a:endParaRPr lang="zh-CN" altLang="en-US" sz="1300"/>
          </a:p>
        </p:txBody>
      </p:sp>
      <p:sp>
        <p:nvSpPr>
          <p:cNvPr id="3076" name="幻灯片图像占位符 3075"/>
          <p:cNvSpPr>
            <a:spLocks noGrp="1" noRot="1"/>
          </p:cNvSpPr>
          <p:nvPr>
            <p:ph type="sldImg" idx="2"/>
          </p:nvPr>
        </p:nvSpPr>
        <p:spPr>
          <a:xfrm>
            <a:off x="992188" y="766763"/>
            <a:ext cx="5118100" cy="3836987"/>
          </a:xfrm>
          <a:prstGeom prst="rect">
            <a:avLst/>
          </a:prstGeom>
          <a:noFill/>
          <a:ln w="9525">
            <a:noFill/>
          </a:ln>
        </p:spPr>
      </p:sp>
      <p:sp>
        <p:nvSpPr>
          <p:cNvPr id="3077" name="文本占位符 3076"/>
          <p:cNvSpPr>
            <a:spLocks noGrp="1" noRot="1"/>
          </p:cNvSpPr>
          <p:nvPr>
            <p:ph type="body" sz="quarter" idx="3"/>
          </p:nvPr>
        </p:nvSpPr>
        <p:spPr>
          <a:xfrm>
            <a:off x="709613" y="4859338"/>
            <a:ext cx="5683250" cy="4605337"/>
          </a:xfrm>
          <a:prstGeom prst="rect">
            <a:avLst/>
          </a:prstGeom>
          <a:noFill/>
          <a:ln w="9525">
            <a:noFill/>
          </a:ln>
        </p:spPr>
        <p:txBody>
          <a:bodyPr lIns="99048" tIns="49524" rIns="99048" bIns="49524" anchor="ct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078" name="页脚占位符 3077"/>
          <p:cNvSpPr>
            <a:spLocks noGrp="1"/>
          </p:cNvSpPr>
          <p:nvPr>
            <p:ph type="ftr" sz="quarter" idx="4"/>
          </p:nvPr>
        </p:nvSpPr>
        <p:spPr>
          <a:xfrm>
            <a:off x="0" y="9718675"/>
            <a:ext cx="3078163" cy="511175"/>
          </a:xfrm>
          <a:prstGeom prst="rect">
            <a:avLst/>
          </a:prstGeom>
          <a:noFill/>
          <a:ln w="9525">
            <a:noFill/>
          </a:ln>
        </p:spPr>
        <p:txBody>
          <a:bodyPr lIns="99048" tIns="49524" rIns="99048" bIns="49524" anchor="b"/>
          <a:p>
            <a:pPr lvl="0" defTabSz="990600"/>
            <a:endParaRPr lang="zh-CN" altLang="en-US" sz="1300"/>
          </a:p>
        </p:txBody>
      </p:sp>
      <p:sp>
        <p:nvSpPr>
          <p:cNvPr id="3079" name="灯片编号占位符 3078"/>
          <p:cNvSpPr>
            <a:spLocks noGrp="1"/>
          </p:cNvSpPr>
          <p:nvPr>
            <p:ph type="sldNum" sz="quarter" idx="5"/>
          </p:nvPr>
        </p:nvSpPr>
        <p:spPr>
          <a:xfrm>
            <a:off x="4022725" y="9718675"/>
            <a:ext cx="3078163" cy="511175"/>
          </a:xfrm>
          <a:prstGeom prst="rect">
            <a:avLst/>
          </a:prstGeom>
          <a:noFill/>
          <a:ln w="9525">
            <a:noFill/>
          </a:ln>
        </p:spPr>
        <p:txBody>
          <a:bodyPr lIns="99048" tIns="49524" rIns="99048" bIns="49524" anchor="b"/>
          <a:p>
            <a:pPr lvl="0" algn="r" defTabSz="990600"/>
            <a:fld id="{9A0DB2DC-4C9A-4742-B13C-FB6460FD3503}" type="slidenum">
              <a:rPr lang="zh-CN" altLang="en-US" sz="1300"/>
            </a:fld>
            <a:endParaRPr lang="zh-CN" altLang="en-US" sz="1300"/>
          </a:p>
        </p:txBody>
      </p:sp>
    </p:spTree>
  </p:cSld>
  <p:clrMap bg1="lt1" tx1="dk1" bg2="lt2" tx2="dk2" accent1="accent1" accent2="accent2" accent3="accent3" accent4="accent4" accent5="accent5" accent6="accent6" hlink="hlink" folHlink="folHlink"/>
  <p:hf hdr="0" ftr="0" dt="0"/>
  <p:notesStyle>
    <a:lvl1pPr marL="0" lvl="0"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pattFill prst="ltHorz">
          <a:fgClr>
            <a:schemeClr val="bg2">
              <a:alpha val="100000"/>
            </a:schemeClr>
          </a:fgClr>
          <a:bgClr>
            <a:schemeClr val="bg1"/>
          </a:bgClr>
        </a:pattFill>
        <a:effectLst/>
      </p:bgPr>
    </p:bg>
    <p:spTree>
      <p:nvGrpSpPr>
        <p:cNvPr id="1" name=""/>
        <p:cNvGrpSpPr/>
        <p:nvPr/>
      </p:nvGrpSpPr>
      <p:grpSpPr/>
      <p:sp>
        <p:nvSpPr>
          <p:cNvPr id="2050" name="标题 2049"/>
          <p:cNvSpPr>
            <a:spLocks noGrp="1"/>
          </p:cNvSpPr>
          <p:nvPr>
            <p:ph type="ctrTitle"/>
          </p:nvPr>
        </p:nvSpPr>
        <p:spPr>
          <a:xfrm>
            <a:off x="685800" y="990600"/>
            <a:ext cx="7772400" cy="1371600"/>
          </a:xfrm>
          <a:prstGeom prst="rect">
            <a:avLst/>
          </a:prstGeom>
          <a:noFill/>
          <a:ln w="9525">
            <a:noFill/>
          </a:ln>
        </p:spPr>
        <p:txBody>
          <a:bodyPr anchor="b"/>
          <a:lstStyle>
            <a:lvl1pPr lvl="0">
              <a:defRPr sz="4000"/>
            </a:lvl1pPr>
          </a:lstStyle>
          <a:p>
            <a:pPr lvl="0"/>
            <a:r>
              <a:rPr lang="zh-CN" altLang="en-US"/>
              <a:t>单击此处编辑母版标题样式</a:t>
            </a:r>
            <a:endParaRPr lang="zh-CN" altLang="en-US"/>
          </a:p>
        </p:txBody>
      </p:sp>
      <p:sp>
        <p:nvSpPr>
          <p:cNvPr id="2051" name="副标题 2050"/>
          <p:cNvSpPr>
            <a:spLocks noGrp="1"/>
          </p:cNvSpPr>
          <p:nvPr>
            <p:ph type="subTitle" idx="1"/>
          </p:nvPr>
        </p:nvSpPr>
        <p:spPr>
          <a:xfrm>
            <a:off x="1447800" y="3429000"/>
            <a:ext cx="7010400" cy="1600200"/>
          </a:xfrm>
          <a:prstGeom prst="rect">
            <a:avLst/>
          </a:prstGeom>
          <a:noFill/>
          <a:ln w="9525">
            <a:noFill/>
          </a:ln>
        </p:spPr>
        <p:txBody>
          <a:bodyPr anchor="t"/>
          <a:lstStyle>
            <a:lvl1pPr marL="0" lvl="0" indent="0">
              <a:buNone/>
              <a:defRPr sz="2800"/>
            </a:lvl1pPr>
            <a:lvl2pPr marL="457200" lvl="1" indent="14605" algn="ctr">
              <a:buNone/>
              <a:defRPr sz="2800"/>
            </a:lvl2pPr>
            <a:lvl3pPr marL="909955" lvl="2" indent="0" algn="ctr">
              <a:buNone/>
              <a:defRPr sz="2800"/>
            </a:lvl3pPr>
            <a:lvl4pPr marL="1306830" lvl="3" indent="0" algn="ctr">
              <a:buNone/>
              <a:defRPr sz="2800"/>
            </a:lvl4pPr>
            <a:lvl5pPr marL="1695450" lvl="4" indent="0" algn="ctr">
              <a:buNone/>
              <a:defRPr sz="2800"/>
            </a:lvl5pPr>
          </a:lstStyle>
          <a:p>
            <a:pPr lvl="0"/>
            <a:r>
              <a:rPr lang="zh-CN" altLang="en-US"/>
              <a:t>单击此处编辑母版副标题样式</a:t>
            </a:r>
            <a:endParaRPr lang="zh-CN" altLang="en-US"/>
          </a:p>
        </p:txBody>
      </p:sp>
      <p:sp>
        <p:nvSpPr>
          <p:cNvPr id="2052" name="日期占位符 2051"/>
          <p:cNvSpPr>
            <a:spLocks noGrp="1"/>
          </p:cNvSpPr>
          <p:nvPr>
            <p:ph type="dt" sz="half" idx="2"/>
          </p:nvPr>
        </p:nvSpPr>
        <p:spPr>
          <a:xfrm>
            <a:off x="685800" y="6248400"/>
            <a:ext cx="1905000" cy="457200"/>
          </a:xfrm>
          <a:prstGeom prst="rect">
            <a:avLst/>
          </a:prstGeom>
          <a:noFill/>
          <a:ln w="9525">
            <a:noFill/>
          </a:ln>
        </p:spPr>
        <p:txBody>
          <a:bodyPr anchor="t"/>
          <a:lstStyle>
            <a:lvl1pPr>
              <a:defRPr sz="1200">
                <a:latin typeface="Verdana" panose="020B0604030504040204" pitchFamily="34" charset="0"/>
              </a:defRPr>
            </a:lvl1pPr>
          </a:lstStyle>
          <a:p>
            <a:endParaRPr lang="zh-CN" altLang="en-US"/>
          </a:p>
        </p:txBody>
      </p:sp>
      <p:sp>
        <p:nvSpPr>
          <p:cNvPr id="2053" name="页脚占位符 2052"/>
          <p:cNvSpPr>
            <a:spLocks noGrp="1"/>
          </p:cNvSpPr>
          <p:nvPr>
            <p:ph type="ftr" sz="quarter" idx="3"/>
          </p:nvPr>
        </p:nvSpPr>
        <p:spPr>
          <a:xfrm>
            <a:off x="3124200" y="6248400"/>
            <a:ext cx="2895600" cy="457200"/>
          </a:xfrm>
          <a:prstGeom prst="rect">
            <a:avLst/>
          </a:prstGeom>
          <a:noFill/>
          <a:ln w="9525">
            <a:noFill/>
          </a:ln>
        </p:spPr>
        <p:txBody>
          <a:bodyPr anchor="t"/>
          <a:lstStyle>
            <a:lvl1pPr algn="ctr">
              <a:defRPr sz="1200">
                <a:latin typeface="Verdana" panose="020B0604030504040204" pitchFamily="34" charset="0"/>
              </a:defRPr>
            </a:lvl1pPr>
          </a:lstStyle>
          <a:p>
            <a:endParaRPr lang="zh-CN" altLang="en-US"/>
          </a:p>
        </p:txBody>
      </p:sp>
      <p:sp>
        <p:nvSpPr>
          <p:cNvPr id="2054" name="灯片编号占位符 2053"/>
          <p:cNvSpPr>
            <a:spLocks noGrp="1"/>
          </p:cNvSpPr>
          <p:nvPr>
            <p:ph type="sldNum" sz="quarter" idx="4"/>
          </p:nvPr>
        </p:nvSpPr>
        <p:spPr>
          <a:xfrm>
            <a:off x="6553200" y="6248400"/>
            <a:ext cx="1905000" cy="457200"/>
          </a:xfrm>
          <a:prstGeom prst="rect">
            <a:avLst/>
          </a:prstGeom>
          <a:noFill/>
          <a:ln w="9525">
            <a:noFill/>
          </a:ln>
        </p:spPr>
        <p:txBody>
          <a:bodyPr anchor="t"/>
          <a:lstStyle>
            <a:lvl1pPr algn="r">
              <a:defRPr sz="1200">
                <a:latin typeface="Verdana" panose="020B0604030504040204" pitchFamily="34" charset="0"/>
              </a:defRPr>
            </a:lvl1pPr>
          </a:lstStyle>
          <a:p>
            <a:fld id="{9A0DB2DC-4C9A-4742-B13C-FB6460FD3503}" type="slidenum">
              <a:rPr lang="zh-CN" altLang="en-US"/>
            </a:fld>
            <a:endParaRPr lang="zh-CN" altLang="en-US"/>
          </a:p>
        </p:txBody>
      </p:sp>
      <p:sp>
        <p:nvSpPr>
          <p:cNvPr id="2055" name="任意多边形 2054"/>
          <p:cNvSpPr/>
          <p:nvPr/>
        </p:nvSpPr>
        <p:spPr>
          <a:xfrm>
            <a:off x="685800" y="2393950"/>
            <a:ext cx="7772400" cy="109538"/>
          </a:xfrm>
          <a:custGeom>
            <a:avLst/>
            <a:gdLst>
              <a:gd name="A1" fmla="val 618"/>
              <a:gd name="A3" fmla="val 0"/>
              <a:gd name="G0" fmla="+- A1 0 0"/>
            </a:gdLst>
            <a:ahLst/>
            <a:cxnLst/>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cap="flat" cmpd="sng">
            <a:solidFill>
              <a:schemeClr val="accent2"/>
            </a:solidFill>
            <a:prstDash val="solid"/>
            <a:miter/>
            <a:headEnd type="none" w="med" len="med"/>
            <a:tailEnd type="none" w="med" len="med"/>
          </a:ln>
        </p:spPr>
        <p:txBody>
          <a:bodyPr/>
          <a:p>
            <a:pPr lvl="0">
              <a:buClrTx/>
            </a:pPr>
            <a:endParaRPr sz="2400">
              <a:latin typeface="Times New Roman" panose="02020603050405020304" pitchFamily="18" charset="0"/>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p>
        </p:txBody>
      </p:sp>
      <p:sp>
        <p:nvSpPr>
          <p:cNvPr id="5" name="页脚占位符 4"/>
          <p:cNvSpPr>
            <a:spLocks noGrp="1"/>
          </p:cNvSpPr>
          <p:nvPr>
            <p:ph type="ftr" sz="quarter" idx="11"/>
          </p:nvPr>
        </p:nvSpPr>
        <p:spPr/>
        <p:txBody>
          <a:bodyPr/>
          <a:lstStyle/>
          <a:p>
            <a:pPr lvl="0"/>
            <a:endParaRPr lang="zh-CN" altLang="en-US"/>
          </a:p>
        </p:txBody>
      </p:sp>
      <p:sp>
        <p:nvSpPr>
          <p:cNvPr id="6" name="灯片编号占位符 5"/>
          <p:cNvSpPr>
            <a:spLocks noGrp="1"/>
          </p:cNvSpPr>
          <p:nvPr>
            <p:ph type="sldNum" sz="quarter" idx="12"/>
          </p:nvPr>
        </p:nvSpPr>
        <p:spPr/>
        <p:txBody>
          <a:bodyPr/>
          <a:lstStyle/>
          <a:p>
            <a:pPr lvl="0"/>
            <a:fld id="{9A0DB2DC-4C9A-4742-B13C-FB6460FD3503}"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73441" y="304800"/>
            <a:ext cx="2002234" cy="57150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66738" y="304800"/>
            <a:ext cx="5890631" cy="57150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p>
        </p:txBody>
      </p:sp>
      <p:sp>
        <p:nvSpPr>
          <p:cNvPr id="5" name="页脚占位符 4"/>
          <p:cNvSpPr>
            <a:spLocks noGrp="1"/>
          </p:cNvSpPr>
          <p:nvPr>
            <p:ph type="ftr" sz="quarter" idx="11"/>
          </p:nvPr>
        </p:nvSpPr>
        <p:spPr/>
        <p:txBody>
          <a:bodyPr/>
          <a:lstStyle/>
          <a:p>
            <a:pPr lvl="0"/>
            <a:endParaRPr lang="zh-CN" altLang="en-US"/>
          </a:p>
        </p:txBody>
      </p:sp>
      <p:sp>
        <p:nvSpPr>
          <p:cNvPr id="6" name="灯片编号占位符 5"/>
          <p:cNvSpPr>
            <a:spLocks noGrp="1"/>
          </p:cNvSpPr>
          <p:nvPr>
            <p:ph type="sldNum" sz="quarter" idx="12"/>
          </p:nvPr>
        </p:nvSpPr>
        <p:spPr/>
        <p:txBody>
          <a:bodyPr/>
          <a:lstStyle/>
          <a:p>
            <a:pPr lvl="0"/>
            <a:fld id="{9A0DB2DC-4C9A-4742-B13C-FB6460FD3503}" type="slidenum">
              <a:rPr lang="zh-CN" altLang="en-US"/>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628650" y="1825625"/>
            <a:ext cx="38862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p>
        </p:txBody>
      </p:sp>
      <p:sp>
        <p:nvSpPr>
          <p:cNvPr id="6" name="页脚占位符 5"/>
          <p:cNvSpPr>
            <a:spLocks noGrp="1"/>
          </p:cNvSpPr>
          <p:nvPr>
            <p:ph type="ftr" sz="quarter" idx="11"/>
          </p:nvPr>
        </p:nvSpPr>
        <p:spPr/>
        <p:txBody>
          <a:bodyPr/>
          <a:lstStyle/>
          <a:p>
            <a:pPr lvl="0"/>
            <a:endParaRPr lang="zh-CN" altLang="en-US"/>
          </a:p>
        </p:txBody>
      </p:sp>
      <p:sp>
        <p:nvSpPr>
          <p:cNvPr id="7" name="灯片编号占位符 6"/>
          <p:cNvSpPr>
            <a:spLocks noGrp="1"/>
          </p:cNvSpPr>
          <p:nvPr>
            <p:ph type="sldNum" sz="quarter" idx="12"/>
          </p:nvPr>
        </p:nvSpPr>
        <p:spPr/>
        <p:txBody>
          <a:bodyPr/>
          <a:lstStyle/>
          <a:p>
            <a:pPr lvl="0"/>
            <a:fld id="{9A0DB2DC-4C9A-4742-B13C-FB6460FD3503}" type="slidenum">
              <a:rPr lang="zh-CN" altLang="en-US"/>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566738" y="304800"/>
            <a:ext cx="8008937" cy="5715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pPr lvl="0"/>
            <a:endParaRPr lang="zh-CN" altLang="en-US"/>
          </a:p>
        </p:txBody>
      </p:sp>
      <p:sp>
        <p:nvSpPr>
          <p:cNvPr id="4" name="页脚占位符 3"/>
          <p:cNvSpPr>
            <a:spLocks noGrp="1"/>
          </p:cNvSpPr>
          <p:nvPr>
            <p:ph type="ftr" sz="quarter" idx="11"/>
          </p:nvPr>
        </p:nvSpPr>
        <p:spPr/>
        <p:txBody>
          <a:bodyPr/>
          <a:lstStyle/>
          <a:p>
            <a:pPr lvl="0"/>
            <a:endParaRPr lang="zh-CN" altLang="en-US"/>
          </a:p>
        </p:txBody>
      </p:sp>
      <p:sp>
        <p:nvSpPr>
          <p:cNvPr id="5" name="灯片编号占位符 4"/>
          <p:cNvSpPr>
            <a:spLocks noGrp="1"/>
          </p:cNvSpPr>
          <p:nvPr>
            <p:ph type="sldNum" sz="quarter" idx="12"/>
          </p:nvPr>
        </p:nvSpPr>
        <p:spPr/>
        <p:txBody>
          <a:bodyPr/>
          <a:lstStyle/>
          <a:p>
            <a:pPr lvl="0"/>
            <a:fld id="{9A0DB2DC-4C9A-4742-B13C-FB6460FD3503}"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p>
        </p:txBody>
      </p:sp>
      <p:sp>
        <p:nvSpPr>
          <p:cNvPr id="5" name="页脚占位符 4"/>
          <p:cNvSpPr>
            <a:spLocks noGrp="1"/>
          </p:cNvSpPr>
          <p:nvPr>
            <p:ph type="ftr" sz="quarter" idx="11"/>
          </p:nvPr>
        </p:nvSpPr>
        <p:spPr/>
        <p:txBody>
          <a:bodyPr/>
          <a:lstStyle/>
          <a:p>
            <a:pPr lvl="0"/>
            <a:endParaRPr lang="zh-CN" altLang="en-US"/>
          </a:p>
        </p:txBody>
      </p:sp>
      <p:sp>
        <p:nvSpPr>
          <p:cNvPr id="6" name="灯片编号占位符 5"/>
          <p:cNvSpPr>
            <a:spLocks noGrp="1"/>
          </p:cNvSpPr>
          <p:nvPr>
            <p:ph type="sldNum" sz="quarter" idx="12"/>
          </p:nvPr>
        </p:nvSpPr>
        <p:spPr/>
        <p:txBody>
          <a:bodyPr/>
          <a:lstStyle/>
          <a:p>
            <a:pPr lvl="0"/>
            <a:fld id="{9A0DB2DC-4C9A-4742-B13C-FB6460FD3503}"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p>
        </p:txBody>
      </p:sp>
      <p:sp>
        <p:nvSpPr>
          <p:cNvPr id="5" name="页脚占位符 4"/>
          <p:cNvSpPr>
            <a:spLocks noGrp="1"/>
          </p:cNvSpPr>
          <p:nvPr>
            <p:ph type="ftr" sz="quarter" idx="11"/>
          </p:nvPr>
        </p:nvSpPr>
        <p:spPr/>
        <p:txBody>
          <a:bodyPr/>
          <a:lstStyle/>
          <a:p>
            <a:pPr lvl="0"/>
            <a:endParaRPr lang="zh-CN" altLang="en-US"/>
          </a:p>
        </p:txBody>
      </p:sp>
      <p:sp>
        <p:nvSpPr>
          <p:cNvPr id="6" name="灯片编号占位符 5"/>
          <p:cNvSpPr>
            <a:spLocks noGrp="1"/>
          </p:cNvSpPr>
          <p:nvPr>
            <p:ph type="sldNum" sz="quarter" idx="12"/>
          </p:nvPr>
        </p:nvSpPr>
        <p:spPr/>
        <p:txBody>
          <a:bodyPr/>
          <a:lstStyle/>
          <a:p>
            <a:pPr lvl="0"/>
            <a:fld id="{9A0DB2DC-4C9A-4742-B13C-FB6460FD3503}"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66738" y="1752600"/>
            <a:ext cx="3920490" cy="42672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7248" y="1752600"/>
            <a:ext cx="3920490" cy="42672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p>
        </p:txBody>
      </p:sp>
      <p:sp>
        <p:nvSpPr>
          <p:cNvPr id="6" name="页脚占位符 5"/>
          <p:cNvSpPr>
            <a:spLocks noGrp="1"/>
          </p:cNvSpPr>
          <p:nvPr>
            <p:ph type="ftr" sz="quarter" idx="11"/>
          </p:nvPr>
        </p:nvSpPr>
        <p:spPr/>
        <p:txBody>
          <a:bodyPr/>
          <a:lstStyle/>
          <a:p>
            <a:pPr lvl="0"/>
            <a:endParaRPr lang="zh-CN" altLang="en-US"/>
          </a:p>
        </p:txBody>
      </p:sp>
      <p:sp>
        <p:nvSpPr>
          <p:cNvPr id="7" name="灯片编号占位符 6"/>
          <p:cNvSpPr>
            <a:spLocks noGrp="1"/>
          </p:cNvSpPr>
          <p:nvPr>
            <p:ph type="sldNum" sz="quarter" idx="12"/>
          </p:nvPr>
        </p:nvSpPr>
        <p:spPr/>
        <p:txBody>
          <a:bodyPr/>
          <a:lstStyle/>
          <a:p>
            <a:pPr lvl="0"/>
            <a:fld id="{9A0DB2DC-4C9A-4742-B13C-FB6460FD3503}"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p>
        </p:txBody>
      </p:sp>
      <p:sp>
        <p:nvSpPr>
          <p:cNvPr id="8" name="页脚占位符 7"/>
          <p:cNvSpPr>
            <a:spLocks noGrp="1"/>
          </p:cNvSpPr>
          <p:nvPr>
            <p:ph type="ftr" sz="quarter" idx="11"/>
          </p:nvPr>
        </p:nvSpPr>
        <p:spPr/>
        <p:txBody>
          <a:bodyPr/>
          <a:lstStyle/>
          <a:p>
            <a:pPr lvl="0"/>
            <a:endParaRPr lang="zh-CN" altLang="en-US"/>
          </a:p>
        </p:txBody>
      </p:sp>
      <p:sp>
        <p:nvSpPr>
          <p:cNvPr id="9" name="灯片编号占位符 8"/>
          <p:cNvSpPr>
            <a:spLocks noGrp="1"/>
          </p:cNvSpPr>
          <p:nvPr>
            <p:ph type="sldNum" sz="quarter" idx="12"/>
          </p:nvPr>
        </p:nvSpPr>
        <p:spPr/>
        <p:txBody>
          <a:bodyPr/>
          <a:lstStyle/>
          <a:p>
            <a:pPr lvl="0"/>
            <a:fld id="{9A0DB2DC-4C9A-4742-B13C-FB6460FD3503}"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p>
        </p:txBody>
      </p:sp>
      <p:sp>
        <p:nvSpPr>
          <p:cNvPr id="4" name="页脚占位符 3"/>
          <p:cNvSpPr>
            <a:spLocks noGrp="1"/>
          </p:cNvSpPr>
          <p:nvPr>
            <p:ph type="ftr" sz="quarter" idx="11"/>
          </p:nvPr>
        </p:nvSpPr>
        <p:spPr/>
        <p:txBody>
          <a:bodyPr/>
          <a:lstStyle/>
          <a:p>
            <a:pPr lvl="0"/>
            <a:endParaRPr lang="zh-CN" altLang="en-US"/>
          </a:p>
        </p:txBody>
      </p:sp>
      <p:sp>
        <p:nvSpPr>
          <p:cNvPr id="5" name="灯片编号占位符 4"/>
          <p:cNvSpPr>
            <a:spLocks noGrp="1"/>
          </p:cNvSpPr>
          <p:nvPr>
            <p:ph type="sldNum" sz="quarter" idx="12"/>
          </p:nvPr>
        </p:nvSpPr>
        <p:spPr/>
        <p:txBody>
          <a:bodyPr/>
          <a:lstStyle/>
          <a:p>
            <a:pPr lvl="0"/>
            <a:fld id="{9A0DB2DC-4C9A-4742-B13C-FB6460FD3503}"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p>
        </p:txBody>
      </p:sp>
      <p:sp>
        <p:nvSpPr>
          <p:cNvPr id="3" name="页脚占位符 2"/>
          <p:cNvSpPr>
            <a:spLocks noGrp="1"/>
          </p:cNvSpPr>
          <p:nvPr>
            <p:ph type="ftr" sz="quarter" idx="11"/>
          </p:nvPr>
        </p:nvSpPr>
        <p:spPr/>
        <p:txBody>
          <a:bodyPr/>
          <a:lstStyle/>
          <a:p>
            <a:pPr lvl="0"/>
            <a:endParaRPr lang="zh-CN" altLang="en-US"/>
          </a:p>
        </p:txBody>
      </p:sp>
      <p:sp>
        <p:nvSpPr>
          <p:cNvPr id="4" name="灯片编号占位符 3"/>
          <p:cNvSpPr>
            <a:spLocks noGrp="1"/>
          </p:cNvSpPr>
          <p:nvPr>
            <p:ph type="sldNum" sz="quarter" idx="12"/>
          </p:nvPr>
        </p:nvSpPr>
        <p:spPr/>
        <p:txBody>
          <a:bodyPr/>
          <a:lstStyle/>
          <a:p>
            <a:pPr lvl="0"/>
            <a:fld id="{9A0DB2DC-4C9A-4742-B13C-FB6460FD3503}" type="slidenum">
              <a:rPr lang="zh-CN" altLang="en-US"/>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p>
        </p:txBody>
      </p:sp>
      <p:sp>
        <p:nvSpPr>
          <p:cNvPr id="6" name="页脚占位符 5"/>
          <p:cNvSpPr>
            <a:spLocks noGrp="1"/>
          </p:cNvSpPr>
          <p:nvPr>
            <p:ph type="ftr" sz="quarter" idx="11"/>
          </p:nvPr>
        </p:nvSpPr>
        <p:spPr/>
        <p:txBody>
          <a:bodyPr/>
          <a:lstStyle/>
          <a:p>
            <a:pPr lvl="0"/>
            <a:endParaRPr lang="zh-CN" altLang="en-US"/>
          </a:p>
        </p:txBody>
      </p:sp>
      <p:sp>
        <p:nvSpPr>
          <p:cNvPr id="7" name="灯片编号占位符 6"/>
          <p:cNvSpPr>
            <a:spLocks noGrp="1"/>
          </p:cNvSpPr>
          <p:nvPr>
            <p:ph type="sldNum" sz="quarter" idx="12"/>
          </p:nvPr>
        </p:nvSpPr>
        <p:spPr/>
        <p:txBody>
          <a:bodyPr/>
          <a:lstStyle/>
          <a:p>
            <a:pPr lvl="0"/>
            <a:fld id="{9A0DB2DC-4C9A-4742-B13C-FB6460FD3503}"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p>
        </p:txBody>
      </p:sp>
      <p:sp>
        <p:nvSpPr>
          <p:cNvPr id="6" name="页脚占位符 5"/>
          <p:cNvSpPr>
            <a:spLocks noGrp="1"/>
          </p:cNvSpPr>
          <p:nvPr>
            <p:ph type="ftr" sz="quarter" idx="11"/>
          </p:nvPr>
        </p:nvSpPr>
        <p:spPr/>
        <p:txBody>
          <a:bodyPr/>
          <a:lstStyle/>
          <a:p>
            <a:pPr lvl="0"/>
            <a:endParaRPr lang="zh-CN" altLang="en-US"/>
          </a:p>
        </p:txBody>
      </p:sp>
      <p:sp>
        <p:nvSpPr>
          <p:cNvPr id="7" name="灯片编号占位符 6"/>
          <p:cNvSpPr>
            <a:spLocks noGrp="1"/>
          </p:cNvSpPr>
          <p:nvPr>
            <p:ph type="sldNum" sz="quarter" idx="12"/>
          </p:nvPr>
        </p:nvSpPr>
        <p:spPr/>
        <p:txBody>
          <a:bodyPr/>
          <a:lstStyle/>
          <a:p>
            <a:pPr lvl="0"/>
            <a:fld id="{9A0DB2DC-4C9A-4742-B13C-FB6460FD3503}"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alpha val="100000"/>
            </a:schemeClr>
          </a:fgClr>
          <a:bgClr>
            <a:schemeClr val="bg1"/>
          </a:bgClr>
        </a:pattFill>
        <a:effectLst/>
      </p:bgPr>
    </p:bg>
    <p:spTree>
      <p:nvGrpSpPr>
        <p:cNvPr id="1" name=""/>
        <p:cNvGrpSpPr/>
        <p:nvPr/>
      </p:nvGrpSpPr>
      <p:grpSpPr/>
      <p:sp>
        <p:nvSpPr>
          <p:cNvPr id="1026" name="标题 1025"/>
          <p:cNvSpPr>
            <a:spLocks noGrp="1"/>
          </p:cNvSpPr>
          <p:nvPr>
            <p:ph type="title"/>
          </p:nvPr>
        </p:nvSpPr>
        <p:spPr>
          <a:xfrm>
            <a:off x="574675" y="304800"/>
            <a:ext cx="8001000" cy="1216025"/>
          </a:xfrm>
          <a:prstGeom prst="rect">
            <a:avLst/>
          </a:prstGeom>
          <a:noFill/>
          <a:ln w="9525">
            <a:noFill/>
          </a:ln>
        </p:spPr>
        <p:txBody>
          <a:bodyPr anchor="b"/>
          <a:p>
            <a:pPr lvl="0"/>
            <a:r>
              <a:rPr lang="zh-CN" altLang="en-US"/>
              <a:t>单击此处编辑母版标题样式</a:t>
            </a:r>
            <a:endParaRPr lang="zh-CN" altLang="en-US"/>
          </a:p>
        </p:txBody>
      </p:sp>
      <p:sp>
        <p:nvSpPr>
          <p:cNvPr id="1027" name="文本占位符 1026"/>
          <p:cNvSpPr>
            <a:spLocks noGrp="1"/>
          </p:cNvSpPr>
          <p:nvPr>
            <p:ph type="body" idx="1"/>
          </p:nvPr>
        </p:nvSpPr>
        <p:spPr>
          <a:xfrm>
            <a:off x="566738" y="1752600"/>
            <a:ext cx="8001000" cy="4267200"/>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任意多边形 1027"/>
          <p:cNvSpPr/>
          <p:nvPr/>
        </p:nvSpPr>
        <p:spPr>
          <a:xfrm>
            <a:off x="609600" y="1566863"/>
            <a:ext cx="7958138" cy="109537"/>
          </a:xfrm>
          <a:custGeom>
            <a:avLst/>
            <a:gdLst>
              <a:gd name="A1" fmla="val 585"/>
              <a:gd name="A3" fmla="val 0"/>
              <a:gd name="G0" fmla="+- A1 0 0"/>
            </a:gdLst>
            <a:ahLst/>
            <a:cxnLst/>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cap="flat" cmpd="sng">
            <a:solidFill>
              <a:schemeClr val="accent2"/>
            </a:solidFill>
            <a:prstDash val="solid"/>
            <a:miter/>
            <a:headEnd type="none" w="med" len="med"/>
            <a:tailEnd type="none" w="med" len="med"/>
          </a:ln>
        </p:spPr>
        <p:txBody>
          <a:bodyPr/>
          <a:p>
            <a:pPr lvl="0">
              <a:buClrTx/>
            </a:pPr>
            <a:endParaRPr sz="2400">
              <a:latin typeface="Times New Roman" panose="02020603050405020304" pitchFamily="18" charset="0"/>
            </a:endParaRPr>
          </a:p>
        </p:txBody>
      </p:sp>
      <p:sp>
        <p:nvSpPr>
          <p:cNvPr id="1029" name="直接连接符 1028"/>
          <p:cNvSpPr/>
          <p:nvPr/>
        </p:nvSpPr>
        <p:spPr>
          <a:xfrm flipV="1">
            <a:off x="609600" y="6172200"/>
            <a:ext cx="7924800" cy="0"/>
          </a:xfrm>
          <a:prstGeom prst="line">
            <a:avLst/>
          </a:prstGeom>
          <a:ln w="3175" cap="flat" cmpd="sng">
            <a:solidFill>
              <a:schemeClr val="accent2"/>
            </a:solidFill>
            <a:prstDash val="solid"/>
            <a:headEnd type="none" w="med" len="med"/>
            <a:tailEnd type="none" w="med" len="med"/>
          </a:ln>
        </p:spPr>
      </p:sp>
      <p:sp>
        <p:nvSpPr>
          <p:cNvPr id="1030" name="日期占位符 1029"/>
          <p:cNvSpPr>
            <a:spLocks noGrp="1"/>
          </p:cNvSpPr>
          <p:nvPr>
            <p:ph type="dt" sz="half" idx="2"/>
          </p:nvPr>
        </p:nvSpPr>
        <p:spPr>
          <a:xfrm>
            <a:off x="609600" y="6245225"/>
            <a:ext cx="1981200" cy="476250"/>
          </a:xfrm>
          <a:prstGeom prst="rect">
            <a:avLst/>
          </a:prstGeom>
          <a:noFill/>
          <a:ln w="9525">
            <a:noFill/>
          </a:ln>
        </p:spPr>
        <p:txBody>
          <a:bodyPr/>
          <a:lstStyle>
            <a:lvl1pPr>
              <a:defRPr sz="1200">
                <a:latin typeface="Verdana" panose="020B0604030504040204" pitchFamily="34" charset="0"/>
              </a:defRPr>
            </a:lvl1pPr>
          </a:lstStyle>
          <a:p>
            <a:pPr lvl="0"/>
            <a:endParaRPr lang="zh-CN" altLang="en-US"/>
          </a:p>
        </p:txBody>
      </p:sp>
      <p:sp>
        <p:nvSpPr>
          <p:cNvPr id="1031" name="页脚占位符 1030"/>
          <p:cNvSpPr>
            <a:spLocks noGrp="1"/>
          </p:cNvSpPr>
          <p:nvPr>
            <p:ph type="ftr" sz="quarter" idx="3"/>
          </p:nvPr>
        </p:nvSpPr>
        <p:spPr>
          <a:xfrm>
            <a:off x="3124200" y="6245225"/>
            <a:ext cx="2895600" cy="476250"/>
          </a:xfrm>
          <a:prstGeom prst="rect">
            <a:avLst/>
          </a:prstGeom>
          <a:noFill/>
          <a:ln w="9525">
            <a:noFill/>
          </a:ln>
        </p:spPr>
        <p:txBody>
          <a:bodyPr/>
          <a:lstStyle>
            <a:lvl1pPr algn="ctr">
              <a:defRPr sz="1200">
                <a:latin typeface="Verdana" panose="020B0604030504040204" pitchFamily="34" charset="0"/>
              </a:defRPr>
            </a:lvl1pPr>
          </a:lstStyle>
          <a:p>
            <a:pPr lvl="0"/>
            <a:endParaRPr lang="zh-CN" altLang="en-US"/>
          </a:p>
        </p:txBody>
      </p:sp>
      <p:sp>
        <p:nvSpPr>
          <p:cNvPr id="1032" name="灯片编号占位符 1031"/>
          <p:cNvSpPr>
            <a:spLocks noGrp="1"/>
          </p:cNvSpPr>
          <p:nvPr>
            <p:ph type="sldNum" sz="quarter" idx="4"/>
          </p:nvPr>
        </p:nvSpPr>
        <p:spPr>
          <a:xfrm>
            <a:off x="6553200" y="6245225"/>
            <a:ext cx="1981200" cy="476250"/>
          </a:xfrm>
          <a:prstGeom prst="rect">
            <a:avLst/>
          </a:prstGeom>
          <a:noFill/>
          <a:ln w="9525">
            <a:noFill/>
          </a:ln>
        </p:spPr>
        <p:txBody>
          <a:bodyPr/>
          <a:lstStyle>
            <a:lvl1pPr algn="r">
              <a:defRPr sz="1200">
                <a:latin typeface="Verdana" panose="020B0604030504040204" pitchFamily="34" charset="0"/>
              </a:defRPr>
            </a:lvl1pPr>
          </a:lstStyle>
          <a:p>
            <a:pPr lvl="0"/>
            <a:fld id="{9A0DB2DC-4C9A-4742-B13C-FB6460FD3503}"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marL="0" lvl="0" indent="0" algn="l" defTabSz="914400" eaLnBrk="1" fontAlgn="base" latinLnBrk="0" hangingPunct="1">
        <a:lnSpc>
          <a:spcPct val="100000"/>
        </a:lnSpc>
        <a:spcBef>
          <a:spcPct val="0"/>
        </a:spcBef>
        <a:spcAft>
          <a:spcPct val="0"/>
        </a:spcAft>
        <a:buNone/>
        <a:defRPr sz="3800" b="0" i="0" u="none" kern="1200" baseline="0">
          <a:solidFill>
            <a:schemeClr val="tx2"/>
          </a:solidFill>
          <a:latin typeface="+mj-lt"/>
          <a:ea typeface="+mj-ea"/>
          <a:cs typeface="+mj-cs"/>
        </a:defRPr>
      </a:lvl1pPr>
    </p:titleStyle>
    <p:body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b="0" i="0" u="none" kern="1200" baseline="0">
          <a:solidFill>
            <a:schemeClr val="tx1"/>
          </a:solidFill>
          <a:latin typeface="+mn-lt"/>
          <a:ea typeface="+mn-ea"/>
          <a:cs typeface="+mn-cs"/>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mn-lt"/>
          <a:ea typeface="+mn-ea"/>
          <a:cs typeface="+mn-cs"/>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mn-lt"/>
          <a:ea typeface="+mn-ea"/>
          <a:cs typeface="+mn-cs"/>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mn-lt"/>
          <a:ea typeface="+mn-ea"/>
          <a:cs typeface="+mn-cs"/>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 Target="slid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标题 4097"/>
          <p:cNvSpPr>
            <a:spLocks noGrp="1"/>
          </p:cNvSpPr>
          <p:nvPr>
            <p:ph type="ctrTitle"/>
          </p:nvPr>
        </p:nvSpPr>
        <p:spPr>
          <a:xfrm>
            <a:off x="990600" y="2895600"/>
            <a:ext cx="7772400" cy="1371600"/>
          </a:xfrm>
          <a:ln/>
        </p:spPr>
        <p:txBody>
          <a:bodyPr anchor="b"/>
          <a:p>
            <a:pPr defTabSz="914400">
              <a:buSzPct val="100000"/>
            </a:pPr>
            <a:r>
              <a:rPr lang="zh-CN" altLang="en-US" b="1" kern="1200" baseline="0">
                <a:latin typeface="Verdana" panose="020B0604030504040204" pitchFamily="34" charset="0"/>
                <a:ea typeface="宋体" panose="02010600030101010101" pitchFamily="2" charset="-122"/>
              </a:rPr>
              <a:t>单元</a:t>
            </a:r>
            <a:r>
              <a:rPr lang="en-US" altLang="zh-CN" b="1" kern="1200" baseline="0">
                <a:latin typeface="Verdana" panose="020B0604030504040204" pitchFamily="34" charset="0"/>
                <a:ea typeface="宋体" panose="02010600030101010101" pitchFamily="2" charset="-122"/>
              </a:rPr>
              <a:t>3</a:t>
            </a:r>
            <a:r>
              <a:rPr lang="en-US" altLang="zh-CN" b="1" kern="1200" baseline="0">
                <a:latin typeface="Verdana" panose="020B0604030504040204" pitchFamily="34" charset="0"/>
                <a:ea typeface="宋体" panose="02010600030101010101" pitchFamily="2" charset="-122"/>
              </a:rPr>
              <a:t>    </a:t>
            </a:r>
            <a:r>
              <a:rPr lang="zh-CN" altLang="en-US" b="1" kern="1200" baseline="0">
                <a:latin typeface="Verdana" panose="020B0604030504040204" pitchFamily="34" charset="0"/>
                <a:ea typeface="宋体" panose="02010600030101010101" pitchFamily="2" charset="-122"/>
              </a:rPr>
              <a:t>建设项目设计</a:t>
            </a:r>
            <a:br>
              <a:rPr lang="zh-CN" altLang="en-US" b="1" kern="1200" baseline="0">
                <a:latin typeface="Verdana" panose="020B0604030504040204" pitchFamily="34" charset="0"/>
                <a:ea typeface="宋体" panose="02010600030101010101" pitchFamily="2" charset="-122"/>
              </a:rPr>
            </a:br>
            <a:r>
              <a:rPr lang="zh-CN" altLang="en-US" b="1" kern="1200" baseline="0">
                <a:latin typeface="Verdana" panose="020B0604030504040204" pitchFamily="34" charset="0"/>
                <a:ea typeface="宋体" panose="02010600030101010101" pitchFamily="2" charset="-122"/>
              </a:rPr>
              <a:t>         阶段工程造价控制</a:t>
            </a:r>
            <a:endParaRPr lang="zh-CN" altLang="en-US" b="1" kern="1200" baseline="0">
              <a:latin typeface="Verdana" panose="020B0604030504040204" pitchFamily="34" charset="0"/>
              <a:ea typeface="宋体" panose="0201060003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2034" name="文本占位符 172033"/>
          <p:cNvSpPr>
            <a:spLocks noGrp="1"/>
          </p:cNvSpPr>
          <p:nvPr>
            <p:ph type="body" idx="1"/>
          </p:nvPr>
        </p:nvSpPr>
        <p:spPr>
          <a:xfrm>
            <a:off x="457200" y="685800"/>
            <a:ext cx="8229600" cy="5440363"/>
          </a:xfrm>
          <a:ln/>
        </p:spPr>
        <p:txBody>
          <a:bodyPr/>
          <a:p>
            <a:pPr>
              <a:buNone/>
            </a:pPr>
            <a:r>
              <a:rPr lang="zh-CN" altLang="en-US" b="1">
                <a:solidFill>
                  <a:schemeClr val="folHlink"/>
                </a:solidFill>
              </a:rPr>
              <a:t>（六）施工图预算的编制方法</a:t>
            </a:r>
            <a:endParaRPr lang="zh-CN" altLang="en-US">
              <a:solidFill>
                <a:schemeClr val="folHlink"/>
              </a:solidFill>
            </a:endParaRPr>
          </a:p>
          <a:p>
            <a:pPr>
              <a:buNone/>
            </a:pPr>
            <a:r>
              <a:rPr lang="zh-CN" altLang="en-US"/>
              <a:t>        编制施工图预算主要有单价法和实物法两种方法。</a:t>
            </a:r>
            <a:endParaRPr lang="zh-CN" altLang="en-US" b="1"/>
          </a:p>
          <a:p>
            <a:pPr>
              <a:buNone/>
            </a:pPr>
            <a:r>
              <a:rPr lang="zh-CN" altLang="en-US" b="1"/>
              <a:t>  </a:t>
            </a:r>
            <a:r>
              <a:rPr lang="en-US" altLang="zh-CN" b="1"/>
              <a:t>1</a:t>
            </a:r>
            <a:r>
              <a:rPr lang="zh-CN" altLang="en-US" b="1"/>
              <a:t>．单价法编制施工图预算</a:t>
            </a:r>
            <a:endParaRPr lang="zh-CN" altLang="en-US"/>
          </a:p>
          <a:p>
            <a:pPr>
              <a:buNone/>
            </a:pPr>
            <a:r>
              <a:rPr lang="zh-CN" altLang="en-US"/>
              <a:t>        单价法是用事先编制好的分项工程的单位估价表编制施工图预算的一种方法，其计算公式为</a:t>
            </a:r>
            <a:r>
              <a:rPr lang="en-US" altLang="zh-CN"/>
              <a:t>:</a:t>
            </a:r>
            <a:endParaRPr lang="en-US" altLang="zh-CN"/>
          </a:p>
          <a:p>
            <a:pPr>
              <a:buNone/>
            </a:pPr>
            <a:endParaRPr lang="zh-CN" altLang="en-US"/>
          </a:p>
        </p:txBody>
      </p:sp>
      <p:pic>
        <p:nvPicPr>
          <p:cNvPr id="172035" name="图片 172034" descr="u-013"/>
          <p:cNvPicPr>
            <a:picLocks noChangeAspect="1"/>
          </p:cNvPicPr>
          <p:nvPr/>
        </p:nvPicPr>
        <p:blipFill>
          <a:blip r:embed="rId1"/>
          <a:stretch>
            <a:fillRect/>
          </a:stretch>
        </p:blipFill>
        <p:spPr>
          <a:xfrm>
            <a:off x="1066800" y="4572000"/>
            <a:ext cx="7086600" cy="1295400"/>
          </a:xfrm>
          <a:prstGeom prst="rect">
            <a:avLst/>
          </a:prstGeom>
          <a:noFill/>
          <a:ln w="9525">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3058" name="矩形 173057"/>
          <p:cNvSpPr/>
          <p:nvPr/>
        </p:nvSpPr>
        <p:spPr>
          <a:xfrm>
            <a:off x="395288" y="260350"/>
            <a:ext cx="5795962" cy="519113"/>
          </a:xfrm>
          <a:prstGeom prst="rect">
            <a:avLst/>
          </a:prstGeom>
          <a:noFill/>
          <a:ln w="9525">
            <a:noFill/>
          </a:ln>
        </p:spPr>
        <p:txBody>
          <a:bodyPr anchor="ctr">
            <a:spAutoFit/>
          </a:bodyPr>
          <a:p>
            <a:r>
              <a:rPr lang="en-US" altLang="zh-CN" sz="2800" b="1">
                <a:effectLst>
                  <a:outerShdw blurRad="38100" dist="38100" dir="2700000">
                    <a:srgbClr val="FFFFFF"/>
                  </a:outerShdw>
                </a:effectLst>
                <a:latin typeface="宋体" panose="02010600030101010101" pitchFamily="2" charset="-122"/>
                <a:cs typeface="Times New Roman" panose="02020603050405020304" pitchFamily="18" charset="0"/>
              </a:rPr>
              <a:t>1. </a:t>
            </a:r>
            <a:r>
              <a:rPr lang="zh-CN" altLang="en-US" sz="2800" b="1">
                <a:effectLst>
                  <a:outerShdw blurRad="38100" dist="38100" dir="2700000">
                    <a:srgbClr val="FFFFFF"/>
                  </a:outerShdw>
                </a:effectLst>
                <a:latin typeface="宋体" panose="02010600030101010101" pitchFamily="2" charset="-122"/>
                <a:cs typeface="Times New Roman" panose="02020603050405020304" pitchFamily="18" charset="0"/>
              </a:rPr>
              <a:t>以</a:t>
            </a:r>
            <a:r>
              <a:rPr lang="zh-CN" altLang="en-US" sz="2800" b="1">
                <a:solidFill>
                  <a:srgbClr val="0000FF"/>
                </a:solidFill>
                <a:effectLst>
                  <a:outerShdw blurRad="38100" dist="38100" dir="2700000">
                    <a:srgbClr val="000000"/>
                  </a:outerShdw>
                </a:effectLst>
                <a:latin typeface="宋体" panose="02010600030101010101" pitchFamily="2" charset="-122"/>
                <a:cs typeface="Times New Roman" panose="02020603050405020304" pitchFamily="18" charset="0"/>
              </a:rPr>
              <a:t>直接费</a:t>
            </a:r>
            <a:r>
              <a:rPr lang="zh-CN" altLang="en-US" sz="2800" b="1">
                <a:effectLst>
                  <a:outerShdw blurRad="38100" dist="38100" dir="2700000">
                    <a:srgbClr val="FFFFFF"/>
                  </a:outerShdw>
                </a:effectLst>
                <a:latin typeface="宋体" panose="02010600030101010101" pitchFamily="2" charset="-122"/>
                <a:cs typeface="Times New Roman" panose="02020603050405020304" pitchFamily="18" charset="0"/>
              </a:rPr>
              <a:t>为计算基础的计算程序</a:t>
            </a:r>
            <a:endParaRPr lang="zh-CN" altLang="en-US" sz="2800" b="1">
              <a:effectLst>
                <a:outerShdw blurRad="38100" dist="38100" dir="2700000">
                  <a:srgbClr val="FFFFFF"/>
                </a:outerShdw>
              </a:effectLst>
              <a:latin typeface="宋体" panose="02010600030101010101" pitchFamily="2" charset="-122"/>
            </a:endParaRPr>
          </a:p>
        </p:txBody>
      </p:sp>
      <p:graphicFrame>
        <p:nvGraphicFramePr>
          <p:cNvPr id="173059" name="表格 173058"/>
          <p:cNvGraphicFramePr/>
          <p:nvPr/>
        </p:nvGraphicFramePr>
        <p:xfrm>
          <a:off x="395288" y="1052513"/>
          <a:ext cx="8497887" cy="5475287"/>
        </p:xfrm>
        <a:graphic>
          <a:graphicData uri="http://schemas.openxmlformats.org/drawingml/2006/table">
            <a:tbl>
              <a:tblPr/>
              <a:tblGrid>
                <a:gridCol w="1655763"/>
                <a:gridCol w="1800225"/>
                <a:gridCol w="3600450"/>
                <a:gridCol w="1441450"/>
              </a:tblGrid>
              <a:tr h="396875">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序</a:t>
                      </a:r>
                      <a:r>
                        <a:rPr lang="zh-CN" altLang="en-US"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号</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费</a:t>
                      </a:r>
                      <a:r>
                        <a:rPr lang="zh-CN" altLang="en-US"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用</a:t>
                      </a:r>
                      <a:r>
                        <a:rPr lang="zh-CN" altLang="en-US"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项</a:t>
                      </a:r>
                      <a:r>
                        <a:rPr lang="zh-CN" altLang="en-US"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目</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计</a:t>
                      </a:r>
                      <a:r>
                        <a:rPr lang="zh-CN" altLang="en-US"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算</a:t>
                      </a:r>
                      <a:r>
                        <a:rPr lang="zh-CN" altLang="en-US"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方</a:t>
                      </a:r>
                      <a:r>
                        <a:rPr lang="zh-CN" altLang="en-US"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法</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备</a:t>
                      </a:r>
                      <a:r>
                        <a:rPr lang="zh-CN" altLang="en-US"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注</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23900">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1</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直接工程费</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按预算表</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35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27075">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2</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措施费</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defTabSz="0">
                        <a:spcBef>
                          <a:spcPct val="0"/>
                        </a:spcBef>
                        <a:buNone/>
                        <a:tabLst>
                          <a:tab pos="266700" algn="r"/>
                          <a:tab pos="2637155" algn="ctr"/>
                          <a:tab pos="5273675" algn="r"/>
                        </a:tabLst>
                      </a:pPr>
                      <a:r>
                        <a:rPr lang="zh-CN" altLang="en-US" sz="2000">
                          <a:latin typeface="Times New Roman" panose="02020603050405020304" pitchFamily="18" charset="0"/>
                          <a:cs typeface="Times New Roman" panose="02020603050405020304" pitchFamily="18" charset="0"/>
                        </a:rPr>
                        <a:t>按规定标准计算</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35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23900">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3</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直接费小计</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1</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2</a:t>
                      </a:r>
                      <a:r>
                        <a:rPr lang="zh-CN" altLang="en-US" sz="2000">
                          <a:latin typeface="Times New Roman" panose="02020603050405020304" pitchFamily="18" charset="0"/>
                          <a:cs typeface="Times New Roman" panose="02020603050405020304" pitchFamily="18" charset="0"/>
                        </a:rPr>
                        <a:t>）</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35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27075">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4</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间接费</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3</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相应费率</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35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23900">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5</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利润</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3</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4</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相应利润率</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35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28663">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6</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合计</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3</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4</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5</a:t>
                      </a:r>
                      <a:r>
                        <a:rPr lang="zh-CN" altLang="en-US" sz="2000">
                          <a:latin typeface="Times New Roman" panose="02020603050405020304" pitchFamily="18" charset="0"/>
                          <a:cs typeface="Times New Roman" panose="02020603050405020304" pitchFamily="18" charset="0"/>
                        </a:rPr>
                        <a:t>）</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35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23900">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7</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含税造价</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6</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1+</a:t>
                      </a:r>
                      <a:r>
                        <a:rPr lang="zh-CN" altLang="en-US" sz="2000">
                          <a:latin typeface="Times New Roman" panose="02020603050405020304" pitchFamily="18" charset="0"/>
                          <a:cs typeface="Times New Roman" panose="02020603050405020304" pitchFamily="18" charset="0"/>
                        </a:rPr>
                        <a:t>相应税率）</a:t>
                      </a:r>
                      <a:endParaRPr lang="zh-CN" altLang="en-US" sz="39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35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82" name="矩形 174081"/>
          <p:cNvSpPr/>
          <p:nvPr/>
        </p:nvSpPr>
        <p:spPr>
          <a:xfrm>
            <a:off x="250825" y="549275"/>
            <a:ext cx="7632700" cy="519113"/>
          </a:xfrm>
          <a:prstGeom prst="rect">
            <a:avLst/>
          </a:prstGeom>
          <a:noFill/>
          <a:ln w="9525">
            <a:noFill/>
          </a:ln>
        </p:spPr>
        <p:txBody>
          <a:bodyPr anchor="ctr">
            <a:spAutoFit/>
          </a:bodyPr>
          <a:p>
            <a:r>
              <a:rPr lang="en-US" altLang="zh-CN" sz="2800" b="1">
                <a:latin typeface="Times New Roman" panose="02020603050405020304" pitchFamily="18" charset="0"/>
                <a:cs typeface="Times New Roman" panose="02020603050405020304" pitchFamily="18" charset="0"/>
              </a:rPr>
              <a:t>2.</a:t>
            </a:r>
            <a:r>
              <a:rPr lang="zh-CN" altLang="en-US" sz="2800" b="1">
                <a:latin typeface="Times New Roman" panose="02020603050405020304" pitchFamily="18" charset="0"/>
                <a:cs typeface="Times New Roman" panose="02020603050405020304" pitchFamily="18" charset="0"/>
              </a:rPr>
              <a:t>以</a:t>
            </a:r>
            <a:r>
              <a:rPr lang="zh-CN" altLang="en-US" sz="2800" b="1">
                <a:solidFill>
                  <a:srgbClr val="0000FF"/>
                </a:solidFill>
                <a:latin typeface="Times New Roman" panose="02020603050405020304" pitchFamily="18" charset="0"/>
                <a:cs typeface="Times New Roman" panose="02020603050405020304" pitchFamily="18" charset="0"/>
              </a:rPr>
              <a:t>人工费和机械费</a:t>
            </a:r>
            <a:r>
              <a:rPr lang="zh-CN" altLang="en-US" sz="2800" b="1">
                <a:latin typeface="Times New Roman" panose="02020603050405020304" pitchFamily="18" charset="0"/>
                <a:cs typeface="Times New Roman" panose="02020603050405020304" pitchFamily="18" charset="0"/>
              </a:rPr>
              <a:t>为计算基础的计算程序</a:t>
            </a:r>
            <a:endParaRPr lang="zh-CN" altLang="en-US" sz="2800" b="1">
              <a:latin typeface="Times New Roman" panose="02020603050405020304" pitchFamily="18" charset="0"/>
              <a:ea typeface="Times New Roman" panose="02020603050405020304" pitchFamily="18" charset="0"/>
            </a:endParaRPr>
          </a:p>
        </p:txBody>
      </p:sp>
      <p:graphicFrame>
        <p:nvGraphicFramePr>
          <p:cNvPr id="174083" name="内容占位符 174082"/>
          <p:cNvGraphicFramePr/>
          <p:nvPr>
            <p:ph/>
          </p:nvPr>
        </p:nvGraphicFramePr>
        <p:xfrm>
          <a:off x="611188" y="1484313"/>
          <a:ext cx="7848600" cy="4951412"/>
        </p:xfrm>
        <a:graphic>
          <a:graphicData uri="http://schemas.openxmlformats.org/drawingml/2006/table">
            <a:tbl>
              <a:tblPr/>
              <a:tblGrid>
                <a:gridCol w="962025"/>
                <a:gridCol w="3000375"/>
                <a:gridCol w="3116263"/>
                <a:gridCol w="769937"/>
              </a:tblGrid>
              <a:tr h="396875">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序</a:t>
                      </a:r>
                      <a:r>
                        <a:rPr lang="zh-CN" altLang="en-US"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号</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费</a:t>
                      </a:r>
                      <a:r>
                        <a:rPr lang="zh-CN" altLang="en-US"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用</a:t>
                      </a:r>
                      <a:r>
                        <a:rPr lang="zh-CN" altLang="en-US"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项</a:t>
                      </a:r>
                      <a:r>
                        <a:rPr lang="zh-CN" altLang="en-US"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目</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计</a:t>
                      </a:r>
                      <a:r>
                        <a:rPr lang="zh-CN" altLang="en-US"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算</a:t>
                      </a:r>
                      <a:r>
                        <a:rPr lang="zh-CN" altLang="en-US"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方</a:t>
                      </a:r>
                      <a:r>
                        <a:rPr lang="zh-CN" altLang="en-US"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法</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备注</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4500">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1</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直接工程费</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按预算表</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1325">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2</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其中人工费和机械费</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按预算表</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4500">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3</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措施费</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按规定标准计算</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4500">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4</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其中人工费和机械费</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按规定标准计算</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4500">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5</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直接费小计</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1</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3</a:t>
                      </a:r>
                      <a:r>
                        <a:rPr lang="zh-CN" altLang="en-US" sz="2000">
                          <a:latin typeface="Times New Roman" panose="02020603050405020304" pitchFamily="18" charset="0"/>
                          <a:cs typeface="Times New Roman" panose="02020603050405020304" pitchFamily="18" charset="0"/>
                        </a:rPr>
                        <a:t>）</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1325">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6</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人工费和机械费小计</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2</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4</a:t>
                      </a:r>
                      <a:r>
                        <a:rPr lang="zh-CN" altLang="en-US" sz="2000">
                          <a:latin typeface="Times New Roman" panose="02020603050405020304" pitchFamily="18" charset="0"/>
                          <a:cs typeface="Times New Roman" panose="02020603050405020304" pitchFamily="18" charset="0"/>
                        </a:rPr>
                        <a:t>）</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4500">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7</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间接费</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6</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相应费率</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6088">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8</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利润</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6</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相应利润率</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4500">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9</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合计</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5</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7</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8</a:t>
                      </a:r>
                      <a:r>
                        <a:rPr lang="zh-CN" altLang="en-US" sz="2000">
                          <a:latin typeface="Times New Roman" panose="02020603050405020304" pitchFamily="18" charset="0"/>
                          <a:cs typeface="Times New Roman" panose="02020603050405020304" pitchFamily="18" charset="0"/>
                        </a:rPr>
                        <a:t>）</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58800">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10</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含税造价</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9</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1+</a:t>
                      </a:r>
                      <a:r>
                        <a:rPr lang="zh-CN" altLang="en-US" sz="2000">
                          <a:latin typeface="Times New Roman" panose="02020603050405020304" pitchFamily="18" charset="0"/>
                          <a:cs typeface="Times New Roman" panose="02020603050405020304" pitchFamily="18" charset="0"/>
                        </a:rPr>
                        <a:t>相应税率）</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5106" name="矩形 175105"/>
          <p:cNvSpPr/>
          <p:nvPr/>
        </p:nvSpPr>
        <p:spPr>
          <a:xfrm>
            <a:off x="250825" y="333375"/>
            <a:ext cx="7632700" cy="519113"/>
          </a:xfrm>
          <a:prstGeom prst="rect">
            <a:avLst/>
          </a:prstGeom>
          <a:noFill/>
          <a:ln w="9525">
            <a:noFill/>
          </a:ln>
        </p:spPr>
        <p:txBody>
          <a:bodyPr anchor="ctr">
            <a:spAutoFit/>
          </a:bodyPr>
          <a:p>
            <a:r>
              <a:rPr lang="en-US" altLang="zh-CN" sz="2800" b="1">
                <a:latin typeface="Times New Roman" panose="02020603050405020304" pitchFamily="18" charset="0"/>
                <a:cs typeface="Times New Roman" panose="02020603050405020304" pitchFamily="18" charset="0"/>
              </a:rPr>
              <a:t>3. </a:t>
            </a:r>
            <a:r>
              <a:rPr lang="zh-CN" altLang="en-US" sz="2800" b="1">
                <a:latin typeface="Times New Roman" panose="02020603050405020304" pitchFamily="18" charset="0"/>
                <a:cs typeface="Times New Roman" panose="02020603050405020304" pitchFamily="18" charset="0"/>
              </a:rPr>
              <a:t>以</a:t>
            </a:r>
            <a:r>
              <a:rPr lang="zh-CN" altLang="en-US" sz="2800" b="1">
                <a:solidFill>
                  <a:srgbClr val="0000FF"/>
                </a:solidFill>
                <a:latin typeface="Times New Roman" panose="02020603050405020304" pitchFamily="18" charset="0"/>
                <a:cs typeface="Times New Roman" panose="02020603050405020304" pitchFamily="18" charset="0"/>
              </a:rPr>
              <a:t>人工费</a:t>
            </a:r>
            <a:r>
              <a:rPr lang="zh-CN" altLang="en-US" sz="2800" b="1">
                <a:latin typeface="Times New Roman" panose="02020603050405020304" pitchFamily="18" charset="0"/>
                <a:cs typeface="Times New Roman" panose="02020603050405020304" pitchFamily="18" charset="0"/>
              </a:rPr>
              <a:t>为计算基础的计算程序</a:t>
            </a:r>
            <a:endParaRPr lang="zh-CN" altLang="en-US" sz="2800" b="1">
              <a:latin typeface="Arial" panose="020B0604020202020204" pitchFamily="34" charset="0"/>
            </a:endParaRPr>
          </a:p>
        </p:txBody>
      </p:sp>
      <p:graphicFrame>
        <p:nvGraphicFramePr>
          <p:cNvPr id="175107" name="内容占位符 175106"/>
          <p:cNvGraphicFramePr/>
          <p:nvPr>
            <p:ph/>
          </p:nvPr>
        </p:nvGraphicFramePr>
        <p:xfrm>
          <a:off x="611188" y="1125538"/>
          <a:ext cx="8075612" cy="5530850"/>
        </p:xfrm>
        <a:graphic>
          <a:graphicData uri="http://schemas.openxmlformats.org/drawingml/2006/table">
            <a:tbl>
              <a:tblPr/>
              <a:tblGrid>
                <a:gridCol w="1103313"/>
                <a:gridCol w="3090862"/>
                <a:gridCol w="2846388"/>
                <a:gridCol w="1035050"/>
              </a:tblGrid>
              <a:tr h="396875">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序</a:t>
                      </a:r>
                      <a:r>
                        <a:rPr lang="zh-CN" altLang="en-US"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号</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费</a:t>
                      </a:r>
                      <a:r>
                        <a:rPr lang="zh-CN" altLang="en-US"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用</a:t>
                      </a:r>
                      <a:r>
                        <a:rPr lang="zh-CN" altLang="en-US"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项</a:t>
                      </a:r>
                      <a:r>
                        <a:rPr lang="zh-CN" altLang="en-US"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目</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计</a:t>
                      </a:r>
                      <a:r>
                        <a:rPr lang="zh-CN" altLang="en-US"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算</a:t>
                      </a:r>
                      <a:r>
                        <a:rPr lang="zh-CN" altLang="en-US"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方</a:t>
                      </a:r>
                      <a:r>
                        <a:rPr lang="zh-CN" altLang="en-US"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法</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备</a:t>
                      </a:r>
                      <a:r>
                        <a:rPr lang="zh-CN" altLang="en-US"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注</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93713">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1</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defTabSz="0">
                        <a:spcBef>
                          <a:spcPct val="0"/>
                        </a:spcBef>
                        <a:buNone/>
                        <a:tabLst>
                          <a:tab pos="266700" algn="r"/>
                          <a:tab pos="2637155" algn="ctr"/>
                          <a:tab pos="5273675" algn="r"/>
                        </a:tabLst>
                      </a:pPr>
                      <a:r>
                        <a:rPr lang="zh-CN" altLang="en-US" sz="2000">
                          <a:latin typeface="Times New Roman" panose="02020603050405020304" pitchFamily="18" charset="0"/>
                          <a:cs typeface="Times New Roman" panose="02020603050405020304" pitchFamily="18" charset="0"/>
                        </a:rPr>
                        <a:t>直接工程费</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按预算表</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92125">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2</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直接工程费中人工费</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按预算表</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92125">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3</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措施费</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按规定标准计算</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92125">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4</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措施费中人工费</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按规定标准计算</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93712">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5</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直接费小计</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1</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3</a:t>
                      </a:r>
                      <a:r>
                        <a:rPr lang="zh-CN" altLang="en-US" sz="2000">
                          <a:latin typeface="Times New Roman" panose="02020603050405020304" pitchFamily="18" charset="0"/>
                          <a:cs typeface="Times New Roman" panose="02020603050405020304" pitchFamily="18" charset="0"/>
                        </a:rPr>
                        <a:t>）</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93713">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6</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人工费小计</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2</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4</a:t>
                      </a:r>
                      <a:r>
                        <a:rPr lang="zh-CN" altLang="en-US" sz="2000">
                          <a:latin typeface="Times New Roman" panose="02020603050405020304" pitchFamily="18" charset="0"/>
                          <a:cs typeface="Times New Roman" panose="02020603050405020304" pitchFamily="18" charset="0"/>
                        </a:rPr>
                        <a:t>）</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92125">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7</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间接费</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6</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相应费率</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92125">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8</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利润</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6</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相应利润率</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92125">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9</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合计</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5</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7</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8</a:t>
                      </a:r>
                      <a:r>
                        <a:rPr lang="zh-CN" altLang="en-US" sz="2000">
                          <a:latin typeface="Times New Roman" panose="02020603050405020304" pitchFamily="18" charset="0"/>
                          <a:cs typeface="Times New Roman" panose="02020603050405020304" pitchFamily="18" charset="0"/>
                        </a:rPr>
                        <a:t>）</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00087">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2000">
                          <a:latin typeface="Times New Roman" panose="02020603050405020304" pitchFamily="18" charset="0"/>
                          <a:cs typeface="Times New Roman" panose="02020603050405020304" pitchFamily="18" charset="0"/>
                        </a:rPr>
                        <a:t>10</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含税造价</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9</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a:t>
                      </a:r>
                      <a:r>
                        <a:rPr lang="en-US" altLang="zh-CN" sz="2000">
                          <a:latin typeface="Times New Roman" panose="02020603050405020304" pitchFamily="18" charset="0"/>
                          <a:cs typeface="Times New Roman" panose="02020603050405020304" pitchFamily="18" charset="0"/>
                        </a:rPr>
                        <a:t>1+</a:t>
                      </a:r>
                      <a:r>
                        <a:rPr lang="zh-CN" altLang="en-US" sz="2000">
                          <a:latin typeface="Times New Roman" panose="02020603050405020304" pitchFamily="18" charset="0"/>
                          <a:cs typeface="Times New Roman" panose="02020603050405020304" pitchFamily="18" charset="0"/>
                        </a:rPr>
                        <a:t>相应税率）</a:t>
                      </a: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20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76130" name="内容占位符 176129"/>
          <p:cNvGraphicFramePr/>
          <p:nvPr>
            <p:ph/>
          </p:nvPr>
        </p:nvGraphicFramePr>
        <p:xfrm>
          <a:off x="-36512" y="188913"/>
          <a:ext cx="9170987" cy="6499225"/>
        </p:xfrm>
        <a:graphic>
          <a:graphicData uri="http://schemas.openxmlformats.org/drawingml/2006/table">
            <a:tbl>
              <a:tblPr/>
              <a:tblGrid>
                <a:gridCol w="488950"/>
                <a:gridCol w="561975"/>
                <a:gridCol w="1309688"/>
                <a:gridCol w="647700"/>
                <a:gridCol w="576262"/>
                <a:gridCol w="792163"/>
                <a:gridCol w="712787"/>
                <a:gridCol w="727075"/>
                <a:gridCol w="576263"/>
                <a:gridCol w="679450"/>
                <a:gridCol w="687387"/>
                <a:gridCol w="784225"/>
                <a:gridCol w="627063"/>
              </a:tblGrid>
              <a:tr h="273050">
                <a:tc rowSpan="2">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序号</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2">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定额</a:t>
                      </a:r>
                      <a:endParaRPr lang="zh-CN" altLang="en-US" sz="1300">
                        <a:cs typeface="Times New Roman" panose="02020603050405020304" pitchFamily="18" charset="0"/>
                      </a:endParaRPr>
                    </a:p>
                    <a:p>
                      <a:pPr marL="0" lvl="0" indent="0" algn="ctr" eaLnBrk="0" hangingPunct="0">
                        <a:spcBef>
                          <a:spcPct val="0"/>
                        </a:spcBef>
                        <a:buNone/>
                      </a:pPr>
                      <a:r>
                        <a:rPr lang="zh-CN" altLang="en-US" sz="1100">
                          <a:latin typeface="Times New Roman" panose="02020603050405020304" pitchFamily="18" charset="0"/>
                          <a:cs typeface="Times New Roman" panose="02020603050405020304" pitchFamily="18" charset="0"/>
                        </a:rPr>
                        <a:t>编号</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2">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项目名称</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2">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计算</a:t>
                      </a:r>
                      <a:endParaRPr lang="zh-CN" altLang="en-US" sz="1300">
                        <a:cs typeface="Times New Roman" panose="02020603050405020304" pitchFamily="18" charset="0"/>
                      </a:endParaRPr>
                    </a:p>
                    <a:p>
                      <a:pPr marL="0" lvl="0" indent="0" algn="ctr" eaLnBrk="0" hangingPunct="0">
                        <a:spcBef>
                          <a:spcPct val="0"/>
                        </a:spcBef>
                        <a:buNone/>
                      </a:pPr>
                      <a:r>
                        <a:rPr lang="zh-CN" altLang="en-US" sz="1100">
                          <a:latin typeface="Times New Roman" panose="02020603050405020304" pitchFamily="18" charset="0"/>
                          <a:cs typeface="Times New Roman" panose="02020603050405020304" pitchFamily="18" charset="0"/>
                        </a:rPr>
                        <a:t>单位</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2">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数量</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4">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单位价值（元）</a:t>
                      </a:r>
                      <a:endParaRPr lang="zh-CN" altLang="en-US" sz="2200"/>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4">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总价值（元）</a:t>
                      </a:r>
                      <a:endParaRPr lang="zh-CN" altLang="en-US" sz="2200"/>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455613">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合计</a:t>
                      </a:r>
                      <a:endParaRPr lang="zh-CN" altLang="en-US" sz="2200"/>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人工费</a:t>
                      </a:r>
                      <a:endParaRPr lang="zh-CN" altLang="en-US" sz="2200"/>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材料费</a:t>
                      </a:r>
                      <a:endParaRPr lang="zh-CN" altLang="en-US" sz="2200"/>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机械费</a:t>
                      </a:r>
                      <a:endParaRPr lang="zh-CN" altLang="en-US" sz="2200"/>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总计</a:t>
                      </a:r>
                      <a:endParaRPr lang="zh-CN" altLang="en-US" sz="2200"/>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人工费</a:t>
                      </a:r>
                      <a:endParaRPr lang="zh-CN" altLang="en-US" sz="2200"/>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材料费</a:t>
                      </a:r>
                      <a:endParaRPr lang="zh-CN" altLang="en-US" sz="2200"/>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机械费</a:t>
                      </a:r>
                      <a:endParaRPr lang="zh-CN" altLang="en-US" sz="2200"/>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2912">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3-2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spcBef>
                          <a:spcPct val="0"/>
                        </a:spcBef>
                        <a:buNone/>
                      </a:pPr>
                      <a:r>
                        <a:rPr lang="zh-CN" altLang="en-US" sz="1100">
                          <a:latin typeface="Times New Roman" panose="02020603050405020304" pitchFamily="18" charset="0"/>
                          <a:cs typeface="Times New Roman" panose="02020603050405020304" pitchFamily="18" charset="0"/>
                        </a:rPr>
                        <a:t>毛竹脚手架</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100m</a:t>
                      </a:r>
                      <a:r>
                        <a:rPr lang="en-US" altLang="zh-CN" sz="1100" baseline="30000">
                          <a:latin typeface="Times New Roman" panose="02020603050405020304" pitchFamily="18" charset="0"/>
                          <a:cs typeface="Times New Roman" panose="02020603050405020304" pitchFamily="18" charset="0"/>
                        </a:rPr>
                        <a:t>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1.716</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612.23</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defTabSz="0">
                        <a:spcBef>
                          <a:spcPct val="0"/>
                        </a:spcBef>
                        <a:buNone/>
                        <a:tabLst>
                          <a:tab pos="266700" algn="r"/>
                          <a:tab pos="2637155" algn="ctr"/>
                          <a:tab pos="5273675" algn="r"/>
                        </a:tabLst>
                      </a:pPr>
                      <a:r>
                        <a:rPr lang="en-US" altLang="zh-CN" sz="1100">
                          <a:latin typeface="Times New Roman" panose="02020603050405020304" pitchFamily="18" charset="0"/>
                          <a:cs typeface="Times New Roman" panose="02020603050405020304" pitchFamily="18" charset="0"/>
                        </a:rPr>
                        <a:t>129.20</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443.12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39.91</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1050.59</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221.71</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760.39</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68.49</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2913">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3-23</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spcBef>
                          <a:spcPct val="0"/>
                        </a:spcBef>
                        <a:buNone/>
                      </a:pPr>
                      <a:r>
                        <a:rPr lang="zh-CN" altLang="en-US" sz="1100">
                          <a:latin typeface="Times New Roman" panose="02020603050405020304" pitchFamily="18" charset="0"/>
                          <a:cs typeface="Times New Roman" panose="02020603050405020304" pitchFamily="18" charset="0"/>
                        </a:rPr>
                        <a:t>满堂竹脚手架</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100m</a:t>
                      </a:r>
                      <a:r>
                        <a:rPr lang="en-US" altLang="zh-CN" sz="1100" baseline="30000">
                          <a:latin typeface="Times New Roman" panose="02020603050405020304" pitchFamily="18" charset="0"/>
                          <a:cs typeface="Times New Roman" panose="02020603050405020304" pitchFamily="18" charset="0"/>
                        </a:rPr>
                        <a:t>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0.672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330.06</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136.22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184.62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9.21</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221.80</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91.55</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124.06</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6.19</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2912">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3</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4-4</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spcBef>
                          <a:spcPct val="0"/>
                        </a:spcBef>
                        <a:buNone/>
                      </a:pPr>
                      <a:r>
                        <a:rPr lang="zh-CN" altLang="en-US" sz="1100">
                          <a:latin typeface="Times New Roman" panose="02020603050405020304" pitchFamily="18" charset="0"/>
                          <a:cs typeface="Times New Roman" panose="02020603050405020304" pitchFamily="18" charset="0"/>
                        </a:rPr>
                        <a:t>砖墙</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10m</a:t>
                      </a:r>
                      <a:r>
                        <a:rPr lang="en-US" altLang="zh-CN" sz="1100" baseline="30000">
                          <a:latin typeface="Times New Roman" panose="02020603050405020304" pitchFamily="18" charset="0"/>
                          <a:cs typeface="Times New Roman" panose="02020603050405020304" pitchFamily="18" charset="0"/>
                        </a:rPr>
                        <a:t>3</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3.034</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1357.20</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378.10</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963.95</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15.15</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4117.74</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1147.16</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2924.62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45.97</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4500">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4</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5-101</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spcBef>
                          <a:spcPct val="0"/>
                        </a:spcBef>
                        <a:buNone/>
                      </a:pPr>
                      <a:r>
                        <a:rPr lang="zh-CN" altLang="en-US" sz="1100">
                          <a:latin typeface="Times New Roman" panose="02020603050405020304" pitchFamily="18" charset="0"/>
                          <a:cs typeface="Times New Roman" panose="02020603050405020304" pitchFamily="18" charset="0"/>
                        </a:rPr>
                        <a:t>现浇有梁板模板</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100m</a:t>
                      </a:r>
                      <a:r>
                        <a:rPr lang="en-US" altLang="zh-CN" sz="1100" baseline="30000">
                          <a:latin typeface="Times New Roman" panose="02020603050405020304" pitchFamily="18" charset="0"/>
                          <a:cs typeface="Times New Roman" panose="02020603050405020304" pitchFamily="18" charset="0"/>
                        </a:rPr>
                        <a:t>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0.895</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2275.85</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692.55</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1515.80</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67.50</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2036.89</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619.83</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1356.64</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60.41</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1325">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5</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5-55</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spcBef>
                          <a:spcPct val="0"/>
                        </a:spcBef>
                        <a:buNone/>
                      </a:pPr>
                      <a:r>
                        <a:rPr lang="zh-CN" altLang="en-US" sz="1100">
                          <a:latin typeface="Times New Roman" panose="02020603050405020304" pitchFamily="18" charset="0"/>
                          <a:cs typeface="Times New Roman" panose="02020603050405020304" pitchFamily="18" charset="0"/>
                        </a:rPr>
                        <a:t>现浇柱模板</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100m</a:t>
                      </a:r>
                      <a:r>
                        <a:rPr lang="en-US" altLang="zh-CN" sz="1100" baseline="30000">
                          <a:latin typeface="Times New Roman" panose="02020603050405020304" pitchFamily="18" charset="0"/>
                          <a:cs typeface="Times New Roman" panose="02020603050405020304" pitchFamily="18" charset="0"/>
                        </a:rPr>
                        <a:t>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0.202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2588.53</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679.25</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1846.93</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62.35</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522.88</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137.21</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373.08</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12.59</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2913">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6</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5-63</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spcBef>
                          <a:spcPct val="0"/>
                        </a:spcBef>
                        <a:buNone/>
                      </a:pPr>
                      <a:r>
                        <a:rPr lang="zh-CN" altLang="en-US" sz="1100">
                          <a:latin typeface="Times New Roman" panose="02020603050405020304" pitchFamily="18" charset="0"/>
                          <a:cs typeface="Times New Roman" panose="02020603050405020304" pitchFamily="18" charset="0"/>
                        </a:rPr>
                        <a:t>柱支撑超过</a:t>
                      </a:r>
                      <a:r>
                        <a:rPr lang="en-US" altLang="zh-CN" sz="1100">
                          <a:latin typeface="Times New Roman" panose="02020603050405020304" pitchFamily="18" charset="0"/>
                          <a:cs typeface="Times New Roman" panose="02020603050405020304" pitchFamily="18" charset="0"/>
                        </a:rPr>
                        <a:t>3.6</a:t>
                      </a:r>
                      <a:r>
                        <a:rPr lang="zh-CN" altLang="en-US" sz="1100">
                          <a:latin typeface="Times New Roman" panose="02020603050405020304" pitchFamily="18" charset="0"/>
                          <a:cs typeface="Times New Roman" panose="02020603050405020304" pitchFamily="18" charset="0"/>
                        </a:rPr>
                        <a:t>米</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100m</a:t>
                      </a:r>
                      <a:r>
                        <a:rPr lang="en-US" altLang="zh-CN" sz="1100" baseline="30000">
                          <a:latin typeface="Times New Roman" panose="02020603050405020304" pitchFamily="18" charset="0"/>
                          <a:cs typeface="Times New Roman" panose="02020603050405020304" pitchFamily="18" charset="0"/>
                        </a:rPr>
                        <a:t>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0.202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173.46</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62.13</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108.26</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3.07</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35.04</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12.55</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21.87</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0.62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2912">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7</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5-74</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spcBef>
                          <a:spcPct val="0"/>
                        </a:spcBef>
                        <a:buNone/>
                      </a:pPr>
                      <a:r>
                        <a:rPr lang="zh-CN" altLang="en-US" sz="1100">
                          <a:latin typeface="Times New Roman" panose="02020603050405020304" pitchFamily="18" charset="0"/>
                          <a:cs typeface="Times New Roman" panose="02020603050405020304" pitchFamily="18" charset="0"/>
                        </a:rPr>
                        <a:t>现浇门过梁模板</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100m</a:t>
                      </a:r>
                      <a:r>
                        <a:rPr lang="en-US" altLang="zh-CN" sz="1100" baseline="30000">
                          <a:latin typeface="Times New Roman" panose="02020603050405020304" pitchFamily="18" charset="0"/>
                          <a:cs typeface="Times New Roman" panose="02020603050405020304" pitchFamily="18" charset="0"/>
                        </a:rPr>
                        <a:t>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0.006</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2569.73</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1058.49</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1429.41</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81.83</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15.42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6.35</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8.58</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0.49</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2913">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8</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5-119</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spcBef>
                          <a:spcPct val="0"/>
                        </a:spcBef>
                        <a:buNone/>
                      </a:pPr>
                      <a:r>
                        <a:rPr lang="zh-CN" altLang="en-US" sz="1100">
                          <a:latin typeface="Times New Roman" panose="02020603050405020304" pitchFamily="18" charset="0"/>
                          <a:cs typeface="Times New Roman" panose="02020603050405020304" pitchFamily="18" charset="0"/>
                        </a:rPr>
                        <a:t>现浇雨棚模板</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10m</a:t>
                      </a:r>
                      <a:r>
                        <a:rPr lang="en-US" altLang="zh-CN" sz="1100" baseline="30000">
                          <a:latin typeface="Times New Roman" panose="02020603050405020304" pitchFamily="18" charset="0"/>
                          <a:cs typeface="Times New Roman" panose="02020603050405020304" pitchFamily="18" charset="0"/>
                        </a:rPr>
                        <a:t>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0.300</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504.94</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147.25</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330.95</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26.74</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151.48</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44.18</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99.29</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8.02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4500">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9</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5-322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spcBef>
                          <a:spcPct val="0"/>
                        </a:spcBef>
                        <a:buNone/>
                      </a:pPr>
                      <a:r>
                        <a:rPr lang="zh-CN" altLang="en-US" sz="1100">
                          <a:latin typeface="Times New Roman" panose="02020603050405020304" pitchFamily="18" charset="0"/>
                          <a:cs typeface="Times New Roman" panose="02020603050405020304" pitchFamily="18" charset="0"/>
                        </a:rPr>
                        <a:t>现浇圈梁</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10m</a:t>
                      </a:r>
                      <a:r>
                        <a:rPr lang="en-US" altLang="zh-CN" sz="1100" baseline="30000">
                          <a:latin typeface="Times New Roman" panose="02020603050405020304" pitchFamily="18" charset="0"/>
                          <a:cs typeface="Times New Roman" panose="02020603050405020304" pitchFamily="18" charset="0"/>
                        </a:rPr>
                        <a:t>3</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0.200</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1941.86</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492.10</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1388.55</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61.21</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388.37</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98.42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277.71</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12.24</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1325">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10</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5-330</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spcBef>
                          <a:spcPct val="0"/>
                        </a:spcBef>
                        <a:buNone/>
                      </a:pPr>
                      <a:r>
                        <a:rPr lang="zh-CN" altLang="en-US" sz="1100">
                          <a:latin typeface="Times New Roman" panose="02020603050405020304" pitchFamily="18" charset="0"/>
                          <a:cs typeface="Times New Roman" panose="02020603050405020304" pitchFamily="18" charset="0"/>
                        </a:rPr>
                        <a:t>现浇有梁板</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10m</a:t>
                      </a:r>
                      <a:r>
                        <a:rPr lang="en-US" altLang="zh-CN" sz="1100" baseline="30000">
                          <a:latin typeface="Times New Roman" panose="02020603050405020304" pitchFamily="18" charset="0"/>
                          <a:cs typeface="Times New Roman" panose="02020603050405020304" pitchFamily="18" charset="0"/>
                        </a:rPr>
                        <a:t>3</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0.978</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1832.86</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266.76</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1503.42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62.68</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1792.54</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260.89</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1470.34</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61.30</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2912">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11</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5-318</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spcBef>
                          <a:spcPct val="0"/>
                        </a:spcBef>
                        <a:buNone/>
                      </a:pPr>
                      <a:r>
                        <a:rPr lang="zh-CN" altLang="en-US" sz="1100">
                          <a:latin typeface="Times New Roman" panose="02020603050405020304" pitchFamily="18" charset="0"/>
                          <a:cs typeface="Times New Roman" panose="02020603050405020304" pitchFamily="18" charset="0"/>
                        </a:rPr>
                        <a:t>现浇构造柱</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10m</a:t>
                      </a:r>
                      <a:r>
                        <a:rPr lang="en-US" altLang="zh-CN" sz="1100" baseline="30000">
                          <a:latin typeface="Times New Roman" panose="02020603050405020304" pitchFamily="18" charset="0"/>
                          <a:cs typeface="Times New Roman" panose="02020603050405020304" pitchFamily="18" charset="0"/>
                        </a:rPr>
                        <a:t>3</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0.121</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1986.02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523.07</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1401.01</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61.94</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240.31</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63.29</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169.52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7.49</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2913">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5-316</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spcBef>
                          <a:spcPct val="0"/>
                        </a:spcBef>
                        <a:buNone/>
                      </a:pPr>
                      <a:r>
                        <a:rPr lang="zh-CN" altLang="en-US" sz="1100">
                          <a:latin typeface="Times New Roman" panose="02020603050405020304" pitchFamily="18" charset="0"/>
                          <a:cs typeface="Times New Roman" panose="02020603050405020304" pitchFamily="18" charset="0"/>
                        </a:rPr>
                        <a:t>现浇矩形柱</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10m</a:t>
                      </a:r>
                      <a:r>
                        <a:rPr lang="en-US" altLang="zh-CN" sz="1100" baseline="30000">
                          <a:latin typeface="Times New Roman" panose="02020603050405020304" pitchFamily="18" charset="0"/>
                          <a:cs typeface="Times New Roman" panose="02020603050405020304" pitchFamily="18" charset="0"/>
                        </a:rPr>
                        <a:t>3</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0.121</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1905.04</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441.75</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1401.35</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61.94</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230.51</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53.45</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169.56</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7.49</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55612">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13</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5-356</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spcBef>
                          <a:spcPct val="0"/>
                        </a:spcBef>
                        <a:buNone/>
                      </a:pPr>
                      <a:r>
                        <a:rPr lang="zh-CN" altLang="en-US" sz="1100">
                          <a:latin typeface="Times New Roman" panose="02020603050405020304" pitchFamily="18" charset="0"/>
                          <a:cs typeface="Times New Roman" panose="02020603050405020304" pitchFamily="18" charset="0"/>
                        </a:rPr>
                        <a:t>预制窗过梁</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10m</a:t>
                      </a:r>
                      <a:r>
                        <a:rPr lang="en-US" altLang="zh-CN" sz="1100" baseline="30000">
                          <a:latin typeface="Times New Roman" panose="02020603050405020304" pitchFamily="18" charset="0"/>
                          <a:cs typeface="Times New Roman" panose="02020603050405020304" pitchFamily="18" charset="0"/>
                        </a:rPr>
                        <a:t>3</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0.014</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2033.87</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276.07</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1572.23</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185.57</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28.47</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3.86</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22.01</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2.60</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176345" name="矩形 176344"/>
          <p:cNvSpPr/>
          <p:nvPr/>
        </p:nvSpPr>
        <p:spPr>
          <a:xfrm>
            <a:off x="-100012" y="-100012"/>
            <a:ext cx="1287462" cy="473075"/>
          </a:xfrm>
          <a:prstGeom prst="rect">
            <a:avLst/>
          </a:prstGeom>
          <a:noFill/>
          <a:ln w="9525">
            <a:noFill/>
          </a:ln>
        </p:spPr>
        <p:txBody>
          <a:bodyPr>
            <a:spAutoFit/>
          </a:bodyPr>
          <a:p>
            <a:pPr algn="ctr"/>
            <a:r>
              <a:rPr lang="zh-CN" altLang="en-US" sz="2500" b="1">
                <a:solidFill>
                  <a:srgbClr val="0000FF"/>
                </a:solidFill>
                <a:effectLst>
                  <a:outerShdw blurRad="38100" dist="38100" dir="2700000">
                    <a:srgbClr val="000000"/>
                  </a:outerShdw>
                </a:effectLst>
                <a:latin typeface="Arial" panose="020B0604020202020204" pitchFamily="34" charset="0"/>
                <a:ea typeface="黑体" panose="02010609060101010101" pitchFamily="49" charset="-122"/>
              </a:rPr>
              <a:t>【例】</a:t>
            </a:r>
            <a:endParaRPr lang="zh-CN" altLang="en-US" sz="2500" b="1">
              <a:solidFill>
                <a:srgbClr val="0000FF"/>
              </a:solidFill>
              <a:effectLst>
                <a:outerShdw blurRad="38100" dist="38100" dir="2700000">
                  <a:srgbClr val="000000"/>
                </a:outerShdw>
              </a:effectLst>
              <a:latin typeface="Arial" panose="020B0604020202020204" pitchFamily="34"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76130"/>
                                        </p:tgtEl>
                                        <p:attrNameLst>
                                          <p:attrName>style.visibility</p:attrName>
                                        </p:attrNameLst>
                                      </p:cBhvr>
                                      <p:to>
                                        <p:strVal val="visible"/>
                                      </p:to>
                                    </p:set>
                                    <p:animEffect transition="in" filter="dissolve">
                                      <p:cBhvr>
                                        <p:cTn id="7" dur="500"/>
                                        <p:tgtEl>
                                          <p:spTgt spid="176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7154" name="矩形 177153"/>
          <p:cNvSpPr/>
          <p:nvPr/>
        </p:nvSpPr>
        <p:spPr>
          <a:xfrm>
            <a:off x="-100012" y="-100012"/>
            <a:ext cx="1431925" cy="473075"/>
          </a:xfrm>
          <a:prstGeom prst="rect">
            <a:avLst/>
          </a:prstGeom>
          <a:noFill/>
          <a:ln w="9525">
            <a:noFill/>
          </a:ln>
        </p:spPr>
        <p:txBody>
          <a:bodyPr>
            <a:spAutoFit/>
          </a:bodyPr>
          <a:p>
            <a:pPr algn="ctr"/>
            <a:r>
              <a:rPr lang="zh-CN" altLang="en-US" sz="2500" b="1">
                <a:solidFill>
                  <a:srgbClr val="0000FF"/>
                </a:solidFill>
                <a:effectLst>
                  <a:outerShdw blurRad="38100" dist="38100" dir="2700000">
                    <a:srgbClr val="000000"/>
                  </a:outerShdw>
                </a:effectLst>
                <a:latin typeface="Arial" panose="020B0604020202020204" pitchFamily="34" charset="0"/>
                <a:ea typeface="黑体" panose="02010609060101010101" pitchFamily="49" charset="-122"/>
              </a:rPr>
              <a:t>【例】</a:t>
            </a:r>
            <a:endParaRPr lang="zh-CN" altLang="en-US" sz="2500" b="1">
              <a:solidFill>
                <a:srgbClr val="0000FF"/>
              </a:solidFill>
              <a:effectLst>
                <a:outerShdw blurRad="38100" dist="38100" dir="2700000">
                  <a:srgbClr val="000000"/>
                </a:outerShdw>
              </a:effectLst>
              <a:latin typeface="Arial" panose="020B0604020202020204" pitchFamily="34" charset="0"/>
              <a:ea typeface="黑体" panose="02010609060101010101" pitchFamily="49" charset="-122"/>
            </a:endParaRPr>
          </a:p>
        </p:txBody>
      </p:sp>
      <p:graphicFrame>
        <p:nvGraphicFramePr>
          <p:cNvPr id="177155" name="内容占位符 177154"/>
          <p:cNvGraphicFramePr/>
          <p:nvPr>
            <p:ph/>
          </p:nvPr>
        </p:nvGraphicFramePr>
        <p:xfrm>
          <a:off x="71438" y="333375"/>
          <a:ext cx="8893175" cy="6408738"/>
        </p:xfrm>
        <a:graphic>
          <a:graphicData uri="http://schemas.openxmlformats.org/drawingml/2006/table">
            <a:tbl>
              <a:tblPr/>
              <a:tblGrid>
                <a:gridCol w="473075"/>
                <a:gridCol w="590550"/>
                <a:gridCol w="1349375"/>
                <a:gridCol w="719138"/>
                <a:gridCol w="561975"/>
                <a:gridCol w="627062"/>
                <a:gridCol w="639763"/>
                <a:gridCol w="623887"/>
                <a:gridCol w="611188"/>
                <a:gridCol w="723900"/>
                <a:gridCol w="641350"/>
                <a:gridCol w="727075"/>
                <a:gridCol w="604837"/>
              </a:tblGrid>
              <a:tr h="273050">
                <a:tc rowSpan="2">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序号</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2">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定额</a:t>
                      </a:r>
                      <a:endParaRPr lang="zh-CN" altLang="en-US" sz="1300">
                        <a:cs typeface="Times New Roman" panose="02020603050405020304" pitchFamily="18" charset="0"/>
                      </a:endParaRPr>
                    </a:p>
                    <a:p>
                      <a:pPr marL="0" lvl="0" indent="0" algn="ctr" eaLnBrk="0" hangingPunct="0">
                        <a:spcBef>
                          <a:spcPct val="0"/>
                        </a:spcBef>
                        <a:buNone/>
                      </a:pPr>
                      <a:r>
                        <a:rPr lang="zh-CN" altLang="en-US" sz="1100">
                          <a:latin typeface="Times New Roman" panose="02020603050405020304" pitchFamily="18" charset="0"/>
                          <a:cs typeface="Times New Roman" panose="02020603050405020304" pitchFamily="18" charset="0"/>
                        </a:rPr>
                        <a:t>编号</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2">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项目名称</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2">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计算</a:t>
                      </a:r>
                      <a:endParaRPr lang="zh-CN" altLang="en-US" sz="1300">
                        <a:cs typeface="Times New Roman" panose="02020603050405020304" pitchFamily="18" charset="0"/>
                      </a:endParaRPr>
                    </a:p>
                    <a:p>
                      <a:pPr marL="0" lvl="0" indent="0" algn="ctr" eaLnBrk="0" hangingPunct="0">
                        <a:spcBef>
                          <a:spcPct val="0"/>
                        </a:spcBef>
                        <a:buNone/>
                      </a:pPr>
                      <a:r>
                        <a:rPr lang="zh-CN" altLang="en-US" sz="1100">
                          <a:latin typeface="Times New Roman" panose="02020603050405020304" pitchFamily="18" charset="0"/>
                          <a:cs typeface="Times New Roman" panose="02020603050405020304" pitchFamily="18" charset="0"/>
                        </a:rPr>
                        <a:t>单位</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2">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数量</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4">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单位价值（元）</a:t>
                      </a:r>
                      <a:endParaRPr lang="zh-CN" altLang="en-US" sz="2200"/>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4">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总价值（元）</a:t>
                      </a:r>
                      <a:endParaRPr lang="zh-CN" altLang="en-US" sz="2200"/>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519113">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合计</a:t>
                      </a:r>
                      <a:endParaRPr lang="zh-CN" altLang="en-US" sz="2200"/>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人工费</a:t>
                      </a:r>
                      <a:endParaRPr lang="zh-CN" altLang="en-US" sz="2200"/>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材料费</a:t>
                      </a:r>
                      <a:endParaRPr lang="zh-CN" altLang="en-US" sz="2200"/>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机械费</a:t>
                      </a:r>
                      <a:endParaRPr lang="zh-CN" altLang="en-US" sz="2200"/>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总计</a:t>
                      </a:r>
                      <a:endParaRPr lang="zh-CN" altLang="en-US" sz="2200"/>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人工费</a:t>
                      </a:r>
                      <a:endParaRPr lang="zh-CN" altLang="en-US" sz="2200"/>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材料费</a:t>
                      </a:r>
                      <a:endParaRPr lang="zh-CN" altLang="en-US" sz="2200"/>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机械费</a:t>
                      </a:r>
                      <a:endParaRPr lang="zh-CN" altLang="en-US" sz="2200"/>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30225">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14</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5-323</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现浇门过梁</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10m</a:t>
                      </a:r>
                      <a:r>
                        <a:rPr lang="en-US" altLang="zh-CN" sz="1100" baseline="30000">
                          <a:latin typeface="Times New Roman" panose="02020603050405020304" pitchFamily="18" charset="0"/>
                          <a:cs typeface="Times New Roman" panose="02020603050405020304" pitchFamily="18" charset="0"/>
                        </a:rPr>
                        <a:t>3</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0.007</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1999.79</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532.76</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1405.82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61.21</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14.00</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3.73</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9.84</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0.43</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27050">
                <a:tc gridSpan="13">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2200"/>
                        <a:t>省略</a:t>
                      </a:r>
                      <a:r>
                        <a:rPr lang="en-US" altLang="zh-CN" sz="2200">
                          <a:latin typeface="Arial" panose="020B0604020202020204" pitchFamily="34" charset="0"/>
                        </a:rPr>
                        <a:t>…………</a:t>
                      </a:r>
                      <a:r>
                        <a:rPr lang="zh-CN" altLang="en-US" sz="2200"/>
                        <a:t>部分数据</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528637">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31</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11-135</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外墙面贴釉面砖</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100m</a:t>
                      </a:r>
                      <a:r>
                        <a:rPr lang="en-US" altLang="zh-CN" sz="1100" baseline="30000">
                          <a:latin typeface="Times New Roman" panose="02020603050405020304" pitchFamily="18" charset="0"/>
                          <a:cs typeface="Times New Roman" panose="02020603050405020304" pitchFamily="18" charset="0"/>
                        </a:rPr>
                        <a:t>2</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1.586</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3148.27</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1159.95</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1974.36</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13.96</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4993.16</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1839.68</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3131.33</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22.14</a:t>
                      </a:r>
                      <a:endParaRPr lang="zh-CN" altLang="en-US" sz="2200"/>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868363">
                <a:tc gridSpan="3">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100">
                          <a:latin typeface="Times New Roman" panose="02020603050405020304" pitchFamily="18" charset="0"/>
                          <a:cs typeface="Times New Roman" panose="02020603050405020304" pitchFamily="18" charset="0"/>
                        </a:rPr>
                        <a:t>总计</a:t>
                      </a:r>
                      <a:endParaRPr lang="zh-CN" altLang="en-US" sz="1100">
                        <a:latin typeface="Times New Roman" panose="02020603050405020304" pitchFamily="18" charset="0"/>
                        <a:ea typeface="Times New Roman" panose="02020603050405020304" pitchFamily="18" charset="0"/>
                      </a:endParaRPr>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4800" b="1"/>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4800" b="1"/>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4800" b="1"/>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4800" b="1"/>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4800" b="1"/>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4800" b="1"/>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21098.9</a:t>
                      </a:r>
                      <a:endParaRPr lang="zh-CN" altLang="en-US" sz="1100">
                        <a:latin typeface="Times New Roman" panose="02020603050405020304" pitchFamily="18" charset="0"/>
                        <a:ea typeface="Times New Roman" panose="02020603050405020304" pitchFamily="18" charset="0"/>
                      </a:endParaRPr>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5984.2</a:t>
                      </a:r>
                      <a:endParaRPr lang="zh-CN" altLang="en-US" sz="1100">
                        <a:latin typeface="Times New Roman" panose="02020603050405020304" pitchFamily="18" charset="0"/>
                        <a:ea typeface="Times New Roman" panose="02020603050405020304" pitchFamily="18" charset="0"/>
                      </a:endParaRPr>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14677.3</a:t>
                      </a:r>
                      <a:endParaRPr lang="zh-CN" altLang="en-US" sz="1100">
                        <a:latin typeface="Times New Roman" panose="02020603050405020304" pitchFamily="18" charset="0"/>
                        <a:ea typeface="Times New Roman" panose="02020603050405020304" pitchFamily="18" charset="0"/>
                      </a:endParaRPr>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100">
                          <a:latin typeface="Times New Roman" panose="02020603050405020304" pitchFamily="18" charset="0"/>
                          <a:cs typeface="Times New Roman" panose="02020603050405020304" pitchFamily="18" charset="0"/>
                        </a:rPr>
                        <a:t>437.45</a:t>
                      </a:r>
                      <a:endParaRPr lang="zh-CN" altLang="en-US" sz="1100">
                        <a:latin typeface="Times New Roman" panose="02020603050405020304" pitchFamily="18" charset="0"/>
                        <a:ea typeface="Times New Roman" panose="02020603050405020304" pitchFamily="18" charset="0"/>
                      </a:endParaRPr>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639762">
                <a:tc gridSpan="3">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700" b="1">
                          <a:latin typeface="Times New Roman" panose="02020603050405020304" pitchFamily="18" charset="0"/>
                          <a:cs typeface="Times New Roman" panose="02020603050405020304" pitchFamily="18" charset="0"/>
                        </a:rPr>
                        <a:t>（一）直接工程费小计</a:t>
                      </a:r>
                      <a:endParaRPr lang="zh-CN" altLang="en-US" sz="3500" b="1"/>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6">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700" b="1">
                          <a:latin typeface="Times New Roman" panose="02020603050405020304" pitchFamily="18" charset="0"/>
                          <a:cs typeface="Times New Roman" panose="02020603050405020304" pitchFamily="18" charset="0"/>
                        </a:rPr>
                        <a:t>人工费</a:t>
                      </a:r>
                      <a:r>
                        <a:rPr lang="en-US" altLang="zh-CN" sz="1700" b="1">
                          <a:latin typeface="Times New Roman" panose="02020603050405020304" pitchFamily="18" charset="0"/>
                          <a:cs typeface="Times New Roman" panose="02020603050405020304" pitchFamily="18" charset="0"/>
                        </a:rPr>
                        <a:t>+</a:t>
                      </a:r>
                      <a:r>
                        <a:rPr lang="zh-CN" altLang="en-US" sz="1700" b="1">
                          <a:latin typeface="Times New Roman" panose="02020603050405020304" pitchFamily="18" charset="0"/>
                          <a:cs typeface="Times New Roman" panose="02020603050405020304" pitchFamily="18" charset="0"/>
                        </a:rPr>
                        <a:t>材料费</a:t>
                      </a:r>
                      <a:r>
                        <a:rPr lang="en-US" altLang="zh-CN" sz="1700" b="1">
                          <a:latin typeface="Times New Roman" panose="02020603050405020304" pitchFamily="18" charset="0"/>
                          <a:cs typeface="Times New Roman" panose="02020603050405020304" pitchFamily="18" charset="0"/>
                        </a:rPr>
                        <a:t>+</a:t>
                      </a:r>
                      <a:r>
                        <a:rPr lang="zh-CN" altLang="en-US" sz="1700" b="1">
                          <a:latin typeface="Times New Roman" panose="02020603050405020304" pitchFamily="18" charset="0"/>
                          <a:cs typeface="Times New Roman" panose="02020603050405020304" pitchFamily="18" charset="0"/>
                        </a:rPr>
                        <a:t>机械费</a:t>
                      </a:r>
                      <a:endParaRPr lang="zh-CN" altLang="en-US" sz="3500" b="1"/>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4">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700" b="1">
                          <a:latin typeface="Times New Roman" panose="02020603050405020304" pitchFamily="18" charset="0"/>
                          <a:cs typeface="Times New Roman" panose="02020603050405020304" pitchFamily="18" charset="0"/>
                        </a:rPr>
                        <a:t>21098.94</a:t>
                      </a:r>
                      <a:endParaRPr lang="zh-CN" altLang="en-US" sz="3500" b="1"/>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455613">
                <a:tc gridSpan="3">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700" b="1">
                          <a:latin typeface="Times New Roman" panose="02020603050405020304" pitchFamily="18" charset="0"/>
                          <a:cs typeface="Times New Roman" panose="02020603050405020304" pitchFamily="18" charset="0"/>
                        </a:rPr>
                        <a:t>（二）措施费</a:t>
                      </a:r>
                      <a:endParaRPr lang="zh-CN" altLang="en-US" sz="3500" b="1"/>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6">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2200" b="1"/>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4">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700" b="1">
                          <a:latin typeface="Times New Roman" panose="02020603050405020304" pitchFamily="18" charset="0"/>
                          <a:cs typeface="Times New Roman" panose="02020603050405020304" pitchFamily="18" charset="0"/>
                        </a:rPr>
                        <a:t>1603.52</a:t>
                      </a:r>
                      <a:endParaRPr lang="zh-CN" altLang="en-US" sz="3500" b="1"/>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382587">
                <a:tc gridSpan="3">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700" b="1">
                          <a:latin typeface="Times New Roman" panose="02020603050405020304" pitchFamily="18" charset="0"/>
                          <a:cs typeface="Times New Roman" panose="02020603050405020304" pitchFamily="18" charset="0"/>
                        </a:rPr>
                        <a:t>（三）间接费</a:t>
                      </a:r>
                      <a:endParaRPr lang="zh-CN" altLang="en-US" sz="3500" b="1"/>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6">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700" b="1">
                          <a:latin typeface="Times New Roman" panose="02020603050405020304" pitchFamily="18" charset="0"/>
                          <a:cs typeface="Times New Roman" panose="02020603050405020304" pitchFamily="18" charset="0"/>
                        </a:rPr>
                        <a:t>[</a:t>
                      </a:r>
                      <a:r>
                        <a:rPr lang="zh-CN" altLang="en-US" sz="1700" b="1">
                          <a:latin typeface="Times New Roman" panose="02020603050405020304" pitchFamily="18" charset="0"/>
                          <a:cs typeface="Times New Roman" panose="02020603050405020304" pitchFamily="18" charset="0"/>
                        </a:rPr>
                        <a:t>（一）</a:t>
                      </a:r>
                      <a:r>
                        <a:rPr lang="en-US" altLang="zh-CN" sz="1700" b="1">
                          <a:latin typeface="Times New Roman" panose="02020603050405020304" pitchFamily="18" charset="0"/>
                          <a:cs typeface="Times New Roman" panose="02020603050405020304" pitchFamily="18" charset="0"/>
                        </a:rPr>
                        <a:t>+</a:t>
                      </a:r>
                      <a:r>
                        <a:rPr lang="zh-CN" altLang="en-US" sz="1700" b="1">
                          <a:latin typeface="Times New Roman" panose="02020603050405020304" pitchFamily="18" charset="0"/>
                          <a:cs typeface="Times New Roman" panose="02020603050405020304" pitchFamily="18" charset="0"/>
                        </a:rPr>
                        <a:t>（二）</a:t>
                      </a:r>
                      <a:r>
                        <a:rPr lang="en-US" altLang="zh-CN" sz="1700" b="1">
                          <a:latin typeface="Times New Roman" panose="02020603050405020304" pitchFamily="18" charset="0"/>
                          <a:cs typeface="Times New Roman" panose="02020603050405020304" pitchFamily="18" charset="0"/>
                        </a:rPr>
                        <a:t>] </a:t>
                      </a:r>
                      <a:r>
                        <a:rPr lang="en-US" altLang="zh-CN" sz="1700" b="1">
                          <a:latin typeface="Times New Roman" panose="02020603050405020304" pitchFamily="18" charset="0"/>
                          <a:cs typeface="Times New Roman" panose="02020603050405020304" pitchFamily="18" charset="0"/>
                        </a:rPr>
                        <a:t>×</a:t>
                      </a:r>
                      <a:r>
                        <a:rPr lang="en-US" altLang="zh-CN" sz="1700" b="1">
                          <a:latin typeface="Times New Roman" panose="02020603050405020304" pitchFamily="18" charset="0"/>
                          <a:cs typeface="Times New Roman" panose="02020603050405020304" pitchFamily="18" charset="0"/>
                        </a:rPr>
                        <a:t>4.4%</a:t>
                      </a:r>
                      <a:endParaRPr lang="zh-CN" altLang="en-US" sz="3500" b="1"/>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4">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700" b="1">
                          <a:latin typeface="Times New Roman" panose="02020603050405020304" pitchFamily="18" charset="0"/>
                          <a:cs typeface="Times New Roman" panose="02020603050405020304" pitchFamily="18" charset="0"/>
                        </a:rPr>
                        <a:t>998.91</a:t>
                      </a:r>
                      <a:endParaRPr lang="zh-CN" altLang="en-US" sz="3500" b="1"/>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382588">
                <a:tc gridSpan="3">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700" b="1">
                          <a:latin typeface="Times New Roman" panose="02020603050405020304" pitchFamily="18" charset="0"/>
                          <a:cs typeface="Times New Roman" panose="02020603050405020304" pitchFamily="18" charset="0"/>
                        </a:rPr>
                        <a:t>（四）利润</a:t>
                      </a:r>
                      <a:endParaRPr lang="zh-CN" altLang="en-US" sz="3500" b="1"/>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6">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700" b="1">
                          <a:latin typeface="Times New Roman" panose="02020603050405020304" pitchFamily="18" charset="0"/>
                          <a:cs typeface="Times New Roman" panose="02020603050405020304" pitchFamily="18" charset="0"/>
                        </a:rPr>
                        <a:t>[</a:t>
                      </a:r>
                      <a:r>
                        <a:rPr lang="zh-CN" altLang="en-US" sz="1700" b="1">
                          <a:latin typeface="Times New Roman" panose="02020603050405020304" pitchFamily="18" charset="0"/>
                          <a:cs typeface="Times New Roman" panose="02020603050405020304" pitchFamily="18" charset="0"/>
                        </a:rPr>
                        <a:t>（一）</a:t>
                      </a:r>
                      <a:r>
                        <a:rPr lang="en-US" altLang="zh-CN" sz="1700" b="1">
                          <a:latin typeface="Times New Roman" panose="02020603050405020304" pitchFamily="18" charset="0"/>
                          <a:cs typeface="Times New Roman" panose="02020603050405020304" pitchFamily="18" charset="0"/>
                        </a:rPr>
                        <a:t>+</a:t>
                      </a:r>
                      <a:r>
                        <a:rPr lang="zh-CN" altLang="en-US" sz="1700" b="1">
                          <a:latin typeface="Times New Roman" panose="02020603050405020304" pitchFamily="18" charset="0"/>
                          <a:cs typeface="Times New Roman" panose="02020603050405020304" pitchFamily="18" charset="0"/>
                        </a:rPr>
                        <a:t>（二）</a:t>
                      </a:r>
                      <a:r>
                        <a:rPr lang="en-US" altLang="zh-CN" sz="1700" b="1">
                          <a:latin typeface="Times New Roman" panose="02020603050405020304" pitchFamily="18" charset="0"/>
                          <a:cs typeface="Times New Roman" panose="02020603050405020304" pitchFamily="18" charset="0"/>
                        </a:rPr>
                        <a:t>+</a:t>
                      </a:r>
                      <a:r>
                        <a:rPr lang="zh-CN" altLang="en-US" sz="1700" b="1">
                          <a:latin typeface="Times New Roman" panose="02020603050405020304" pitchFamily="18" charset="0"/>
                          <a:cs typeface="Times New Roman" panose="02020603050405020304" pitchFamily="18" charset="0"/>
                        </a:rPr>
                        <a:t>（三）</a:t>
                      </a:r>
                      <a:r>
                        <a:rPr lang="en-US" altLang="zh-CN" sz="1700" b="1">
                          <a:latin typeface="Times New Roman" panose="02020603050405020304" pitchFamily="18" charset="0"/>
                          <a:cs typeface="Times New Roman" panose="02020603050405020304" pitchFamily="18" charset="0"/>
                        </a:rPr>
                        <a:t>] </a:t>
                      </a:r>
                      <a:r>
                        <a:rPr lang="en-US" altLang="zh-CN" sz="1700" b="1">
                          <a:latin typeface="Times New Roman" panose="02020603050405020304" pitchFamily="18" charset="0"/>
                          <a:cs typeface="Times New Roman" panose="02020603050405020304" pitchFamily="18" charset="0"/>
                        </a:rPr>
                        <a:t>×</a:t>
                      </a:r>
                      <a:r>
                        <a:rPr lang="en-US" altLang="zh-CN" sz="1700" b="1">
                          <a:latin typeface="Times New Roman" panose="02020603050405020304" pitchFamily="18" charset="0"/>
                          <a:cs typeface="Times New Roman" panose="02020603050405020304" pitchFamily="18" charset="0"/>
                        </a:rPr>
                        <a:t>5%</a:t>
                      </a:r>
                      <a:endParaRPr lang="zh-CN" altLang="en-US" sz="3500" b="1"/>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4">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700" b="1">
                          <a:latin typeface="Times New Roman" panose="02020603050405020304" pitchFamily="18" charset="0"/>
                          <a:cs typeface="Times New Roman" panose="02020603050405020304" pitchFamily="18" charset="0"/>
                        </a:rPr>
                        <a:t>1185.07</a:t>
                      </a:r>
                      <a:endParaRPr lang="zh-CN" altLang="en-US" sz="3500" b="1"/>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661987">
                <a:tc gridSpan="3">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700" b="1">
                          <a:latin typeface="Times New Roman" panose="02020603050405020304" pitchFamily="18" charset="0"/>
                          <a:cs typeface="Times New Roman" panose="02020603050405020304" pitchFamily="18" charset="0"/>
                        </a:rPr>
                        <a:t>（五）税金</a:t>
                      </a:r>
                      <a:endParaRPr lang="zh-CN" altLang="en-US" sz="3500" b="1"/>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6">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700" b="1">
                          <a:latin typeface="Times New Roman" panose="02020603050405020304" pitchFamily="18" charset="0"/>
                          <a:cs typeface="Times New Roman" panose="02020603050405020304" pitchFamily="18" charset="0"/>
                        </a:rPr>
                        <a:t>[</a:t>
                      </a:r>
                      <a:r>
                        <a:rPr lang="zh-CN" altLang="en-US" sz="1700" b="1">
                          <a:latin typeface="Times New Roman" panose="02020603050405020304" pitchFamily="18" charset="0"/>
                          <a:cs typeface="Times New Roman" panose="02020603050405020304" pitchFamily="18" charset="0"/>
                        </a:rPr>
                        <a:t>（一）</a:t>
                      </a:r>
                      <a:r>
                        <a:rPr lang="en-US" altLang="zh-CN" sz="1700" b="1">
                          <a:latin typeface="Times New Roman" panose="02020603050405020304" pitchFamily="18" charset="0"/>
                          <a:cs typeface="Times New Roman" panose="02020603050405020304" pitchFamily="18" charset="0"/>
                        </a:rPr>
                        <a:t>+</a:t>
                      </a:r>
                      <a:r>
                        <a:rPr lang="zh-CN" altLang="en-US" sz="1700" b="1">
                          <a:latin typeface="Times New Roman" panose="02020603050405020304" pitchFamily="18" charset="0"/>
                          <a:cs typeface="Times New Roman" panose="02020603050405020304" pitchFamily="18" charset="0"/>
                        </a:rPr>
                        <a:t>（二）</a:t>
                      </a:r>
                      <a:r>
                        <a:rPr lang="en-US" altLang="zh-CN" sz="1700" b="1">
                          <a:latin typeface="Times New Roman" panose="02020603050405020304" pitchFamily="18" charset="0"/>
                          <a:cs typeface="Times New Roman" panose="02020603050405020304" pitchFamily="18" charset="0"/>
                        </a:rPr>
                        <a:t>+</a:t>
                      </a:r>
                      <a:r>
                        <a:rPr lang="zh-CN" altLang="en-US" sz="1700" b="1">
                          <a:latin typeface="Times New Roman" panose="02020603050405020304" pitchFamily="18" charset="0"/>
                          <a:cs typeface="Times New Roman" panose="02020603050405020304" pitchFamily="18" charset="0"/>
                        </a:rPr>
                        <a:t>（三）</a:t>
                      </a:r>
                      <a:r>
                        <a:rPr lang="en-US" altLang="zh-CN" sz="1700" b="1">
                          <a:latin typeface="Times New Roman" panose="02020603050405020304" pitchFamily="18" charset="0"/>
                          <a:cs typeface="Times New Roman" panose="02020603050405020304" pitchFamily="18" charset="0"/>
                        </a:rPr>
                        <a:t>+</a:t>
                      </a:r>
                      <a:r>
                        <a:rPr lang="zh-CN" altLang="en-US" sz="1700" b="1">
                          <a:latin typeface="Times New Roman" panose="02020603050405020304" pitchFamily="18" charset="0"/>
                          <a:cs typeface="Times New Roman" panose="02020603050405020304" pitchFamily="18" charset="0"/>
                        </a:rPr>
                        <a:t>（四）</a:t>
                      </a:r>
                      <a:r>
                        <a:rPr lang="en-US" altLang="zh-CN" sz="1700" b="1">
                          <a:latin typeface="Times New Roman" panose="02020603050405020304" pitchFamily="18" charset="0"/>
                          <a:cs typeface="Times New Roman" panose="02020603050405020304" pitchFamily="18" charset="0"/>
                        </a:rPr>
                        <a:t>]</a:t>
                      </a:r>
                      <a:r>
                        <a:rPr lang="en-US" altLang="zh-CN" sz="1700" b="1">
                          <a:latin typeface="Times New Roman" panose="02020603050405020304" pitchFamily="18" charset="0"/>
                          <a:cs typeface="Times New Roman" panose="02020603050405020304" pitchFamily="18" charset="0"/>
                        </a:rPr>
                        <a:t>×</a:t>
                      </a:r>
                      <a:r>
                        <a:rPr lang="en-US" altLang="zh-CN" sz="1700" b="1">
                          <a:latin typeface="Times New Roman" panose="02020603050405020304" pitchFamily="18" charset="0"/>
                          <a:cs typeface="Times New Roman" panose="02020603050405020304" pitchFamily="18" charset="0"/>
                        </a:rPr>
                        <a:t>3.41%</a:t>
                      </a:r>
                      <a:endParaRPr lang="zh-CN" altLang="en-US" sz="3500" b="1"/>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4">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700" b="1">
                          <a:latin typeface="Times New Roman" panose="02020603050405020304" pitchFamily="18" charset="0"/>
                          <a:cs typeface="Times New Roman" panose="02020603050405020304" pitchFamily="18" charset="0"/>
                        </a:rPr>
                        <a:t>849.37</a:t>
                      </a:r>
                      <a:endParaRPr lang="zh-CN" altLang="en-US" sz="3500" b="1"/>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639763">
                <a:tc gridSpan="3">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700" b="1">
                          <a:latin typeface="Times New Roman" panose="02020603050405020304" pitchFamily="18" charset="0"/>
                          <a:cs typeface="Times New Roman" panose="02020603050405020304" pitchFamily="18" charset="0"/>
                        </a:rPr>
                        <a:t>工程造价</a:t>
                      </a:r>
                      <a:endParaRPr lang="zh-CN" altLang="en-US" sz="3500" b="1"/>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6">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zh-CN" altLang="en-US" sz="1700" b="1">
                          <a:latin typeface="Times New Roman" panose="02020603050405020304" pitchFamily="18" charset="0"/>
                          <a:cs typeface="Times New Roman" panose="02020603050405020304" pitchFamily="18" charset="0"/>
                        </a:rPr>
                        <a:t>（一）</a:t>
                      </a:r>
                      <a:r>
                        <a:rPr lang="en-US" altLang="zh-CN" sz="1700" b="1">
                          <a:latin typeface="Times New Roman" panose="02020603050405020304" pitchFamily="18" charset="0"/>
                          <a:cs typeface="Times New Roman" panose="02020603050405020304" pitchFamily="18" charset="0"/>
                        </a:rPr>
                        <a:t>+</a:t>
                      </a:r>
                      <a:r>
                        <a:rPr lang="zh-CN" altLang="en-US" sz="1700" b="1">
                          <a:latin typeface="Times New Roman" panose="02020603050405020304" pitchFamily="18" charset="0"/>
                          <a:cs typeface="Times New Roman" panose="02020603050405020304" pitchFamily="18" charset="0"/>
                        </a:rPr>
                        <a:t>（二）</a:t>
                      </a:r>
                      <a:r>
                        <a:rPr lang="en-US" altLang="zh-CN" sz="1700" b="1">
                          <a:latin typeface="Times New Roman" panose="02020603050405020304" pitchFamily="18" charset="0"/>
                          <a:cs typeface="Times New Roman" panose="02020603050405020304" pitchFamily="18" charset="0"/>
                        </a:rPr>
                        <a:t>+</a:t>
                      </a:r>
                      <a:r>
                        <a:rPr lang="zh-CN" altLang="en-US" sz="1700" b="1">
                          <a:latin typeface="Times New Roman" panose="02020603050405020304" pitchFamily="18" charset="0"/>
                          <a:cs typeface="Times New Roman" panose="02020603050405020304" pitchFamily="18" charset="0"/>
                        </a:rPr>
                        <a:t>（三）</a:t>
                      </a:r>
                      <a:r>
                        <a:rPr lang="en-US" altLang="zh-CN" sz="1700" b="1">
                          <a:latin typeface="Times New Roman" panose="02020603050405020304" pitchFamily="18" charset="0"/>
                          <a:cs typeface="Times New Roman" panose="02020603050405020304" pitchFamily="18" charset="0"/>
                        </a:rPr>
                        <a:t>+</a:t>
                      </a:r>
                      <a:r>
                        <a:rPr lang="zh-CN" altLang="en-US" sz="1700" b="1">
                          <a:latin typeface="Times New Roman" panose="02020603050405020304" pitchFamily="18" charset="0"/>
                          <a:cs typeface="Times New Roman" panose="02020603050405020304" pitchFamily="18" charset="0"/>
                        </a:rPr>
                        <a:t>（四）</a:t>
                      </a:r>
                      <a:r>
                        <a:rPr lang="en-US" altLang="zh-CN" sz="1700" b="1">
                          <a:latin typeface="Times New Roman" panose="02020603050405020304" pitchFamily="18" charset="0"/>
                          <a:cs typeface="Times New Roman" panose="02020603050405020304" pitchFamily="18" charset="0"/>
                        </a:rPr>
                        <a:t>+</a:t>
                      </a:r>
                      <a:r>
                        <a:rPr lang="zh-CN" altLang="en-US" sz="1700" b="1">
                          <a:latin typeface="Times New Roman" panose="02020603050405020304" pitchFamily="18" charset="0"/>
                          <a:cs typeface="Times New Roman" panose="02020603050405020304" pitchFamily="18" charset="0"/>
                        </a:rPr>
                        <a:t>（五）</a:t>
                      </a:r>
                      <a:endParaRPr lang="zh-CN" altLang="en-US" sz="3500" b="1"/>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4">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spcBef>
                          <a:spcPct val="0"/>
                        </a:spcBef>
                        <a:buNone/>
                      </a:pPr>
                      <a:r>
                        <a:rPr lang="en-US" altLang="zh-CN" sz="1700" b="1">
                          <a:latin typeface="Times New Roman" panose="02020603050405020304" pitchFamily="18" charset="0"/>
                          <a:cs typeface="Times New Roman" panose="02020603050405020304" pitchFamily="18" charset="0"/>
                        </a:rPr>
                        <a:t>25735.81</a:t>
                      </a:r>
                      <a:endParaRPr lang="zh-CN" altLang="en-US" sz="3500" b="1"/>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77155"/>
                                        </p:tgtEl>
                                        <p:attrNameLst>
                                          <p:attrName>style.visibility</p:attrName>
                                        </p:attrNameLst>
                                      </p:cBhvr>
                                      <p:to>
                                        <p:strVal val="visible"/>
                                      </p:to>
                                    </p:set>
                                    <p:animEffect transition="in" filter="dissolve">
                                      <p:cBhvr>
                                        <p:cTn id="7" dur="500"/>
                                        <p:tgtEl>
                                          <p:spTgt spid="177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8178" name="文本占位符 178177"/>
          <p:cNvSpPr>
            <a:spLocks noGrp="1"/>
          </p:cNvSpPr>
          <p:nvPr>
            <p:ph type="body" idx="1"/>
          </p:nvPr>
        </p:nvSpPr>
        <p:spPr>
          <a:xfrm>
            <a:off x="457200" y="533400"/>
            <a:ext cx="8229600" cy="5592763"/>
          </a:xfrm>
          <a:ln/>
        </p:spPr>
        <p:txBody>
          <a:bodyPr/>
          <a:p>
            <a:pPr>
              <a:lnSpc>
                <a:spcPct val="90000"/>
              </a:lnSpc>
              <a:buNone/>
            </a:pPr>
            <a:r>
              <a:rPr lang="en-US" altLang="zh-CN" sz="2600" b="1"/>
              <a:t>2</a:t>
            </a:r>
            <a:r>
              <a:rPr lang="zh-CN" altLang="en-US" sz="2600" b="1"/>
              <a:t>．实物法编制施工图预算</a:t>
            </a:r>
            <a:endParaRPr lang="zh-CN" altLang="en-US" sz="2600"/>
          </a:p>
          <a:p>
            <a:pPr>
              <a:lnSpc>
                <a:spcPct val="90000"/>
              </a:lnSpc>
              <a:buNone/>
            </a:pPr>
            <a:r>
              <a:rPr lang="zh-CN" altLang="en-US" sz="2100"/>
              <a:t>         实物法是首先根据施工图纸计算出工程量，然后套用相应预算人工、材料、机械台班的定额用量，再分别乘以工程所在地当时的人工、材料、机械台班的实际单价，从而求出单位工程的人工费、材料费、施工机械使用费，并汇总求和，得到单位工程的直接工程费，然后按规定计取其他各项费用，最后经汇总得到单位工程施工图预算的造价。</a:t>
            </a:r>
            <a:endParaRPr lang="zh-CN" altLang="en-US" sz="2100"/>
          </a:p>
          <a:p>
            <a:pPr>
              <a:lnSpc>
                <a:spcPct val="90000"/>
              </a:lnSpc>
              <a:buNone/>
            </a:pPr>
            <a:r>
              <a:rPr lang="zh-CN" altLang="en-US" sz="2100"/>
              <a:t>其中，直接费的计算公式为</a:t>
            </a:r>
            <a:r>
              <a:rPr lang="en-US" altLang="zh-CN" sz="2100"/>
              <a:t>:</a:t>
            </a:r>
            <a:endParaRPr lang="en-US" altLang="zh-CN" sz="2100"/>
          </a:p>
          <a:p>
            <a:pPr>
              <a:lnSpc>
                <a:spcPct val="90000"/>
              </a:lnSpc>
              <a:buNone/>
            </a:pPr>
            <a:r>
              <a:rPr lang="en-US" altLang="zh-CN" sz="2100"/>
              <a:t>  </a:t>
            </a:r>
            <a:r>
              <a:rPr lang="zh-CN" altLang="en-US" sz="2100"/>
              <a:t>单位工程预算直接费＝</a:t>
            </a:r>
            <a:endParaRPr lang="zh-CN" altLang="en-US" sz="2100"/>
          </a:p>
          <a:p>
            <a:pPr>
              <a:lnSpc>
                <a:spcPct val="90000"/>
              </a:lnSpc>
              <a:buNone/>
            </a:pPr>
            <a:r>
              <a:rPr lang="zh-CN" altLang="en-US" sz="2100"/>
              <a:t>｛∑（工程量</a:t>
            </a:r>
            <a:r>
              <a:rPr lang="en-US" altLang="zh-CN" sz="2100"/>
              <a:t>×</a:t>
            </a:r>
            <a:r>
              <a:rPr lang="zh-CN" altLang="en-US" sz="2100"/>
              <a:t>人工预算定额用量</a:t>
            </a:r>
            <a:r>
              <a:rPr lang="en-US" altLang="zh-CN" sz="2100"/>
              <a:t>×</a:t>
            </a:r>
            <a:r>
              <a:rPr lang="zh-CN" altLang="en-US" sz="2100"/>
              <a:t>当时当地人工工资单价）＋</a:t>
            </a:r>
            <a:br>
              <a:rPr lang="zh-CN" altLang="en-US" sz="2100"/>
            </a:br>
            <a:r>
              <a:rPr lang="zh-CN" altLang="en-US" sz="2100"/>
              <a:t>∑（工程量</a:t>
            </a:r>
            <a:r>
              <a:rPr lang="en-US" altLang="zh-CN" sz="2100"/>
              <a:t>×</a:t>
            </a:r>
            <a:r>
              <a:rPr lang="zh-CN" altLang="en-US" sz="2100"/>
              <a:t>材料预算定额单价</a:t>
            </a:r>
            <a:r>
              <a:rPr lang="en-US" altLang="zh-CN" sz="2100"/>
              <a:t>×</a:t>
            </a:r>
            <a:r>
              <a:rPr lang="zh-CN" altLang="en-US" sz="2100"/>
              <a:t>当时当地材料预算单价）十∑（工程量</a:t>
            </a:r>
            <a:r>
              <a:rPr lang="en-US" altLang="zh-CN" sz="2100"/>
              <a:t>×</a:t>
            </a:r>
            <a:r>
              <a:rPr lang="zh-CN" altLang="en-US" sz="2100"/>
              <a:t>机械台班预算定额用量</a:t>
            </a:r>
            <a:r>
              <a:rPr lang="en-US" altLang="zh-CN" sz="2100"/>
              <a:t>×</a:t>
            </a:r>
            <a:r>
              <a:rPr lang="zh-CN" altLang="en-US" sz="2100"/>
              <a:t>当时当地机械台班单价）｝</a:t>
            </a:r>
            <a:r>
              <a:rPr lang="en-US" altLang="zh-CN" sz="2100"/>
              <a:t>×</a:t>
            </a:r>
            <a:r>
              <a:rPr lang="zh-CN" altLang="en-US" sz="2100"/>
              <a:t>（</a:t>
            </a:r>
            <a:r>
              <a:rPr lang="en-US" altLang="zh-CN" sz="2100"/>
              <a:t>1</a:t>
            </a:r>
            <a:r>
              <a:rPr lang="zh-CN" altLang="en-US" sz="2100"/>
              <a:t>＋ 其他直接费率十现场经费费率）</a:t>
            </a:r>
            <a:endParaRPr lang="zh-CN" altLang="en-US" sz="2100"/>
          </a:p>
          <a:p>
            <a:pPr>
              <a:lnSpc>
                <a:spcPct val="90000"/>
              </a:lnSpc>
              <a:buNone/>
            </a:pPr>
            <a:endParaRPr lang="zh-CN" altLang="en-US" sz="21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9202" name="标题 179201"/>
          <p:cNvSpPr>
            <a:spLocks noGrp="1"/>
          </p:cNvSpPr>
          <p:nvPr>
            <p:ph type="title"/>
          </p:nvPr>
        </p:nvSpPr>
        <p:spPr>
          <a:xfrm>
            <a:off x="323850" y="260350"/>
            <a:ext cx="9042400" cy="830263"/>
          </a:xfrm>
          <a:ln/>
        </p:spPr>
        <p:txBody>
          <a:bodyPr anchor="b"/>
          <a:p>
            <a:r>
              <a:rPr lang="zh-CN" altLang="en-US" sz="3400" b="1">
                <a:latin typeface="黑体" panose="02010609060101010101" pitchFamily="49" charset="-122"/>
                <a:ea typeface="黑体" panose="02010609060101010101" pitchFamily="49" charset="-122"/>
              </a:rPr>
              <a:t> 施工图预算的编制方法</a:t>
            </a:r>
            <a:endParaRPr lang="zh-CN" altLang="en-US" sz="3400" b="1">
              <a:latin typeface="黑体" panose="02010609060101010101" pitchFamily="49" charset="-122"/>
              <a:ea typeface="黑体" panose="02010609060101010101" pitchFamily="49" charset="-122"/>
            </a:endParaRPr>
          </a:p>
        </p:txBody>
      </p:sp>
      <p:sp>
        <p:nvSpPr>
          <p:cNvPr id="179203" name="文本占位符 179202"/>
          <p:cNvSpPr>
            <a:spLocks noGrp="1"/>
          </p:cNvSpPr>
          <p:nvPr>
            <p:ph type="body" idx="1"/>
          </p:nvPr>
        </p:nvSpPr>
        <p:spPr>
          <a:xfrm>
            <a:off x="0" y="1196975"/>
            <a:ext cx="8675688" cy="6092825"/>
          </a:xfrm>
          <a:ln/>
        </p:spPr>
        <p:txBody>
          <a:bodyPr/>
          <a:p>
            <a:pPr marL="186055" indent="-186055" algn="just">
              <a:lnSpc>
                <a:spcPct val="115000"/>
              </a:lnSpc>
              <a:buNone/>
            </a:pPr>
            <a:r>
              <a:rPr lang="zh-CN" altLang="en-US" sz="2600" b="1"/>
              <a:t>（二）</a:t>
            </a:r>
            <a:r>
              <a:rPr lang="zh-CN" altLang="en-US" sz="2600" b="1" u="sng">
                <a:solidFill>
                  <a:schemeClr val="folHlink"/>
                </a:solidFill>
              </a:rPr>
              <a:t>综合单价法</a:t>
            </a:r>
            <a:endParaRPr lang="zh-CN" altLang="en-US" sz="2600" b="1" u="sng">
              <a:solidFill>
                <a:schemeClr val="folHlink"/>
              </a:solidFill>
            </a:endParaRPr>
          </a:p>
          <a:p>
            <a:pPr marL="1303655" lvl="1" indent="-533400">
              <a:lnSpc>
                <a:spcPct val="115000"/>
              </a:lnSpc>
            </a:pPr>
            <a:r>
              <a:rPr lang="zh-CN" altLang="en-US" sz="2200"/>
              <a:t>所谓综合单价，即分项工程全费用单价，也就是工程量清单的单价；它综合了人工费、材料费、机械费，有关文件规定的调价、利润、税金，现行取费中有关费用、材料价差，以及采用固定价格的工程所测算的风险金等全部费用。</a:t>
            </a:r>
            <a:endParaRPr lang="zh-CN" altLang="en-US" sz="2200"/>
          </a:p>
          <a:p>
            <a:pPr marL="1303655" lvl="1" indent="-533400">
              <a:lnSpc>
                <a:spcPct val="115000"/>
              </a:lnSpc>
            </a:pPr>
            <a:r>
              <a:rPr lang="zh-CN" altLang="en-US" sz="2200"/>
              <a:t>这种方法与前述方法相比较，主要区别在于：间接费和利润等是用一个综合管理费率分摊到分项工程单价中，从而组成分项工程全费用单价，某分项工程单价乘以工程量即为该分项工程的完全价格。</a:t>
            </a:r>
            <a:endParaRPr lang="zh-CN" altLang="en-US" sz="2200"/>
          </a:p>
        </p:txBody>
      </p:sp>
      <p:sp>
        <p:nvSpPr>
          <p:cNvPr id="179204" name="左箭头 179203">
            <a:hlinkClick r:id="rId1" action="ppaction://hlinksldjump"/>
          </p:cNvPr>
          <p:cNvSpPr/>
          <p:nvPr/>
        </p:nvSpPr>
        <p:spPr>
          <a:xfrm>
            <a:off x="7885113" y="6453188"/>
            <a:ext cx="719137" cy="215900"/>
          </a:xfrm>
          <a:prstGeom prst="leftArrow">
            <a:avLst>
              <a:gd name="adj1" fmla="val 50000"/>
              <a:gd name="adj2" fmla="val 83272"/>
            </a:avLst>
          </a:prstGeom>
          <a:solidFill>
            <a:schemeClr val="accent1"/>
          </a:solidFill>
          <a:ln w="9525" cap="flat" cmpd="sng">
            <a:solidFill>
              <a:schemeClr val="tx1"/>
            </a:solidFill>
            <a:prstDash val="solid"/>
            <a:miter/>
            <a:headEnd type="none" w="med" len="med"/>
            <a:tailEnd type="none" w="med" len="med"/>
          </a:ln>
        </p:spPr>
        <p:txBody>
          <a:bodyPr/>
          <a:p>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79203">
                                            <p:txEl>
                                              <p:charRg st="9" end="111"/>
                                            </p:txEl>
                                          </p:spTgt>
                                        </p:tgtEl>
                                        <p:attrNameLst>
                                          <p:attrName>style.visibility</p:attrName>
                                        </p:attrNameLst>
                                      </p:cBhvr>
                                      <p:to>
                                        <p:strVal val="visible"/>
                                      </p:to>
                                    </p:set>
                                    <p:animEffect transition="in" filter="blinds(horizontal)">
                                      <p:cBhvr>
                                        <p:cTn id="7" dur="500"/>
                                        <p:tgtEl>
                                          <p:spTgt spid="179203">
                                            <p:txEl>
                                              <p:charRg st="9" end="11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79203">
                                            <p:txEl>
                                              <p:charRg st="111" end="199"/>
                                            </p:txEl>
                                          </p:spTgt>
                                        </p:tgtEl>
                                        <p:attrNameLst>
                                          <p:attrName>style.visibility</p:attrName>
                                        </p:attrNameLst>
                                      </p:cBhvr>
                                      <p:to>
                                        <p:strVal val="visible"/>
                                      </p:to>
                                    </p:set>
                                    <p:animEffect transition="in" filter="blinds(horizontal)">
                                      <p:cBhvr>
                                        <p:cTn id="12" dur="500"/>
                                        <p:tgtEl>
                                          <p:spTgt spid="179203">
                                            <p:txEl>
                                              <p:charRg st="111" end="19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0226" name="文本占位符 180225"/>
          <p:cNvSpPr>
            <a:spLocks noGrp="1"/>
          </p:cNvSpPr>
          <p:nvPr>
            <p:ph type="body" idx="1"/>
          </p:nvPr>
        </p:nvSpPr>
        <p:spPr>
          <a:xfrm>
            <a:off x="457200" y="533400"/>
            <a:ext cx="8229600" cy="5592763"/>
          </a:xfrm>
          <a:ln/>
        </p:spPr>
        <p:txBody>
          <a:bodyPr/>
          <a:p>
            <a:pPr>
              <a:buNone/>
            </a:pPr>
            <a:r>
              <a:rPr lang="zh-CN" altLang="en-US" b="1">
                <a:solidFill>
                  <a:schemeClr val="folHlink"/>
                </a:solidFill>
              </a:rPr>
              <a:t>（七）施工图预算的审查</a:t>
            </a:r>
            <a:endParaRPr lang="zh-CN" altLang="en-US" b="1">
              <a:solidFill>
                <a:schemeClr val="folHlink"/>
              </a:solidFill>
            </a:endParaRPr>
          </a:p>
          <a:p>
            <a:pPr>
              <a:buNone/>
            </a:pPr>
            <a:r>
              <a:rPr lang="zh-CN" altLang="en-US" b="1"/>
              <a:t>   </a:t>
            </a:r>
            <a:r>
              <a:rPr lang="en-US" altLang="zh-CN" sz="2600" b="1"/>
              <a:t>1</a:t>
            </a:r>
            <a:r>
              <a:rPr lang="zh-CN" altLang="en-US" sz="2600" b="1"/>
              <a:t>．审查施工图预算的意义</a:t>
            </a:r>
            <a:endParaRPr lang="zh-CN" altLang="en-US" sz="2600" b="1"/>
          </a:p>
          <a:p>
            <a:pPr>
              <a:buNone/>
            </a:pPr>
            <a:r>
              <a:rPr lang="zh-CN" altLang="en-US" sz="2600" b="1"/>
              <a:t> （</a:t>
            </a:r>
            <a:r>
              <a:rPr lang="en-US" altLang="zh-CN" sz="2600" b="1"/>
              <a:t>1</a:t>
            </a:r>
            <a:r>
              <a:rPr lang="zh-CN" altLang="en-US" sz="2600" b="1"/>
              <a:t>）审查施工图预算，有利于控制工程造价，克服和防止预算超概算。</a:t>
            </a:r>
            <a:endParaRPr lang="zh-CN" altLang="en-US" sz="2600" b="1"/>
          </a:p>
          <a:p>
            <a:pPr>
              <a:buNone/>
            </a:pPr>
            <a:r>
              <a:rPr lang="zh-CN" altLang="en-US" sz="2600" b="1"/>
              <a:t> （</a:t>
            </a:r>
            <a:r>
              <a:rPr lang="en-US" altLang="zh-CN" sz="2600" b="1"/>
              <a:t>2</a:t>
            </a:r>
            <a:r>
              <a:rPr lang="zh-CN" altLang="en-US" sz="2600" b="1"/>
              <a:t>）审查施工图预算，有利于加强固定资产投资管理，节约建设资金。</a:t>
            </a:r>
            <a:endParaRPr lang="zh-CN" altLang="en-US" sz="2600" b="1"/>
          </a:p>
          <a:p>
            <a:pPr>
              <a:buNone/>
            </a:pPr>
            <a:r>
              <a:rPr lang="zh-CN" altLang="en-US" sz="2600" b="1"/>
              <a:t> （</a:t>
            </a:r>
            <a:r>
              <a:rPr lang="en-US" altLang="zh-CN" sz="2600" b="1"/>
              <a:t>3</a:t>
            </a:r>
            <a:r>
              <a:rPr lang="zh-CN" altLang="en-US" sz="2600" b="1"/>
              <a:t>）审查施工图预算，有利于施工承包合同价的合理确定和控制。</a:t>
            </a:r>
            <a:endParaRPr lang="zh-CN" altLang="en-US" sz="2600" b="1"/>
          </a:p>
          <a:p>
            <a:pPr>
              <a:buNone/>
            </a:pPr>
            <a:r>
              <a:rPr lang="zh-CN" altLang="en-US" sz="2600" b="1"/>
              <a:t>（</a:t>
            </a:r>
            <a:r>
              <a:rPr lang="en-US" altLang="zh-CN" sz="2600" b="1"/>
              <a:t>4</a:t>
            </a:r>
            <a:r>
              <a:rPr lang="zh-CN" altLang="en-US" sz="2600" b="1"/>
              <a:t>）审查施工图预算，有利于积累和分析各项经济技术指标，不断地提高设计水平。</a:t>
            </a:r>
            <a:endParaRPr lang="zh-CN" altLang="en-US" sz="2600" b="1"/>
          </a:p>
          <a:p>
            <a:pPr>
              <a:buNone/>
            </a:pPr>
            <a:endParaRPr lang="zh-CN" altLang="en-US" sz="26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1250" name="文本占位符 181249"/>
          <p:cNvSpPr>
            <a:spLocks noGrp="1"/>
          </p:cNvSpPr>
          <p:nvPr>
            <p:ph type="body" idx="1"/>
          </p:nvPr>
        </p:nvSpPr>
        <p:spPr>
          <a:xfrm>
            <a:off x="457200" y="914400"/>
            <a:ext cx="8229600" cy="5211763"/>
          </a:xfrm>
          <a:ln/>
        </p:spPr>
        <p:txBody>
          <a:bodyPr/>
          <a:p>
            <a:pPr>
              <a:buNone/>
            </a:pPr>
            <a:r>
              <a:rPr lang="en-US" altLang="zh-CN" b="1"/>
              <a:t>2</a:t>
            </a:r>
            <a:r>
              <a:rPr lang="zh-CN" altLang="en-US" b="1"/>
              <a:t>．审查施工图预算的内容</a:t>
            </a:r>
            <a:endParaRPr lang="zh-CN" altLang="en-US" b="1"/>
          </a:p>
          <a:p>
            <a:pPr>
              <a:buNone/>
            </a:pPr>
            <a:r>
              <a:rPr lang="zh-CN" altLang="en-US" b="1"/>
              <a:t>       在对施工图预算进行审查的过程中，应重点注意以下几个方面：</a:t>
            </a:r>
            <a:endParaRPr lang="zh-CN" altLang="en-US" b="1"/>
          </a:p>
          <a:p>
            <a:pPr>
              <a:buNone/>
            </a:pPr>
            <a:r>
              <a:rPr lang="zh-CN" altLang="en-US" b="1"/>
              <a:t>（</a:t>
            </a:r>
            <a:r>
              <a:rPr lang="en-US" altLang="zh-CN" b="1"/>
              <a:t>1</a:t>
            </a:r>
            <a:r>
              <a:rPr lang="zh-CN" altLang="en-US" b="1"/>
              <a:t>）工程量计算</a:t>
            </a:r>
            <a:endParaRPr lang="zh-CN" altLang="en-US" b="1"/>
          </a:p>
          <a:p>
            <a:pPr>
              <a:buNone/>
            </a:pPr>
            <a:r>
              <a:rPr lang="zh-CN" altLang="en-US" b="1"/>
              <a:t>（</a:t>
            </a:r>
            <a:r>
              <a:rPr lang="en-US" altLang="zh-CN" b="1"/>
              <a:t>2</a:t>
            </a:r>
            <a:r>
              <a:rPr lang="zh-CN" altLang="en-US" b="1"/>
              <a:t>）预算单价的套用</a:t>
            </a:r>
            <a:endParaRPr lang="zh-CN" altLang="en-US" b="1"/>
          </a:p>
          <a:p>
            <a:pPr>
              <a:buNone/>
            </a:pPr>
            <a:r>
              <a:rPr lang="zh-CN" altLang="en-US" b="1"/>
              <a:t>（</a:t>
            </a:r>
            <a:r>
              <a:rPr lang="en-US" altLang="zh-CN" b="1"/>
              <a:t>3</a:t>
            </a:r>
            <a:r>
              <a:rPr lang="zh-CN" altLang="en-US" b="1"/>
              <a:t>）其他费用的计算</a:t>
            </a:r>
            <a:endParaRPr lang="zh-CN" altLang="en-US"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42" name="标题 163841"/>
          <p:cNvSpPr>
            <a:spLocks noGrp="1"/>
          </p:cNvSpPr>
          <p:nvPr>
            <p:ph type="title"/>
          </p:nvPr>
        </p:nvSpPr>
        <p:spPr>
          <a:ln/>
        </p:spPr>
        <p:txBody>
          <a:bodyPr anchor="b"/>
          <a:p>
            <a:r>
              <a:rPr lang="zh-CN" altLang="en-US" sz="3000" b="1">
                <a:solidFill>
                  <a:schemeClr val="tx1"/>
                </a:solidFill>
              </a:rPr>
              <a:t>课题</a:t>
            </a:r>
            <a:r>
              <a:rPr lang="en-US" altLang="zh-CN" sz="3000" b="1">
                <a:solidFill>
                  <a:schemeClr val="tx1"/>
                </a:solidFill>
              </a:rPr>
              <a:t>3</a:t>
            </a:r>
            <a:r>
              <a:rPr lang="en-US" altLang="zh-CN" sz="3000" b="1">
                <a:solidFill>
                  <a:schemeClr val="tx1"/>
                </a:solidFill>
              </a:rPr>
              <a:t>.4 </a:t>
            </a:r>
            <a:r>
              <a:rPr lang="zh-CN" altLang="en-US" sz="3000" b="1">
                <a:solidFill>
                  <a:schemeClr val="tx1"/>
                </a:solidFill>
              </a:rPr>
              <a:t>施工图预算</a:t>
            </a:r>
            <a:endParaRPr lang="zh-CN" altLang="en-US" sz="3000" b="1">
              <a:solidFill>
                <a:schemeClr val="tx1"/>
              </a:solidFill>
            </a:endParaRPr>
          </a:p>
        </p:txBody>
      </p:sp>
      <p:sp>
        <p:nvSpPr>
          <p:cNvPr id="163843" name="文本占位符 163842"/>
          <p:cNvSpPr>
            <a:spLocks noGrp="1"/>
          </p:cNvSpPr>
          <p:nvPr>
            <p:ph type="body" idx="1"/>
          </p:nvPr>
        </p:nvSpPr>
        <p:spPr>
          <a:ln/>
        </p:spPr>
        <p:txBody>
          <a:bodyPr/>
          <a:p>
            <a:pPr>
              <a:buNone/>
            </a:pPr>
            <a:r>
              <a:rPr lang="zh-CN" altLang="en-US" sz="2600" b="1">
                <a:solidFill>
                  <a:schemeClr val="folHlink"/>
                </a:solidFill>
              </a:rPr>
              <a:t>（一）施工图预算的含义</a:t>
            </a:r>
            <a:endParaRPr lang="zh-CN" altLang="en-US" sz="2600" b="1">
              <a:solidFill>
                <a:schemeClr val="folHlink"/>
              </a:solidFill>
            </a:endParaRPr>
          </a:p>
          <a:p>
            <a:pPr>
              <a:buNone/>
            </a:pPr>
            <a:r>
              <a:rPr lang="zh-CN" altLang="en-US" sz="2600" b="1"/>
              <a:t>         施工图预算有单位工程预算、单项工程预算和建设项目总预算。单位工程预算是根据施工图设计文件、现行预算定额、费用标准以及人工、材料、设备、机械台班等预算价格资料，以一定的方法，编制单位工程的施工图预算。单位工程施工图预算的汇总，就是单项工程的施工图预算。而建设项目总预算，则是各个单项工程施工图预算的汇总。</a:t>
            </a:r>
            <a:endParaRPr lang="zh-CN" altLang="en-US" sz="2600" b="1"/>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2274" name="文本占位符 182273"/>
          <p:cNvSpPr>
            <a:spLocks noGrp="1"/>
          </p:cNvSpPr>
          <p:nvPr>
            <p:ph type="body" sz="half" idx="1"/>
          </p:nvPr>
        </p:nvSpPr>
        <p:spPr>
          <a:xfrm>
            <a:off x="304800" y="381000"/>
            <a:ext cx="7239000" cy="457200"/>
          </a:xfrm>
          <a:ln/>
        </p:spPr>
        <p:txBody>
          <a:bodyPr/>
          <a:p>
            <a:pPr>
              <a:buNone/>
            </a:pPr>
            <a:r>
              <a:rPr lang="en-US" altLang="zh-CN" sz="2200" b="1"/>
              <a:t>3.</a:t>
            </a:r>
            <a:r>
              <a:rPr lang="zh-CN" altLang="en-US" sz="2200" b="1"/>
              <a:t>审查施工图预算的方法</a:t>
            </a:r>
            <a:endParaRPr lang="zh-CN" altLang="en-US" sz="2200" b="1"/>
          </a:p>
        </p:txBody>
      </p:sp>
      <p:graphicFrame>
        <p:nvGraphicFramePr>
          <p:cNvPr id="182275" name="内容占位符 182274"/>
          <p:cNvGraphicFramePr/>
          <p:nvPr>
            <p:ph sz="half" idx="2"/>
          </p:nvPr>
        </p:nvGraphicFramePr>
        <p:xfrm>
          <a:off x="533400" y="1066800"/>
          <a:ext cx="8077200" cy="5226050"/>
        </p:xfrm>
        <a:graphic>
          <a:graphicData uri="http://schemas.openxmlformats.org/drawingml/2006/table">
            <a:tbl>
              <a:tblPr/>
              <a:tblGrid>
                <a:gridCol w="1371600"/>
                <a:gridCol w="2590800"/>
                <a:gridCol w="2095500"/>
                <a:gridCol w="2019300"/>
              </a:tblGrid>
              <a:tr h="449263">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t>审查方法</a:t>
                      </a:r>
                      <a:endParaRPr lang="zh-CN" altLang="en-US" sz="2000"/>
                    </a:p>
                  </a:txBody>
                  <a:tcPr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t>定义</a:t>
                      </a:r>
                      <a:endParaRPr lang="zh-CN" altLang="en-US" sz="2000"/>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t>特点</a:t>
                      </a:r>
                      <a:endParaRPr lang="zh-CN" altLang="en-US" sz="2000"/>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2000"/>
                        <a:t>适用范围</a:t>
                      </a:r>
                      <a:endParaRPr lang="zh-CN" altLang="en-US" sz="2000"/>
                    </a:p>
                  </a:txBody>
                  <a:tcPr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38175">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全面审查法</a:t>
                      </a:r>
                      <a:endParaRPr lang="zh-CN" altLang="en-US" sz="1100"/>
                    </a:p>
                  </a:txBody>
                  <a:tcPr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按预算定额顺序或施工的先后顺序逐一的全部进行审查</a:t>
                      </a:r>
                      <a:endParaRPr lang="zh-CN" altLang="en-US" sz="1100"/>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100"/>
                        <a:t>全面、细致，差错较少，质量高；工作量大</a:t>
                      </a:r>
                      <a:endParaRPr lang="zh-CN" altLang="en-US" sz="1100"/>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工程量比较小，工艺比较简单的工程，编制工程预算的技术量比较薄弱</a:t>
                      </a:r>
                      <a:endParaRPr lang="zh-CN" altLang="en-US" sz="1100"/>
                    </a:p>
                  </a:txBody>
                  <a:tcPr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74687">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标准预算审查法</a:t>
                      </a:r>
                      <a:endParaRPr lang="zh-CN" altLang="en-US" sz="1100"/>
                    </a:p>
                  </a:txBody>
                  <a:tcPr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利用标准图纸或通过图纸施工的工程，编制标准预算</a:t>
                      </a:r>
                      <a:endParaRPr lang="zh-CN" altLang="en-US" sz="1100"/>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100"/>
                        <a:t>时间短，效果好，好定案；适用范围小</a:t>
                      </a:r>
                      <a:endParaRPr lang="zh-CN" altLang="en-US" sz="1100"/>
                    </a:p>
                    <a:p>
                      <a:pPr marL="0" lvl="0" indent="0" algn="ctr">
                        <a:buNone/>
                      </a:pPr>
                      <a:endParaRPr lang="zh-CN" altLang="en-US" sz="1100"/>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适用按标准图纸设计的工程</a:t>
                      </a:r>
                      <a:endParaRPr lang="zh-CN" altLang="en-US" sz="1100"/>
                    </a:p>
                  </a:txBody>
                  <a:tcPr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820738">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分组计算审查法</a:t>
                      </a:r>
                      <a:endParaRPr lang="zh-CN" altLang="en-US" sz="1100"/>
                    </a:p>
                  </a:txBody>
                  <a:tcPr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把预算中的项目划分为若干组，审查或计算同一组中某个分项的工作量，判断同组中其他项目计算的准确程度的方法</a:t>
                      </a:r>
                      <a:endParaRPr lang="zh-CN" altLang="en-US" sz="1100"/>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审查速度快</a:t>
                      </a:r>
                      <a:endParaRPr lang="zh-CN" altLang="en-US" sz="1100"/>
                    </a:p>
                    <a:p>
                      <a:pPr marL="0" lvl="0" indent="0" algn="ctr">
                        <a:buNone/>
                      </a:pPr>
                      <a:endParaRPr lang="zh-CN" altLang="en-US" sz="1100"/>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适用范围较广</a:t>
                      </a:r>
                      <a:endParaRPr lang="zh-CN" altLang="en-US" sz="1100"/>
                    </a:p>
                  </a:txBody>
                  <a:tcPr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38175">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对比审查法</a:t>
                      </a:r>
                      <a:endParaRPr lang="zh-CN" altLang="en-US" sz="1100"/>
                    </a:p>
                  </a:txBody>
                  <a:tcPr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用已建工程的预算或未建但已审查修正的预算对比审查类似拟建工程预算的一种方法</a:t>
                      </a:r>
                      <a:endParaRPr lang="zh-CN" altLang="en-US" sz="1100"/>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endParaRPr lang="zh-CN" altLang="en-US" sz="1100"/>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适用于存在类似已建工程或未建但已审查修正预算的工程</a:t>
                      </a:r>
                      <a:endParaRPr lang="zh-CN" altLang="en-US" sz="1100"/>
                    </a:p>
                  </a:txBody>
                  <a:tcPr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38175">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筛选审查法</a:t>
                      </a:r>
                      <a:endParaRPr lang="zh-CN" altLang="en-US" sz="1100"/>
                    </a:p>
                  </a:txBody>
                  <a:tcPr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以工程量、造价（价值）、用工三个基本值筛选出类似数据的代表值，进行审查修正的方法</a:t>
                      </a:r>
                      <a:endParaRPr lang="zh-CN" altLang="en-US" sz="1100"/>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1100"/>
                        <a:t>简单易懂，便于掌握，审查速度和发展问题快；不能直接确定问题和原因所在</a:t>
                      </a:r>
                      <a:endParaRPr lang="zh-CN" altLang="en-US" sz="1100"/>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适用于住宅工程或不具备全面审查条件的工程</a:t>
                      </a:r>
                      <a:endParaRPr lang="zh-CN" altLang="en-US" sz="1100"/>
                    </a:p>
                  </a:txBody>
                  <a:tcPr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55612">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重点抽查法</a:t>
                      </a:r>
                      <a:endParaRPr lang="zh-CN" altLang="en-US" sz="1100"/>
                    </a:p>
                  </a:txBody>
                  <a:tcPr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抓住工程预算中的重点进行审查的方法</a:t>
                      </a:r>
                      <a:endParaRPr lang="zh-CN" altLang="en-US" sz="1100"/>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重点突出，审查时间短，效果好；但不全面</a:t>
                      </a:r>
                      <a:endParaRPr lang="zh-CN" altLang="en-US" sz="1100"/>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工程重点突出的工程</a:t>
                      </a:r>
                      <a:endParaRPr lang="zh-CN" altLang="en-US" sz="1100"/>
                    </a:p>
                  </a:txBody>
                  <a:tcPr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55613">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利用手册审查法</a:t>
                      </a:r>
                      <a:endParaRPr lang="zh-CN" altLang="en-US" sz="1100"/>
                    </a:p>
                  </a:txBody>
                  <a:tcPr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把各项整理成预算手册，按手册对照审查的方法</a:t>
                      </a:r>
                      <a:endParaRPr lang="zh-CN" altLang="en-US" sz="1100"/>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大大简化预结算的编审工作</a:t>
                      </a:r>
                      <a:endParaRPr lang="zh-CN" altLang="en-US" sz="1100"/>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endParaRPr lang="zh-CN" altLang="en-US" sz="1100"/>
                    </a:p>
                  </a:txBody>
                  <a:tcPr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55612">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分析对比审查法</a:t>
                      </a:r>
                      <a:endParaRPr lang="zh-CN" altLang="en-US" sz="1100"/>
                    </a:p>
                  </a:txBody>
                  <a:tcPr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r>
                        <a:rPr lang="zh-CN" altLang="en-US" sz="1100"/>
                        <a:t>把单位工程进行分解，分别与审定的标准预算进行对比分析的方法</a:t>
                      </a:r>
                      <a:endParaRPr lang="zh-CN" altLang="en-US" sz="1100"/>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endParaRPr lang="zh-CN" altLang="en-US" sz="1100"/>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lgn="ctr">
                        <a:buNone/>
                      </a:pPr>
                      <a:endParaRPr lang="zh-CN" altLang="en-US" sz="1100"/>
                    </a:p>
                  </a:txBody>
                  <a:tcPr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3298" name="文本框 183297"/>
          <p:cNvSpPr txBox="1"/>
          <p:nvPr/>
        </p:nvSpPr>
        <p:spPr>
          <a:xfrm>
            <a:off x="533400" y="609600"/>
            <a:ext cx="8077200" cy="5021263"/>
          </a:xfrm>
          <a:prstGeom prst="rect">
            <a:avLst/>
          </a:prstGeom>
          <a:noFill/>
          <a:ln w="9525">
            <a:noFill/>
          </a:ln>
        </p:spPr>
        <p:txBody>
          <a:bodyPr>
            <a:spAutoFit/>
          </a:bodyPr>
          <a:p>
            <a:r>
              <a:rPr lang="en-US" altLang="zh-CN" sz="2400">
                <a:effectLst>
                  <a:outerShdw blurRad="38100" dist="38100" dir="2700000">
                    <a:srgbClr val="FFFFFF"/>
                  </a:outerShdw>
                </a:effectLst>
                <a:latin typeface="Arial" panose="020B0604020202020204" pitchFamily="34" charset="0"/>
              </a:rPr>
              <a:t>4</a:t>
            </a:r>
            <a:r>
              <a:rPr lang="zh-CN" altLang="en-US" sz="2400">
                <a:effectLst>
                  <a:outerShdw blurRad="38100" dist="38100" dir="2700000">
                    <a:srgbClr val="FFFFFF"/>
                  </a:outerShdw>
                </a:effectLst>
                <a:latin typeface="Arial" panose="020B0604020202020204" pitchFamily="34" charset="0"/>
              </a:rPr>
              <a:t>．审查施工图预算的步骤</a:t>
            </a:r>
            <a:endParaRPr lang="zh-CN" altLang="en-US" sz="2400">
              <a:effectLst>
                <a:outerShdw blurRad="38100" dist="38100" dir="2700000">
                  <a:srgbClr val="FFFFFF"/>
                </a:outerShdw>
              </a:effectLst>
              <a:latin typeface="Arial" panose="020B0604020202020204" pitchFamily="34" charset="0"/>
            </a:endParaRPr>
          </a:p>
          <a:p>
            <a:r>
              <a:rPr lang="zh-CN" altLang="en-US" sz="2400">
                <a:effectLst>
                  <a:outerShdw blurRad="38100" dist="38100" dir="2700000">
                    <a:srgbClr val="FFFFFF"/>
                  </a:outerShdw>
                </a:effectLst>
                <a:latin typeface="Arial" panose="020B0604020202020204" pitchFamily="34" charset="0"/>
              </a:rPr>
              <a:t>   施工图预算审查步骤如下：</a:t>
            </a:r>
            <a:endParaRPr lang="zh-CN" altLang="en-US" sz="2400">
              <a:effectLst>
                <a:outerShdw blurRad="38100" dist="38100" dir="2700000">
                  <a:srgbClr val="FFFFFF"/>
                </a:outerShdw>
              </a:effectLst>
              <a:latin typeface="Arial" panose="020B0604020202020204" pitchFamily="34" charset="0"/>
            </a:endParaRPr>
          </a:p>
          <a:p>
            <a:r>
              <a:rPr lang="zh-CN" altLang="en-US" sz="2400">
                <a:effectLst>
                  <a:outerShdw blurRad="38100" dist="38100" dir="2700000">
                    <a:srgbClr val="FFFFFF"/>
                  </a:outerShdw>
                </a:effectLst>
                <a:latin typeface="Arial" panose="020B0604020202020204" pitchFamily="34" charset="0"/>
              </a:rPr>
              <a:t>  （</a:t>
            </a:r>
            <a:r>
              <a:rPr lang="en-US" altLang="zh-CN" sz="2400">
                <a:effectLst>
                  <a:outerShdw blurRad="38100" dist="38100" dir="2700000">
                    <a:srgbClr val="FFFFFF"/>
                  </a:outerShdw>
                </a:effectLst>
                <a:latin typeface="Arial" panose="020B0604020202020204" pitchFamily="34" charset="0"/>
              </a:rPr>
              <a:t>1</a:t>
            </a:r>
            <a:r>
              <a:rPr lang="zh-CN" altLang="en-US" sz="2400">
                <a:effectLst>
                  <a:outerShdw blurRad="38100" dist="38100" dir="2700000">
                    <a:srgbClr val="FFFFFF"/>
                  </a:outerShdw>
                </a:effectLst>
                <a:latin typeface="Arial" panose="020B0604020202020204" pitchFamily="34" charset="0"/>
              </a:rPr>
              <a:t>）做好审查前的准备工作</a:t>
            </a:r>
            <a:endParaRPr lang="zh-CN" altLang="en-US" sz="2400">
              <a:effectLst>
                <a:outerShdw blurRad="38100" dist="38100" dir="2700000">
                  <a:srgbClr val="FFFFFF"/>
                </a:outerShdw>
              </a:effectLst>
              <a:latin typeface="Arial" panose="020B0604020202020204" pitchFamily="34" charset="0"/>
            </a:endParaRPr>
          </a:p>
          <a:p>
            <a:r>
              <a:rPr lang="zh-CN" altLang="en-US" sz="2400">
                <a:effectLst>
                  <a:outerShdw blurRad="38100" dist="38100" dir="2700000">
                    <a:srgbClr val="FFFFFF"/>
                  </a:outerShdw>
                </a:effectLst>
                <a:latin typeface="Arial" panose="020B0604020202020204" pitchFamily="34" charset="0"/>
              </a:rPr>
              <a:t>   </a:t>
            </a:r>
            <a:r>
              <a:rPr lang="en-US" altLang="zh-CN" sz="2400">
                <a:effectLst>
                  <a:outerShdw blurRad="38100" dist="38100" dir="2700000">
                    <a:srgbClr val="FFFFFF"/>
                  </a:outerShdw>
                </a:effectLst>
                <a:latin typeface="Arial" panose="020B0604020202020204" pitchFamily="34" charset="0"/>
              </a:rPr>
              <a:t>1</a:t>
            </a:r>
            <a:r>
              <a:rPr lang="zh-CN" altLang="en-US" sz="2400">
                <a:effectLst>
                  <a:outerShdw blurRad="38100" dist="38100" dir="2700000">
                    <a:srgbClr val="FFFFFF"/>
                  </a:outerShdw>
                </a:effectLst>
                <a:latin typeface="Arial" panose="020B0604020202020204" pitchFamily="34" charset="0"/>
              </a:rPr>
              <a:t>）熟悉施工图纸。施工图是编制预算分项数量的重要依据，必须全面熟悉了解，核对所有图纸，清点无误后，依次识读。</a:t>
            </a:r>
            <a:endParaRPr lang="zh-CN" altLang="en-US" sz="2400">
              <a:effectLst>
                <a:outerShdw blurRad="38100" dist="38100" dir="2700000">
                  <a:srgbClr val="FFFFFF"/>
                </a:outerShdw>
              </a:effectLst>
              <a:latin typeface="Arial" panose="020B0604020202020204" pitchFamily="34" charset="0"/>
            </a:endParaRPr>
          </a:p>
          <a:p>
            <a:r>
              <a:rPr lang="zh-CN" altLang="en-US" sz="2400">
                <a:effectLst>
                  <a:outerShdw blurRad="38100" dist="38100" dir="2700000">
                    <a:srgbClr val="FFFFFF"/>
                  </a:outerShdw>
                </a:effectLst>
                <a:latin typeface="Arial" panose="020B0604020202020204" pitchFamily="34" charset="0"/>
              </a:rPr>
              <a:t>   </a:t>
            </a:r>
            <a:r>
              <a:rPr lang="en-US" altLang="zh-CN" sz="2400">
                <a:effectLst>
                  <a:outerShdw blurRad="38100" dist="38100" dir="2700000">
                    <a:srgbClr val="FFFFFF"/>
                  </a:outerShdw>
                </a:effectLst>
                <a:latin typeface="Arial" panose="020B0604020202020204" pitchFamily="34" charset="0"/>
              </a:rPr>
              <a:t>2</a:t>
            </a:r>
            <a:r>
              <a:rPr lang="zh-CN" altLang="en-US" sz="2400">
                <a:effectLst>
                  <a:outerShdw blurRad="38100" dist="38100" dir="2700000">
                    <a:srgbClr val="FFFFFF"/>
                  </a:outerShdw>
                </a:effectLst>
                <a:latin typeface="Arial" panose="020B0604020202020204" pitchFamily="34" charset="0"/>
              </a:rPr>
              <a:t>）了解概算包括的范围。根据预算编制说明，了解预算包括的工程内容。</a:t>
            </a:r>
            <a:endParaRPr lang="zh-CN" altLang="en-US" sz="2400">
              <a:effectLst>
                <a:outerShdw blurRad="38100" dist="38100" dir="2700000">
                  <a:srgbClr val="FFFFFF"/>
                </a:outerShdw>
              </a:effectLst>
              <a:latin typeface="Arial" panose="020B0604020202020204" pitchFamily="34" charset="0"/>
            </a:endParaRPr>
          </a:p>
          <a:p>
            <a:r>
              <a:rPr lang="zh-CN" altLang="en-US" sz="2400">
                <a:effectLst>
                  <a:outerShdw blurRad="38100" dist="38100" dir="2700000">
                    <a:srgbClr val="FFFFFF"/>
                  </a:outerShdw>
                </a:effectLst>
                <a:latin typeface="Arial" panose="020B0604020202020204" pitchFamily="34" charset="0"/>
              </a:rPr>
              <a:t>   </a:t>
            </a:r>
            <a:r>
              <a:rPr lang="en-US" altLang="zh-CN" sz="2400">
                <a:effectLst>
                  <a:outerShdw blurRad="38100" dist="38100" dir="2700000">
                    <a:srgbClr val="FFFFFF"/>
                  </a:outerShdw>
                </a:effectLst>
                <a:latin typeface="Arial" panose="020B0604020202020204" pitchFamily="34" charset="0"/>
              </a:rPr>
              <a:t>3</a:t>
            </a:r>
            <a:r>
              <a:rPr lang="zh-CN" altLang="en-US" sz="2400">
                <a:effectLst>
                  <a:outerShdw blurRad="38100" dist="38100" dir="2700000">
                    <a:srgbClr val="FFFFFF"/>
                  </a:outerShdw>
                </a:effectLst>
                <a:latin typeface="Arial" panose="020B0604020202020204" pitchFamily="34" charset="0"/>
              </a:rPr>
              <a:t>）弄清预算采用的单位估价表。</a:t>
            </a:r>
            <a:endParaRPr lang="zh-CN" altLang="en-US" sz="2400">
              <a:effectLst>
                <a:outerShdw blurRad="38100" dist="38100" dir="2700000">
                  <a:srgbClr val="FFFFFF"/>
                </a:outerShdw>
              </a:effectLst>
              <a:latin typeface="Arial" panose="020B0604020202020204" pitchFamily="34" charset="0"/>
            </a:endParaRPr>
          </a:p>
          <a:p>
            <a:r>
              <a:rPr lang="zh-CN" altLang="en-US" sz="2400">
                <a:effectLst>
                  <a:outerShdw blurRad="38100" dist="38100" dir="2700000">
                    <a:srgbClr val="FFFFFF"/>
                  </a:outerShdw>
                </a:effectLst>
                <a:latin typeface="Arial" panose="020B0604020202020204" pitchFamily="34" charset="0"/>
              </a:rPr>
              <a:t> （</a:t>
            </a:r>
            <a:r>
              <a:rPr lang="en-US" altLang="zh-CN" sz="2400">
                <a:effectLst>
                  <a:outerShdw blurRad="38100" dist="38100" dir="2700000">
                    <a:srgbClr val="FFFFFF"/>
                  </a:outerShdw>
                </a:effectLst>
                <a:latin typeface="Arial" panose="020B0604020202020204" pitchFamily="34" charset="0"/>
              </a:rPr>
              <a:t>2</a:t>
            </a:r>
            <a:r>
              <a:rPr lang="zh-CN" altLang="en-US" sz="2400">
                <a:effectLst>
                  <a:outerShdw blurRad="38100" dist="38100" dir="2700000">
                    <a:srgbClr val="FFFFFF"/>
                  </a:outerShdw>
                </a:effectLst>
                <a:latin typeface="Arial" panose="020B0604020202020204" pitchFamily="34" charset="0"/>
              </a:rPr>
              <a:t>）选择合适的审查方法，按相应内容审查。</a:t>
            </a:r>
            <a:endParaRPr lang="zh-CN" altLang="en-US" sz="2400">
              <a:effectLst>
                <a:outerShdw blurRad="38100" dist="38100" dir="2700000">
                  <a:srgbClr val="FFFFFF"/>
                </a:outerShdw>
              </a:effectLst>
              <a:latin typeface="Arial" panose="020B0604020202020204" pitchFamily="34" charset="0"/>
            </a:endParaRPr>
          </a:p>
          <a:p>
            <a:r>
              <a:rPr lang="zh-CN" altLang="en-US" sz="2400">
                <a:effectLst>
                  <a:outerShdw blurRad="38100" dist="38100" dir="2700000">
                    <a:srgbClr val="FFFFFF"/>
                  </a:outerShdw>
                </a:effectLst>
                <a:latin typeface="Arial" panose="020B0604020202020204" pitchFamily="34" charset="0"/>
              </a:rPr>
              <a:t> （</a:t>
            </a:r>
            <a:r>
              <a:rPr lang="en-US" altLang="zh-CN" sz="2400">
                <a:effectLst>
                  <a:outerShdw blurRad="38100" dist="38100" dir="2700000">
                    <a:srgbClr val="FFFFFF"/>
                  </a:outerShdw>
                </a:effectLst>
                <a:latin typeface="Arial" panose="020B0604020202020204" pitchFamily="34" charset="0"/>
              </a:rPr>
              <a:t>3</a:t>
            </a:r>
            <a:r>
              <a:rPr lang="zh-CN" altLang="en-US" sz="2400">
                <a:effectLst>
                  <a:outerShdw blurRad="38100" dist="38100" dir="2700000">
                    <a:srgbClr val="FFFFFF"/>
                  </a:outerShdw>
                </a:effectLst>
                <a:latin typeface="Arial" panose="020B0604020202020204" pitchFamily="34" charset="0"/>
              </a:rPr>
              <a:t>）综合整理审查资料，并于编制单位交换意见，定案后编制调整预算。</a:t>
            </a:r>
            <a:endParaRPr lang="zh-CN" altLang="en-US" sz="2400">
              <a:effectLst>
                <a:outerShdw blurRad="38100" dist="38100" dir="2700000">
                  <a:srgbClr val="FFFFFF"/>
                </a:outerShdw>
              </a:effectLst>
              <a:latin typeface="Arial" panose="020B0604020202020204" pitchFamily="34" charset="0"/>
            </a:endParaRPr>
          </a:p>
          <a:p>
            <a:pPr>
              <a:spcBef>
                <a:spcPct val="50000"/>
              </a:spcBef>
            </a:pPr>
            <a:endParaRPr lang="zh-CN" altLang="en-US" sz="2400">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4866" name="标题 164865"/>
          <p:cNvSpPr>
            <a:spLocks noGrp="1"/>
          </p:cNvSpPr>
          <p:nvPr>
            <p:ph type="title"/>
          </p:nvPr>
        </p:nvSpPr>
        <p:spPr>
          <a:ln/>
        </p:spPr>
        <p:txBody>
          <a:bodyPr anchor="b"/>
          <a:p>
            <a:endParaRPr lang="zh-CN" altLang="en-US" dirty="0"/>
          </a:p>
        </p:txBody>
      </p:sp>
      <p:sp>
        <p:nvSpPr>
          <p:cNvPr id="164867" name="文本占位符 164866"/>
          <p:cNvSpPr>
            <a:spLocks noGrp="1"/>
          </p:cNvSpPr>
          <p:nvPr>
            <p:ph type="body" idx="1"/>
          </p:nvPr>
        </p:nvSpPr>
        <p:spPr>
          <a:ln/>
        </p:spPr>
        <p:txBody>
          <a:bodyPr/>
          <a:p>
            <a:pPr>
              <a:lnSpc>
                <a:spcPct val="115000"/>
              </a:lnSpc>
              <a:buNone/>
            </a:pPr>
            <a:r>
              <a:rPr lang="zh-CN" altLang="en-US" sz="3400" b="1">
                <a:solidFill>
                  <a:srgbClr val="0000FF"/>
                </a:solidFill>
              </a:rPr>
              <a:t>（一）施工图预算的含义</a:t>
            </a:r>
            <a:endParaRPr lang="zh-CN" altLang="en-US" sz="3400" b="1">
              <a:solidFill>
                <a:srgbClr val="0000FF"/>
              </a:solidFill>
            </a:endParaRPr>
          </a:p>
          <a:p>
            <a:pPr>
              <a:lnSpc>
                <a:spcPct val="115000"/>
              </a:lnSpc>
            </a:pPr>
            <a:r>
              <a:rPr lang="zh-CN" altLang="en-US"/>
              <a:t>    施工图预算是施工图设计预算的简称，又叫设计预算。它是由设计单位在施工图设计完成后，根据施工图设计图纸、现行预算定额、费用定额以及地区设备、材料、人工、施工机械台班等预算价格编制和确定的建筑安装工程造价的文件。</a:t>
            </a:r>
            <a:endParaRPr lang="zh-CN" altLang="en-US"/>
          </a:p>
          <a:p>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5890" name="文本占位符 165889"/>
          <p:cNvSpPr>
            <a:spLocks noGrp="1"/>
          </p:cNvSpPr>
          <p:nvPr>
            <p:ph type="body" idx="1"/>
          </p:nvPr>
        </p:nvSpPr>
        <p:spPr>
          <a:xfrm>
            <a:off x="457200" y="609600"/>
            <a:ext cx="8229600" cy="5516563"/>
          </a:xfrm>
          <a:ln/>
        </p:spPr>
        <p:txBody>
          <a:bodyPr/>
          <a:p>
            <a:pPr>
              <a:lnSpc>
                <a:spcPct val="90000"/>
              </a:lnSpc>
              <a:buNone/>
            </a:pPr>
            <a:r>
              <a:rPr lang="zh-CN" altLang="en-US" sz="2600" b="1">
                <a:solidFill>
                  <a:schemeClr val="folHlink"/>
                </a:solidFill>
              </a:rPr>
              <a:t>（二）施工图预算的作用</a:t>
            </a:r>
            <a:endParaRPr lang="zh-CN" altLang="en-US" sz="2600" b="1">
              <a:solidFill>
                <a:schemeClr val="folHlink"/>
              </a:solidFill>
            </a:endParaRPr>
          </a:p>
          <a:p>
            <a:pPr>
              <a:lnSpc>
                <a:spcPct val="90000"/>
              </a:lnSpc>
              <a:buNone/>
            </a:pPr>
            <a:r>
              <a:rPr lang="zh-CN" altLang="en-US" sz="2600" b="1"/>
              <a:t>在社会主义市场经济条件下，施工图预算的主要作用是：</a:t>
            </a:r>
            <a:endParaRPr lang="zh-CN" altLang="en-US" sz="2600" b="1"/>
          </a:p>
          <a:p>
            <a:pPr>
              <a:lnSpc>
                <a:spcPct val="90000"/>
              </a:lnSpc>
              <a:buNone/>
            </a:pPr>
            <a:r>
              <a:rPr lang="zh-CN" altLang="en-US" sz="2600" b="1"/>
              <a:t> （</a:t>
            </a:r>
            <a:r>
              <a:rPr lang="en-US" altLang="zh-CN" sz="2600" b="1"/>
              <a:t>1</a:t>
            </a:r>
            <a:r>
              <a:rPr lang="zh-CN" altLang="en-US" sz="2600" b="1"/>
              <a:t>）施工图预算是设计阶段控制工程造价的重要环节，是控制施工图设计不突破设计概算的重要措施。</a:t>
            </a:r>
            <a:endParaRPr lang="zh-CN" altLang="en-US" sz="2600" b="1"/>
          </a:p>
          <a:p>
            <a:pPr>
              <a:lnSpc>
                <a:spcPct val="90000"/>
              </a:lnSpc>
              <a:buNone/>
            </a:pPr>
            <a:r>
              <a:rPr lang="zh-CN" altLang="en-US" sz="2600" b="1"/>
              <a:t> （</a:t>
            </a:r>
            <a:r>
              <a:rPr lang="en-US" altLang="zh-CN" sz="2600" b="1"/>
              <a:t>2</a:t>
            </a:r>
            <a:r>
              <a:rPr lang="zh-CN" altLang="en-US" sz="2600" b="1"/>
              <a:t>）施工图预算是编制或调整固定资产投资计划的依据。</a:t>
            </a:r>
            <a:endParaRPr lang="zh-CN" altLang="en-US" sz="2600" b="1"/>
          </a:p>
          <a:p>
            <a:pPr>
              <a:lnSpc>
                <a:spcPct val="90000"/>
              </a:lnSpc>
              <a:buNone/>
            </a:pPr>
            <a:r>
              <a:rPr lang="zh-CN" altLang="en-US" sz="2600" b="1"/>
              <a:t> （</a:t>
            </a:r>
            <a:r>
              <a:rPr lang="en-US" altLang="zh-CN" sz="2600" b="1"/>
              <a:t>3</a:t>
            </a:r>
            <a:r>
              <a:rPr lang="zh-CN" altLang="en-US" sz="2600" b="1"/>
              <a:t>）对于实行施工图招标的工程，施工图预算加调整价结算的工程，施工图预算可以作为确定合同价款的基础或作为审查施工企业提出施工图预算的依据。</a:t>
            </a:r>
            <a:endParaRPr lang="zh-CN" altLang="en-US" sz="2600" b="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6914" name="标题 166913"/>
          <p:cNvSpPr>
            <a:spLocks noGrp="1"/>
          </p:cNvSpPr>
          <p:nvPr>
            <p:ph type="title"/>
          </p:nvPr>
        </p:nvSpPr>
        <p:spPr>
          <a:ln/>
        </p:spPr>
        <p:txBody>
          <a:bodyPr anchor="b"/>
          <a:p>
            <a:endParaRPr lang="zh-CN" altLang="en-US" dirty="0"/>
          </a:p>
        </p:txBody>
      </p:sp>
      <p:sp>
        <p:nvSpPr>
          <p:cNvPr id="166915" name="文本占位符 166914"/>
          <p:cNvSpPr>
            <a:spLocks noGrp="1"/>
          </p:cNvSpPr>
          <p:nvPr>
            <p:ph type="body" idx="1"/>
          </p:nvPr>
        </p:nvSpPr>
        <p:spPr>
          <a:ln/>
        </p:spPr>
        <p:txBody>
          <a:bodyPr/>
          <a:p>
            <a:pPr>
              <a:lnSpc>
                <a:spcPct val="115000"/>
              </a:lnSpc>
              <a:buNone/>
            </a:pPr>
            <a:r>
              <a:rPr lang="zh-CN" altLang="en-US" sz="2600" b="1">
                <a:solidFill>
                  <a:srgbClr val="0000FF"/>
                </a:solidFill>
              </a:rPr>
              <a:t>（三）施工图预算的内容</a:t>
            </a:r>
            <a:endParaRPr lang="zh-CN" altLang="en-US" sz="2600" b="1">
              <a:solidFill>
                <a:srgbClr val="0000FF"/>
              </a:solidFill>
            </a:endParaRPr>
          </a:p>
          <a:p>
            <a:pPr algn="just">
              <a:lnSpc>
                <a:spcPct val="115000"/>
              </a:lnSpc>
            </a:pPr>
            <a:r>
              <a:rPr lang="zh-CN" altLang="en-US" sz="2100"/>
              <a:t>施工图预算有</a:t>
            </a:r>
            <a:r>
              <a:rPr lang="zh-CN" altLang="en-US" sz="2100" b="1">
                <a:solidFill>
                  <a:schemeClr val="folHlink"/>
                </a:solidFill>
                <a:effectLst>
                  <a:outerShdw blurRad="38100" dist="38100" dir="2700000">
                    <a:srgbClr val="000000"/>
                  </a:outerShdw>
                </a:effectLst>
              </a:rPr>
              <a:t>单位工程预算</a:t>
            </a:r>
            <a:r>
              <a:rPr lang="zh-CN" altLang="en-US" sz="2100"/>
              <a:t>、</a:t>
            </a:r>
            <a:r>
              <a:rPr lang="zh-CN" altLang="en-US" sz="2100" b="1">
                <a:solidFill>
                  <a:schemeClr val="folHlink"/>
                </a:solidFill>
                <a:effectLst>
                  <a:outerShdw blurRad="38100" dist="38100" dir="2700000">
                    <a:srgbClr val="000000"/>
                  </a:outerShdw>
                </a:effectLst>
              </a:rPr>
              <a:t>单项工程预算</a:t>
            </a:r>
            <a:r>
              <a:rPr lang="zh-CN" altLang="en-US" sz="2100"/>
              <a:t>和</a:t>
            </a:r>
            <a:r>
              <a:rPr lang="zh-CN" altLang="en-US" sz="2100" b="1">
                <a:solidFill>
                  <a:schemeClr val="folHlink"/>
                </a:solidFill>
                <a:effectLst>
                  <a:outerShdw blurRad="38100" dist="38100" dir="2700000">
                    <a:srgbClr val="000000"/>
                  </a:outerShdw>
                </a:effectLst>
              </a:rPr>
              <a:t>建设项目总预算</a:t>
            </a:r>
            <a:r>
              <a:rPr lang="zh-CN" altLang="en-US" sz="2100"/>
              <a:t>。</a:t>
            </a:r>
            <a:endParaRPr lang="zh-CN" altLang="en-US" sz="2100"/>
          </a:p>
          <a:p>
            <a:pPr algn="just">
              <a:lnSpc>
                <a:spcPct val="115000"/>
              </a:lnSpc>
            </a:pPr>
            <a:r>
              <a:rPr lang="zh-CN" altLang="en-US" sz="1900"/>
              <a:t>    </a:t>
            </a:r>
            <a:r>
              <a:rPr lang="zh-CN" altLang="en-US" sz="1900" b="1" u="sng"/>
              <a:t>单位工程预算</a:t>
            </a:r>
            <a:r>
              <a:rPr lang="zh-CN" altLang="en-US" sz="1900"/>
              <a:t>是根据施工图设计文件、现行预算定额、费用定额以及人工、材料、设备、机械台班等预算价格资料，以一定方法，编制单位工程的施工图预算；</a:t>
            </a:r>
            <a:endParaRPr lang="zh-CN" altLang="en-US" sz="1900"/>
          </a:p>
          <a:p>
            <a:pPr algn="just">
              <a:lnSpc>
                <a:spcPct val="115000"/>
              </a:lnSpc>
            </a:pPr>
            <a:r>
              <a:rPr lang="zh-CN" altLang="en-US" sz="1900"/>
              <a:t>    然后汇总所有各单位工程施工图预算，成为</a:t>
            </a:r>
            <a:r>
              <a:rPr lang="zh-CN" altLang="en-US" sz="1900" b="1" u="sng"/>
              <a:t>单项工程施工图预算；</a:t>
            </a:r>
            <a:endParaRPr lang="zh-CN" altLang="en-US" sz="1900" b="1" u="sng"/>
          </a:p>
          <a:p>
            <a:pPr algn="just">
              <a:lnSpc>
                <a:spcPct val="115000"/>
              </a:lnSpc>
            </a:pPr>
            <a:r>
              <a:rPr lang="zh-CN" altLang="en-US" sz="1900"/>
              <a:t>    再汇总各所有单项工程施工图预算，便是一个</a:t>
            </a:r>
            <a:r>
              <a:rPr lang="zh-CN" altLang="en-US" sz="1900" b="1" u="sng"/>
              <a:t>建设项目建筑安装工程的总预算</a:t>
            </a:r>
            <a:r>
              <a:rPr lang="zh-CN" altLang="en-US" sz="1900"/>
              <a:t>。</a:t>
            </a:r>
            <a:endParaRPr lang="zh-CN" altLang="en-US" sz="1900"/>
          </a:p>
          <a:p>
            <a:pPr>
              <a:lnSpc>
                <a:spcPct val="80000"/>
              </a:lnSpc>
            </a:pPr>
            <a:endParaRPr lang="zh-CN" altLang="en-US" sz="19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7938" name="标题 167937"/>
          <p:cNvSpPr>
            <a:spLocks noGrp="1"/>
          </p:cNvSpPr>
          <p:nvPr>
            <p:ph type="title"/>
          </p:nvPr>
        </p:nvSpPr>
        <p:spPr>
          <a:xfrm>
            <a:off x="381000" y="304800"/>
            <a:ext cx="8229600" cy="715963"/>
          </a:xfrm>
          <a:ln/>
        </p:spPr>
        <p:txBody>
          <a:bodyPr anchor="b"/>
          <a:p>
            <a:r>
              <a:rPr lang="zh-CN" altLang="en-US" sz="2500" b="1">
                <a:solidFill>
                  <a:schemeClr val="tx1"/>
                </a:solidFill>
              </a:rPr>
              <a:t>（三）施工图预算的内容</a:t>
            </a:r>
            <a:endParaRPr lang="zh-CN" altLang="en-US" sz="2500" b="1">
              <a:solidFill>
                <a:schemeClr val="tx1"/>
              </a:solidFill>
            </a:endParaRPr>
          </a:p>
        </p:txBody>
      </p:sp>
      <p:sp>
        <p:nvSpPr>
          <p:cNvPr id="167939" name="文本框 167938"/>
          <p:cNvSpPr txBox="1"/>
          <p:nvPr/>
        </p:nvSpPr>
        <p:spPr>
          <a:xfrm>
            <a:off x="685800" y="2743200"/>
            <a:ext cx="457200" cy="1917700"/>
          </a:xfrm>
          <a:prstGeom prst="rect">
            <a:avLst/>
          </a:prstGeom>
          <a:noFill/>
          <a:ln w="9525">
            <a:noFill/>
          </a:ln>
        </p:spPr>
        <p:txBody>
          <a:bodyPr>
            <a:spAutoFit/>
          </a:bodyPr>
          <a:p>
            <a:pPr>
              <a:spcBef>
                <a:spcPct val="50000"/>
              </a:spcBef>
            </a:pPr>
            <a:r>
              <a:rPr lang="zh-CN" altLang="en-US" sz="2400">
                <a:latin typeface="Arial" panose="020B0604020202020204" pitchFamily="34" charset="0"/>
              </a:rPr>
              <a:t>施工图预算</a:t>
            </a:r>
            <a:endParaRPr lang="zh-CN" altLang="en-US" sz="2400">
              <a:latin typeface="Arial" panose="020B0604020202020204" pitchFamily="34" charset="0"/>
            </a:endParaRPr>
          </a:p>
        </p:txBody>
      </p:sp>
      <p:sp>
        <p:nvSpPr>
          <p:cNvPr id="167940" name="左大括号 167939"/>
          <p:cNvSpPr/>
          <p:nvPr/>
        </p:nvSpPr>
        <p:spPr>
          <a:xfrm>
            <a:off x="1295400" y="1447800"/>
            <a:ext cx="304800" cy="4648200"/>
          </a:xfrm>
          <a:prstGeom prst="leftBrace">
            <a:avLst>
              <a:gd name="adj1" fmla="val 127083"/>
              <a:gd name="adj2" fmla="val 50000"/>
            </a:avLst>
          </a:prstGeom>
          <a:noFill/>
          <a:ln w="9525" cap="flat" cmpd="sng">
            <a:solidFill>
              <a:schemeClr val="tx1"/>
            </a:solidFill>
            <a:prstDash val="solid"/>
            <a:headEnd type="none" w="med" len="med"/>
            <a:tailEnd type="none" w="med" len="med"/>
          </a:ln>
        </p:spPr>
        <p:txBody>
          <a:bodyPr/>
          <a:p>
            <a:endParaRPr lang="zh-CN" altLang="en-US"/>
          </a:p>
        </p:txBody>
      </p:sp>
      <p:sp>
        <p:nvSpPr>
          <p:cNvPr id="167941" name="文本框 167940"/>
          <p:cNvSpPr txBox="1"/>
          <p:nvPr/>
        </p:nvSpPr>
        <p:spPr>
          <a:xfrm>
            <a:off x="1676400" y="3429000"/>
            <a:ext cx="2286000" cy="457200"/>
          </a:xfrm>
          <a:prstGeom prst="rect">
            <a:avLst/>
          </a:prstGeom>
          <a:noFill/>
          <a:ln w="9525">
            <a:noFill/>
          </a:ln>
        </p:spPr>
        <p:txBody>
          <a:bodyPr>
            <a:spAutoFit/>
          </a:bodyPr>
          <a:p>
            <a:pPr>
              <a:spcBef>
                <a:spcPct val="50000"/>
              </a:spcBef>
            </a:pPr>
            <a:r>
              <a:rPr lang="zh-CN" altLang="en-US" sz="2400">
                <a:latin typeface="Arial" panose="020B0604020202020204" pitchFamily="34" charset="0"/>
              </a:rPr>
              <a:t>单位工程预算</a:t>
            </a:r>
            <a:endParaRPr lang="zh-CN" altLang="en-US" sz="2400">
              <a:latin typeface="Arial" panose="020B0604020202020204" pitchFamily="34" charset="0"/>
            </a:endParaRPr>
          </a:p>
        </p:txBody>
      </p:sp>
      <p:sp>
        <p:nvSpPr>
          <p:cNvPr id="167942" name="文本框 167941"/>
          <p:cNvSpPr txBox="1"/>
          <p:nvPr/>
        </p:nvSpPr>
        <p:spPr>
          <a:xfrm>
            <a:off x="1676400" y="1219200"/>
            <a:ext cx="2286000" cy="457200"/>
          </a:xfrm>
          <a:prstGeom prst="rect">
            <a:avLst/>
          </a:prstGeom>
          <a:noFill/>
          <a:ln w="9525">
            <a:noFill/>
          </a:ln>
        </p:spPr>
        <p:txBody>
          <a:bodyPr>
            <a:spAutoFit/>
          </a:bodyPr>
          <a:p>
            <a:pPr>
              <a:spcBef>
                <a:spcPct val="50000"/>
              </a:spcBef>
            </a:pPr>
            <a:r>
              <a:rPr lang="zh-CN" altLang="en-US" sz="2400">
                <a:latin typeface="Arial" panose="020B0604020202020204" pitchFamily="34" charset="0"/>
              </a:rPr>
              <a:t>单项工程预算</a:t>
            </a:r>
            <a:endParaRPr lang="zh-CN" altLang="en-US" sz="2400">
              <a:latin typeface="Arial" panose="020B0604020202020204" pitchFamily="34" charset="0"/>
            </a:endParaRPr>
          </a:p>
        </p:txBody>
      </p:sp>
      <p:sp>
        <p:nvSpPr>
          <p:cNvPr id="167943" name="文本框 167942"/>
          <p:cNvSpPr txBox="1"/>
          <p:nvPr/>
        </p:nvSpPr>
        <p:spPr>
          <a:xfrm>
            <a:off x="1752600" y="5791200"/>
            <a:ext cx="2438400" cy="457200"/>
          </a:xfrm>
          <a:prstGeom prst="rect">
            <a:avLst/>
          </a:prstGeom>
          <a:noFill/>
          <a:ln w="9525">
            <a:noFill/>
          </a:ln>
        </p:spPr>
        <p:txBody>
          <a:bodyPr>
            <a:spAutoFit/>
          </a:bodyPr>
          <a:p>
            <a:pPr>
              <a:spcBef>
                <a:spcPct val="50000"/>
              </a:spcBef>
            </a:pPr>
            <a:r>
              <a:rPr lang="zh-CN" altLang="en-US" sz="2400">
                <a:latin typeface="Arial" panose="020B0604020202020204" pitchFamily="34" charset="0"/>
              </a:rPr>
              <a:t>建设项目总预算</a:t>
            </a:r>
            <a:endParaRPr lang="zh-CN" altLang="en-US" sz="2400">
              <a:latin typeface="Arial" panose="020B0604020202020204" pitchFamily="34" charset="0"/>
            </a:endParaRPr>
          </a:p>
        </p:txBody>
      </p:sp>
      <p:sp>
        <p:nvSpPr>
          <p:cNvPr id="167944" name="左大括号 167943"/>
          <p:cNvSpPr/>
          <p:nvPr/>
        </p:nvSpPr>
        <p:spPr>
          <a:xfrm>
            <a:off x="3733800" y="2286000"/>
            <a:ext cx="304800" cy="2819400"/>
          </a:xfrm>
          <a:prstGeom prst="leftBrace">
            <a:avLst>
              <a:gd name="adj1" fmla="val 77083"/>
              <a:gd name="adj2" fmla="val 50000"/>
            </a:avLst>
          </a:prstGeom>
          <a:noFill/>
          <a:ln w="9525" cap="flat" cmpd="sng">
            <a:solidFill>
              <a:schemeClr val="tx1"/>
            </a:solidFill>
            <a:prstDash val="solid"/>
            <a:headEnd type="none" w="med" len="med"/>
            <a:tailEnd type="none" w="med" len="med"/>
          </a:ln>
        </p:spPr>
        <p:txBody>
          <a:bodyPr/>
          <a:p>
            <a:endParaRPr lang="zh-CN" altLang="en-US"/>
          </a:p>
        </p:txBody>
      </p:sp>
      <p:sp>
        <p:nvSpPr>
          <p:cNvPr id="167945" name="文本框 167944"/>
          <p:cNvSpPr txBox="1"/>
          <p:nvPr/>
        </p:nvSpPr>
        <p:spPr>
          <a:xfrm>
            <a:off x="4114800" y="2057400"/>
            <a:ext cx="1371600" cy="822325"/>
          </a:xfrm>
          <a:prstGeom prst="rect">
            <a:avLst/>
          </a:prstGeom>
          <a:noFill/>
          <a:ln w="9525">
            <a:noFill/>
          </a:ln>
        </p:spPr>
        <p:txBody>
          <a:bodyPr>
            <a:spAutoFit/>
          </a:bodyPr>
          <a:p>
            <a:pPr>
              <a:spcBef>
                <a:spcPct val="50000"/>
              </a:spcBef>
            </a:pPr>
            <a:r>
              <a:rPr lang="zh-CN" altLang="en-US" sz="2400">
                <a:latin typeface="Arial" panose="020B0604020202020204" pitchFamily="34" charset="0"/>
              </a:rPr>
              <a:t>建筑工程预算</a:t>
            </a:r>
            <a:endParaRPr lang="zh-CN" altLang="en-US" sz="2400">
              <a:latin typeface="Arial" panose="020B0604020202020204" pitchFamily="34" charset="0"/>
            </a:endParaRPr>
          </a:p>
        </p:txBody>
      </p:sp>
      <p:sp>
        <p:nvSpPr>
          <p:cNvPr id="167946" name="文本框 167945"/>
          <p:cNvSpPr txBox="1"/>
          <p:nvPr/>
        </p:nvSpPr>
        <p:spPr>
          <a:xfrm>
            <a:off x="4114800" y="4876800"/>
            <a:ext cx="1676400" cy="822325"/>
          </a:xfrm>
          <a:prstGeom prst="rect">
            <a:avLst/>
          </a:prstGeom>
          <a:noFill/>
          <a:ln w="9525">
            <a:noFill/>
          </a:ln>
        </p:spPr>
        <p:txBody>
          <a:bodyPr>
            <a:spAutoFit/>
          </a:bodyPr>
          <a:p>
            <a:pPr>
              <a:spcBef>
                <a:spcPct val="50000"/>
              </a:spcBef>
            </a:pPr>
            <a:r>
              <a:rPr lang="zh-CN" altLang="en-US" sz="2400">
                <a:latin typeface="Arial" panose="020B0604020202020204" pitchFamily="34" charset="0"/>
              </a:rPr>
              <a:t>设备安装工程预算</a:t>
            </a:r>
            <a:endParaRPr lang="zh-CN" altLang="en-US" sz="2400">
              <a:latin typeface="Arial" panose="020B0604020202020204" pitchFamily="34" charset="0"/>
            </a:endParaRPr>
          </a:p>
        </p:txBody>
      </p:sp>
      <p:sp>
        <p:nvSpPr>
          <p:cNvPr id="167947" name="文本框 167946"/>
          <p:cNvSpPr txBox="1"/>
          <p:nvPr/>
        </p:nvSpPr>
        <p:spPr>
          <a:xfrm>
            <a:off x="5562600" y="1524000"/>
            <a:ext cx="3048000" cy="1552575"/>
          </a:xfrm>
          <a:prstGeom prst="rect">
            <a:avLst/>
          </a:prstGeom>
          <a:noFill/>
          <a:ln w="9525">
            <a:noFill/>
          </a:ln>
        </p:spPr>
        <p:txBody>
          <a:bodyPr>
            <a:spAutoFit/>
          </a:bodyPr>
          <a:p>
            <a:pPr>
              <a:spcBef>
                <a:spcPct val="50000"/>
              </a:spcBef>
            </a:pPr>
            <a:r>
              <a:rPr lang="zh-CN" altLang="en-US" sz="2400">
                <a:latin typeface="Arial" panose="020B0604020202020204" pitchFamily="34" charset="0"/>
              </a:rPr>
              <a:t>土建工程预算、卫生工程预算、电气照明工程预算、特殊构筑物预算等</a:t>
            </a:r>
            <a:endParaRPr lang="zh-CN" altLang="en-US" sz="2400">
              <a:latin typeface="Arial" panose="020B0604020202020204" pitchFamily="34" charset="0"/>
            </a:endParaRPr>
          </a:p>
        </p:txBody>
      </p:sp>
      <p:sp>
        <p:nvSpPr>
          <p:cNvPr id="167948" name="左大括号 167947"/>
          <p:cNvSpPr/>
          <p:nvPr/>
        </p:nvSpPr>
        <p:spPr>
          <a:xfrm>
            <a:off x="5181600" y="1676400"/>
            <a:ext cx="228600" cy="1676400"/>
          </a:xfrm>
          <a:prstGeom prst="leftBrace">
            <a:avLst>
              <a:gd name="adj1" fmla="val 61111"/>
              <a:gd name="adj2" fmla="val 50000"/>
            </a:avLst>
          </a:prstGeom>
          <a:noFill/>
          <a:ln w="9525" cap="flat" cmpd="sng">
            <a:solidFill>
              <a:schemeClr val="tx1"/>
            </a:solidFill>
            <a:prstDash val="solid"/>
            <a:headEnd type="none" w="med" len="med"/>
            <a:tailEnd type="none" w="med" len="med"/>
          </a:ln>
        </p:spPr>
        <p:txBody>
          <a:bodyPr/>
          <a:p>
            <a:endParaRPr lang="zh-CN" altLang="en-US"/>
          </a:p>
        </p:txBody>
      </p:sp>
      <p:sp>
        <p:nvSpPr>
          <p:cNvPr id="167949" name="左大括号 167948"/>
          <p:cNvSpPr/>
          <p:nvPr/>
        </p:nvSpPr>
        <p:spPr>
          <a:xfrm>
            <a:off x="5562600" y="4495800"/>
            <a:ext cx="228600" cy="1676400"/>
          </a:xfrm>
          <a:prstGeom prst="leftBrace">
            <a:avLst>
              <a:gd name="adj1" fmla="val 61111"/>
              <a:gd name="adj2" fmla="val 50000"/>
            </a:avLst>
          </a:prstGeom>
          <a:noFill/>
          <a:ln w="9525" cap="flat" cmpd="sng">
            <a:solidFill>
              <a:schemeClr val="tx1"/>
            </a:solidFill>
            <a:prstDash val="solid"/>
            <a:headEnd type="none" w="med" len="med"/>
            <a:tailEnd type="none" w="med" len="med"/>
          </a:ln>
        </p:spPr>
        <p:txBody>
          <a:bodyPr/>
          <a:p>
            <a:endParaRPr lang="zh-CN" altLang="en-US"/>
          </a:p>
        </p:txBody>
      </p:sp>
      <p:sp>
        <p:nvSpPr>
          <p:cNvPr id="167950" name="文本框 167949"/>
          <p:cNvSpPr txBox="1"/>
          <p:nvPr/>
        </p:nvSpPr>
        <p:spPr>
          <a:xfrm>
            <a:off x="5867400" y="4495800"/>
            <a:ext cx="3048000" cy="1917700"/>
          </a:xfrm>
          <a:prstGeom prst="rect">
            <a:avLst/>
          </a:prstGeom>
          <a:noFill/>
          <a:ln w="9525">
            <a:noFill/>
          </a:ln>
        </p:spPr>
        <p:txBody>
          <a:bodyPr>
            <a:spAutoFit/>
          </a:bodyPr>
          <a:p>
            <a:pPr>
              <a:spcBef>
                <a:spcPct val="50000"/>
              </a:spcBef>
            </a:pPr>
            <a:r>
              <a:rPr lang="zh-CN" altLang="en-US" sz="2400">
                <a:latin typeface="Arial" panose="020B0604020202020204" pitchFamily="34" charset="0"/>
              </a:rPr>
              <a:t>机械设备安装工程预算、电气设备安装工程预算和化工设备、热力设备安装工程预算等</a:t>
            </a:r>
            <a:endParaRPr lang="zh-CN" altLang="en-US" sz="2400">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8962" name="文本占位符 168961"/>
          <p:cNvSpPr>
            <a:spLocks noGrp="1"/>
          </p:cNvSpPr>
          <p:nvPr>
            <p:ph type="body" idx="1"/>
          </p:nvPr>
        </p:nvSpPr>
        <p:spPr>
          <a:xfrm>
            <a:off x="457200" y="609600"/>
            <a:ext cx="8229600" cy="5516563"/>
          </a:xfrm>
          <a:ln/>
        </p:spPr>
        <p:txBody>
          <a:bodyPr/>
          <a:p>
            <a:pPr>
              <a:lnSpc>
                <a:spcPct val="90000"/>
              </a:lnSpc>
              <a:buNone/>
            </a:pPr>
            <a:r>
              <a:rPr lang="zh-CN" altLang="en-US" b="1">
                <a:solidFill>
                  <a:schemeClr val="folHlink"/>
                </a:solidFill>
              </a:rPr>
              <a:t>（四）施工图预算的步骤</a:t>
            </a:r>
            <a:endParaRPr lang="zh-CN" altLang="en-US" b="1">
              <a:solidFill>
                <a:schemeClr val="folHlink"/>
              </a:solidFill>
            </a:endParaRPr>
          </a:p>
          <a:p>
            <a:pPr algn="just">
              <a:lnSpc>
                <a:spcPct val="90000"/>
              </a:lnSpc>
              <a:buNone/>
            </a:pPr>
            <a:r>
              <a:rPr lang="zh-CN" altLang="en-US" b="1">
                <a:solidFill>
                  <a:srgbClr val="0000FF"/>
                </a:solidFill>
                <a:effectLst>
                  <a:outerShdw blurRad="38100" dist="38100" dir="2700000">
                    <a:srgbClr val="000000"/>
                  </a:outerShdw>
                </a:effectLst>
              </a:rPr>
              <a:t>编制步骤：</a:t>
            </a:r>
            <a:endParaRPr lang="zh-CN" altLang="en-US" b="1">
              <a:solidFill>
                <a:srgbClr val="0000FF"/>
              </a:solidFill>
              <a:effectLst>
                <a:outerShdw blurRad="38100" dist="38100" dir="2700000">
                  <a:srgbClr val="000000"/>
                </a:outerShdw>
              </a:effectLst>
            </a:endParaRPr>
          </a:p>
          <a:p>
            <a:pPr lvl="1" algn="just">
              <a:lnSpc>
                <a:spcPct val="90000"/>
              </a:lnSpc>
            </a:pPr>
            <a:r>
              <a:rPr lang="en-US" altLang="zh-CN"/>
              <a:t>1. </a:t>
            </a:r>
            <a:r>
              <a:rPr lang="zh-CN" altLang="en-US"/>
              <a:t>编制前的准备工作</a:t>
            </a:r>
            <a:endParaRPr lang="zh-CN" altLang="en-US"/>
          </a:p>
          <a:p>
            <a:pPr lvl="1" algn="just">
              <a:lnSpc>
                <a:spcPct val="90000"/>
              </a:lnSpc>
            </a:pPr>
            <a:r>
              <a:rPr lang="en-US" altLang="zh-CN"/>
              <a:t>2. </a:t>
            </a:r>
            <a:r>
              <a:rPr lang="zh-CN" altLang="en-US"/>
              <a:t>熟悉图样和预算定额</a:t>
            </a:r>
            <a:endParaRPr lang="zh-CN" altLang="en-US"/>
          </a:p>
          <a:p>
            <a:pPr lvl="1" algn="just">
              <a:lnSpc>
                <a:spcPct val="90000"/>
              </a:lnSpc>
            </a:pPr>
            <a:r>
              <a:rPr lang="en-US" altLang="zh-CN"/>
              <a:t>3. </a:t>
            </a:r>
            <a:r>
              <a:rPr lang="zh-CN" altLang="en-US"/>
              <a:t>划分工程项目和计算工程量</a:t>
            </a:r>
            <a:endParaRPr lang="zh-CN" altLang="en-US"/>
          </a:p>
          <a:p>
            <a:pPr lvl="1" algn="just">
              <a:lnSpc>
                <a:spcPct val="90000"/>
              </a:lnSpc>
            </a:pPr>
            <a:r>
              <a:rPr lang="en-US" altLang="zh-CN"/>
              <a:t>4. </a:t>
            </a:r>
            <a:r>
              <a:rPr lang="zh-CN" altLang="en-US"/>
              <a:t>套单价（计算定额基价费） </a:t>
            </a:r>
            <a:endParaRPr lang="zh-CN" altLang="en-US"/>
          </a:p>
          <a:p>
            <a:pPr lvl="1" algn="just">
              <a:lnSpc>
                <a:spcPct val="90000"/>
              </a:lnSpc>
            </a:pPr>
            <a:r>
              <a:rPr lang="en-US" altLang="zh-CN"/>
              <a:t>5. </a:t>
            </a:r>
            <a:r>
              <a:rPr lang="zh-CN" altLang="en-US"/>
              <a:t>计算主材费（未计价材料费）</a:t>
            </a:r>
            <a:endParaRPr lang="zh-CN" altLang="en-US"/>
          </a:p>
          <a:p>
            <a:pPr lvl="1" algn="just">
              <a:lnSpc>
                <a:spcPct val="90000"/>
              </a:lnSpc>
            </a:pPr>
            <a:r>
              <a:rPr lang="en-US" altLang="zh-CN"/>
              <a:t>6. </a:t>
            </a:r>
            <a:r>
              <a:rPr lang="zh-CN" altLang="en-US"/>
              <a:t>按费用定额取费</a:t>
            </a:r>
            <a:endParaRPr lang="zh-CN" altLang="en-US"/>
          </a:p>
          <a:p>
            <a:pPr lvl="1" algn="just">
              <a:lnSpc>
                <a:spcPct val="90000"/>
              </a:lnSpc>
            </a:pPr>
            <a:r>
              <a:rPr lang="en-US" altLang="zh-CN"/>
              <a:t>7.</a:t>
            </a:r>
            <a:r>
              <a:rPr lang="zh-CN" altLang="en-US"/>
              <a:t>计算工程造价</a:t>
            </a:r>
            <a:endParaRPr lang="zh-CN" altLang="en-US"/>
          </a:p>
          <a:p>
            <a:pPr lvl="1" algn="just">
              <a:lnSpc>
                <a:spcPct val="90000"/>
              </a:lnSpc>
            </a:pPr>
            <a:r>
              <a:rPr lang="en-US" altLang="zh-CN"/>
              <a:t>8.</a:t>
            </a:r>
            <a:r>
              <a:rPr lang="zh-CN" altLang="en-US"/>
              <a:t>工料分析 </a:t>
            </a:r>
            <a:br>
              <a:rPr lang="zh-CN" altLang="en-US"/>
            </a:b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69986" name="组合 169985"/>
          <p:cNvGrpSpPr/>
          <p:nvPr/>
        </p:nvGrpSpPr>
        <p:grpSpPr>
          <a:xfrm>
            <a:off x="360363" y="193675"/>
            <a:ext cx="8604250" cy="6259513"/>
            <a:chOff x="0" y="0"/>
            <a:chExt cx="8445" cy="5703"/>
          </a:xfrm>
        </p:grpSpPr>
        <p:grpSp>
          <p:nvGrpSpPr>
            <p:cNvPr id="169987" name="组合 169986"/>
            <p:cNvGrpSpPr/>
            <p:nvPr/>
          </p:nvGrpSpPr>
          <p:grpSpPr>
            <a:xfrm>
              <a:off x="0" y="1338"/>
              <a:ext cx="360" cy="2028"/>
              <a:chOff x="0" y="0"/>
              <a:chExt cx="360" cy="2028"/>
            </a:xfrm>
          </p:grpSpPr>
          <p:sp>
            <p:nvSpPr>
              <p:cNvPr id="169988" name="矩形 169987"/>
              <p:cNvSpPr/>
              <p:nvPr/>
            </p:nvSpPr>
            <p:spPr>
              <a:xfrm>
                <a:off x="0" y="312"/>
                <a:ext cx="360" cy="1716"/>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zh-CN" altLang="en-US" sz="1600">
                    <a:latin typeface="Times New Roman" panose="02020603050405020304" pitchFamily="18" charset="0"/>
                  </a:rPr>
                  <a:t>施</a:t>
                </a:r>
                <a:endParaRPr lang="zh-CN" altLang="en-US" sz="1600">
                  <a:latin typeface="Times New Roman" panose="02020603050405020304" pitchFamily="18" charset="0"/>
                </a:endParaRPr>
              </a:p>
              <a:p>
                <a:pPr algn="ctr"/>
                <a:r>
                  <a:rPr lang="zh-CN" altLang="en-US" sz="1600">
                    <a:latin typeface="Times New Roman" panose="02020603050405020304" pitchFamily="18" charset="0"/>
                  </a:rPr>
                  <a:t>工</a:t>
                </a:r>
                <a:endParaRPr lang="zh-CN" altLang="en-US" sz="1600">
                  <a:latin typeface="Times New Roman" panose="02020603050405020304" pitchFamily="18" charset="0"/>
                </a:endParaRPr>
              </a:p>
              <a:p>
                <a:pPr algn="ctr"/>
                <a:r>
                  <a:rPr lang="zh-CN" altLang="en-US" sz="1600">
                    <a:latin typeface="Times New Roman" panose="02020603050405020304" pitchFamily="18" charset="0"/>
                  </a:rPr>
                  <a:t>图</a:t>
                </a:r>
                <a:endParaRPr lang="zh-CN" altLang="en-US" sz="4100">
                  <a:effectLst>
                    <a:outerShdw blurRad="38100" dist="38100" dir="2700000">
                      <a:srgbClr val="FFFFFF"/>
                    </a:outerShdw>
                  </a:effectLst>
                  <a:latin typeface="Arial" panose="020B0604020202020204" pitchFamily="34" charset="0"/>
                </a:endParaRPr>
              </a:p>
            </p:txBody>
          </p:sp>
          <p:sp>
            <p:nvSpPr>
              <p:cNvPr id="169989" name="矩形 169988"/>
              <p:cNvSpPr/>
              <p:nvPr/>
            </p:nvSpPr>
            <p:spPr>
              <a:xfrm>
                <a:off x="0" y="0"/>
                <a:ext cx="360" cy="312"/>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en-US" altLang="zh-CN" sz="1600">
                    <a:latin typeface="Times New Roman" panose="02020603050405020304" pitchFamily="18" charset="0"/>
                  </a:rPr>
                  <a:t>A</a:t>
                </a:r>
                <a:endParaRPr lang="en-US" altLang="zh-CN" sz="4100">
                  <a:effectLst>
                    <a:outerShdw blurRad="38100" dist="38100" dir="2700000">
                      <a:srgbClr val="FFFFFF"/>
                    </a:outerShdw>
                  </a:effectLst>
                  <a:latin typeface="Arial" panose="020B0604020202020204" pitchFamily="34" charset="0"/>
                </a:endParaRPr>
              </a:p>
            </p:txBody>
          </p:sp>
        </p:grpSp>
        <p:grpSp>
          <p:nvGrpSpPr>
            <p:cNvPr id="169990" name="组合 169989"/>
            <p:cNvGrpSpPr/>
            <p:nvPr/>
          </p:nvGrpSpPr>
          <p:grpSpPr>
            <a:xfrm>
              <a:off x="720" y="1344"/>
              <a:ext cx="360" cy="1395"/>
              <a:chOff x="0" y="0"/>
              <a:chExt cx="360" cy="1395"/>
            </a:xfrm>
          </p:grpSpPr>
          <p:sp>
            <p:nvSpPr>
              <p:cNvPr id="169991" name="矩形 169990"/>
              <p:cNvSpPr/>
              <p:nvPr/>
            </p:nvSpPr>
            <p:spPr>
              <a:xfrm>
                <a:off x="0" y="312"/>
                <a:ext cx="360" cy="1083"/>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zh-CN" altLang="en-US" sz="1600">
                    <a:latin typeface="Times New Roman" panose="02020603050405020304" pitchFamily="18" charset="0"/>
                  </a:rPr>
                  <a:t>列</a:t>
                </a:r>
                <a:endParaRPr lang="zh-CN" altLang="en-US" sz="1600">
                  <a:latin typeface="Times New Roman" panose="02020603050405020304" pitchFamily="18" charset="0"/>
                </a:endParaRPr>
              </a:p>
              <a:p>
                <a:pPr algn="ctr"/>
                <a:r>
                  <a:rPr lang="zh-CN" altLang="en-US" sz="1600">
                    <a:latin typeface="Times New Roman" panose="02020603050405020304" pitchFamily="18" charset="0"/>
                  </a:rPr>
                  <a:t>项</a:t>
                </a:r>
                <a:endParaRPr lang="zh-CN" altLang="en-US" sz="4100">
                  <a:effectLst>
                    <a:outerShdw blurRad="38100" dist="38100" dir="2700000">
                      <a:srgbClr val="FFFFFF"/>
                    </a:outerShdw>
                  </a:effectLst>
                  <a:latin typeface="Arial" panose="020B0604020202020204" pitchFamily="34" charset="0"/>
                </a:endParaRPr>
              </a:p>
            </p:txBody>
          </p:sp>
          <p:sp>
            <p:nvSpPr>
              <p:cNvPr id="169992" name="矩形 169991"/>
              <p:cNvSpPr/>
              <p:nvPr/>
            </p:nvSpPr>
            <p:spPr>
              <a:xfrm>
                <a:off x="0" y="0"/>
                <a:ext cx="360" cy="312"/>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en-US" altLang="zh-CN" sz="1600">
                    <a:latin typeface="Times New Roman" panose="02020603050405020304" pitchFamily="18" charset="0"/>
                  </a:rPr>
                  <a:t>B</a:t>
                </a:r>
                <a:endParaRPr lang="en-US" altLang="zh-CN" sz="4100">
                  <a:effectLst>
                    <a:outerShdw blurRad="38100" dist="38100" dir="2700000">
                      <a:srgbClr val="FFFFFF"/>
                    </a:outerShdw>
                  </a:effectLst>
                  <a:latin typeface="Arial" panose="020B0604020202020204" pitchFamily="34" charset="0"/>
                </a:endParaRPr>
              </a:p>
            </p:txBody>
          </p:sp>
        </p:grpSp>
        <p:grpSp>
          <p:nvGrpSpPr>
            <p:cNvPr id="169993" name="组合 169992"/>
            <p:cNvGrpSpPr/>
            <p:nvPr/>
          </p:nvGrpSpPr>
          <p:grpSpPr>
            <a:xfrm>
              <a:off x="1440" y="1329"/>
              <a:ext cx="360" cy="2028"/>
              <a:chOff x="0" y="0"/>
              <a:chExt cx="360" cy="2028"/>
            </a:xfrm>
          </p:grpSpPr>
          <p:sp>
            <p:nvSpPr>
              <p:cNvPr id="169994" name="矩形 169993"/>
              <p:cNvSpPr/>
              <p:nvPr/>
            </p:nvSpPr>
            <p:spPr>
              <a:xfrm>
                <a:off x="0" y="312"/>
                <a:ext cx="360" cy="1716"/>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zh-CN" altLang="en-US" sz="1600">
                    <a:latin typeface="Times New Roman" panose="02020603050405020304" pitchFamily="18" charset="0"/>
                  </a:rPr>
                  <a:t>计算工程量</a:t>
                </a:r>
                <a:endParaRPr lang="zh-CN" altLang="en-US" sz="4100">
                  <a:effectLst>
                    <a:outerShdw blurRad="38100" dist="38100" dir="2700000">
                      <a:srgbClr val="FFFFFF"/>
                    </a:outerShdw>
                  </a:effectLst>
                  <a:latin typeface="Arial" panose="020B0604020202020204" pitchFamily="34" charset="0"/>
                </a:endParaRPr>
              </a:p>
            </p:txBody>
          </p:sp>
          <p:sp>
            <p:nvSpPr>
              <p:cNvPr id="169995" name="矩形 169994"/>
              <p:cNvSpPr/>
              <p:nvPr/>
            </p:nvSpPr>
            <p:spPr>
              <a:xfrm>
                <a:off x="0" y="0"/>
                <a:ext cx="360" cy="312"/>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en-US" altLang="zh-CN" sz="1600">
                    <a:latin typeface="Times New Roman" panose="02020603050405020304" pitchFamily="18" charset="0"/>
                  </a:rPr>
                  <a:t>C</a:t>
                </a:r>
                <a:endParaRPr lang="en-US" altLang="zh-CN" sz="4100">
                  <a:effectLst>
                    <a:outerShdw blurRad="38100" dist="38100" dir="2700000">
                      <a:srgbClr val="FFFFFF"/>
                    </a:outerShdw>
                  </a:effectLst>
                  <a:latin typeface="Arial" panose="020B0604020202020204" pitchFamily="34" charset="0"/>
                </a:endParaRPr>
              </a:p>
            </p:txBody>
          </p:sp>
        </p:grpSp>
        <p:grpSp>
          <p:nvGrpSpPr>
            <p:cNvPr id="169996" name="组合 169995"/>
            <p:cNvGrpSpPr/>
            <p:nvPr/>
          </p:nvGrpSpPr>
          <p:grpSpPr>
            <a:xfrm>
              <a:off x="2160" y="1344"/>
              <a:ext cx="360" cy="2028"/>
              <a:chOff x="0" y="0"/>
              <a:chExt cx="360" cy="2028"/>
            </a:xfrm>
          </p:grpSpPr>
          <p:sp>
            <p:nvSpPr>
              <p:cNvPr id="169997" name="矩形 169996"/>
              <p:cNvSpPr/>
              <p:nvPr/>
            </p:nvSpPr>
            <p:spPr>
              <a:xfrm>
                <a:off x="0" y="312"/>
                <a:ext cx="360" cy="1716"/>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zh-CN" altLang="en-US" sz="1600">
                    <a:latin typeface="Times New Roman" panose="02020603050405020304" pitchFamily="18" charset="0"/>
                  </a:rPr>
                  <a:t>套用</a:t>
                </a:r>
                <a:endParaRPr lang="zh-CN" altLang="en-US" sz="1600">
                  <a:latin typeface="Times New Roman" panose="02020603050405020304" pitchFamily="18" charset="0"/>
                </a:endParaRPr>
              </a:p>
              <a:p>
                <a:pPr algn="ctr"/>
                <a:r>
                  <a:rPr lang="zh-CN" altLang="en-US" sz="1600">
                    <a:latin typeface="Times New Roman" panose="02020603050405020304" pitchFamily="18" charset="0"/>
                  </a:rPr>
                  <a:t>定额</a:t>
                </a:r>
                <a:endParaRPr lang="zh-CN" altLang="en-US" sz="4100">
                  <a:effectLst>
                    <a:outerShdw blurRad="38100" dist="38100" dir="2700000">
                      <a:srgbClr val="FFFFFF"/>
                    </a:outerShdw>
                  </a:effectLst>
                  <a:latin typeface="Arial" panose="020B0604020202020204" pitchFamily="34" charset="0"/>
                </a:endParaRPr>
              </a:p>
            </p:txBody>
          </p:sp>
          <p:sp>
            <p:nvSpPr>
              <p:cNvPr id="169998" name="矩形 169997"/>
              <p:cNvSpPr/>
              <p:nvPr/>
            </p:nvSpPr>
            <p:spPr>
              <a:xfrm>
                <a:off x="0" y="0"/>
                <a:ext cx="360" cy="312"/>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en-US" altLang="zh-CN" sz="1600">
                    <a:latin typeface="Times New Roman" panose="02020603050405020304" pitchFamily="18" charset="0"/>
                  </a:rPr>
                  <a:t>D</a:t>
                </a:r>
                <a:endParaRPr lang="en-US" altLang="zh-CN" sz="4100">
                  <a:effectLst>
                    <a:outerShdw blurRad="38100" dist="38100" dir="2700000">
                      <a:srgbClr val="FFFFFF"/>
                    </a:outerShdw>
                  </a:effectLst>
                  <a:latin typeface="Arial" panose="020B0604020202020204" pitchFamily="34" charset="0"/>
                </a:endParaRPr>
              </a:p>
            </p:txBody>
          </p:sp>
        </p:grpSp>
        <p:grpSp>
          <p:nvGrpSpPr>
            <p:cNvPr id="169999" name="组合 169998"/>
            <p:cNvGrpSpPr/>
            <p:nvPr/>
          </p:nvGrpSpPr>
          <p:grpSpPr>
            <a:xfrm>
              <a:off x="2880" y="1335"/>
              <a:ext cx="360" cy="2568"/>
              <a:chOff x="0" y="0"/>
              <a:chExt cx="360" cy="2568"/>
            </a:xfrm>
          </p:grpSpPr>
          <p:sp>
            <p:nvSpPr>
              <p:cNvPr id="170000" name="矩形 169999"/>
              <p:cNvSpPr/>
              <p:nvPr/>
            </p:nvSpPr>
            <p:spPr>
              <a:xfrm>
                <a:off x="0" y="319"/>
                <a:ext cx="360" cy="2249"/>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zh-CN" altLang="en-US" sz="1600">
                    <a:latin typeface="Times New Roman" panose="02020603050405020304" pitchFamily="18" charset="0"/>
                  </a:rPr>
                  <a:t>工料分析及汇总</a:t>
                </a:r>
                <a:endParaRPr lang="zh-CN" altLang="en-US" sz="4100">
                  <a:effectLst>
                    <a:outerShdw blurRad="38100" dist="38100" dir="2700000">
                      <a:srgbClr val="FFFFFF"/>
                    </a:outerShdw>
                  </a:effectLst>
                  <a:latin typeface="Arial" panose="020B0604020202020204" pitchFamily="34" charset="0"/>
                </a:endParaRPr>
              </a:p>
            </p:txBody>
          </p:sp>
          <p:sp>
            <p:nvSpPr>
              <p:cNvPr id="170001" name="矩形 170000"/>
              <p:cNvSpPr/>
              <p:nvPr/>
            </p:nvSpPr>
            <p:spPr>
              <a:xfrm>
                <a:off x="0" y="0"/>
                <a:ext cx="360" cy="318"/>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en-US" altLang="zh-CN" sz="1600">
                    <a:latin typeface="Times New Roman" panose="02020603050405020304" pitchFamily="18" charset="0"/>
                  </a:rPr>
                  <a:t>E</a:t>
                </a:r>
                <a:endParaRPr lang="en-US" altLang="zh-CN" sz="4100">
                  <a:effectLst>
                    <a:outerShdw blurRad="38100" dist="38100" dir="2700000">
                      <a:srgbClr val="FFFFFF"/>
                    </a:outerShdw>
                  </a:effectLst>
                  <a:latin typeface="Arial" panose="020B0604020202020204" pitchFamily="34" charset="0"/>
                </a:endParaRPr>
              </a:p>
            </p:txBody>
          </p:sp>
        </p:grpSp>
        <p:grpSp>
          <p:nvGrpSpPr>
            <p:cNvPr id="170002" name="组合 170001"/>
            <p:cNvGrpSpPr/>
            <p:nvPr/>
          </p:nvGrpSpPr>
          <p:grpSpPr>
            <a:xfrm>
              <a:off x="3795" y="1338"/>
              <a:ext cx="360" cy="2025"/>
              <a:chOff x="0" y="0"/>
              <a:chExt cx="360" cy="2025"/>
            </a:xfrm>
          </p:grpSpPr>
          <p:sp>
            <p:nvSpPr>
              <p:cNvPr id="170003" name="矩形 170002"/>
              <p:cNvSpPr/>
              <p:nvPr/>
            </p:nvSpPr>
            <p:spPr>
              <a:xfrm>
                <a:off x="0" y="312"/>
                <a:ext cx="360" cy="1713"/>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zh-CN" altLang="en-US" sz="1600">
                    <a:latin typeface="Times New Roman" panose="02020603050405020304" pitchFamily="18" charset="0"/>
                  </a:rPr>
                  <a:t>计算直接费</a:t>
                </a:r>
                <a:endParaRPr lang="zh-CN" altLang="en-US" sz="4100">
                  <a:effectLst>
                    <a:outerShdw blurRad="38100" dist="38100" dir="2700000">
                      <a:srgbClr val="FFFFFF"/>
                    </a:outerShdw>
                  </a:effectLst>
                  <a:latin typeface="Arial" panose="020B0604020202020204" pitchFamily="34" charset="0"/>
                </a:endParaRPr>
              </a:p>
            </p:txBody>
          </p:sp>
          <p:sp>
            <p:nvSpPr>
              <p:cNvPr id="170004" name="矩形 170003"/>
              <p:cNvSpPr/>
              <p:nvPr/>
            </p:nvSpPr>
            <p:spPr>
              <a:xfrm>
                <a:off x="0" y="0"/>
                <a:ext cx="360" cy="312"/>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en-US" altLang="zh-CN" sz="1600">
                    <a:latin typeface="Times New Roman" panose="02020603050405020304" pitchFamily="18" charset="0"/>
                  </a:rPr>
                  <a:t>F</a:t>
                </a:r>
                <a:endParaRPr lang="en-US" altLang="zh-CN" sz="4100">
                  <a:effectLst>
                    <a:outerShdw blurRad="38100" dist="38100" dir="2700000">
                      <a:srgbClr val="FFFFFF"/>
                    </a:outerShdw>
                  </a:effectLst>
                  <a:latin typeface="Arial" panose="020B0604020202020204" pitchFamily="34" charset="0"/>
                </a:endParaRPr>
              </a:p>
            </p:txBody>
          </p:sp>
        </p:grpSp>
        <p:grpSp>
          <p:nvGrpSpPr>
            <p:cNvPr id="170005" name="组合 170004"/>
            <p:cNvGrpSpPr/>
            <p:nvPr/>
          </p:nvGrpSpPr>
          <p:grpSpPr>
            <a:xfrm>
              <a:off x="510" y="4146"/>
              <a:ext cx="1326" cy="312"/>
              <a:chOff x="0" y="0"/>
              <a:chExt cx="1326" cy="312"/>
            </a:xfrm>
          </p:grpSpPr>
          <p:sp>
            <p:nvSpPr>
              <p:cNvPr id="170006" name="矩形 170005"/>
              <p:cNvSpPr/>
              <p:nvPr/>
            </p:nvSpPr>
            <p:spPr>
              <a:xfrm>
                <a:off x="357" y="0"/>
                <a:ext cx="969" cy="309"/>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zh-CN" altLang="en-US" sz="1600">
                    <a:latin typeface="Times New Roman" panose="02020603050405020304" pitchFamily="18" charset="0"/>
                  </a:rPr>
                  <a:t>施工方案</a:t>
                </a:r>
                <a:endParaRPr lang="zh-CN" altLang="en-US" sz="4100">
                  <a:effectLst>
                    <a:outerShdw blurRad="38100" dist="38100" dir="2700000">
                      <a:srgbClr val="FFFFFF"/>
                    </a:outerShdw>
                  </a:effectLst>
                  <a:latin typeface="Arial" panose="020B0604020202020204" pitchFamily="34" charset="0"/>
                </a:endParaRPr>
              </a:p>
            </p:txBody>
          </p:sp>
          <p:sp>
            <p:nvSpPr>
              <p:cNvPr id="170007" name="矩形 170006"/>
              <p:cNvSpPr/>
              <p:nvPr/>
            </p:nvSpPr>
            <p:spPr>
              <a:xfrm>
                <a:off x="0" y="0"/>
                <a:ext cx="360" cy="312"/>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en-US" altLang="zh-CN" sz="1600">
                    <a:latin typeface="Times New Roman" panose="02020603050405020304" pitchFamily="18" charset="0"/>
                  </a:rPr>
                  <a:t>K</a:t>
                </a:r>
                <a:endParaRPr lang="en-US" altLang="zh-CN" sz="4100">
                  <a:effectLst>
                    <a:outerShdw blurRad="38100" dist="38100" dir="2700000">
                      <a:srgbClr val="FFFFFF"/>
                    </a:outerShdw>
                  </a:effectLst>
                  <a:latin typeface="Arial" panose="020B0604020202020204" pitchFamily="34" charset="0"/>
                </a:endParaRPr>
              </a:p>
            </p:txBody>
          </p:sp>
        </p:grpSp>
        <p:sp>
          <p:nvSpPr>
            <p:cNvPr id="170008" name="直接连接符 170007"/>
            <p:cNvSpPr/>
            <p:nvPr/>
          </p:nvSpPr>
          <p:spPr>
            <a:xfrm flipV="1">
              <a:off x="1620" y="3363"/>
              <a:ext cx="0" cy="780"/>
            </a:xfrm>
            <a:prstGeom prst="line">
              <a:avLst/>
            </a:prstGeom>
            <a:ln w="9525" cap="flat" cmpd="sng">
              <a:solidFill>
                <a:srgbClr val="000000"/>
              </a:solidFill>
              <a:prstDash val="solid"/>
              <a:headEnd type="none" w="med" len="med"/>
              <a:tailEnd type="stealth" w="sm" len="med"/>
            </a:ln>
          </p:spPr>
        </p:sp>
        <p:grpSp>
          <p:nvGrpSpPr>
            <p:cNvPr id="170009" name="组合 170008"/>
            <p:cNvGrpSpPr/>
            <p:nvPr/>
          </p:nvGrpSpPr>
          <p:grpSpPr>
            <a:xfrm>
              <a:off x="4560" y="1335"/>
              <a:ext cx="360" cy="2028"/>
              <a:chOff x="0" y="0"/>
              <a:chExt cx="360" cy="2028"/>
            </a:xfrm>
          </p:grpSpPr>
          <p:sp>
            <p:nvSpPr>
              <p:cNvPr id="170010" name="矩形 170009"/>
              <p:cNvSpPr/>
              <p:nvPr/>
            </p:nvSpPr>
            <p:spPr>
              <a:xfrm>
                <a:off x="0" y="312"/>
                <a:ext cx="360" cy="1716"/>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zh-CN" altLang="en-US" sz="1600">
                    <a:latin typeface="Times New Roman" panose="02020603050405020304" pitchFamily="18" charset="0"/>
                  </a:rPr>
                  <a:t>计算间接费</a:t>
                </a:r>
                <a:endParaRPr lang="zh-CN" altLang="en-US" sz="4100">
                  <a:effectLst>
                    <a:outerShdw blurRad="38100" dist="38100" dir="2700000">
                      <a:srgbClr val="FFFFFF"/>
                    </a:outerShdw>
                  </a:effectLst>
                  <a:latin typeface="Arial" panose="020B0604020202020204" pitchFamily="34" charset="0"/>
                </a:endParaRPr>
              </a:p>
            </p:txBody>
          </p:sp>
          <p:sp>
            <p:nvSpPr>
              <p:cNvPr id="170011" name="矩形 170010"/>
              <p:cNvSpPr/>
              <p:nvPr/>
            </p:nvSpPr>
            <p:spPr>
              <a:xfrm>
                <a:off x="0" y="0"/>
                <a:ext cx="360" cy="312"/>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en-US" altLang="zh-CN" sz="1600">
                    <a:latin typeface="Times New Roman" panose="02020603050405020304" pitchFamily="18" charset="0"/>
                  </a:rPr>
                  <a:t>G</a:t>
                </a:r>
                <a:endParaRPr lang="en-US" altLang="zh-CN" sz="4100">
                  <a:effectLst>
                    <a:outerShdw blurRad="38100" dist="38100" dir="2700000">
                      <a:srgbClr val="FFFFFF"/>
                    </a:outerShdw>
                  </a:effectLst>
                  <a:latin typeface="Arial" panose="020B0604020202020204" pitchFamily="34" charset="0"/>
                </a:endParaRPr>
              </a:p>
            </p:txBody>
          </p:sp>
        </p:grpSp>
        <p:grpSp>
          <p:nvGrpSpPr>
            <p:cNvPr id="170012" name="组合 170011"/>
            <p:cNvGrpSpPr/>
            <p:nvPr/>
          </p:nvGrpSpPr>
          <p:grpSpPr>
            <a:xfrm>
              <a:off x="5865" y="1338"/>
              <a:ext cx="360" cy="2028"/>
              <a:chOff x="0" y="0"/>
              <a:chExt cx="360" cy="2028"/>
            </a:xfrm>
          </p:grpSpPr>
          <p:sp>
            <p:nvSpPr>
              <p:cNvPr id="170013" name="矩形 170012"/>
              <p:cNvSpPr/>
              <p:nvPr/>
            </p:nvSpPr>
            <p:spPr>
              <a:xfrm>
                <a:off x="0" y="312"/>
                <a:ext cx="360" cy="1716"/>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zh-CN" altLang="en-US" sz="1600">
                    <a:latin typeface="Times New Roman" panose="02020603050405020304" pitchFamily="18" charset="0"/>
                  </a:rPr>
                  <a:t>利</a:t>
                </a:r>
                <a:endParaRPr lang="zh-CN" altLang="en-US" sz="1600">
                  <a:latin typeface="Times New Roman" panose="02020603050405020304" pitchFamily="18" charset="0"/>
                </a:endParaRPr>
              </a:p>
              <a:p>
                <a:pPr algn="ctr"/>
                <a:endParaRPr lang="zh-CN" altLang="en-US" sz="1600">
                  <a:latin typeface="Times New Roman" panose="02020603050405020304" pitchFamily="18" charset="0"/>
                </a:endParaRPr>
              </a:p>
              <a:p>
                <a:pPr algn="ctr"/>
                <a:r>
                  <a:rPr lang="zh-CN" altLang="en-US" sz="1600">
                    <a:latin typeface="Times New Roman" panose="02020603050405020304" pitchFamily="18" charset="0"/>
                  </a:rPr>
                  <a:t>润</a:t>
                </a:r>
                <a:endParaRPr lang="zh-CN" altLang="en-US" sz="4100">
                  <a:effectLst>
                    <a:outerShdw blurRad="38100" dist="38100" dir="2700000">
                      <a:srgbClr val="FFFFFF"/>
                    </a:outerShdw>
                  </a:effectLst>
                  <a:latin typeface="Arial" panose="020B0604020202020204" pitchFamily="34" charset="0"/>
                </a:endParaRPr>
              </a:p>
            </p:txBody>
          </p:sp>
          <p:sp>
            <p:nvSpPr>
              <p:cNvPr id="170014" name="矩形 170013"/>
              <p:cNvSpPr/>
              <p:nvPr/>
            </p:nvSpPr>
            <p:spPr>
              <a:xfrm>
                <a:off x="0" y="0"/>
                <a:ext cx="360" cy="312"/>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en-US" altLang="zh-CN" sz="1600">
                    <a:latin typeface="Times New Roman" panose="02020603050405020304" pitchFamily="18" charset="0"/>
                  </a:rPr>
                  <a:t>H</a:t>
                </a:r>
                <a:endParaRPr lang="en-US" altLang="zh-CN" sz="4100">
                  <a:effectLst>
                    <a:outerShdw blurRad="38100" dist="38100" dir="2700000">
                      <a:srgbClr val="FFFFFF"/>
                    </a:outerShdw>
                  </a:effectLst>
                  <a:latin typeface="Arial" panose="020B0604020202020204" pitchFamily="34" charset="0"/>
                </a:endParaRPr>
              </a:p>
            </p:txBody>
          </p:sp>
        </p:grpSp>
        <p:grpSp>
          <p:nvGrpSpPr>
            <p:cNvPr id="170015" name="组合 170014"/>
            <p:cNvGrpSpPr/>
            <p:nvPr/>
          </p:nvGrpSpPr>
          <p:grpSpPr>
            <a:xfrm>
              <a:off x="7065" y="1338"/>
              <a:ext cx="360" cy="2028"/>
              <a:chOff x="0" y="0"/>
              <a:chExt cx="360" cy="2028"/>
            </a:xfrm>
          </p:grpSpPr>
          <p:sp>
            <p:nvSpPr>
              <p:cNvPr id="170016" name="矩形 170015"/>
              <p:cNvSpPr/>
              <p:nvPr/>
            </p:nvSpPr>
            <p:spPr>
              <a:xfrm>
                <a:off x="0" y="312"/>
                <a:ext cx="360" cy="1716"/>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zh-CN" altLang="en-US" sz="1600">
                    <a:latin typeface="Times New Roman" panose="02020603050405020304" pitchFamily="18" charset="0"/>
                  </a:rPr>
                  <a:t>税</a:t>
                </a:r>
                <a:endParaRPr lang="zh-CN" altLang="en-US" sz="1600">
                  <a:latin typeface="Times New Roman" panose="02020603050405020304" pitchFamily="18" charset="0"/>
                </a:endParaRPr>
              </a:p>
              <a:p>
                <a:pPr algn="ctr"/>
                <a:endParaRPr lang="zh-CN" altLang="en-US" sz="1600">
                  <a:latin typeface="Times New Roman" panose="02020603050405020304" pitchFamily="18" charset="0"/>
                </a:endParaRPr>
              </a:p>
              <a:p>
                <a:pPr algn="ctr"/>
                <a:r>
                  <a:rPr lang="zh-CN" altLang="en-US" sz="1600">
                    <a:latin typeface="Times New Roman" panose="02020603050405020304" pitchFamily="18" charset="0"/>
                  </a:rPr>
                  <a:t>金</a:t>
                </a:r>
                <a:endParaRPr lang="zh-CN" altLang="en-US" sz="4100">
                  <a:effectLst>
                    <a:outerShdw blurRad="38100" dist="38100" dir="2700000">
                      <a:srgbClr val="FFFFFF"/>
                    </a:outerShdw>
                  </a:effectLst>
                  <a:latin typeface="Arial" panose="020B0604020202020204" pitchFamily="34" charset="0"/>
                </a:endParaRPr>
              </a:p>
            </p:txBody>
          </p:sp>
          <p:sp>
            <p:nvSpPr>
              <p:cNvPr id="170017" name="矩形 170016"/>
              <p:cNvSpPr/>
              <p:nvPr/>
            </p:nvSpPr>
            <p:spPr>
              <a:xfrm>
                <a:off x="0" y="0"/>
                <a:ext cx="360" cy="312"/>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en-US" altLang="zh-CN" sz="1600">
                    <a:latin typeface="Times New Roman" panose="02020603050405020304" pitchFamily="18" charset="0"/>
                  </a:rPr>
                  <a:t>I</a:t>
                </a:r>
                <a:endParaRPr lang="en-US" altLang="zh-CN" sz="4100">
                  <a:effectLst>
                    <a:outerShdw blurRad="38100" dist="38100" dir="2700000">
                      <a:srgbClr val="FFFFFF"/>
                    </a:outerShdw>
                  </a:effectLst>
                  <a:latin typeface="Arial" panose="020B0604020202020204" pitchFamily="34" charset="0"/>
                </a:endParaRPr>
              </a:p>
            </p:txBody>
          </p:sp>
        </p:grpSp>
        <p:grpSp>
          <p:nvGrpSpPr>
            <p:cNvPr id="170018" name="组合 170017"/>
            <p:cNvGrpSpPr/>
            <p:nvPr/>
          </p:nvGrpSpPr>
          <p:grpSpPr>
            <a:xfrm>
              <a:off x="8085" y="1338"/>
              <a:ext cx="360" cy="2028"/>
              <a:chOff x="0" y="0"/>
              <a:chExt cx="360" cy="2028"/>
            </a:xfrm>
          </p:grpSpPr>
          <p:sp>
            <p:nvSpPr>
              <p:cNvPr id="170019" name="矩形 170018"/>
              <p:cNvSpPr/>
              <p:nvPr/>
            </p:nvSpPr>
            <p:spPr>
              <a:xfrm>
                <a:off x="0" y="312"/>
                <a:ext cx="360" cy="1716"/>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zh-CN" altLang="en-US" sz="1600">
                    <a:latin typeface="Times New Roman" panose="02020603050405020304" pitchFamily="18" charset="0"/>
                  </a:rPr>
                  <a:t>编制说明</a:t>
                </a:r>
                <a:endParaRPr lang="zh-CN" altLang="en-US" sz="4100">
                  <a:effectLst>
                    <a:outerShdw blurRad="38100" dist="38100" dir="2700000">
                      <a:srgbClr val="FFFFFF"/>
                    </a:outerShdw>
                  </a:effectLst>
                  <a:latin typeface="Arial" panose="020B0604020202020204" pitchFamily="34" charset="0"/>
                </a:endParaRPr>
              </a:p>
            </p:txBody>
          </p:sp>
          <p:sp>
            <p:nvSpPr>
              <p:cNvPr id="170020" name="矩形 170019"/>
              <p:cNvSpPr/>
              <p:nvPr/>
            </p:nvSpPr>
            <p:spPr>
              <a:xfrm>
                <a:off x="0" y="0"/>
                <a:ext cx="360" cy="312"/>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en-US" altLang="zh-CN" sz="1600">
                    <a:latin typeface="Times New Roman" panose="02020603050405020304" pitchFamily="18" charset="0"/>
                  </a:rPr>
                  <a:t>J</a:t>
                </a:r>
                <a:endParaRPr lang="en-US" altLang="zh-CN" sz="4100">
                  <a:effectLst>
                    <a:outerShdw blurRad="38100" dist="38100" dir="2700000">
                      <a:srgbClr val="FFFFFF"/>
                    </a:outerShdw>
                  </a:effectLst>
                  <a:latin typeface="Arial" panose="020B0604020202020204" pitchFamily="34" charset="0"/>
                </a:endParaRPr>
              </a:p>
            </p:txBody>
          </p:sp>
        </p:grpSp>
        <p:grpSp>
          <p:nvGrpSpPr>
            <p:cNvPr id="170021" name="组合 170020"/>
            <p:cNvGrpSpPr/>
            <p:nvPr/>
          </p:nvGrpSpPr>
          <p:grpSpPr>
            <a:xfrm>
              <a:off x="1899" y="4143"/>
              <a:ext cx="1836" cy="312"/>
              <a:chOff x="0" y="0"/>
              <a:chExt cx="1836" cy="312"/>
            </a:xfrm>
          </p:grpSpPr>
          <p:sp>
            <p:nvSpPr>
              <p:cNvPr id="170022" name="矩形 170021"/>
              <p:cNvSpPr/>
              <p:nvPr/>
            </p:nvSpPr>
            <p:spPr>
              <a:xfrm>
                <a:off x="357" y="0"/>
                <a:ext cx="1479" cy="312"/>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zh-CN" altLang="en-US" sz="1600">
                    <a:latin typeface="Times New Roman" panose="02020603050405020304" pitchFamily="18" charset="0"/>
                  </a:rPr>
                  <a:t>材料预算价格</a:t>
                </a:r>
                <a:endParaRPr lang="zh-CN" altLang="en-US" sz="4100">
                  <a:effectLst>
                    <a:outerShdw blurRad="38100" dist="38100" dir="2700000">
                      <a:srgbClr val="FFFFFF"/>
                    </a:outerShdw>
                  </a:effectLst>
                  <a:latin typeface="Arial" panose="020B0604020202020204" pitchFamily="34" charset="0"/>
                </a:endParaRPr>
              </a:p>
            </p:txBody>
          </p:sp>
          <p:sp>
            <p:nvSpPr>
              <p:cNvPr id="170023" name="矩形 170022"/>
              <p:cNvSpPr/>
              <p:nvPr/>
            </p:nvSpPr>
            <p:spPr>
              <a:xfrm>
                <a:off x="0" y="0"/>
                <a:ext cx="360" cy="312"/>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en-US" altLang="zh-CN" sz="1600">
                    <a:latin typeface="Times New Roman" panose="02020603050405020304" pitchFamily="18" charset="0"/>
                  </a:rPr>
                  <a:t>L</a:t>
                </a:r>
                <a:endParaRPr lang="en-US" altLang="zh-CN" sz="4100">
                  <a:effectLst>
                    <a:outerShdw blurRad="38100" dist="38100" dir="2700000">
                      <a:srgbClr val="FFFFFF"/>
                    </a:outerShdw>
                  </a:effectLst>
                  <a:latin typeface="Arial" panose="020B0604020202020204" pitchFamily="34" charset="0"/>
                </a:endParaRPr>
              </a:p>
            </p:txBody>
          </p:sp>
        </p:grpSp>
        <p:sp>
          <p:nvSpPr>
            <p:cNvPr id="170024" name="直接连接符 170023"/>
            <p:cNvSpPr/>
            <p:nvPr/>
          </p:nvSpPr>
          <p:spPr>
            <a:xfrm>
              <a:off x="2340" y="3363"/>
              <a:ext cx="0" cy="780"/>
            </a:xfrm>
            <a:prstGeom prst="line">
              <a:avLst/>
            </a:prstGeom>
            <a:ln w="9525" cap="flat" cmpd="sng">
              <a:solidFill>
                <a:srgbClr val="000000"/>
              </a:solidFill>
              <a:prstDash val="solid"/>
              <a:headEnd type="none" w="med" len="med"/>
              <a:tailEnd type="stealth" w="sm" len="med"/>
            </a:ln>
          </p:spPr>
        </p:sp>
        <p:sp>
          <p:nvSpPr>
            <p:cNvPr id="170025" name="直接连接符 170024"/>
            <p:cNvSpPr/>
            <p:nvPr/>
          </p:nvSpPr>
          <p:spPr>
            <a:xfrm flipV="1">
              <a:off x="3060" y="3846"/>
              <a:ext cx="0" cy="312"/>
            </a:xfrm>
            <a:prstGeom prst="line">
              <a:avLst/>
            </a:prstGeom>
            <a:ln w="9525" cap="flat" cmpd="sng">
              <a:solidFill>
                <a:srgbClr val="000000"/>
              </a:solidFill>
              <a:prstDash val="solid"/>
              <a:headEnd type="none" w="med" len="med"/>
              <a:tailEnd type="stealth" w="sm" len="med"/>
            </a:ln>
          </p:spPr>
        </p:sp>
        <p:sp>
          <p:nvSpPr>
            <p:cNvPr id="170026" name="直接连接符 170025"/>
            <p:cNvSpPr/>
            <p:nvPr/>
          </p:nvSpPr>
          <p:spPr>
            <a:xfrm>
              <a:off x="2520" y="3207"/>
              <a:ext cx="360" cy="0"/>
            </a:xfrm>
            <a:prstGeom prst="line">
              <a:avLst/>
            </a:prstGeom>
            <a:ln w="9525" cap="flat" cmpd="sng">
              <a:solidFill>
                <a:srgbClr val="000000"/>
              </a:solidFill>
              <a:prstDash val="solid"/>
              <a:headEnd type="none" w="med" len="med"/>
              <a:tailEnd type="none" w="med" len="med"/>
            </a:ln>
          </p:spPr>
        </p:sp>
        <p:sp>
          <p:nvSpPr>
            <p:cNvPr id="170027" name="直接连接符 170026"/>
            <p:cNvSpPr/>
            <p:nvPr/>
          </p:nvSpPr>
          <p:spPr>
            <a:xfrm>
              <a:off x="360" y="3051"/>
              <a:ext cx="1080" cy="0"/>
            </a:xfrm>
            <a:prstGeom prst="line">
              <a:avLst/>
            </a:prstGeom>
            <a:ln w="9525" cap="flat" cmpd="sng">
              <a:solidFill>
                <a:srgbClr val="000000"/>
              </a:solidFill>
              <a:prstDash val="solid"/>
              <a:headEnd type="none" w="med" len="med"/>
              <a:tailEnd type="stealth" w="sm" len="med"/>
            </a:ln>
          </p:spPr>
        </p:sp>
        <p:sp>
          <p:nvSpPr>
            <p:cNvPr id="170028" name="矩形 170027"/>
            <p:cNvSpPr/>
            <p:nvPr/>
          </p:nvSpPr>
          <p:spPr>
            <a:xfrm>
              <a:off x="2271" y="4767"/>
              <a:ext cx="1149" cy="312"/>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zh-CN" altLang="en-US" sz="1600">
                  <a:latin typeface="Times New Roman" panose="02020603050405020304" pitchFamily="18" charset="0"/>
                </a:rPr>
                <a:t>调价差文件</a:t>
              </a:r>
              <a:endParaRPr lang="zh-CN" altLang="en-US" sz="4100">
                <a:effectLst>
                  <a:outerShdw blurRad="38100" dist="38100" dir="2700000">
                    <a:srgbClr val="FFFFFF"/>
                  </a:outerShdw>
                </a:effectLst>
                <a:latin typeface="Arial" panose="020B0604020202020204" pitchFamily="34" charset="0"/>
              </a:endParaRPr>
            </a:p>
          </p:txBody>
        </p:sp>
        <p:sp>
          <p:nvSpPr>
            <p:cNvPr id="170029" name="矩形 170028"/>
            <p:cNvSpPr/>
            <p:nvPr/>
          </p:nvSpPr>
          <p:spPr>
            <a:xfrm>
              <a:off x="1917" y="4765"/>
              <a:ext cx="360" cy="312"/>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en-US" altLang="zh-CN" sz="1600">
                  <a:latin typeface="Times New Roman" panose="02020603050405020304" pitchFamily="18" charset="0"/>
                </a:rPr>
                <a:t>M</a:t>
              </a:r>
              <a:endParaRPr lang="en-US" altLang="zh-CN" sz="4100">
                <a:effectLst>
                  <a:outerShdw blurRad="38100" dist="38100" dir="2700000">
                    <a:srgbClr val="FFFFFF"/>
                  </a:outerShdw>
                </a:effectLst>
                <a:latin typeface="Arial" panose="020B0604020202020204" pitchFamily="34" charset="0"/>
              </a:endParaRPr>
            </a:p>
          </p:txBody>
        </p:sp>
        <p:sp>
          <p:nvSpPr>
            <p:cNvPr id="170030" name="直接连接符 170029"/>
            <p:cNvSpPr/>
            <p:nvPr/>
          </p:nvSpPr>
          <p:spPr>
            <a:xfrm flipV="1">
              <a:off x="2880" y="4455"/>
              <a:ext cx="0" cy="312"/>
            </a:xfrm>
            <a:prstGeom prst="line">
              <a:avLst/>
            </a:prstGeom>
            <a:ln w="9525" cap="flat" cmpd="sng">
              <a:solidFill>
                <a:srgbClr val="000000"/>
              </a:solidFill>
              <a:prstDash val="solid"/>
              <a:headEnd type="none" w="med" len="med"/>
              <a:tailEnd type="stealth" w="sm" len="med"/>
            </a:ln>
          </p:spPr>
        </p:sp>
        <p:grpSp>
          <p:nvGrpSpPr>
            <p:cNvPr id="170031" name="组合 170030"/>
            <p:cNvGrpSpPr/>
            <p:nvPr/>
          </p:nvGrpSpPr>
          <p:grpSpPr>
            <a:xfrm>
              <a:off x="285" y="711"/>
              <a:ext cx="2610" cy="312"/>
              <a:chOff x="0" y="0"/>
              <a:chExt cx="2610" cy="312"/>
            </a:xfrm>
          </p:grpSpPr>
          <p:sp>
            <p:nvSpPr>
              <p:cNvPr id="170032" name="矩形 170031"/>
              <p:cNvSpPr/>
              <p:nvPr/>
            </p:nvSpPr>
            <p:spPr>
              <a:xfrm>
                <a:off x="357" y="0"/>
                <a:ext cx="2253" cy="312"/>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zh-CN" altLang="en-US" sz="1600">
                    <a:latin typeface="Times New Roman" panose="02020603050405020304" pitchFamily="18" charset="0"/>
                  </a:rPr>
                  <a:t>建筑安装工程预算定额</a:t>
                </a:r>
                <a:endParaRPr lang="zh-CN" altLang="en-US" sz="4100">
                  <a:effectLst>
                    <a:outerShdw blurRad="38100" dist="38100" dir="2700000">
                      <a:srgbClr val="FFFFFF"/>
                    </a:outerShdw>
                  </a:effectLst>
                  <a:latin typeface="Arial" panose="020B0604020202020204" pitchFamily="34" charset="0"/>
                </a:endParaRPr>
              </a:p>
            </p:txBody>
          </p:sp>
          <p:sp>
            <p:nvSpPr>
              <p:cNvPr id="170033" name="矩形 170032"/>
              <p:cNvSpPr/>
              <p:nvPr/>
            </p:nvSpPr>
            <p:spPr>
              <a:xfrm>
                <a:off x="0" y="0"/>
                <a:ext cx="360" cy="312"/>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en-US" altLang="zh-CN" sz="1600">
                    <a:latin typeface="Times New Roman" panose="02020603050405020304" pitchFamily="18" charset="0"/>
                  </a:rPr>
                  <a:t>T</a:t>
                </a:r>
                <a:endParaRPr lang="en-US" altLang="zh-CN" sz="4100">
                  <a:effectLst>
                    <a:outerShdw blurRad="38100" dist="38100" dir="2700000">
                      <a:srgbClr val="FFFFFF"/>
                    </a:outerShdw>
                  </a:effectLst>
                  <a:latin typeface="Arial" panose="020B0604020202020204" pitchFamily="34" charset="0"/>
                </a:endParaRPr>
              </a:p>
            </p:txBody>
          </p:sp>
        </p:grpSp>
        <p:sp>
          <p:nvSpPr>
            <p:cNvPr id="170034" name="直接连接符 170033"/>
            <p:cNvSpPr/>
            <p:nvPr/>
          </p:nvSpPr>
          <p:spPr>
            <a:xfrm>
              <a:off x="3960" y="3363"/>
              <a:ext cx="0" cy="1248"/>
            </a:xfrm>
            <a:prstGeom prst="line">
              <a:avLst/>
            </a:prstGeom>
            <a:ln w="9525" cap="flat" cmpd="sng">
              <a:solidFill>
                <a:srgbClr val="000000"/>
              </a:solidFill>
              <a:prstDash val="solid"/>
              <a:headEnd type="none" w="med" len="med"/>
              <a:tailEnd type="stealth" w="sm" len="med"/>
            </a:ln>
          </p:spPr>
        </p:sp>
        <p:sp>
          <p:nvSpPr>
            <p:cNvPr id="170035" name="矩形 170034"/>
            <p:cNvSpPr/>
            <p:nvPr/>
          </p:nvSpPr>
          <p:spPr>
            <a:xfrm>
              <a:off x="4137" y="711"/>
              <a:ext cx="1263" cy="312"/>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zh-CN" altLang="en-US" sz="1600">
                  <a:latin typeface="Times New Roman" panose="02020603050405020304" pitchFamily="18" charset="0"/>
                </a:rPr>
                <a:t>间接费定额</a:t>
              </a:r>
              <a:endParaRPr lang="zh-CN" altLang="en-US" sz="4100">
                <a:effectLst>
                  <a:outerShdw blurRad="38100" dist="38100" dir="2700000">
                    <a:srgbClr val="FFFFFF"/>
                  </a:outerShdw>
                </a:effectLst>
                <a:latin typeface="Arial" panose="020B0604020202020204" pitchFamily="34" charset="0"/>
              </a:endParaRPr>
            </a:p>
          </p:txBody>
        </p:sp>
        <p:sp>
          <p:nvSpPr>
            <p:cNvPr id="170036" name="矩形 170035"/>
            <p:cNvSpPr/>
            <p:nvPr/>
          </p:nvSpPr>
          <p:spPr>
            <a:xfrm>
              <a:off x="3780" y="711"/>
              <a:ext cx="360" cy="312"/>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en-US" altLang="zh-CN" sz="1600">
                  <a:latin typeface="Times New Roman" panose="02020603050405020304" pitchFamily="18" charset="0"/>
                </a:rPr>
                <a:t>P</a:t>
              </a:r>
              <a:endParaRPr lang="en-US" altLang="zh-CN" sz="4100">
                <a:effectLst>
                  <a:outerShdw blurRad="38100" dist="38100" dir="2700000">
                    <a:srgbClr val="FFFFFF"/>
                  </a:outerShdw>
                </a:effectLst>
                <a:latin typeface="Arial" panose="020B0604020202020204" pitchFamily="34" charset="0"/>
              </a:endParaRPr>
            </a:p>
          </p:txBody>
        </p:sp>
        <p:grpSp>
          <p:nvGrpSpPr>
            <p:cNvPr id="170037" name="组合 170036"/>
            <p:cNvGrpSpPr/>
            <p:nvPr/>
          </p:nvGrpSpPr>
          <p:grpSpPr>
            <a:xfrm>
              <a:off x="3780" y="4611"/>
              <a:ext cx="3996" cy="312"/>
              <a:chOff x="0" y="0"/>
              <a:chExt cx="3996" cy="312"/>
            </a:xfrm>
          </p:grpSpPr>
          <p:sp>
            <p:nvSpPr>
              <p:cNvPr id="170038" name="矩形 170037"/>
              <p:cNvSpPr/>
              <p:nvPr/>
            </p:nvSpPr>
            <p:spPr>
              <a:xfrm>
                <a:off x="357" y="0"/>
                <a:ext cx="3639" cy="312"/>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zh-CN" altLang="en-US" sz="1600">
                    <a:latin typeface="Times New Roman" panose="02020603050405020304" pitchFamily="18" charset="0"/>
                  </a:rPr>
                  <a:t>建 筑 安 装 工 程 预 算 造 价</a:t>
                </a:r>
                <a:endParaRPr lang="zh-CN" altLang="en-US" sz="4100">
                  <a:effectLst>
                    <a:outerShdw blurRad="38100" dist="38100" dir="2700000">
                      <a:srgbClr val="FFFFFF"/>
                    </a:outerShdw>
                  </a:effectLst>
                  <a:latin typeface="Arial" panose="020B0604020202020204" pitchFamily="34" charset="0"/>
                </a:endParaRPr>
              </a:p>
            </p:txBody>
          </p:sp>
          <p:sp>
            <p:nvSpPr>
              <p:cNvPr id="170039" name="矩形 170038"/>
              <p:cNvSpPr/>
              <p:nvPr/>
            </p:nvSpPr>
            <p:spPr>
              <a:xfrm>
                <a:off x="0" y="0"/>
                <a:ext cx="360" cy="312"/>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en-US" altLang="zh-CN" sz="1600">
                    <a:latin typeface="Times New Roman" panose="02020603050405020304" pitchFamily="18" charset="0"/>
                  </a:rPr>
                  <a:t>S</a:t>
                </a:r>
                <a:endParaRPr lang="en-US" altLang="zh-CN" sz="4100">
                  <a:effectLst>
                    <a:outerShdw blurRad="38100" dist="38100" dir="2700000">
                      <a:srgbClr val="FFFFFF"/>
                    </a:outerShdw>
                  </a:effectLst>
                  <a:latin typeface="Arial" panose="020B0604020202020204" pitchFamily="34" charset="0"/>
                </a:endParaRPr>
              </a:p>
            </p:txBody>
          </p:sp>
        </p:grpSp>
        <p:sp>
          <p:nvSpPr>
            <p:cNvPr id="170040" name="矩形 170039"/>
            <p:cNvSpPr/>
            <p:nvPr/>
          </p:nvSpPr>
          <p:spPr>
            <a:xfrm>
              <a:off x="5856" y="711"/>
              <a:ext cx="804" cy="312"/>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zh-CN" altLang="en-US" sz="1600">
                  <a:latin typeface="Times New Roman" panose="02020603050405020304" pitchFamily="18" charset="0"/>
                </a:rPr>
                <a:t>利润率</a:t>
              </a:r>
              <a:endParaRPr lang="zh-CN" altLang="en-US" sz="4100">
                <a:effectLst>
                  <a:outerShdw blurRad="38100" dist="38100" dir="2700000">
                    <a:srgbClr val="FFFFFF"/>
                  </a:outerShdw>
                </a:effectLst>
                <a:latin typeface="Arial" panose="020B0604020202020204" pitchFamily="34" charset="0"/>
              </a:endParaRPr>
            </a:p>
          </p:txBody>
        </p:sp>
        <p:sp>
          <p:nvSpPr>
            <p:cNvPr id="170041" name="矩形 170040"/>
            <p:cNvSpPr/>
            <p:nvPr/>
          </p:nvSpPr>
          <p:spPr>
            <a:xfrm>
              <a:off x="5499" y="711"/>
              <a:ext cx="360" cy="312"/>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en-US" altLang="zh-CN" sz="1600">
                  <a:latin typeface="Times New Roman" panose="02020603050405020304" pitchFamily="18" charset="0"/>
                </a:rPr>
                <a:t>Q</a:t>
              </a:r>
              <a:endParaRPr lang="en-US" altLang="zh-CN" sz="4100">
                <a:effectLst>
                  <a:outerShdw blurRad="38100" dist="38100" dir="2700000">
                    <a:srgbClr val="FFFFFF"/>
                  </a:outerShdw>
                </a:effectLst>
                <a:latin typeface="Arial" panose="020B0604020202020204" pitchFamily="34" charset="0"/>
              </a:endParaRPr>
            </a:p>
          </p:txBody>
        </p:sp>
        <p:sp>
          <p:nvSpPr>
            <p:cNvPr id="170042" name="矩形 170041"/>
            <p:cNvSpPr/>
            <p:nvPr/>
          </p:nvSpPr>
          <p:spPr>
            <a:xfrm>
              <a:off x="7086" y="711"/>
              <a:ext cx="654" cy="312"/>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zh-CN" altLang="en-US" sz="1600">
                  <a:latin typeface="Times New Roman" panose="02020603050405020304" pitchFamily="18" charset="0"/>
                </a:rPr>
                <a:t>税率</a:t>
              </a:r>
              <a:endParaRPr lang="zh-CN" altLang="en-US" sz="4100">
                <a:effectLst>
                  <a:outerShdw blurRad="38100" dist="38100" dir="2700000">
                    <a:srgbClr val="FFFFFF"/>
                  </a:outerShdw>
                </a:effectLst>
                <a:latin typeface="Arial" panose="020B0604020202020204" pitchFamily="34" charset="0"/>
              </a:endParaRPr>
            </a:p>
          </p:txBody>
        </p:sp>
        <p:sp>
          <p:nvSpPr>
            <p:cNvPr id="170043" name="矩形 170042"/>
            <p:cNvSpPr/>
            <p:nvPr/>
          </p:nvSpPr>
          <p:spPr>
            <a:xfrm>
              <a:off x="6729" y="711"/>
              <a:ext cx="360" cy="312"/>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en-US" altLang="zh-CN" sz="1600">
                  <a:latin typeface="Times New Roman" panose="02020603050405020304" pitchFamily="18" charset="0"/>
                </a:rPr>
                <a:t>R</a:t>
              </a:r>
              <a:endParaRPr lang="en-US" altLang="zh-CN" sz="4100">
                <a:effectLst>
                  <a:outerShdw blurRad="38100" dist="38100" dir="2700000">
                    <a:srgbClr val="FFFFFF"/>
                  </a:outerShdw>
                </a:effectLst>
                <a:latin typeface="Arial" panose="020B0604020202020204" pitchFamily="34" charset="0"/>
              </a:endParaRPr>
            </a:p>
          </p:txBody>
        </p:sp>
        <p:sp>
          <p:nvSpPr>
            <p:cNvPr id="170044" name="直接连接符 170043"/>
            <p:cNvSpPr/>
            <p:nvPr/>
          </p:nvSpPr>
          <p:spPr>
            <a:xfrm>
              <a:off x="4725" y="3363"/>
              <a:ext cx="0" cy="1248"/>
            </a:xfrm>
            <a:prstGeom prst="line">
              <a:avLst/>
            </a:prstGeom>
            <a:ln w="9525" cap="flat" cmpd="sng">
              <a:solidFill>
                <a:srgbClr val="000000"/>
              </a:solidFill>
              <a:prstDash val="solid"/>
              <a:headEnd type="none" w="med" len="med"/>
              <a:tailEnd type="stealth" w="sm" len="med"/>
            </a:ln>
          </p:spPr>
        </p:sp>
        <p:sp>
          <p:nvSpPr>
            <p:cNvPr id="170045" name="直接连接符 170044"/>
            <p:cNvSpPr/>
            <p:nvPr/>
          </p:nvSpPr>
          <p:spPr>
            <a:xfrm>
              <a:off x="6045" y="3363"/>
              <a:ext cx="0" cy="1248"/>
            </a:xfrm>
            <a:prstGeom prst="line">
              <a:avLst/>
            </a:prstGeom>
            <a:ln w="9525" cap="flat" cmpd="sng">
              <a:solidFill>
                <a:srgbClr val="000000"/>
              </a:solidFill>
              <a:prstDash val="solid"/>
              <a:headEnd type="none" w="med" len="med"/>
              <a:tailEnd type="stealth" w="sm" len="med"/>
            </a:ln>
          </p:spPr>
        </p:sp>
        <p:sp>
          <p:nvSpPr>
            <p:cNvPr id="170046" name="直接连接符 170045"/>
            <p:cNvSpPr/>
            <p:nvPr/>
          </p:nvSpPr>
          <p:spPr>
            <a:xfrm>
              <a:off x="7200" y="3363"/>
              <a:ext cx="0" cy="1248"/>
            </a:xfrm>
            <a:prstGeom prst="line">
              <a:avLst/>
            </a:prstGeom>
            <a:ln w="9525" cap="flat" cmpd="sng">
              <a:solidFill>
                <a:srgbClr val="000000"/>
              </a:solidFill>
              <a:prstDash val="solid"/>
              <a:headEnd type="none" w="med" len="med"/>
              <a:tailEnd type="stealth" w="sm" len="med"/>
            </a:ln>
          </p:spPr>
        </p:sp>
        <p:grpSp>
          <p:nvGrpSpPr>
            <p:cNvPr id="170047" name="组合 170046"/>
            <p:cNvGrpSpPr/>
            <p:nvPr/>
          </p:nvGrpSpPr>
          <p:grpSpPr>
            <a:xfrm>
              <a:off x="4686" y="0"/>
              <a:ext cx="2982" cy="340"/>
              <a:chOff x="0" y="0"/>
              <a:chExt cx="1800" cy="340"/>
            </a:xfrm>
          </p:grpSpPr>
          <p:sp>
            <p:nvSpPr>
              <p:cNvPr id="170048" name="矩形 170047"/>
              <p:cNvSpPr/>
              <p:nvPr/>
            </p:nvSpPr>
            <p:spPr>
              <a:xfrm>
                <a:off x="357" y="0"/>
                <a:ext cx="1443" cy="340"/>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zh-CN" altLang="en-US" sz="1600">
                    <a:latin typeface="Times New Roman" panose="02020603050405020304" pitchFamily="18" charset="0"/>
                  </a:rPr>
                  <a:t>施工合同或同类工程资料</a:t>
                </a:r>
                <a:endParaRPr lang="zh-CN" altLang="en-US" sz="4100">
                  <a:effectLst>
                    <a:outerShdw blurRad="38100" dist="38100" dir="2700000">
                      <a:srgbClr val="FFFFFF"/>
                    </a:outerShdw>
                  </a:effectLst>
                  <a:latin typeface="Arial" panose="020B0604020202020204" pitchFamily="34" charset="0"/>
                </a:endParaRPr>
              </a:p>
            </p:txBody>
          </p:sp>
          <p:sp>
            <p:nvSpPr>
              <p:cNvPr id="170049" name="矩形 170048"/>
              <p:cNvSpPr/>
              <p:nvPr/>
            </p:nvSpPr>
            <p:spPr>
              <a:xfrm>
                <a:off x="0" y="0"/>
                <a:ext cx="360" cy="340"/>
              </a:xfrm>
              <a:prstGeom prst="rect">
                <a:avLst/>
              </a:prstGeom>
              <a:solidFill>
                <a:srgbClr val="FFFFFF"/>
              </a:solidFill>
              <a:ln w="9525" cap="flat" cmpd="sng">
                <a:solidFill>
                  <a:srgbClr val="000000"/>
                </a:solidFill>
                <a:prstDash val="solid"/>
                <a:miter/>
                <a:headEnd type="none" w="med" len="med"/>
                <a:tailEnd type="none" w="med" len="med"/>
              </a:ln>
            </p:spPr>
            <p:txBody>
              <a:bodyPr lIns="18000" tIns="10800" rIns="18000" bIns="10800" anchor="ctr" anchorCtr="1"/>
              <a:p>
                <a:pPr algn="ctr"/>
                <a:r>
                  <a:rPr lang="en-US" altLang="zh-CN" sz="1600">
                    <a:latin typeface="Times New Roman" panose="02020603050405020304" pitchFamily="18" charset="0"/>
                  </a:rPr>
                  <a:t>N</a:t>
                </a:r>
                <a:endParaRPr lang="en-US" altLang="zh-CN" sz="4100">
                  <a:effectLst>
                    <a:outerShdw blurRad="38100" dist="38100" dir="2700000">
                      <a:srgbClr val="FFFFFF"/>
                    </a:outerShdw>
                  </a:effectLst>
                  <a:latin typeface="Arial" panose="020B0604020202020204" pitchFamily="34" charset="0"/>
                </a:endParaRPr>
              </a:p>
            </p:txBody>
          </p:sp>
        </p:grpSp>
        <p:sp>
          <p:nvSpPr>
            <p:cNvPr id="170050" name="右箭头 170049"/>
            <p:cNvSpPr/>
            <p:nvPr/>
          </p:nvSpPr>
          <p:spPr>
            <a:xfrm>
              <a:off x="360" y="2115"/>
              <a:ext cx="360" cy="156"/>
            </a:xfrm>
            <a:prstGeom prst="rightArrow">
              <a:avLst>
                <a:gd name="adj1" fmla="val 50000"/>
                <a:gd name="adj2" fmla="val 57692"/>
              </a:avLst>
            </a:prstGeom>
            <a:solidFill>
              <a:srgbClr val="FFFFFF"/>
            </a:solidFill>
            <a:ln w="9525" cap="flat" cmpd="sng">
              <a:solidFill>
                <a:srgbClr val="000000"/>
              </a:solidFill>
              <a:prstDash val="solid"/>
              <a:miter/>
              <a:headEnd type="none" w="med" len="med"/>
              <a:tailEnd type="none" w="med" len="med"/>
            </a:ln>
          </p:spPr>
          <p:txBody>
            <a:bodyPr/>
            <a:p>
              <a:endParaRPr lang="zh-CN" altLang="en-US"/>
            </a:p>
          </p:txBody>
        </p:sp>
        <p:sp>
          <p:nvSpPr>
            <p:cNvPr id="170051" name="右箭头 170050"/>
            <p:cNvSpPr/>
            <p:nvPr/>
          </p:nvSpPr>
          <p:spPr>
            <a:xfrm>
              <a:off x="1080" y="2115"/>
              <a:ext cx="360" cy="156"/>
            </a:xfrm>
            <a:prstGeom prst="rightArrow">
              <a:avLst>
                <a:gd name="adj1" fmla="val 50000"/>
                <a:gd name="adj2" fmla="val 57692"/>
              </a:avLst>
            </a:prstGeom>
            <a:solidFill>
              <a:srgbClr val="FFFFFF"/>
            </a:solidFill>
            <a:ln w="9525" cap="flat" cmpd="sng">
              <a:solidFill>
                <a:srgbClr val="000000"/>
              </a:solidFill>
              <a:prstDash val="solid"/>
              <a:miter/>
              <a:headEnd type="none" w="med" len="med"/>
              <a:tailEnd type="none" w="med" len="med"/>
            </a:ln>
          </p:spPr>
          <p:txBody>
            <a:bodyPr/>
            <a:p>
              <a:endParaRPr lang="zh-CN" altLang="en-US"/>
            </a:p>
          </p:txBody>
        </p:sp>
        <p:sp>
          <p:nvSpPr>
            <p:cNvPr id="170052" name="右箭头 170051"/>
            <p:cNvSpPr/>
            <p:nvPr/>
          </p:nvSpPr>
          <p:spPr>
            <a:xfrm>
              <a:off x="1800" y="2115"/>
              <a:ext cx="360" cy="156"/>
            </a:xfrm>
            <a:prstGeom prst="rightArrow">
              <a:avLst>
                <a:gd name="adj1" fmla="val 50000"/>
                <a:gd name="adj2" fmla="val 57692"/>
              </a:avLst>
            </a:prstGeom>
            <a:solidFill>
              <a:srgbClr val="FFFFFF"/>
            </a:solidFill>
            <a:ln w="9525" cap="flat" cmpd="sng">
              <a:solidFill>
                <a:srgbClr val="000000"/>
              </a:solidFill>
              <a:prstDash val="solid"/>
              <a:miter/>
              <a:headEnd type="none" w="med" len="med"/>
              <a:tailEnd type="none" w="med" len="med"/>
            </a:ln>
          </p:spPr>
          <p:txBody>
            <a:bodyPr/>
            <a:p>
              <a:endParaRPr lang="zh-CN" altLang="en-US"/>
            </a:p>
          </p:txBody>
        </p:sp>
        <p:sp>
          <p:nvSpPr>
            <p:cNvPr id="170053" name="右箭头 170052"/>
            <p:cNvSpPr/>
            <p:nvPr/>
          </p:nvSpPr>
          <p:spPr>
            <a:xfrm>
              <a:off x="2520" y="2115"/>
              <a:ext cx="360" cy="156"/>
            </a:xfrm>
            <a:prstGeom prst="rightArrow">
              <a:avLst>
                <a:gd name="adj1" fmla="val 50000"/>
                <a:gd name="adj2" fmla="val 57692"/>
              </a:avLst>
            </a:prstGeom>
            <a:solidFill>
              <a:srgbClr val="FFFFFF"/>
            </a:solidFill>
            <a:ln w="9525" cap="flat" cmpd="sng">
              <a:solidFill>
                <a:srgbClr val="000000"/>
              </a:solidFill>
              <a:prstDash val="solid"/>
              <a:miter/>
              <a:headEnd type="none" w="med" len="med"/>
              <a:tailEnd type="none" w="med" len="med"/>
            </a:ln>
          </p:spPr>
          <p:txBody>
            <a:bodyPr/>
            <a:p>
              <a:endParaRPr lang="zh-CN" altLang="en-US"/>
            </a:p>
          </p:txBody>
        </p:sp>
        <p:sp>
          <p:nvSpPr>
            <p:cNvPr id="170054" name="右箭头 170053"/>
            <p:cNvSpPr/>
            <p:nvPr/>
          </p:nvSpPr>
          <p:spPr>
            <a:xfrm>
              <a:off x="3240" y="2115"/>
              <a:ext cx="540" cy="156"/>
            </a:xfrm>
            <a:prstGeom prst="rightArrow">
              <a:avLst>
                <a:gd name="adj1" fmla="val 50000"/>
                <a:gd name="adj2" fmla="val 86538"/>
              </a:avLst>
            </a:prstGeom>
            <a:solidFill>
              <a:srgbClr val="FFFFFF"/>
            </a:solidFill>
            <a:ln w="9525" cap="flat" cmpd="sng">
              <a:solidFill>
                <a:srgbClr val="000000"/>
              </a:solidFill>
              <a:prstDash val="solid"/>
              <a:miter/>
              <a:headEnd type="none" w="med" len="med"/>
              <a:tailEnd type="none" w="med" len="med"/>
            </a:ln>
          </p:spPr>
          <p:txBody>
            <a:bodyPr/>
            <a:p>
              <a:endParaRPr lang="zh-CN" altLang="en-US"/>
            </a:p>
          </p:txBody>
        </p:sp>
        <p:sp>
          <p:nvSpPr>
            <p:cNvPr id="170055" name="右箭头 170054"/>
            <p:cNvSpPr/>
            <p:nvPr/>
          </p:nvSpPr>
          <p:spPr>
            <a:xfrm>
              <a:off x="4170" y="2115"/>
              <a:ext cx="360" cy="156"/>
            </a:xfrm>
            <a:prstGeom prst="rightArrow">
              <a:avLst>
                <a:gd name="adj1" fmla="val 50000"/>
                <a:gd name="adj2" fmla="val 57692"/>
              </a:avLst>
            </a:prstGeom>
            <a:solidFill>
              <a:srgbClr val="FFFFFF"/>
            </a:solidFill>
            <a:ln w="9525" cap="flat" cmpd="sng">
              <a:solidFill>
                <a:srgbClr val="000000"/>
              </a:solidFill>
              <a:prstDash val="solid"/>
              <a:miter/>
              <a:headEnd type="none" w="med" len="med"/>
              <a:tailEnd type="none" w="med" len="med"/>
            </a:ln>
          </p:spPr>
          <p:txBody>
            <a:bodyPr/>
            <a:p>
              <a:endParaRPr lang="zh-CN" altLang="en-US"/>
            </a:p>
          </p:txBody>
        </p:sp>
        <p:sp>
          <p:nvSpPr>
            <p:cNvPr id="170056" name="右箭头 170055"/>
            <p:cNvSpPr/>
            <p:nvPr/>
          </p:nvSpPr>
          <p:spPr>
            <a:xfrm>
              <a:off x="4995" y="2115"/>
              <a:ext cx="825" cy="156"/>
            </a:xfrm>
            <a:prstGeom prst="rightArrow">
              <a:avLst>
                <a:gd name="adj1" fmla="val 50000"/>
                <a:gd name="adj2" fmla="val 132211"/>
              </a:avLst>
            </a:prstGeom>
            <a:solidFill>
              <a:srgbClr val="FFFFFF"/>
            </a:solidFill>
            <a:ln w="9525" cap="flat" cmpd="sng">
              <a:solidFill>
                <a:srgbClr val="000000"/>
              </a:solidFill>
              <a:prstDash val="solid"/>
              <a:miter/>
              <a:headEnd type="none" w="med" len="med"/>
              <a:tailEnd type="none" w="med" len="med"/>
            </a:ln>
          </p:spPr>
          <p:txBody>
            <a:bodyPr/>
            <a:p>
              <a:endParaRPr lang="zh-CN" altLang="en-US"/>
            </a:p>
          </p:txBody>
        </p:sp>
        <p:sp>
          <p:nvSpPr>
            <p:cNvPr id="170057" name="右箭头 170056"/>
            <p:cNvSpPr/>
            <p:nvPr/>
          </p:nvSpPr>
          <p:spPr>
            <a:xfrm>
              <a:off x="6240" y="2115"/>
              <a:ext cx="780" cy="156"/>
            </a:xfrm>
            <a:prstGeom prst="rightArrow">
              <a:avLst>
                <a:gd name="adj1" fmla="val 50000"/>
                <a:gd name="adj2" fmla="val 125000"/>
              </a:avLst>
            </a:prstGeom>
            <a:solidFill>
              <a:srgbClr val="FFFFFF"/>
            </a:solidFill>
            <a:ln w="9525" cap="flat" cmpd="sng">
              <a:solidFill>
                <a:srgbClr val="000000"/>
              </a:solidFill>
              <a:prstDash val="solid"/>
              <a:miter/>
              <a:headEnd type="none" w="med" len="med"/>
              <a:tailEnd type="none" w="med" len="med"/>
            </a:ln>
          </p:spPr>
          <p:txBody>
            <a:bodyPr/>
            <a:p>
              <a:endParaRPr lang="zh-CN" altLang="en-US"/>
            </a:p>
          </p:txBody>
        </p:sp>
        <p:sp>
          <p:nvSpPr>
            <p:cNvPr id="170058" name="右箭头 170057"/>
            <p:cNvSpPr/>
            <p:nvPr/>
          </p:nvSpPr>
          <p:spPr>
            <a:xfrm>
              <a:off x="7440" y="2115"/>
              <a:ext cx="660" cy="156"/>
            </a:xfrm>
            <a:prstGeom prst="rightArrow">
              <a:avLst>
                <a:gd name="adj1" fmla="val 50000"/>
                <a:gd name="adj2" fmla="val 105769"/>
              </a:avLst>
            </a:prstGeom>
            <a:solidFill>
              <a:srgbClr val="FFFFFF"/>
            </a:solidFill>
            <a:ln w="9525" cap="flat" cmpd="sng">
              <a:solidFill>
                <a:srgbClr val="000000"/>
              </a:solidFill>
              <a:prstDash val="solid"/>
              <a:miter/>
              <a:headEnd type="none" w="med" len="med"/>
              <a:tailEnd type="none" w="med" len="med"/>
            </a:ln>
          </p:spPr>
          <p:txBody>
            <a:bodyPr/>
            <a:p>
              <a:endParaRPr lang="zh-CN" altLang="en-US"/>
            </a:p>
          </p:txBody>
        </p:sp>
        <p:sp>
          <p:nvSpPr>
            <p:cNvPr id="170059" name="直接连接符 170058"/>
            <p:cNvSpPr/>
            <p:nvPr/>
          </p:nvSpPr>
          <p:spPr>
            <a:xfrm>
              <a:off x="900" y="1023"/>
              <a:ext cx="0" cy="312"/>
            </a:xfrm>
            <a:prstGeom prst="line">
              <a:avLst/>
            </a:prstGeom>
            <a:ln w="9525" cap="flat" cmpd="sng">
              <a:solidFill>
                <a:srgbClr val="000000"/>
              </a:solidFill>
              <a:prstDash val="solid"/>
              <a:headEnd type="none" w="med" len="med"/>
              <a:tailEnd type="stealth" w="sm" len="med"/>
            </a:ln>
          </p:spPr>
        </p:sp>
        <p:sp>
          <p:nvSpPr>
            <p:cNvPr id="170060" name="直接连接符 170059"/>
            <p:cNvSpPr/>
            <p:nvPr/>
          </p:nvSpPr>
          <p:spPr>
            <a:xfrm>
              <a:off x="1620" y="1023"/>
              <a:ext cx="0" cy="312"/>
            </a:xfrm>
            <a:prstGeom prst="line">
              <a:avLst/>
            </a:prstGeom>
            <a:ln w="9525" cap="flat" cmpd="sng">
              <a:solidFill>
                <a:srgbClr val="000000"/>
              </a:solidFill>
              <a:prstDash val="solid"/>
              <a:headEnd type="none" w="med" len="med"/>
              <a:tailEnd type="stealth" w="sm" len="med"/>
            </a:ln>
          </p:spPr>
        </p:sp>
        <p:sp>
          <p:nvSpPr>
            <p:cNvPr id="170061" name="直接连接符 170060"/>
            <p:cNvSpPr/>
            <p:nvPr/>
          </p:nvSpPr>
          <p:spPr>
            <a:xfrm>
              <a:off x="2340" y="1023"/>
              <a:ext cx="0" cy="312"/>
            </a:xfrm>
            <a:prstGeom prst="line">
              <a:avLst/>
            </a:prstGeom>
            <a:ln w="9525" cap="flat" cmpd="sng">
              <a:solidFill>
                <a:srgbClr val="000000"/>
              </a:solidFill>
              <a:prstDash val="solid"/>
              <a:headEnd type="none" w="med" len="med"/>
              <a:tailEnd type="stealth" w="sm" len="med"/>
            </a:ln>
          </p:spPr>
        </p:sp>
        <p:sp>
          <p:nvSpPr>
            <p:cNvPr id="170062" name="直接连接符 170061"/>
            <p:cNvSpPr/>
            <p:nvPr/>
          </p:nvSpPr>
          <p:spPr>
            <a:xfrm>
              <a:off x="4740" y="1023"/>
              <a:ext cx="0" cy="312"/>
            </a:xfrm>
            <a:prstGeom prst="line">
              <a:avLst/>
            </a:prstGeom>
            <a:ln w="9525" cap="flat" cmpd="sng">
              <a:solidFill>
                <a:srgbClr val="000000"/>
              </a:solidFill>
              <a:prstDash val="solid"/>
              <a:headEnd type="none" w="med" len="med"/>
              <a:tailEnd type="stealth" w="sm" len="med"/>
            </a:ln>
          </p:spPr>
        </p:sp>
        <p:sp>
          <p:nvSpPr>
            <p:cNvPr id="170063" name="直接连接符 170062"/>
            <p:cNvSpPr/>
            <p:nvPr/>
          </p:nvSpPr>
          <p:spPr>
            <a:xfrm>
              <a:off x="6030" y="1023"/>
              <a:ext cx="0" cy="312"/>
            </a:xfrm>
            <a:prstGeom prst="line">
              <a:avLst/>
            </a:prstGeom>
            <a:ln w="9525" cap="flat" cmpd="sng">
              <a:solidFill>
                <a:srgbClr val="000000"/>
              </a:solidFill>
              <a:prstDash val="solid"/>
              <a:headEnd type="none" w="med" len="med"/>
              <a:tailEnd type="stealth" w="sm" len="med"/>
            </a:ln>
          </p:spPr>
        </p:sp>
        <p:sp>
          <p:nvSpPr>
            <p:cNvPr id="170064" name="直接连接符 170063"/>
            <p:cNvSpPr/>
            <p:nvPr/>
          </p:nvSpPr>
          <p:spPr>
            <a:xfrm>
              <a:off x="7215" y="1023"/>
              <a:ext cx="0" cy="312"/>
            </a:xfrm>
            <a:prstGeom prst="line">
              <a:avLst/>
            </a:prstGeom>
            <a:ln w="9525" cap="flat" cmpd="sng">
              <a:solidFill>
                <a:srgbClr val="000000"/>
              </a:solidFill>
              <a:prstDash val="solid"/>
              <a:headEnd type="none" w="med" len="med"/>
              <a:tailEnd type="stealth" w="sm" len="med"/>
            </a:ln>
          </p:spPr>
        </p:sp>
        <p:sp>
          <p:nvSpPr>
            <p:cNvPr id="170065" name="直接连接符 170064"/>
            <p:cNvSpPr/>
            <p:nvPr/>
          </p:nvSpPr>
          <p:spPr>
            <a:xfrm>
              <a:off x="5220" y="384"/>
              <a:ext cx="0" cy="312"/>
            </a:xfrm>
            <a:prstGeom prst="line">
              <a:avLst/>
            </a:prstGeom>
            <a:ln w="9525" cap="flat" cmpd="sng">
              <a:solidFill>
                <a:srgbClr val="000000"/>
              </a:solidFill>
              <a:prstDash val="solid"/>
              <a:headEnd type="none" w="med" len="med"/>
              <a:tailEnd type="stealth" w="sm" len="med"/>
            </a:ln>
          </p:spPr>
        </p:sp>
        <p:sp>
          <p:nvSpPr>
            <p:cNvPr id="170066" name="直接连接符 170065"/>
            <p:cNvSpPr/>
            <p:nvPr/>
          </p:nvSpPr>
          <p:spPr>
            <a:xfrm>
              <a:off x="6120" y="384"/>
              <a:ext cx="0" cy="312"/>
            </a:xfrm>
            <a:prstGeom prst="line">
              <a:avLst/>
            </a:prstGeom>
            <a:ln w="9525" cap="flat" cmpd="sng">
              <a:solidFill>
                <a:srgbClr val="000000"/>
              </a:solidFill>
              <a:prstDash val="solid"/>
              <a:headEnd type="none" w="med" len="med"/>
              <a:tailEnd type="stealth" w="sm" len="med"/>
            </a:ln>
          </p:spPr>
        </p:sp>
        <p:sp>
          <p:nvSpPr>
            <p:cNvPr id="170067" name="矩形 170066"/>
            <p:cNvSpPr/>
            <p:nvPr/>
          </p:nvSpPr>
          <p:spPr>
            <a:xfrm>
              <a:off x="2340" y="5235"/>
              <a:ext cx="3780" cy="468"/>
            </a:xfrm>
            <a:prstGeom prst="rect">
              <a:avLst/>
            </a:prstGeom>
            <a:noFill/>
            <a:ln w="9525" cap="flat" cmpd="sng">
              <a:solidFill>
                <a:srgbClr val="3366FF"/>
              </a:solidFill>
              <a:prstDash val="solid"/>
              <a:miter/>
              <a:headEnd type="none" w="med" len="med"/>
              <a:tailEnd type="none" w="med" len="med"/>
            </a:ln>
          </p:spPr>
          <p:txBody>
            <a:bodyPr anchor="ctr" anchorCtr="1"/>
            <a:p>
              <a:pPr algn="just"/>
              <a:r>
                <a:rPr lang="zh-CN" altLang="en-US" b="1">
                  <a:solidFill>
                    <a:srgbClr val="0066FF"/>
                  </a:solidFill>
                  <a:latin typeface="Times New Roman" panose="02020603050405020304" pitchFamily="18" charset="0"/>
                </a:rPr>
                <a:t>图</a:t>
              </a:r>
              <a:r>
                <a:rPr lang="en-US" altLang="zh-CN" b="1">
                  <a:solidFill>
                    <a:srgbClr val="0066FF"/>
                  </a:solidFill>
                  <a:latin typeface="Times New Roman" panose="02020603050405020304" pitchFamily="18" charset="0"/>
                </a:rPr>
                <a:t>5.3.1</a:t>
              </a:r>
              <a:r>
                <a:rPr lang="zh-CN" altLang="en-US" b="1">
                  <a:solidFill>
                    <a:srgbClr val="0066FF"/>
                  </a:solidFill>
                  <a:latin typeface="Times New Roman" panose="02020603050405020304" pitchFamily="18" charset="0"/>
                </a:rPr>
                <a:t>工图预算编制程序示意图</a:t>
              </a:r>
              <a:endParaRPr lang="zh-CN" altLang="en-US" sz="4100" b="1">
                <a:solidFill>
                  <a:srgbClr val="0066FF"/>
                </a:solidFill>
                <a:effectLst>
                  <a:outerShdw blurRad="38100" dist="38100" dir="2700000">
                    <a:srgbClr val="000000"/>
                  </a:outerShdw>
                </a:effectLst>
                <a:latin typeface="Arial" panose="020B0604020202020204" pitchFamily="34" charset="0"/>
              </a:endParaRPr>
            </a:p>
          </p:txBody>
        </p:sp>
      </p:gr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1010" name="文本占位符 171009"/>
          <p:cNvSpPr>
            <a:spLocks noGrp="1"/>
          </p:cNvSpPr>
          <p:nvPr>
            <p:ph type="body" idx="1"/>
          </p:nvPr>
        </p:nvSpPr>
        <p:spPr>
          <a:xfrm>
            <a:off x="457200" y="609600"/>
            <a:ext cx="8229600" cy="5516563"/>
          </a:xfrm>
          <a:ln/>
        </p:spPr>
        <p:txBody>
          <a:bodyPr/>
          <a:p>
            <a:pPr>
              <a:buNone/>
            </a:pPr>
            <a:r>
              <a:rPr lang="zh-CN" altLang="en-US" b="1">
                <a:solidFill>
                  <a:schemeClr val="folHlink"/>
                </a:solidFill>
              </a:rPr>
              <a:t>（五）施工图预算的编制依据</a:t>
            </a:r>
            <a:endParaRPr lang="zh-CN" altLang="en-US">
              <a:solidFill>
                <a:schemeClr val="folHlink"/>
              </a:solidFill>
            </a:endParaRPr>
          </a:p>
          <a:p>
            <a:pPr>
              <a:buNone/>
            </a:pPr>
            <a:r>
              <a:rPr lang="zh-CN" altLang="en-US"/>
              <a:t>   施工图预算的编制依据主要包括：</a:t>
            </a:r>
            <a:endParaRPr lang="zh-CN" altLang="en-US"/>
          </a:p>
          <a:p>
            <a:pPr>
              <a:buNone/>
            </a:pPr>
            <a:r>
              <a:rPr lang="zh-CN" altLang="en-US"/>
              <a:t>  （１）施工图纸及说明书和标准图集；</a:t>
            </a:r>
            <a:br>
              <a:rPr lang="zh-CN" altLang="en-US"/>
            </a:br>
            <a:r>
              <a:rPr lang="zh-CN" altLang="en-US"/>
              <a:t>（２）现行预算定额及单位估价表；</a:t>
            </a:r>
            <a:br>
              <a:rPr lang="zh-CN" altLang="en-US"/>
            </a:br>
            <a:r>
              <a:rPr lang="zh-CN" altLang="en-US"/>
              <a:t>（３）施工组织设计及施工方案；</a:t>
            </a:r>
            <a:br>
              <a:rPr lang="zh-CN" altLang="en-US"/>
            </a:br>
            <a:r>
              <a:rPr lang="zh-CN" altLang="en-US"/>
              <a:t>（４）人工、材料、机械台班预算价格及调价规定；</a:t>
            </a:r>
            <a:br>
              <a:rPr lang="zh-CN" altLang="en-US"/>
            </a:br>
            <a:r>
              <a:rPr lang="zh-CN" altLang="en-US"/>
              <a:t>（５）建安工程费用定额；</a:t>
            </a:r>
            <a:br>
              <a:rPr lang="zh-CN" altLang="en-US"/>
            </a:br>
            <a:r>
              <a:rPr lang="zh-CN" altLang="en-US"/>
              <a:t>（６）预算工作手册及有关工具书。</a:t>
            </a:r>
            <a:endParaRPr lang="zh-CN" altLang="en-US"/>
          </a:p>
          <a:p>
            <a:pPr>
              <a:buNone/>
            </a:pPr>
            <a:endParaRPr lang="zh-CN" altLang="en-US"/>
          </a:p>
        </p:txBody>
      </p:sp>
    </p:spTree>
  </p:cSld>
  <p:clrMapOvr>
    <a:masterClrMapping/>
  </p:clrMapOvr>
</p:sld>
</file>

<file path=ppt/theme/theme1.xml><?xml version="1.0" encoding="utf-8"?>
<a:theme xmlns:a="http://schemas.openxmlformats.org/drawingml/2006/main" name="Profile">
  <a:themeElements>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C"/>
      </a:accent5>
      <a:accent6>
        <a:srgbClr val="B70000"/>
      </a:accent6>
      <a:hlink>
        <a:srgbClr val="336699"/>
      </a:hlink>
      <a:folHlink>
        <a:srgbClr val="003366"/>
      </a:folHlink>
    </a:clrScheme>
    <a:fontScheme name="">
      <a:majorFont>
        <a:latin typeface="Verdana"/>
        <a:ea typeface="宋体"/>
        <a:cs typeface=""/>
      </a:majorFont>
      <a:minorFont>
        <a:latin typeface="Verdana"/>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800000"/>
        </a:lt1>
        <a:dk2>
          <a:srgbClr val="FFFFFF"/>
        </a:dk2>
        <a:lt2>
          <a:srgbClr val="A50021"/>
        </a:lt2>
        <a:accent1>
          <a:srgbClr val="FF9900"/>
        </a:accent1>
        <a:accent2>
          <a:srgbClr val="FF3300"/>
        </a:accent2>
        <a:accent3>
          <a:srgbClr val="C1AAAA"/>
        </a:accent3>
        <a:accent4>
          <a:srgbClr val="DCDCDC"/>
        </a:accent4>
        <a:accent5>
          <a:srgbClr val="FFCAAA"/>
        </a:accent5>
        <a:accent6>
          <a:srgbClr val="E52D00"/>
        </a:accent6>
        <a:hlink>
          <a:srgbClr val="FFFFCC"/>
        </a:hlink>
        <a:folHlink>
          <a:srgbClr val="FFCC99"/>
        </a:folHlink>
      </a:clrScheme>
      <a:clrMap bg1="lt1" tx1="dk1" bg2="lt2" tx2="dk2" accent1="accent1" accent2="accent2" accent3="accent3" accent4="accent4" accent5="accent5" accent6="accent6" hlink="hlink" folHlink="folHlink"/>
    </a:extraClrScheme>
    <a:extraClrScheme>
      <a:clrScheme name="">
        <a:dk1>
          <a:srgbClr val="FFFFFF"/>
        </a:dk1>
        <a:lt1>
          <a:srgbClr val="51072E"/>
        </a:lt1>
        <a:dk2>
          <a:srgbClr val="FFFFFF"/>
        </a:dk2>
        <a:lt2>
          <a:srgbClr val="3C001E"/>
        </a:lt2>
        <a:accent1>
          <a:srgbClr val="89A38F"/>
        </a:accent1>
        <a:accent2>
          <a:srgbClr val="666699"/>
        </a:accent2>
        <a:accent3>
          <a:srgbClr val="B3AAAC"/>
        </a:accent3>
        <a:accent4>
          <a:srgbClr val="DCDCDC"/>
        </a:accent4>
        <a:accent5>
          <a:srgbClr val="C4CEC6"/>
        </a:accent5>
        <a:accent6>
          <a:srgbClr val="5B5B89"/>
        </a:accent6>
        <a:hlink>
          <a:srgbClr val="808000"/>
        </a:hlink>
        <a:folHlink>
          <a:srgbClr val="666633"/>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FFFFFF"/>
        </a:dk2>
        <a:lt2>
          <a:srgbClr val="333333"/>
        </a:lt2>
        <a:accent1>
          <a:srgbClr val="3399FF"/>
        </a:accent1>
        <a:accent2>
          <a:srgbClr val="CC0000"/>
        </a:accent2>
        <a:accent3>
          <a:srgbClr val="AAAAAA"/>
        </a:accent3>
        <a:accent4>
          <a:srgbClr val="DCDCDC"/>
        </a:accent4>
        <a:accent5>
          <a:srgbClr val="ADCAFF"/>
        </a:accent5>
        <a:accent6>
          <a:srgbClr val="B70000"/>
        </a:accent6>
        <a:hlink>
          <a:srgbClr val="666699"/>
        </a:hlink>
        <a:folHlink>
          <a:srgbClr val="6600CC"/>
        </a:folHlink>
      </a:clrScheme>
      <a:clrMap bg1="lt1" tx1="dk1" bg2="lt2" tx2="dk2" accent1="accent1" accent2="accent2" accent3="accent3" accent4="accent4" accent5="accent5" accent6="accent6" hlink="hlink" folHlink="folHlink"/>
    </a:extraClrScheme>
    <a:extraClrScheme>
      <a:clrScheme name="">
        <a:dk1>
          <a:srgbClr val="FFFFFF"/>
        </a:dk1>
        <a:lt1>
          <a:srgbClr val="330000"/>
        </a:lt1>
        <a:dk2>
          <a:srgbClr val="FFFFFF"/>
        </a:dk2>
        <a:lt2>
          <a:srgbClr val="4B3D1B"/>
        </a:lt2>
        <a:accent1>
          <a:srgbClr val="CC9900"/>
        </a:accent1>
        <a:accent2>
          <a:srgbClr val="CC6600"/>
        </a:accent2>
        <a:accent3>
          <a:srgbClr val="ADAAAA"/>
        </a:accent3>
        <a:accent4>
          <a:srgbClr val="DCDCDC"/>
        </a:accent4>
        <a:accent5>
          <a:srgbClr val="E2CAAA"/>
        </a:accent5>
        <a:accent6>
          <a:srgbClr val="B75B00"/>
        </a:accent6>
        <a:hlink>
          <a:srgbClr val="666699"/>
        </a:hlink>
        <a:folHlink>
          <a:srgbClr val="CCCC00"/>
        </a:folHlink>
      </a:clrScheme>
      <a:clrMap bg1="lt1" tx1="dk1" bg2="lt2" tx2="dk2" accent1="accent1" accent2="accent2" accent3="accent3" accent4="accent4" accent5="accent5" accent6="accent6" hlink="hlink" folHlink="folHlink"/>
    </a:extraClrScheme>
    <a:extraClrScheme>
      <a:clrScheme name="">
        <a:dk1>
          <a:srgbClr val="FFFFFF"/>
        </a:dk1>
        <a:lt1>
          <a:srgbClr val="003366"/>
        </a:lt1>
        <a:dk2>
          <a:srgbClr val="FFFFFF"/>
        </a:dk2>
        <a:lt2>
          <a:srgbClr val="006666"/>
        </a:lt2>
        <a:accent1>
          <a:srgbClr val="0099CC"/>
        </a:accent1>
        <a:accent2>
          <a:srgbClr val="6666FF"/>
        </a:accent2>
        <a:accent3>
          <a:srgbClr val="AAADB9"/>
        </a:accent3>
        <a:accent4>
          <a:srgbClr val="DCDCDC"/>
        </a:accent4>
        <a:accent5>
          <a:srgbClr val="AACAE2"/>
        </a:accent5>
        <a:accent6>
          <a:srgbClr val="5B5BE5"/>
        </a:accent6>
        <a:hlink>
          <a:srgbClr val="FFFFCC"/>
        </a:hlink>
        <a:folHlink>
          <a:srgbClr val="FFCC00"/>
        </a:folHlink>
      </a:clrScheme>
      <a:clrMap bg1="lt1" tx1="dk1" bg2="lt2" tx2="dk2" accent1="accent1" accent2="accent2" accent3="accent3" accent4="accent4" accent5="accent5" accent6="accent6" hlink="hlink" folHlink="folHlink"/>
    </a:extraClrScheme>
    <a:extraClrScheme>
      <a:clrScheme name="">
        <a:dk1>
          <a:srgbClr val="FFFFFF"/>
        </a:dk1>
        <a:lt1>
          <a:srgbClr val="006666"/>
        </a:lt1>
        <a:dk2>
          <a:srgbClr val="FFFFFF"/>
        </a:dk2>
        <a:lt2>
          <a:srgbClr val="003366"/>
        </a:lt2>
        <a:accent1>
          <a:srgbClr val="6699FF"/>
        </a:accent1>
        <a:accent2>
          <a:srgbClr val="00CCFF"/>
        </a:accent2>
        <a:accent3>
          <a:srgbClr val="AAB9B9"/>
        </a:accent3>
        <a:accent4>
          <a:srgbClr val="DCDCDC"/>
        </a:accent4>
        <a:accent5>
          <a:srgbClr val="B9CAFF"/>
        </a:accent5>
        <a:accent6>
          <a:srgbClr val="00B7E5"/>
        </a:accent6>
        <a:hlink>
          <a:srgbClr val="FFFFCC"/>
        </a:hlink>
        <a:folHlink>
          <a:srgbClr val="33CCCC"/>
        </a:folHlink>
      </a:clrScheme>
      <a:clrMap bg1="lt1" tx1="dk1" bg2="lt2" tx2="dk2" accent1="accent1" accent2="accent2" accent3="accent3" accent4="accent4" accent5="accent5" accent6="accent6" hlink="hlink" folHlink="folHlink"/>
    </a:extraClrScheme>
    <a:extraClrScheme>
      <a:clrScheme name="">
        <a:dk1>
          <a:srgbClr val="000000"/>
        </a:dk1>
        <a:lt1>
          <a:srgbClr val="619CB1"/>
        </a:lt1>
        <a:dk2>
          <a:srgbClr val="FFFFFF"/>
        </a:dk2>
        <a:lt2>
          <a:srgbClr val="4E899E"/>
        </a:lt2>
        <a:accent1>
          <a:srgbClr val="FFCC00"/>
        </a:accent1>
        <a:accent2>
          <a:srgbClr val="B6523E"/>
        </a:accent2>
        <a:accent3>
          <a:srgbClr val="B7CBD4"/>
        </a:accent3>
        <a:accent4>
          <a:srgbClr val="000000"/>
        </a:accent4>
        <a:accent5>
          <a:srgbClr val="FFE2AA"/>
        </a:accent5>
        <a:accent6>
          <a:srgbClr val="A3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
        <a:dk1>
          <a:srgbClr val="FFFFFF"/>
        </a:dk1>
        <a:lt1>
          <a:srgbClr val="336600"/>
        </a:lt1>
        <a:dk2>
          <a:srgbClr val="FFFFFF"/>
        </a:dk2>
        <a:lt2>
          <a:srgbClr val="598600"/>
        </a:lt2>
        <a:accent1>
          <a:srgbClr val="33CC33"/>
        </a:accent1>
        <a:accent2>
          <a:srgbClr val="99CC00"/>
        </a:accent2>
        <a:accent3>
          <a:srgbClr val="ADB9AA"/>
        </a:accent3>
        <a:accent4>
          <a:srgbClr val="DCDCDC"/>
        </a:accent4>
        <a:accent5>
          <a:srgbClr val="ADE2AD"/>
        </a:accent5>
        <a:accent6>
          <a:srgbClr val="89B700"/>
        </a:accent6>
        <a:hlink>
          <a:srgbClr val="FFCC00"/>
        </a:hlink>
        <a:folHlink>
          <a:srgbClr val="FFFF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C"/>
        </a:accent5>
        <a:accent6>
          <a:srgbClr val="B7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Profile</Template>
  <TotalTime>0</TotalTime>
  <Words>5438</Words>
  <Application>WPS 演示</Application>
  <PresentationFormat>在屏幕上显示</PresentationFormat>
  <Paragraphs>1137</Paragraphs>
  <Slides>21</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21</vt:i4>
      </vt:variant>
    </vt:vector>
  </HeadingPairs>
  <TitlesOfParts>
    <vt:vector size="34" baseType="lpstr">
      <vt:lpstr>Arial</vt:lpstr>
      <vt:lpstr>宋体</vt:lpstr>
      <vt:lpstr>Wingdings</vt:lpstr>
      <vt:lpstr>Verdana</vt:lpstr>
      <vt:lpstr>Times New Roman</vt:lpstr>
      <vt:lpstr>楷体_GB2312</vt:lpstr>
      <vt:lpstr>黑体</vt:lpstr>
      <vt:lpstr>仿宋_GB2312</vt:lpstr>
      <vt:lpstr>新宋体</vt:lpstr>
      <vt:lpstr>仿宋</vt:lpstr>
      <vt:lpstr>微软雅黑</vt:lpstr>
      <vt:lpstr>Arial Unicode MS</vt:lpstr>
      <vt:lpstr>Profile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小霞</cp:lastModifiedBy>
  <cp:revision>149</cp:revision>
  <dcterms:created xsi:type="dcterms:W3CDTF">2015-06-01T00:48:31Z</dcterms:created>
  <dcterms:modified xsi:type="dcterms:W3CDTF">2018-12-10T10:01:35Z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r8>1</vt:r8>
  </property>
  <property fmtid="{D5CDD505-2E9C-101B-9397-08002B2CF9AE}" pid="3" name="KSOProductBuildVer">
    <vt:lpwstr>2052-11.1.0.8013</vt:lpwstr>
  </property>
</Properties>
</file>