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sldIdLst>
    <p:sldId id="256" r:id="rId3"/>
    <p:sldId id="488" r:id="rId4"/>
    <p:sldId id="286" r:id="rId5"/>
    <p:sldId id="288" r:id="rId6"/>
    <p:sldId id="410" r:id="rId7"/>
    <p:sldId id="289" r:id="rId8"/>
    <p:sldId id="411" r:id="rId9"/>
    <p:sldId id="290" r:id="rId10"/>
    <p:sldId id="291" r:id="rId11"/>
    <p:sldId id="292" r:id="rId12"/>
    <p:sldId id="293" r:id="rId13"/>
    <p:sldId id="294" r:id="rId14"/>
    <p:sldId id="295" r:id="rId15"/>
    <p:sldId id="296" r:id="rId16"/>
    <p:sldId id="386" r:id="rId17"/>
    <p:sldId id="297" r:id="rId18"/>
    <p:sldId id="299" r:id="rId19"/>
    <p:sldId id="380" r:id="rId20"/>
    <p:sldId id="300" r:id="rId21"/>
    <p:sldId id="301" r:id="rId22"/>
    <p:sldId id="302" r:id="rId23"/>
    <p:sldId id="303" r:id="rId24"/>
    <p:sldId id="387" r:id="rId25"/>
    <p:sldId id="388" r:id="rId26"/>
    <p:sldId id="389" r:id="rId27"/>
    <p:sldId id="304" r:id="rId28"/>
    <p:sldId id="306" r:id="rId29"/>
    <p:sldId id="307" r:id="rId30"/>
    <p:sldId id="308" r:id="rId31"/>
    <p:sldId id="309" r:id="rId32"/>
    <p:sldId id="310" r:id="rId33"/>
    <p:sldId id="311" r:id="rId34"/>
    <p:sldId id="312" r:id="rId35"/>
    <p:sldId id="313" r:id="rId36"/>
    <p:sldId id="316" r:id="rId37"/>
    <p:sldId id="314" r:id="rId38"/>
    <p:sldId id="315" r:id="rId39"/>
    <p:sldId id="317" r:id="rId40"/>
    <p:sldId id="318" r:id="rId41"/>
    <p:sldId id="319" r:id="rId42"/>
    <p:sldId id="381" r:id="rId43"/>
    <p:sldId id="320" r:id="rId44"/>
    <p:sldId id="321" r:id="rId45"/>
    <p:sldId id="322" r:id="rId46"/>
    <p:sldId id="412" r:id="rId47"/>
    <p:sldId id="413" r:id="rId48"/>
    <p:sldId id="323" r:id="rId49"/>
    <p:sldId id="324" r:id="rId50"/>
    <p:sldId id="325" r:id="rId51"/>
  </p:sldIdLst>
  <p:sldSz cx="9144000" cy="6858000" type="screen4x3"/>
  <p:notesSz cx="7102475" cy="10231755"/>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DFDA1"/>
    <a:srgbClr val="F0F8A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552" y="-108"/>
      </p:cViewPr>
      <p:guideLst>
        <p:guide orient="horz" pos="2146"/>
        <p:guide pos="2880"/>
      </p:guideLst>
    </p:cSldViewPr>
  </p:slideViewPr>
  <p:notesTextViewPr>
    <p:cViewPr>
      <p:scale>
        <a:sx n="100" d="100"/>
        <a:sy n="100" d="100"/>
      </p:scale>
      <p:origin x="0" y="0"/>
    </p:cViewPr>
  </p:notesText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notesMaster" Target="notesMasters/notesMaster1.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3078163" cy="511175"/>
          </a:xfrm>
          <a:prstGeom prst="rect">
            <a:avLst/>
          </a:prstGeom>
          <a:noFill/>
          <a:ln w="9525">
            <a:noFill/>
          </a:ln>
        </p:spPr>
        <p:txBody>
          <a:bodyPr lIns="99048" tIns="49524" rIns="99048" bIns="49524"/>
          <a:p>
            <a:pPr lvl="0" defTabSz="990600" fontAlgn="base"/>
            <a:endParaRPr lang="zh-CN" altLang="en-US" sz="1300" strike="noStrike" noProof="1"/>
          </a:p>
        </p:txBody>
      </p:sp>
      <p:sp>
        <p:nvSpPr>
          <p:cNvPr id="3075" name="日期占位符 3074"/>
          <p:cNvSpPr>
            <a:spLocks noGrp="1"/>
          </p:cNvSpPr>
          <p:nvPr>
            <p:ph type="dt" idx="1"/>
          </p:nvPr>
        </p:nvSpPr>
        <p:spPr>
          <a:xfrm>
            <a:off x="4022725" y="0"/>
            <a:ext cx="3078163" cy="511175"/>
          </a:xfrm>
          <a:prstGeom prst="rect">
            <a:avLst/>
          </a:prstGeom>
          <a:noFill/>
          <a:ln w="9525">
            <a:noFill/>
          </a:ln>
        </p:spPr>
        <p:txBody>
          <a:bodyPr lIns="99048" tIns="49524" rIns="99048" bIns="49524"/>
          <a:p>
            <a:pPr lvl="0" algn="r" defTabSz="990600" fontAlgn="base"/>
            <a:endParaRPr lang="zh-CN" altLang="en-US" sz="1300" strike="noStrike" noProof="1"/>
          </a:p>
        </p:txBody>
      </p:sp>
      <p:sp>
        <p:nvSpPr>
          <p:cNvPr id="3076" name="幻灯片图像占位符 3075"/>
          <p:cNvSpPr>
            <a:spLocks noGrp="1" noRot="1"/>
          </p:cNvSpPr>
          <p:nvPr>
            <p:ph type="sldImg"/>
          </p:nvPr>
        </p:nvSpPr>
        <p:spPr>
          <a:xfrm>
            <a:off x="992188" y="766763"/>
            <a:ext cx="5118100" cy="3836987"/>
          </a:xfrm>
          <a:prstGeom prst="rect">
            <a:avLst/>
          </a:prstGeom>
          <a:noFill/>
          <a:ln w="9525">
            <a:noFill/>
          </a:ln>
        </p:spPr>
      </p:sp>
      <p:sp>
        <p:nvSpPr>
          <p:cNvPr id="3077" name="文本占位符 3076"/>
          <p:cNvSpPr>
            <a:spLocks noGrp="1" noRot="1"/>
          </p:cNvSpPr>
          <p:nvPr>
            <p:ph type="body" sz="quarter"/>
          </p:nvPr>
        </p:nvSpPr>
        <p:spPr>
          <a:xfrm>
            <a:off x="709613" y="4859338"/>
            <a:ext cx="5683250" cy="4605337"/>
          </a:xfrm>
          <a:prstGeom prst="rect">
            <a:avLst/>
          </a:prstGeom>
          <a:noFill/>
          <a:ln w="9525">
            <a:noFill/>
          </a:ln>
        </p:spPr>
        <p:txBody>
          <a:bodyPr lIns="99048" tIns="49524" rIns="99048" bIns="49524" anchor="ctr"/>
          <a:p>
            <a:pPr lvl="0" indent="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3078" name="页脚占位符 3077"/>
          <p:cNvSpPr>
            <a:spLocks noGrp="1"/>
          </p:cNvSpPr>
          <p:nvPr>
            <p:ph type="ftr" sz="quarter" idx="4"/>
          </p:nvPr>
        </p:nvSpPr>
        <p:spPr>
          <a:xfrm>
            <a:off x="0" y="9718675"/>
            <a:ext cx="3078163" cy="511175"/>
          </a:xfrm>
          <a:prstGeom prst="rect">
            <a:avLst/>
          </a:prstGeom>
          <a:noFill/>
          <a:ln w="9525">
            <a:noFill/>
          </a:ln>
        </p:spPr>
        <p:txBody>
          <a:bodyPr lIns="99048" tIns="49524" rIns="99048" bIns="49524" anchor="b"/>
          <a:p>
            <a:pPr lvl="0" defTabSz="990600" fontAlgn="base"/>
            <a:endParaRPr lang="zh-CN" altLang="en-US" sz="1300" strike="noStrike" noProof="1"/>
          </a:p>
        </p:txBody>
      </p:sp>
      <p:sp>
        <p:nvSpPr>
          <p:cNvPr id="3079" name="灯片编号占位符 3078"/>
          <p:cNvSpPr>
            <a:spLocks noGrp="1"/>
          </p:cNvSpPr>
          <p:nvPr>
            <p:ph type="sldNum" sz="quarter" idx="5"/>
          </p:nvPr>
        </p:nvSpPr>
        <p:spPr>
          <a:xfrm>
            <a:off x="4022725" y="9718675"/>
            <a:ext cx="3078163" cy="511175"/>
          </a:xfrm>
          <a:prstGeom prst="rect">
            <a:avLst/>
          </a:prstGeom>
          <a:noFill/>
          <a:ln w="9525">
            <a:noFill/>
          </a:ln>
        </p:spPr>
        <p:txBody>
          <a:bodyPr lIns="99048" tIns="49524" rIns="99048" bIns="49524" anchor="b"/>
          <a:p>
            <a:pPr lvl="0" algn="r" defTabSz="990600" fontAlgn="base"/>
            <a:fld id="{9A0DB2DC-4C9A-4742-B13C-FB6460FD3503}" type="slidenum">
              <a:rPr lang="zh-CN" altLang="en-US" sz="1300" strike="noStrike" noProof="1">
                <a:latin typeface="Verdana" panose="020B0604030504040204" pitchFamily="34" charset="0"/>
                <a:ea typeface="宋体" panose="02010600030101010101" pitchFamily="2" charset="-122"/>
                <a:cs typeface="+mn-cs"/>
              </a:rPr>
            </a:fld>
            <a:endParaRPr lang="zh-CN" altLang="en-US" sz="1300" strike="noStrike" noProof="1"/>
          </a:p>
        </p:txBody>
      </p:sp>
    </p:spTree>
  </p:cSld>
  <p:clrMap bg1="lt1" tx1="dk1" bg2="lt2" tx2="dk2" accent1="accent1" accent2="accent2" accent3="accent3" accent4="accent4" accent5="accent5" accent6="accent6" hlink="hlink" folHlink="folHlink"/>
  <p:hf sldNum="0" hdr="0" ftr="0" dt="0"/>
  <p:notesStyle>
    <a:lvl1pPr marL="0" lvl="0"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2" name="任意多边形 2054"/>
          <p:cNvSpPr/>
          <p:nvPr/>
        </p:nvSpPr>
        <p:spPr>
          <a:xfrm>
            <a:off x="685800" y="2393950"/>
            <a:ext cx="7772400" cy="109538"/>
          </a:xfrm>
          <a:custGeom>
            <a:avLst/>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fontAlgn="base"/>
            <a:r>
              <a:rPr lang="zh-CN" altLang="en-US" strike="noStrike" noProof="1"/>
              <a:t>单击此处编辑母版标题样式</a:t>
            </a:r>
            <a:endParaRPr lang="zh-CN" altLang="en-US" strike="noStrike" noProof="1"/>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fontAlgn="base"/>
            <a:r>
              <a:rPr lang="zh-CN" altLang="en-US" strike="noStrike" noProof="1"/>
              <a:t>单击此处编辑母版副标题样式</a:t>
            </a:r>
            <a:endParaRPr lang="zh-CN" altLang="en-US" strike="noStrike" noProof="1"/>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34" charset="0"/>
              </a:defRPr>
            </a:lvl1pPr>
          </a:lstStyle>
          <a:p>
            <a:pPr fontAlgn="base"/>
            <a:endParaRPr lang="zh-CN" altLang="en-US" strike="noStrike" noProof="1"/>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34" charset="0"/>
              </a:defRPr>
            </a:lvl1pPr>
          </a:lstStyle>
          <a:p>
            <a:pPr fontAlgn="base"/>
            <a:endParaRPr lang="zh-CN" altLang="en-US" strike="noStrike" noProof="1"/>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34" charset="0"/>
              </a:defRPr>
            </a:lvl1pPr>
          </a:lstStyle>
          <a:p>
            <a:pPr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altLang="en-US"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90631"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altLang="en-US"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altLang="en-US"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566738" y="304800"/>
            <a:ext cx="8008937" cy="57150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p>
        </p:txBody>
      </p:sp>
      <p:sp>
        <p:nvSpPr>
          <p:cNvPr id="4" name="页脚占位符 3"/>
          <p:cNvSpPr>
            <a:spLocks noGrp="1"/>
          </p:cNvSpPr>
          <p:nvPr>
            <p:ph type="ftr" sz="quarter" idx="11"/>
          </p:nvPr>
        </p:nvSpPr>
        <p:spPr/>
        <p:txBody>
          <a:bodyPr/>
          <a:p>
            <a:pPr lvl="0" fontAlgn="base"/>
            <a:endParaRPr lang="zh-CN" altLang="en-US" strike="noStrike" noProof="1"/>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altLang="en-US"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p>
        </p:txBody>
      </p:sp>
      <p:sp>
        <p:nvSpPr>
          <p:cNvPr id="5" name="页脚占位符 4"/>
          <p:cNvSpPr>
            <a:spLocks noGrp="1"/>
          </p:cNvSpPr>
          <p:nvPr>
            <p:ph type="ftr" sz="quarter" idx="11"/>
          </p:nvPr>
        </p:nvSpPr>
        <p:spPr/>
        <p:txBody>
          <a:bodyPr/>
          <a:p>
            <a:pPr lvl="0" fontAlgn="base"/>
            <a:endParaRPr lang="zh-CN" altLang="en-US" strike="noStrike" noProof="1"/>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724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altLang="en-US"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p>
        </p:txBody>
      </p:sp>
      <p:sp>
        <p:nvSpPr>
          <p:cNvPr id="8" name="页脚占位符 7"/>
          <p:cNvSpPr>
            <a:spLocks noGrp="1"/>
          </p:cNvSpPr>
          <p:nvPr>
            <p:ph type="ftr" sz="quarter" idx="11"/>
          </p:nvPr>
        </p:nvSpPr>
        <p:spPr/>
        <p:txBody>
          <a:bodyPr/>
          <a:p>
            <a:pPr lvl="0" fontAlgn="base"/>
            <a:endParaRPr lang="zh-CN" altLang="en-US" strike="noStrike" noProof="1"/>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p>
        </p:txBody>
      </p:sp>
      <p:sp>
        <p:nvSpPr>
          <p:cNvPr id="4" name="页脚占位符 3"/>
          <p:cNvSpPr>
            <a:spLocks noGrp="1"/>
          </p:cNvSpPr>
          <p:nvPr>
            <p:ph type="ftr" sz="quarter" idx="11"/>
          </p:nvPr>
        </p:nvSpPr>
        <p:spPr/>
        <p:txBody>
          <a:bodyPr/>
          <a:p>
            <a:pPr lvl="0" fontAlgn="base"/>
            <a:endParaRPr lang="zh-CN" altLang="en-US" strike="noStrike" noProof="1"/>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p>
        </p:txBody>
      </p:sp>
      <p:sp>
        <p:nvSpPr>
          <p:cNvPr id="3" name="页脚占位符 2"/>
          <p:cNvSpPr>
            <a:spLocks noGrp="1"/>
          </p:cNvSpPr>
          <p:nvPr>
            <p:ph type="ftr" sz="quarter" idx="11"/>
          </p:nvPr>
        </p:nvSpPr>
        <p:spPr/>
        <p:txBody>
          <a:bodyPr/>
          <a:p>
            <a:pPr lvl="0" fontAlgn="base"/>
            <a:endParaRPr lang="zh-CN" altLang="en-US" strike="noStrike" noProof="1"/>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altLang="en-US"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p>
        </p:txBody>
      </p:sp>
      <p:sp>
        <p:nvSpPr>
          <p:cNvPr id="6" name="页脚占位符 5"/>
          <p:cNvSpPr>
            <a:spLocks noGrp="1"/>
          </p:cNvSpPr>
          <p:nvPr>
            <p:ph type="ftr" sz="quarter" idx="11"/>
          </p:nvPr>
        </p:nvSpPr>
        <p:spPr/>
        <p:txBody>
          <a:bodyPr/>
          <a:p>
            <a:pPr lvl="0" fontAlgn="base"/>
            <a:endParaRPr lang="zh-CN" altLang="en-US" strike="noStrike" noProof="1"/>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indent="0"/>
            <a:r>
              <a:rPr lang="zh-CN" altLang="en-US"/>
              <a:t>单击此处编辑母版标题样式</a:t>
            </a:r>
            <a:endParaRPr lang="zh-CN" altLang="en-US"/>
          </a:p>
        </p:txBody>
      </p:sp>
      <p:sp>
        <p:nvSpPr>
          <p:cNvPr id="1027" name="文本占位符 1026"/>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a:t>单击此处编辑母版文本样式</a:t>
            </a:r>
            <a:endParaRPr lang="zh-CN" altLang="en-US"/>
          </a:p>
          <a:p>
            <a:pPr lvl="1" indent="-436245"/>
            <a:r>
              <a:rPr lang="zh-CN" altLang="en-US"/>
              <a:t>第二级</a:t>
            </a:r>
            <a:endParaRPr lang="zh-CN" altLang="en-US"/>
          </a:p>
          <a:p>
            <a:pPr lvl="2" indent="-394970"/>
            <a:r>
              <a:rPr lang="zh-CN" altLang="en-US"/>
              <a:t>第三级</a:t>
            </a:r>
            <a:endParaRPr lang="zh-CN" altLang="en-US"/>
          </a:p>
          <a:p>
            <a:pPr lvl="3" indent="-387350"/>
            <a:r>
              <a:rPr lang="zh-CN" altLang="en-US"/>
              <a:t>第四级</a:t>
            </a:r>
            <a:endParaRPr lang="zh-CN" altLang="en-US"/>
          </a:p>
          <a:p>
            <a:pPr lvl="4" indent="-398780"/>
            <a:r>
              <a:rPr lang="zh-CN" altLang="en-US"/>
              <a:t>第五级</a:t>
            </a:r>
            <a:endParaRPr lang="zh-CN" altLang="en-US"/>
          </a:p>
        </p:txBody>
      </p:sp>
      <p:sp>
        <p:nvSpPr>
          <p:cNvPr id="1028" name="任意多边形 1027"/>
          <p:cNvSpPr/>
          <p:nvPr/>
        </p:nvSpPr>
        <p:spPr>
          <a:xfrm>
            <a:off x="609600" y="1566863"/>
            <a:ext cx="7958138" cy="109537"/>
          </a:xfrm>
          <a:custGeom>
            <a:avLst/>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roun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fontAlgn="base"/>
            <a:endParaRPr lang="zh-CN" altLang="en-US" strike="noStrike" noProof="1"/>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fontAlgn="base"/>
            <a:endParaRPr lang="zh-CN" altLang="en-US" strike="noStrike" noProof="1"/>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fontAlgn="base"/>
            <a:fld id="{9A0DB2DC-4C9A-4742-B13C-FB6460FD3503}" type="slidenum">
              <a:rPr lang="zh-CN" altLang="en-US" strike="noStrike" noProof="1">
                <a:latin typeface="Verdana" panose="020B0604030504040204" pitchFamily="34"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defTabSz="91440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2.xml"/><Relationship Id="rId4" Type="http://schemas.openxmlformats.org/officeDocument/2006/relationships/image" Target="../media/image7.wmf"/><Relationship Id="rId3" Type="http://schemas.openxmlformats.org/officeDocument/2006/relationships/oleObject" Target="../embeddings/oleObject4.bin"/><Relationship Id="rId2" Type="http://schemas.openxmlformats.org/officeDocument/2006/relationships/image" Target="../media/image6.wmf"/><Relationship Id="rId1"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7.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2.xml"/><Relationship Id="rId2" Type="http://schemas.openxmlformats.org/officeDocument/2006/relationships/image" Target="../media/image9.emf"/><Relationship Id="rId1"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2.xml"/><Relationship Id="rId2" Type="http://schemas.openxmlformats.org/officeDocument/2006/relationships/image" Target="../media/image12.wmf"/><Relationship Id="rId1" Type="http://schemas.openxmlformats.org/officeDocument/2006/relationships/oleObject" Target="../embeddings/oleObject6.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12.xml"/><Relationship Id="rId2" Type="http://schemas.openxmlformats.org/officeDocument/2006/relationships/image" Target="../media/image13.wmf"/><Relationship Id="rId1" Type="http://schemas.openxmlformats.org/officeDocument/2006/relationships/oleObject" Target="../embeddings/oleObject7.bin"/></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3.emf"/><Relationship Id="rId1"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4097"/>
          <p:cNvSpPr>
            <a:spLocks noGrp="1"/>
          </p:cNvSpPr>
          <p:nvPr>
            <p:ph type="ctrTitle"/>
          </p:nvPr>
        </p:nvSpPr>
        <p:spPr>
          <a:xfrm>
            <a:off x="990600" y="2895600"/>
            <a:ext cx="7772400" cy="1371600"/>
          </a:xfrm>
          <a:ln/>
        </p:spPr>
        <p:txBody>
          <a:bodyPr anchor="b"/>
          <a:p>
            <a:pPr defTabSz="914400">
              <a:buNone/>
            </a:pPr>
            <a:r>
              <a:rPr lang="zh-CN" altLang="en-US" b="1" kern="1200" baseline="0">
                <a:latin typeface="+mj-lt"/>
                <a:ea typeface="+mj-ea"/>
                <a:cs typeface="+mj-cs"/>
              </a:rPr>
              <a:t>单元</a:t>
            </a:r>
            <a:r>
              <a:rPr lang="en-US" altLang="zh-CN" b="1" kern="1200" baseline="0">
                <a:latin typeface="+mj-lt"/>
                <a:ea typeface="+mj-ea"/>
                <a:cs typeface="+mj-cs"/>
              </a:rPr>
              <a:t>3</a:t>
            </a:r>
            <a:r>
              <a:rPr lang="en-US" altLang="zh-CN" b="1" kern="1200" baseline="0">
                <a:latin typeface="+mj-lt"/>
                <a:ea typeface="+mj-ea"/>
                <a:cs typeface="+mj-cs"/>
              </a:rPr>
              <a:t>    </a:t>
            </a:r>
            <a:r>
              <a:rPr lang="zh-CN" altLang="en-US" b="1" kern="1200" baseline="0">
                <a:latin typeface="+mj-lt"/>
                <a:ea typeface="+mj-ea"/>
                <a:cs typeface="+mj-cs"/>
              </a:rPr>
              <a:t>建设项目设计</a:t>
            </a:r>
            <a:br>
              <a:rPr lang="zh-CN" altLang="en-US" b="1" kern="1200" baseline="0">
                <a:latin typeface="+mj-lt"/>
                <a:ea typeface="+mj-ea"/>
                <a:cs typeface="+mj-cs"/>
              </a:rPr>
            </a:br>
            <a:r>
              <a:rPr lang="zh-CN" altLang="en-US" b="1" kern="1200" baseline="0">
                <a:latin typeface="+mj-lt"/>
                <a:ea typeface="+mj-ea"/>
                <a:cs typeface="+mj-cs"/>
              </a:rPr>
              <a:t>         阶段工程造价控制</a:t>
            </a:r>
            <a:endParaRPr lang="zh-CN" altLang="en-US" b="1" kern="1200" baseline="0">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5" name="文本占位符 72705"/>
          <p:cNvSpPr>
            <a:spLocks noGrp="1"/>
          </p:cNvSpPr>
          <p:nvPr>
            <p:ph idx="1"/>
          </p:nvPr>
        </p:nvSpPr>
        <p:spPr>
          <a:xfrm>
            <a:off x="457200" y="685800"/>
            <a:ext cx="8229600" cy="685800"/>
          </a:xfrm>
          <a:ln/>
        </p:spPr>
        <p:txBody>
          <a:bodyPr anchor="t"/>
          <a:p>
            <a:pPr>
              <a:buNone/>
            </a:pPr>
            <a:r>
              <a:rPr lang="en-US" altLang="zh-CN" b="1"/>
              <a:t>2</a:t>
            </a:r>
            <a:r>
              <a:rPr lang="zh-CN" altLang="en-US" b="1"/>
              <a:t>）造价</a:t>
            </a:r>
            <a:r>
              <a:rPr lang="zh-CN" altLang="en-US"/>
              <a:t> </a:t>
            </a:r>
            <a:endParaRPr lang="zh-CN" altLang="en-US"/>
          </a:p>
        </p:txBody>
      </p:sp>
      <p:sp>
        <p:nvSpPr>
          <p:cNvPr id="72706" name="直接连接符 72706"/>
          <p:cNvSpPr/>
          <p:nvPr/>
        </p:nvSpPr>
        <p:spPr>
          <a:xfrm>
            <a:off x="3759200" y="2452688"/>
            <a:ext cx="0" cy="0"/>
          </a:xfrm>
          <a:prstGeom prst="line">
            <a:avLst/>
          </a:prstGeom>
          <a:ln w="12700" cap="rnd" cmpd="sng">
            <a:solidFill>
              <a:srgbClr val="000000"/>
            </a:solidFill>
            <a:prstDash val="solid"/>
            <a:round/>
            <a:headEnd type="none" w="med" len="med"/>
            <a:tailEnd type="none" w="med" len="med"/>
          </a:ln>
        </p:spPr>
      </p:sp>
      <p:graphicFrame>
        <p:nvGraphicFramePr>
          <p:cNvPr id="72708" name="表格 72707"/>
          <p:cNvGraphicFramePr/>
          <p:nvPr/>
        </p:nvGraphicFramePr>
        <p:xfrm>
          <a:off x="1447800" y="2057400"/>
          <a:ext cx="6338888" cy="2157413"/>
        </p:xfrm>
        <a:graphic>
          <a:graphicData uri="http://schemas.openxmlformats.org/drawingml/2006/table">
            <a:tbl>
              <a:tblPr/>
              <a:tblGrid>
                <a:gridCol w="695325"/>
                <a:gridCol w="895350"/>
                <a:gridCol w="765175"/>
                <a:gridCol w="971550"/>
                <a:gridCol w="554038"/>
                <a:gridCol w="895350"/>
                <a:gridCol w="742950"/>
                <a:gridCol w="819150"/>
              </a:tblGrid>
              <a:tr h="273050">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结构</a:t>
                      </a:r>
                      <a:endParaRPr lang="zh-CN" altLang="en-US" sz="1000">
                        <a:latin typeface="Times New Roman" panose="02020603050405020304" pitchFamily="18" charset="0"/>
                        <a:ea typeface="楷体_GB2312" pitchFamily="1" charset="-122"/>
                      </a:endParaRPr>
                    </a:p>
                    <a:p>
                      <a:pPr marL="0" lvl="0" indent="0" algn="ctr" eaLnBrk="0" hangingPunct="0">
                        <a:spcBef>
                          <a:spcPct val="0"/>
                        </a:spcBef>
                        <a:buNone/>
                      </a:pPr>
                      <a:r>
                        <a:rPr lang="zh-CN" altLang="en-US" sz="1100">
                          <a:latin typeface="Times New Roman" panose="02020603050405020304" pitchFamily="18" charset="0"/>
                          <a:ea typeface="楷体_GB2312" pitchFamily="1" charset="-122"/>
                        </a:rPr>
                        <a:t>类型</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概算总值</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gridSpan="6">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单方造价</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27305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建筑面积</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grid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使用面积</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63817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每平方</a:t>
                      </a:r>
                      <a:endParaRPr lang="zh-CN" altLang="en-US" sz="1000">
                        <a:latin typeface="Times New Roman" panose="02020603050405020304" pitchFamily="18" charset="0"/>
                        <a:ea typeface="楷体_GB2312" pitchFamily="1" charset="-122"/>
                      </a:endParaRPr>
                    </a:p>
                    <a:p>
                      <a:pPr marL="0" lvl="0" indent="0" algn="ctr" eaLnBrk="0" hangingPunct="0">
                        <a:spcBef>
                          <a:spcPct val="0"/>
                        </a:spcBef>
                        <a:buNone/>
                      </a:pPr>
                      <a:r>
                        <a:rPr lang="zh-CN" altLang="en-US" sz="1100">
                          <a:latin typeface="Times New Roman" panose="02020603050405020304" pitchFamily="18" charset="0"/>
                          <a:ea typeface="楷体_GB2312" pitchFamily="1" charset="-122"/>
                        </a:rPr>
                        <a:t>米折合</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ea typeface="楷体_GB2312" pitchFamily="1" charset="-122"/>
                        </a:rPr>
                        <a:t>差额</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ea typeface="楷体_GB2312" pitchFamily="1" charset="-122"/>
                        </a:rPr>
                        <a:t>差率</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每平方</a:t>
                      </a:r>
                      <a:endParaRPr lang="zh-CN" altLang="en-US" sz="1000">
                        <a:latin typeface="Times New Roman" panose="02020603050405020304" pitchFamily="18" charset="0"/>
                        <a:ea typeface="楷体_GB2312" pitchFamily="1" charset="-122"/>
                      </a:endParaRPr>
                    </a:p>
                    <a:p>
                      <a:pPr marL="0" lvl="0" indent="0" algn="ctr" eaLnBrk="0" hangingPunct="0">
                        <a:spcBef>
                          <a:spcPct val="0"/>
                        </a:spcBef>
                        <a:buNone/>
                      </a:pPr>
                      <a:r>
                        <a:rPr lang="zh-CN" altLang="en-US" sz="1100">
                          <a:latin typeface="Times New Roman" panose="02020603050405020304" pitchFamily="18" charset="0"/>
                          <a:ea typeface="楷体_GB2312" pitchFamily="1" charset="-122"/>
                        </a:rPr>
                        <a:t>米折合</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差额</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224155">
                        <a:spcBef>
                          <a:spcPct val="0"/>
                        </a:spcBef>
                        <a:buNone/>
                      </a:pPr>
                      <a:r>
                        <a:rPr lang="zh-CN" altLang="en-US" sz="1100">
                          <a:latin typeface="Times New Roman" panose="02020603050405020304" pitchFamily="18" charset="0"/>
                          <a:ea typeface="楷体_GB2312" pitchFamily="1" charset="-122"/>
                        </a:rPr>
                        <a:t>差率</a:t>
                      </a:r>
                      <a:endParaRPr lang="zh-CN" altLang="en-US" sz="1000">
                        <a:latin typeface="Times New Roman" panose="02020603050405020304" pitchFamily="18" charset="0"/>
                        <a:ea typeface="楷体_GB2312" pitchFamily="1" charset="-122"/>
                      </a:endParaRPr>
                    </a:p>
                    <a:p>
                      <a:pPr marL="0" lvl="0" indent="224155" eaLnBrk="0" hangingPunct="0">
                        <a:spcBef>
                          <a:spcPct val="0"/>
                        </a:spcBef>
                        <a:buNone/>
                      </a:pPr>
                      <a:r>
                        <a:rPr lang="zh-CN" altLang="en-US" sz="1100">
                          <a:latin typeface="Times New Roman" panose="02020603050405020304" pitchFamily="18" charset="0"/>
                          <a:ea typeface="楷体_GB2312" pitchFamily="1" charset="-122"/>
                        </a:rPr>
                        <a:t>（％）</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FFCC">
                        <a:alpha val="100000"/>
                      </a:srgbClr>
                    </a:solidFill>
                  </a:tcPr>
                </a:tc>
              </a:tr>
              <a:tr h="51752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solidFill>
                            <a:srgbClr val="0000FF"/>
                          </a:solidFill>
                          <a:latin typeface="Times New Roman" panose="02020603050405020304" pitchFamily="18" charset="0"/>
                          <a:ea typeface="楷体_GB2312" pitchFamily="1" charset="-122"/>
                        </a:rPr>
                        <a:t>砖混</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4108494</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1040.23</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1468.79</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5561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solidFill>
                            <a:srgbClr val="0000FF"/>
                          </a:solidFill>
                          <a:latin typeface="Times New Roman" panose="02020603050405020304" pitchFamily="18" charset="0"/>
                          <a:ea typeface="楷体_GB2312" pitchFamily="1" charset="-122"/>
                        </a:rPr>
                        <a:t>内浇</a:t>
                      </a:r>
                      <a:endParaRPr lang="zh-CN" altLang="en-US" sz="1000">
                        <a:latin typeface="Times New Roman" panose="02020603050405020304" pitchFamily="18" charset="0"/>
                        <a:ea typeface="楷体_GB2312" pitchFamily="1" charset="-122"/>
                      </a:endParaRPr>
                    </a:p>
                    <a:p>
                      <a:pPr marL="0" lvl="0" indent="0" algn="ctr" eaLnBrk="0" hangingPunct="0">
                        <a:spcBef>
                          <a:spcPct val="0"/>
                        </a:spcBef>
                        <a:buNone/>
                      </a:pPr>
                      <a:r>
                        <a:rPr lang="zh-CN" altLang="en-US" sz="1100">
                          <a:solidFill>
                            <a:srgbClr val="0000FF"/>
                          </a:solidFill>
                          <a:latin typeface="Times New Roman" panose="02020603050405020304" pitchFamily="18" charset="0"/>
                          <a:ea typeface="楷体_GB2312" pitchFamily="1" charset="-122"/>
                        </a:rPr>
                        <a:t>外砌</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4272695</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1081.80</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41.57</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4</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1482.56</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13.77</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0.94</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72750" name="文本框 72750"/>
          <p:cNvSpPr txBox="1"/>
          <p:nvPr/>
        </p:nvSpPr>
        <p:spPr>
          <a:xfrm>
            <a:off x="2590800" y="1447800"/>
            <a:ext cx="4038600" cy="366713"/>
          </a:xfrm>
          <a:prstGeom prst="rect">
            <a:avLst/>
          </a:prstGeom>
          <a:noFill/>
          <a:ln w="9525">
            <a:noFill/>
          </a:ln>
        </p:spPr>
        <p:txBody>
          <a:bodyPr anchor="t">
            <a:spAutoFit/>
          </a:bodyPr>
          <a:p>
            <a:pPr algn="ctr">
              <a:spcBef>
                <a:spcPct val="50000"/>
              </a:spcBef>
            </a:pPr>
            <a:r>
              <a:rPr lang="zh-CN" altLang="en-US">
                <a:latin typeface="Arial" panose="020B0604020202020204" pitchFamily="34" charset="0"/>
                <a:ea typeface="宋体" panose="02010600030101010101" pitchFamily="2" charset="-122"/>
              </a:rPr>
              <a:t>方案造价表</a:t>
            </a:r>
            <a:endParaRPr lang="zh-CN" altLang="en-US">
              <a:latin typeface="Arial" panose="020B0604020202020204" pitchFamily="34" charset="0"/>
              <a:ea typeface="宋体" panose="02010600030101010101" pitchFamily="2" charset="-122"/>
            </a:endParaRPr>
          </a:p>
        </p:txBody>
      </p:sp>
      <p:sp>
        <p:nvSpPr>
          <p:cNvPr id="72751" name="文本框 72751"/>
          <p:cNvSpPr txBox="1"/>
          <p:nvPr/>
        </p:nvSpPr>
        <p:spPr>
          <a:xfrm>
            <a:off x="533400" y="4648200"/>
            <a:ext cx="8153400" cy="1190625"/>
          </a:xfrm>
          <a:prstGeom prst="rect">
            <a:avLst/>
          </a:prstGeom>
          <a:noFill/>
          <a:ln w="9525">
            <a:noFill/>
          </a:ln>
        </p:spPr>
        <p:txBody>
          <a:bodyPr anchor="t">
            <a:spAutoFit/>
          </a:bodyPr>
          <a:p>
            <a:r>
              <a:rPr lang="zh-CN" altLang="en-US">
                <a:latin typeface="Arial" panose="020B0604020202020204" pitchFamily="34" charset="0"/>
                <a:ea typeface="宋体" panose="02010600030101010101" pitchFamily="2" charset="-122"/>
              </a:rPr>
              <a:t>按单方建筑面积计算，方案二比方案一高</a:t>
            </a:r>
            <a:r>
              <a:rPr lang="en-US" altLang="zh-CN">
                <a:latin typeface="Arial" panose="020B0604020202020204" pitchFamily="34" charset="0"/>
                <a:ea typeface="宋体" panose="02010600030101010101" pitchFamily="2" charset="-122"/>
              </a:rPr>
              <a:t>41.57</a:t>
            </a:r>
            <a:r>
              <a:rPr lang="zh-CN" altLang="en-US">
                <a:latin typeface="Arial" panose="020B0604020202020204" pitchFamily="34" charset="0"/>
                <a:ea typeface="宋体" panose="02010600030101010101" pitchFamily="2" charset="-122"/>
              </a:rPr>
              <a:t>元，约高</a:t>
            </a:r>
            <a:r>
              <a:rPr lang="en-US" altLang="zh-CN">
                <a:latin typeface="Arial" panose="020B0604020202020204" pitchFamily="34" charset="0"/>
                <a:ea typeface="宋体" panose="02010600030101010101" pitchFamily="2" charset="-122"/>
              </a:rPr>
              <a:t>4</a:t>
            </a:r>
            <a:r>
              <a:rPr lang="zh-CN" altLang="en-US">
                <a:latin typeface="Arial" panose="020B0604020202020204" pitchFamily="34" charset="0"/>
                <a:ea typeface="宋体" panose="02010600030101010101" pitchFamily="2" charset="-122"/>
              </a:rPr>
              <a:t>％。如按使用面积计算，每平方米高</a:t>
            </a:r>
            <a:r>
              <a:rPr lang="en-US" altLang="zh-CN">
                <a:latin typeface="Arial" panose="020B0604020202020204" pitchFamily="34" charset="0"/>
                <a:ea typeface="宋体" panose="02010600030101010101" pitchFamily="2" charset="-122"/>
              </a:rPr>
              <a:t>13.77</a:t>
            </a:r>
            <a:r>
              <a:rPr lang="zh-CN" altLang="en-US">
                <a:latin typeface="Arial" panose="020B0604020202020204" pitchFamily="34" charset="0"/>
                <a:ea typeface="宋体" panose="02010600030101010101" pitchFamily="2" charset="-122"/>
              </a:rPr>
              <a:t>元，约高</a:t>
            </a:r>
            <a:r>
              <a:rPr lang="en-US" altLang="zh-CN">
                <a:latin typeface="Arial" panose="020B0604020202020204" pitchFamily="34" charset="0"/>
                <a:ea typeface="宋体" panose="02010600030101010101" pitchFamily="2" charset="-122"/>
              </a:rPr>
              <a:t>0.94</a:t>
            </a:r>
            <a:r>
              <a:rPr lang="zh-CN" altLang="en-US">
                <a:latin typeface="Arial" panose="020B0604020202020204" pitchFamily="34" charset="0"/>
                <a:ea typeface="宋体" panose="02010600030101010101" pitchFamily="2" charset="-122"/>
              </a:rPr>
              <a:t>％，大大缩小了两者的差距。</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综合比较。从平面技术经济指标和造价两个因素的比较看，方案二增加使用面积较多，增加造价较少。</a:t>
            </a: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29" name="文本占位符 73729"/>
          <p:cNvSpPr>
            <a:spLocks noGrp="1"/>
          </p:cNvSpPr>
          <p:nvPr>
            <p:ph idx="1"/>
          </p:nvPr>
        </p:nvSpPr>
        <p:spPr>
          <a:xfrm>
            <a:off x="457200" y="457200"/>
            <a:ext cx="8229600" cy="3581400"/>
          </a:xfrm>
          <a:ln/>
        </p:spPr>
        <p:txBody>
          <a:bodyPr anchor="t"/>
          <a:p>
            <a:pPr>
              <a:lnSpc>
                <a:spcPct val="90000"/>
              </a:lnSpc>
              <a:buNone/>
            </a:pPr>
            <a:r>
              <a:rPr lang="zh-CN" altLang="en-US" sz="2100" b="1"/>
              <a:t>（</a:t>
            </a:r>
            <a:r>
              <a:rPr lang="en-US" altLang="zh-CN" sz="2100" b="1"/>
              <a:t>2</a:t>
            </a:r>
            <a:r>
              <a:rPr lang="zh-CN" altLang="en-US" sz="2100" b="1"/>
              <a:t>）将其他有关费用记入后进行比较。</a:t>
            </a:r>
            <a:endParaRPr lang="zh-CN" altLang="en-US" sz="2100"/>
          </a:p>
          <a:p>
            <a:pPr>
              <a:lnSpc>
                <a:spcPct val="90000"/>
              </a:lnSpc>
              <a:buNone/>
            </a:pPr>
            <a:r>
              <a:rPr lang="zh-CN" altLang="en-US" sz="2100"/>
              <a:t>按该地区有关规定砖混结构住宅每平米建筑面积需交</a:t>
            </a:r>
            <a:r>
              <a:rPr lang="en-US" altLang="zh-CN" sz="2100"/>
              <a:t>14</a:t>
            </a:r>
            <a:r>
              <a:rPr lang="zh-CN" altLang="en-US" sz="2100"/>
              <a:t>元粘土砖限制使用费，内浇外砌需交</a:t>
            </a:r>
            <a:r>
              <a:rPr lang="en-US" altLang="zh-CN" sz="2100"/>
              <a:t>7</a:t>
            </a:r>
            <a:r>
              <a:rPr lang="zh-CN" altLang="en-US" sz="2100"/>
              <a:t>元。方案一计交</a:t>
            </a:r>
            <a:r>
              <a:rPr lang="en-US" altLang="zh-CN" sz="2100"/>
              <a:t>55295</a:t>
            </a:r>
            <a:r>
              <a:rPr lang="zh-CN" altLang="en-US" sz="2100"/>
              <a:t>元，方案二计交</a:t>
            </a:r>
            <a:r>
              <a:rPr lang="en-US" altLang="zh-CN" sz="2100"/>
              <a:t>27647</a:t>
            </a:r>
            <a:r>
              <a:rPr lang="zh-CN" altLang="en-US" sz="2100"/>
              <a:t>元，计入该项费用后的造价比较参见表所示。</a:t>
            </a:r>
            <a:endParaRPr lang="zh-CN" altLang="en-US" sz="2100"/>
          </a:p>
          <a:p>
            <a:pPr>
              <a:lnSpc>
                <a:spcPct val="90000"/>
              </a:lnSpc>
              <a:buNone/>
            </a:pPr>
            <a:r>
              <a:rPr lang="zh-CN" altLang="en-US" sz="2100"/>
              <a:t>将实心粘土砖限制使用费计入后，两者的差距又进一步缩小。按建筑面积计算，方案二未计入该项费用前的</a:t>
            </a:r>
            <a:r>
              <a:rPr lang="en-US" altLang="zh-CN" sz="2100"/>
              <a:t>4</a:t>
            </a:r>
            <a:r>
              <a:rPr lang="zh-CN" altLang="en-US" sz="2100"/>
              <a:t>％降至</a:t>
            </a:r>
            <a:r>
              <a:rPr lang="en-US" altLang="zh-CN" sz="2100"/>
              <a:t>3.28</a:t>
            </a:r>
            <a:r>
              <a:rPr lang="zh-CN" altLang="en-US" sz="2100"/>
              <a:t>％。按使用面积计算，由原来的</a:t>
            </a:r>
            <a:r>
              <a:rPr lang="en-US" altLang="zh-CN" sz="2100"/>
              <a:t>0.94</a:t>
            </a:r>
            <a:r>
              <a:rPr lang="zh-CN" altLang="en-US" sz="2100"/>
              <a:t>％降至</a:t>
            </a:r>
            <a:r>
              <a:rPr lang="en-US" altLang="zh-CN" sz="2100"/>
              <a:t>0.24</a:t>
            </a:r>
            <a:r>
              <a:rPr lang="zh-CN" altLang="en-US" sz="2100"/>
              <a:t>％。综合比较后的结果是：每户增加使用面积</a:t>
            </a:r>
            <a:r>
              <a:rPr lang="en-US" altLang="zh-CN" sz="2100"/>
              <a:t>1.57m2</a:t>
            </a:r>
            <a:r>
              <a:rPr lang="zh-CN" altLang="en-US" sz="2100"/>
              <a:t>，多投入</a:t>
            </a:r>
            <a:r>
              <a:rPr lang="en-US" altLang="zh-CN" sz="2100"/>
              <a:t>252.45</a:t>
            </a:r>
            <a:r>
              <a:rPr lang="zh-CN" altLang="en-US" sz="2100"/>
              <a:t>元，综合经济效果较好。</a:t>
            </a:r>
            <a:endParaRPr lang="zh-CN" altLang="en-US" sz="2100"/>
          </a:p>
        </p:txBody>
      </p:sp>
      <p:pic>
        <p:nvPicPr>
          <p:cNvPr id="73730" name="图片 73730" descr="未命名2"/>
          <p:cNvPicPr>
            <a:picLocks noChangeAspect="1"/>
          </p:cNvPicPr>
          <p:nvPr/>
        </p:nvPicPr>
        <p:blipFill>
          <a:blip r:embed="rId1"/>
          <a:stretch>
            <a:fillRect/>
          </a:stretch>
        </p:blipFill>
        <p:spPr>
          <a:xfrm>
            <a:off x="990600" y="4038600"/>
            <a:ext cx="7315200" cy="2100263"/>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3" name="文本占位符 74753"/>
          <p:cNvSpPr>
            <a:spLocks noGrp="1"/>
          </p:cNvSpPr>
          <p:nvPr>
            <p:ph type="body" sz="half" idx="1"/>
          </p:nvPr>
        </p:nvSpPr>
        <p:spPr>
          <a:xfrm>
            <a:off x="566738" y="1752600"/>
            <a:ext cx="7926387" cy="1220788"/>
          </a:xfrm>
          <a:ln/>
        </p:spPr>
        <p:txBody>
          <a:bodyPr anchor="t"/>
          <a:p>
            <a:pPr>
              <a:buNone/>
            </a:pPr>
            <a:r>
              <a:rPr lang="zh-CN" altLang="en-US" sz="2000" b="1"/>
              <a:t>（</a:t>
            </a:r>
            <a:r>
              <a:rPr lang="en-US" altLang="zh-CN" sz="2000" b="1"/>
              <a:t>3</a:t>
            </a:r>
            <a:r>
              <a:rPr lang="zh-CN" altLang="en-US" sz="2000" b="1"/>
              <a:t>）经济效益</a:t>
            </a:r>
            <a:endParaRPr lang="zh-CN" altLang="en-US" sz="2000" b="1"/>
          </a:p>
          <a:p>
            <a:pPr>
              <a:buNone/>
            </a:pPr>
            <a:r>
              <a:rPr lang="en-US" altLang="zh-CN" sz="2000" b="1"/>
              <a:t>1</a:t>
            </a:r>
            <a:r>
              <a:rPr lang="zh-CN" altLang="en-US" sz="2000" b="1"/>
              <a:t>） 当每平方米建筑面积的售价为</a:t>
            </a:r>
            <a:r>
              <a:rPr lang="en-US" altLang="zh-CN" sz="2000" b="1"/>
              <a:t>4000</a:t>
            </a:r>
            <a:r>
              <a:rPr lang="zh-CN" altLang="en-US" sz="2000" b="1"/>
              <a:t>元时，折算后使用面积售价的经济效益参见表。</a:t>
            </a:r>
            <a:endParaRPr lang="zh-CN" altLang="en-US" sz="2000" b="1"/>
          </a:p>
        </p:txBody>
      </p:sp>
      <p:graphicFrame>
        <p:nvGraphicFramePr>
          <p:cNvPr id="74755" name="内容占位符 74754"/>
          <p:cNvGraphicFramePr/>
          <p:nvPr>
            <p:ph sz="half" idx="2"/>
          </p:nvPr>
        </p:nvGraphicFramePr>
        <p:xfrm>
          <a:off x="1011238" y="3333750"/>
          <a:ext cx="7259638" cy="1536700"/>
        </p:xfrm>
        <a:graphic>
          <a:graphicData uri="http://schemas.openxmlformats.org/drawingml/2006/table">
            <a:tbl>
              <a:tblPr/>
              <a:tblGrid>
                <a:gridCol w="962025"/>
                <a:gridCol w="962025"/>
                <a:gridCol w="1016000"/>
                <a:gridCol w="1241425"/>
                <a:gridCol w="1282700"/>
                <a:gridCol w="1795463"/>
              </a:tblGrid>
              <a:tr h="71755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结构类型</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CCFF">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建筑面积</a:t>
                      </a:r>
                      <a:endParaRPr lang="zh-CN" altLang="en-US" sz="1000">
                        <a:latin typeface="Times New Roman" panose="02020603050405020304" pitchFamily="18" charset="0"/>
                        <a:ea typeface="楷体_GB2312" pitchFamily="1" charset="-122"/>
                      </a:endParaRPr>
                    </a:p>
                    <a:p>
                      <a:pPr marL="0" lvl="0" indent="0" algn="ctr" eaLnBrk="0" hangingPunct="0">
                        <a:spcBef>
                          <a:spcPct val="0"/>
                        </a:spcBef>
                        <a:buNone/>
                      </a:pPr>
                      <a:r>
                        <a:rPr lang="zh-CN" altLang="en-US" sz="1100">
                          <a:latin typeface="Times New Roman" panose="02020603050405020304" pitchFamily="18" charset="0"/>
                          <a:ea typeface="楷体_GB2312" pitchFamily="1" charset="-122"/>
                        </a:rPr>
                        <a:t>（</a:t>
                      </a:r>
                      <a:r>
                        <a:rPr lang="en-US" altLang="zh-CN" sz="1100">
                          <a:latin typeface="Times New Roman" panose="02020603050405020304" pitchFamily="18" charset="0"/>
                          <a:ea typeface="楷体_GB2312" pitchFamily="1" charset="-122"/>
                        </a:rPr>
                        <a:t>m</a:t>
                      </a:r>
                      <a:r>
                        <a:rPr lang="en-US" altLang="zh-CN" sz="1100" baseline="30000">
                          <a:latin typeface="Times New Roman" panose="02020603050405020304" pitchFamily="18" charset="0"/>
                          <a:ea typeface="楷体_GB2312" pitchFamily="1" charset="-122"/>
                        </a:rPr>
                        <a:t>2</a:t>
                      </a:r>
                      <a:r>
                        <a:rPr lang="zh-CN" altLang="en-US" sz="1100">
                          <a:latin typeface="Times New Roman" panose="02020603050405020304" pitchFamily="18" charset="0"/>
                          <a:ea typeface="楷体_GB2312" pitchFamily="1" charset="-122"/>
                        </a:rPr>
                        <a:t>）</a:t>
                      </a:r>
                      <a:endParaRPr lang="zh-CN" altLang="en-US" sz="17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CCFF">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使用面积</a:t>
                      </a:r>
                      <a:endParaRPr lang="zh-CN" altLang="en-US" sz="1000">
                        <a:latin typeface="Times New Roman" panose="02020603050405020304" pitchFamily="18" charset="0"/>
                        <a:ea typeface="楷体_GB2312" pitchFamily="1" charset="-122"/>
                      </a:endParaRPr>
                    </a:p>
                    <a:p>
                      <a:pPr marL="0" lvl="0" indent="0" algn="ctr" eaLnBrk="0" hangingPunct="0">
                        <a:spcBef>
                          <a:spcPct val="0"/>
                        </a:spcBef>
                        <a:buNone/>
                      </a:pPr>
                      <a:r>
                        <a:rPr lang="zh-CN" altLang="en-US" sz="1100">
                          <a:latin typeface="Times New Roman" panose="02020603050405020304" pitchFamily="18" charset="0"/>
                          <a:ea typeface="楷体_GB2312" pitchFamily="1" charset="-122"/>
                        </a:rPr>
                        <a:t>（</a:t>
                      </a:r>
                      <a:r>
                        <a:rPr lang="en-US" altLang="zh-CN" sz="1100">
                          <a:latin typeface="Times New Roman" panose="02020603050405020304" pitchFamily="18" charset="0"/>
                          <a:ea typeface="楷体_GB2312" pitchFamily="1" charset="-122"/>
                        </a:rPr>
                        <a:t>m</a:t>
                      </a:r>
                      <a:r>
                        <a:rPr lang="en-US" altLang="zh-CN" sz="1100" baseline="30000">
                          <a:latin typeface="Times New Roman" panose="02020603050405020304" pitchFamily="18" charset="0"/>
                          <a:ea typeface="楷体_GB2312" pitchFamily="1" charset="-122"/>
                        </a:rPr>
                        <a:t>2</a:t>
                      </a:r>
                      <a:r>
                        <a:rPr lang="zh-CN" altLang="en-US" sz="1100">
                          <a:latin typeface="Times New Roman" panose="02020603050405020304" pitchFamily="18" charset="0"/>
                          <a:ea typeface="楷体_GB2312" pitchFamily="1" charset="-122"/>
                        </a:rPr>
                        <a:t>）</a:t>
                      </a:r>
                      <a:endParaRPr lang="zh-CN" altLang="en-US" sz="17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CCFF">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建筑面积售价（元</a:t>
                      </a:r>
                      <a:r>
                        <a:rPr lang="en-US" altLang="zh-CN" sz="1100">
                          <a:latin typeface="Times New Roman" panose="02020603050405020304" pitchFamily="18" charset="0"/>
                          <a:ea typeface="楷体_GB2312" pitchFamily="1" charset="-122"/>
                        </a:rPr>
                        <a:t>/m</a:t>
                      </a:r>
                      <a:r>
                        <a:rPr lang="en-US" altLang="zh-CN" sz="1100" baseline="30000">
                          <a:latin typeface="Times New Roman" panose="02020603050405020304" pitchFamily="18" charset="0"/>
                          <a:ea typeface="楷体_GB2312" pitchFamily="1" charset="-122"/>
                        </a:rPr>
                        <a:t>2</a:t>
                      </a:r>
                      <a:r>
                        <a:rPr lang="zh-CN" altLang="en-US" sz="1100">
                          <a:latin typeface="Times New Roman" panose="02020603050405020304" pitchFamily="18" charset="0"/>
                          <a:ea typeface="楷体_GB2312" pitchFamily="1" charset="-122"/>
                        </a:rPr>
                        <a:t>）</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CCFF">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售价总值</a:t>
                      </a:r>
                      <a:endParaRPr lang="zh-CN" altLang="en-US" sz="1000">
                        <a:latin typeface="Times New Roman" panose="02020603050405020304" pitchFamily="18" charset="0"/>
                        <a:ea typeface="楷体_GB2312" pitchFamily="1" charset="-122"/>
                      </a:endParaRPr>
                    </a:p>
                    <a:p>
                      <a:pPr marL="0" lvl="0" indent="0" algn="ctr" eaLnBrk="0" hangingPunct="0">
                        <a:spcBef>
                          <a:spcPct val="0"/>
                        </a:spcBef>
                        <a:buNone/>
                      </a:pPr>
                      <a:r>
                        <a:rPr lang="zh-CN" altLang="en-US" sz="1100">
                          <a:latin typeface="Times New Roman" panose="02020603050405020304" pitchFamily="18" charset="0"/>
                          <a:ea typeface="楷体_GB2312" pitchFamily="1" charset="-122"/>
                        </a:rPr>
                        <a:t>（元）</a:t>
                      </a:r>
                      <a:endParaRPr lang="zh-CN" altLang="en-US" sz="17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CCFF">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折合使用面积售价（元</a:t>
                      </a:r>
                      <a:r>
                        <a:rPr lang="en-US" altLang="zh-CN" sz="1100">
                          <a:latin typeface="Times New Roman" panose="02020603050405020304" pitchFamily="18" charset="0"/>
                          <a:ea typeface="楷体_GB2312" pitchFamily="1" charset="-122"/>
                        </a:rPr>
                        <a:t>/m</a:t>
                      </a:r>
                      <a:r>
                        <a:rPr lang="en-US" altLang="zh-CN" sz="1100" baseline="30000">
                          <a:latin typeface="Times New Roman" panose="02020603050405020304" pitchFamily="18" charset="0"/>
                          <a:ea typeface="楷体_GB2312" pitchFamily="1" charset="-122"/>
                        </a:rPr>
                        <a:t>2</a:t>
                      </a:r>
                      <a:r>
                        <a:rPr lang="zh-CN" altLang="en-US" sz="1100">
                          <a:latin typeface="Times New Roman" panose="02020603050405020304" pitchFamily="18" charset="0"/>
                          <a:ea typeface="楷体_GB2312" pitchFamily="1" charset="-122"/>
                        </a:rPr>
                        <a:t>）</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CCCCFF">
                        <a:alpha val="100000"/>
                      </a:srgbClr>
                    </a:solidFill>
                  </a:tcPr>
                </a:tc>
              </a:tr>
              <a:tr h="30638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solidFill>
                            <a:srgbClr val="0000FF"/>
                          </a:solidFill>
                          <a:latin typeface="Times New Roman" panose="02020603050405020304" pitchFamily="18" charset="0"/>
                          <a:ea typeface="楷体_GB2312" pitchFamily="1" charset="-122"/>
                        </a:rPr>
                        <a:t>砖混</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3949.62</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2797.20 </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4000</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15798480</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5647.96</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1276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solidFill>
                            <a:srgbClr val="0000FF"/>
                          </a:solidFill>
                          <a:latin typeface="Times New Roman" panose="02020603050405020304" pitchFamily="18" charset="0"/>
                          <a:ea typeface="楷体_GB2312" pitchFamily="1" charset="-122"/>
                        </a:rPr>
                        <a:t>内浇外砌</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3949.62</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2881.98</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4000</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15798480</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5481.81</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74784" name="文本框 74784"/>
          <p:cNvSpPr txBox="1"/>
          <p:nvPr/>
        </p:nvSpPr>
        <p:spPr>
          <a:xfrm>
            <a:off x="3352800" y="2743200"/>
            <a:ext cx="3505200" cy="366713"/>
          </a:xfrm>
          <a:prstGeom prst="rect">
            <a:avLst/>
          </a:prstGeom>
          <a:noFill/>
          <a:ln w="9525">
            <a:noFill/>
          </a:ln>
        </p:spPr>
        <p:txBody>
          <a:bodyPr anchor="t">
            <a:spAutoFit/>
          </a:bodyPr>
          <a:p>
            <a:pPr>
              <a:spcBef>
                <a:spcPct val="50000"/>
              </a:spcBef>
            </a:pPr>
            <a:r>
              <a:rPr lang="zh-CN" altLang="en-US">
                <a:latin typeface="Arial" panose="020B0604020202020204" pitchFamily="34" charset="0"/>
                <a:ea typeface="宋体" panose="02010600030101010101" pitchFamily="2" charset="-122"/>
              </a:rPr>
              <a:t>售价经济效益表</a:t>
            </a:r>
            <a:endParaRPr lang="zh-CN" altLang="en-US">
              <a:latin typeface="Arial" panose="020B0604020202020204" pitchFamily="34" charset="0"/>
              <a:ea typeface="宋体" panose="02010600030101010101" pitchFamily="2" charset="-122"/>
            </a:endParaRPr>
          </a:p>
        </p:txBody>
      </p:sp>
      <p:sp>
        <p:nvSpPr>
          <p:cNvPr id="74785" name="文本框 74785"/>
          <p:cNvSpPr txBox="1"/>
          <p:nvPr/>
        </p:nvSpPr>
        <p:spPr>
          <a:xfrm>
            <a:off x="762000" y="5257800"/>
            <a:ext cx="7848600" cy="641350"/>
          </a:xfrm>
          <a:prstGeom prst="rect">
            <a:avLst/>
          </a:prstGeom>
          <a:noFill/>
          <a:ln w="9525">
            <a:noFill/>
          </a:ln>
        </p:spPr>
        <p:txBody>
          <a:bodyPr anchor="t">
            <a:spAutoFit/>
          </a:bodyPr>
          <a:p>
            <a:pPr>
              <a:spcBef>
                <a:spcPct val="50000"/>
              </a:spcBef>
            </a:pPr>
            <a:r>
              <a:rPr lang="zh-CN" altLang="en-US">
                <a:latin typeface="Arial" panose="020B0604020202020204" pitchFamily="34" charset="0"/>
                <a:ea typeface="宋体" panose="02010600030101010101" pitchFamily="2" charset="-122"/>
              </a:rPr>
              <a:t>在总售价不变的情况下，方案二还可降低单方售价。按使用面积计价方法计算，方案二的每平方米使用面积售价比方案一低</a:t>
            </a:r>
            <a:r>
              <a:rPr lang="en-US" altLang="zh-CN">
                <a:latin typeface="Arial" panose="020B0604020202020204" pitchFamily="34" charset="0"/>
                <a:ea typeface="宋体" panose="02010600030101010101" pitchFamily="2" charset="-122"/>
              </a:rPr>
              <a:t>166.15</a:t>
            </a:r>
            <a:r>
              <a:rPr lang="zh-CN" altLang="en-US">
                <a:latin typeface="Arial" panose="020B0604020202020204" pitchFamily="34" charset="0"/>
                <a:ea typeface="宋体" panose="02010600030101010101" pitchFamily="2" charset="-122"/>
              </a:rPr>
              <a:t>元，即低</a:t>
            </a:r>
            <a:r>
              <a:rPr lang="en-US" altLang="zh-CN">
                <a:latin typeface="Arial" panose="020B0604020202020204" pitchFamily="34" charset="0"/>
                <a:ea typeface="宋体" panose="02010600030101010101" pitchFamily="2" charset="-122"/>
              </a:rPr>
              <a:t>2.94</a:t>
            </a:r>
            <a:r>
              <a:rPr lang="zh-CN" altLang="en-US">
                <a:latin typeface="Arial" panose="020B0604020202020204" pitchFamily="34" charset="0"/>
                <a:ea typeface="宋体" panose="02010600030101010101" pitchFamily="2" charset="-122"/>
              </a:rPr>
              <a:t>％。</a:t>
            </a: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7" name="文本占位符 75777"/>
          <p:cNvSpPr>
            <a:spLocks noGrp="1"/>
          </p:cNvSpPr>
          <p:nvPr>
            <p:ph type="body" sz="half" idx="1"/>
          </p:nvPr>
        </p:nvSpPr>
        <p:spPr>
          <a:xfrm>
            <a:off x="566738" y="1752600"/>
            <a:ext cx="8001000" cy="862013"/>
          </a:xfrm>
          <a:ln/>
        </p:spPr>
        <p:txBody>
          <a:bodyPr anchor="t"/>
          <a:p>
            <a:pPr>
              <a:buNone/>
            </a:pPr>
            <a:r>
              <a:rPr lang="en-US" altLang="zh-CN" sz="2200" b="1"/>
              <a:t>2</a:t>
            </a:r>
            <a:r>
              <a:rPr lang="zh-CN" altLang="en-US" sz="2200" b="1"/>
              <a:t>）单方售价不变的情况下，按使用面积计价的总售价的对比参见表所示。</a:t>
            </a:r>
            <a:endParaRPr lang="zh-CN" altLang="en-US" sz="2200" b="1"/>
          </a:p>
        </p:txBody>
      </p:sp>
      <p:graphicFrame>
        <p:nvGraphicFramePr>
          <p:cNvPr id="75779" name="内容占位符 75778"/>
          <p:cNvGraphicFramePr/>
          <p:nvPr>
            <p:ph sz="half" idx="2"/>
          </p:nvPr>
        </p:nvGraphicFramePr>
        <p:xfrm>
          <a:off x="641350" y="3260725"/>
          <a:ext cx="7851775" cy="1346200"/>
        </p:xfrm>
        <a:graphic>
          <a:graphicData uri="http://schemas.openxmlformats.org/drawingml/2006/table">
            <a:tbl>
              <a:tblPr/>
              <a:tblGrid>
                <a:gridCol w="1165225"/>
                <a:gridCol w="1385888"/>
                <a:gridCol w="1384300"/>
                <a:gridCol w="1501775"/>
                <a:gridCol w="1266825"/>
                <a:gridCol w="1147762"/>
              </a:tblGrid>
              <a:tr h="258763">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结构类型</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CCFF">
                        <a:alpha val="100000"/>
                      </a:srgbClr>
                    </a:solid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使用面积</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CCFF">
                        <a:alpha val="100000"/>
                      </a:srgbClr>
                    </a:solid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单方售价</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CCFF">
                        <a:alpha val="100000"/>
                      </a:srgbClr>
                    </a:solid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总售价</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CCFF">
                        <a:alpha val="100000"/>
                      </a:srgbClr>
                    </a:solidFill>
                  </a:tcPr>
                </a:tc>
                <a:tc grid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100">
                          <a:latin typeface="Times New Roman" panose="02020603050405020304" pitchFamily="18" charset="0"/>
                          <a:ea typeface="楷体_GB2312" pitchFamily="1" charset="-122"/>
                        </a:rPr>
                        <a:t>比较</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CCFF">
                        <a:alpha val="100000"/>
                      </a:srgbClr>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0003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差额（元）</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CCFF">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ea typeface="楷体_GB2312" pitchFamily="1" charset="-122"/>
                        </a:rPr>
                        <a:t>差率（％）</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CCFF">
                        <a:alpha val="100000"/>
                      </a:srgbClr>
                    </a:solidFill>
                  </a:tcPr>
                </a:tc>
              </a:tr>
              <a:tr h="48736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solidFill>
                            <a:srgbClr val="0000FF"/>
                          </a:solidFill>
                          <a:latin typeface="Times New Roman" panose="02020603050405020304" pitchFamily="18" charset="0"/>
                          <a:ea typeface="楷体_GB2312" pitchFamily="1" charset="-122"/>
                        </a:rPr>
                        <a:t>砖混</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2797.2</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5647.96</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15789474</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0037">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solidFill>
                            <a:srgbClr val="0000FF"/>
                          </a:solidFill>
                          <a:latin typeface="Times New Roman" panose="02020603050405020304" pitchFamily="18" charset="0"/>
                          <a:ea typeface="楷体_GB2312" pitchFamily="1" charset="-122"/>
                        </a:rPr>
                        <a:t>内浇外砌</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2881.98</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5647.96</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16277308</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478834</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solidFill>
                            <a:srgbClr val="0000FF"/>
                          </a:solidFill>
                          <a:latin typeface="Times New Roman" panose="02020603050405020304" pitchFamily="18" charset="0"/>
                          <a:ea typeface="楷体_GB2312" pitchFamily="1" charset="-122"/>
                        </a:rPr>
                        <a:t>3.03%</a:t>
                      </a:r>
                      <a:endParaRPr lang="zh-CN" altLang="en-US" sz="1700">
                        <a:ea typeface="楷体_GB2312" pitchFamily="1" charset="-122"/>
                      </a:endParaRPr>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75810" name="文本框 75810"/>
          <p:cNvSpPr txBox="1"/>
          <p:nvPr/>
        </p:nvSpPr>
        <p:spPr>
          <a:xfrm>
            <a:off x="2590800" y="2743200"/>
            <a:ext cx="4114800" cy="366713"/>
          </a:xfrm>
          <a:prstGeom prst="rect">
            <a:avLst/>
          </a:prstGeom>
          <a:noFill/>
          <a:ln w="9525">
            <a:noFill/>
          </a:ln>
        </p:spPr>
        <p:txBody>
          <a:bodyPr anchor="t">
            <a:spAutoFit/>
          </a:bodyPr>
          <a:p>
            <a:pPr algn="ctr">
              <a:spcBef>
                <a:spcPct val="50000"/>
              </a:spcBef>
            </a:pPr>
            <a:r>
              <a:rPr lang="zh-CN" altLang="en-US">
                <a:latin typeface="Arial" panose="020B0604020202020204" pitchFamily="34" charset="0"/>
                <a:ea typeface="宋体" panose="02010600030101010101" pitchFamily="2" charset="-122"/>
              </a:rPr>
              <a:t>总售价比较表</a:t>
            </a:r>
            <a:endParaRPr lang="zh-CN" altLang="en-US">
              <a:latin typeface="Arial" panose="020B0604020202020204" pitchFamily="34" charset="0"/>
              <a:ea typeface="宋体" panose="02010600030101010101" pitchFamily="2" charset="-122"/>
            </a:endParaRPr>
          </a:p>
        </p:txBody>
      </p:sp>
      <p:sp>
        <p:nvSpPr>
          <p:cNvPr id="75811" name="文本框 75811"/>
          <p:cNvSpPr txBox="1"/>
          <p:nvPr/>
        </p:nvSpPr>
        <p:spPr>
          <a:xfrm>
            <a:off x="533400" y="4953000"/>
            <a:ext cx="8077200" cy="641350"/>
          </a:xfrm>
          <a:prstGeom prst="rect">
            <a:avLst/>
          </a:prstGeom>
          <a:noFill/>
          <a:ln w="9525">
            <a:noFill/>
          </a:ln>
        </p:spPr>
        <p:txBody>
          <a:bodyPr anchor="t">
            <a:spAutoFit/>
          </a:bodyPr>
          <a:p>
            <a:pPr>
              <a:spcBef>
                <a:spcPct val="50000"/>
              </a:spcBef>
            </a:pPr>
            <a:r>
              <a:rPr lang="zh-CN" altLang="en-US">
                <a:latin typeface="Arial" panose="020B0604020202020204" pitchFamily="34" charset="0"/>
                <a:ea typeface="宋体" panose="02010600030101010101" pitchFamily="2" charset="-122"/>
              </a:rPr>
              <a:t>单方使用面积售价不变，方案二底全楼总售价比方案一多</a:t>
            </a:r>
            <a:r>
              <a:rPr lang="en-US" altLang="zh-CN">
                <a:latin typeface="Arial" panose="020B0604020202020204" pitchFamily="34" charset="0"/>
                <a:ea typeface="宋体" panose="02010600030101010101" pitchFamily="2" charset="-122"/>
              </a:rPr>
              <a:t>478834</a:t>
            </a:r>
            <a:r>
              <a:rPr lang="zh-CN" altLang="en-US">
                <a:latin typeface="Arial" panose="020B0604020202020204" pitchFamily="34" charset="0"/>
                <a:ea typeface="宋体" panose="02010600030101010101" pitchFamily="2" charset="-122"/>
              </a:rPr>
              <a:t>元，约多收入</a:t>
            </a:r>
            <a:r>
              <a:rPr lang="en-US" altLang="zh-CN">
                <a:latin typeface="Arial" panose="020B0604020202020204" pitchFamily="34" charset="0"/>
                <a:ea typeface="宋体" panose="02010600030101010101" pitchFamily="2" charset="-122"/>
              </a:rPr>
              <a:t>3.03</a:t>
            </a:r>
            <a:r>
              <a:rPr lang="zh-CN" altLang="en-US">
                <a:latin typeface="Arial" panose="020B0604020202020204" pitchFamily="34" charset="0"/>
                <a:ea typeface="宋体" panose="02010600030101010101" pitchFamily="2" charset="-122"/>
              </a:rPr>
              <a:t>％，经济效益可观。</a:t>
            </a: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1" name="文本占位符 76801"/>
          <p:cNvSpPr>
            <a:spLocks noGrp="1"/>
          </p:cNvSpPr>
          <p:nvPr>
            <p:ph idx="1"/>
          </p:nvPr>
        </p:nvSpPr>
        <p:spPr>
          <a:xfrm>
            <a:off x="457200" y="533400"/>
            <a:ext cx="8229600" cy="5592763"/>
          </a:xfrm>
          <a:ln/>
        </p:spPr>
        <p:txBody>
          <a:bodyPr anchor="t"/>
          <a:p>
            <a:r>
              <a:rPr lang="zh-CN" altLang="en-US" b="1"/>
              <a:t>（</a:t>
            </a:r>
            <a:r>
              <a:rPr lang="en-US" altLang="zh-CN" b="1"/>
              <a:t>4</a:t>
            </a:r>
            <a:r>
              <a:rPr lang="zh-CN" altLang="en-US" b="1"/>
              <a:t>）综合评价</a:t>
            </a:r>
            <a:endParaRPr lang="zh-CN" altLang="en-US"/>
          </a:p>
          <a:p>
            <a:pPr>
              <a:buNone/>
            </a:pPr>
            <a:r>
              <a:rPr lang="zh-CN" altLang="en-US"/>
              <a:t>  综合上述分析，在同等级、同标准的情况下，将砖混结构方案改为内浇外砌，平均每户可增加使用面积</a:t>
            </a:r>
            <a:r>
              <a:rPr lang="en-US" altLang="zh-CN"/>
              <a:t>1.57m2</a:t>
            </a:r>
            <a:r>
              <a:rPr lang="zh-CN" altLang="en-US"/>
              <a:t>，多投入</a:t>
            </a:r>
            <a:r>
              <a:rPr lang="en-US" altLang="zh-CN"/>
              <a:t>252.45</a:t>
            </a:r>
            <a:r>
              <a:rPr lang="zh-CN" altLang="en-US"/>
              <a:t>元。如作为商品房，在原单方使用面积售价不变的情况下，全楼可多</a:t>
            </a:r>
            <a:r>
              <a:rPr lang="en-US" altLang="zh-CN"/>
              <a:t>3.03</a:t>
            </a:r>
            <a:r>
              <a:rPr lang="zh-CN" altLang="en-US"/>
              <a:t>％收益，能收到较好的经济效益。</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5" name="文本占位符 77825"/>
          <p:cNvSpPr>
            <a:spLocks noGrp="1"/>
          </p:cNvSpPr>
          <p:nvPr>
            <p:ph idx="1"/>
          </p:nvPr>
        </p:nvSpPr>
        <p:spPr>
          <a:xfrm>
            <a:off x="381000" y="533400"/>
            <a:ext cx="8229600" cy="5592763"/>
          </a:xfrm>
          <a:ln/>
        </p:spPr>
        <p:txBody>
          <a:bodyPr anchor="t"/>
          <a:p>
            <a:pPr>
              <a:lnSpc>
                <a:spcPct val="90000"/>
              </a:lnSpc>
              <a:buNone/>
            </a:pPr>
            <a:r>
              <a:rPr lang="en-US" altLang="zh-CN" sz="1900" b="1"/>
              <a:t>【</a:t>
            </a:r>
            <a:r>
              <a:rPr lang="zh-CN" altLang="en-US" sz="1900" b="1"/>
              <a:t>例</a:t>
            </a:r>
            <a:r>
              <a:rPr lang="en-US" altLang="zh-CN" sz="1900" b="1"/>
              <a:t>5.3】</a:t>
            </a:r>
            <a:r>
              <a:rPr lang="zh-CN" altLang="en-US" sz="1900"/>
              <a:t>某新建企业由两个设计方案，方案甲总投资</a:t>
            </a:r>
            <a:r>
              <a:rPr lang="en-US" altLang="zh-CN" sz="1900"/>
              <a:t>1500</a:t>
            </a:r>
            <a:r>
              <a:rPr lang="zh-CN" altLang="en-US" sz="1900"/>
              <a:t>万元，年经营成本</a:t>
            </a:r>
            <a:r>
              <a:rPr lang="en-US" altLang="zh-CN" sz="1900"/>
              <a:t>400</a:t>
            </a:r>
            <a:r>
              <a:rPr lang="zh-CN" altLang="en-US" sz="1900"/>
              <a:t>万元，年产量为</a:t>
            </a:r>
            <a:r>
              <a:rPr lang="en-US" altLang="zh-CN" sz="1900"/>
              <a:t>1000</a:t>
            </a:r>
            <a:r>
              <a:rPr lang="zh-CN" altLang="en-US" sz="1900"/>
              <a:t>件；方案乙总投资</a:t>
            </a:r>
            <a:r>
              <a:rPr lang="en-US" altLang="zh-CN" sz="1900"/>
              <a:t>1000</a:t>
            </a:r>
            <a:r>
              <a:rPr lang="zh-CN" altLang="en-US" sz="1900"/>
              <a:t>万元，年经营成本</a:t>
            </a:r>
            <a:r>
              <a:rPr lang="en-US" altLang="zh-CN" sz="1900"/>
              <a:t>360</a:t>
            </a:r>
            <a:r>
              <a:rPr lang="zh-CN" altLang="en-US" sz="1900"/>
              <a:t>万元，年产量为</a:t>
            </a:r>
            <a:r>
              <a:rPr lang="en-US" altLang="zh-CN" sz="1900"/>
              <a:t>800</a:t>
            </a:r>
            <a:r>
              <a:rPr lang="zh-CN" altLang="en-US" sz="1900"/>
              <a:t>件。基准投资回收期</a:t>
            </a:r>
            <a:r>
              <a:rPr lang="en-US" altLang="zh-CN" sz="1900"/>
              <a:t>Pc</a:t>
            </a:r>
            <a:r>
              <a:rPr lang="zh-CN" altLang="en-US" sz="1900"/>
              <a:t>＝</a:t>
            </a:r>
            <a:r>
              <a:rPr lang="en-US" altLang="zh-CN" sz="1900"/>
              <a:t>6</a:t>
            </a:r>
            <a:r>
              <a:rPr lang="zh-CN" altLang="en-US" sz="1900"/>
              <a:t>年，试选出最优设计方案。</a:t>
            </a:r>
            <a:endParaRPr lang="zh-CN" altLang="en-US" sz="1900"/>
          </a:p>
          <a:p>
            <a:pPr>
              <a:lnSpc>
                <a:spcPct val="90000"/>
              </a:lnSpc>
              <a:buNone/>
            </a:pPr>
            <a:r>
              <a:rPr lang="zh-CN" altLang="en-US" sz="1900"/>
              <a:t>解：首先计算各方案单位年产量费用：</a:t>
            </a:r>
            <a:endParaRPr lang="zh-CN" altLang="en-US" sz="1900"/>
          </a:p>
          <a:p>
            <a:pPr>
              <a:lnSpc>
                <a:spcPct val="90000"/>
              </a:lnSpc>
              <a:buNone/>
            </a:pPr>
            <a:endParaRPr lang="zh-CN" altLang="en-US" sz="1900"/>
          </a:p>
          <a:p>
            <a:pPr>
              <a:lnSpc>
                <a:spcPct val="90000"/>
              </a:lnSpc>
              <a:buNone/>
            </a:pPr>
            <a:endParaRPr lang="zh-CN" altLang="en-US" sz="1900"/>
          </a:p>
          <a:p>
            <a:pPr>
              <a:lnSpc>
                <a:spcPct val="90000"/>
              </a:lnSpc>
              <a:buNone/>
            </a:pPr>
            <a:endParaRPr lang="zh-CN" altLang="en-US" sz="1900"/>
          </a:p>
          <a:p>
            <a:pPr>
              <a:lnSpc>
                <a:spcPct val="90000"/>
              </a:lnSpc>
              <a:buNone/>
            </a:pPr>
            <a:endParaRPr lang="zh-CN" altLang="en-US" sz="1900"/>
          </a:p>
          <a:p>
            <a:pPr>
              <a:lnSpc>
                <a:spcPct val="90000"/>
              </a:lnSpc>
              <a:buNone/>
            </a:pPr>
            <a:endParaRPr lang="zh-CN" altLang="en-US" sz="1900"/>
          </a:p>
          <a:p>
            <a:pPr>
              <a:lnSpc>
                <a:spcPct val="90000"/>
              </a:lnSpc>
              <a:buNone/>
            </a:pPr>
            <a:endParaRPr lang="zh-CN" altLang="en-US" sz="1900"/>
          </a:p>
          <a:p>
            <a:pPr>
              <a:lnSpc>
                <a:spcPct val="90000"/>
              </a:lnSpc>
              <a:buNone/>
            </a:pPr>
            <a:endParaRPr lang="zh-CN" altLang="en-US" sz="1900"/>
          </a:p>
          <a:p>
            <a:pPr>
              <a:lnSpc>
                <a:spcPct val="90000"/>
              </a:lnSpc>
              <a:buNone/>
            </a:pPr>
            <a:r>
              <a:rPr lang="zh-CN" altLang="en-US" sz="1900"/>
              <a:t>△</a:t>
            </a:r>
            <a:r>
              <a:rPr lang="en-US" altLang="zh-CN" sz="1900"/>
              <a:t>Pt=</a:t>
            </a:r>
            <a:r>
              <a:rPr lang="zh-CN" altLang="en-US" sz="1900"/>
              <a:t>（</a:t>
            </a:r>
            <a:r>
              <a:rPr lang="en-US" altLang="zh-CN" sz="1900"/>
              <a:t>1.5-1.25</a:t>
            </a:r>
            <a:r>
              <a:rPr lang="zh-CN" altLang="en-US" sz="1900"/>
              <a:t>）</a:t>
            </a:r>
            <a:r>
              <a:rPr lang="en-US" altLang="zh-CN" sz="1900"/>
              <a:t>/</a:t>
            </a:r>
            <a:r>
              <a:rPr lang="zh-CN" altLang="en-US" sz="1900"/>
              <a:t>（</a:t>
            </a:r>
            <a:r>
              <a:rPr lang="en-US" altLang="zh-CN" sz="1900"/>
              <a:t>0.45-0.4</a:t>
            </a:r>
            <a:r>
              <a:rPr lang="zh-CN" altLang="en-US" sz="1900"/>
              <a:t>）</a:t>
            </a:r>
            <a:r>
              <a:rPr lang="en-US" altLang="zh-CN" sz="1900"/>
              <a:t>=5</a:t>
            </a:r>
            <a:r>
              <a:rPr lang="zh-CN" altLang="en-US" sz="1900"/>
              <a:t>年＜</a:t>
            </a:r>
            <a:r>
              <a:rPr lang="en-US" altLang="zh-CN" sz="1900"/>
              <a:t>6</a:t>
            </a:r>
            <a:r>
              <a:rPr lang="zh-CN" altLang="en-US" sz="1900"/>
              <a:t>年，所以甲方案较优。</a:t>
            </a:r>
            <a:endParaRPr lang="zh-CN" altLang="en-US" sz="1900"/>
          </a:p>
          <a:p>
            <a:pPr>
              <a:lnSpc>
                <a:spcPct val="90000"/>
              </a:lnSpc>
              <a:buNone/>
            </a:pPr>
            <a:r>
              <a:rPr lang="en-US" altLang="zh-CN" sz="1900"/>
              <a:t>2. </a:t>
            </a:r>
            <a:r>
              <a:rPr lang="zh-CN" altLang="en-US" sz="1900"/>
              <a:t>计算费用法</a:t>
            </a:r>
            <a:endParaRPr lang="zh-CN" altLang="en-US" sz="1900"/>
          </a:p>
          <a:p>
            <a:pPr>
              <a:lnSpc>
                <a:spcPct val="90000"/>
              </a:lnSpc>
              <a:buNone/>
            </a:pPr>
            <a:endParaRPr lang="zh-CN" altLang="en-US" sz="1900"/>
          </a:p>
          <a:p>
            <a:pPr algn="r">
              <a:lnSpc>
                <a:spcPct val="90000"/>
              </a:lnSpc>
              <a:buNone/>
            </a:pPr>
            <a:r>
              <a:rPr lang="zh-CN" altLang="en-US" sz="1900"/>
              <a:t>（</a:t>
            </a:r>
            <a:r>
              <a:rPr lang="en-US" altLang="zh-CN" sz="1900"/>
              <a:t>K2</a:t>
            </a:r>
            <a:r>
              <a:rPr lang="zh-CN" altLang="en-US" sz="1900"/>
              <a:t>＞</a:t>
            </a:r>
            <a:r>
              <a:rPr lang="en-US" altLang="zh-CN" sz="1900"/>
              <a:t>K1,C2</a:t>
            </a:r>
            <a:r>
              <a:rPr lang="zh-CN" altLang="en-US" sz="1900"/>
              <a:t>＜</a:t>
            </a:r>
            <a:r>
              <a:rPr lang="en-US" altLang="zh-CN" sz="1900"/>
              <a:t>C1</a:t>
            </a:r>
            <a:r>
              <a:rPr lang="zh-CN" altLang="en-US" sz="1900"/>
              <a:t>）</a:t>
            </a:r>
            <a:endParaRPr lang="zh-CN" altLang="en-US" sz="1900"/>
          </a:p>
          <a:p>
            <a:pPr>
              <a:lnSpc>
                <a:spcPct val="90000"/>
              </a:lnSpc>
              <a:buNone/>
            </a:pPr>
            <a:r>
              <a:rPr lang="zh-CN" altLang="en-US" sz="1900"/>
              <a:t>当△</a:t>
            </a:r>
            <a:r>
              <a:rPr lang="en-US" altLang="zh-CN" sz="1900"/>
              <a:t>R</a:t>
            </a:r>
            <a:r>
              <a:rPr lang="zh-CN" altLang="en-US" sz="1900"/>
              <a:t>＞△</a:t>
            </a:r>
            <a:r>
              <a:rPr lang="en-US" altLang="zh-CN" sz="1900"/>
              <a:t>R</a:t>
            </a:r>
            <a:r>
              <a:rPr lang="en-US" altLang="zh-CN" sz="1900" baseline="-25000"/>
              <a:t>c</a:t>
            </a:r>
            <a:r>
              <a:rPr lang="en-US" altLang="zh-CN" sz="1900"/>
              <a:t> </a:t>
            </a:r>
            <a:r>
              <a:rPr lang="zh-CN" altLang="en-US" sz="1900"/>
              <a:t>（基准投资收益率）时，投资大的方案可行；反之，投资小的方案为优选方案。        </a:t>
            </a:r>
            <a:endParaRPr lang="zh-CN" altLang="en-US" sz="1900"/>
          </a:p>
        </p:txBody>
      </p:sp>
      <p:sp>
        <p:nvSpPr>
          <p:cNvPr id="77826" name="矩形 77826"/>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77827" name="对象 77827"/>
          <p:cNvGraphicFramePr>
            <a:graphicFrameLocks noChangeAspect="1"/>
          </p:cNvGraphicFramePr>
          <p:nvPr/>
        </p:nvGraphicFramePr>
        <p:xfrm>
          <a:off x="2286000" y="2438400"/>
          <a:ext cx="4800600" cy="1738313"/>
        </p:xfrm>
        <a:graphic>
          <a:graphicData uri="http://schemas.openxmlformats.org/presentationml/2006/ole">
            <mc:AlternateContent xmlns:mc="http://schemas.openxmlformats.org/markup-compatibility/2006">
              <mc:Choice xmlns:v="urn:schemas-microsoft-com:vml" Requires="v">
                <p:oleObj spid="_x0000_s3076" name="" r:id="rId1" imgW="2654300" imgH="965200" progId="">
                  <p:embed/>
                </p:oleObj>
              </mc:Choice>
              <mc:Fallback>
                <p:oleObj name="" r:id="rId1" imgW="2654300" imgH="965200" progId="">
                  <p:embed/>
                  <p:pic>
                    <p:nvPicPr>
                      <p:cNvPr id="0" name="图片 3075"/>
                      <p:cNvPicPr/>
                      <p:nvPr/>
                    </p:nvPicPr>
                    <p:blipFill>
                      <a:blip r:embed="rId2"/>
                      <a:stretch>
                        <a:fillRect/>
                      </a:stretch>
                    </p:blipFill>
                    <p:spPr>
                      <a:xfrm>
                        <a:off x="2286000" y="2438400"/>
                        <a:ext cx="4800600" cy="1738313"/>
                      </a:xfrm>
                      <a:prstGeom prst="rect">
                        <a:avLst/>
                      </a:prstGeom>
                      <a:noFill/>
                      <a:ln w="38100">
                        <a:noFill/>
                        <a:miter/>
                      </a:ln>
                    </p:spPr>
                  </p:pic>
                </p:oleObj>
              </mc:Fallback>
            </mc:AlternateContent>
          </a:graphicData>
        </a:graphic>
      </p:graphicFrame>
      <p:sp>
        <p:nvSpPr>
          <p:cNvPr id="77828" name="矩形 77828"/>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77829" name="对象 77829"/>
          <p:cNvGraphicFramePr>
            <a:graphicFrameLocks noChangeAspect="1"/>
          </p:cNvGraphicFramePr>
          <p:nvPr/>
        </p:nvGraphicFramePr>
        <p:xfrm>
          <a:off x="3200400" y="5029200"/>
          <a:ext cx="1371600" cy="671513"/>
        </p:xfrm>
        <a:graphic>
          <a:graphicData uri="http://schemas.openxmlformats.org/presentationml/2006/ole">
            <mc:AlternateContent xmlns:mc="http://schemas.openxmlformats.org/markup-compatibility/2006">
              <mc:Choice xmlns:v="urn:schemas-microsoft-com:vml" Requires="v">
                <p:oleObj spid="_x0000_s3077" name="" r:id="rId3" imgW="876935" imgH="432435" progId="">
                  <p:embed/>
                </p:oleObj>
              </mc:Choice>
              <mc:Fallback>
                <p:oleObj name="" r:id="rId3" imgW="876935" imgH="432435" progId="">
                  <p:embed/>
                  <p:pic>
                    <p:nvPicPr>
                      <p:cNvPr id="0" name="图片 3076"/>
                      <p:cNvPicPr/>
                      <p:nvPr/>
                    </p:nvPicPr>
                    <p:blipFill>
                      <a:blip r:embed="rId4"/>
                      <a:stretch>
                        <a:fillRect/>
                      </a:stretch>
                    </p:blipFill>
                    <p:spPr>
                      <a:xfrm>
                        <a:off x="3200400" y="5029200"/>
                        <a:ext cx="1371600" cy="671513"/>
                      </a:xfrm>
                      <a:prstGeom prst="rect">
                        <a:avLst/>
                      </a:prstGeom>
                      <a:noFill/>
                      <a:ln w="38100">
                        <a:noFill/>
                        <a:miter/>
                      </a:ln>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49" name="标题 78849"/>
          <p:cNvSpPr>
            <a:spLocks noGrp="1"/>
          </p:cNvSpPr>
          <p:nvPr>
            <p:ph type="title"/>
          </p:nvPr>
        </p:nvSpPr>
        <p:spPr>
          <a:ln/>
        </p:spPr>
        <p:txBody>
          <a:bodyPr anchor="b"/>
          <a:p>
            <a:r>
              <a:rPr lang="zh-CN" altLang="en-US" b="1"/>
              <a:t>工程设计优化途径</a:t>
            </a:r>
            <a:endParaRPr lang="zh-CN" altLang="en-US" b="1"/>
          </a:p>
        </p:txBody>
      </p:sp>
      <p:sp>
        <p:nvSpPr>
          <p:cNvPr id="78850" name="文本占位符 78850"/>
          <p:cNvSpPr>
            <a:spLocks noGrp="1"/>
          </p:cNvSpPr>
          <p:nvPr>
            <p:ph idx="1"/>
          </p:nvPr>
        </p:nvSpPr>
        <p:spPr>
          <a:xfrm>
            <a:off x="566738" y="1752600"/>
            <a:ext cx="3703637" cy="4267200"/>
          </a:xfrm>
          <a:ln/>
        </p:spPr>
        <p:txBody>
          <a:bodyPr anchor="t"/>
          <a:p>
            <a:pPr>
              <a:buNone/>
            </a:pPr>
            <a:r>
              <a:rPr lang="zh-CN" altLang="en-US" sz="2100" b="1"/>
              <a:t>（一）通过设计招标和设计方案竞选优化设计方案</a:t>
            </a:r>
            <a:endParaRPr lang="zh-CN" altLang="en-US" sz="2100" b="1"/>
          </a:p>
          <a:p>
            <a:pPr>
              <a:buNone/>
            </a:pPr>
            <a:r>
              <a:rPr lang="zh-CN" altLang="en-US" sz="2100" b="1"/>
              <a:t>（二）运用价值工程优化设计方案</a:t>
            </a:r>
            <a:endParaRPr lang="zh-CN" altLang="en-US" sz="2100" b="1"/>
          </a:p>
          <a:p>
            <a:pPr>
              <a:buNone/>
            </a:pPr>
            <a:r>
              <a:rPr lang="zh-CN" altLang="en-US" sz="2100" b="1"/>
              <a:t>通过功能和价值分析，可将技术问题与经济问题紧紧地结合起来，一般来说，有以下</a:t>
            </a:r>
            <a:r>
              <a:rPr lang="en-US" altLang="zh-CN" sz="2100" b="1"/>
              <a:t>5</a:t>
            </a:r>
            <a:r>
              <a:rPr lang="zh-CN" altLang="en-US" sz="2100" b="1"/>
              <a:t>个途径（如右图所示）：</a:t>
            </a:r>
            <a:endParaRPr lang="zh-CN" altLang="en-US" sz="2100" b="1"/>
          </a:p>
          <a:p>
            <a:pPr>
              <a:buNone/>
            </a:pPr>
            <a:r>
              <a:rPr lang="zh-CN" altLang="en-US" sz="2600" b="1"/>
              <a:t>  </a:t>
            </a:r>
            <a:endParaRPr lang="zh-CN" altLang="en-US" sz="2600" b="1"/>
          </a:p>
          <a:p>
            <a:pPr>
              <a:buNone/>
            </a:pPr>
            <a:endParaRPr lang="zh-CN" altLang="en-US" sz="2600" b="1"/>
          </a:p>
        </p:txBody>
      </p:sp>
      <p:pic>
        <p:nvPicPr>
          <p:cNvPr id="78851" name="图片 78851"/>
          <p:cNvPicPr>
            <a:picLocks noChangeAspect="1"/>
          </p:cNvPicPr>
          <p:nvPr/>
        </p:nvPicPr>
        <p:blipFill>
          <a:blip r:embed="rId1"/>
          <a:stretch>
            <a:fillRect/>
          </a:stretch>
        </p:blipFill>
        <p:spPr>
          <a:xfrm>
            <a:off x="4419600" y="1676400"/>
            <a:ext cx="4125913" cy="3571875"/>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9873" name="标题 79873"/>
          <p:cNvSpPr>
            <a:spLocks noGrp="1"/>
          </p:cNvSpPr>
          <p:nvPr>
            <p:ph type="title"/>
          </p:nvPr>
        </p:nvSpPr>
        <p:spPr>
          <a:ln/>
        </p:spPr>
        <p:txBody>
          <a:bodyPr anchor="b"/>
          <a:p>
            <a:r>
              <a:rPr lang="en-US" altLang="zh-CN" b="1"/>
              <a:t>3.2.2 </a:t>
            </a:r>
            <a:r>
              <a:rPr lang="zh-CN" altLang="en-US" b="1"/>
              <a:t>价值工程原理</a:t>
            </a:r>
            <a:endParaRPr lang="zh-CN" altLang="en-US" b="1"/>
          </a:p>
        </p:txBody>
      </p:sp>
      <p:graphicFrame>
        <p:nvGraphicFramePr>
          <p:cNvPr id="79874" name="内容占位符 79874"/>
          <p:cNvGraphicFramePr>
            <a:graphicFrameLocks noGrp="1" noChangeAspect="1"/>
          </p:cNvGraphicFramePr>
          <p:nvPr>
            <p:ph idx="1"/>
          </p:nvPr>
        </p:nvGraphicFramePr>
        <p:xfrm>
          <a:off x="1828800" y="1600200"/>
          <a:ext cx="6124575" cy="4092575"/>
        </p:xfrm>
        <a:graphic>
          <a:graphicData uri="http://schemas.openxmlformats.org/presentationml/2006/ole">
            <mc:AlternateContent xmlns:mc="http://schemas.openxmlformats.org/markup-compatibility/2006">
              <mc:Choice xmlns:v="urn:schemas-microsoft-com:vml" Requires="v">
                <p:oleObj spid="_x0000_s3078" name="" r:id="rId1" imgW="8178800" imgH="5473700" progId="">
                  <p:embed/>
                </p:oleObj>
              </mc:Choice>
              <mc:Fallback>
                <p:oleObj name="" r:id="rId1" imgW="8178800" imgH="5473700" progId="">
                  <p:embed/>
                  <p:pic>
                    <p:nvPicPr>
                      <p:cNvPr id="0" name="图片 3077"/>
                      <p:cNvPicPr/>
                      <p:nvPr/>
                    </p:nvPicPr>
                    <p:blipFill>
                      <a:blip r:embed="rId2"/>
                      <a:stretch>
                        <a:fillRect/>
                      </a:stretch>
                    </p:blipFill>
                    <p:spPr>
                      <a:xfrm>
                        <a:off x="1828800" y="1600200"/>
                        <a:ext cx="6124575" cy="4092575"/>
                      </a:xfrm>
                      <a:prstGeom prst="rect">
                        <a:avLst/>
                      </a:prstGeom>
                      <a:noFill/>
                      <a:ln w="38100">
                        <a:miter/>
                      </a:ln>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0897" name="文本占位符 80897"/>
          <p:cNvSpPr>
            <a:spLocks noGrp="1"/>
          </p:cNvSpPr>
          <p:nvPr>
            <p:ph idx="1"/>
          </p:nvPr>
        </p:nvSpPr>
        <p:spPr>
          <a:xfrm>
            <a:off x="457200" y="838200"/>
            <a:ext cx="8229600" cy="5287963"/>
          </a:xfrm>
          <a:ln/>
        </p:spPr>
        <p:txBody>
          <a:bodyPr anchor="t"/>
          <a:p>
            <a:pPr>
              <a:lnSpc>
                <a:spcPct val="90000"/>
              </a:lnSpc>
              <a:buNone/>
            </a:pPr>
            <a:r>
              <a:rPr lang="zh-CN" altLang="en-US" sz="2600"/>
              <a:t>一、价值工程的基本概念</a:t>
            </a:r>
            <a:endParaRPr lang="zh-CN" altLang="en-US" sz="2600"/>
          </a:p>
          <a:p>
            <a:pPr>
              <a:lnSpc>
                <a:spcPct val="90000"/>
              </a:lnSpc>
              <a:buNone/>
            </a:pPr>
            <a:r>
              <a:rPr lang="zh-CN" altLang="en-US" sz="2600"/>
              <a:t>（一）价值工程的定义</a:t>
            </a:r>
            <a:endParaRPr lang="zh-CN" altLang="en-US" sz="2600"/>
          </a:p>
          <a:p>
            <a:pPr>
              <a:lnSpc>
                <a:spcPct val="90000"/>
              </a:lnSpc>
              <a:buNone/>
            </a:pPr>
            <a:r>
              <a:rPr lang="zh-CN" altLang="en-US" sz="2100" b="1"/>
              <a:t>           价值工程是以提高产品（或作业）价值和有效利用资源为目的，通过有组织的创造性工作，寻求用最低的寿命周期成本，可靠地实现使用者所需功能，以获得最佳的综合效益的一种管理技术。</a:t>
            </a:r>
            <a:endParaRPr lang="zh-CN" altLang="en-US" sz="2100"/>
          </a:p>
          <a:p>
            <a:pPr>
              <a:lnSpc>
                <a:spcPct val="90000"/>
              </a:lnSpc>
              <a:buNone/>
            </a:pPr>
            <a:r>
              <a:rPr lang="zh-CN" altLang="en-US" sz="2100"/>
              <a:t>         在价值工程方法中，价值是一个核心的概念。价值是指研究对象所具有的功能与获得这些功能的全部费用之比，用公式可表示为：</a:t>
            </a:r>
            <a:endParaRPr lang="zh-CN" altLang="en-US" sz="2100"/>
          </a:p>
          <a:p>
            <a:pPr algn="ctr">
              <a:lnSpc>
                <a:spcPct val="90000"/>
              </a:lnSpc>
              <a:buNone/>
            </a:pPr>
            <a:r>
              <a:rPr lang="en-US" altLang="zh-CN" sz="2100" b="1"/>
              <a:t>V=F/C</a:t>
            </a:r>
            <a:endParaRPr lang="en-US" altLang="zh-CN" sz="2100"/>
          </a:p>
          <a:p>
            <a:pPr>
              <a:lnSpc>
                <a:spcPct val="90000"/>
              </a:lnSpc>
              <a:buNone/>
            </a:pPr>
            <a:r>
              <a:rPr lang="en-US" altLang="zh-CN" sz="2100"/>
              <a:t>   </a:t>
            </a:r>
            <a:r>
              <a:rPr lang="zh-CN" altLang="en-US" sz="2100"/>
              <a:t>式中   </a:t>
            </a:r>
            <a:r>
              <a:rPr lang="en-US" altLang="zh-CN" sz="2100"/>
              <a:t>V---</a:t>
            </a:r>
            <a:r>
              <a:rPr lang="zh-CN" altLang="en-US" sz="2100"/>
              <a:t>价值       </a:t>
            </a:r>
            <a:r>
              <a:rPr lang="en-US" altLang="zh-CN" sz="2100"/>
              <a:t>F---</a:t>
            </a:r>
            <a:r>
              <a:rPr lang="zh-CN" altLang="en-US" sz="2100"/>
              <a:t>功能</a:t>
            </a:r>
            <a:endParaRPr lang="zh-CN" altLang="en-US" sz="2100"/>
          </a:p>
          <a:p>
            <a:pPr>
              <a:lnSpc>
                <a:spcPct val="90000"/>
              </a:lnSpc>
              <a:buNone/>
            </a:pPr>
            <a:r>
              <a:rPr lang="zh-CN" altLang="en-US" sz="2100"/>
              <a:t>            </a:t>
            </a:r>
            <a:r>
              <a:rPr lang="en-US" altLang="zh-CN" sz="2100"/>
              <a:t>C---</a:t>
            </a:r>
            <a:r>
              <a:rPr lang="zh-CN" altLang="en-US" sz="2100"/>
              <a:t>寿命周期成本</a:t>
            </a:r>
            <a:endParaRPr lang="zh-CN" altLang="en-US" sz="21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22" name="矩形 81921"/>
          <p:cNvSpPr/>
          <p:nvPr/>
        </p:nvSpPr>
        <p:spPr>
          <a:xfrm>
            <a:off x="533400" y="609600"/>
            <a:ext cx="8153400" cy="1552575"/>
          </a:xfrm>
          <a:prstGeom prst="rect">
            <a:avLst/>
          </a:prstGeom>
          <a:noFill/>
          <a:ln w="9525">
            <a:noFill/>
          </a:ln>
        </p:spPr>
        <p:txBody>
          <a:bodyPr>
            <a:spAutoFit/>
          </a:bodyPr>
          <a:p>
            <a:pPr fontAlgn="base"/>
            <a:r>
              <a:rPr lang="en-US" altLang="zh-CN" strike="noStrike" noProof="1">
                <a:solidFill>
                  <a:schemeClr val="folHlink"/>
                </a:solidFill>
                <a:effectLst>
                  <a:outerShdw blurRad="38100" dist="38100" dir="2700000">
                    <a:srgbClr val="000000"/>
                  </a:outerShdw>
                </a:effectLst>
                <a:latin typeface="Arial" panose="020B0604020202020204" pitchFamily="34" charset="0"/>
                <a:ea typeface="宋体" panose="02010600030101010101" pitchFamily="2" charset="-122"/>
                <a:cs typeface="+mn-cs"/>
              </a:rPr>
              <a:t>        </a:t>
            </a:r>
            <a:r>
              <a:rPr lang="zh-CN" altLang="en-US" sz="2400" strike="noStrike" noProof="1">
                <a:solidFill>
                  <a:schemeClr val="folHlink"/>
                </a:solidFill>
                <a:effectLst>
                  <a:outerShdw blurRad="38100" dist="38100" dir="2700000">
                    <a:srgbClr val="000000"/>
                  </a:outerShdw>
                </a:effectLst>
                <a:latin typeface="Arial" panose="020B0604020202020204" pitchFamily="34" charset="0"/>
                <a:ea typeface="宋体" panose="02010600030101010101" pitchFamily="2" charset="-122"/>
                <a:cs typeface="+mn-cs"/>
              </a:rPr>
              <a:t>价值工程中的寿命周期成本，</a:t>
            </a:r>
            <a:r>
              <a:rPr lang="zh-CN" altLang="en-US" sz="2400" strike="noStrike" noProof="1">
                <a:effectLst>
                  <a:outerShdw blurRad="38100" dist="38100" dir="2700000">
                    <a:srgbClr val="FFFFFF"/>
                  </a:outerShdw>
                </a:effectLst>
                <a:latin typeface="Arial" panose="020B0604020202020204" pitchFamily="34" charset="0"/>
                <a:ea typeface="宋体" panose="02010600030101010101" pitchFamily="2" charset="-122"/>
                <a:cs typeface="+mn-cs"/>
              </a:rPr>
              <a:t>是指产品从产生到报废整个期间的费用总和。它包括研究和生产阶段的费用构成的产品制造成本</a:t>
            </a:r>
            <a:r>
              <a:rPr lang="en-US" altLang="zh-CN" sz="2400" strike="noStrike" noProof="1">
                <a:effectLst>
                  <a:outerShdw blurRad="38100" dist="38100" dir="2700000">
                    <a:srgbClr val="FFFFFF"/>
                  </a:outerShdw>
                </a:effectLst>
                <a:latin typeface="Arial" panose="020B0604020202020204" pitchFamily="34" charset="0"/>
                <a:ea typeface="宋体" panose="02010600030101010101" pitchFamily="2" charset="-122"/>
                <a:cs typeface="+mn-cs"/>
              </a:rPr>
              <a:t>C1</a:t>
            </a:r>
            <a:r>
              <a:rPr lang="zh-CN" altLang="en-US" sz="2400" strike="noStrike" noProof="1">
                <a:effectLst>
                  <a:outerShdw blurRad="38100" dist="38100" dir="2700000">
                    <a:srgbClr val="FFFFFF"/>
                  </a:outerShdw>
                </a:effectLst>
                <a:latin typeface="Arial" panose="020B0604020202020204" pitchFamily="34" charset="0"/>
                <a:ea typeface="宋体" panose="02010600030101010101" pitchFamily="2" charset="-122"/>
                <a:cs typeface="+mn-cs"/>
              </a:rPr>
              <a:t>以及在使用过程中的能源消耗、维修和管理费用等所构成的产品使用成本</a:t>
            </a:r>
            <a:r>
              <a:rPr lang="en-US" altLang="zh-CN" sz="2400" strike="noStrike" noProof="1">
                <a:effectLst>
                  <a:outerShdw blurRad="38100" dist="38100" dir="2700000">
                    <a:srgbClr val="FFFFFF"/>
                  </a:outerShdw>
                </a:effectLst>
                <a:latin typeface="Arial" panose="020B0604020202020204" pitchFamily="34" charset="0"/>
                <a:ea typeface="宋体" panose="02010600030101010101" pitchFamily="2" charset="-122"/>
                <a:cs typeface="+mn-cs"/>
              </a:rPr>
              <a:t>C2</a:t>
            </a:r>
            <a:r>
              <a:rPr lang="zh-CN" altLang="en-US" sz="2400" strike="noStrike" noProof="1">
                <a:effectLst>
                  <a:outerShdw blurRad="38100" dist="38100" dir="2700000">
                    <a:srgbClr val="FFFFFF"/>
                  </a:outerShdw>
                </a:effectLst>
                <a:latin typeface="Arial" panose="020B0604020202020204" pitchFamily="34" charset="0"/>
                <a:ea typeface="宋体" panose="02010600030101010101" pitchFamily="2" charset="-122"/>
                <a:cs typeface="+mn-cs"/>
              </a:rPr>
              <a:t>。</a:t>
            </a:r>
            <a:r>
              <a:rPr lang="en-US" altLang="zh-CN" sz="2400" strike="noStrike" noProof="1">
                <a:effectLst>
                  <a:outerShdw blurRad="38100" dist="38100" dir="2700000">
                    <a:srgbClr val="FFFFFF"/>
                  </a:outerShdw>
                </a:effectLst>
                <a:latin typeface="Arial" panose="020B0604020202020204" pitchFamily="34" charset="0"/>
                <a:ea typeface="宋体" panose="02010600030101010101" pitchFamily="2" charset="-122"/>
                <a:cs typeface="+mn-cs"/>
              </a:rPr>
              <a:t>C=C1+C2</a:t>
            </a:r>
            <a:r>
              <a:rPr lang="zh-CN" altLang="en-US" sz="2400" strike="noStrike" noProof="1">
                <a:effectLst>
                  <a:outerShdw blurRad="38100" dist="38100" dir="2700000">
                    <a:srgbClr val="FFFFFF"/>
                  </a:outerShdw>
                </a:effectLst>
                <a:latin typeface="Arial" panose="020B0604020202020204" pitchFamily="34" charset="0"/>
                <a:ea typeface="宋体" panose="02010600030101010101" pitchFamily="2" charset="-122"/>
                <a:cs typeface="+mn-cs"/>
              </a:rPr>
              <a:t>就是总成本。</a:t>
            </a:r>
            <a:endParaRPr lang="zh-CN" altLang="en-US" sz="2400" strike="noStrike" noProof="1">
              <a:effectLst>
                <a:outerShdw blurRad="38100" dist="38100" dir="2700000">
                  <a:srgbClr val="FFFFFF"/>
                </a:outerShdw>
              </a:effectLst>
              <a:latin typeface="Arial" panose="020B0604020202020204" pitchFamily="34" charset="0"/>
            </a:endParaRPr>
          </a:p>
        </p:txBody>
      </p:sp>
      <p:grpSp>
        <p:nvGrpSpPr>
          <p:cNvPr id="2" name="组合 81922"/>
          <p:cNvGrpSpPr/>
          <p:nvPr/>
        </p:nvGrpSpPr>
        <p:grpSpPr>
          <a:xfrm>
            <a:off x="2195513" y="2514600"/>
            <a:ext cx="4968875" cy="2971800"/>
            <a:chOff x="0" y="0"/>
            <a:chExt cx="3130" cy="1872"/>
          </a:xfrm>
        </p:grpSpPr>
        <p:sp>
          <p:nvSpPr>
            <p:cNvPr id="81923" name="矩形 81923"/>
            <p:cNvSpPr/>
            <p:nvPr/>
          </p:nvSpPr>
          <p:spPr>
            <a:xfrm>
              <a:off x="9" y="0"/>
              <a:ext cx="3120" cy="1872"/>
            </a:xfrm>
            <a:prstGeom prst="rect">
              <a:avLst/>
            </a:prstGeom>
            <a:solidFill>
              <a:srgbClr val="FFFFCC"/>
            </a:solid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81924" name="直接连接符 81924"/>
            <p:cNvSpPr/>
            <p:nvPr/>
          </p:nvSpPr>
          <p:spPr>
            <a:xfrm>
              <a:off x="0" y="32"/>
              <a:ext cx="3130" cy="0"/>
            </a:xfrm>
            <a:prstGeom prst="line">
              <a:avLst/>
            </a:prstGeom>
            <a:ln w="9525" cap="flat" cmpd="sng">
              <a:solidFill>
                <a:schemeClr val="tx1"/>
              </a:solidFill>
              <a:prstDash val="solid"/>
              <a:round/>
              <a:headEnd type="none" w="med" len="med"/>
              <a:tailEnd type="none" w="med" len="med"/>
            </a:ln>
          </p:spPr>
        </p:sp>
        <p:sp>
          <p:nvSpPr>
            <p:cNvPr id="81925" name="直接连接符 81925"/>
            <p:cNvSpPr/>
            <p:nvPr/>
          </p:nvSpPr>
          <p:spPr>
            <a:xfrm>
              <a:off x="0" y="32"/>
              <a:ext cx="0" cy="1814"/>
            </a:xfrm>
            <a:prstGeom prst="line">
              <a:avLst/>
            </a:prstGeom>
            <a:ln w="9525" cap="flat" cmpd="sng">
              <a:solidFill>
                <a:schemeClr val="tx1"/>
              </a:solidFill>
              <a:prstDash val="solid"/>
              <a:round/>
              <a:headEnd type="none" w="med" len="med"/>
              <a:tailEnd type="none" w="med" len="med"/>
            </a:ln>
          </p:spPr>
        </p:sp>
        <p:sp>
          <p:nvSpPr>
            <p:cNvPr id="81926" name="直接连接符 81926"/>
            <p:cNvSpPr/>
            <p:nvPr/>
          </p:nvSpPr>
          <p:spPr>
            <a:xfrm>
              <a:off x="0" y="1846"/>
              <a:ext cx="3130" cy="0"/>
            </a:xfrm>
            <a:prstGeom prst="line">
              <a:avLst/>
            </a:prstGeom>
            <a:ln w="9525" cap="flat" cmpd="sng">
              <a:solidFill>
                <a:schemeClr val="tx1"/>
              </a:solidFill>
              <a:prstDash val="solid"/>
              <a:round/>
              <a:headEnd type="none" w="med" len="med"/>
              <a:tailEnd type="none" w="med" len="med"/>
            </a:ln>
          </p:spPr>
        </p:sp>
        <p:sp>
          <p:nvSpPr>
            <p:cNvPr id="81927" name="直接连接符 81927"/>
            <p:cNvSpPr/>
            <p:nvPr/>
          </p:nvSpPr>
          <p:spPr>
            <a:xfrm flipV="1">
              <a:off x="182" y="168"/>
              <a:ext cx="0" cy="1315"/>
            </a:xfrm>
            <a:prstGeom prst="line">
              <a:avLst/>
            </a:prstGeom>
            <a:ln w="9525" cap="flat" cmpd="sng">
              <a:solidFill>
                <a:schemeClr val="tx1"/>
              </a:solidFill>
              <a:prstDash val="solid"/>
              <a:round/>
              <a:headEnd type="none" w="med" len="med"/>
              <a:tailEnd type="triangle" w="med" len="med"/>
            </a:ln>
          </p:spPr>
        </p:sp>
        <p:sp>
          <p:nvSpPr>
            <p:cNvPr id="81928" name="文本框 81928"/>
            <p:cNvSpPr txBox="1"/>
            <p:nvPr/>
          </p:nvSpPr>
          <p:spPr>
            <a:xfrm>
              <a:off x="1240" y="1468"/>
              <a:ext cx="243" cy="212"/>
            </a:xfrm>
            <a:prstGeom prst="rect">
              <a:avLst/>
            </a:prstGeom>
            <a:noFill/>
            <a:ln w="9525">
              <a:noFill/>
            </a:ln>
          </p:spPr>
          <p:txBody>
            <a:bodyPr anchor="t">
              <a:spAutoFit/>
            </a:bodyPr>
            <a:p>
              <a:r>
                <a:rPr lang="en-US" altLang="zh-CN" sz="1600">
                  <a:latin typeface="Arial" panose="020B0604020202020204" pitchFamily="34" charset="0"/>
                  <a:ea typeface="宋体" panose="02010600030101010101" pitchFamily="2" charset="-122"/>
                </a:rPr>
                <a:t>F</a:t>
              </a:r>
              <a:r>
                <a:rPr lang="en-US" altLang="zh-CN" sz="1600" baseline="-25000">
                  <a:latin typeface="Arial" panose="020B0604020202020204" pitchFamily="34" charset="0"/>
                  <a:ea typeface="宋体" panose="02010600030101010101" pitchFamily="2" charset="-122"/>
                </a:rPr>
                <a:t>0</a:t>
              </a:r>
              <a:endParaRPr lang="en-US" altLang="zh-CN" sz="1600" baseline="-25000">
                <a:latin typeface="Arial" panose="020B0604020202020204" pitchFamily="34" charset="0"/>
                <a:ea typeface="宋体" panose="02010600030101010101" pitchFamily="2" charset="-122"/>
              </a:endParaRPr>
            </a:p>
          </p:txBody>
        </p:sp>
        <p:sp>
          <p:nvSpPr>
            <p:cNvPr id="81929" name="文本框 81929"/>
            <p:cNvSpPr txBox="1"/>
            <p:nvPr/>
          </p:nvSpPr>
          <p:spPr>
            <a:xfrm>
              <a:off x="1785" y="1468"/>
              <a:ext cx="236" cy="212"/>
            </a:xfrm>
            <a:prstGeom prst="rect">
              <a:avLst/>
            </a:prstGeom>
            <a:noFill/>
            <a:ln w="9525">
              <a:noFill/>
            </a:ln>
          </p:spPr>
          <p:txBody>
            <a:bodyPr wrap="none" anchor="t">
              <a:spAutoFit/>
            </a:bodyPr>
            <a:p>
              <a:r>
                <a:rPr lang="en-US" altLang="zh-CN" sz="1600">
                  <a:latin typeface="Arial" panose="020B0604020202020204" pitchFamily="34" charset="0"/>
                  <a:ea typeface="宋体" panose="02010600030101010101" pitchFamily="2" charset="-122"/>
                </a:rPr>
                <a:t>C’</a:t>
              </a:r>
              <a:endParaRPr lang="en-US" altLang="zh-CN" sz="1600">
                <a:latin typeface="Arial" panose="020B0604020202020204" pitchFamily="34" charset="0"/>
                <a:ea typeface="宋体" panose="02010600030101010101" pitchFamily="2" charset="-122"/>
              </a:endParaRPr>
            </a:p>
          </p:txBody>
        </p:sp>
        <p:sp>
          <p:nvSpPr>
            <p:cNvPr id="81930" name="文本框 81930"/>
            <p:cNvSpPr txBox="1"/>
            <p:nvPr/>
          </p:nvSpPr>
          <p:spPr>
            <a:xfrm>
              <a:off x="1209" y="1632"/>
              <a:ext cx="1283" cy="212"/>
            </a:xfrm>
            <a:prstGeom prst="rect">
              <a:avLst/>
            </a:prstGeom>
            <a:noFill/>
            <a:ln w="9525">
              <a:noFill/>
            </a:ln>
          </p:spPr>
          <p:txBody>
            <a:bodyPr wrap="none" anchor="t">
              <a:spAutoFit/>
            </a:bodyPr>
            <a:p>
              <a:r>
                <a:rPr lang="zh-CN" altLang="en-US" sz="1600">
                  <a:latin typeface="Arial" panose="020B0604020202020204" pitchFamily="34" charset="0"/>
                  <a:ea typeface="宋体" panose="02010600030101010101" pitchFamily="2" charset="-122"/>
                </a:rPr>
                <a:t>图</a:t>
              </a:r>
              <a:r>
                <a:rPr lang="en-US" altLang="zh-CN" sz="1600">
                  <a:latin typeface="Arial" panose="020B0604020202020204" pitchFamily="34" charset="0"/>
                  <a:ea typeface="宋体" panose="02010600030101010101" pitchFamily="2" charset="-122"/>
                </a:rPr>
                <a:t>1  </a:t>
              </a:r>
              <a:r>
                <a:rPr lang="zh-CN" altLang="en-US" sz="1600">
                  <a:latin typeface="Arial" panose="020B0604020202020204" pitchFamily="34" charset="0"/>
                  <a:ea typeface="宋体" panose="02010600030101010101" pitchFamily="2" charset="-122"/>
                </a:rPr>
                <a:t>寿命周期成本图</a:t>
              </a:r>
              <a:endParaRPr lang="zh-CN" altLang="en-US" sz="1600">
                <a:latin typeface="Arial" panose="020B0604020202020204" pitchFamily="34" charset="0"/>
                <a:ea typeface="宋体" panose="02010600030101010101" pitchFamily="2" charset="-122"/>
              </a:endParaRPr>
            </a:p>
          </p:txBody>
        </p:sp>
        <p:grpSp>
          <p:nvGrpSpPr>
            <p:cNvPr id="81931" name="组合 81931"/>
            <p:cNvGrpSpPr/>
            <p:nvPr/>
          </p:nvGrpSpPr>
          <p:grpSpPr>
            <a:xfrm>
              <a:off x="0" y="207"/>
              <a:ext cx="2812" cy="1377"/>
              <a:chOff x="0" y="0"/>
              <a:chExt cx="2812" cy="1377"/>
            </a:xfrm>
          </p:grpSpPr>
          <p:sp>
            <p:nvSpPr>
              <p:cNvPr id="81932" name="直接连接符 81932"/>
              <p:cNvSpPr/>
              <p:nvPr/>
            </p:nvSpPr>
            <p:spPr>
              <a:xfrm>
                <a:off x="182" y="1276"/>
                <a:ext cx="2630" cy="0"/>
              </a:xfrm>
              <a:prstGeom prst="line">
                <a:avLst/>
              </a:prstGeom>
              <a:ln w="9525" cap="flat" cmpd="sng">
                <a:solidFill>
                  <a:schemeClr val="tx1"/>
                </a:solidFill>
                <a:prstDash val="solid"/>
                <a:round/>
                <a:headEnd type="none" w="med" len="med"/>
                <a:tailEnd type="triangle" w="med" len="med"/>
              </a:ln>
            </p:spPr>
          </p:sp>
          <p:sp>
            <p:nvSpPr>
              <p:cNvPr id="81933" name="直接连接符 81933"/>
              <p:cNvSpPr/>
              <p:nvPr/>
            </p:nvSpPr>
            <p:spPr>
              <a:xfrm>
                <a:off x="182" y="324"/>
                <a:ext cx="1723" cy="0"/>
              </a:xfrm>
              <a:prstGeom prst="line">
                <a:avLst/>
              </a:prstGeom>
              <a:ln w="9525" cap="flat" cmpd="sng">
                <a:solidFill>
                  <a:schemeClr val="tx1"/>
                </a:solidFill>
                <a:prstDash val="solid"/>
                <a:round/>
                <a:headEnd type="none" w="med" len="med"/>
                <a:tailEnd type="none" w="med" len="med"/>
              </a:ln>
            </p:spPr>
          </p:sp>
          <p:sp>
            <p:nvSpPr>
              <p:cNvPr id="81934" name="直接连接符 81934"/>
              <p:cNvSpPr/>
              <p:nvPr/>
            </p:nvSpPr>
            <p:spPr>
              <a:xfrm>
                <a:off x="1905" y="414"/>
                <a:ext cx="0" cy="862"/>
              </a:xfrm>
              <a:prstGeom prst="line">
                <a:avLst/>
              </a:prstGeom>
              <a:ln w="9525" cap="flat" cmpd="sng">
                <a:solidFill>
                  <a:schemeClr val="tx1"/>
                </a:solidFill>
                <a:prstDash val="solid"/>
                <a:round/>
                <a:headEnd type="none" w="med" len="med"/>
                <a:tailEnd type="none" w="med" len="med"/>
              </a:ln>
            </p:spPr>
          </p:sp>
          <p:sp>
            <p:nvSpPr>
              <p:cNvPr id="81935" name="直接连接符 81935"/>
              <p:cNvSpPr/>
              <p:nvPr/>
            </p:nvSpPr>
            <p:spPr>
              <a:xfrm>
                <a:off x="182" y="550"/>
                <a:ext cx="1179" cy="0"/>
              </a:xfrm>
              <a:prstGeom prst="line">
                <a:avLst/>
              </a:prstGeom>
              <a:ln w="9525" cap="flat" cmpd="sng">
                <a:solidFill>
                  <a:schemeClr val="tx1"/>
                </a:solidFill>
                <a:prstDash val="solid"/>
                <a:round/>
                <a:headEnd type="none" w="med" len="med"/>
                <a:tailEnd type="none" w="med" len="med"/>
              </a:ln>
            </p:spPr>
          </p:sp>
          <p:sp>
            <p:nvSpPr>
              <p:cNvPr id="81936" name="直接连接符 81936"/>
              <p:cNvSpPr/>
              <p:nvPr/>
            </p:nvSpPr>
            <p:spPr>
              <a:xfrm>
                <a:off x="1361" y="550"/>
                <a:ext cx="0" cy="726"/>
              </a:xfrm>
              <a:prstGeom prst="line">
                <a:avLst/>
              </a:prstGeom>
              <a:ln w="9525" cap="flat" cmpd="sng">
                <a:solidFill>
                  <a:schemeClr val="tx1"/>
                </a:solidFill>
                <a:prstDash val="solid"/>
                <a:round/>
                <a:headEnd type="none" w="med" len="med"/>
                <a:tailEnd type="none" w="med" len="med"/>
              </a:ln>
            </p:spPr>
          </p:sp>
          <p:sp>
            <p:nvSpPr>
              <p:cNvPr id="81937" name="任意多边形 81937"/>
              <p:cNvSpPr/>
              <p:nvPr/>
            </p:nvSpPr>
            <p:spPr>
              <a:xfrm>
                <a:off x="726" y="6"/>
                <a:ext cx="1497" cy="567"/>
              </a:xfrm>
              <a:custGeom>
                <a:avLst/>
                <a:gdLst/>
                <a:ahLst/>
                <a:cxnLst/>
                <a:pathLst>
                  <a:path w="1497" h="567">
                    <a:moveTo>
                      <a:pt x="0" y="0"/>
                    </a:moveTo>
                    <a:cubicBezTo>
                      <a:pt x="193" y="260"/>
                      <a:pt x="386" y="521"/>
                      <a:pt x="635" y="544"/>
                    </a:cubicBezTo>
                    <a:cubicBezTo>
                      <a:pt x="884" y="567"/>
                      <a:pt x="1190" y="351"/>
                      <a:pt x="1497" y="136"/>
                    </a:cubicBezTo>
                  </a:path>
                </a:pathLst>
              </a:custGeom>
              <a:noFill/>
              <a:ln w="9525" cap="flat" cmpd="sng">
                <a:solidFill>
                  <a:schemeClr val="tx1"/>
                </a:solidFill>
                <a:prstDash val="solid"/>
                <a:round/>
                <a:headEnd type="none" w="med" len="med"/>
                <a:tailEnd type="none" w="med" len="med"/>
              </a:ln>
            </p:spPr>
            <p:txBody>
              <a:bodyPr/>
              <a:p>
                <a:endParaRPr lang="zh-CN" altLang="en-US"/>
              </a:p>
            </p:txBody>
          </p:sp>
          <p:sp>
            <p:nvSpPr>
              <p:cNvPr id="81938" name="任意多边形 81938"/>
              <p:cNvSpPr/>
              <p:nvPr/>
            </p:nvSpPr>
            <p:spPr>
              <a:xfrm>
                <a:off x="363" y="6"/>
                <a:ext cx="2087" cy="1135"/>
              </a:xfrm>
              <a:custGeom>
                <a:avLst/>
                <a:gdLst/>
                <a:ahLst/>
                <a:cxnLst/>
                <a:pathLst>
                  <a:path w="2087" h="1135">
                    <a:moveTo>
                      <a:pt x="0" y="0"/>
                    </a:moveTo>
                    <a:cubicBezTo>
                      <a:pt x="325" y="385"/>
                      <a:pt x="650" y="771"/>
                      <a:pt x="998" y="953"/>
                    </a:cubicBezTo>
                    <a:cubicBezTo>
                      <a:pt x="1346" y="1135"/>
                      <a:pt x="1716" y="1112"/>
                      <a:pt x="2087" y="1089"/>
                    </a:cubicBezTo>
                  </a:path>
                </a:pathLst>
              </a:custGeom>
              <a:noFill/>
              <a:ln w="9525" cap="flat" cmpd="sng">
                <a:solidFill>
                  <a:schemeClr val="tx1"/>
                </a:solidFill>
                <a:prstDash val="solid"/>
                <a:round/>
                <a:headEnd type="none" w="med" len="med"/>
                <a:tailEnd type="none" w="med" len="med"/>
              </a:ln>
            </p:spPr>
            <p:txBody>
              <a:bodyPr/>
              <a:p>
                <a:endParaRPr lang="zh-CN" altLang="en-US"/>
              </a:p>
            </p:txBody>
          </p:sp>
          <p:sp>
            <p:nvSpPr>
              <p:cNvPr id="81939" name="任意多边形 81939"/>
              <p:cNvSpPr/>
              <p:nvPr/>
            </p:nvSpPr>
            <p:spPr>
              <a:xfrm>
                <a:off x="363" y="188"/>
                <a:ext cx="2087" cy="907"/>
              </a:xfrm>
              <a:custGeom>
                <a:avLst/>
                <a:gdLst/>
                <a:ahLst/>
                <a:cxnLst/>
                <a:pathLst>
                  <a:path w="2087" h="907">
                    <a:moveTo>
                      <a:pt x="0" y="907"/>
                    </a:moveTo>
                    <a:cubicBezTo>
                      <a:pt x="366" y="869"/>
                      <a:pt x="733" y="831"/>
                      <a:pt x="998" y="771"/>
                    </a:cubicBezTo>
                    <a:cubicBezTo>
                      <a:pt x="1263" y="711"/>
                      <a:pt x="1407" y="672"/>
                      <a:pt x="1588" y="544"/>
                    </a:cubicBezTo>
                    <a:cubicBezTo>
                      <a:pt x="1769" y="416"/>
                      <a:pt x="1928" y="208"/>
                      <a:pt x="2087" y="0"/>
                    </a:cubicBezTo>
                  </a:path>
                </a:pathLst>
              </a:custGeom>
              <a:noFill/>
              <a:ln w="9525" cap="flat" cmpd="sng">
                <a:solidFill>
                  <a:schemeClr val="tx1"/>
                </a:solidFill>
                <a:prstDash val="solid"/>
                <a:round/>
                <a:headEnd type="none" w="med" len="med"/>
                <a:tailEnd type="none" w="med" len="med"/>
              </a:ln>
            </p:spPr>
            <p:txBody>
              <a:bodyPr/>
              <a:p>
                <a:endParaRPr lang="zh-CN" altLang="en-US"/>
              </a:p>
            </p:txBody>
          </p:sp>
          <p:sp>
            <p:nvSpPr>
              <p:cNvPr id="81940" name="文本框 81940"/>
              <p:cNvSpPr txBox="1"/>
              <p:nvPr/>
            </p:nvSpPr>
            <p:spPr>
              <a:xfrm>
                <a:off x="873" y="0"/>
                <a:ext cx="640" cy="212"/>
              </a:xfrm>
              <a:prstGeom prst="rect">
                <a:avLst/>
              </a:prstGeom>
              <a:noFill/>
              <a:ln w="9525">
                <a:noFill/>
              </a:ln>
            </p:spPr>
            <p:txBody>
              <a:bodyPr wrap="none" anchor="t">
                <a:spAutoFit/>
              </a:bodyPr>
              <a:p>
                <a:r>
                  <a:rPr lang="en-US" altLang="zh-CN" sz="1600">
                    <a:latin typeface="Arial" panose="020B0604020202020204" pitchFamily="34" charset="0"/>
                    <a:ea typeface="宋体" panose="02010600030101010101" pitchFamily="2" charset="-122"/>
                  </a:rPr>
                  <a:t>C=C</a:t>
                </a:r>
                <a:r>
                  <a:rPr lang="en-US" altLang="zh-CN" sz="1600" baseline="-25000">
                    <a:latin typeface="Arial" panose="020B0604020202020204" pitchFamily="34" charset="0"/>
                    <a:ea typeface="宋体" panose="02010600030101010101" pitchFamily="2" charset="-122"/>
                  </a:rPr>
                  <a:t>1</a:t>
                </a:r>
                <a:r>
                  <a:rPr lang="en-US" altLang="zh-CN" sz="1600">
                    <a:latin typeface="Arial" panose="020B0604020202020204" pitchFamily="34" charset="0"/>
                    <a:ea typeface="宋体" panose="02010600030101010101" pitchFamily="2" charset="-122"/>
                  </a:rPr>
                  <a:t>+C</a:t>
                </a:r>
                <a:r>
                  <a:rPr lang="en-US" altLang="zh-CN" sz="1600" baseline="-25000">
                    <a:latin typeface="Arial" panose="020B0604020202020204" pitchFamily="34" charset="0"/>
                    <a:ea typeface="宋体" panose="02010600030101010101" pitchFamily="2" charset="-122"/>
                  </a:rPr>
                  <a:t>2</a:t>
                </a:r>
                <a:endParaRPr lang="en-US" altLang="zh-CN" sz="1600" baseline="-25000">
                  <a:latin typeface="Arial" panose="020B0604020202020204" pitchFamily="34" charset="0"/>
                  <a:ea typeface="宋体" panose="02010600030101010101" pitchFamily="2" charset="-122"/>
                </a:endParaRPr>
              </a:p>
            </p:txBody>
          </p:sp>
          <p:sp>
            <p:nvSpPr>
              <p:cNvPr id="81941" name="文本框 81941"/>
              <p:cNvSpPr txBox="1"/>
              <p:nvPr/>
            </p:nvSpPr>
            <p:spPr>
              <a:xfrm>
                <a:off x="1240" y="301"/>
                <a:ext cx="257" cy="212"/>
              </a:xfrm>
              <a:prstGeom prst="rect">
                <a:avLst/>
              </a:prstGeom>
              <a:noFill/>
              <a:ln w="9525">
                <a:noFill/>
              </a:ln>
            </p:spPr>
            <p:txBody>
              <a:bodyPr wrap="none" anchor="t">
                <a:spAutoFit/>
              </a:bodyPr>
              <a:p>
                <a:r>
                  <a:rPr lang="en-US" altLang="zh-CN" sz="1600">
                    <a:latin typeface="Arial" panose="020B0604020202020204" pitchFamily="34" charset="0"/>
                    <a:ea typeface="宋体" panose="02010600030101010101" pitchFamily="2" charset="-122"/>
                  </a:rPr>
                  <a:t>C</a:t>
                </a:r>
                <a:r>
                  <a:rPr lang="en-US" altLang="zh-CN" sz="1600" baseline="-25000">
                    <a:latin typeface="Arial" panose="020B0604020202020204" pitchFamily="34" charset="0"/>
                    <a:ea typeface="宋体" panose="02010600030101010101" pitchFamily="2" charset="-122"/>
                  </a:rPr>
                  <a:t>0</a:t>
                </a:r>
                <a:endParaRPr lang="en-US" altLang="zh-CN" sz="1600" baseline="-25000">
                  <a:latin typeface="Arial" panose="020B0604020202020204" pitchFamily="34" charset="0"/>
                  <a:ea typeface="宋体" panose="02010600030101010101" pitchFamily="2" charset="-122"/>
                </a:endParaRPr>
              </a:p>
            </p:txBody>
          </p:sp>
          <p:sp>
            <p:nvSpPr>
              <p:cNvPr id="81942" name="文本框 81942"/>
              <p:cNvSpPr txBox="1"/>
              <p:nvPr/>
            </p:nvSpPr>
            <p:spPr>
              <a:xfrm>
                <a:off x="2104" y="177"/>
                <a:ext cx="257" cy="212"/>
              </a:xfrm>
              <a:prstGeom prst="rect">
                <a:avLst/>
              </a:prstGeom>
              <a:noFill/>
              <a:ln w="9525">
                <a:noFill/>
              </a:ln>
            </p:spPr>
            <p:txBody>
              <a:bodyPr wrap="none" anchor="t">
                <a:spAutoFit/>
              </a:bodyPr>
              <a:p>
                <a:r>
                  <a:rPr lang="en-US" altLang="zh-CN" sz="1600">
                    <a:latin typeface="Arial" panose="020B0604020202020204" pitchFamily="34" charset="0"/>
                    <a:ea typeface="宋体" panose="02010600030101010101" pitchFamily="2" charset="-122"/>
                  </a:rPr>
                  <a:t>C</a:t>
                </a:r>
                <a:r>
                  <a:rPr lang="en-US" altLang="zh-CN" sz="1600" baseline="-25000">
                    <a:latin typeface="Arial" panose="020B0604020202020204" pitchFamily="34" charset="0"/>
                    <a:ea typeface="宋体" panose="02010600030101010101" pitchFamily="2" charset="-122"/>
                  </a:rPr>
                  <a:t>1</a:t>
                </a:r>
                <a:endParaRPr lang="en-US" altLang="zh-CN" sz="1600" baseline="-25000">
                  <a:latin typeface="Arial" panose="020B0604020202020204" pitchFamily="34" charset="0"/>
                  <a:ea typeface="宋体" panose="02010600030101010101" pitchFamily="2" charset="-122"/>
                </a:endParaRPr>
              </a:p>
            </p:txBody>
          </p:sp>
          <p:sp>
            <p:nvSpPr>
              <p:cNvPr id="81943" name="文本框 81943"/>
              <p:cNvSpPr txBox="1"/>
              <p:nvPr/>
            </p:nvSpPr>
            <p:spPr>
              <a:xfrm>
                <a:off x="2104" y="897"/>
                <a:ext cx="257" cy="212"/>
              </a:xfrm>
              <a:prstGeom prst="rect">
                <a:avLst/>
              </a:prstGeom>
              <a:noFill/>
              <a:ln w="9525">
                <a:noFill/>
              </a:ln>
            </p:spPr>
            <p:txBody>
              <a:bodyPr wrap="none" anchor="t">
                <a:spAutoFit/>
              </a:bodyPr>
              <a:p>
                <a:r>
                  <a:rPr lang="en-US" altLang="zh-CN" sz="1600">
                    <a:latin typeface="Arial" panose="020B0604020202020204" pitchFamily="34" charset="0"/>
                    <a:ea typeface="宋体" panose="02010600030101010101" pitchFamily="2" charset="-122"/>
                  </a:rPr>
                  <a:t>C</a:t>
                </a:r>
                <a:r>
                  <a:rPr lang="en-US" altLang="zh-CN" sz="1600" baseline="-25000">
                    <a:latin typeface="Arial" panose="020B0604020202020204" pitchFamily="34" charset="0"/>
                    <a:ea typeface="宋体" panose="02010600030101010101" pitchFamily="2" charset="-122"/>
                  </a:rPr>
                  <a:t>2</a:t>
                </a:r>
                <a:endParaRPr lang="en-US" altLang="zh-CN" sz="1600" baseline="-25000">
                  <a:latin typeface="Arial" panose="020B0604020202020204" pitchFamily="34" charset="0"/>
                  <a:ea typeface="宋体" panose="02010600030101010101" pitchFamily="2" charset="-122"/>
                </a:endParaRPr>
              </a:p>
            </p:txBody>
          </p:sp>
          <p:sp>
            <p:nvSpPr>
              <p:cNvPr id="81944" name="文本框 81944"/>
              <p:cNvSpPr txBox="1"/>
              <p:nvPr/>
            </p:nvSpPr>
            <p:spPr>
              <a:xfrm>
                <a:off x="1789" y="129"/>
                <a:ext cx="236" cy="212"/>
              </a:xfrm>
              <a:prstGeom prst="rect">
                <a:avLst/>
              </a:prstGeom>
              <a:noFill/>
              <a:ln w="9525">
                <a:noFill/>
              </a:ln>
            </p:spPr>
            <p:txBody>
              <a:bodyPr wrap="none" anchor="t">
                <a:spAutoFit/>
              </a:bodyPr>
              <a:p>
                <a:r>
                  <a:rPr lang="en-US" altLang="zh-CN" sz="1600">
                    <a:latin typeface="Arial" panose="020B0604020202020204" pitchFamily="34" charset="0"/>
                    <a:ea typeface="宋体" panose="02010600030101010101" pitchFamily="2" charset="-122"/>
                  </a:rPr>
                  <a:t>C’</a:t>
                </a:r>
                <a:endParaRPr lang="en-US" altLang="zh-CN" sz="1600">
                  <a:latin typeface="Arial" panose="020B0604020202020204" pitchFamily="34" charset="0"/>
                  <a:ea typeface="宋体" panose="02010600030101010101" pitchFamily="2" charset="-122"/>
                </a:endParaRPr>
              </a:p>
            </p:txBody>
          </p:sp>
          <p:sp>
            <p:nvSpPr>
              <p:cNvPr id="81945" name="文本框 81945"/>
              <p:cNvSpPr txBox="1"/>
              <p:nvPr/>
            </p:nvSpPr>
            <p:spPr>
              <a:xfrm>
                <a:off x="0" y="465"/>
                <a:ext cx="201" cy="212"/>
              </a:xfrm>
              <a:prstGeom prst="rect">
                <a:avLst/>
              </a:prstGeom>
              <a:noFill/>
              <a:ln w="9525">
                <a:noFill/>
              </a:ln>
            </p:spPr>
            <p:txBody>
              <a:bodyPr wrap="none" anchor="t">
                <a:spAutoFit/>
              </a:bodyPr>
              <a:p>
                <a:r>
                  <a:rPr lang="en-US" altLang="zh-CN" sz="1600">
                    <a:latin typeface="Arial" panose="020B0604020202020204" pitchFamily="34" charset="0"/>
                    <a:ea typeface="宋体" panose="02010600030101010101" pitchFamily="2" charset="-122"/>
                  </a:rPr>
                  <a:t>A</a:t>
                </a:r>
                <a:endParaRPr lang="en-US" altLang="zh-CN" sz="1600">
                  <a:latin typeface="Arial" panose="020B0604020202020204" pitchFamily="34" charset="0"/>
                  <a:ea typeface="宋体" panose="02010600030101010101" pitchFamily="2" charset="-122"/>
                </a:endParaRPr>
              </a:p>
            </p:txBody>
          </p:sp>
          <p:sp>
            <p:nvSpPr>
              <p:cNvPr id="81946" name="文本框 81946"/>
              <p:cNvSpPr txBox="1"/>
              <p:nvPr/>
            </p:nvSpPr>
            <p:spPr>
              <a:xfrm>
                <a:off x="0" y="1165"/>
                <a:ext cx="216" cy="212"/>
              </a:xfrm>
              <a:prstGeom prst="rect">
                <a:avLst/>
              </a:prstGeom>
              <a:noFill/>
              <a:ln w="9525">
                <a:noFill/>
              </a:ln>
            </p:spPr>
            <p:txBody>
              <a:bodyPr wrap="none" anchor="t">
                <a:spAutoFit/>
              </a:bodyPr>
              <a:p>
                <a:r>
                  <a:rPr lang="en-US" altLang="zh-CN" sz="1600">
                    <a:latin typeface="Arial" panose="020B0604020202020204" pitchFamily="34" charset="0"/>
                    <a:ea typeface="宋体" panose="02010600030101010101" pitchFamily="2" charset="-122"/>
                  </a:rPr>
                  <a:t>O</a:t>
                </a:r>
                <a:endParaRPr lang="en-US" altLang="zh-CN" sz="1600">
                  <a:latin typeface="Arial" panose="020B0604020202020204" pitchFamily="34" charset="0"/>
                  <a:ea typeface="宋体" panose="02010600030101010101" pitchFamily="2" charset="-122"/>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标题 64513"/>
          <p:cNvSpPr>
            <a:spLocks noGrp="1"/>
          </p:cNvSpPr>
          <p:nvPr>
            <p:ph type="title"/>
          </p:nvPr>
        </p:nvSpPr>
        <p:spPr>
          <a:ln/>
        </p:spPr>
        <p:txBody>
          <a:bodyPr anchor="b"/>
          <a:p>
            <a:endParaRPr lang="zh-CN" altLang="en-US" dirty="0"/>
          </a:p>
        </p:txBody>
      </p:sp>
      <p:sp>
        <p:nvSpPr>
          <p:cNvPr id="64514" name="文本占位符 64514"/>
          <p:cNvSpPr>
            <a:spLocks noGrp="1"/>
          </p:cNvSpPr>
          <p:nvPr>
            <p:ph idx="1"/>
          </p:nvPr>
        </p:nvSpPr>
        <p:spPr>
          <a:xfrm>
            <a:off x="609600" y="2286000"/>
            <a:ext cx="8001000" cy="2895600"/>
          </a:xfrm>
          <a:ln/>
        </p:spPr>
        <p:txBody>
          <a:bodyPr anchor="t"/>
          <a:p>
            <a:r>
              <a:rPr lang="zh-CN" altLang="en-US"/>
              <a:t>课题</a:t>
            </a:r>
            <a:r>
              <a:rPr lang="en-US" altLang="zh-CN"/>
              <a:t>3.</a:t>
            </a:r>
            <a:r>
              <a:rPr lang="en-US" altLang="zh-CN"/>
              <a:t>2 </a:t>
            </a:r>
            <a:r>
              <a:rPr lang="zh-CN" altLang="en-US"/>
              <a:t>设计方案的优选和限额设计</a:t>
            </a:r>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2945" name="标题 82945"/>
          <p:cNvSpPr>
            <a:spLocks noGrp="1"/>
          </p:cNvSpPr>
          <p:nvPr>
            <p:ph type="title"/>
          </p:nvPr>
        </p:nvSpPr>
        <p:spPr>
          <a:ln/>
        </p:spPr>
        <p:txBody>
          <a:bodyPr anchor="b"/>
          <a:p>
            <a:r>
              <a:rPr lang="zh-CN" altLang="en-US" sz="3000" b="1">
                <a:solidFill>
                  <a:schemeClr val="tx1"/>
                </a:solidFill>
              </a:rPr>
              <a:t>（二）价值工程的特点</a:t>
            </a:r>
            <a:endParaRPr lang="zh-CN" altLang="en-US" sz="3000" b="1">
              <a:solidFill>
                <a:schemeClr val="tx1"/>
              </a:solidFill>
            </a:endParaRPr>
          </a:p>
        </p:txBody>
      </p:sp>
      <p:grpSp>
        <p:nvGrpSpPr>
          <p:cNvPr id="82946" name="组合 82946"/>
          <p:cNvGrpSpPr>
            <a:grpSpLocks noChangeAspect="1"/>
          </p:cNvGrpSpPr>
          <p:nvPr/>
        </p:nvGrpSpPr>
        <p:grpSpPr>
          <a:xfrm>
            <a:off x="1066800" y="1981200"/>
            <a:ext cx="7080250" cy="2935288"/>
            <a:chOff x="0" y="0"/>
            <a:chExt cx="11151" cy="4621"/>
          </a:xfrm>
        </p:grpSpPr>
        <p:sp>
          <p:nvSpPr>
            <p:cNvPr id="82947" name="矩形 82947"/>
            <p:cNvSpPr>
              <a:spLocks noChangeAspect="1"/>
            </p:cNvSpPr>
            <p:nvPr/>
          </p:nvSpPr>
          <p:spPr>
            <a:xfrm>
              <a:off x="0" y="0"/>
              <a:ext cx="11151" cy="4621"/>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82948" name="六边形 82948"/>
            <p:cNvSpPr/>
            <p:nvPr/>
          </p:nvSpPr>
          <p:spPr>
            <a:xfrm>
              <a:off x="4519" y="1625"/>
              <a:ext cx="2500" cy="2099"/>
            </a:xfrm>
            <a:prstGeom prst="hexagon">
              <a:avLst>
                <a:gd name="adj" fmla="val 29776"/>
                <a:gd name="vf" fmla="val 115470"/>
              </a:avLst>
            </a:prstGeom>
            <a:solidFill>
              <a:srgbClr val="009999"/>
            </a:solid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82949" name="任意多边形 82949"/>
            <p:cNvSpPr/>
            <p:nvPr/>
          </p:nvSpPr>
          <p:spPr>
            <a:xfrm>
              <a:off x="6416" y="722"/>
              <a:ext cx="4735" cy="896"/>
            </a:xfrm>
            <a:custGeom>
              <a:avLst/>
              <a:gdLst/>
              <a:ahLst/>
              <a:cxnLst/>
              <a:pathLst>
                <a:path w="2365" h="448">
                  <a:moveTo>
                    <a:pt x="0" y="448"/>
                  </a:moveTo>
                  <a:lnTo>
                    <a:pt x="349" y="0"/>
                  </a:lnTo>
                  <a:lnTo>
                    <a:pt x="2365" y="0"/>
                  </a:lnTo>
                </a:path>
              </a:pathLst>
            </a:custGeom>
            <a:noFill/>
            <a:ln w="22225" cap="flat" cmpd="sng">
              <a:solidFill>
                <a:srgbClr val="009999"/>
              </a:solidFill>
              <a:prstDash val="solid"/>
              <a:round/>
              <a:headEnd type="triangle" w="med" len="lg"/>
              <a:tailEnd type="none" w="med" len="med"/>
            </a:ln>
          </p:spPr>
          <p:txBody>
            <a:bodyPr/>
            <a:p>
              <a:endParaRPr lang="zh-CN" altLang="en-US"/>
            </a:p>
          </p:txBody>
        </p:sp>
        <p:sp>
          <p:nvSpPr>
            <p:cNvPr id="82950" name="直接连接符 82950"/>
            <p:cNvSpPr/>
            <p:nvPr/>
          </p:nvSpPr>
          <p:spPr>
            <a:xfrm flipH="1">
              <a:off x="379" y="2676"/>
              <a:ext cx="4131" cy="0"/>
            </a:xfrm>
            <a:prstGeom prst="line">
              <a:avLst/>
            </a:prstGeom>
            <a:ln w="22225" cap="flat" cmpd="sng">
              <a:solidFill>
                <a:srgbClr val="009999"/>
              </a:solidFill>
              <a:prstDash val="solid"/>
              <a:round/>
              <a:headEnd type="triangle" w="med" len="lg"/>
              <a:tailEnd type="none" w="med" len="med"/>
            </a:ln>
          </p:spPr>
        </p:sp>
        <p:sp>
          <p:nvSpPr>
            <p:cNvPr id="82951" name="任意多边形 82951"/>
            <p:cNvSpPr/>
            <p:nvPr/>
          </p:nvSpPr>
          <p:spPr>
            <a:xfrm flipH="1">
              <a:off x="379" y="722"/>
              <a:ext cx="4735" cy="896"/>
            </a:xfrm>
            <a:custGeom>
              <a:avLst/>
              <a:gdLst/>
              <a:ahLst/>
              <a:cxnLst/>
              <a:pathLst>
                <a:path w="2365" h="448">
                  <a:moveTo>
                    <a:pt x="0" y="448"/>
                  </a:moveTo>
                  <a:lnTo>
                    <a:pt x="349" y="0"/>
                  </a:lnTo>
                  <a:lnTo>
                    <a:pt x="2365" y="0"/>
                  </a:lnTo>
                </a:path>
              </a:pathLst>
            </a:custGeom>
            <a:noFill/>
            <a:ln w="22225" cap="flat" cmpd="sng">
              <a:solidFill>
                <a:srgbClr val="009999"/>
              </a:solidFill>
              <a:prstDash val="solid"/>
              <a:round/>
              <a:headEnd type="triangle" w="med" len="lg"/>
              <a:tailEnd type="none" w="med" len="med"/>
            </a:ln>
          </p:spPr>
          <p:txBody>
            <a:bodyPr/>
            <a:p>
              <a:endParaRPr lang="zh-CN" altLang="en-US"/>
            </a:p>
          </p:txBody>
        </p:sp>
        <p:sp>
          <p:nvSpPr>
            <p:cNvPr id="82952" name="任意多边形 82952"/>
            <p:cNvSpPr/>
            <p:nvPr/>
          </p:nvSpPr>
          <p:spPr>
            <a:xfrm flipV="1">
              <a:off x="6416" y="3725"/>
              <a:ext cx="4735" cy="896"/>
            </a:xfrm>
            <a:custGeom>
              <a:avLst/>
              <a:gdLst/>
              <a:ahLst/>
              <a:cxnLst/>
              <a:pathLst>
                <a:path w="2365" h="448">
                  <a:moveTo>
                    <a:pt x="0" y="448"/>
                  </a:moveTo>
                  <a:lnTo>
                    <a:pt x="349" y="0"/>
                  </a:lnTo>
                  <a:lnTo>
                    <a:pt x="2365" y="0"/>
                  </a:lnTo>
                </a:path>
              </a:pathLst>
            </a:custGeom>
            <a:noFill/>
            <a:ln w="22225" cap="flat" cmpd="sng">
              <a:solidFill>
                <a:srgbClr val="009999"/>
              </a:solidFill>
              <a:prstDash val="solid"/>
              <a:round/>
              <a:headEnd type="triangle" w="med" len="lg"/>
              <a:tailEnd type="none" w="med" len="med"/>
            </a:ln>
          </p:spPr>
          <p:txBody>
            <a:bodyPr/>
            <a:p>
              <a:endParaRPr lang="zh-CN" altLang="en-US"/>
            </a:p>
          </p:txBody>
        </p:sp>
        <p:sp>
          <p:nvSpPr>
            <p:cNvPr id="82953" name="任意多边形 82953"/>
            <p:cNvSpPr/>
            <p:nvPr/>
          </p:nvSpPr>
          <p:spPr>
            <a:xfrm flipH="1" flipV="1">
              <a:off x="379" y="3725"/>
              <a:ext cx="4735" cy="896"/>
            </a:xfrm>
            <a:custGeom>
              <a:avLst/>
              <a:gdLst/>
              <a:ahLst/>
              <a:cxnLst/>
              <a:pathLst>
                <a:path w="2365" h="448">
                  <a:moveTo>
                    <a:pt x="0" y="448"/>
                  </a:moveTo>
                  <a:lnTo>
                    <a:pt x="349" y="0"/>
                  </a:lnTo>
                  <a:lnTo>
                    <a:pt x="2365" y="0"/>
                  </a:lnTo>
                </a:path>
              </a:pathLst>
            </a:custGeom>
            <a:noFill/>
            <a:ln w="22225" cap="flat" cmpd="sng">
              <a:solidFill>
                <a:srgbClr val="009999"/>
              </a:solidFill>
              <a:prstDash val="solid"/>
              <a:round/>
              <a:headEnd type="triangle" w="med" len="lg"/>
              <a:tailEnd type="none" w="med" len="med"/>
            </a:ln>
          </p:spPr>
          <p:txBody>
            <a:bodyPr/>
            <a:p>
              <a:endParaRPr lang="zh-CN" altLang="en-US"/>
            </a:p>
          </p:txBody>
        </p:sp>
        <p:sp>
          <p:nvSpPr>
            <p:cNvPr id="82954" name="直接连接符 82954"/>
            <p:cNvSpPr/>
            <p:nvPr/>
          </p:nvSpPr>
          <p:spPr>
            <a:xfrm>
              <a:off x="7021" y="2676"/>
              <a:ext cx="4130" cy="0"/>
            </a:xfrm>
            <a:prstGeom prst="line">
              <a:avLst/>
            </a:prstGeom>
            <a:ln w="22225" cap="flat" cmpd="sng">
              <a:solidFill>
                <a:srgbClr val="009999"/>
              </a:solidFill>
              <a:prstDash val="solid"/>
              <a:round/>
              <a:headEnd type="triangle" w="med" len="lg"/>
              <a:tailEnd type="none" w="med" len="med"/>
            </a:ln>
          </p:spPr>
        </p:sp>
        <p:sp>
          <p:nvSpPr>
            <p:cNvPr id="82955" name="矩形 82955"/>
            <p:cNvSpPr/>
            <p:nvPr/>
          </p:nvSpPr>
          <p:spPr>
            <a:xfrm>
              <a:off x="6840" y="1872"/>
              <a:ext cx="3737" cy="531"/>
            </a:xfrm>
            <a:prstGeom prst="rect">
              <a:avLst/>
            </a:prstGeom>
            <a:noFill/>
            <a:ln w="9525">
              <a:noFill/>
            </a:ln>
          </p:spPr>
          <p:txBody>
            <a:bodyPr lIns="0" tIns="0" rIns="0" bIns="0" anchor="b"/>
            <a:p>
              <a:pPr algn="ctr"/>
              <a:r>
                <a:rPr lang="zh-CN" altLang="en-US" sz="1200">
                  <a:solidFill>
                    <a:srgbClr val="660033"/>
                  </a:solidFill>
                  <a:latin typeface="宋体" panose="02010600030101010101" pitchFamily="2" charset="-122"/>
                  <a:ea typeface="宋体" panose="02010600030101010101" pitchFamily="2" charset="-122"/>
                </a:rPr>
                <a:t>价值工程要求功能定量化</a:t>
              </a:r>
              <a:endParaRPr lang="zh-CN" altLang="en-US">
                <a:latin typeface="Verdana" panose="020B0604030504040204" pitchFamily="34" charset="0"/>
                <a:ea typeface="宋体" panose="02010600030101010101" pitchFamily="2" charset="-122"/>
              </a:endParaRPr>
            </a:p>
          </p:txBody>
        </p:sp>
        <p:sp>
          <p:nvSpPr>
            <p:cNvPr id="82956" name="矩形 82956"/>
            <p:cNvSpPr/>
            <p:nvPr/>
          </p:nvSpPr>
          <p:spPr>
            <a:xfrm>
              <a:off x="4849" y="2224"/>
              <a:ext cx="1841" cy="1208"/>
            </a:xfrm>
            <a:prstGeom prst="rect">
              <a:avLst/>
            </a:prstGeom>
            <a:noFill/>
            <a:ln w="9525">
              <a:noFill/>
            </a:ln>
          </p:spPr>
          <p:txBody>
            <a:bodyPr lIns="0" tIns="0" rIns="0" bIns="0" anchor="ctr"/>
            <a:p>
              <a:pPr algn="ctr"/>
              <a:r>
                <a:rPr lang="zh-CN" altLang="en-US" sz="1900">
                  <a:solidFill>
                    <a:srgbClr val="FFFFFF"/>
                  </a:solidFill>
                  <a:latin typeface="Arial" panose="020B0604020202020204" pitchFamily="34" charset="0"/>
                  <a:ea typeface="楷体_GB2312" pitchFamily="1" charset="-122"/>
                </a:rPr>
                <a:t>价值工程的特点</a:t>
              </a:r>
              <a:endParaRPr lang="zh-CN" altLang="en-US">
                <a:latin typeface="Verdana" panose="020B0604030504040204" pitchFamily="34" charset="0"/>
                <a:ea typeface="宋体" panose="02010600030101010101" pitchFamily="2" charset="-122"/>
              </a:endParaRPr>
            </a:p>
          </p:txBody>
        </p:sp>
        <p:sp>
          <p:nvSpPr>
            <p:cNvPr id="82957" name="矩形 82957"/>
            <p:cNvSpPr/>
            <p:nvPr/>
          </p:nvSpPr>
          <p:spPr>
            <a:xfrm>
              <a:off x="7020" y="156"/>
              <a:ext cx="3737" cy="499"/>
            </a:xfrm>
            <a:prstGeom prst="rect">
              <a:avLst/>
            </a:prstGeom>
            <a:noFill/>
            <a:ln w="9525">
              <a:noFill/>
            </a:ln>
          </p:spPr>
          <p:txBody>
            <a:bodyPr lIns="0" tIns="0" rIns="0" bIns="0" anchor="b"/>
            <a:p>
              <a:pPr algn="ctr"/>
              <a:r>
                <a:rPr lang="zh-CN" altLang="en-US" sz="1200">
                  <a:solidFill>
                    <a:srgbClr val="660033"/>
                  </a:solidFill>
                  <a:latin typeface="宋体" panose="02010600030101010101" pitchFamily="2" charset="-122"/>
                  <a:ea typeface="宋体" panose="02010600030101010101" pitchFamily="2" charset="-122"/>
                </a:rPr>
                <a:t>价值工程强调不断改革和创新</a:t>
              </a:r>
              <a:endParaRPr lang="zh-CN" altLang="en-US">
                <a:latin typeface="Verdana" panose="020B0604030504040204" pitchFamily="34" charset="0"/>
                <a:ea typeface="宋体" panose="02010600030101010101" pitchFamily="2" charset="-122"/>
              </a:endParaRPr>
            </a:p>
          </p:txBody>
        </p:sp>
        <p:sp>
          <p:nvSpPr>
            <p:cNvPr id="82958" name="矩形 82958"/>
            <p:cNvSpPr/>
            <p:nvPr/>
          </p:nvSpPr>
          <p:spPr>
            <a:xfrm>
              <a:off x="0" y="1872"/>
              <a:ext cx="4722" cy="468"/>
            </a:xfrm>
            <a:prstGeom prst="rect">
              <a:avLst/>
            </a:prstGeom>
            <a:noFill/>
            <a:ln w="9525">
              <a:noFill/>
            </a:ln>
          </p:spPr>
          <p:txBody>
            <a:bodyPr lIns="0" tIns="0" rIns="0" bIns="0" anchor="b"/>
            <a:p>
              <a:pPr algn="ctr"/>
              <a:r>
                <a:rPr lang="zh-CN" altLang="en-US" sz="1200">
                  <a:solidFill>
                    <a:srgbClr val="660033"/>
                  </a:solidFill>
                  <a:latin typeface="宋体" panose="02010600030101010101" pitchFamily="2" charset="-122"/>
                  <a:ea typeface="宋体" panose="02010600030101010101" pitchFamily="2" charset="-122"/>
                </a:rPr>
                <a:t>价值工程的核心，是对产品进行功能分析</a:t>
              </a:r>
              <a:endParaRPr lang="zh-CN" altLang="en-US">
                <a:latin typeface="Verdana" panose="020B0604030504040204" pitchFamily="34" charset="0"/>
                <a:ea typeface="宋体" panose="02010600030101010101" pitchFamily="2" charset="-122"/>
              </a:endParaRPr>
            </a:p>
          </p:txBody>
        </p:sp>
        <p:sp>
          <p:nvSpPr>
            <p:cNvPr id="82959" name="矩形 82959"/>
            <p:cNvSpPr/>
            <p:nvPr/>
          </p:nvSpPr>
          <p:spPr>
            <a:xfrm>
              <a:off x="432" y="3744"/>
              <a:ext cx="3738" cy="780"/>
            </a:xfrm>
            <a:prstGeom prst="rect">
              <a:avLst/>
            </a:prstGeom>
            <a:noFill/>
            <a:ln w="9525">
              <a:noFill/>
            </a:ln>
          </p:spPr>
          <p:txBody>
            <a:bodyPr lIns="0" tIns="0" rIns="0" bIns="0" anchor="b"/>
            <a:p>
              <a:pPr algn="just"/>
              <a:r>
                <a:rPr lang="zh-CN" altLang="en-US" sz="1200">
                  <a:solidFill>
                    <a:srgbClr val="993300"/>
                  </a:solidFill>
                  <a:latin typeface="宋体" panose="02010600030101010101" pitchFamily="2" charset="-122"/>
                  <a:ea typeface="宋体" panose="02010600030101010101" pitchFamily="2" charset="-122"/>
                </a:rPr>
                <a:t>价值工程将产品价值、功能和成本作为一个整体同时来考虑</a:t>
              </a:r>
              <a:endParaRPr lang="zh-CN" altLang="en-US">
                <a:latin typeface="Verdana" panose="020B0604030504040204" pitchFamily="34" charset="0"/>
                <a:ea typeface="宋体" panose="02010600030101010101" pitchFamily="2" charset="-122"/>
              </a:endParaRPr>
            </a:p>
          </p:txBody>
        </p:sp>
        <p:sp>
          <p:nvSpPr>
            <p:cNvPr id="82960" name="矩形 82960"/>
            <p:cNvSpPr/>
            <p:nvPr/>
          </p:nvSpPr>
          <p:spPr>
            <a:xfrm>
              <a:off x="400" y="125"/>
              <a:ext cx="4594" cy="624"/>
            </a:xfrm>
            <a:prstGeom prst="rect">
              <a:avLst/>
            </a:prstGeom>
            <a:noFill/>
            <a:ln w="9525">
              <a:noFill/>
            </a:ln>
          </p:spPr>
          <p:txBody>
            <a:bodyPr lIns="0" tIns="0" rIns="0" bIns="0" anchor="b"/>
            <a:p>
              <a:pPr algn="ctr"/>
              <a:r>
                <a:rPr lang="zh-CN" altLang="en-US" sz="1200">
                  <a:solidFill>
                    <a:srgbClr val="660033"/>
                  </a:solidFill>
                  <a:latin typeface="宋体" panose="02010600030101010101" pitchFamily="2" charset="-122"/>
                  <a:ea typeface="宋体" panose="02010600030101010101" pitchFamily="2" charset="-122"/>
                </a:rPr>
                <a:t>价值工程的目标，是以最低的寿命周期成本，使产品具备它所必须具备的功能。</a:t>
              </a:r>
              <a:endParaRPr lang="zh-CN" altLang="en-US">
                <a:latin typeface="Verdana" panose="020B0604030504040204" pitchFamily="34" charset="0"/>
                <a:ea typeface="宋体" panose="02010600030101010101" pitchFamily="2" charset="-122"/>
              </a:endParaRPr>
            </a:p>
          </p:txBody>
        </p:sp>
        <p:sp>
          <p:nvSpPr>
            <p:cNvPr id="82961" name="矩形 82961"/>
            <p:cNvSpPr/>
            <p:nvPr/>
          </p:nvSpPr>
          <p:spPr>
            <a:xfrm>
              <a:off x="7200" y="3588"/>
              <a:ext cx="3768" cy="780"/>
            </a:xfrm>
            <a:prstGeom prst="rect">
              <a:avLst/>
            </a:prstGeom>
            <a:noFill/>
            <a:ln w="9525">
              <a:noFill/>
            </a:ln>
          </p:spPr>
          <p:txBody>
            <a:bodyPr lIns="0" tIns="0" rIns="0" bIns="0" anchor="b"/>
            <a:p>
              <a:pPr algn="just"/>
              <a:r>
                <a:rPr lang="zh-CN" altLang="en-US" sz="1200">
                  <a:solidFill>
                    <a:srgbClr val="FF6600"/>
                  </a:solidFill>
                  <a:latin typeface="宋体" panose="02010600030101010101" pitchFamily="2" charset="-122"/>
                  <a:ea typeface="宋体" panose="02010600030101010101" pitchFamily="2" charset="-122"/>
                </a:rPr>
                <a:t>价值工程是以集体的智慧开展的有计划、有组织的管理活动</a:t>
              </a:r>
              <a:endParaRPr lang="zh-CN" altLang="en-US">
                <a:latin typeface="Verdana" panose="020B0604030504040204" pitchFamily="34" charset="0"/>
                <a:ea typeface="宋体" panose="02010600030101010101" pitchFamily="2" charset="-122"/>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3969" name="标题 83969"/>
          <p:cNvSpPr>
            <a:spLocks noGrp="1"/>
          </p:cNvSpPr>
          <p:nvPr>
            <p:ph type="title"/>
          </p:nvPr>
        </p:nvSpPr>
        <p:spPr>
          <a:ln/>
        </p:spPr>
        <p:txBody>
          <a:bodyPr anchor="b"/>
          <a:p>
            <a:r>
              <a:rPr lang="zh-CN" altLang="en-US" sz="2500" b="1">
                <a:solidFill>
                  <a:schemeClr val="tx1"/>
                </a:solidFill>
              </a:rPr>
              <a:t> （三）价值工程的产生和发展</a:t>
            </a:r>
            <a:endParaRPr lang="zh-CN" altLang="en-US" sz="2500" b="1">
              <a:solidFill>
                <a:schemeClr val="tx1"/>
              </a:solidFill>
            </a:endParaRPr>
          </a:p>
        </p:txBody>
      </p:sp>
      <p:sp>
        <p:nvSpPr>
          <p:cNvPr id="83970" name="文本占位符 83970"/>
          <p:cNvSpPr>
            <a:spLocks noGrp="1"/>
          </p:cNvSpPr>
          <p:nvPr>
            <p:ph idx="1"/>
          </p:nvPr>
        </p:nvSpPr>
        <p:spPr>
          <a:ln/>
        </p:spPr>
        <p:txBody>
          <a:bodyPr anchor="t"/>
          <a:p>
            <a:pPr>
              <a:lnSpc>
                <a:spcPct val="90000"/>
              </a:lnSpc>
              <a:buNone/>
            </a:pPr>
            <a:r>
              <a:rPr lang="zh-CN" altLang="en-US" sz="2600" b="1">
                <a:solidFill>
                  <a:schemeClr val="folHlink"/>
                </a:solidFill>
              </a:rPr>
              <a:t>价值工程</a:t>
            </a:r>
            <a:r>
              <a:rPr lang="zh-CN" altLang="en-US" sz="2600" b="1"/>
              <a:t>（</a:t>
            </a:r>
            <a:r>
              <a:rPr lang="en-US" altLang="zh-CN" sz="2600" b="1"/>
              <a:t>Value Engineering</a:t>
            </a:r>
            <a:r>
              <a:rPr lang="zh-CN" altLang="en-US" sz="2600" b="1"/>
              <a:t>，</a:t>
            </a:r>
            <a:r>
              <a:rPr lang="en-US" altLang="zh-CN" sz="2600" b="1"/>
              <a:t>VE</a:t>
            </a:r>
            <a:r>
              <a:rPr lang="zh-CN" altLang="en-US" sz="2600" b="1"/>
              <a:t>）又称为价值分析（</a:t>
            </a:r>
            <a:r>
              <a:rPr lang="en-US" altLang="zh-CN" sz="2600" b="1"/>
              <a:t>Value Analysis</a:t>
            </a:r>
            <a:r>
              <a:rPr lang="zh-CN" altLang="en-US" sz="2600" b="1"/>
              <a:t>，</a:t>
            </a:r>
            <a:r>
              <a:rPr lang="en-US" altLang="zh-CN" sz="2600" b="1"/>
              <a:t>VA</a:t>
            </a:r>
            <a:r>
              <a:rPr lang="zh-CN" altLang="en-US" sz="2600" b="1"/>
              <a:t>）是一门新兴的管理技术，是降低成本提高经济效益的有效方法。</a:t>
            </a:r>
            <a:r>
              <a:rPr lang="zh-CN" altLang="en-US" sz="2600"/>
              <a:t> </a:t>
            </a:r>
            <a:endParaRPr lang="zh-CN" altLang="en-US" sz="2600"/>
          </a:p>
          <a:p>
            <a:pPr>
              <a:lnSpc>
                <a:spcPct val="90000"/>
              </a:lnSpc>
              <a:buNone/>
            </a:pPr>
            <a:r>
              <a:rPr lang="zh-CN" altLang="en-US" sz="2600"/>
              <a:t>       </a:t>
            </a:r>
            <a:r>
              <a:rPr lang="zh-CN" altLang="en-US" sz="2100"/>
              <a:t>它</a:t>
            </a:r>
            <a:r>
              <a:rPr lang="en-US" altLang="zh-CN" sz="2100"/>
              <a:t>40</a:t>
            </a:r>
            <a:r>
              <a:rPr lang="zh-CN" altLang="en-US" sz="2100"/>
              <a:t>年代起源于美国，麦尔斯（</a:t>
            </a:r>
            <a:r>
              <a:rPr lang="en-US" altLang="zh-CN" sz="2100"/>
              <a:t>L</a:t>
            </a:r>
            <a:r>
              <a:rPr lang="en-US" altLang="zh-CN" sz="2100">
                <a:latin typeface="Arial" panose="020B0604020202020204" pitchFamily="34" charset="0"/>
              </a:rPr>
              <a:t>·</a:t>
            </a:r>
            <a:r>
              <a:rPr lang="en-US" altLang="zh-CN" sz="2100"/>
              <a:t> D</a:t>
            </a:r>
            <a:r>
              <a:rPr lang="en-US" altLang="zh-CN" sz="2100">
                <a:latin typeface="Arial" panose="020B0604020202020204" pitchFamily="34" charset="0"/>
              </a:rPr>
              <a:t>·</a:t>
            </a:r>
            <a:r>
              <a:rPr lang="en-US" altLang="zh-CN" sz="2100"/>
              <a:t> Miles</a:t>
            </a:r>
            <a:r>
              <a:rPr lang="zh-CN" altLang="en-US" sz="2100"/>
              <a:t>）是价值工程的创始人。</a:t>
            </a:r>
            <a:endParaRPr lang="zh-CN" altLang="en-US" sz="2100"/>
          </a:p>
          <a:p>
            <a:pPr>
              <a:lnSpc>
                <a:spcPct val="90000"/>
              </a:lnSpc>
              <a:buNone/>
            </a:pPr>
            <a:r>
              <a:rPr lang="zh-CN" altLang="en-US" sz="2600"/>
              <a:t>        价值工程虽然起源于材料和代用品的研究，但这一原理很快就扩散到各个领域，有广泛的应用范围，大体可应用在两大方面：</a:t>
            </a:r>
            <a:endParaRPr lang="zh-CN" altLang="en-US" sz="2600"/>
          </a:p>
          <a:p>
            <a:pPr>
              <a:lnSpc>
                <a:spcPct val="90000"/>
              </a:lnSpc>
              <a:buNone/>
            </a:pPr>
            <a:r>
              <a:rPr lang="zh-CN" altLang="en-US" sz="2600"/>
              <a:t>   一是在工程建设和生产发展方面。 </a:t>
            </a:r>
            <a:endParaRPr lang="zh-CN" altLang="en-US" sz="2600"/>
          </a:p>
          <a:p>
            <a:pPr>
              <a:lnSpc>
                <a:spcPct val="90000"/>
              </a:lnSpc>
              <a:buNone/>
            </a:pPr>
            <a:r>
              <a:rPr lang="zh-CN" altLang="en-US" sz="2600"/>
              <a:t>   二是在组织经营管理方面。</a:t>
            </a:r>
            <a:endParaRPr lang="zh-CN" altLang="en-US" sz="26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4993" name="标题 84993"/>
          <p:cNvSpPr>
            <a:spLocks noGrp="1"/>
          </p:cNvSpPr>
          <p:nvPr>
            <p:ph type="title"/>
          </p:nvPr>
        </p:nvSpPr>
        <p:spPr>
          <a:xfrm>
            <a:off x="574675" y="304800"/>
            <a:ext cx="8001000" cy="762000"/>
          </a:xfrm>
          <a:ln/>
        </p:spPr>
        <p:txBody>
          <a:bodyPr anchor="b"/>
          <a:p>
            <a:r>
              <a:rPr lang="zh-CN" altLang="en-US" sz="3000">
                <a:solidFill>
                  <a:schemeClr val="tx1"/>
                </a:solidFill>
              </a:rPr>
              <a:t>二、 价值工程的应用</a:t>
            </a:r>
            <a:endParaRPr lang="zh-CN" altLang="en-US" sz="3000">
              <a:solidFill>
                <a:schemeClr val="tx1"/>
              </a:solidFill>
            </a:endParaRPr>
          </a:p>
        </p:txBody>
      </p:sp>
      <p:sp>
        <p:nvSpPr>
          <p:cNvPr id="84994" name="文本占位符 84994"/>
          <p:cNvSpPr>
            <a:spLocks noGrp="1"/>
          </p:cNvSpPr>
          <p:nvPr>
            <p:ph type="body" sz="half" idx="1"/>
          </p:nvPr>
        </p:nvSpPr>
        <p:spPr>
          <a:xfrm>
            <a:off x="457200" y="990600"/>
            <a:ext cx="8229600" cy="457200"/>
          </a:xfrm>
          <a:ln/>
        </p:spPr>
        <p:txBody>
          <a:bodyPr anchor="t"/>
          <a:p>
            <a:pPr>
              <a:buNone/>
            </a:pPr>
            <a:r>
              <a:rPr lang="zh-CN" altLang="en-US" sz="2200" b="1"/>
              <a:t>（一）价值工程的一般工作程序</a:t>
            </a:r>
            <a:endParaRPr lang="zh-CN" altLang="en-US" sz="2200" b="1"/>
          </a:p>
          <a:p>
            <a:pPr>
              <a:buNone/>
            </a:pPr>
            <a:endParaRPr lang="zh-CN" altLang="en-US" sz="2200"/>
          </a:p>
        </p:txBody>
      </p:sp>
      <p:graphicFrame>
        <p:nvGraphicFramePr>
          <p:cNvPr id="84996" name="内容占位符 84995"/>
          <p:cNvGraphicFramePr/>
          <p:nvPr>
            <p:ph sz="half" idx="2"/>
          </p:nvPr>
        </p:nvGraphicFramePr>
        <p:xfrm>
          <a:off x="457200" y="1524000"/>
          <a:ext cx="8382000" cy="5154613"/>
        </p:xfrm>
        <a:graphic>
          <a:graphicData uri="http://schemas.openxmlformats.org/drawingml/2006/table">
            <a:tbl>
              <a:tblPr/>
              <a:tblGrid>
                <a:gridCol w="998538"/>
                <a:gridCol w="3008312"/>
                <a:gridCol w="1774825"/>
                <a:gridCol w="2600325"/>
              </a:tblGrid>
              <a:tr h="303213">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b="1">
                          <a:latin typeface="Times New Roman" panose="02020603050405020304" pitchFamily="18" charset="0"/>
                          <a:cs typeface="Times New Roman" panose="02020603050405020304" pitchFamily="18" charset="0"/>
                        </a:rPr>
                        <a:t>工作阶段</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alpha val="100000"/>
                      </a:srgbClr>
                    </a:solidFill>
                  </a:tcPr>
                </a:tc>
                <a:tc grid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工作步骤</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alpha val="100000"/>
                      </a:srgbClr>
                    </a:solid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对应问题</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alpha val="100000"/>
                      </a:srgbClr>
                    </a:solidFill>
                  </a:tcPr>
                </a:tc>
              </a:tr>
              <a:tr h="3032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基本步骤</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alpha val="100000"/>
                      </a:srgbClr>
                    </a:solid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详细步骤</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solidFill>
                      <a:srgbClr val="FFFF99">
                        <a:alpha val="100000"/>
                      </a:srgbClr>
                    </a:solid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303213">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准备阶段</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确定目标</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1.</a:t>
                      </a:r>
                      <a:r>
                        <a:rPr lang="zh-CN" altLang="en-US" sz="1300" b="1">
                          <a:latin typeface="Times New Roman" panose="02020603050405020304" pitchFamily="18" charset="0"/>
                          <a:cs typeface="Times New Roman" panose="02020603050405020304" pitchFamily="18" charset="0"/>
                        </a:rPr>
                        <a:t>工作对象选择</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1.</a:t>
                      </a:r>
                      <a:r>
                        <a:rPr lang="zh-CN" altLang="en-US" sz="1300" b="1">
                          <a:latin typeface="Times New Roman" panose="02020603050405020304" pitchFamily="18" charset="0"/>
                          <a:cs typeface="Times New Roman" panose="02020603050405020304" pitchFamily="18" charset="0"/>
                        </a:rPr>
                        <a:t>价值工程的研究对象是什么</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2.</a:t>
                      </a:r>
                      <a:r>
                        <a:rPr lang="zh-CN" altLang="en-US" sz="1300" b="1">
                          <a:latin typeface="Times New Roman" panose="02020603050405020304" pitchFamily="18" charset="0"/>
                          <a:cs typeface="Times New Roman" panose="02020603050405020304" pitchFamily="18" charset="0"/>
                        </a:rPr>
                        <a:t>信息资料搜集</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303213">
                <a:tc rowSpan="5">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分析阶段</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功能分析</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3.</a:t>
                      </a:r>
                      <a:r>
                        <a:rPr lang="zh-CN" altLang="en-US" sz="1300" b="1">
                          <a:latin typeface="Times New Roman" panose="02020603050405020304" pitchFamily="18" charset="0"/>
                          <a:cs typeface="Times New Roman" panose="02020603050405020304" pitchFamily="18" charset="0"/>
                        </a:rPr>
                        <a:t>功能定义及分类</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2.</a:t>
                      </a:r>
                      <a:r>
                        <a:rPr lang="zh-CN" altLang="en-US" sz="1300" b="1">
                          <a:latin typeface="Times New Roman" panose="02020603050405020304" pitchFamily="18" charset="0"/>
                          <a:cs typeface="Times New Roman" panose="02020603050405020304" pitchFamily="18" charset="0"/>
                        </a:rPr>
                        <a:t>这是干什么用的</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4.</a:t>
                      </a:r>
                      <a:r>
                        <a:rPr lang="zh-CN" altLang="en-US" sz="1300" b="1">
                          <a:latin typeface="Times New Roman" panose="02020603050405020304" pitchFamily="18" charset="0"/>
                          <a:cs typeface="Times New Roman" panose="02020603050405020304" pitchFamily="18" charset="0"/>
                        </a:rPr>
                        <a:t>功能整理</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3032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功能评价</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5.</a:t>
                      </a:r>
                      <a:r>
                        <a:rPr lang="zh-CN" altLang="en-US" sz="1300" b="1">
                          <a:latin typeface="Times New Roman" panose="02020603050405020304" pitchFamily="18" charset="0"/>
                          <a:cs typeface="Times New Roman" panose="02020603050405020304" pitchFamily="18" charset="0"/>
                        </a:rPr>
                        <a:t>功能成本分析</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3.</a:t>
                      </a:r>
                      <a:r>
                        <a:rPr lang="zh-CN" altLang="en-US" sz="1300" b="1">
                          <a:latin typeface="Times New Roman" panose="02020603050405020304" pitchFamily="18" charset="0"/>
                          <a:cs typeface="Times New Roman" panose="02020603050405020304" pitchFamily="18" charset="0"/>
                        </a:rPr>
                        <a:t>成本是多少</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6.</a:t>
                      </a:r>
                      <a:r>
                        <a:rPr lang="zh-CN" altLang="en-US" sz="1300" b="1">
                          <a:latin typeface="Times New Roman" panose="02020603050405020304" pitchFamily="18" charset="0"/>
                          <a:cs typeface="Times New Roman" panose="02020603050405020304" pitchFamily="18" charset="0"/>
                        </a:rPr>
                        <a:t>功能评价</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4.</a:t>
                      </a:r>
                      <a:r>
                        <a:rPr lang="zh-CN" altLang="en-US" sz="1300" b="1">
                          <a:latin typeface="Times New Roman" panose="02020603050405020304" pitchFamily="18" charset="0"/>
                          <a:cs typeface="Times New Roman" panose="02020603050405020304" pitchFamily="18" charset="0"/>
                        </a:rPr>
                        <a:t>价值是多少</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7.</a:t>
                      </a:r>
                      <a:r>
                        <a:rPr lang="zh-CN" altLang="en-US" sz="1300" b="1">
                          <a:latin typeface="Times New Roman" panose="02020603050405020304" pitchFamily="18" charset="0"/>
                          <a:cs typeface="Times New Roman" panose="02020603050405020304" pitchFamily="18" charset="0"/>
                        </a:rPr>
                        <a:t>确定改进范围</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303212">
                <a:tc rowSpan="5">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创新阶段</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初步设计</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8.</a:t>
                      </a:r>
                      <a:r>
                        <a:rPr lang="zh-CN" altLang="en-US" sz="1300" b="1">
                          <a:latin typeface="Times New Roman" panose="02020603050405020304" pitchFamily="18" charset="0"/>
                          <a:cs typeface="Times New Roman" panose="02020603050405020304" pitchFamily="18" charset="0"/>
                        </a:rPr>
                        <a:t>方案创造</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5.</a:t>
                      </a:r>
                      <a:r>
                        <a:rPr lang="zh-CN" altLang="en-US" sz="1300" b="1">
                          <a:latin typeface="Times New Roman" panose="02020603050405020304" pitchFamily="18" charset="0"/>
                          <a:cs typeface="Times New Roman" panose="02020603050405020304" pitchFamily="18" charset="0"/>
                        </a:rPr>
                        <a:t>有无其他方法实现同样功能</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评价各设计方案，改进、优化方案</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9.</a:t>
                      </a:r>
                      <a:r>
                        <a:rPr lang="zh-CN" altLang="en-US" sz="1300" b="1">
                          <a:latin typeface="Times New Roman" panose="02020603050405020304" pitchFamily="18" charset="0"/>
                          <a:cs typeface="Times New Roman" panose="02020603050405020304" pitchFamily="18" charset="0"/>
                        </a:rPr>
                        <a:t>概略评价</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6.</a:t>
                      </a:r>
                      <a:r>
                        <a:rPr lang="zh-CN" altLang="en-US" sz="1300" b="1">
                          <a:latin typeface="Times New Roman" panose="02020603050405020304" pitchFamily="18" charset="0"/>
                          <a:cs typeface="Times New Roman" panose="02020603050405020304" pitchFamily="18" charset="0"/>
                        </a:rPr>
                        <a:t>新方案的成本是多少</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10.</a:t>
                      </a:r>
                      <a:r>
                        <a:rPr lang="zh-CN" altLang="en-US" sz="1300" b="1">
                          <a:latin typeface="Times New Roman" panose="02020603050405020304" pitchFamily="18" charset="0"/>
                          <a:cs typeface="Times New Roman" panose="02020603050405020304" pitchFamily="18" charset="0"/>
                        </a:rPr>
                        <a:t>调整完善</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3032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11.</a:t>
                      </a:r>
                      <a:r>
                        <a:rPr lang="zh-CN" altLang="en-US" sz="1300" b="1">
                          <a:latin typeface="Times New Roman" panose="02020603050405020304" pitchFamily="18" charset="0"/>
                          <a:cs typeface="Times New Roman" panose="02020603050405020304" pitchFamily="18" charset="0"/>
                        </a:rPr>
                        <a:t>详细评价</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r h="3032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方案的验证和确定</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12.</a:t>
                      </a:r>
                      <a:r>
                        <a:rPr lang="zh-CN" altLang="en-US" sz="1300" b="1">
                          <a:latin typeface="Times New Roman" panose="02020603050405020304" pitchFamily="18" charset="0"/>
                          <a:cs typeface="Times New Roman" panose="02020603050405020304" pitchFamily="18" charset="0"/>
                        </a:rPr>
                        <a:t>提出方案</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7.</a:t>
                      </a:r>
                      <a:r>
                        <a:rPr lang="zh-CN" altLang="en-US" sz="1300" b="1">
                          <a:latin typeface="Times New Roman" panose="02020603050405020304" pitchFamily="18" charset="0"/>
                          <a:cs typeface="Times New Roman" panose="02020603050405020304" pitchFamily="18" charset="0"/>
                        </a:rPr>
                        <a:t>新方案能满足功能的要求吗</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3">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实施阶段</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b="1">
                          <a:latin typeface="Times New Roman" panose="02020603050405020304" pitchFamily="18" charset="0"/>
                          <a:cs typeface="Times New Roman" panose="02020603050405020304" pitchFamily="18" charset="0"/>
                        </a:rPr>
                        <a:t>检查实施情况并评价活动成果</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13.</a:t>
                      </a:r>
                      <a:r>
                        <a:rPr lang="zh-CN" altLang="en-US" sz="1300" b="1">
                          <a:latin typeface="Times New Roman" panose="02020603050405020304" pitchFamily="18" charset="0"/>
                          <a:cs typeface="Times New Roman" panose="02020603050405020304" pitchFamily="18" charset="0"/>
                        </a:rPr>
                        <a:t>方案审批</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3">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8.</a:t>
                      </a:r>
                      <a:r>
                        <a:rPr lang="zh-CN" altLang="en-US" sz="1300" b="1">
                          <a:latin typeface="Times New Roman" panose="02020603050405020304" pitchFamily="18" charset="0"/>
                          <a:cs typeface="Times New Roman" panose="02020603050405020304" pitchFamily="18" charset="0"/>
                        </a:rPr>
                        <a:t>偏离目标了吗</a:t>
                      </a:r>
                      <a:endParaRPr lang="zh-CN" altLang="en-US" sz="1300"/>
                    </a:p>
                  </a:txBody>
                  <a:tcPr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14.</a:t>
                      </a:r>
                      <a:r>
                        <a:rPr lang="zh-CN" altLang="en-US" sz="1300" b="1">
                          <a:latin typeface="Times New Roman" panose="02020603050405020304" pitchFamily="18" charset="0"/>
                          <a:cs typeface="Times New Roman" panose="02020603050405020304" pitchFamily="18" charset="0"/>
                        </a:rPr>
                        <a:t>方案实施与检查</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r>
              <a:tr h="3032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300" b="1">
                          <a:latin typeface="Times New Roman" panose="02020603050405020304" pitchFamily="18" charset="0"/>
                          <a:cs typeface="Times New Roman" panose="02020603050405020304" pitchFamily="18" charset="0"/>
                        </a:rPr>
                        <a:t>15.</a:t>
                      </a:r>
                      <a:r>
                        <a:rPr lang="zh-CN" altLang="en-US" sz="1300" b="1">
                          <a:latin typeface="Times New Roman" panose="02020603050405020304" pitchFamily="18" charset="0"/>
                          <a:cs typeface="Times New Roman" panose="02020603050405020304" pitchFamily="18" charset="0"/>
                        </a:rPr>
                        <a:t>成果评价</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6017" name="文本占位符 86017"/>
          <p:cNvSpPr>
            <a:spLocks noGrp="1"/>
          </p:cNvSpPr>
          <p:nvPr>
            <p:ph idx="1"/>
          </p:nvPr>
        </p:nvSpPr>
        <p:spPr>
          <a:xfrm>
            <a:off x="457200" y="609600"/>
            <a:ext cx="8229600" cy="5516563"/>
          </a:xfrm>
          <a:ln/>
        </p:spPr>
        <p:txBody>
          <a:bodyPr anchor="t"/>
          <a:p>
            <a:pPr>
              <a:buNone/>
            </a:pPr>
            <a:r>
              <a:rPr lang="zh-CN" altLang="en-US" sz="2100"/>
              <a:t>其中，功能分析和功能评价是其中的关键步骤。</a:t>
            </a:r>
            <a:endParaRPr lang="zh-CN" altLang="en-US" sz="2100"/>
          </a:p>
          <a:p>
            <a:pPr>
              <a:buNone/>
            </a:pPr>
            <a:r>
              <a:rPr lang="zh-CN" altLang="en-US" sz="2600" b="1"/>
              <a:t>功能分析</a:t>
            </a:r>
            <a:endParaRPr lang="zh-CN" altLang="en-US" sz="2600" b="1"/>
          </a:p>
          <a:p>
            <a:pPr>
              <a:buNone/>
            </a:pPr>
            <a:r>
              <a:rPr lang="zh-CN" altLang="en-US" sz="2600" b="1"/>
              <a:t>        功能分析亦称功能研究，对新产品来讲，也叫功能设计，是价值工程的核心。</a:t>
            </a:r>
            <a:endParaRPr lang="zh-CN" altLang="en-US" sz="2600" b="1"/>
          </a:p>
          <a:p>
            <a:pPr>
              <a:buNone/>
            </a:pPr>
            <a:r>
              <a:rPr lang="zh-CN" altLang="en-US" sz="2600">
                <a:solidFill>
                  <a:schemeClr val="folHlink"/>
                </a:solidFill>
              </a:rPr>
              <a:t>功能分析包括功能定义、功能分类和功能整理。</a:t>
            </a:r>
            <a:endParaRPr lang="zh-CN" altLang="en-US" sz="2600">
              <a:solidFill>
                <a:schemeClr val="folHlink"/>
              </a:solidFill>
            </a:endParaRPr>
          </a:p>
          <a:p>
            <a:pPr>
              <a:buNone/>
            </a:pPr>
            <a:r>
              <a:rPr lang="zh-CN" altLang="en-US" sz="2600"/>
              <a:t>       功能定义是指用来确定分析对象的功能。</a:t>
            </a:r>
            <a:endParaRPr lang="zh-CN" altLang="en-US" sz="2600"/>
          </a:p>
          <a:p>
            <a:pPr>
              <a:buNone/>
            </a:pPr>
            <a:r>
              <a:rPr lang="zh-CN" altLang="en-US" sz="2600"/>
              <a:t>       功能分类是指确定功能的类型和重要程度，功能整理是指制作功能系统图，用来表示功能间的“目的”和“手段”关系，确定和去除不必要功能。  </a:t>
            </a:r>
            <a:endParaRPr lang="zh-CN" altLang="en-US" sz="2600"/>
          </a:p>
          <a:p>
            <a:pPr>
              <a:buNone/>
            </a:pPr>
            <a:r>
              <a:rPr lang="zh-CN" altLang="en-US" sz="2600"/>
              <a:t> （</a:t>
            </a:r>
            <a:r>
              <a:rPr lang="en-US" altLang="zh-CN" sz="2600"/>
              <a:t>1</a:t>
            </a:r>
            <a:r>
              <a:rPr lang="zh-CN" altLang="en-US" sz="2600">
                <a:solidFill>
                  <a:schemeClr val="folHlink"/>
                </a:solidFill>
              </a:rPr>
              <a:t>）功能定义</a:t>
            </a:r>
            <a:r>
              <a:rPr lang="zh-CN" altLang="en-US" sz="2600"/>
              <a:t>。功能可解释为功用、作用、效能、用途、目的等。</a:t>
            </a:r>
            <a:endParaRPr lang="zh-CN" altLang="en-US" sz="2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7041" name="文本占位符 87041"/>
          <p:cNvSpPr>
            <a:spLocks noGrp="1"/>
          </p:cNvSpPr>
          <p:nvPr>
            <p:ph idx="1"/>
          </p:nvPr>
        </p:nvSpPr>
        <p:spPr>
          <a:xfrm>
            <a:off x="457200" y="762000"/>
            <a:ext cx="8229600" cy="5364163"/>
          </a:xfrm>
          <a:ln/>
        </p:spPr>
        <p:txBody>
          <a:bodyPr anchor="t"/>
          <a:p>
            <a:pPr>
              <a:lnSpc>
                <a:spcPct val="90000"/>
              </a:lnSpc>
              <a:buNone/>
            </a:pPr>
            <a:r>
              <a:rPr lang="zh-CN" altLang="en-US"/>
              <a:t>（</a:t>
            </a:r>
            <a:r>
              <a:rPr lang="en-US" altLang="zh-CN"/>
              <a:t>2</a:t>
            </a:r>
            <a:r>
              <a:rPr lang="zh-CN" altLang="en-US"/>
              <a:t>）</a:t>
            </a:r>
            <a:r>
              <a:rPr lang="zh-CN" altLang="en-US">
                <a:solidFill>
                  <a:schemeClr val="folHlink"/>
                </a:solidFill>
              </a:rPr>
              <a:t>功能分类</a:t>
            </a:r>
            <a:endParaRPr lang="zh-CN" altLang="en-US">
              <a:solidFill>
                <a:schemeClr val="folHlink"/>
              </a:solidFill>
            </a:endParaRPr>
          </a:p>
          <a:p>
            <a:pPr>
              <a:lnSpc>
                <a:spcPct val="90000"/>
              </a:lnSpc>
              <a:buNone/>
            </a:pPr>
            <a:r>
              <a:rPr lang="zh-CN" altLang="en-US"/>
              <a:t>       </a:t>
            </a:r>
            <a:r>
              <a:rPr lang="en-US" altLang="zh-CN"/>
              <a:t>1</a:t>
            </a:r>
            <a:r>
              <a:rPr lang="zh-CN" altLang="en-US"/>
              <a:t>）按重要程度标志可分为基本功能和辅助功能两类。</a:t>
            </a:r>
            <a:endParaRPr lang="zh-CN" altLang="en-US"/>
          </a:p>
          <a:p>
            <a:pPr>
              <a:lnSpc>
                <a:spcPct val="90000"/>
              </a:lnSpc>
              <a:buNone/>
            </a:pPr>
            <a:r>
              <a:rPr lang="zh-CN" altLang="en-US"/>
              <a:t>       </a:t>
            </a:r>
            <a:r>
              <a:rPr lang="en-US" altLang="zh-CN"/>
              <a:t>2</a:t>
            </a:r>
            <a:r>
              <a:rPr lang="zh-CN" altLang="en-US"/>
              <a:t>）按满足要求性质的标志可分为使用功能和美观功能两类。</a:t>
            </a:r>
            <a:endParaRPr lang="zh-CN" altLang="en-US"/>
          </a:p>
          <a:p>
            <a:pPr>
              <a:lnSpc>
                <a:spcPct val="90000"/>
              </a:lnSpc>
              <a:buNone/>
            </a:pPr>
            <a:r>
              <a:rPr lang="zh-CN" altLang="en-US"/>
              <a:t>       </a:t>
            </a:r>
            <a:r>
              <a:rPr lang="en-US" altLang="zh-CN"/>
              <a:t>3</a:t>
            </a:r>
            <a:r>
              <a:rPr lang="zh-CN" altLang="en-US"/>
              <a:t>）按用户用途标志可分为必要功能和不必要功能两类。</a:t>
            </a:r>
            <a:endParaRPr lang="zh-CN" altLang="en-US"/>
          </a:p>
          <a:p>
            <a:pPr>
              <a:lnSpc>
                <a:spcPct val="90000"/>
              </a:lnSpc>
              <a:buNone/>
            </a:pPr>
            <a:r>
              <a:rPr lang="zh-CN" altLang="en-US"/>
              <a:t>（</a:t>
            </a:r>
            <a:r>
              <a:rPr lang="en-US" altLang="zh-CN"/>
              <a:t>3</a:t>
            </a:r>
            <a:r>
              <a:rPr lang="zh-CN" altLang="en-US"/>
              <a:t>）</a:t>
            </a:r>
            <a:r>
              <a:rPr lang="zh-CN" altLang="en-US">
                <a:solidFill>
                  <a:schemeClr val="folHlink"/>
                </a:solidFill>
              </a:rPr>
              <a:t>功能整理</a:t>
            </a:r>
            <a:r>
              <a:rPr lang="zh-CN" altLang="en-US"/>
              <a:t>。功能整理目的是确切地定义功能，正确地划分功能类别，科学地确定功能系统，发现和提出不必要的功能和不正确的或可以简化的功能。</a:t>
            </a: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8065" name="文本占位符 88065"/>
          <p:cNvSpPr>
            <a:spLocks noGrp="1"/>
          </p:cNvSpPr>
          <p:nvPr>
            <p:ph idx="1"/>
          </p:nvPr>
        </p:nvSpPr>
        <p:spPr>
          <a:xfrm>
            <a:off x="457200" y="762000"/>
            <a:ext cx="8229600" cy="5364163"/>
          </a:xfrm>
          <a:ln/>
        </p:spPr>
        <p:txBody>
          <a:bodyPr anchor="t"/>
          <a:p>
            <a:pPr>
              <a:buNone/>
            </a:pPr>
            <a:r>
              <a:rPr lang="en-US" altLang="zh-CN">
                <a:solidFill>
                  <a:schemeClr val="folHlink"/>
                </a:solidFill>
              </a:rPr>
              <a:t>4.</a:t>
            </a:r>
            <a:r>
              <a:rPr lang="zh-CN" altLang="en-US">
                <a:solidFill>
                  <a:schemeClr val="folHlink"/>
                </a:solidFill>
              </a:rPr>
              <a:t>功能评价</a:t>
            </a:r>
            <a:endParaRPr lang="zh-CN" altLang="en-US">
              <a:solidFill>
                <a:schemeClr val="folHlink"/>
              </a:solidFill>
            </a:endParaRPr>
          </a:p>
          <a:p>
            <a:pPr>
              <a:buNone/>
            </a:pPr>
            <a:r>
              <a:rPr lang="zh-CN" altLang="en-US"/>
              <a:t>        评价功能所回答的是“成本是多少？”和“价值是多少？”的提问。其目的是寻求功能最低的成本。 </a:t>
            </a:r>
            <a:endParaRPr lang="zh-CN" altLang="en-US"/>
          </a:p>
          <a:p>
            <a:pPr>
              <a:buNone/>
            </a:pPr>
            <a:r>
              <a:rPr lang="zh-CN" altLang="en-US"/>
              <a:t>        进行功能评价的步骤一般是：①确定零件或功能的现实成本；②采用一定的方式使功能量化；③计算零件或功能的价值；④确定改善幅度；⑤按价值从小到大顺序排队，确定价值工程活动的首选对象。</a:t>
            </a: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9089" name="文本框 89089"/>
          <p:cNvSpPr txBox="1"/>
          <p:nvPr/>
        </p:nvSpPr>
        <p:spPr>
          <a:xfrm>
            <a:off x="228600" y="228600"/>
            <a:ext cx="793750" cy="6248400"/>
          </a:xfrm>
          <a:prstGeom prst="rect">
            <a:avLst/>
          </a:prstGeom>
          <a:noFill/>
          <a:ln w="9525">
            <a:noFill/>
          </a:ln>
        </p:spPr>
        <p:txBody>
          <a:bodyPr vert="eaVert" anchor="t">
            <a:spAutoFit/>
          </a:bodyPr>
          <a:p>
            <a:pPr>
              <a:spcBef>
                <a:spcPct val="50000"/>
              </a:spcBef>
            </a:pPr>
            <a:r>
              <a:rPr lang="zh-CN" altLang="en-US" sz="4000" b="1">
                <a:solidFill>
                  <a:schemeClr val="tx2"/>
                </a:solidFill>
                <a:latin typeface="Arial" panose="020B0604020202020204" pitchFamily="34" charset="0"/>
                <a:ea typeface="宋体" panose="02010600030101010101" pitchFamily="2" charset="-122"/>
              </a:rPr>
              <a:t>（二）价值工程的工作原则</a:t>
            </a:r>
            <a:endParaRPr lang="zh-CN" altLang="en-US" sz="4000" b="1">
              <a:solidFill>
                <a:schemeClr val="tx2"/>
              </a:solidFill>
              <a:latin typeface="Arial" panose="020B0604020202020204" pitchFamily="34" charset="0"/>
              <a:ea typeface="宋体" panose="02010600030101010101" pitchFamily="2" charset="-122"/>
            </a:endParaRPr>
          </a:p>
        </p:txBody>
      </p:sp>
      <p:sp>
        <p:nvSpPr>
          <p:cNvPr id="89090" name="直接连接符 89090"/>
          <p:cNvSpPr/>
          <p:nvPr/>
        </p:nvSpPr>
        <p:spPr>
          <a:xfrm>
            <a:off x="914400" y="3276600"/>
            <a:ext cx="381000" cy="0"/>
          </a:xfrm>
          <a:prstGeom prst="line">
            <a:avLst/>
          </a:prstGeom>
          <a:ln w="9525" cap="flat" cmpd="sng">
            <a:solidFill>
              <a:schemeClr val="tx1"/>
            </a:solidFill>
            <a:prstDash val="solid"/>
            <a:round/>
            <a:headEnd type="none" w="med" len="med"/>
            <a:tailEnd type="none" w="med" len="med"/>
          </a:ln>
        </p:spPr>
      </p:sp>
      <p:sp>
        <p:nvSpPr>
          <p:cNvPr id="89091" name="直接连接符 89091"/>
          <p:cNvSpPr/>
          <p:nvPr/>
        </p:nvSpPr>
        <p:spPr>
          <a:xfrm>
            <a:off x="1295400" y="685800"/>
            <a:ext cx="0" cy="5410200"/>
          </a:xfrm>
          <a:prstGeom prst="line">
            <a:avLst/>
          </a:prstGeom>
          <a:ln w="9525" cap="flat" cmpd="sng">
            <a:solidFill>
              <a:schemeClr val="tx1"/>
            </a:solidFill>
            <a:prstDash val="solid"/>
            <a:round/>
            <a:headEnd type="none" w="med" len="med"/>
            <a:tailEnd type="none" w="med" len="med"/>
          </a:ln>
        </p:spPr>
      </p:sp>
      <p:sp>
        <p:nvSpPr>
          <p:cNvPr id="89092" name="直接连接符 89092"/>
          <p:cNvSpPr/>
          <p:nvPr/>
        </p:nvSpPr>
        <p:spPr>
          <a:xfrm>
            <a:off x="1295400" y="685800"/>
            <a:ext cx="304800" cy="0"/>
          </a:xfrm>
          <a:prstGeom prst="line">
            <a:avLst/>
          </a:prstGeom>
          <a:ln w="9525" cap="flat" cmpd="sng">
            <a:solidFill>
              <a:schemeClr val="tx1"/>
            </a:solidFill>
            <a:prstDash val="solid"/>
            <a:round/>
            <a:headEnd type="none" w="med" len="med"/>
            <a:tailEnd type="none" w="med" len="med"/>
          </a:ln>
        </p:spPr>
      </p:sp>
      <p:sp>
        <p:nvSpPr>
          <p:cNvPr id="89093" name="直接连接符 89093"/>
          <p:cNvSpPr/>
          <p:nvPr/>
        </p:nvSpPr>
        <p:spPr>
          <a:xfrm>
            <a:off x="1295400" y="6096000"/>
            <a:ext cx="304800" cy="0"/>
          </a:xfrm>
          <a:prstGeom prst="line">
            <a:avLst/>
          </a:prstGeom>
          <a:ln w="9525" cap="flat" cmpd="sng">
            <a:solidFill>
              <a:schemeClr val="tx1"/>
            </a:solidFill>
            <a:prstDash val="solid"/>
            <a:round/>
            <a:headEnd type="none" w="med" len="med"/>
            <a:tailEnd type="none" w="med" len="med"/>
          </a:ln>
        </p:spPr>
      </p:sp>
      <p:sp>
        <p:nvSpPr>
          <p:cNvPr id="89094" name="文本框 89094"/>
          <p:cNvSpPr txBox="1"/>
          <p:nvPr/>
        </p:nvSpPr>
        <p:spPr>
          <a:xfrm>
            <a:off x="1600200" y="533400"/>
            <a:ext cx="6019800" cy="304800"/>
          </a:xfrm>
          <a:prstGeom prst="rect">
            <a:avLst/>
          </a:prstGeom>
          <a:noFill/>
          <a:ln w="9525">
            <a:noFill/>
          </a:ln>
        </p:spPr>
        <p:txBody>
          <a:bodyPr anchor="t">
            <a:spAutoFit/>
          </a:bodyPr>
          <a:p>
            <a:pPr>
              <a:spcBef>
                <a:spcPct val="50000"/>
              </a:spcBef>
            </a:pPr>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1</a:t>
            </a:r>
            <a:r>
              <a:rPr lang="zh-CN" altLang="en-US" sz="1400">
                <a:latin typeface="Arial" panose="020B0604020202020204" pitchFamily="34" charset="0"/>
                <a:ea typeface="宋体" panose="02010600030101010101" pitchFamily="2" charset="-122"/>
              </a:rPr>
              <a:t>）分析问题要避免一般化，概念化，要作具体分析。</a:t>
            </a:r>
            <a:endParaRPr lang="zh-CN" altLang="en-US" sz="1400">
              <a:latin typeface="Arial" panose="020B0604020202020204" pitchFamily="34" charset="0"/>
              <a:ea typeface="宋体" panose="02010600030101010101" pitchFamily="2" charset="-122"/>
            </a:endParaRPr>
          </a:p>
        </p:txBody>
      </p:sp>
      <p:sp>
        <p:nvSpPr>
          <p:cNvPr id="89095" name="文本框 89095"/>
          <p:cNvSpPr txBox="1"/>
          <p:nvPr/>
        </p:nvSpPr>
        <p:spPr>
          <a:xfrm>
            <a:off x="1600200" y="990600"/>
            <a:ext cx="3810000" cy="304800"/>
          </a:xfrm>
          <a:prstGeom prst="rect">
            <a:avLst/>
          </a:prstGeom>
          <a:noFill/>
          <a:ln w="9525">
            <a:noFill/>
          </a:ln>
        </p:spPr>
        <p:txBody>
          <a:bodyPr anchor="t">
            <a:spAutoFit/>
          </a:bodyPr>
          <a:p>
            <a:pPr>
              <a:spcBef>
                <a:spcPct val="50000"/>
              </a:spcBef>
            </a:pPr>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2</a:t>
            </a:r>
            <a:r>
              <a:rPr lang="zh-CN" altLang="en-US" sz="1400">
                <a:latin typeface="Arial" panose="020B0604020202020204" pitchFamily="34" charset="0"/>
                <a:ea typeface="宋体" panose="02010600030101010101" pitchFamily="2" charset="-122"/>
              </a:rPr>
              <a:t>）收集一切可用的成本资料。</a:t>
            </a:r>
            <a:endParaRPr lang="zh-CN" altLang="en-US" sz="1400">
              <a:latin typeface="Arial" panose="020B0604020202020204" pitchFamily="34" charset="0"/>
              <a:ea typeface="宋体" panose="02010600030101010101" pitchFamily="2" charset="-122"/>
            </a:endParaRPr>
          </a:p>
        </p:txBody>
      </p:sp>
      <p:sp>
        <p:nvSpPr>
          <p:cNvPr id="89096" name="文本框 89096"/>
          <p:cNvSpPr txBox="1"/>
          <p:nvPr/>
        </p:nvSpPr>
        <p:spPr>
          <a:xfrm>
            <a:off x="1600200" y="1447800"/>
            <a:ext cx="3048000" cy="304800"/>
          </a:xfrm>
          <a:prstGeom prst="rect">
            <a:avLst/>
          </a:prstGeom>
          <a:noFill/>
          <a:ln w="9525">
            <a:noFill/>
          </a:ln>
        </p:spPr>
        <p:txBody>
          <a:bodyPr anchor="t">
            <a:spAutoFit/>
          </a:bodyPr>
          <a:p>
            <a:pPr>
              <a:spcBef>
                <a:spcPct val="50000"/>
              </a:spcBef>
            </a:pPr>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3</a:t>
            </a:r>
            <a:r>
              <a:rPr lang="zh-CN" altLang="en-US" sz="1400">
                <a:latin typeface="Arial" panose="020B0604020202020204" pitchFamily="34" charset="0"/>
                <a:ea typeface="宋体" panose="02010600030101010101" pitchFamily="2" charset="-122"/>
              </a:rPr>
              <a:t>）使用最好、最可靠的情报。</a:t>
            </a:r>
            <a:endParaRPr lang="zh-CN" altLang="en-US" sz="1400">
              <a:latin typeface="Arial" panose="020B0604020202020204" pitchFamily="34" charset="0"/>
              <a:ea typeface="宋体" panose="02010600030101010101" pitchFamily="2" charset="-122"/>
            </a:endParaRPr>
          </a:p>
        </p:txBody>
      </p:sp>
      <p:sp>
        <p:nvSpPr>
          <p:cNvPr id="89097" name="文本框 89097"/>
          <p:cNvSpPr txBox="1"/>
          <p:nvPr/>
        </p:nvSpPr>
        <p:spPr>
          <a:xfrm>
            <a:off x="1600200" y="1905000"/>
            <a:ext cx="4267200" cy="304800"/>
          </a:xfrm>
          <a:prstGeom prst="rect">
            <a:avLst/>
          </a:prstGeom>
          <a:noFill/>
          <a:ln w="9525">
            <a:noFill/>
          </a:ln>
        </p:spPr>
        <p:txBody>
          <a:bodyPr anchor="t">
            <a:spAutoFit/>
          </a:bodyPr>
          <a:p>
            <a:pPr>
              <a:spcBef>
                <a:spcPct val="50000"/>
              </a:spcBef>
            </a:pPr>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4</a:t>
            </a:r>
            <a:r>
              <a:rPr lang="zh-CN" altLang="en-US" sz="1400">
                <a:latin typeface="Arial" panose="020B0604020202020204" pitchFamily="34" charset="0"/>
                <a:ea typeface="宋体" panose="02010600030101010101" pitchFamily="2" charset="-122"/>
              </a:rPr>
              <a:t>）打破现有框框，进行创新和提高。</a:t>
            </a:r>
            <a:endParaRPr lang="zh-CN" altLang="en-US" sz="1400">
              <a:latin typeface="Arial" panose="020B0604020202020204" pitchFamily="34" charset="0"/>
              <a:ea typeface="宋体" panose="02010600030101010101" pitchFamily="2" charset="-122"/>
            </a:endParaRPr>
          </a:p>
        </p:txBody>
      </p:sp>
      <p:sp>
        <p:nvSpPr>
          <p:cNvPr id="89098" name="文本框 89098"/>
          <p:cNvSpPr txBox="1"/>
          <p:nvPr/>
        </p:nvSpPr>
        <p:spPr>
          <a:xfrm>
            <a:off x="1600200" y="2362200"/>
            <a:ext cx="2819400" cy="304800"/>
          </a:xfrm>
          <a:prstGeom prst="rect">
            <a:avLst/>
          </a:prstGeom>
          <a:noFill/>
          <a:ln w="9525">
            <a:noFill/>
          </a:ln>
        </p:spPr>
        <p:txBody>
          <a:bodyPr anchor="t">
            <a:spAutoFit/>
          </a:bodyPr>
          <a:p>
            <a:pPr>
              <a:spcBef>
                <a:spcPct val="50000"/>
              </a:spcBef>
            </a:pPr>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5</a:t>
            </a:r>
            <a:r>
              <a:rPr lang="zh-CN" altLang="en-US" sz="1400">
                <a:latin typeface="Arial" panose="020B0604020202020204" pitchFamily="34" charset="0"/>
                <a:ea typeface="宋体" panose="02010600030101010101" pitchFamily="2" charset="-122"/>
              </a:rPr>
              <a:t>）发挥真正的独创性。</a:t>
            </a:r>
            <a:endParaRPr lang="zh-CN" altLang="en-US" sz="1400">
              <a:latin typeface="Arial" panose="020B0604020202020204" pitchFamily="34" charset="0"/>
              <a:ea typeface="宋体" panose="02010600030101010101" pitchFamily="2" charset="-122"/>
            </a:endParaRPr>
          </a:p>
        </p:txBody>
      </p:sp>
      <p:sp>
        <p:nvSpPr>
          <p:cNvPr id="89099" name="文本框 89099"/>
          <p:cNvSpPr txBox="1"/>
          <p:nvPr/>
        </p:nvSpPr>
        <p:spPr>
          <a:xfrm>
            <a:off x="1600200" y="2819400"/>
            <a:ext cx="2667000" cy="304800"/>
          </a:xfrm>
          <a:prstGeom prst="rect">
            <a:avLst/>
          </a:prstGeom>
          <a:noFill/>
          <a:ln w="9525">
            <a:noFill/>
          </a:ln>
        </p:spPr>
        <p:txBody>
          <a:bodyPr anchor="t">
            <a:spAutoFit/>
          </a:bodyPr>
          <a:p>
            <a:pPr>
              <a:spcBef>
                <a:spcPct val="50000"/>
              </a:spcBef>
            </a:pPr>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6</a:t>
            </a:r>
            <a:r>
              <a:rPr lang="zh-CN" altLang="en-US" sz="1400">
                <a:latin typeface="Arial" panose="020B0604020202020204" pitchFamily="34" charset="0"/>
                <a:ea typeface="宋体" panose="02010600030101010101" pitchFamily="2" charset="-122"/>
              </a:rPr>
              <a:t>）找出障碍，克服障碍。</a:t>
            </a:r>
            <a:endParaRPr lang="zh-CN" altLang="en-US" sz="1400">
              <a:latin typeface="Arial" panose="020B0604020202020204" pitchFamily="34" charset="0"/>
              <a:ea typeface="宋体" panose="02010600030101010101" pitchFamily="2" charset="-122"/>
            </a:endParaRPr>
          </a:p>
        </p:txBody>
      </p:sp>
      <p:sp>
        <p:nvSpPr>
          <p:cNvPr id="89100" name="文本框 89100"/>
          <p:cNvSpPr txBox="1"/>
          <p:nvPr/>
        </p:nvSpPr>
        <p:spPr>
          <a:xfrm>
            <a:off x="1600200" y="3276600"/>
            <a:ext cx="3886200" cy="304800"/>
          </a:xfrm>
          <a:prstGeom prst="rect">
            <a:avLst/>
          </a:prstGeom>
          <a:noFill/>
          <a:ln w="9525">
            <a:noFill/>
          </a:ln>
        </p:spPr>
        <p:txBody>
          <a:bodyPr anchor="t">
            <a:spAutoFit/>
          </a:bodyPr>
          <a:p>
            <a:pPr>
              <a:spcBef>
                <a:spcPct val="50000"/>
              </a:spcBef>
            </a:pPr>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7</a:t>
            </a:r>
            <a:r>
              <a:rPr lang="zh-CN" altLang="en-US" sz="1400">
                <a:latin typeface="Arial" panose="020B0604020202020204" pitchFamily="34" charset="0"/>
                <a:ea typeface="宋体" panose="02010600030101010101" pitchFamily="2" charset="-122"/>
              </a:rPr>
              <a:t>）充分利用有关专家，扩大专业知识面。</a:t>
            </a:r>
            <a:endParaRPr lang="zh-CN" altLang="en-US" sz="1400">
              <a:latin typeface="Arial" panose="020B0604020202020204" pitchFamily="34" charset="0"/>
              <a:ea typeface="宋体" panose="02010600030101010101" pitchFamily="2" charset="-122"/>
            </a:endParaRPr>
          </a:p>
        </p:txBody>
      </p:sp>
      <p:sp>
        <p:nvSpPr>
          <p:cNvPr id="89101" name="文本框 89101"/>
          <p:cNvSpPr txBox="1"/>
          <p:nvPr/>
        </p:nvSpPr>
        <p:spPr>
          <a:xfrm>
            <a:off x="1600200" y="3733800"/>
            <a:ext cx="4724400" cy="304800"/>
          </a:xfrm>
          <a:prstGeom prst="rect">
            <a:avLst/>
          </a:prstGeom>
          <a:noFill/>
          <a:ln w="9525">
            <a:noFill/>
          </a:ln>
        </p:spPr>
        <p:txBody>
          <a:bodyPr anchor="t">
            <a:spAutoFit/>
          </a:bodyPr>
          <a:p>
            <a:pPr>
              <a:spcBef>
                <a:spcPct val="50000"/>
              </a:spcBef>
            </a:pPr>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8</a:t>
            </a:r>
            <a:r>
              <a:rPr lang="zh-CN" altLang="en-US" sz="1400">
                <a:latin typeface="Arial" panose="020B0604020202020204" pitchFamily="34" charset="0"/>
                <a:ea typeface="宋体" panose="02010600030101010101" pitchFamily="2" charset="-122"/>
              </a:rPr>
              <a:t>）对于重要的公差，要换算成加工费用来认真考虑。</a:t>
            </a:r>
            <a:endParaRPr lang="zh-CN" altLang="en-US" sz="1400">
              <a:latin typeface="Arial" panose="020B0604020202020204" pitchFamily="34" charset="0"/>
              <a:ea typeface="宋体" panose="02010600030101010101" pitchFamily="2" charset="-122"/>
            </a:endParaRPr>
          </a:p>
        </p:txBody>
      </p:sp>
      <p:sp>
        <p:nvSpPr>
          <p:cNvPr id="89102" name="文本框 89102"/>
          <p:cNvSpPr txBox="1"/>
          <p:nvPr/>
        </p:nvSpPr>
        <p:spPr>
          <a:xfrm>
            <a:off x="1600200" y="4114800"/>
            <a:ext cx="3352800" cy="304800"/>
          </a:xfrm>
          <a:prstGeom prst="rect">
            <a:avLst/>
          </a:prstGeom>
          <a:noFill/>
          <a:ln w="9525">
            <a:noFill/>
          </a:ln>
        </p:spPr>
        <p:txBody>
          <a:bodyPr anchor="t">
            <a:spAutoFit/>
          </a:bodyPr>
          <a:p>
            <a:pPr>
              <a:spcBef>
                <a:spcPct val="50000"/>
              </a:spcBef>
            </a:pPr>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9</a:t>
            </a:r>
            <a:r>
              <a:rPr lang="zh-CN" altLang="en-US" sz="1400">
                <a:latin typeface="Arial" panose="020B0604020202020204" pitchFamily="34" charset="0"/>
                <a:ea typeface="宋体" panose="02010600030101010101" pitchFamily="2" charset="-122"/>
              </a:rPr>
              <a:t>）尽量采用专业化工厂的现成产品。</a:t>
            </a:r>
            <a:endParaRPr lang="zh-CN" altLang="en-US" sz="1400">
              <a:latin typeface="Arial" panose="020B0604020202020204" pitchFamily="34" charset="0"/>
              <a:ea typeface="宋体" panose="02010600030101010101" pitchFamily="2" charset="-122"/>
            </a:endParaRPr>
          </a:p>
        </p:txBody>
      </p:sp>
      <p:sp>
        <p:nvSpPr>
          <p:cNvPr id="89103" name="文本框 89103"/>
          <p:cNvSpPr txBox="1"/>
          <p:nvPr/>
        </p:nvSpPr>
        <p:spPr>
          <a:xfrm>
            <a:off x="1582738" y="4572000"/>
            <a:ext cx="3522662" cy="304800"/>
          </a:xfrm>
          <a:prstGeom prst="rect">
            <a:avLst/>
          </a:prstGeom>
          <a:noFill/>
          <a:ln w="9525">
            <a:noFill/>
          </a:ln>
        </p:spPr>
        <p:txBody>
          <a:bodyPr wrap="none" anchor="t">
            <a:spAutoFit/>
          </a:bodyPr>
          <a:p>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l0</a:t>
            </a:r>
            <a:r>
              <a:rPr lang="zh-CN" altLang="en-US" sz="1400">
                <a:latin typeface="Arial" panose="020B0604020202020204" pitchFamily="34" charset="0"/>
                <a:ea typeface="宋体" panose="02010600030101010101" pitchFamily="2" charset="-122"/>
              </a:rPr>
              <a:t>）利用和购买专业化工厂的生产技术。</a:t>
            </a:r>
            <a:endParaRPr lang="zh-CN" altLang="en-US" sz="1400">
              <a:latin typeface="Arial" panose="020B0604020202020204" pitchFamily="34" charset="0"/>
              <a:ea typeface="宋体" panose="02010600030101010101" pitchFamily="2" charset="-122"/>
            </a:endParaRPr>
          </a:p>
        </p:txBody>
      </p:sp>
      <p:sp>
        <p:nvSpPr>
          <p:cNvPr id="89104" name="文本框 89104"/>
          <p:cNvSpPr txBox="1"/>
          <p:nvPr/>
        </p:nvSpPr>
        <p:spPr>
          <a:xfrm>
            <a:off x="1549400" y="5029200"/>
            <a:ext cx="2336800" cy="304800"/>
          </a:xfrm>
          <a:prstGeom prst="rect">
            <a:avLst/>
          </a:prstGeom>
          <a:noFill/>
          <a:ln w="9525">
            <a:noFill/>
          </a:ln>
        </p:spPr>
        <p:txBody>
          <a:bodyPr wrap="none" anchor="t">
            <a:spAutoFit/>
          </a:bodyPr>
          <a:p>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11</a:t>
            </a:r>
            <a:r>
              <a:rPr lang="zh-CN" altLang="en-US" sz="1400">
                <a:latin typeface="Arial" panose="020B0604020202020204" pitchFamily="34" charset="0"/>
                <a:ea typeface="宋体" panose="02010600030101010101" pitchFamily="2" charset="-122"/>
              </a:rPr>
              <a:t>）采用专门生产工艺。</a:t>
            </a:r>
            <a:endParaRPr lang="zh-CN" altLang="en-US" sz="1400">
              <a:latin typeface="Arial" panose="020B0604020202020204" pitchFamily="34" charset="0"/>
              <a:ea typeface="宋体" panose="02010600030101010101" pitchFamily="2" charset="-122"/>
            </a:endParaRPr>
          </a:p>
        </p:txBody>
      </p:sp>
      <p:sp>
        <p:nvSpPr>
          <p:cNvPr id="89105" name="文本框 89105"/>
          <p:cNvSpPr txBox="1"/>
          <p:nvPr/>
        </p:nvSpPr>
        <p:spPr>
          <a:xfrm>
            <a:off x="1582738" y="5486400"/>
            <a:ext cx="1922462" cy="304800"/>
          </a:xfrm>
          <a:prstGeom prst="rect">
            <a:avLst/>
          </a:prstGeom>
          <a:noFill/>
          <a:ln w="9525">
            <a:noFill/>
          </a:ln>
        </p:spPr>
        <p:txBody>
          <a:bodyPr wrap="none" anchor="t">
            <a:spAutoFit/>
          </a:bodyPr>
          <a:p>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l2</a:t>
            </a:r>
            <a:r>
              <a:rPr lang="zh-CN" altLang="en-US" sz="1400">
                <a:latin typeface="Arial" panose="020B0604020202020204" pitchFamily="34" charset="0"/>
                <a:ea typeface="宋体" panose="02010600030101010101" pitchFamily="2" charset="-122"/>
              </a:rPr>
              <a:t>）尽量采用标准。</a:t>
            </a:r>
            <a:endParaRPr lang="zh-CN" altLang="en-US" sz="1400">
              <a:latin typeface="Arial" panose="020B0604020202020204" pitchFamily="34" charset="0"/>
              <a:ea typeface="宋体" panose="02010600030101010101" pitchFamily="2" charset="-122"/>
            </a:endParaRPr>
          </a:p>
        </p:txBody>
      </p:sp>
      <p:sp>
        <p:nvSpPr>
          <p:cNvPr id="89106" name="文本框 89106"/>
          <p:cNvSpPr txBox="1"/>
          <p:nvPr/>
        </p:nvSpPr>
        <p:spPr>
          <a:xfrm>
            <a:off x="1524000" y="5943600"/>
            <a:ext cx="4343400" cy="304800"/>
          </a:xfrm>
          <a:prstGeom prst="rect">
            <a:avLst/>
          </a:prstGeom>
          <a:noFill/>
          <a:ln w="9525">
            <a:noFill/>
          </a:ln>
        </p:spPr>
        <p:txBody>
          <a:bodyPr anchor="t">
            <a:spAutoFit/>
          </a:bodyPr>
          <a:p>
            <a:r>
              <a:rPr lang="zh-CN" altLang="en-US" sz="1400">
                <a:latin typeface="Arial" panose="020B0604020202020204" pitchFamily="34" charset="0"/>
                <a:ea typeface="宋体" panose="02010600030101010101" pitchFamily="2" charset="-122"/>
              </a:rPr>
              <a:t>（</a:t>
            </a:r>
            <a:r>
              <a:rPr lang="en-US" altLang="zh-CN" sz="1400">
                <a:latin typeface="Arial" panose="020B0604020202020204" pitchFamily="34" charset="0"/>
                <a:ea typeface="宋体" panose="02010600030101010101" pitchFamily="2" charset="-122"/>
              </a:rPr>
              <a:t>13</a:t>
            </a:r>
            <a:r>
              <a:rPr lang="zh-CN" altLang="en-US" sz="1400">
                <a:latin typeface="Arial" panose="020B0604020202020204" pitchFamily="34" charset="0"/>
                <a:ea typeface="宋体" panose="02010600030101010101" pitchFamily="2" charset="-122"/>
              </a:rPr>
              <a:t>）以“我是否这样花自己的钱”作为判断标准。</a:t>
            </a:r>
            <a:endParaRPr lang="zh-CN" altLang="en-US" sz="1400">
              <a:latin typeface="Arial" panose="020B0604020202020204" pitchFamily="34" charset="0"/>
              <a:ea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0113" name="标题 90113"/>
          <p:cNvSpPr>
            <a:spLocks noGrp="1"/>
          </p:cNvSpPr>
          <p:nvPr>
            <p:ph type="title"/>
          </p:nvPr>
        </p:nvSpPr>
        <p:spPr>
          <a:ln/>
        </p:spPr>
        <p:txBody>
          <a:bodyPr anchor="b"/>
          <a:p>
            <a:r>
              <a:rPr lang="zh-CN" altLang="en-US" sz="3000" b="1">
                <a:solidFill>
                  <a:schemeClr val="tx1"/>
                </a:solidFill>
              </a:rPr>
              <a:t>（三）、选择价值工程对象的原则</a:t>
            </a:r>
            <a:endParaRPr lang="zh-CN" altLang="en-US" sz="3000" b="1">
              <a:solidFill>
                <a:schemeClr val="tx1"/>
              </a:solidFill>
            </a:endParaRPr>
          </a:p>
        </p:txBody>
      </p:sp>
      <p:sp>
        <p:nvSpPr>
          <p:cNvPr id="90114" name="文本占位符 90114"/>
          <p:cNvSpPr>
            <a:spLocks noGrp="1"/>
          </p:cNvSpPr>
          <p:nvPr>
            <p:ph idx="1"/>
          </p:nvPr>
        </p:nvSpPr>
        <p:spPr>
          <a:ln/>
        </p:spPr>
        <p:txBody>
          <a:bodyPr anchor="t"/>
          <a:p>
            <a:pPr algn="just">
              <a:lnSpc>
                <a:spcPct val="80000"/>
              </a:lnSpc>
              <a:buNone/>
            </a:pPr>
            <a:r>
              <a:rPr lang="zh-CN" altLang="en-US" sz="2600" b="1"/>
              <a:t>          进行一项价值分析，首先需要选定价值工程的对象。一般说来，价值工程的对象是要考虑社会生产经营的需要以及对象价值本身被提高的潜力。</a:t>
            </a:r>
            <a:r>
              <a:rPr lang="zh-CN" altLang="en-US" sz="2600"/>
              <a:t> </a:t>
            </a:r>
            <a:endParaRPr lang="zh-CN" altLang="en-US" sz="2600"/>
          </a:p>
          <a:p>
            <a:pPr algn="just">
              <a:lnSpc>
                <a:spcPct val="80000"/>
              </a:lnSpc>
              <a:buNone/>
            </a:pPr>
            <a:r>
              <a:rPr lang="zh-CN" altLang="en-US" sz="2600" b="1"/>
              <a:t>         例如生产经营中的产品功能、原材料成本都需要改进时，研究者一般采取经验分析法、</a:t>
            </a:r>
            <a:r>
              <a:rPr lang="en-US" altLang="zh-CN" sz="2600" b="1"/>
              <a:t>ABC</a:t>
            </a:r>
            <a:r>
              <a:rPr lang="zh-CN" altLang="en-US" sz="2600" b="1"/>
              <a:t>分析法以及百分比分析法。</a:t>
            </a:r>
            <a:r>
              <a:rPr lang="zh-CN" altLang="en-US" sz="2600"/>
              <a:t> </a:t>
            </a:r>
            <a:endParaRPr lang="zh-CN" altLang="en-US" sz="2600"/>
          </a:p>
          <a:p>
            <a:pPr algn="just">
              <a:lnSpc>
                <a:spcPct val="80000"/>
              </a:lnSpc>
              <a:buNone/>
            </a:pPr>
            <a:r>
              <a:rPr lang="zh-CN" altLang="en-US" sz="2600" b="1"/>
              <a:t>         作为一项技术经济的分析方法，价值工程做到了将技术与经济的紧密结合，此外，价值工程的独到之处还在于它注重与提高产品的价值、注重研制阶段开展工作，并且将功能分析作为自己独特的分析方法。</a:t>
            </a:r>
            <a:endParaRPr lang="zh-CN" altLang="en-US" sz="26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7" name="标题 91137"/>
          <p:cNvSpPr>
            <a:spLocks noGrp="1"/>
          </p:cNvSpPr>
          <p:nvPr>
            <p:ph type="title"/>
          </p:nvPr>
        </p:nvSpPr>
        <p:spPr>
          <a:ln/>
        </p:spPr>
        <p:txBody>
          <a:bodyPr anchor="b"/>
          <a:p>
            <a:r>
              <a:rPr lang="zh-CN" altLang="en-US" sz="3000" b="1">
                <a:solidFill>
                  <a:schemeClr val="folHlink"/>
                </a:solidFill>
              </a:rPr>
              <a:t>（四）选择价值工程对象的定量方法</a:t>
            </a:r>
            <a:endParaRPr lang="zh-CN" altLang="en-US" sz="3000" b="1">
              <a:solidFill>
                <a:schemeClr val="folHlink"/>
              </a:solidFill>
            </a:endParaRPr>
          </a:p>
        </p:txBody>
      </p:sp>
      <p:sp>
        <p:nvSpPr>
          <p:cNvPr id="91138" name="文本占位符 91138"/>
          <p:cNvSpPr>
            <a:spLocks noGrp="1"/>
          </p:cNvSpPr>
          <p:nvPr>
            <p:ph idx="1"/>
          </p:nvPr>
        </p:nvSpPr>
        <p:spPr>
          <a:xfrm>
            <a:off x="566738" y="1752600"/>
            <a:ext cx="8001000" cy="2082800"/>
          </a:xfrm>
          <a:ln/>
        </p:spPr>
        <p:txBody>
          <a:bodyPr anchor="t"/>
          <a:p>
            <a:pPr>
              <a:buNone/>
            </a:pPr>
            <a:r>
              <a:rPr lang="en-US" altLang="zh-CN"/>
              <a:t>1.ABC</a:t>
            </a:r>
            <a:r>
              <a:rPr lang="zh-CN" altLang="en-US"/>
              <a:t>分析法</a:t>
            </a:r>
            <a:endParaRPr lang="zh-CN" altLang="en-US"/>
          </a:p>
          <a:p>
            <a:pPr>
              <a:buNone/>
            </a:pPr>
            <a:r>
              <a:rPr lang="zh-CN" altLang="en-US" b="1"/>
              <a:t>        </a:t>
            </a:r>
            <a:r>
              <a:rPr lang="en-US" altLang="zh-CN" sz="2600" b="1"/>
              <a:t>ABC</a:t>
            </a:r>
            <a:r>
              <a:rPr lang="zh-CN" altLang="en-US" sz="2600" b="1"/>
              <a:t>分析法亦称成本比重分析法或巴雷特（</a:t>
            </a:r>
            <a:r>
              <a:rPr lang="en-US" altLang="zh-CN" sz="2600" b="1"/>
              <a:t>Pareto</a:t>
            </a:r>
            <a:r>
              <a:rPr lang="zh-CN" altLang="en-US" sz="2600" b="1"/>
              <a:t>）分析法，它是价值工程对象选择的常用方法之一。</a:t>
            </a:r>
            <a:endParaRPr lang="zh-CN" altLang="en-US" sz="2600" b="1"/>
          </a:p>
        </p:txBody>
      </p:sp>
      <p:pic>
        <p:nvPicPr>
          <p:cNvPr id="91139" name="图片 91139" descr="ABC"/>
          <p:cNvPicPr>
            <a:picLocks noChangeAspect="1"/>
          </p:cNvPicPr>
          <p:nvPr/>
        </p:nvPicPr>
        <p:blipFill>
          <a:blip r:embed="rId1"/>
          <a:stretch>
            <a:fillRect/>
          </a:stretch>
        </p:blipFill>
        <p:spPr>
          <a:xfrm>
            <a:off x="3200400" y="3429000"/>
            <a:ext cx="4486275" cy="3057525"/>
          </a:xfrm>
          <a:prstGeom prst="rect">
            <a:avLst/>
          </a:prstGeom>
          <a:noFill/>
          <a:ln w="9525">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61" name="文本占位符 92161"/>
          <p:cNvSpPr>
            <a:spLocks noGrp="1"/>
          </p:cNvSpPr>
          <p:nvPr>
            <p:ph type="body" sz="half" idx="1"/>
          </p:nvPr>
        </p:nvSpPr>
        <p:spPr>
          <a:xfrm>
            <a:off x="457200" y="990600"/>
            <a:ext cx="8229600" cy="3581400"/>
          </a:xfrm>
          <a:ln/>
        </p:spPr>
        <p:txBody>
          <a:bodyPr anchor="t"/>
          <a:p>
            <a:pPr>
              <a:buNone/>
            </a:pPr>
            <a:r>
              <a:rPr lang="en-US" altLang="zh-CN" sz="2200"/>
              <a:t>2.</a:t>
            </a:r>
            <a:r>
              <a:rPr lang="zh-CN" altLang="en-US" sz="2200"/>
              <a:t>百分比法</a:t>
            </a:r>
            <a:endParaRPr lang="zh-CN" altLang="en-US" sz="2200"/>
          </a:p>
          <a:p>
            <a:pPr>
              <a:buNone/>
            </a:pPr>
            <a:r>
              <a:rPr lang="zh-CN" altLang="en-US" sz="2600"/>
              <a:t>        </a:t>
            </a:r>
            <a:r>
              <a:rPr lang="zh-CN" altLang="en-US" sz="2200"/>
              <a:t>这是一种按某项费用或某种资源，在不同产品和作业中或某一产品或作业的不同组成部分中，所占的比重大小来选择对象的方法。例如，某厂生产用的动力消耗大大超过同类企业的一般水平，为了进行价值工程活动，首先分析各产品动力消耗之比重。见表</a:t>
            </a:r>
            <a:r>
              <a:rPr lang="en-US" altLang="zh-CN" sz="2200"/>
              <a:t>4.9</a:t>
            </a:r>
            <a:r>
              <a:rPr lang="zh-CN" altLang="en-US" sz="2200"/>
              <a:t>所示。</a:t>
            </a:r>
            <a:br>
              <a:rPr lang="zh-CN" altLang="en-US" sz="2200"/>
            </a:br>
            <a:r>
              <a:rPr lang="zh-CN" altLang="en-US" sz="2200"/>
              <a:t>       其次，与各产品的产值比重进行比较，如发现</a:t>
            </a:r>
            <a:r>
              <a:rPr lang="en-US" altLang="zh-CN" sz="2200"/>
              <a:t>A</a:t>
            </a:r>
            <a:r>
              <a:rPr lang="zh-CN" altLang="en-US" sz="2200"/>
              <a:t>、</a:t>
            </a:r>
            <a:r>
              <a:rPr lang="en-US" altLang="zh-CN" sz="2200"/>
              <a:t>C</a:t>
            </a:r>
            <a:r>
              <a:rPr lang="zh-CN" altLang="en-US" sz="2200"/>
              <a:t>两产品动力消耗比重超过产值比重，就确定</a:t>
            </a:r>
            <a:r>
              <a:rPr lang="en-US" altLang="zh-CN" sz="2200"/>
              <a:t>A</a:t>
            </a:r>
            <a:r>
              <a:rPr lang="zh-CN" altLang="en-US" sz="2200"/>
              <a:t>、</a:t>
            </a:r>
            <a:r>
              <a:rPr lang="en-US" altLang="zh-CN" sz="2200"/>
              <a:t>C</a:t>
            </a:r>
            <a:r>
              <a:rPr lang="zh-CN" altLang="en-US" sz="2200"/>
              <a:t>两产品为价值工程活动对象，设法降低其动力消耗和成本。</a:t>
            </a:r>
            <a:endParaRPr lang="zh-CN" altLang="en-US" sz="2200"/>
          </a:p>
        </p:txBody>
      </p:sp>
      <p:graphicFrame>
        <p:nvGraphicFramePr>
          <p:cNvPr id="92163" name="内容占位符 92162"/>
          <p:cNvGraphicFramePr/>
          <p:nvPr>
            <p:ph sz="half" idx="2"/>
          </p:nvPr>
        </p:nvGraphicFramePr>
        <p:xfrm>
          <a:off x="936625" y="4841875"/>
          <a:ext cx="7483475" cy="768350"/>
        </p:xfrm>
        <a:graphic>
          <a:graphicData uri="http://schemas.openxmlformats.org/drawingml/2006/table">
            <a:tbl>
              <a:tblPr/>
              <a:tblGrid>
                <a:gridCol w="1497013"/>
                <a:gridCol w="747712"/>
                <a:gridCol w="749300"/>
                <a:gridCol w="747713"/>
                <a:gridCol w="747712"/>
                <a:gridCol w="749300"/>
                <a:gridCol w="747713"/>
                <a:gridCol w="747712"/>
                <a:gridCol w="749300"/>
              </a:tblGrid>
              <a:tr h="33813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rPr>
                        <a:t>产　　品</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A</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B</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C</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D</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E</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F</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G</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rPr>
                        <a:t>合计</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4302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100">
                          <a:latin typeface="Times New Roman" panose="02020603050405020304" pitchFamily="18" charset="0"/>
                        </a:rPr>
                        <a:t>动力消耗比重（％）</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34</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29</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17</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10</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5</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3</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2</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100">
                          <a:latin typeface="Times New Roman" panose="02020603050405020304" pitchFamily="18" charset="0"/>
                        </a:rPr>
                        <a:t>100</a:t>
                      </a:r>
                      <a:endParaRPr lang="zh-CN" altLang="en-US" sz="1700"/>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标题 65537"/>
          <p:cNvSpPr>
            <a:spLocks noGrp="1"/>
          </p:cNvSpPr>
          <p:nvPr>
            <p:ph type="title"/>
          </p:nvPr>
        </p:nvSpPr>
        <p:spPr>
          <a:xfrm>
            <a:off x="457200" y="228600"/>
            <a:ext cx="8229600" cy="808038"/>
          </a:xfrm>
          <a:ln/>
        </p:spPr>
        <p:txBody>
          <a:bodyPr anchor="b"/>
          <a:p>
            <a:r>
              <a:rPr lang="en-US" altLang="zh-CN" sz="2500" b="1"/>
              <a:t>3.2.1</a:t>
            </a:r>
            <a:r>
              <a:rPr lang="zh-CN" altLang="en-US" sz="2500" b="1"/>
              <a:t>、 设计方案评价方法</a:t>
            </a:r>
            <a:endParaRPr lang="zh-CN" altLang="en-US" sz="2500" b="1"/>
          </a:p>
        </p:txBody>
      </p:sp>
      <p:pic>
        <p:nvPicPr>
          <p:cNvPr id="65538" name="图片 65538" descr="表格"/>
          <p:cNvPicPr>
            <a:picLocks noChangeAspect="1"/>
          </p:cNvPicPr>
          <p:nvPr/>
        </p:nvPicPr>
        <p:blipFill>
          <a:blip r:embed="rId1"/>
          <a:stretch>
            <a:fillRect/>
          </a:stretch>
        </p:blipFill>
        <p:spPr>
          <a:xfrm>
            <a:off x="381000" y="990600"/>
            <a:ext cx="8572500" cy="5705475"/>
          </a:xfrm>
          <a:prstGeom prst="rect">
            <a:avLst/>
          </a:prstGeom>
          <a:noFill/>
          <a:ln w="9525">
            <a:noFill/>
          </a:ln>
        </p:spPr>
      </p:pic>
      <p:sp>
        <p:nvSpPr>
          <p:cNvPr id="65539" name="文本框 65539">
            <a:hlinkClick r:id="" action="ppaction://hlinkshowjump?jump=nextslide"/>
          </p:cNvPr>
          <p:cNvSpPr txBox="1"/>
          <p:nvPr/>
        </p:nvSpPr>
        <p:spPr>
          <a:xfrm>
            <a:off x="8382000" y="1143000"/>
            <a:ext cx="762000" cy="274638"/>
          </a:xfrm>
          <a:prstGeom prst="rect">
            <a:avLst/>
          </a:prstGeom>
          <a:noFill/>
          <a:ln w="9525">
            <a:noFill/>
          </a:ln>
        </p:spPr>
        <p:txBody>
          <a:bodyPr anchor="t">
            <a:spAutoFit/>
          </a:bodyPr>
          <a:p>
            <a:pPr>
              <a:spcBef>
                <a:spcPct val="50000"/>
              </a:spcBef>
            </a:pPr>
            <a:r>
              <a:rPr lang="zh-CN" altLang="en-US" sz="1200">
                <a:latin typeface="Arial" panose="020B0604020202020204" pitchFamily="34" charset="0"/>
                <a:ea typeface="宋体" panose="02010600030101010101" pitchFamily="2" charset="-122"/>
                <a:hlinkClick r:id="" action="ppaction://hlinkshowjump?jump=nextslide"/>
              </a:rPr>
              <a:t>实例</a:t>
            </a:r>
            <a:r>
              <a:rPr lang="en-US" altLang="zh-CN" sz="1200">
                <a:latin typeface="Arial" panose="020B0604020202020204" pitchFamily="34" charset="0"/>
                <a:ea typeface="宋体" panose="02010600030101010101" pitchFamily="2" charset="-122"/>
                <a:hlinkClick r:id="" action="ppaction://hlinkshowjump?jump=nextslide"/>
              </a:rPr>
              <a:t>1</a:t>
            </a:r>
            <a:endParaRPr lang="en-US" altLang="zh-CN" sz="1200">
              <a:latin typeface="Arial" panose="020B0604020202020204" pitchFamily="34" charset="0"/>
              <a:ea typeface="宋体" panose="02010600030101010101" pitchFamily="2" charset="-122"/>
            </a:endParaRPr>
          </a:p>
        </p:txBody>
      </p:sp>
      <p:sp>
        <p:nvSpPr>
          <p:cNvPr id="65540" name="文本框 65540">
            <a:hlinkClick r:id="" action="ppaction://hlinkshowjump?jump=nextslide"/>
          </p:cNvPr>
          <p:cNvSpPr txBox="1"/>
          <p:nvPr/>
        </p:nvSpPr>
        <p:spPr>
          <a:xfrm>
            <a:off x="8382000" y="1858963"/>
            <a:ext cx="762000" cy="274637"/>
          </a:xfrm>
          <a:prstGeom prst="rect">
            <a:avLst/>
          </a:prstGeom>
          <a:noFill/>
          <a:ln w="9525">
            <a:noFill/>
          </a:ln>
        </p:spPr>
        <p:txBody>
          <a:bodyPr anchor="t">
            <a:spAutoFit/>
          </a:bodyPr>
          <a:p>
            <a:pPr>
              <a:spcBef>
                <a:spcPct val="50000"/>
              </a:spcBef>
            </a:pPr>
            <a:r>
              <a:rPr lang="zh-CN" altLang="en-US" sz="1200">
                <a:latin typeface="Arial" panose="020B0604020202020204" pitchFamily="34" charset="0"/>
                <a:ea typeface="宋体" panose="02010600030101010101" pitchFamily="2" charset="-122"/>
                <a:hlinkClick r:id="" action="ppaction://hlinkshowjump?jump=nextslide"/>
              </a:rPr>
              <a:t>实例</a:t>
            </a:r>
            <a:r>
              <a:rPr lang="en-US" altLang="zh-CN" sz="1200">
                <a:latin typeface="Arial" panose="020B0604020202020204" pitchFamily="34" charset="0"/>
                <a:ea typeface="宋体" panose="02010600030101010101" pitchFamily="2" charset="-122"/>
                <a:hlinkClick r:id="" action="ppaction://hlinkshowjump?jump=nextslide"/>
              </a:rPr>
              <a:t>2</a:t>
            </a:r>
            <a:endParaRPr lang="en-US" altLang="zh-CN" sz="1200">
              <a:latin typeface="Arial" panose="020B0604020202020204" pitchFamily="34" charset="0"/>
              <a:ea typeface="宋体" panose="02010600030101010101" pitchFamily="2" charset="-122"/>
            </a:endParaRPr>
          </a:p>
        </p:txBody>
      </p:sp>
      <p:sp>
        <p:nvSpPr>
          <p:cNvPr id="65541" name="文本框 65541">
            <a:hlinkClick r:id="" action="ppaction://hlinkshowjump?jump=nextslide"/>
          </p:cNvPr>
          <p:cNvSpPr txBox="1"/>
          <p:nvPr/>
        </p:nvSpPr>
        <p:spPr>
          <a:xfrm>
            <a:off x="8382000" y="2743200"/>
            <a:ext cx="762000" cy="274638"/>
          </a:xfrm>
          <a:prstGeom prst="rect">
            <a:avLst/>
          </a:prstGeom>
          <a:noFill/>
          <a:ln w="9525">
            <a:noFill/>
          </a:ln>
        </p:spPr>
        <p:txBody>
          <a:bodyPr anchor="t">
            <a:spAutoFit/>
          </a:bodyPr>
          <a:p>
            <a:pPr>
              <a:spcBef>
                <a:spcPct val="50000"/>
              </a:spcBef>
            </a:pPr>
            <a:r>
              <a:rPr lang="zh-CN" altLang="en-US" sz="1200">
                <a:latin typeface="Arial" panose="020B0604020202020204" pitchFamily="34" charset="0"/>
                <a:ea typeface="宋体" panose="02010600030101010101" pitchFamily="2" charset="-122"/>
                <a:hlinkClick r:id="" action="ppaction://hlinkshowjump?jump=nextslide"/>
              </a:rPr>
              <a:t>实例</a:t>
            </a:r>
            <a:r>
              <a:rPr lang="en-US" altLang="zh-CN" sz="1200">
                <a:latin typeface="Arial" panose="020B0604020202020204" pitchFamily="34" charset="0"/>
                <a:ea typeface="宋体" panose="02010600030101010101" pitchFamily="2" charset="-122"/>
                <a:hlinkClick r:id="" action="ppaction://hlinkshowjump?jump=nextslide"/>
              </a:rPr>
              <a:t>3</a:t>
            </a:r>
            <a:endParaRPr lang="en-US" altLang="zh-CN" sz="1200">
              <a:latin typeface="Arial" panose="020B0604020202020204" pitchFamily="34" charset="0"/>
              <a:ea typeface="宋体" panose="0201060003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3185" name="文本占位符 93185"/>
          <p:cNvSpPr>
            <a:spLocks noGrp="1"/>
          </p:cNvSpPr>
          <p:nvPr>
            <p:ph idx="1"/>
          </p:nvPr>
        </p:nvSpPr>
        <p:spPr>
          <a:xfrm>
            <a:off x="457200" y="609600"/>
            <a:ext cx="8229600" cy="2362200"/>
          </a:xfrm>
          <a:ln/>
        </p:spPr>
        <p:txBody>
          <a:bodyPr anchor="t"/>
          <a:p>
            <a:pPr>
              <a:lnSpc>
                <a:spcPct val="90000"/>
              </a:lnSpc>
              <a:buNone/>
            </a:pPr>
            <a:r>
              <a:rPr lang="en-US" altLang="zh-CN" b="1">
                <a:solidFill>
                  <a:schemeClr val="folHlink"/>
                </a:solidFill>
              </a:rPr>
              <a:t>3.</a:t>
            </a:r>
            <a:r>
              <a:rPr lang="zh-CN" altLang="en-US" b="1">
                <a:solidFill>
                  <a:schemeClr val="folHlink"/>
                </a:solidFill>
              </a:rPr>
              <a:t>产品寿命周期法</a:t>
            </a:r>
            <a:r>
              <a:rPr lang="zh-CN" altLang="en-US" sz="2600" b="1"/>
              <a:t>　</a:t>
            </a:r>
            <a:endParaRPr lang="zh-CN" altLang="en-US" sz="2600" b="1"/>
          </a:p>
          <a:p>
            <a:pPr>
              <a:lnSpc>
                <a:spcPct val="90000"/>
              </a:lnSpc>
              <a:buNone/>
            </a:pPr>
            <a:r>
              <a:rPr lang="zh-CN" altLang="en-US" sz="2600" b="1"/>
              <a:t>         产品从试制到被淘汰的整个过程称为产品的寿命周期。一般经过四个阶段：投产期，发展期，成熟期和衰退期。</a:t>
            </a:r>
            <a:endParaRPr lang="zh-CN" altLang="en-US" sz="2600" b="1"/>
          </a:p>
          <a:p>
            <a:pPr>
              <a:lnSpc>
                <a:spcPct val="90000"/>
              </a:lnSpc>
              <a:buNone/>
            </a:pPr>
            <a:r>
              <a:rPr lang="zh-CN" altLang="en-US" sz="2600" b="1"/>
              <a:t>         </a:t>
            </a:r>
            <a:endParaRPr lang="zh-CN" altLang="en-US" sz="2600" b="1"/>
          </a:p>
        </p:txBody>
      </p:sp>
      <p:pic>
        <p:nvPicPr>
          <p:cNvPr id="93186" name="图片 93186" descr="寿命周期"/>
          <p:cNvPicPr>
            <a:picLocks noChangeAspect="1"/>
          </p:cNvPicPr>
          <p:nvPr/>
        </p:nvPicPr>
        <p:blipFill>
          <a:blip r:embed="rId1"/>
          <a:stretch>
            <a:fillRect/>
          </a:stretch>
        </p:blipFill>
        <p:spPr>
          <a:xfrm>
            <a:off x="2057400" y="2819400"/>
            <a:ext cx="5105400" cy="2527300"/>
          </a:xfrm>
          <a:prstGeom prst="rect">
            <a:avLst/>
          </a:prstGeom>
          <a:noFill/>
          <a:ln w="9525">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4209" name="文本占位符 94209"/>
          <p:cNvSpPr>
            <a:spLocks noGrp="1"/>
          </p:cNvSpPr>
          <p:nvPr>
            <p:ph idx="1"/>
          </p:nvPr>
        </p:nvSpPr>
        <p:spPr>
          <a:xfrm>
            <a:off x="457200" y="533400"/>
            <a:ext cx="8229600" cy="5592763"/>
          </a:xfrm>
          <a:ln/>
        </p:spPr>
        <p:txBody>
          <a:bodyPr anchor="t"/>
          <a:p>
            <a:pPr>
              <a:lnSpc>
                <a:spcPct val="80000"/>
              </a:lnSpc>
              <a:buNone/>
            </a:pPr>
            <a:r>
              <a:rPr lang="en-US" altLang="zh-CN" b="1">
                <a:solidFill>
                  <a:schemeClr val="folHlink"/>
                </a:solidFill>
              </a:rPr>
              <a:t>4.</a:t>
            </a:r>
            <a:r>
              <a:rPr lang="zh-CN" altLang="en-US" b="1">
                <a:solidFill>
                  <a:schemeClr val="folHlink"/>
                </a:solidFill>
              </a:rPr>
              <a:t>价值系数法</a:t>
            </a:r>
            <a:endParaRPr lang="zh-CN" altLang="en-US" b="1">
              <a:solidFill>
                <a:schemeClr val="folHlink"/>
              </a:solidFill>
            </a:endParaRPr>
          </a:p>
          <a:p>
            <a:pPr>
              <a:lnSpc>
                <a:spcPct val="80000"/>
              </a:lnSpc>
              <a:buNone/>
            </a:pPr>
            <a:r>
              <a:rPr lang="zh-CN" altLang="en-US" sz="2600" b="1"/>
              <a:t>         价值系数法通过比较功能的价值系数确定研究对象，其核心步骤是计算功能成本。功能成本是以功能的必要（最低）费用来计量功能，其步骤如下：</a:t>
            </a:r>
            <a:endParaRPr lang="zh-CN" altLang="en-US" sz="2600" b="1"/>
          </a:p>
          <a:p>
            <a:pPr>
              <a:lnSpc>
                <a:spcPct val="80000"/>
              </a:lnSpc>
              <a:buNone/>
            </a:pPr>
            <a:r>
              <a:rPr lang="zh-CN" altLang="en-US" sz="2600" b="1"/>
              <a:t> （</a:t>
            </a:r>
            <a:r>
              <a:rPr lang="en-US" altLang="zh-CN" sz="2600" b="1"/>
              <a:t>1</a:t>
            </a:r>
            <a:r>
              <a:rPr lang="zh-CN" altLang="en-US" sz="2600" b="1"/>
              <a:t>）确定一个产品（或部件）的全部零件的现实成本。</a:t>
            </a:r>
            <a:endParaRPr lang="zh-CN" altLang="en-US" sz="2600" b="1"/>
          </a:p>
          <a:p>
            <a:pPr>
              <a:lnSpc>
                <a:spcPct val="80000"/>
              </a:lnSpc>
              <a:buNone/>
            </a:pPr>
            <a:r>
              <a:rPr lang="zh-CN" altLang="en-US" sz="2600" b="1"/>
              <a:t> （</a:t>
            </a:r>
            <a:r>
              <a:rPr lang="en-US" altLang="zh-CN" sz="2600" b="1"/>
              <a:t>2</a:t>
            </a:r>
            <a:r>
              <a:rPr lang="zh-CN" altLang="en-US" sz="2600" b="1"/>
              <a:t>）把零件成本核算成功能成本。</a:t>
            </a:r>
            <a:endParaRPr lang="zh-CN" altLang="en-US" sz="2600" b="1"/>
          </a:p>
          <a:p>
            <a:pPr>
              <a:lnSpc>
                <a:spcPct val="80000"/>
              </a:lnSpc>
              <a:buNone/>
            </a:pPr>
            <a:r>
              <a:rPr lang="zh-CN" altLang="en-US" sz="2600" b="1"/>
              <a:t> （</a:t>
            </a:r>
            <a:r>
              <a:rPr lang="en-US" altLang="zh-CN" sz="2600" b="1"/>
              <a:t>3</a:t>
            </a:r>
            <a:r>
              <a:rPr lang="zh-CN" altLang="en-US" sz="2600" b="1"/>
              <a:t>）确定功能的必要成本（最低成本，也称目标成本）。</a:t>
            </a:r>
            <a:endParaRPr lang="zh-CN" altLang="en-US" sz="2600" b="1"/>
          </a:p>
          <a:p>
            <a:pPr>
              <a:lnSpc>
                <a:spcPct val="80000"/>
              </a:lnSpc>
              <a:buNone/>
            </a:pPr>
            <a:r>
              <a:rPr lang="zh-CN" altLang="en-US" sz="2600" b="1"/>
              <a:t> （</a:t>
            </a:r>
            <a:r>
              <a:rPr lang="en-US" altLang="zh-CN" sz="2600" b="1"/>
              <a:t>4</a:t>
            </a:r>
            <a:r>
              <a:rPr lang="zh-CN" altLang="en-US" sz="2600" b="1"/>
              <a:t>）计算各功能的价值。计算公式仍采用</a:t>
            </a:r>
            <a:r>
              <a:rPr lang="en-US" altLang="zh-CN" sz="2600" b="1"/>
              <a:t>V=F/C</a:t>
            </a:r>
            <a:r>
              <a:rPr lang="zh-CN" altLang="en-US" sz="2600" b="1"/>
              <a:t>，但这里的</a:t>
            </a:r>
            <a:r>
              <a:rPr lang="en-US" altLang="zh-CN" sz="2600" b="1"/>
              <a:t>V</a:t>
            </a:r>
            <a:r>
              <a:rPr lang="zh-CN" altLang="en-US" sz="2600" b="1"/>
              <a:t>以价值系数表示之，</a:t>
            </a:r>
            <a:r>
              <a:rPr lang="en-US" altLang="zh-CN" sz="2600" b="1"/>
              <a:t>F</a:t>
            </a:r>
            <a:r>
              <a:rPr lang="zh-CN" altLang="en-US" sz="2600" b="1"/>
              <a:t>是以实现这一功能的必要成本来计量，</a:t>
            </a:r>
            <a:r>
              <a:rPr lang="en-US" altLang="zh-CN" sz="2600" b="1"/>
              <a:t>C</a:t>
            </a:r>
            <a:r>
              <a:rPr lang="zh-CN" altLang="en-US" sz="2600" b="1"/>
              <a:t>表示实现这一功能的现实成本，计算公式为：</a:t>
            </a:r>
            <a:endParaRPr lang="zh-CN" altLang="en-US" sz="2600" b="1"/>
          </a:p>
          <a:p>
            <a:pPr>
              <a:lnSpc>
                <a:spcPct val="80000"/>
              </a:lnSpc>
              <a:buNone/>
            </a:pPr>
            <a:endParaRPr lang="zh-CN" altLang="en-US" sz="26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5233" name="文本占位符 95233"/>
          <p:cNvSpPr>
            <a:spLocks noGrp="1"/>
          </p:cNvSpPr>
          <p:nvPr>
            <p:ph idx="1"/>
          </p:nvPr>
        </p:nvSpPr>
        <p:spPr>
          <a:ln/>
        </p:spPr>
        <p:txBody>
          <a:bodyPr anchor="t"/>
          <a:p>
            <a:pPr>
              <a:buNone/>
            </a:pPr>
            <a:r>
              <a:rPr lang="zh-CN" altLang="en-US" sz="2600"/>
              <a:t>通过这样计算，就知道了每一功能的现实价值的大小，计算出的功能价值（即价值系数）有</a:t>
            </a:r>
            <a:r>
              <a:rPr lang="en-US" altLang="zh-CN" sz="2600"/>
              <a:t>3</a:t>
            </a:r>
            <a:r>
              <a:rPr lang="zh-CN" altLang="en-US" sz="2600"/>
              <a:t>种结果：</a:t>
            </a:r>
            <a:endParaRPr lang="zh-CN" altLang="en-US" sz="2600"/>
          </a:p>
          <a:p>
            <a:pPr>
              <a:buNone/>
            </a:pPr>
            <a:r>
              <a:rPr lang="zh-CN" altLang="en-US" sz="2600">
                <a:solidFill>
                  <a:schemeClr val="folHlink"/>
                </a:solidFill>
              </a:rPr>
              <a:t>   </a:t>
            </a:r>
            <a:r>
              <a:rPr lang="en-US" altLang="zh-CN" sz="2600">
                <a:solidFill>
                  <a:schemeClr val="folHlink"/>
                </a:solidFill>
              </a:rPr>
              <a:t>V</a:t>
            </a:r>
            <a:r>
              <a:rPr lang="en-US" altLang="zh-CN" sz="2600" baseline="-25000">
                <a:solidFill>
                  <a:schemeClr val="folHlink"/>
                </a:solidFill>
              </a:rPr>
              <a:t>i</a:t>
            </a:r>
            <a:r>
              <a:rPr lang="en-US" altLang="zh-CN" sz="2600">
                <a:solidFill>
                  <a:schemeClr val="folHlink"/>
                </a:solidFill>
              </a:rPr>
              <a:t>=1</a:t>
            </a:r>
            <a:r>
              <a:rPr lang="en-US" altLang="zh-CN" sz="2600"/>
              <a:t>.</a:t>
            </a:r>
            <a:r>
              <a:rPr lang="zh-CN" altLang="en-US" sz="2600"/>
              <a:t>表示功能评价值等于功能现实成本。</a:t>
            </a:r>
            <a:endParaRPr lang="zh-CN" altLang="en-US" sz="2600"/>
          </a:p>
          <a:p>
            <a:pPr>
              <a:buNone/>
            </a:pPr>
            <a:r>
              <a:rPr lang="zh-CN" altLang="en-US" sz="2600"/>
              <a:t>   </a:t>
            </a:r>
            <a:r>
              <a:rPr lang="en-US" altLang="zh-CN" sz="2600">
                <a:solidFill>
                  <a:schemeClr val="folHlink"/>
                </a:solidFill>
              </a:rPr>
              <a:t>V</a:t>
            </a:r>
            <a:r>
              <a:rPr lang="en-US" altLang="zh-CN" sz="2600" baseline="-25000">
                <a:solidFill>
                  <a:schemeClr val="folHlink"/>
                </a:solidFill>
              </a:rPr>
              <a:t>i</a:t>
            </a:r>
            <a:r>
              <a:rPr lang="en-US" altLang="zh-CN" sz="2600">
                <a:solidFill>
                  <a:schemeClr val="folHlink"/>
                </a:solidFill>
              </a:rPr>
              <a:t>&lt;1</a:t>
            </a:r>
            <a:r>
              <a:rPr lang="zh-CN" altLang="en-US" sz="2600"/>
              <a:t>。此时功能现实成本大于功能评价值。   </a:t>
            </a:r>
            <a:r>
              <a:rPr lang="en-US" altLang="zh-CN" sz="2600">
                <a:solidFill>
                  <a:schemeClr val="folHlink"/>
                </a:solidFill>
              </a:rPr>
              <a:t>V</a:t>
            </a:r>
            <a:r>
              <a:rPr lang="en-US" altLang="zh-CN" sz="2600" baseline="-25000">
                <a:solidFill>
                  <a:schemeClr val="folHlink"/>
                </a:solidFill>
              </a:rPr>
              <a:t>i</a:t>
            </a:r>
            <a:r>
              <a:rPr lang="en-US" altLang="zh-CN" sz="2600">
                <a:solidFill>
                  <a:schemeClr val="folHlink"/>
                </a:solidFill>
              </a:rPr>
              <a:t>&gt;1</a:t>
            </a:r>
            <a:r>
              <a:rPr lang="zh-CN" altLang="en-US" sz="2600"/>
              <a:t>。说明该部件功能比较重要，但分配的成本较少，即功能现实成本低于功能评价值。</a:t>
            </a:r>
            <a:endParaRPr lang="zh-CN" altLang="en-US" sz="2600"/>
          </a:p>
          <a:p>
            <a:pPr>
              <a:buNone/>
            </a:pPr>
            <a:r>
              <a:rPr lang="zh-CN" altLang="en-US" sz="2600"/>
              <a:t>（</a:t>
            </a:r>
            <a:r>
              <a:rPr lang="en-US" altLang="zh-CN" sz="2600"/>
              <a:t>5</a:t>
            </a:r>
            <a:r>
              <a:rPr lang="zh-CN" altLang="en-US" sz="2600"/>
              <a:t>）按价值系数从小到大的顺序排列，确定价值工程对象、重点、顺序和目标。</a:t>
            </a:r>
            <a:endParaRPr lang="zh-CN" altLang="en-US" sz="2600"/>
          </a:p>
        </p:txBody>
      </p:sp>
      <p:graphicFrame>
        <p:nvGraphicFramePr>
          <p:cNvPr id="95234" name="标题 95234"/>
          <p:cNvGraphicFramePr>
            <a:graphicFrameLocks noGrp="1" noChangeAspect="1"/>
          </p:cNvGraphicFramePr>
          <p:nvPr>
            <p:ph type="title"/>
          </p:nvPr>
        </p:nvGraphicFramePr>
        <p:xfrm>
          <a:off x="1538288" y="498475"/>
          <a:ext cx="5629275" cy="989013"/>
        </p:xfrm>
        <a:graphic>
          <a:graphicData uri="http://schemas.openxmlformats.org/presentationml/2006/ole">
            <mc:AlternateContent xmlns:mc="http://schemas.openxmlformats.org/markup-compatibility/2006">
              <mc:Choice xmlns:v="urn:schemas-microsoft-com:vml" Requires="v">
                <p:oleObj spid="_x0000_s3101" name="" r:id="rId1" imgW="2197100" imgH="419100" progId="">
                  <p:embed/>
                </p:oleObj>
              </mc:Choice>
              <mc:Fallback>
                <p:oleObj name="" r:id="rId1" imgW="2197100" imgH="419100" progId="">
                  <p:embed/>
                  <p:pic>
                    <p:nvPicPr>
                      <p:cNvPr id="0" name="图片 3100"/>
                      <p:cNvPicPr/>
                      <p:nvPr/>
                    </p:nvPicPr>
                    <p:blipFill>
                      <a:blip r:embed="rId2"/>
                      <a:stretch>
                        <a:fillRect/>
                      </a:stretch>
                    </p:blipFill>
                    <p:spPr>
                      <a:xfrm>
                        <a:off x="1538288" y="498475"/>
                        <a:ext cx="5629275" cy="989013"/>
                      </a:xfrm>
                      <a:prstGeom prst="rect">
                        <a:avLst/>
                      </a:prstGeom>
                      <a:noFill/>
                      <a:ln w="38100">
                        <a:miter/>
                      </a:ln>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257" name="文本占位符 96257"/>
          <p:cNvSpPr>
            <a:spLocks noGrp="1"/>
          </p:cNvSpPr>
          <p:nvPr>
            <p:ph idx="1"/>
          </p:nvPr>
        </p:nvSpPr>
        <p:spPr>
          <a:xfrm>
            <a:off x="457200" y="533400"/>
            <a:ext cx="8229600" cy="5364163"/>
          </a:xfrm>
          <a:ln/>
        </p:spPr>
        <p:txBody>
          <a:bodyPr anchor="t"/>
          <a:p>
            <a:pPr>
              <a:buNone/>
            </a:pPr>
            <a:r>
              <a:rPr lang="en-US" altLang="zh-CN" sz="2100" b="1"/>
              <a:t>【</a:t>
            </a:r>
            <a:r>
              <a:rPr lang="zh-CN" altLang="en-US" sz="2100" b="1"/>
              <a:t>例</a:t>
            </a:r>
            <a:r>
              <a:rPr lang="en-US" altLang="zh-CN" sz="2100" b="1"/>
              <a:t>3</a:t>
            </a:r>
            <a:r>
              <a:rPr lang="en-US" altLang="zh-CN" sz="2100" b="1"/>
              <a:t>.5】</a:t>
            </a:r>
            <a:r>
              <a:rPr lang="zh-CN" altLang="en-US" sz="2100" b="1"/>
              <a:t>某工程项目设计人员根据业主的使用要求，提出了三个设计方案。有关专家决定从五个方面</a:t>
            </a:r>
            <a:r>
              <a:rPr lang="en-US" altLang="zh-CN" sz="2100" b="1"/>
              <a:t>(</a:t>
            </a:r>
            <a:r>
              <a:rPr lang="zh-CN" altLang="en-US" sz="2100" b="1"/>
              <a:t>分别以</a:t>
            </a:r>
            <a:r>
              <a:rPr lang="en-US" altLang="zh-CN" sz="2100" b="1"/>
              <a:t>F1</a:t>
            </a:r>
            <a:r>
              <a:rPr lang="zh-CN" altLang="en-US" sz="2100" b="1"/>
              <a:t>～</a:t>
            </a:r>
            <a:r>
              <a:rPr lang="en-US" altLang="zh-CN" sz="2100" b="1"/>
              <a:t>F5</a:t>
            </a:r>
            <a:r>
              <a:rPr lang="zh-CN" altLang="en-US" sz="2100" b="1"/>
              <a:t>表示</a:t>
            </a:r>
            <a:r>
              <a:rPr lang="en-US" altLang="zh-CN" sz="2100" b="1"/>
              <a:t>)</a:t>
            </a:r>
            <a:r>
              <a:rPr lang="zh-CN" altLang="en-US" sz="2100" b="1"/>
              <a:t>对不同方案的功能进行评价，并对各功能的重要性分析如下：</a:t>
            </a:r>
            <a:r>
              <a:rPr lang="en-US" altLang="zh-CN" sz="2100" b="1"/>
              <a:t>F3</a:t>
            </a:r>
            <a:r>
              <a:rPr lang="zh-CN" altLang="en-US" sz="2100" b="1"/>
              <a:t>相对于</a:t>
            </a:r>
            <a:r>
              <a:rPr lang="en-US" altLang="zh-CN" sz="2100" b="1"/>
              <a:t>F4</a:t>
            </a:r>
            <a:r>
              <a:rPr lang="zh-CN" altLang="en-US" sz="2100" b="1"/>
              <a:t>很重要，</a:t>
            </a:r>
            <a:r>
              <a:rPr lang="en-US" altLang="zh-CN" sz="2100" b="1"/>
              <a:t>F3</a:t>
            </a:r>
            <a:r>
              <a:rPr lang="zh-CN" altLang="en-US" sz="2100" b="1"/>
              <a:t>相对于</a:t>
            </a:r>
            <a:r>
              <a:rPr lang="en-US" altLang="zh-CN" sz="2100" b="1"/>
              <a:t>F1</a:t>
            </a:r>
            <a:r>
              <a:rPr lang="zh-CN" altLang="en-US" sz="2100" b="1"/>
              <a:t>较重要，</a:t>
            </a:r>
            <a:r>
              <a:rPr lang="en-US" altLang="zh-CN" sz="2100" b="1"/>
              <a:t>F2</a:t>
            </a:r>
            <a:r>
              <a:rPr lang="zh-CN" altLang="en-US" sz="2100" b="1"/>
              <a:t>和</a:t>
            </a:r>
            <a:r>
              <a:rPr lang="en-US" altLang="zh-CN" sz="2100" b="1"/>
              <a:t>F5</a:t>
            </a:r>
            <a:r>
              <a:rPr lang="zh-CN" altLang="en-US" sz="2100" b="1"/>
              <a:t>同样重要，</a:t>
            </a:r>
            <a:r>
              <a:rPr lang="en-US" altLang="zh-CN" sz="2100" b="1"/>
              <a:t>F4</a:t>
            </a:r>
            <a:r>
              <a:rPr lang="zh-CN" altLang="en-US" sz="2100" b="1"/>
              <a:t>和</a:t>
            </a:r>
            <a:r>
              <a:rPr lang="en-US" altLang="zh-CN" sz="2100" b="1"/>
              <a:t>F5</a:t>
            </a:r>
            <a:r>
              <a:rPr lang="zh-CN" altLang="en-US" sz="2100" b="1"/>
              <a:t>同样重要。各方案单位面积造价及专家对三个方案满足程度的评分结果见下表</a:t>
            </a:r>
            <a:r>
              <a:rPr lang="en-US" altLang="zh-CN" sz="2100" b="1"/>
              <a:t>1</a:t>
            </a:r>
            <a:r>
              <a:rPr lang="zh-CN" altLang="en-US" sz="2100" b="1"/>
              <a:t>。</a:t>
            </a:r>
            <a:endParaRPr lang="zh-CN" altLang="en-US" sz="2100" b="1"/>
          </a:p>
        </p:txBody>
      </p:sp>
      <p:sp>
        <p:nvSpPr>
          <p:cNvPr id="96258" name="直接连接符 96258"/>
          <p:cNvSpPr/>
          <p:nvPr/>
        </p:nvSpPr>
        <p:spPr>
          <a:xfrm>
            <a:off x="381000" y="3657600"/>
            <a:ext cx="2209800" cy="838200"/>
          </a:xfrm>
          <a:prstGeom prst="line">
            <a:avLst/>
          </a:prstGeom>
          <a:ln w="9525" cap="flat" cmpd="sng">
            <a:solidFill>
              <a:srgbClr val="000000"/>
            </a:solidFill>
            <a:prstDash val="solid"/>
            <a:round/>
            <a:headEnd type="none" w="med" len="med"/>
            <a:tailEnd type="none" w="med" len="med"/>
          </a:ln>
        </p:spPr>
      </p:sp>
      <p:sp>
        <p:nvSpPr>
          <p:cNvPr id="96259" name="直接连接符 96259"/>
          <p:cNvSpPr/>
          <p:nvPr/>
        </p:nvSpPr>
        <p:spPr>
          <a:xfrm>
            <a:off x="381000" y="3657600"/>
            <a:ext cx="1295400" cy="838200"/>
          </a:xfrm>
          <a:prstGeom prst="line">
            <a:avLst/>
          </a:prstGeom>
          <a:ln w="9525" cap="flat" cmpd="sng">
            <a:solidFill>
              <a:srgbClr val="000000"/>
            </a:solidFill>
            <a:prstDash val="solid"/>
            <a:round/>
            <a:headEnd type="none" w="med" len="med"/>
            <a:tailEnd type="none" w="med" len="med"/>
          </a:ln>
        </p:spPr>
      </p:sp>
      <p:sp>
        <p:nvSpPr>
          <p:cNvPr id="96260" name="矩形 96260"/>
          <p:cNvSpPr/>
          <p:nvPr/>
        </p:nvSpPr>
        <p:spPr>
          <a:xfrm>
            <a:off x="0" y="2287588"/>
            <a:ext cx="2468563"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96262" name="表格 96261"/>
          <p:cNvGraphicFramePr/>
          <p:nvPr/>
        </p:nvGraphicFramePr>
        <p:xfrm>
          <a:off x="381000" y="2895600"/>
          <a:ext cx="8229600" cy="4006850"/>
        </p:xfrm>
        <a:graphic>
          <a:graphicData uri="http://schemas.openxmlformats.org/drawingml/2006/table">
            <a:tbl>
              <a:tblPr/>
              <a:tblGrid>
                <a:gridCol w="2222500"/>
                <a:gridCol w="1892300"/>
                <a:gridCol w="2057400"/>
                <a:gridCol w="2057400"/>
              </a:tblGrid>
              <a:tr h="155733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en-US" altLang="zh-CN" sz="1500" b="1">
                          <a:latin typeface="Times New Roman" panose="02020603050405020304" pitchFamily="18" charset="0"/>
                          <a:cs typeface="Times New Roman" panose="02020603050405020304" pitchFamily="18" charset="0"/>
                        </a:rPr>
                        <a:t>                                               </a:t>
                      </a:r>
                      <a:r>
                        <a:rPr lang="zh-CN" altLang="en-US" sz="1500" b="1">
                          <a:latin typeface="Times New Roman" panose="02020603050405020304" pitchFamily="18" charset="0"/>
                          <a:cs typeface="Times New Roman" panose="02020603050405020304" pitchFamily="18" charset="0"/>
                        </a:rPr>
                        <a:t>方案</a:t>
                      </a:r>
                      <a:br>
                        <a:rPr lang="zh-CN" altLang="en-US" sz="1500" b="1">
                          <a:latin typeface="Times New Roman" panose="02020603050405020304" pitchFamily="18" charset="0"/>
                          <a:cs typeface="Times New Roman" panose="02020603050405020304" pitchFamily="18" charset="0"/>
                        </a:rPr>
                      </a:br>
                      <a:br>
                        <a:rPr lang="zh-CN" altLang="en-US" sz="1500" b="1">
                          <a:latin typeface="Times New Roman" panose="02020603050405020304" pitchFamily="18" charset="0"/>
                          <a:cs typeface="Times New Roman" panose="02020603050405020304" pitchFamily="18" charset="0"/>
                        </a:rPr>
                      </a:br>
                      <a:br>
                        <a:rPr lang="zh-CN" altLang="en-US" sz="1500" b="1">
                          <a:latin typeface="Times New Roman" panose="02020603050405020304" pitchFamily="18" charset="0"/>
                          <a:cs typeface="Times New Roman" panose="02020603050405020304" pitchFamily="18" charset="0"/>
                        </a:rPr>
                      </a:br>
                      <a:r>
                        <a:rPr lang="zh-CN" altLang="en-US" sz="1500" b="1">
                          <a:latin typeface="Times New Roman" panose="02020603050405020304" pitchFamily="18" charset="0"/>
                          <a:cs typeface="Times New Roman" panose="02020603050405020304" pitchFamily="18" charset="0"/>
                        </a:rPr>
                        <a:t>                                得分</a:t>
                      </a:r>
                      <a:endParaRPr lang="zh-CN" altLang="en-US" sz="1500" b="1">
                        <a:latin typeface="Times New Roman" panose="02020603050405020304" pitchFamily="18" charset="0"/>
                        <a:cs typeface="Times New Roman" panose="02020603050405020304" pitchFamily="18" charset="0"/>
                      </a:endParaRPr>
                    </a:p>
                    <a:p>
                      <a:pPr marL="0" lvl="0" indent="0" eaLnBrk="0" hangingPunct="0">
                        <a:spcBef>
                          <a:spcPct val="0"/>
                        </a:spcBef>
                        <a:buNone/>
                      </a:pPr>
                      <a:r>
                        <a:rPr lang="zh-CN" altLang="en-US" sz="1500" b="1">
                          <a:latin typeface="Times New Roman" panose="02020603050405020304" pitchFamily="18" charset="0"/>
                          <a:cs typeface="Times New Roman" panose="02020603050405020304" pitchFamily="18" charset="0"/>
                        </a:rPr>
                        <a:t>功能</a:t>
                      </a:r>
                      <a:endParaRPr lang="zh-CN" altLang="en-US" sz="1500" b="1">
                        <a:latin typeface="Times New Roman" panose="02020603050405020304" pitchFamily="18" charset="0"/>
                        <a:ea typeface="Times New Roman" panose="02020603050405020304" pitchFamily="18" charset="0"/>
                      </a:endParaRPr>
                    </a:p>
                  </a:txBody>
                  <a:tcPr vert="horz" anchor="t">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A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B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C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83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F</a:t>
                      </a:r>
                      <a:r>
                        <a:rPr lang="en-US" altLang="zh-CN" sz="1500" b="1" baseline="-30000">
                          <a:latin typeface="Times New Roman" panose="02020603050405020304" pitchFamily="18" charset="0"/>
                          <a:cs typeface="Times New Roman" panose="02020603050405020304" pitchFamily="18" charset="0"/>
                        </a:rPr>
                        <a:t>1</a:t>
                      </a:r>
                      <a:r>
                        <a:rPr lang="en-US" altLang="zh-CN" sz="1500" b="1">
                          <a:latin typeface="Times New Roman" panose="02020603050405020304" pitchFamily="18" charset="0"/>
                          <a:cs typeface="Times New Roman" panose="02020603050405020304" pitchFamily="18" charset="0"/>
                        </a:rPr>
                        <a:t>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9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8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9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83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F</a:t>
                      </a:r>
                      <a:r>
                        <a:rPr lang="en-US" altLang="zh-CN" sz="1500" b="1" baseline="-30000">
                          <a:latin typeface="Times New Roman" panose="02020603050405020304" pitchFamily="18" charset="0"/>
                          <a:cs typeface="Times New Roman" panose="02020603050405020304" pitchFamily="18" charset="0"/>
                        </a:rPr>
                        <a:t>2</a:t>
                      </a:r>
                      <a:r>
                        <a:rPr lang="en-US" altLang="zh-CN" sz="1500" b="1">
                          <a:latin typeface="Times New Roman" panose="02020603050405020304" pitchFamily="18" charset="0"/>
                          <a:cs typeface="Times New Roman" panose="02020603050405020304" pitchFamily="18" charset="0"/>
                        </a:rPr>
                        <a:t>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8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7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8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83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F</a:t>
                      </a:r>
                      <a:r>
                        <a:rPr lang="en-US" altLang="zh-CN" sz="1500" b="1" baseline="-30000">
                          <a:latin typeface="Times New Roman" panose="02020603050405020304" pitchFamily="18" charset="0"/>
                          <a:cs typeface="Times New Roman" panose="02020603050405020304" pitchFamily="18" charset="0"/>
                        </a:rPr>
                        <a:t>3</a:t>
                      </a:r>
                      <a:r>
                        <a:rPr lang="en-US" altLang="zh-CN" sz="1500" b="1">
                          <a:latin typeface="Times New Roman" panose="02020603050405020304" pitchFamily="18" charset="0"/>
                          <a:cs typeface="Times New Roman" panose="02020603050405020304" pitchFamily="18" charset="0"/>
                        </a:rPr>
                        <a:t>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8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10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10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83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F</a:t>
                      </a:r>
                      <a:r>
                        <a:rPr lang="en-US" altLang="zh-CN" sz="1500" b="1" baseline="-30000">
                          <a:latin typeface="Times New Roman" panose="02020603050405020304" pitchFamily="18" charset="0"/>
                          <a:cs typeface="Times New Roman" panose="02020603050405020304" pitchFamily="18" charset="0"/>
                        </a:rPr>
                        <a:t>4</a:t>
                      </a:r>
                      <a:r>
                        <a:rPr lang="en-US" altLang="zh-CN" sz="1500" b="1">
                          <a:latin typeface="Times New Roman" panose="02020603050405020304" pitchFamily="18" charset="0"/>
                          <a:cs typeface="Times New Roman" panose="02020603050405020304" pitchFamily="18" charset="0"/>
                        </a:rPr>
                        <a:t>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7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6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8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36671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F</a:t>
                      </a:r>
                      <a:r>
                        <a:rPr lang="en-US" altLang="zh-CN" sz="1500" b="1" baseline="-30000">
                          <a:latin typeface="Times New Roman" panose="02020603050405020304" pitchFamily="18" charset="0"/>
                          <a:cs typeface="Times New Roman" panose="02020603050405020304" pitchFamily="18" charset="0"/>
                        </a:rPr>
                        <a:t>5</a:t>
                      </a:r>
                      <a:r>
                        <a:rPr lang="en-US" altLang="zh-CN" sz="1500" b="1">
                          <a:latin typeface="Times New Roman" panose="02020603050405020304" pitchFamily="18" charset="0"/>
                          <a:cs typeface="Times New Roman" panose="02020603050405020304" pitchFamily="18" charset="0"/>
                        </a:rPr>
                        <a:t>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10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9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8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r h="6096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500" b="1">
                          <a:latin typeface="Times New Roman" panose="02020603050405020304" pitchFamily="18" charset="0"/>
                          <a:cs typeface="Times New Roman" panose="02020603050405020304" pitchFamily="18" charset="0"/>
                        </a:rPr>
                        <a:t>单位面积造价（元</a:t>
                      </a:r>
                      <a:r>
                        <a:rPr lang="en-US" altLang="zh-CN" sz="1500" b="1">
                          <a:latin typeface="Times New Roman" panose="02020603050405020304" pitchFamily="18" charset="0"/>
                          <a:cs typeface="Times New Roman" panose="02020603050405020304" pitchFamily="18" charset="0"/>
                        </a:rPr>
                        <a:t>/m</a:t>
                      </a:r>
                      <a:r>
                        <a:rPr lang="en-US" altLang="zh-CN" sz="1500" b="1" baseline="30000">
                          <a:latin typeface="Times New Roman" panose="02020603050405020304" pitchFamily="18" charset="0"/>
                          <a:cs typeface="Times New Roman" panose="02020603050405020304" pitchFamily="18" charset="0"/>
                        </a:rPr>
                        <a:t>2</a:t>
                      </a:r>
                      <a:r>
                        <a:rPr lang="zh-CN" altLang="en-US" sz="1500" b="1">
                          <a:latin typeface="Times New Roman" panose="02020603050405020304" pitchFamily="18" charset="0"/>
                          <a:cs typeface="Times New Roman" panose="02020603050405020304" pitchFamily="18" charset="0"/>
                        </a:rPr>
                        <a:t>）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r>
                        <a:rPr lang="en-US" altLang="zh-CN" sz="1500" b="1"/>
                        <a:t>1680</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1720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500" b="1">
                          <a:latin typeface="Times New Roman" panose="02020603050405020304" pitchFamily="18" charset="0"/>
                          <a:cs typeface="Times New Roman" panose="02020603050405020304" pitchFamily="18" charset="0"/>
                        </a:rPr>
                        <a:t>1590 </a:t>
                      </a:r>
                      <a:endParaRPr lang="zh-CN" altLang="en-US" sz="1500" b="1"/>
                    </a:p>
                  </a:txBody>
                  <a:tcPr vert="horz" anchor="ctr">
                    <a:lnL w="9525"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9525" cap="flat" cmpd="sng">
                      <a:solidFill>
                        <a:srgbClr val="000000"/>
                      </a:solidFill>
                      <a:prstDash val="solid"/>
                      <a:headEnd type="none" w="med" len="med"/>
                      <a:tailEnd type="none" w="med" len="med"/>
                    </a:lnT>
                    <a:lnB w="9525"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7281" name="文本占位符 97281"/>
          <p:cNvSpPr>
            <a:spLocks noGrp="1"/>
          </p:cNvSpPr>
          <p:nvPr>
            <p:ph type="body" sz="half" idx="1"/>
          </p:nvPr>
        </p:nvSpPr>
        <p:spPr>
          <a:xfrm>
            <a:off x="457200" y="685800"/>
            <a:ext cx="8229600" cy="5410200"/>
          </a:xfrm>
          <a:ln/>
        </p:spPr>
        <p:txBody>
          <a:bodyPr anchor="t"/>
          <a:p>
            <a:pPr>
              <a:buNone/>
            </a:pPr>
            <a:r>
              <a:rPr lang="zh-CN" altLang="en-US" sz="2600" b="1"/>
              <a:t>（</a:t>
            </a:r>
            <a:r>
              <a:rPr lang="en-US" altLang="zh-CN" sz="2600" b="1"/>
              <a:t>1</a:t>
            </a:r>
            <a:r>
              <a:rPr lang="zh-CN" altLang="en-US" sz="2600" b="1"/>
              <a:t>）试用</a:t>
            </a:r>
            <a:r>
              <a:rPr lang="en-US" altLang="zh-CN" sz="2600" b="1"/>
              <a:t>0-4</a:t>
            </a:r>
            <a:r>
              <a:rPr lang="zh-CN" altLang="en-US" sz="2600" b="1"/>
              <a:t>评分法计算各功能的权重。</a:t>
            </a:r>
            <a:endParaRPr lang="zh-CN" altLang="en-US" sz="2600" b="1"/>
          </a:p>
          <a:p>
            <a:pPr>
              <a:buNone/>
            </a:pPr>
            <a:r>
              <a:rPr lang="zh-CN" altLang="en-US" sz="2600" b="1"/>
              <a:t>（</a:t>
            </a:r>
            <a:r>
              <a:rPr lang="en-US" altLang="zh-CN" sz="2600" b="1"/>
              <a:t>2</a:t>
            </a:r>
            <a:r>
              <a:rPr lang="zh-CN" altLang="en-US" sz="2600" b="1"/>
              <a:t>）用价值工程法选择最佳设计方案</a:t>
            </a:r>
            <a:r>
              <a:rPr lang="en-US" altLang="zh-CN" sz="2600" b="1"/>
              <a:t>(</a:t>
            </a:r>
            <a:r>
              <a:rPr lang="zh-CN" altLang="en-US" sz="2600" b="1"/>
              <a:t>要求列出计算式</a:t>
            </a:r>
            <a:r>
              <a:rPr lang="en-US" altLang="zh-CN" sz="2600" b="1"/>
              <a:t>)</a:t>
            </a:r>
            <a:r>
              <a:rPr lang="zh-CN" altLang="en-US" sz="2600" b="1"/>
              <a:t>。</a:t>
            </a:r>
            <a:endParaRPr lang="zh-CN" altLang="en-US" sz="2600" b="1"/>
          </a:p>
          <a:p>
            <a:pPr>
              <a:buNone/>
            </a:pPr>
            <a:r>
              <a:rPr lang="zh-CN" altLang="en-US" sz="2600" b="1"/>
              <a:t>（</a:t>
            </a:r>
            <a:r>
              <a:rPr lang="en-US" altLang="zh-CN" sz="2600" b="1"/>
              <a:t>3</a:t>
            </a:r>
            <a:r>
              <a:rPr lang="zh-CN" altLang="en-US" sz="2600" b="1"/>
              <a:t>）在确定某一设计方案后，设计人员按限额设计要求，限额设计目标成本降低</a:t>
            </a:r>
            <a:r>
              <a:rPr lang="en-US" altLang="zh-CN" sz="2600" b="1"/>
              <a:t>8% </a:t>
            </a:r>
            <a:r>
              <a:rPr lang="zh-CN" altLang="en-US" sz="2600" b="1"/>
              <a:t>。然后以主要分部工程为对象进一步开展价值工程分析。各分部工程评分值及目前成本见表</a:t>
            </a:r>
            <a:r>
              <a:rPr lang="en-US" altLang="zh-CN" sz="2600" b="1"/>
              <a:t>2</a:t>
            </a:r>
            <a:r>
              <a:rPr lang="zh-CN" altLang="en-US" sz="2600" b="1"/>
              <a:t>。    </a:t>
            </a:r>
            <a:endParaRPr lang="zh-CN" altLang="en-US" sz="2600" b="1"/>
          </a:p>
          <a:p>
            <a:pPr>
              <a:buNone/>
            </a:pPr>
            <a:r>
              <a:rPr lang="zh-CN" altLang="en-US" sz="2600" b="1"/>
              <a:t>          试分析各功能项目的功能指数、目标成本</a:t>
            </a:r>
            <a:r>
              <a:rPr lang="en-US" altLang="zh-CN" sz="2600" b="1"/>
              <a:t>(</a:t>
            </a:r>
            <a:r>
              <a:rPr lang="zh-CN" altLang="en-US" sz="2600" b="1"/>
              <a:t>要求分别列出计算式</a:t>
            </a:r>
            <a:r>
              <a:rPr lang="en-US" altLang="zh-CN" sz="2600" b="1"/>
              <a:t>)</a:t>
            </a:r>
            <a:r>
              <a:rPr lang="zh-CN" altLang="en-US" sz="2600" b="1"/>
              <a:t>及应降低额，并确定功能改进顺序。</a:t>
            </a:r>
            <a:br>
              <a:rPr lang="zh-CN" altLang="en-US" sz="2600" b="1"/>
            </a:br>
            <a:r>
              <a:rPr lang="en-US" altLang="zh-CN" sz="2600" b="1"/>
              <a:t>(</a:t>
            </a:r>
            <a:r>
              <a:rPr lang="zh-CN" altLang="en-US" sz="2600" b="1"/>
              <a:t>注：计算结果保留小数点后</a:t>
            </a:r>
            <a:r>
              <a:rPr lang="en-US" altLang="zh-CN" sz="2600" b="1"/>
              <a:t>3</a:t>
            </a:r>
            <a:r>
              <a:rPr lang="zh-CN" altLang="en-US" sz="2600" b="1"/>
              <a:t>位</a:t>
            </a:r>
            <a:r>
              <a:rPr lang="en-US" altLang="zh-CN" sz="2600" b="1"/>
              <a:t>)</a:t>
            </a:r>
            <a:endParaRPr lang="en-US" altLang="zh-CN" sz="2600" b="1"/>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98306" name="内容占位符 98305"/>
          <p:cNvGraphicFramePr/>
          <p:nvPr>
            <p:ph/>
          </p:nvPr>
        </p:nvGraphicFramePr>
        <p:xfrm>
          <a:off x="533400" y="1752600"/>
          <a:ext cx="7924800" cy="4476750"/>
        </p:xfrm>
        <a:graphic>
          <a:graphicData uri="http://schemas.openxmlformats.org/drawingml/2006/table">
            <a:tbl>
              <a:tblPr/>
              <a:tblGrid>
                <a:gridCol w="2306638"/>
                <a:gridCol w="2055812"/>
                <a:gridCol w="3562350"/>
              </a:tblGrid>
              <a:tr h="73183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2200" b="1">
                          <a:latin typeface="宋体" panose="02010600030101010101" pitchFamily="2" charset="-122"/>
                        </a:rPr>
                        <a:t>分部工程</a:t>
                      </a:r>
                      <a:endParaRPr lang="zh-CN" altLang="en-US" sz="2200" b="1"/>
                    </a:p>
                  </a:txBody>
                  <a:tcPr vert="horz" anchor="b">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2200" b="1">
                          <a:latin typeface="宋体" panose="02010600030101010101" pitchFamily="2" charset="-122"/>
                        </a:rPr>
                        <a:t>功能评分</a:t>
                      </a:r>
                      <a:endParaRPr lang="zh-CN" altLang="en-US" sz="2200" b="1"/>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2200" b="1">
                          <a:latin typeface="宋体" panose="02010600030101010101" pitchFamily="2" charset="-122"/>
                        </a:rPr>
                        <a:t>预算成本（万元）</a:t>
                      </a:r>
                      <a:endParaRPr lang="zh-CN" altLang="en-US" sz="2200" b="1"/>
                    </a:p>
                  </a:txBody>
                  <a:tcPr vert="horz" anchor="b">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820737">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2200" b="1">
                          <a:latin typeface="宋体" panose="02010600030101010101" pitchFamily="2" charset="-122"/>
                        </a:rPr>
                        <a:t>挖土和基础工程</a:t>
                      </a:r>
                      <a:endParaRPr lang="zh-CN" altLang="en-US" sz="2200" b="1"/>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12</a:t>
                      </a:r>
                      <a:endParaRPr lang="zh-CN" altLang="en-US" sz="2200" b="1"/>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1650</a:t>
                      </a:r>
                      <a:endParaRPr lang="zh-CN" altLang="en-US" sz="2200" b="1"/>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73183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2200" b="1">
                          <a:latin typeface="宋体" panose="02010600030101010101" pitchFamily="2" charset="-122"/>
                        </a:rPr>
                        <a:t>地下解构工程</a:t>
                      </a:r>
                      <a:endParaRPr lang="zh-CN" altLang="en-US" sz="2200" b="1"/>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14</a:t>
                      </a:r>
                      <a:endParaRPr lang="zh-CN" altLang="en-US" sz="2200" b="1"/>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1500</a:t>
                      </a:r>
                      <a:endParaRPr lang="zh-CN" altLang="en-US" sz="2200" b="1"/>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731837">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2200" b="1">
                          <a:latin typeface="宋体" panose="02010600030101010101" pitchFamily="2" charset="-122"/>
                        </a:rPr>
                        <a:t>主体结构工程</a:t>
                      </a:r>
                      <a:endParaRPr lang="zh-CN" altLang="en-US" sz="2200" b="1"/>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36</a:t>
                      </a:r>
                      <a:endParaRPr lang="zh-CN" altLang="en-US" sz="2200" b="1"/>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4880</a:t>
                      </a:r>
                      <a:endParaRPr lang="zh-CN" altLang="en-US" sz="2200" b="1"/>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72866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2200" b="1">
                          <a:latin typeface="宋体" panose="02010600030101010101" pitchFamily="2" charset="-122"/>
                        </a:rPr>
                        <a:t>装饰装修工程</a:t>
                      </a:r>
                      <a:endParaRPr lang="zh-CN" altLang="en-US" sz="2200" b="1"/>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38</a:t>
                      </a:r>
                      <a:endParaRPr lang="zh-CN" altLang="en-US" sz="2200" b="1"/>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5630</a:t>
                      </a:r>
                      <a:endParaRPr lang="zh-CN" altLang="en-US" sz="2200" b="1"/>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731837">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2200" b="1">
                          <a:latin typeface="宋体" panose="02010600030101010101" pitchFamily="2" charset="-122"/>
                        </a:rPr>
                        <a:t>合计</a:t>
                      </a:r>
                      <a:endParaRPr lang="zh-CN" altLang="en-US" sz="2200" b="1"/>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100</a:t>
                      </a:r>
                      <a:endParaRPr lang="zh-CN" altLang="en-US" sz="2200" b="1"/>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2200" b="1">
                          <a:latin typeface="宋体" panose="02010600030101010101" pitchFamily="2" charset="-122"/>
                        </a:rPr>
                        <a:t>13660</a:t>
                      </a:r>
                      <a:endParaRPr lang="zh-CN" altLang="en-US" sz="2200" b="1"/>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98346" name="矩形 98345"/>
          <p:cNvSpPr/>
          <p:nvPr/>
        </p:nvSpPr>
        <p:spPr>
          <a:xfrm>
            <a:off x="990600" y="1066800"/>
            <a:ext cx="4662488" cy="457200"/>
          </a:xfrm>
          <a:prstGeom prst="rect">
            <a:avLst/>
          </a:prstGeom>
          <a:noFill/>
          <a:ln w="9525">
            <a:noFill/>
          </a:ln>
        </p:spPr>
        <p:txBody>
          <a:bodyPr wrap="none" anchor="t">
            <a:spAutoFit/>
          </a:bodyPr>
          <a:p>
            <a:pPr fontAlgn="base"/>
            <a:r>
              <a:rPr lang="zh-CN" altLang="en-US" sz="2400" strike="noStrike" noProof="1">
                <a:solidFill>
                  <a:schemeClr val="tx2"/>
                </a:solidFill>
                <a:effectLst>
                  <a:outerShdw blurRad="38100" dist="38100" dir="2700000">
                    <a:srgbClr val="FFFFFF"/>
                  </a:outerShdw>
                </a:effectLst>
                <a:latin typeface="Arial" panose="020B0604020202020204" pitchFamily="34" charset="0"/>
                <a:ea typeface="宋体" panose="02010600030101010101" pitchFamily="2" charset="-122"/>
                <a:cs typeface="+mn-cs"/>
              </a:rPr>
              <a:t>表                 </a:t>
            </a:r>
            <a:r>
              <a:rPr lang="zh-CN" altLang="en-US" sz="2400" b="1" strike="noStrike" noProof="1">
                <a:solidFill>
                  <a:schemeClr val="tx2"/>
                </a:solidFill>
                <a:effectLst>
                  <a:outerShdw blurRad="38100" dist="38100" dir="2700000">
                    <a:srgbClr val="FFFFFF"/>
                  </a:outerShdw>
                </a:effectLst>
                <a:latin typeface="Arial" panose="020B0604020202020204" pitchFamily="34" charset="0"/>
                <a:ea typeface="宋体" panose="02010600030101010101" pitchFamily="2" charset="-122"/>
                <a:cs typeface="+mn-cs"/>
              </a:rPr>
              <a:t>功能得分和预算成本</a:t>
            </a:r>
            <a:endParaRPr lang="zh-CN" altLang="en-US" sz="2400" b="1" strike="noStrike" noProof="1">
              <a:solidFill>
                <a:schemeClr val="tx2"/>
              </a:solidFill>
              <a:effectLst>
                <a:outerShdw blurRad="38100" dist="38100" dir="2700000">
                  <a:srgbClr val="FFFFFF"/>
                </a:outerShdw>
              </a:effectLst>
              <a:latin typeface="Arial" panose="020B060402020202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9329" name="文本占位符 99329"/>
          <p:cNvSpPr>
            <a:spLocks noGrp="1"/>
          </p:cNvSpPr>
          <p:nvPr>
            <p:ph type="body" sz="half" idx="1"/>
          </p:nvPr>
        </p:nvSpPr>
        <p:spPr>
          <a:xfrm>
            <a:off x="685800" y="1524000"/>
            <a:ext cx="8001000" cy="457200"/>
          </a:xfrm>
          <a:ln/>
        </p:spPr>
        <p:txBody>
          <a:bodyPr anchor="t"/>
          <a:p>
            <a:pPr>
              <a:buNone/>
            </a:pPr>
            <a:r>
              <a:rPr lang="zh-CN" altLang="en-US" sz="2000"/>
              <a:t>表</a:t>
            </a:r>
            <a:r>
              <a:rPr lang="en-US" altLang="zh-CN" sz="2000"/>
              <a:t>4.11                                  </a:t>
            </a:r>
            <a:r>
              <a:rPr lang="zh-CN" altLang="en-US" sz="2000" b="1"/>
              <a:t>功能权重计算表</a:t>
            </a:r>
            <a:endParaRPr lang="zh-CN" altLang="en-US" sz="2000" b="1"/>
          </a:p>
        </p:txBody>
      </p:sp>
      <p:graphicFrame>
        <p:nvGraphicFramePr>
          <p:cNvPr id="99331" name="内容占位符 99330"/>
          <p:cNvGraphicFramePr/>
          <p:nvPr>
            <p:ph sz="half" idx="2"/>
          </p:nvPr>
        </p:nvGraphicFramePr>
        <p:xfrm>
          <a:off x="788988" y="2255838"/>
          <a:ext cx="7778750" cy="2600325"/>
        </p:xfrm>
        <a:graphic>
          <a:graphicData uri="http://schemas.openxmlformats.org/drawingml/2006/table">
            <a:tbl>
              <a:tblPr/>
              <a:tblGrid>
                <a:gridCol w="971550"/>
                <a:gridCol w="973138"/>
                <a:gridCol w="973137"/>
                <a:gridCol w="971550"/>
                <a:gridCol w="971550"/>
                <a:gridCol w="973138"/>
                <a:gridCol w="973137"/>
                <a:gridCol w="971550"/>
              </a:tblGrid>
              <a:tr h="3587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F1</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F2</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F3</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F4</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latin typeface="Times New Roman" panose="02020603050405020304" pitchFamily="18" charset="0"/>
                          <a:cs typeface="Times New Roman" panose="02020603050405020304" pitchFamily="18" charset="0"/>
                        </a:rPr>
                        <a:t>得分</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latin typeface="Times New Roman" panose="02020603050405020304" pitchFamily="18" charset="0"/>
                          <a:cs typeface="Times New Roman" panose="02020603050405020304" pitchFamily="18" charset="0"/>
                        </a:rPr>
                        <a:t>权重</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7306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F1</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3</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1</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3</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3</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10</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0.25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7306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F2</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1</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0</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2</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2</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0.125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7306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F3</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3</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4</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4</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4</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15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0.375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76237">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F4</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1</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2</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0</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2</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0.125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714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F5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1</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2</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0</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2</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0.125</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74650">
                <a:tc gridSpan="6">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latin typeface="Times New Roman" panose="02020603050405020304" pitchFamily="18" charset="0"/>
                          <a:cs typeface="Times New Roman" panose="02020603050405020304" pitchFamily="18" charset="0"/>
                        </a:rPr>
                        <a:t>合计</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40</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en-US" altLang="zh-CN" sz="1300">
                          <a:latin typeface="Times New Roman" panose="02020603050405020304" pitchFamily="18" charset="0"/>
                          <a:cs typeface="Times New Roman" panose="02020603050405020304" pitchFamily="18" charset="0"/>
                        </a:rPr>
                        <a:t>1</a:t>
                      </a:r>
                      <a:endParaRPr lang="zh-CN" altLang="en-US" sz="1300"/>
                    </a:p>
                  </a:txBody>
                  <a:tcPr vert="horz" anchor="t">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99399" name="文本框 99399"/>
          <p:cNvSpPr txBox="1"/>
          <p:nvPr/>
        </p:nvSpPr>
        <p:spPr>
          <a:xfrm>
            <a:off x="762000" y="609600"/>
            <a:ext cx="7924800" cy="457200"/>
          </a:xfrm>
          <a:prstGeom prst="rect">
            <a:avLst/>
          </a:prstGeom>
          <a:noFill/>
          <a:ln w="9525">
            <a:noFill/>
          </a:ln>
        </p:spPr>
        <p:txBody>
          <a:bodyPr anchor="t">
            <a:spAutoFit/>
          </a:bodyPr>
          <a:p>
            <a:pPr>
              <a:spcBef>
                <a:spcPct val="50000"/>
              </a:spcBef>
            </a:pPr>
            <a:r>
              <a:rPr lang="zh-CN" altLang="en-US" sz="2400">
                <a:latin typeface="Arial" panose="020B0604020202020204" pitchFamily="34" charset="0"/>
                <a:ea typeface="宋体" panose="02010600030101010101" pitchFamily="2" charset="-122"/>
              </a:rPr>
              <a:t>解：（</a:t>
            </a:r>
            <a:r>
              <a:rPr lang="en-US" altLang="zh-CN" sz="2400">
                <a:latin typeface="Arial" panose="020B0604020202020204" pitchFamily="34" charset="0"/>
                <a:ea typeface="宋体" panose="02010600030101010101" pitchFamily="2" charset="-122"/>
              </a:rPr>
              <a:t>1</a:t>
            </a:r>
            <a:r>
              <a:rPr lang="zh-CN" altLang="en-US" sz="2400">
                <a:latin typeface="Arial" panose="020B0604020202020204" pitchFamily="34" charset="0"/>
                <a:ea typeface="宋体" panose="02010600030101010101" pitchFamily="2" charset="-122"/>
              </a:rPr>
              <a:t>）</a:t>
            </a:r>
            <a:endParaRPr lang="zh-CN" altLang="en-US" sz="2400">
              <a:latin typeface="Arial" panose="020B0604020202020204" pitchFamily="34" charset="0"/>
              <a:ea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353" name="文本占位符 100353"/>
          <p:cNvSpPr>
            <a:spLocks noGrp="1"/>
          </p:cNvSpPr>
          <p:nvPr>
            <p:ph idx="1"/>
          </p:nvPr>
        </p:nvSpPr>
        <p:spPr>
          <a:xfrm>
            <a:off x="457200" y="762000"/>
            <a:ext cx="8229600" cy="5364163"/>
          </a:xfrm>
          <a:ln/>
        </p:spPr>
        <p:txBody>
          <a:bodyPr anchor="t"/>
          <a:p>
            <a:pPr>
              <a:lnSpc>
                <a:spcPct val="80000"/>
              </a:lnSpc>
              <a:buNone/>
            </a:pPr>
            <a:r>
              <a:rPr lang="zh-CN" altLang="en-US" sz="2600"/>
              <a:t>（</a:t>
            </a:r>
            <a:r>
              <a:rPr lang="en-US" altLang="zh-CN" sz="2600"/>
              <a:t>2</a:t>
            </a:r>
            <a:r>
              <a:rPr lang="zh-CN" altLang="en-US" sz="2600"/>
              <a:t>）各方案功能加权得分：</a:t>
            </a:r>
            <a:endParaRPr lang="zh-CN" altLang="en-US" sz="2600"/>
          </a:p>
          <a:p>
            <a:pPr>
              <a:lnSpc>
                <a:spcPct val="80000"/>
              </a:lnSpc>
            </a:pPr>
            <a:r>
              <a:rPr lang="en-US" altLang="zh-CN" sz="1900"/>
              <a:t>WA=9×0.250+8×0.125+8×0.375+7×0.125+10×0.125=8.375</a:t>
            </a:r>
            <a:br>
              <a:rPr lang="en-US" altLang="zh-CN" sz="1900"/>
            </a:br>
            <a:r>
              <a:rPr lang="en-US" altLang="zh-CN" sz="1900"/>
              <a:t>WB=8×0.250+7×0.125+10×0.375+6×0.125+9×0.125=8.500</a:t>
            </a:r>
            <a:br>
              <a:rPr lang="en-US" altLang="zh-CN" sz="1900"/>
            </a:br>
            <a:r>
              <a:rPr lang="en-US" altLang="zh-CN" sz="1900"/>
              <a:t>WC=9×0.250+8×0.125+10×0.375+8×0.125+8×0.125=9.000</a:t>
            </a:r>
            <a:br>
              <a:rPr lang="en-US" altLang="zh-CN" sz="1900"/>
            </a:br>
            <a:r>
              <a:rPr lang="en-US" altLang="zh-CN" sz="1900"/>
              <a:t>W=WA+WB+WC=8.375+8.500+9.000=25.875</a:t>
            </a:r>
            <a:br>
              <a:rPr lang="en-US" altLang="zh-CN" sz="1900"/>
            </a:br>
            <a:r>
              <a:rPr lang="en-US" altLang="zh-CN" sz="1900"/>
              <a:t>FA=8.375÷25.875=0.324</a:t>
            </a:r>
            <a:br>
              <a:rPr lang="en-US" altLang="zh-CN" sz="1900"/>
            </a:br>
            <a:r>
              <a:rPr lang="en-US" altLang="zh-CN" sz="1900"/>
              <a:t>FB=8.500÷25.875=0.329</a:t>
            </a:r>
            <a:br>
              <a:rPr lang="en-US" altLang="zh-CN" sz="1900"/>
            </a:br>
            <a:r>
              <a:rPr lang="en-US" altLang="zh-CN" sz="1900"/>
              <a:t>FC=9.000÷25.875=0.348</a:t>
            </a:r>
            <a:br>
              <a:rPr lang="en-US" altLang="zh-CN" sz="1900"/>
            </a:br>
            <a:r>
              <a:rPr lang="en-US" altLang="zh-CN" sz="1900"/>
              <a:t>CA=1680/(1680+1720+1590)=1680/4990=0.337</a:t>
            </a:r>
            <a:br>
              <a:rPr lang="en-US" altLang="zh-CN" sz="1900"/>
            </a:br>
            <a:r>
              <a:rPr lang="en-US" altLang="zh-CN" sz="1900"/>
              <a:t>CB=1720/4990=0.345</a:t>
            </a:r>
            <a:br>
              <a:rPr lang="en-US" altLang="zh-CN" sz="1900"/>
            </a:br>
            <a:r>
              <a:rPr lang="en-US" altLang="zh-CN" sz="1900"/>
              <a:t>CC=1590/4990=0.319 </a:t>
            </a:r>
            <a:endParaRPr lang="en-US" altLang="zh-CN" sz="1900"/>
          </a:p>
          <a:p>
            <a:pPr>
              <a:lnSpc>
                <a:spcPct val="80000"/>
              </a:lnSpc>
            </a:pPr>
            <a:r>
              <a:rPr lang="en-US" altLang="zh-CN" sz="1900"/>
              <a:t>VA=0.324/0.337=0.961</a:t>
            </a:r>
            <a:br>
              <a:rPr lang="en-US" altLang="zh-CN" sz="1900"/>
            </a:br>
            <a:r>
              <a:rPr lang="en-US" altLang="zh-CN" sz="1900"/>
              <a:t>VB=0.329/0.345=0.954</a:t>
            </a:r>
            <a:br>
              <a:rPr lang="en-US" altLang="zh-CN" sz="1900"/>
            </a:br>
            <a:r>
              <a:rPr lang="en-US" altLang="zh-CN" sz="1900"/>
              <a:t>VC=0.348/0.319=1.091</a:t>
            </a:r>
            <a:br>
              <a:rPr lang="en-US" altLang="zh-CN" sz="1900"/>
            </a:br>
            <a:r>
              <a:rPr lang="en-US" altLang="zh-CN" sz="1900"/>
              <a:t>C</a:t>
            </a:r>
            <a:r>
              <a:rPr lang="zh-CN" altLang="en-US" sz="1900"/>
              <a:t>方案价值指数最大</a:t>
            </a:r>
            <a:r>
              <a:rPr lang="en-US" altLang="zh-CN" sz="1900"/>
              <a:t>,</a:t>
            </a:r>
            <a:r>
              <a:rPr lang="zh-CN" altLang="en-US" sz="1900"/>
              <a:t>所以</a:t>
            </a:r>
            <a:r>
              <a:rPr lang="en-US" altLang="zh-CN" sz="1900"/>
              <a:t>C</a:t>
            </a:r>
            <a:r>
              <a:rPr lang="zh-CN" altLang="en-US" sz="1900"/>
              <a:t>方案为最佳方案。</a:t>
            </a:r>
            <a:endParaRPr lang="zh-CN" altLang="en-US" sz="19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01378" name="内容占位符 101377"/>
          <p:cNvGraphicFramePr/>
          <p:nvPr>
            <p:ph/>
          </p:nvPr>
        </p:nvGraphicFramePr>
        <p:xfrm>
          <a:off x="457200" y="1524000"/>
          <a:ext cx="8382000" cy="4341813"/>
        </p:xfrm>
        <a:graphic>
          <a:graphicData uri="http://schemas.openxmlformats.org/drawingml/2006/table">
            <a:tbl>
              <a:tblPr/>
              <a:tblGrid>
                <a:gridCol w="1497013"/>
                <a:gridCol w="712787"/>
                <a:gridCol w="906463"/>
                <a:gridCol w="1284287"/>
                <a:gridCol w="854075"/>
                <a:gridCol w="769938"/>
                <a:gridCol w="1222375"/>
                <a:gridCol w="1135062"/>
              </a:tblGrid>
              <a:tr h="1312863">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分</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部</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工</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程</a:t>
                      </a:r>
                      <a:endParaRPr lang="zh-CN" altLang="en-US" sz="1500"/>
                    </a:p>
                  </a:txBody>
                  <a:tcPr vert="horz" anchor="b">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功</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能</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评</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分</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功</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能</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系</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数 </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预</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算</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成</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本</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（万元）</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成</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本</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系</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数</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价</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值</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系</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数</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目</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标</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成</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本</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（万元）</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成本</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降低额</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（万元）</a:t>
                      </a:r>
                      <a:endParaRPr lang="zh-CN" altLang="en-US" sz="1500">
                        <a:latin typeface="宋体" panose="02010600030101010101" pitchFamily="2" charset="-122"/>
                      </a:endParaRPr>
                    </a:p>
                    <a:p>
                      <a:pPr marL="0" lvl="0" indent="0" algn="ctr" fontAlgn="b">
                        <a:spcBef>
                          <a:spcPct val="0"/>
                        </a:spcBef>
                        <a:buNone/>
                      </a:pPr>
                      <a:endParaRPr lang="zh-CN" altLang="en-US" sz="1500"/>
                    </a:p>
                  </a:txBody>
                  <a:tcPr vert="horz" anchor="b">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5746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buNone/>
                      </a:pPr>
                      <a:r>
                        <a:rPr lang="zh-CN" altLang="en-US" sz="1500"/>
                        <a:t>（</a:t>
                      </a:r>
                      <a:r>
                        <a:rPr lang="en-US" altLang="zh-CN" sz="1500"/>
                        <a:t>1</a:t>
                      </a:r>
                      <a:r>
                        <a:rPr lang="zh-CN" altLang="en-US" sz="1500"/>
                        <a:t>）</a:t>
                      </a:r>
                      <a:endParaRPr lang="zh-CN" altLang="en-US" sz="1500"/>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500"/>
                        <a:t>（</a:t>
                      </a:r>
                      <a:r>
                        <a:rPr lang="en-US" altLang="zh-CN" sz="1500"/>
                        <a:t>2</a:t>
                      </a:r>
                      <a:r>
                        <a:rPr lang="zh-CN" altLang="en-US" sz="1500"/>
                        <a:t>）</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500"/>
                        <a:t>（</a:t>
                      </a:r>
                      <a:r>
                        <a:rPr lang="en-US" altLang="zh-CN" sz="1500"/>
                        <a:t>3</a:t>
                      </a:r>
                      <a:r>
                        <a:rPr lang="zh-CN" altLang="en-US" sz="1500"/>
                        <a:t>）</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500"/>
                        <a:t>（</a:t>
                      </a:r>
                      <a:r>
                        <a:rPr lang="en-US" altLang="zh-CN" sz="1500"/>
                        <a:t>4</a:t>
                      </a:r>
                      <a:r>
                        <a:rPr lang="zh-CN" altLang="en-US" sz="1500"/>
                        <a:t>）</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500"/>
                        <a:t>（</a:t>
                      </a:r>
                      <a:r>
                        <a:rPr lang="en-US" altLang="zh-CN" sz="1500"/>
                        <a:t>5</a:t>
                      </a:r>
                      <a:r>
                        <a:rPr lang="zh-CN" altLang="en-US" sz="1500"/>
                        <a:t>）</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500"/>
                        <a:t>（</a:t>
                      </a:r>
                      <a:r>
                        <a:rPr lang="en-US" altLang="zh-CN" sz="1500"/>
                        <a:t>6</a:t>
                      </a:r>
                      <a:r>
                        <a:rPr lang="zh-CN" altLang="en-US" sz="1500"/>
                        <a:t>）</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500"/>
                        <a:t>（</a:t>
                      </a:r>
                      <a:r>
                        <a:rPr lang="en-US" altLang="zh-CN" sz="1500"/>
                        <a:t>7</a:t>
                      </a:r>
                      <a:r>
                        <a:rPr lang="zh-CN" altLang="en-US" sz="1500"/>
                        <a:t>）</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r>
                        <a:rPr lang="zh-CN" altLang="en-US" sz="1500"/>
                        <a:t>（</a:t>
                      </a:r>
                      <a:r>
                        <a:rPr lang="en-US" altLang="zh-CN" sz="1500"/>
                        <a:t>8</a:t>
                      </a:r>
                      <a:r>
                        <a:rPr lang="zh-CN" altLang="en-US" sz="1500"/>
                        <a:t>）</a:t>
                      </a:r>
                      <a:endParaRPr lang="zh-CN" altLang="en-US" sz="1500"/>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614362">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挖土和</a:t>
                      </a:r>
                      <a:endParaRPr lang="zh-CN" altLang="en-US" sz="1500">
                        <a:latin typeface="宋体" panose="02010600030101010101" pitchFamily="2" charset="-122"/>
                      </a:endParaRPr>
                    </a:p>
                    <a:p>
                      <a:pPr marL="0" lvl="0" indent="0" algn="ctr" fontAlgn="b">
                        <a:spcBef>
                          <a:spcPct val="0"/>
                        </a:spcBef>
                        <a:buNone/>
                      </a:pPr>
                      <a:r>
                        <a:rPr lang="zh-CN" altLang="en-US" sz="1500">
                          <a:latin typeface="宋体" panose="02010600030101010101" pitchFamily="2" charset="-122"/>
                        </a:rPr>
                        <a:t>基础工程</a:t>
                      </a:r>
                      <a:endParaRPr lang="zh-CN" altLang="en-US" sz="1500"/>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12</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0.12</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1650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0.12</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1.00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1508.1</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141.9</a:t>
                      </a:r>
                      <a:endParaRPr lang="zh-CN" altLang="en-US" sz="1500"/>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541338">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地下结构工程</a:t>
                      </a:r>
                      <a:endParaRPr lang="zh-CN" altLang="en-US" sz="1500"/>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14</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0.14</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1500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0.11</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1.27</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1759.4</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-259.4</a:t>
                      </a:r>
                      <a:endParaRPr lang="zh-CN" altLang="en-US" sz="1500"/>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4572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主体结构工程</a:t>
                      </a:r>
                      <a:endParaRPr lang="zh-CN" altLang="en-US" sz="1500"/>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36</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0.36</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4880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0.36</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1.00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4524.2</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355.8</a:t>
                      </a:r>
                      <a:endParaRPr lang="zh-CN" altLang="en-US" sz="1500"/>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457200">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装饰装修工程</a:t>
                      </a:r>
                      <a:endParaRPr lang="zh-CN" altLang="en-US" sz="1500"/>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38</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0.38</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5630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0.41</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0.93</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4775.5</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854.5</a:t>
                      </a:r>
                      <a:endParaRPr lang="zh-CN" altLang="en-US" sz="1500"/>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6350" cap="flat" cmpd="sng">
                      <a:solidFill>
                        <a:schemeClr val="tx1"/>
                      </a:solidFill>
                      <a:prstDash val="solid"/>
                      <a:headEnd type="none" w="med" len="med"/>
                      <a:tailEnd type="none" w="med" len="med"/>
                    </a:lnB>
                    <a:lnTlToBr>
                      <a:noFill/>
                    </a:lnTlToBr>
                    <a:lnBlToTr>
                      <a:noFill/>
                    </a:lnBlToTr>
                    <a:noFill/>
                  </a:tcPr>
                </a:tc>
              </a:tr>
              <a:tr h="384175">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zh-CN" altLang="en-US" sz="1500">
                          <a:latin typeface="宋体" panose="02010600030101010101" pitchFamily="2" charset="-122"/>
                        </a:rPr>
                        <a:t>合计</a:t>
                      </a:r>
                      <a:endParaRPr lang="zh-CN" altLang="en-US" sz="1500"/>
                    </a:p>
                  </a:txBody>
                  <a:tcPr vert="horz" anchor="b">
                    <a:lnL cap="flat">
                      <a:noFill/>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100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1.00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13660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1.00</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12567.2</a:t>
                      </a:r>
                      <a:endParaRPr lang="zh-CN" altLang="en-US" sz="1500"/>
                    </a:p>
                  </a:txBody>
                  <a:tcPr vert="horz" anchor="b">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wrap="square"/>
                    <a:lstStyle>
                      <a:lvl1pPr marL="469900" lvl="0" indent="-46990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fontAlgn="b">
                        <a:spcBef>
                          <a:spcPct val="0"/>
                        </a:spcBef>
                        <a:buNone/>
                      </a:pPr>
                      <a:r>
                        <a:rPr lang="en-US" altLang="zh-CN" sz="1500">
                          <a:latin typeface="宋体" panose="02010600030101010101" pitchFamily="2" charset="-122"/>
                        </a:rPr>
                        <a:t>1092.8</a:t>
                      </a:r>
                      <a:endParaRPr lang="zh-CN" altLang="en-US" sz="1500"/>
                    </a:p>
                  </a:txBody>
                  <a:tcPr vert="horz" anchor="b">
                    <a:lnL w="12700" cap="flat" cmpd="sng">
                      <a:solidFill>
                        <a:schemeClr val="tx1"/>
                      </a:solidFill>
                      <a:prstDash val="solid"/>
                      <a:headEnd type="none" w="med" len="med"/>
                      <a:tailEnd type="none" w="med" len="med"/>
                    </a:lnL>
                    <a:lnR cap="flat">
                      <a:noFill/>
                    </a:lnR>
                    <a:lnT w="635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01464" name="矩形 101463"/>
          <p:cNvSpPr/>
          <p:nvPr/>
        </p:nvSpPr>
        <p:spPr>
          <a:xfrm>
            <a:off x="1295400" y="838200"/>
            <a:ext cx="4308475" cy="457200"/>
          </a:xfrm>
          <a:prstGeom prst="rect">
            <a:avLst/>
          </a:prstGeom>
          <a:noFill/>
          <a:ln w="9525">
            <a:noFill/>
          </a:ln>
        </p:spPr>
        <p:txBody>
          <a:bodyPr wrap="none" anchor="t">
            <a:spAutoFit/>
          </a:bodyPr>
          <a:p>
            <a:pPr fontAlgn="base"/>
            <a:r>
              <a:rPr lang="zh-CN" altLang="en-US" sz="2400" strike="noStrike" noProof="1">
                <a:solidFill>
                  <a:schemeClr val="tx2"/>
                </a:solidFill>
                <a:effectLst>
                  <a:outerShdw blurRad="38100" dist="38100" dir="2700000">
                    <a:srgbClr val="FFFFFF"/>
                  </a:outerShdw>
                </a:effectLst>
                <a:latin typeface="Arial" panose="020B0604020202020204" pitchFamily="34" charset="0"/>
                <a:ea typeface="宋体" panose="02010600030101010101" pitchFamily="2" charset="-122"/>
                <a:cs typeface="+mn-cs"/>
              </a:rPr>
              <a:t>表</a:t>
            </a:r>
            <a:r>
              <a:rPr lang="en-US" altLang="zh-CN" sz="2400" strike="noStrike" noProof="1">
                <a:solidFill>
                  <a:schemeClr val="tx2"/>
                </a:solidFill>
                <a:effectLst>
                  <a:outerShdw blurRad="38100" dist="38100" dir="2700000">
                    <a:srgbClr val="FFFFFF"/>
                  </a:outerShdw>
                </a:effectLst>
                <a:latin typeface="Arial" panose="020B0604020202020204" pitchFamily="34" charset="0"/>
                <a:ea typeface="宋体" panose="02010600030101010101" pitchFamily="2" charset="-122"/>
                <a:cs typeface="+mn-cs"/>
              </a:rPr>
              <a:t>13                </a:t>
            </a:r>
            <a:r>
              <a:rPr lang="zh-CN" altLang="en-US" sz="2400" strike="noStrike" noProof="1">
                <a:solidFill>
                  <a:schemeClr val="folHlink"/>
                </a:solidFill>
                <a:effectLst>
                  <a:outerShdw blurRad="38100" dist="38100" dir="2700000">
                    <a:srgbClr val="000000"/>
                  </a:outerShdw>
                </a:effectLst>
                <a:latin typeface="Arial" panose="020B0604020202020204" pitchFamily="34" charset="0"/>
                <a:ea typeface="宋体" panose="02010600030101010101" pitchFamily="2" charset="-122"/>
                <a:cs typeface="+mn-cs"/>
              </a:rPr>
              <a:t>价值工程计算表</a:t>
            </a:r>
            <a:endParaRPr lang="zh-CN" altLang="en-US" sz="2400" strike="noStrike" noProof="1">
              <a:solidFill>
                <a:schemeClr val="folHlink"/>
              </a:solidFill>
              <a:effectLst>
                <a:outerShdw blurRad="38100" dist="38100" dir="2700000">
                  <a:srgbClr val="000000"/>
                </a:outerShdw>
              </a:effectLst>
              <a:latin typeface="Arial" panose="020B060402020202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1" name="文本占位符 102401"/>
          <p:cNvSpPr>
            <a:spLocks noGrp="1"/>
          </p:cNvSpPr>
          <p:nvPr>
            <p:ph idx="1"/>
          </p:nvPr>
        </p:nvSpPr>
        <p:spPr>
          <a:xfrm>
            <a:off x="457200" y="609600"/>
            <a:ext cx="8229600" cy="5516563"/>
          </a:xfrm>
          <a:ln/>
        </p:spPr>
        <p:txBody>
          <a:bodyPr anchor="t"/>
          <a:p>
            <a:pPr>
              <a:buNone/>
            </a:pPr>
            <a:r>
              <a:rPr lang="zh-CN" altLang="en-US" sz="2600"/>
              <a:t>限额设计目标成本降低</a:t>
            </a:r>
            <a:r>
              <a:rPr lang="en-US" altLang="zh-CN" sz="2600"/>
              <a:t>8%</a:t>
            </a:r>
            <a:r>
              <a:rPr lang="zh-CN" altLang="en-US" sz="2600"/>
              <a:t>，价值</a:t>
            </a:r>
            <a:r>
              <a:rPr lang="en-US" altLang="zh-CN" sz="2600"/>
              <a:t>13660×8%=1092.8</a:t>
            </a:r>
            <a:r>
              <a:rPr lang="zh-CN" altLang="en-US" sz="2600"/>
              <a:t>万元，即总目标成本为</a:t>
            </a:r>
            <a:r>
              <a:rPr lang="en-US" altLang="zh-CN" sz="2600"/>
              <a:t>12567.2</a:t>
            </a:r>
            <a:r>
              <a:rPr lang="zh-CN" altLang="en-US" sz="2600"/>
              <a:t>万元。按功能系数分配，见表</a:t>
            </a:r>
            <a:r>
              <a:rPr lang="en-US" altLang="zh-CN" sz="2600"/>
              <a:t>4.13</a:t>
            </a:r>
            <a:r>
              <a:rPr lang="zh-CN" altLang="en-US" sz="2600"/>
              <a:t>。表中第（</a:t>
            </a:r>
            <a:r>
              <a:rPr lang="en-US" altLang="zh-CN" sz="2600"/>
              <a:t>3</a:t>
            </a:r>
            <a:r>
              <a:rPr lang="zh-CN" altLang="en-US" sz="2600"/>
              <a:t>）列为第（</a:t>
            </a:r>
            <a:r>
              <a:rPr lang="en-US" altLang="zh-CN" sz="2600"/>
              <a:t>2</a:t>
            </a:r>
            <a:r>
              <a:rPr lang="zh-CN" altLang="en-US" sz="2600"/>
              <a:t>）列除以</a:t>
            </a:r>
            <a:r>
              <a:rPr lang="en-US" altLang="zh-CN" sz="2600"/>
              <a:t>100</a:t>
            </a:r>
            <a:r>
              <a:rPr lang="zh-CN" altLang="en-US" sz="2600"/>
              <a:t>，第（</a:t>
            </a:r>
            <a:r>
              <a:rPr lang="en-US" altLang="zh-CN" sz="2600"/>
              <a:t>7</a:t>
            </a:r>
            <a:r>
              <a:rPr lang="zh-CN" altLang="en-US" sz="2600"/>
              <a:t>）列，第（</a:t>
            </a:r>
            <a:r>
              <a:rPr lang="en-US" altLang="zh-CN" sz="2600"/>
              <a:t>4</a:t>
            </a:r>
            <a:r>
              <a:rPr lang="zh-CN" altLang="en-US" sz="2600"/>
              <a:t>）列和第（</a:t>
            </a:r>
            <a:r>
              <a:rPr lang="en-US" altLang="zh-CN" sz="2600"/>
              <a:t>7</a:t>
            </a:r>
            <a:r>
              <a:rPr lang="zh-CN" altLang="en-US" sz="2600"/>
              <a:t>）列之差填入第（</a:t>
            </a:r>
            <a:r>
              <a:rPr lang="en-US" altLang="zh-CN" sz="2600"/>
              <a:t>8</a:t>
            </a:r>
            <a:r>
              <a:rPr lang="zh-CN" altLang="en-US" sz="2600"/>
              <a:t>）列。从第（</a:t>
            </a:r>
            <a:r>
              <a:rPr lang="en-US" altLang="zh-CN" sz="2600"/>
              <a:t>8</a:t>
            </a:r>
            <a:r>
              <a:rPr lang="zh-CN" altLang="en-US" sz="2600"/>
              <a:t>）列可见，降低成本潜力大的是装饰装修工程，降低成本</a:t>
            </a:r>
            <a:r>
              <a:rPr lang="en-US" altLang="zh-CN" sz="2600"/>
              <a:t>854.53</a:t>
            </a:r>
            <a:r>
              <a:rPr lang="zh-CN" altLang="en-US" sz="2600"/>
              <a:t>元，占降低成本总目标的</a:t>
            </a:r>
            <a:r>
              <a:rPr lang="en-US" altLang="zh-CN" sz="2600"/>
              <a:t>78.2%</a:t>
            </a:r>
            <a:r>
              <a:rPr lang="zh-CN" altLang="en-US" sz="2600"/>
              <a:t>；其次是主体结构工程、挖土和基础。地下结构工程的目标比预算成本高，故不考虑降低成本。</a:t>
            </a:r>
            <a:endParaRPr lang="zh-CN" altLang="en-US" sz="2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标题 66561"/>
          <p:cNvSpPr>
            <a:spLocks noGrp="1"/>
          </p:cNvSpPr>
          <p:nvPr>
            <p:ph type="title"/>
          </p:nvPr>
        </p:nvSpPr>
        <p:spPr>
          <a:ln/>
        </p:spPr>
        <p:txBody>
          <a:bodyPr anchor="b"/>
          <a:p>
            <a:r>
              <a:rPr lang="zh-CN" altLang="en-US" sz="2100" b="1"/>
              <a:t>例</a:t>
            </a:r>
            <a:r>
              <a:rPr lang="en-US" altLang="zh-CN" sz="2100" b="1"/>
              <a:t>3</a:t>
            </a:r>
            <a:r>
              <a:rPr lang="en-US" altLang="zh-CN" sz="2100" b="1"/>
              <a:t>.1  </a:t>
            </a:r>
            <a:r>
              <a:rPr lang="zh-CN" altLang="en-US" sz="2100"/>
              <a:t>以内浇外砌建筑体系为对比标准，用多指标对比法评价内外墙全现浇建筑体系。计算结果见表</a:t>
            </a:r>
            <a:r>
              <a:rPr lang="en-US" altLang="zh-CN" sz="2100"/>
              <a:t>4.2</a:t>
            </a:r>
            <a:r>
              <a:rPr lang="zh-CN" altLang="en-US" sz="2100"/>
              <a:t>。</a:t>
            </a:r>
            <a:endParaRPr lang="zh-CN" altLang="en-US" sz="2100"/>
          </a:p>
        </p:txBody>
      </p:sp>
      <p:sp>
        <p:nvSpPr>
          <p:cNvPr id="66562" name="矩形 66562"/>
          <p:cNvSpPr/>
          <p:nvPr/>
        </p:nvSpPr>
        <p:spPr>
          <a:xfrm>
            <a:off x="0" y="121920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66563" name="对象 66563"/>
          <p:cNvGraphicFramePr>
            <a:graphicFrameLocks noChangeAspect="1"/>
          </p:cNvGraphicFramePr>
          <p:nvPr/>
        </p:nvGraphicFramePr>
        <p:xfrm>
          <a:off x="1066800" y="1752600"/>
          <a:ext cx="6962775" cy="4419600"/>
        </p:xfrm>
        <a:graphic>
          <a:graphicData uri="http://schemas.openxmlformats.org/presentationml/2006/ole">
            <mc:AlternateContent xmlns:mc="http://schemas.openxmlformats.org/markup-compatibility/2006">
              <mc:Choice xmlns:v="urn:schemas-microsoft-com:vml" Requires="v">
                <p:oleObj spid="_x0000_s3097" name="" r:id="rId1" imgW="6129655" imgH="3782060" progId="Excel.Sheet.8">
                  <p:embed/>
                </p:oleObj>
              </mc:Choice>
              <mc:Fallback>
                <p:oleObj name="" r:id="rId1" imgW="6129655" imgH="3782060" progId="Excel.Sheet.8">
                  <p:embed/>
                  <p:pic>
                    <p:nvPicPr>
                      <p:cNvPr id="0" name="图片 3096"/>
                      <p:cNvPicPr/>
                      <p:nvPr/>
                    </p:nvPicPr>
                    <p:blipFill>
                      <a:blip r:embed="rId2"/>
                      <a:stretch>
                        <a:fillRect/>
                      </a:stretch>
                    </p:blipFill>
                    <p:spPr>
                      <a:xfrm>
                        <a:off x="1066800" y="1752600"/>
                        <a:ext cx="6962775" cy="4419600"/>
                      </a:xfrm>
                      <a:prstGeom prst="rect">
                        <a:avLst/>
                      </a:prstGeom>
                      <a:noFill/>
                      <a:ln w="38100">
                        <a:noFill/>
                        <a:miter/>
                      </a:ln>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5" name="标题 103425"/>
          <p:cNvSpPr>
            <a:spLocks noGrp="1"/>
          </p:cNvSpPr>
          <p:nvPr>
            <p:ph type="title"/>
          </p:nvPr>
        </p:nvSpPr>
        <p:spPr>
          <a:ln/>
        </p:spPr>
        <p:txBody>
          <a:bodyPr anchor="b"/>
          <a:p>
            <a:r>
              <a:rPr lang="en-US" altLang="zh-CN" sz="3000" b="1"/>
              <a:t>  </a:t>
            </a:r>
            <a:r>
              <a:rPr lang="zh-CN" altLang="en-US" sz="3000" b="1"/>
              <a:t>限额设计</a:t>
            </a:r>
            <a:endParaRPr lang="zh-CN" altLang="en-US" sz="3000" b="1"/>
          </a:p>
        </p:txBody>
      </p:sp>
      <p:sp>
        <p:nvSpPr>
          <p:cNvPr id="103426" name="文本占位符 103426"/>
          <p:cNvSpPr>
            <a:spLocks noGrp="1"/>
          </p:cNvSpPr>
          <p:nvPr>
            <p:ph type="body" sz="half" idx="1"/>
          </p:nvPr>
        </p:nvSpPr>
        <p:spPr>
          <a:xfrm>
            <a:off x="566738" y="1752600"/>
            <a:ext cx="3925887" cy="4267200"/>
          </a:xfrm>
          <a:ln/>
        </p:spPr>
        <p:txBody>
          <a:bodyPr anchor="t"/>
          <a:p>
            <a:pPr>
              <a:buNone/>
            </a:pPr>
            <a:endParaRPr lang="zh-CN" altLang="en-US" sz="2600"/>
          </a:p>
          <a:p>
            <a:pPr>
              <a:buNone/>
            </a:pPr>
            <a:endParaRPr lang="zh-CN" altLang="en-US" sz="2600" b="1">
              <a:solidFill>
                <a:schemeClr val="folHlink"/>
              </a:solidFill>
            </a:endParaRPr>
          </a:p>
        </p:txBody>
      </p:sp>
      <p:graphicFrame>
        <p:nvGraphicFramePr>
          <p:cNvPr id="103427" name="内容占位符 103427"/>
          <p:cNvGraphicFramePr>
            <a:graphicFrameLocks noGrp="1" noChangeAspect="1"/>
          </p:cNvGraphicFramePr>
          <p:nvPr>
            <p:ph sz="half" idx="2"/>
          </p:nvPr>
        </p:nvGraphicFramePr>
        <p:xfrm>
          <a:off x="120968" y="866458"/>
          <a:ext cx="8825865" cy="5896610"/>
        </p:xfrm>
        <a:graphic>
          <a:graphicData uri="http://schemas.openxmlformats.org/presentationml/2006/ole">
            <mc:AlternateContent xmlns:mc="http://schemas.openxmlformats.org/markup-compatibility/2006">
              <mc:Choice xmlns:v="urn:schemas-microsoft-com:vml" Requires="v">
                <p:oleObj spid="_x0000_s3102" name="" r:id="rId1" imgW="8166100" imgH="5465445" progId="">
                  <p:embed/>
                </p:oleObj>
              </mc:Choice>
              <mc:Fallback>
                <p:oleObj name="" r:id="rId1" imgW="8166100" imgH="5465445" progId="">
                  <p:embed/>
                  <p:pic>
                    <p:nvPicPr>
                      <p:cNvPr id="0" name="图片 3101"/>
                      <p:cNvPicPr/>
                      <p:nvPr/>
                    </p:nvPicPr>
                    <p:blipFill>
                      <a:blip r:embed="rId2"/>
                      <a:stretch>
                        <a:fillRect/>
                      </a:stretch>
                    </p:blipFill>
                    <p:spPr>
                      <a:xfrm>
                        <a:off x="120968" y="866458"/>
                        <a:ext cx="8825865" cy="5896610"/>
                      </a:xfrm>
                      <a:prstGeom prst="rect">
                        <a:avLst/>
                      </a:prstGeom>
                      <a:noFill/>
                      <a:ln w="38100">
                        <a:miter/>
                      </a:ln>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49" name="文本占位符 104449"/>
          <p:cNvSpPr>
            <a:spLocks noGrp="1"/>
          </p:cNvSpPr>
          <p:nvPr>
            <p:ph idx="1"/>
          </p:nvPr>
        </p:nvSpPr>
        <p:spPr>
          <a:xfrm>
            <a:off x="457200" y="838200"/>
            <a:ext cx="8229600" cy="5287963"/>
          </a:xfrm>
          <a:ln/>
        </p:spPr>
        <p:txBody>
          <a:bodyPr anchor="t"/>
          <a:p>
            <a:pPr>
              <a:buNone/>
            </a:pPr>
            <a:r>
              <a:rPr lang="zh-CN" altLang="en-US" b="1">
                <a:solidFill>
                  <a:schemeClr val="folHlink"/>
                </a:solidFill>
              </a:rPr>
              <a:t>一、限额设计的概念</a:t>
            </a:r>
            <a:endParaRPr lang="zh-CN" altLang="en-US" b="1">
              <a:solidFill>
                <a:schemeClr val="folHlink"/>
              </a:solidFill>
            </a:endParaRPr>
          </a:p>
          <a:p>
            <a:pPr>
              <a:buNone/>
            </a:pPr>
            <a:r>
              <a:rPr lang="zh-CN" altLang="en-US" sz="2600">
                <a:solidFill>
                  <a:schemeClr val="folHlink"/>
                </a:solidFill>
              </a:rPr>
              <a:t>          所谓限额设计</a:t>
            </a:r>
            <a:r>
              <a:rPr lang="zh-CN" altLang="en-US" sz="2600"/>
              <a:t>就是按批准的设计任务书中的投资限额控制初步设计，按批准的初步设计总概算造价限额控制施工图设计，按施工图预算造价，并考虑确保各个专业使用功能的前提下，对施工图设计的各个专业设计分配投资限额以便控制设计，并严格控制技术和施工图设计的不合理变更对项目投资额的影响，以确保项目的总投资额不超过项目的投资限额。</a:t>
            </a:r>
            <a:endParaRPr lang="zh-CN" altLang="en-US" sz="26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3" name="标题 105473"/>
          <p:cNvSpPr>
            <a:spLocks noGrp="1"/>
          </p:cNvSpPr>
          <p:nvPr>
            <p:ph type="title"/>
          </p:nvPr>
        </p:nvSpPr>
        <p:spPr>
          <a:ln/>
        </p:spPr>
        <p:txBody>
          <a:bodyPr anchor="b"/>
          <a:p>
            <a:r>
              <a:rPr lang="zh-CN" altLang="en-US" sz="3000" b="1"/>
              <a:t>二、限额设计的目标</a:t>
            </a:r>
            <a:endParaRPr lang="zh-CN" altLang="en-US" sz="3000" b="1"/>
          </a:p>
        </p:txBody>
      </p:sp>
      <p:sp>
        <p:nvSpPr>
          <p:cNvPr id="105474" name="文本占位符 105474"/>
          <p:cNvSpPr>
            <a:spLocks noGrp="1"/>
          </p:cNvSpPr>
          <p:nvPr>
            <p:ph idx="1"/>
          </p:nvPr>
        </p:nvSpPr>
        <p:spPr>
          <a:ln/>
        </p:spPr>
        <p:txBody>
          <a:bodyPr anchor="t"/>
          <a:p>
            <a:pPr>
              <a:buNone/>
            </a:pPr>
            <a:r>
              <a:rPr lang="zh-CN" altLang="en-US" sz="2600" b="1"/>
              <a:t>（一）限额设计目标的确定</a:t>
            </a:r>
            <a:endParaRPr lang="zh-CN" altLang="en-US" sz="2600" b="1"/>
          </a:p>
          <a:p>
            <a:pPr>
              <a:buNone/>
            </a:pPr>
            <a:r>
              <a:rPr lang="zh-CN" altLang="en-US"/>
              <a:t>          </a:t>
            </a:r>
            <a:r>
              <a:rPr lang="zh-CN" altLang="en-US" sz="2100"/>
              <a:t>限额设计目标（指标）是在初步设计开始前，根据批准的可行性研究报告及其投资估算（原值）确定的。</a:t>
            </a:r>
            <a:endParaRPr lang="zh-CN" altLang="en-US" sz="2100"/>
          </a:p>
          <a:p>
            <a:pPr>
              <a:buNone/>
            </a:pPr>
            <a:r>
              <a:rPr lang="zh-CN" altLang="en-US" sz="2600" b="1"/>
              <a:t>（二）采用优化设计确保限额设计的实现</a:t>
            </a:r>
            <a:endParaRPr lang="zh-CN" altLang="en-US" sz="2600"/>
          </a:p>
          <a:p>
            <a:pPr>
              <a:buNone/>
            </a:pPr>
            <a:r>
              <a:rPr lang="zh-CN" altLang="en-US"/>
              <a:t>        </a:t>
            </a:r>
            <a:r>
              <a:rPr lang="zh-CN" altLang="en-US" sz="2100"/>
              <a:t>优化设计通常是通过数学模型进行的。一般工作步骤是：分析设计对象综合数据建立目标、构筑模型→选择合适的最优化方法→用计算机对问题求解→对计算结果进行分析和比较，并侧重分析实现的可行性。</a:t>
            </a:r>
            <a:endParaRPr lang="zh-CN" altLang="en-US" sz="2100"/>
          </a:p>
          <a:p>
            <a:pPr>
              <a:buNone/>
            </a:pPr>
            <a:r>
              <a:rPr lang="zh-CN" altLang="en-US" sz="2100"/>
              <a:t>以上四步反复进行，直到结果满意为止。</a:t>
            </a:r>
            <a:r>
              <a:rPr lang="zh-CN" altLang="en-US"/>
              <a:t> </a:t>
            </a:r>
            <a:endParaRPr lang="zh-CN" altLang="en-US" sz="2600"/>
          </a:p>
        </p:txBody>
      </p:sp>
      <p:sp>
        <p:nvSpPr>
          <p:cNvPr id="105475" name="矩形 105475"/>
          <p:cNvSpPr/>
          <p:nvPr/>
        </p:nvSpPr>
        <p:spPr>
          <a:xfrm>
            <a:off x="4365625" y="3246438"/>
            <a:ext cx="412750" cy="366712"/>
          </a:xfrm>
          <a:prstGeom prst="rect">
            <a:avLst/>
          </a:prstGeom>
          <a:noFill/>
          <a:ln w="9525">
            <a:noFill/>
          </a:ln>
        </p:spPr>
        <p:txBody>
          <a:bodyPr wrap="none" anchor="t">
            <a:spAutoFit/>
          </a:bodyPr>
          <a:p>
            <a:r>
              <a:rPr lang="zh-CN" altLang="en-US">
                <a:latin typeface="Arial" panose="020B0604020202020204" pitchFamily="34" charset="0"/>
                <a:ea typeface="宋体" panose="02010600030101010101" pitchFamily="2" charset="-122"/>
              </a:rPr>
              <a:t>～</a:t>
            </a: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7" name="标题 106497"/>
          <p:cNvSpPr>
            <a:spLocks noGrp="1"/>
          </p:cNvSpPr>
          <p:nvPr>
            <p:ph type="title"/>
          </p:nvPr>
        </p:nvSpPr>
        <p:spPr>
          <a:ln/>
        </p:spPr>
        <p:txBody>
          <a:bodyPr anchor="b"/>
          <a:p>
            <a:r>
              <a:rPr lang="zh-CN" altLang="en-US" sz="3000" b="1"/>
              <a:t>三、限额设计的全过程</a:t>
            </a:r>
            <a:endParaRPr lang="zh-CN" altLang="en-US" sz="3000" b="1"/>
          </a:p>
        </p:txBody>
      </p:sp>
      <p:sp>
        <p:nvSpPr>
          <p:cNvPr id="106498" name="矩形 106498"/>
          <p:cNvSpPr/>
          <p:nvPr/>
        </p:nvSpPr>
        <p:spPr>
          <a:xfrm>
            <a:off x="533400" y="1281113"/>
            <a:ext cx="8001000" cy="822325"/>
          </a:xfrm>
          <a:prstGeom prst="rect">
            <a:avLst/>
          </a:prstGeom>
          <a:noFill/>
          <a:ln w="9525">
            <a:noFill/>
          </a:ln>
        </p:spPr>
        <p:txBody>
          <a:bodyPr anchor="ctr">
            <a:spAutoFit/>
          </a:bodyPr>
          <a:p>
            <a:r>
              <a:rPr lang="en-US" altLang="zh-CN" b="1">
                <a:latin typeface="Arial" panose="020B0604020202020204" pitchFamily="34" charset="0"/>
                <a:ea typeface="宋体" panose="02010600030101010101" pitchFamily="2" charset="-122"/>
              </a:rPr>
              <a:t>      </a:t>
            </a:r>
            <a:r>
              <a:rPr lang="zh-CN" altLang="en-US" sz="2400" b="1">
                <a:latin typeface="Arial" panose="020B0604020202020204" pitchFamily="34" charset="0"/>
                <a:ea typeface="宋体" panose="02010600030101010101" pitchFamily="2" charset="-122"/>
              </a:rPr>
              <a:t>限额设计主要应用于适用性强、技术不太复杂、建筑外观较为规则的房地产开发、厂房等建设工程中。</a:t>
            </a:r>
            <a:endParaRPr lang="zh-CN" altLang="en-US" sz="2400" b="1">
              <a:latin typeface="Arial" panose="020B0604020202020204" pitchFamily="34" charset="0"/>
              <a:ea typeface="宋体" panose="02010600030101010101" pitchFamily="2"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107521" name="组合 107521"/>
          <p:cNvGrpSpPr/>
          <p:nvPr/>
        </p:nvGrpSpPr>
        <p:grpSpPr>
          <a:xfrm>
            <a:off x="755650" y="115888"/>
            <a:ext cx="7848600" cy="6742112"/>
            <a:chOff x="0" y="0"/>
            <a:chExt cx="5942" cy="7562"/>
          </a:xfrm>
        </p:grpSpPr>
        <p:grpSp>
          <p:nvGrpSpPr>
            <p:cNvPr id="107522" name="组合 107522"/>
            <p:cNvGrpSpPr/>
            <p:nvPr/>
          </p:nvGrpSpPr>
          <p:grpSpPr>
            <a:xfrm>
              <a:off x="0" y="0"/>
              <a:ext cx="5942" cy="7140"/>
              <a:chOff x="0" y="0"/>
              <a:chExt cx="5942" cy="8158"/>
            </a:xfrm>
          </p:grpSpPr>
          <p:sp>
            <p:nvSpPr>
              <p:cNvPr id="107523" name="直接连接符 107523"/>
              <p:cNvSpPr/>
              <p:nvPr/>
            </p:nvSpPr>
            <p:spPr>
              <a:xfrm flipH="1">
                <a:off x="3202" y="3462"/>
                <a:ext cx="1641" cy="4"/>
              </a:xfrm>
              <a:prstGeom prst="line">
                <a:avLst/>
              </a:prstGeom>
              <a:ln w="9525" cap="flat" cmpd="sng">
                <a:solidFill>
                  <a:srgbClr val="000000"/>
                </a:solidFill>
                <a:prstDash val="solid"/>
                <a:round/>
                <a:headEnd type="none" w="med" len="med"/>
                <a:tailEnd type="none" w="med" len="med"/>
              </a:ln>
            </p:spPr>
          </p:sp>
          <p:sp>
            <p:nvSpPr>
              <p:cNvPr id="107525" name="文本框 107524"/>
              <p:cNvSpPr txBox="1"/>
              <p:nvPr/>
            </p:nvSpPr>
            <p:spPr>
              <a:xfrm>
                <a:off x="3338" y="1071"/>
                <a:ext cx="540" cy="370"/>
              </a:xfrm>
              <a:prstGeom prst="rect">
                <a:avLst/>
              </a:prstGeom>
              <a:noFill/>
              <a:ln w="9525">
                <a:noFill/>
              </a:ln>
            </p:spPr>
            <p:txBody>
              <a:bodyPr lIns="18000" tIns="10800" rIns="18000" bIns="10800"/>
              <a:p>
                <a:pPr algn="just"/>
                <a:r>
                  <a:rPr lang="zh-CN" altLang="en-US" sz="1600" b="1" noProof="1">
                    <a:latin typeface="Times New Roman" panose="02020603050405020304" pitchFamily="18" charset="0"/>
                    <a:ea typeface="宋体" panose="02010600030101010101" pitchFamily="2" charset="-122"/>
                    <a:cs typeface="+mn-cs"/>
                  </a:rPr>
                  <a:t>是</a:t>
                </a:r>
                <a:endParaRPr lang="zh-CN" altLang="en-US" sz="1600" b="1" noProof="1">
                  <a:effectLst>
                    <a:outerShdw blurRad="38100" dist="38100" dir="2700000">
                      <a:srgbClr val="FFFFFF"/>
                    </a:outerShdw>
                  </a:effectLst>
                  <a:latin typeface="Arial" panose="020B0604020202020204" pitchFamily="34" charset="0"/>
                </a:endParaRPr>
              </a:p>
            </p:txBody>
          </p:sp>
          <p:sp>
            <p:nvSpPr>
              <p:cNvPr id="107526" name="文本框 107525"/>
              <p:cNvSpPr txBox="1"/>
              <p:nvPr/>
            </p:nvSpPr>
            <p:spPr>
              <a:xfrm>
                <a:off x="3422" y="4998"/>
                <a:ext cx="540" cy="369"/>
              </a:xfrm>
              <a:prstGeom prst="rect">
                <a:avLst/>
              </a:prstGeom>
              <a:noFill/>
              <a:ln w="9525">
                <a:noFill/>
              </a:ln>
            </p:spPr>
            <p:txBody>
              <a:bodyPr lIns="18000" tIns="10800" rIns="18000" bIns="10800"/>
              <a:p>
                <a:pPr algn="just"/>
                <a:r>
                  <a:rPr lang="zh-CN" altLang="en-US" sz="1600" b="1" noProof="1">
                    <a:latin typeface="Times New Roman" panose="02020603050405020304" pitchFamily="18" charset="0"/>
                    <a:ea typeface="宋体" panose="02010600030101010101" pitchFamily="2" charset="-122"/>
                    <a:cs typeface="+mn-cs"/>
                  </a:rPr>
                  <a:t>是</a:t>
                </a:r>
                <a:endParaRPr lang="zh-CN" altLang="en-US" sz="1600" b="1" noProof="1">
                  <a:effectLst>
                    <a:outerShdw blurRad="38100" dist="38100" dir="2700000">
                      <a:srgbClr val="FFFFFF"/>
                    </a:outerShdw>
                  </a:effectLst>
                  <a:latin typeface="Arial" panose="020B0604020202020204" pitchFamily="34" charset="0"/>
                </a:endParaRPr>
              </a:p>
            </p:txBody>
          </p:sp>
          <p:sp>
            <p:nvSpPr>
              <p:cNvPr id="107527" name="文本框 107526"/>
              <p:cNvSpPr txBox="1"/>
              <p:nvPr/>
            </p:nvSpPr>
            <p:spPr>
              <a:xfrm>
                <a:off x="3977" y="4284"/>
                <a:ext cx="540" cy="370"/>
              </a:xfrm>
              <a:prstGeom prst="rect">
                <a:avLst/>
              </a:prstGeom>
              <a:noFill/>
              <a:ln w="9525">
                <a:noFill/>
              </a:ln>
            </p:spPr>
            <p:txBody>
              <a:bodyPr lIns="18000" tIns="10800" rIns="18000" bIns="10800"/>
              <a:p>
                <a:pPr algn="ctr">
                  <a:lnSpc>
                    <a:spcPct val="144000"/>
                  </a:lnSpc>
                </a:pPr>
                <a:r>
                  <a:rPr lang="zh-CN" altLang="en-US" sz="1600" b="1" noProof="1">
                    <a:latin typeface="Times New Roman" panose="02020603050405020304" pitchFamily="18" charset="0"/>
                    <a:ea typeface="宋体" panose="02010600030101010101" pitchFamily="2" charset="-122"/>
                    <a:cs typeface="+mn-cs"/>
                  </a:rPr>
                  <a:t>否</a:t>
                </a:r>
                <a:endParaRPr lang="zh-CN" altLang="en-US" sz="1600" b="1" noProof="1">
                  <a:effectLst>
                    <a:outerShdw blurRad="38100" dist="38100" dir="2700000">
                      <a:srgbClr val="FFFFFF"/>
                    </a:outerShdw>
                  </a:effectLst>
                  <a:latin typeface="Arial" panose="020B0604020202020204" pitchFamily="34" charset="0"/>
                </a:endParaRPr>
              </a:p>
            </p:txBody>
          </p:sp>
          <p:sp>
            <p:nvSpPr>
              <p:cNvPr id="107528" name="文本框 107527"/>
              <p:cNvSpPr txBox="1"/>
              <p:nvPr/>
            </p:nvSpPr>
            <p:spPr>
              <a:xfrm>
                <a:off x="4862" y="714"/>
                <a:ext cx="540" cy="369"/>
              </a:xfrm>
              <a:prstGeom prst="rect">
                <a:avLst/>
              </a:prstGeom>
              <a:noFill/>
              <a:ln w="9525">
                <a:noFill/>
              </a:ln>
            </p:spPr>
            <p:txBody>
              <a:bodyPr lIns="18000" tIns="10800" rIns="18000" bIns="10800"/>
              <a:p>
                <a:pPr algn="just"/>
                <a:r>
                  <a:rPr lang="zh-CN" altLang="en-US" sz="1600" b="1" noProof="1">
                    <a:latin typeface="Times New Roman" panose="02020603050405020304" pitchFamily="18" charset="0"/>
                    <a:ea typeface="宋体" panose="02010600030101010101" pitchFamily="2" charset="-122"/>
                    <a:cs typeface="+mn-cs"/>
                  </a:rPr>
                  <a:t>否</a:t>
                </a:r>
                <a:endParaRPr lang="zh-CN" altLang="en-US" sz="1600" b="1" noProof="1">
                  <a:effectLst>
                    <a:outerShdw blurRad="38100" dist="38100" dir="2700000">
                      <a:srgbClr val="FFFFFF"/>
                    </a:outerShdw>
                  </a:effectLst>
                  <a:latin typeface="Arial" panose="020B0604020202020204" pitchFamily="34" charset="0"/>
                </a:endParaRPr>
              </a:p>
            </p:txBody>
          </p:sp>
          <p:sp>
            <p:nvSpPr>
              <p:cNvPr id="2" name="直接连接符 107528"/>
              <p:cNvSpPr/>
              <p:nvPr/>
            </p:nvSpPr>
            <p:spPr>
              <a:xfrm>
                <a:off x="3216" y="7283"/>
                <a:ext cx="1620" cy="0"/>
              </a:xfrm>
              <a:prstGeom prst="line">
                <a:avLst/>
              </a:prstGeom>
              <a:ln w="9525" cap="flat" cmpd="sng">
                <a:solidFill>
                  <a:srgbClr val="000000"/>
                </a:solidFill>
                <a:prstDash val="solid"/>
                <a:round/>
                <a:headEnd type="none" w="med" len="med"/>
                <a:tailEnd type="none" w="med" len="med"/>
              </a:ln>
            </p:spPr>
          </p:sp>
          <p:sp>
            <p:nvSpPr>
              <p:cNvPr id="107530" name="流程图: 过程 107529"/>
              <p:cNvSpPr/>
              <p:nvPr/>
            </p:nvSpPr>
            <p:spPr>
              <a:xfrm>
                <a:off x="995" y="0"/>
                <a:ext cx="1278" cy="357"/>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solidFill>
                      <a:srgbClr val="0000FF"/>
                    </a:solidFill>
                    <a:effectLst>
                      <a:outerShdw blurRad="38100" dist="38100" dir="2700000">
                        <a:srgbClr val="000000"/>
                      </a:outerShdw>
                    </a:effectLst>
                    <a:latin typeface="Times New Roman" panose="02020603050405020304" pitchFamily="18" charset="0"/>
                    <a:ea typeface="宋体" panose="02010600030101010101" pitchFamily="2" charset="-122"/>
                    <a:cs typeface="+mn-cs"/>
                  </a:rPr>
                  <a:t>项目投资限额</a:t>
                </a:r>
                <a:endParaRPr lang="zh-CN" altLang="en-US" sz="1600" b="1" strike="noStrike" noProof="1">
                  <a:solidFill>
                    <a:srgbClr val="0000FF"/>
                  </a:solidFill>
                  <a:effectLst>
                    <a:outerShdw blurRad="38100" dist="38100" dir="2700000">
                      <a:srgbClr val="000000"/>
                    </a:outerShdw>
                  </a:effectLst>
                  <a:latin typeface="Arial" panose="020B0604020202020204" pitchFamily="34" charset="0"/>
                </a:endParaRPr>
              </a:p>
            </p:txBody>
          </p:sp>
          <p:sp>
            <p:nvSpPr>
              <p:cNvPr id="107531" name="流程图: 过程 107530"/>
              <p:cNvSpPr/>
              <p:nvPr/>
            </p:nvSpPr>
            <p:spPr>
              <a:xfrm>
                <a:off x="2" y="7802"/>
                <a:ext cx="3285" cy="356"/>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工  程  施  工</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107532" name="流程图: 过程 107531"/>
              <p:cNvSpPr/>
              <p:nvPr/>
            </p:nvSpPr>
            <p:spPr>
              <a:xfrm>
                <a:off x="2" y="5252"/>
                <a:ext cx="3240" cy="356"/>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各专业施工图设计</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107533" name="流程图: 过程 107532"/>
              <p:cNvSpPr/>
              <p:nvPr/>
            </p:nvSpPr>
            <p:spPr>
              <a:xfrm>
                <a:off x="215" y="624"/>
                <a:ext cx="2697" cy="356"/>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单项工程、单位工程投资限额</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107534" name="流程图: 过程 107533"/>
              <p:cNvSpPr/>
              <p:nvPr/>
            </p:nvSpPr>
            <p:spPr>
              <a:xfrm>
                <a:off x="239" y="1295"/>
                <a:ext cx="2673" cy="381"/>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初步设计或技术设计</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107535" name="流程图: 过程 107534"/>
              <p:cNvSpPr/>
              <p:nvPr/>
            </p:nvSpPr>
            <p:spPr>
              <a:xfrm>
                <a:off x="279" y="1941"/>
                <a:ext cx="2633" cy="356"/>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solidFill>
                      <a:srgbClr val="0000FF"/>
                    </a:solidFill>
                    <a:effectLst>
                      <a:outerShdw blurRad="38100" dist="38100" dir="2700000">
                        <a:srgbClr val="000000"/>
                      </a:outerShdw>
                    </a:effectLst>
                    <a:latin typeface="Times New Roman" panose="02020603050405020304" pitchFamily="18" charset="0"/>
                    <a:ea typeface="宋体" panose="02010600030101010101" pitchFamily="2" charset="-122"/>
                    <a:cs typeface="+mn-cs"/>
                  </a:rPr>
                  <a:t>初步设计概算</a:t>
                </a:r>
                <a:endParaRPr lang="zh-CN" altLang="en-US" sz="1600" b="1" strike="noStrike" noProof="1">
                  <a:solidFill>
                    <a:srgbClr val="0000FF"/>
                  </a:solidFill>
                  <a:effectLst>
                    <a:outerShdw blurRad="38100" dist="38100" dir="2700000">
                      <a:srgbClr val="000000"/>
                    </a:outerShdw>
                  </a:effectLst>
                  <a:latin typeface="Arial" panose="020B0604020202020204" pitchFamily="34" charset="0"/>
                </a:endParaRPr>
              </a:p>
            </p:txBody>
          </p:sp>
          <p:sp>
            <p:nvSpPr>
              <p:cNvPr id="107536" name="流程图: 过程 107535"/>
              <p:cNvSpPr/>
              <p:nvPr/>
            </p:nvSpPr>
            <p:spPr>
              <a:xfrm>
                <a:off x="317" y="2590"/>
                <a:ext cx="2556" cy="356"/>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技术方案技术经济分析</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107537" name="流程图: 过程 107536"/>
              <p:cNvSpPr/>
              <p:nvPr/>
            </p:nvSpPr>
            <p:spPr>
              <a:xfrm>
                <a:off x="2" y="4602"/>
                <a:ext cx="3240" cy="356"/>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单位工程、各分部分项工程限额</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107538" name="流程图: 过程 107537"/>
              <p:cNvSpPr/>
              <p:nvPr/>
            </p:nvSpPr>
            <p:spPr>
              <a:xfrm>
                <a:off x="2" y="5829"/>
                <a:ext cx="3240" cy="356"/>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solidFill>
                      <a:srgbClr val="0000FF"/>
                    </a:solidFill>
                    <a:effectLst>
                      <a:outerShdw blurRad="38100" dist="38100" dir="2700000">
                        <a:srgbClr val="000000"/>
                      </a:outerShdw>
                    </a:effectLst>
                    <a:latin typeface="Times New Roman" panose="02020603050405020304" pitchFamily="18" charset="0"/>
                    <a:ea typeface="宋体" panose="02010600030101010101" pitchFamily="2" charset="-122"/>
                    <a:cs typeface="+mn-cs"/>
                  </a:rPr>
                  <a:t>施工图预算</a:t>
                </a:r>
                <a:endParaRPr lang="zh-CN" altLang="en-US" sz="1600" b="1" strike="noStrike" noProof="1">
                  <a:solidFill>
                    <a:srgbClr val="0000FF"/>
                  </a:solidFill>
                  <a:effectLst>
                    <a:outerShdw blurRad="38100" dist="38100" dir="2700000">
                      <a:srgbClr val="000000"/>
                    </a:outerShdw>
                  </a:effectLst>
                  <a:latin typeface="Arial" panose="020B0604020202020204" pitchFamily="34" charset="0"/>
                </a:endParaRPr>
              </a:p>
            </p:txBody>
          </p:sp>
          <p:sp>
            <p:nvSpPr>
              <p:cNvPr id="107539" name="流程图: 过程 107538"/>
              <p:cNvSpPr/>
              <p:nvPr/>
            </p:nvSpPr>
            <p:spPr>
              <a:xfrm>
                <a:off x="2" y="6426"/>
                <a:ext cx="3240" cy="383"/>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施工图设计技术经济分析</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107540" name="流程图: 决策 107539"/>
              <p:cNvSpPr/>
              <p:nvPr/>
            </p:nvSpPr>
            <p:spPr>
              <a:xfrm>
                <a:off x="73" y="7031"/>
                <a:ext cx="3107" cy="492"/>
              </a:xfrm>
              <a:prstGeom prst="flowChartDecision">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造价是否满足限额</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107541" name="流程图: 决策 107540"/>
              <p:cNvSpPr/>
              <p:nvPr/>
            </p:nvSpPr>
            <p:spPr>
              <a:xfrm>
                <a:off x="0" y="3213"/>
                <a:ext cx="3195" cy="492"/>
              </a:xfrm>
              <a:prstGeom prst="flowChartDecision">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造价是否满足限额</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3" name="直接连接符 107541"/>
              <p:cNvSpPr/>
              <p:nvPr/>
            </p:nvSpPr>
            <p:spPr>
              <a:xfrm>
                <a:off x="1562" y="357"/>
                <a:ext cx="0" cy="246"/>
              </a:xfrm>
              <a:prstGeom prst="line">
                <a:avLst/>
              </a:prstGeom>
              <a:ln w="9525" cap="flat" cmpd="sng">
                <a:solidFill>
                  <a:srgbClr val="000000"/>
                </a:solidFill>
                <a:prstDash val="solid"/>
                <a:round/>
                <a:headEnd type="none" w="med" len="med"/>
                <a:tailEnd type="stealth" w="sm" len="med"/>
              </a:ln>
            </p:spPr>
          </p:sp>
          <p:sp>
            <p:nvSpPr>
              <p:cNvPr id="107542" name="直接连接符 107542"/>
              <p:cNvSpPr/>
              <p:nvPr/>
            </p:nvSpPr>
            <p:spPr>
              <a:xfrm>
                <a:off x="1564" y="987"/>
                <a:ext cx="0" cy="246"/>
              </a:xfrm>
              <a:prstGeom prst="line">
                <a:avLst/>
              </a:prstGeom>
              <a:ln w="9525" cap="flat" cmpd="sng">
                <a:solidFill>
                  <a:srgbClr val="000000"/>
                </a:solidFill>
                <a:prstDash val="solid"/>
                <a:round/>
                <a:headEnd type="none" w="med" len="med"/>
                <a:tailEnd type="stealth" w="sm" len="med"/>
              </a:ln>
            </p:spPr>
          </p:sp>
          <p:sp>
            <p:nvSpPr>
              <p:cNvPr id="107543" name="直接连接符 107543"/>
              <p:cNvSpPr/>
              <p:nvPr/>
            </p:nvSpPr>
            <p:spPr>
              <a:xfrm>
                <a:off x="1579" y="1694"/>
                <a:ext cx="0" cy="246"/>
              </a:xfrm>
              <a:prstGeom prst="line">
                <a:avLst/>
              </a:prstGeom>
              <a:ln w="9525" cap="flat" cmpd="sng">
                <a:solidFill>
                  <a:srgbClr val="000000"/>
                </a:solidFill>
                <a:prstDash val="solid"/>
                <a:round/>
                <a:headEnd type="none" w="med" len="med"/>
                <a:tailEnd type="stealth" w="sm" len="med"/>
              </a:ln>
            </p:spPr>
          </p:sp>
          <p:sp>
            <p:nvSpPr>
              <p:cNvPr id="107544" name="直接连接符 107544"/>
              <p:cNvSpPr/>
              <p:nvPr/>
            </p:nvSpPr>
            <p:spPr>
              <a:xfrm>
                <a:off x="1634" y="5609"/>
                <a:ext cx="0" cy="246"/>
              </a:xfrm>
              <a:prstGeom prst="line">
                <a:avLst/>
              </a:prstGeom>
              <a:ln w="9525" cap="flat" cmpd="sng">
                <a:solidFill>
                  <a:srgbClr val="000000"/>
                </a:solidFill>
                <a:prstDash val="solid"/>
                <a:round/>
                <a:headEnd type="none" w="med" len="med"/>
                <a:tailEnd type="stealth" w="sm" len="med"/>
              </a:ln>
            </p:spPr>
          </p:sp>
          <p:sp>
            <p:nvSpPr>
              <p:cNvPr id="107545" name="直接连接符 107545"/>
              <p:cNvSpPr/>
              <p:nvPr/>
            </p:nvSpPr>
            <p:spPr>
              <a:xfrm>
                <a:off x="1622" y="4959"/>
                <a:ext cx="0" cy="247"/>
              </a:xfrm>
              <a:prstGeom prst="line">
                <a:avLst/>
              </a:prstGeom>
              <a:ln w="9525" cap="flat" cmpd="sng">
                <a:solidFill>
                  <a:srgbClr val="000000"/>
                </a:solidFill>
                <a:prstDash val="solid"/>
                <a:round/>
                <a:headEnd type="none" w="med" len="med"/>
                <a:tailEnd type="stealth" w="sm" len="med"/>
              </a:ln>
            </p:spPr>
          </p:sp>
          <p:sp>
            <p:nvSpPr>
              <p:cNvPr id="107546" name="直接连接符 107546"/>
              <p:cNvSpPr/>
              <p:nvPr/>
            </p:nvSpPr>
            <p:spPr>
              <a:xfrm>
                <a:off x="1596" y="2285"/>
                <a:ext cx="0" cy="246"/>
              </a:xfrm>
              <a:prstGeom prst="line">
                <a:avLst/>
              </a:prstGeom>
              <a:ln w="9525" cap="flat" cmpd="sng">
                <a:solidFill>
                  <a:srgbClr val="000000"/>
                </a:solidFill>
                <a:prstDash val="solid"/>
                <a:round/>
                <a:headEnd type="none" w="med" len="med"/>
                <a:tailEnd type="stealth" w="sm" len="med"/>
              </a:ln>
            </p:spPr>
          </p:sp>
          <p:sp>
            <p:nvSpPr>
              <p:cNvPr id="107547" name="直接连接符 107547"/>
              <p:cNvSpPr/>
              <p:nvPr/>
            </p:nvSpPr>
            <p:spPr>
              <a:xfrm>
                <a:off x="1609" y="2947"/>
                <a:ext cx="0" cy="247"/>
              </a:xfrm>
              <a:prstGeom prst="line">
                <a:avLst/>
              </a:prstGeom>
              <a:ln w="9525" cap="flat" cmpd="sng">
                <a:solidFill>
                  <a:srgbClr val="000000"/>
                </a:solidFill>
                <a:prstDash val="solid"/>
                <a:round/>
                <a:headEnd type="none" w="med" len="med"/>
                <a:tailEnd type="stealth" w="sm" len="med"/>
              </a:ln>
            </p:spPr>
          </p:sp>
          <p:sp>
            <p:nvSpPr>
              <p:cNvPr id="107548" name="直接连接符 107548"/>
              <p:cNvSpPr/>
              <p:nvPr/>
            </p:nvSpPr>
            <p:spPr>
              <a:xfrm>
                <a:off x="1622" y="3700"/>
                <a:ext cx="0" cy="246"/>
              </a:xfrm>
              <a:prstGeom prst="line">
                <a:avLst/>
              </a:prstGeom>
              <a:ln w="9525" cap="flat" cmpd="sng">
                <a:solidFill>
                  <a:srgbClr val="000000"/>
                </a:solidFill>
                <a:prstDash val="solid"/>
                <a:round/>
                <a:headEnd type="none" w="med" len="med"/>
                <a:tailEnd type="stealth" w="sm" len="med"/>
              </a:ln>
            </p:spPr>
          </p:sp>
          <p:sp>
            <p:nvSpPr>
              <p:cNvPr id="107549" name="直接连接符 107549"/>
              <p:cNvSpPr/>
              <p:nvPr/>
            </p:nvSpPr>
            <p:spPr>
              <a:xfrm>
                <a:off x="1622" y="6180"/>
                <a:ext cx="0" cy="246"/>
              </a:xfrm>
              <a:prstGeom prst="line">
                <a:avLst/>
              </a:prstGeom>
              <a:ln w="9525" cap="flat" cmpd="sng">
                <a:solidFill>
                  <a:srgbClr val="000000"/>
                </a:solidFill>
                <a:prstDash val="solid"/>
                <a:round/>
                <a:headEnd type="none" w="med" len="med"/>
                <a:tailEnd type="stealth" w="sm" len="med"/>
              </a:ln>
            </p:spPr>
          </p:sp>
          <p:sp>
            <p:nvSpPr>
              <p:cNvPr id="107550" name="直接连接符 107550"/>
              <p:cNvSpPr/>
              <p:nvPr/>
            </p:nvSpPr>
            <p:spPr>
              <a:xfrm>
                <a:off x="1622" y="6796"/>
                <a:ext cx="0" cy="246"/>
              </a:xfrm>
              <a:prstGeom prst="line">
                <a:avLst/>
              </a:prstGeom>
              <a:ln w="9525" cap="flat" cmpd="sng">
                <a:solidFill>
                  <a:srgbClr val="000000"/>
                </a:solidFill>
                <a:prstDash val="solid"/>
                <a:round/>
                <a:headEnd type="none" w="med" len="med"/>
                <a:tailEnd type="stealth" w="sm" len="med"/>
              </a:ln>
            </p:spPr>
          </p:sp>
          <p:sp>
            <p:nvSpPr>
              <p:cNvPr id="107551" name="直接连接符 107551"/>
              <p:cNvSpPr/>
              <p:nvPr/>
            </p:nvSpPr>
            <p:spPr>
              <a:xfrm>
                <a:off x="1622" y="7523"/>
                <a:ext cx="0" cy="247"/>
              </a:xfrm>
              <a:prstGeom prst="line">
                <a:avLst/>
              </a:prstGeom>
              <a:ln w="9525" cap="flat" cmpd="sng">
                <a:solidFill>
                  <a:srgbClr val="000000"/>
                </a:solidFill>
                <a:prstDash val="solid"/>
                <a:round/>
                <a:headEnd type="none" w="med" len="med"/>
                <a:tailEnd type="stealth" w="sm" len="med"/>
              </a:ln>
            </p:spPr>
          </p:sp>
          <p:sp>
            <p:nvSpPr>
              <p:cNvPr id="107553" name="流程图: 过程 107552"/>
              <p:cNvSpPr/>
              <p:nvPr/>
            </p:nvSpPr>
            <p:spPr>
              <a:xfrm>
                <a:off x="330" y="3966"/>
                <a:ext cx="2556" cy="356"/>
              </a:xfrm>
              <a:prstGeom prst="flowChartProcess">
                <a:avLst/>
              </a:prstGeom>
              <a:noFill/>
              <a:ln w="9525" cap="flat" cmpd="sng">
                <a:solidFill>
                  <a:srgbClr val="000000"/>
                </a:solidFill>
                <a:prstDash val="solid"/>
                <a:miter/>
                <a:headEnd type="none" w="med" len="med"/>
                <a:tailEnd type="none" w="med" len="med"/>
              </a:ln>
            </p:spPr>
            <p:txBody>
              <a:bodyPr lIns="18000" tIns="10800" rIns="18000" bIns="10800"/>
              <a:p>
                <a:pPr algn="ctr" fontAlgn="base"/>
                <a:r>
                  <a:rPr lang="zh-CN" altLang="en-US" sz="1600" b="1" strike="noStrike" noProof="1">
                    <a:latin typeface="Times New Roman" panose="02020603050405020304" pitchFamily="18" charset="0"/>
                    <a:ea typeface="宋体" panose="02010600030101010101" pitchFamily="2" charset="-122"/>
                    <a:cs typeface="+mn-cs"/>
                  </a:rPr>
                  <a:t>实施初步设计方案</a:t>
                </a:r>
                <a:endParaRPr lang="zh-CN" altLang="en-US" sz="1600" b="1" strike="noStrike" noProof="1">
                  <a:effectLst>
                    <a:outerShdw blurRad="38100" dist="38100" dir="2700000">
                      <a:srgbClr val="FFFFFF"/>
                    </a:outerShdw>
                  </a:effectLst>
                  <a:latin typeface="Arial" panose="020B0604020202020204" pitchFamily="34" charset="0"/>
                </a:endParaRPr>
              </a:p>
            </p:txBody>
          </p:sp>
          <p:sp>
            <p:nvSpPr>
              <p:cNvPr id="4" name="直接连接符 107553"/>
              <p:cNvSpPr/>
              <p:nvPr/>
            </p:nvSpPr>
            <p:spPr>
              <a:xfrm>
                <a:off x="1622" y="4323"/>
                <a:ext cx="0" cy="246"/>
              </a:xfrm>
              <a:prstGeom prst="line">
                <a:avLst/>
              </a:prstGeom>
              <a:ln w="9525" cap="flat" cmpd="sng">
                <a:solidFill>
                  <a:srgbClr val="000000"/>
                </a:solidFill>
                <a:prstDash val="solid"/>
                <a:round/>
                <a:headEnd type="none" w="med" len="med"/>
                <a:tailEnd type="stealth" w="sm" len="med"/>
              </a:ln>
            </p:spPr>
          </p:sp>
          <p:sp>
            <p:nvSpPr>
              <p:cNvPr id="107554" name="直接连接符 107554"/>
              <p:cNvSpPr/>
              <p:nvPr/>
            </p:nvSpPr>
            <p:spPr>
              <a:xfrm flipH="1">
                <a:off x="2912" y="1428"/>
                <a:ext cx="870" cy="0"/>
              </a:xfrm>
              <a:prstGeom prst="line">
                <a:avLst/>
              </a:prstGeom>
              <a:ln w="9525" cap="flat" cmpd="sng">
                <a:solidFill>
                  <a:srgbClr val="000000"/>
                </a:solidFill>
                <a:prstDash val="solid"/>
                <a:round/>
                <a:headEnd type="none" w="med" len="med"/>
                <a:tailEnd type="stealth" w="sm" len="med"/>
              </a:ln>
            </p:spPr>
          </p:sp>
          <p:sp>
            <p:nvSpPr>
              <p:cNvPr id="107555" name="直接连接符 107555"/>
              <p:cNvSpPr/>
              <p:nvPr/>
            </p:nvSpPr>
            <p:spPr>
              <a:xfrm flipH="1">
                <a:off x="4850" y="1814"/>
                <a:ext cx="6" cy="1636"/>
              </a:xfrm>
              <a:prstGeom prst="line">
                <a:avLst/>
              </a:prstGeom>
              <a:ln w="9525" cap="flat" cmpd="sng">
                <a:solidFill>
                  <a:srgbClr val="000000"/>
                </a:solidFill>
                <a:prstDash val="solid"/>
                <a:round/>
                <a:headEnd type="none" w="med" len="med"/>
                <a:tailEnd type="none" w="med" len="med"/>
              </a:ln>
            </p:spPr>
          </p:sp>
          <p:sp>
            <p:nvSpPr>
              <p:cNvPr id="107556" name="直接连接符 107556"/>
              <p:cNvSpPr/>
              <p:nvPr/>
            </p:nvSpPr>
            <p:spPr>
              <a:xfrm flipV="1">
                <a:off x="4862" y="714"/>
                <a:ext cx="0" cy="369"/>
              </a:xfrm>
              <a:prstGeom prst="line">
                <a:avLst/>
              </a:prstGeom>
              <a:ln w="9525" cap="flat" cmpd="sng">
                <a:solidFill>
                  <a:srgbClr val="000000"/>
                </a:solidFill>
                <a:prstDash val="solid"/>
                <a:round/>
                <a:headEnd type="none" w="med" len="med"/>
                <a:tailEnd type="none" w="med" len="med"/>
              </a:ln>
            </p:spPr>
          </p:sp>
          <p:sp>
            <p:nvSpPr>
              <p:cNvPr id="107557" name="直接连接符 107557"/>
              <p:cNvSpPr/>
              <p:nvPr/>
            </p:nvSpPr>
            <p:spPr>
              <a:xfrm flipH="1">
                <a:off x="2912" y="714"/>
                <a:ext cx="1950" cy="0"/>
              </a:xfrm>
              <a:prstGeom prst="line">
                <a:avLst/>
              </a:prstGeom>
              <a:ln w="9525" cap="flat" cmpd="sng">
                <a:solidFill>
                  <a:srgbClr val="000000"/>
                </a:solidFill>
                <a:prstDash val="solid"/>
                <a:round/>
                <a:headEnd type="none" w="med" len="med"/>
                <a:tailEnd type="stealth" w="sm" len="med"/>
              </a:ln>
            </p:spPr>
          </p:sp>
          <p:sp>
            <p:nvSpPr>
              <p:cNvPr id="107558" name="直接连接符 107558"/>
              <p:cNvSpPr/>
              <p:nvPr/>
            </p:nvSpPr>
            <p:spPr>
              <a:xfrm flipH="1">
                <a:off x="3242" y="5355"/>
                <a:ext cx="540" cy="0"/>
              </a:xfrm>
              <a:prstGeom prst="line">
                <a:avLst/>
              </a:prstGeom>
              <a:ln w="9525" cap="flat" cmpd="sng">
                <a:solidFill>
                  <a:srgbClr val="000000"/>
                </a:solidFill>
                <a:prstDash val="solid"/>
                <a:round/>
                <a:headEnd type="none" w="med" len="med"/>
                <a:tailEnd type="stealth" w="sm" len="med"/>
              </a:ln>
            </p:spPr>
          </p:sp>
          <p:sp>
            <p:nvSpPr>
              <p:cNvPr id="107559" name="直接连接符 107559"/>
              <p:cNvSpPr/>
              <p:nvPr/>
            </p:nvSpPr>
            <p:spPr>
              <a:xfrm flipV="1">
                <a:off x="4850" y="4771"/>
                <a:ext cx="12" cy="249"/>
              </a:xfrm>
              <a:prstGeom prst="line">
                <a:avLst/>
              </a:prstGeom>
              <a:ln w="9525" cap="flat" cmpd="sng">
                <a:solidFill>
                  <a:srgbClr val="000000"/>
                </a:solidFill>
                <a:prstDash val="solid"/>
                <a:round/>
                <a:headEnd type="none" w="med" len="med"/>
                <a:tailEnd type="none" w="med" len="med"/>
              </a:ln>
            </p:spPr>
          </p:sp>
          <p:sp>
            <p:nvSpPr>
              <p:cNvPr id="107560" name="直接连接符 107560"/>
              <p:cNvSpPr/>
              <p:nvPr/>
            </p:nvSpPr>
            <p:spPr>
              <a:xfrm flipH="1">
                <a:off x="3242" y="4771"/>
                <a:ext cx="1620" cy="0"/>
              </a:xfrm>
              <a:prstGeom prst="line">
                <a:avLst/>
              </a:prstGeom>
              <a:ln w="9525" cap="flat" cmpd="sng">
                <a:solidFill>
                  <a:srgbClr val="000000"/>
                </a:solidFill>
                <a:prstDash val="solid"/>
                <a:round/>
                <a:headEnd type="none" w="med" len="med"/>
                <a:tailEnd type="stealth" w="sm" len="med"/>
              </a:ln>
            </p:spPr>
          </p:sp>
          <p:sp>
            <p:nvSpPr>
              <p:cNvPr id="107561" name="直接连接符 107561"/>
              <p:cNvSpPr/>
              <p:nvPr/>
            </p:nvSpPr>
            <p:spPr>
              <a:xfrm flipH="1">
                <a:off x="4852" y="5738"/>
                <a:ext cx="10" cy="1557"/>
              </a:xfrm>
              <a:prstGeom prst="line">
                <a:avLst/>
              </a:prstGeom>
              <a:ln w="9525" cap="flat" cmpd="sng">
                <a:solidFill>
                  <a:srgbClr val="000000"/>
                </a:solidFill>
                <a:prstDash val="solid"/>
                <a:round/>
                <a:headEnd type="none" w="med" len="med"/>
                <a:tailEnd type="none" w="med" len="med"/>
              </a:ln>
            </p:spPr>
          </p:sp>
          <p:sp>
            <p:nvSpPr>
              <p:cNvPr id="107563" name="文本框 107562"/>
              <p:cNvSpPr txBox="1"/>
              <p:nvPr/>
            </p:nvSpPr>
            <p:spPr>
              <a:xfrm>
                <a:off x="3764" y="2856"/>
                <a:ext cx="540" cy="370"/>
              </a:xfrm>
              <a:prstGeom prst="rect">
                <a:avLst/>
              </a:prstGeom>
              <a:noFill/>
              <a:ln w="9525">
                <a:noFill/>
              </a:ln>
            </p:spPr>
            <p:txBody>
              <a:bodyPr lIns="18000" tIns="10800" rIns="18000" bIns="10800"/>
              <a:p>
                <a:pPr algn="ctr">
                  <a:lnSpc>
                    <a:spcPct val="144000"/>
                  </a:lnSpc>
                </a:pPr>
                <a:r>
                  <a:rPr lang="zh-CN" altLang="en-US" sz="1600" b="1" noProof="1">
                    <a:latin typeface="Times New Roman" panose="02020603050405020304" pitchFamily="18" charset="0"/>
                    <a:ea typeface="宋体" panose="02010600030101010101" pitchFamily="2" charset="-122"/>
                    <a:cs typeface="+mn-cs"/>
                  </a:rPr>
                  <a:t>否</a:t>
                </a:r>
                <a:endParaRPr lang="zh-CN" altLang="en-US" sz="1600" b="1" noProof="1">
                  <a:effectLst>
                    <a:outerShdw blurRad="38100" dist="38100" dir="2700000">
                      <a:srgbClr val="FFFFFF"/>
                    </a:outerShdw>
                  </a:effectLst>
                  <a:latin typeface="Arial" panose="020B0604020202020204" pitchFamily="34" charset="0"/>
                </a:endParaRPr>
              </a:p>
            </p:txBody>
          </p:sp>
          <p:sp>
            <p:nvSpPr>
              <p:cNvPr id="107564" name="文本框 107563"/>
              <p:cNvSpPr txBox="1"/>
              <p:nvPr/>
            </p:nvSpPr>
            <p:spPr>
              <a:xfrm>
                <a:off x="3437" y="6783"/>
                <a:ext cx="540" cy="369"/>
              </a:xfrm>
              <a:prstGeom prst="rect">
                <a:avLst/>
              </a:prstGeom>
              <a:noFill/>
              <a:ln w="9525">
                <a:noFill/>
              </a:ln>
            </p:spPr>
            <p:txBody>
              <a:bodyPr lIns="18000" tIns="10800" rIns="18000" bIns="10800"/>
              <a:p>
                <a:pPr algn="ctr">
                  <a:lnSpc>
                    <a:spcPct val="144000"/>
                  </a:lnSpc>
                </a:pPr>
                <a:r>
                  <a:rPr lang="zh-CN" altLang="en-US" sz="1600" b="1" noProof="1">
                    <a:latin typeface="Times New Roman" panose="02020603050405020304" pitchFamily="18" charset="0"/>
                    <a:ea typeface="宋体" panose="02010600030101010101" pitchFamily="2" charset="-122"/>
                    <a:cs typeface="+mn-cs"/>
                  </a:rPr>
                  <a:t>否</a:t>
                </a:r>
                <a:endParaRPr lang="zh-CN" altLang="en-US" sz="1600" b="1" noProof="1">
                  <a:effectLst>
                    <a:outerShdw blurRad="38100" dist="38100" dir="2700000">
                      <a:srgbClr val="FFFFFF"/>
                    </a:outerShdw>
                  </a:effectLst>
                  <a:latin typeface="Arial" panose="020B0604020202020204" pitchFamily="34" charset="0"/>
                </a:endParaRPr>
              </a:p>
            </p:txBody>
          </p:sp>
          <p:grpSp>
            <p:nvGrpSpPr>
              <p:cNvPr id="5" name="组合 107564"/>
              <p:cNvGrpSpPr/>
              <p:nvPr/>
            </p:nvGrpSpPr>
            <p:grpSpPr>
              <a:xfrm>
                <a:off x="3782" y="4998"/>
                <a:ext cx="2160" cy="738"/>
                <a:chOff x="0" y="0"/>
                <a:chExt cx="2160" cy="738"/>
              </a:xfrm>
            </p:grpSpPr>
            <p:sp>
              <p:nvSpPr>
                <p:cNvPr id="107566" name="流程图: 决策 107565"/>
                <p:cNvSpPr/>
                <p:nvPr/>
              </p:nvSpPr>
              <p:spPr>
                <a:xfrm>
                  <a:off x="0" y="0"/>
                  <a:ext cx="2160" cy="738"/>
                </a:xfrm>
                <a:prstGeom prst="flowChartDecision">
                  <a:avLst/>
                </a:prstGeom>
                <a:noFill/>
                <a:ln w="9525" cap="flat" cmpd="sng">
                  <a:solidFill>
                    <a:srgbClr val="000000"/>
                  </a:solidFill>
                  <a:prstDash val="solid"/>
                  <a:miter/>
                  <a:headEnd type="none" w="med" len="med"/>
                  <a:tailEnd type="none" w="med" len="med"/>
                </a:ln>
              </p:spPr>
              <p:txBody>
                <a:bodyPr lIns="18000" tIns="10800" rIns="18000" bIns="10800"/>
                <a:p>
                  <a:pPr algn="ctr" fontAlgn="base"/>
                  <a:endParaRPr sz="1600" b="1" strike="noStrike" noProof="1">
                    <a:effectLst>
                      <a:outerShdw blurRad="38100" dist="38100" dir="2700000">
                        <a:srgbClr val="FFFFFF"/>
                      </a:outerShdw>
                    </a:effectLst>
                    <a:latin typeface="Arial" panose="020B0604020202020204" pitchFamily="34" charset="0"/>
                  </a:endParaRPr>
                </a:p>
              </p:txBody>
            </p:sp>
            <p:sp>
              <p:nvSpPr>
                <p:cNvPr id="107567" name="文本框 107566"/>
                <p:cNvSpPr txBox="1"/>
                <p:nvPr/>
              </p:nvSpPr>
              <p:spPr>
                <a:xfrm>
                  <a:off x="291" y="178"/>
                  <a:ext cx="1491" cy="357"/>
                </a:xfrm>
                <a:prstGeom prst="rect">
                  <a:avLst/>
                </a:prstGeom>
                <a:noFill/>
                <a:ln w="9525">
                  <a:noFill/>
                </a:ln>
              </p:spPr>
              <p:txBody>
                <a:bodyPr lIns="0" tIns="0" rIns="0" bIns="0"/>
                <a:p>
                  <a:pPr algn="ctr"/>
                  <a:r>
                    <a:rPr lang="zh-CN" altLang="en-US" sz="1600" b="1" noProof="1">
                      <a:latin typeface="Times New Roman" panose="02020603050405020304" pitchFamily="18" charset="0"/>
                      <a:ea typeface="宋体" panose="02010600030101010101" pitchFamily="2" charset="-122"/>
                      <a:cs typeface="+mn-cs"/>
                    </a:rPr>
                    <a:t>限额是否合理</a:t>
                  </a:r>
                  <a:endParaRPr lang="zh-CN" altLang="en-US" sz="1600" b="1" noProof="1">
                    <a:effectLst>
                      <a:outerShdw blurRad="38100" dist="38100" dir="2700000">
                        <a:srgbClr val="FFFFFF"/>
                      </a:outerShdw>
                    </a:effectLst>
                    <a:latin typeface="Arial" panose="020B0604020202020204" pitchFamily="34" charset="0"/>
                  </a:endParaRPr>
                </a:p>
              </p:txBody>
            </p:sp>
          </p:grpSp>
          <p:grpSp>
            <p:nvGrpSpPr>
              <p:cNvPr id="6" name="组合 107567"/>
              <p:cNvGrpSpPr/>
              <p:nvPr/>
            </p:nvGrpSpPr>
            <p:grpSpPr>
              <a:xfrm>
                <a:off x="3764" y="1071"/>
                <a:ext cx="2160" cy="738"/>
                <a:chOff x="0" y="0"/>
                <a:chExt cx="2160" cy="738"/>
              </a:xfrm>
            </p:grpSpPr>
            <p:sp>
              <p:nvSpPr>
                <p:cNvPr id="107569" name="流程图: 决策 107568"/>
                <p:cNvSpPr/>
                <p:nvPr/>
              </p:nvSpPr>
              <p:spPr>
                <a:xfrm>
                  <a:off x="0" y="0"/>
                  <a:ext cx="2160" cy="738"/>
                </a:xfrm>
                <a:prstGeom prst="flowChartDecision">
                  <a:avLst/>
                </a:prstGeom>
                <a:noFill/>
                <a:ln w="9525" cap="flat" cmpd="sng">
                  <a:solidFill>
                    <a:srgbClr val="000000"/>
                  </a:solidFill>
                  <a:prstDash val="solid"/>
                  <a:miter/>
                  <a:headEnd type="none" w="med" len="med"/>
                  <a:tailEnd type="none" w="med" len="med"/>
                </a:ln>
              </p:spPr>
              <p:txBody>
                <a:bodyPr lIns="18000" tIns="10800" rIns="18000" bIns="10800"/>
                <a:p>
                  <a:pPr algn="ctr" fontAlgn="base"/>
                  <a:endParaRPr sz="1600" b="1" strike="noStrike" noProof="1">
                    <a:effectLst>
                      <a:outerShdw blurRad="38100" dist="38100" dir="2700000">
                        <a:srgbClr val="FFFFFF"/>
                      </a:outerShdw>
                    </a:effectLst>
                    <a:latin typeface="Arial" panose="020B0604020202020204" pitchFamily="34" charset="0"/>
                  </a:endParaRPr>
                </a:p>
              </p:txBody>
            </p:sp>
            <p:sp>
              <p:nvSpPr>
                <p:cNvPr id="107570" name="文本框 107569"/>
                <p:cNvSpPr txBox="1"/>
                <p:nvPr/>
              </p:nvSpPr>
              <p:spPr>
                <a:xfrm>
                  <a:off x="291" y="178"/>
                  <a:ext cx="1491" cy="357"/>
                </a:xfrm>
                <a:prstGeom prst="rect">
                  <a:avLst/>
                </a:prstGeom>
                <a:noFill/>
                <a:ln w="9525">
                  <a:noFill/>
                </a:ln>
              </p:spPr>
              <p:txBody>
                <a:bodyPr lIns="0" tIns="0" rIns="0" bIns="0"/>
                <a:p>
                  <a:pPr algn="ctr"/>
                  <a:r>
                    <a:rPr lang="zh-CN" altLang="en-US" sz="1600" b="1" noProof="1">
                      <a:latin typeface="Times New Roman" panose="02020603050405020304" pitchFamily="18" charset="0"/>
                      <a:ea typeface="宋体" panose="02010600030101010101" pitchFamily="2" charset="-122"/>
                      <a:cs typeface="+mn-cs"/>
                    </a:rPr>
                    <a:t>限额是否合理</a:t>
                  </a:r>
                  <a:endParaRPr lang="zh-CN" altLang="en-US" sz="1600" b="1" noProof="1">
                    <a:effectLst>
                      <a:outerShdw blurRad="38100" dist="38100" dir="2700000">
                        <a:srgbClr val="FFFFFF"/>
                      </a:outerShdw>
                    </a:effectLst>
                    <a:latin typeface="Arial" panose="020B0604020202020204" pitchFamily="34" charset="0"/>
                  </a:endParaRPr>
                </a:p>
              </p:txBody>
            </p:sp>
          </p:grpSp>
        </p:grpSp>
        <p:sp>
          <p:nvSpPr>
            <p:cNvPr id="107571" name="文本框 107570"/>
            <p:cNvSpPr txBox="1"/>
            <p:nvPr/>
          </p:nvSpPr>
          <p:spPr>
            <a:xfrm>
              <a:off x="556" y="7205"/>
              <a:ext cx="3408" cy="357"/>
            </a:xfrm>
            <a:prstGeom prst="rect">
              <a:avLst/>
            </a:prstGeom>
            <a:noFill/>
            <a:ln w="9525">
              <a:noFill/>
            </a:ln>
          </p:spPr>
          <p:txBody>
            <a:bodyPr lIns="0" tIns="0" rIns="0" bIns="0"/>
            <a:p>
              <a:pPr algn="ctr"/>
              <a:r>
                <a:rPr lang="zh-CN" altLang="en-US" sz="1600" b="1" noProof="1">
                  <a:solidFill>
                    <a:srgbClr val="0000FF"/>
                  </a:solidFill>
                  <a:effectLst>
                    <a:outerShdw blurRad="38100" dist="38100" dir="2700000">
                      <a:srgbClr val="000000"/>
                    </a:outerShdw>
                  </a:effectLst>
                  <a:latin typeface="Times New Roman" panose="02020603050405020304" pitchFamily="18" charset="0"/>
                  <a:ea typeface="宋体" panose="02010600030101010101" pitchFamily="2" charset="-122"/>
                  <a:cs typeface="+mn-cs"/>
                </a:rPr>
                <a:t>限额设计流程图</a:t>
              </a:r>
              <a:endParaRPr lang="zh-CN" altLang="en-US" sz="1600" b="1" noProof="1">
                <a:solidFill>
                  <a:srgbClr val="0000FF"/>
                </a:solidFill>
                <a:effectLst>
                  <a:outerShdw blurRad="38100" dist="38100" dir="2700000">
                    <a:srgbClr val="000000"/>
                  </a:outerShdw>
                </a:effectLst>
                <a:latin typeface="Arial" panose="020B0604020202020204" pitchFamily="34" charset="0"/>
              </a:endParaRPr>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5" name="标题 108545"/>
          <p:cNvSpPr>
            <a:spLocks noGrp="1"/>
          </p:cNvSpPr>
          <p:nvPr>
            <p:ph type="title"/>
          </p:nvPr>
        </p:nvSpPr>
        <p:spPr>
          <a:xfrm>
            <a:off x="468313" y="404813"/>
            <a:ext cx="9042400" cy="830262"/>
          </a:xfrm>
          <a:ln/>
        </p:spPr>
        <p:txBody>
          <a:bodyPr anchor="b"/>
          <a:p>
            <a:r>
              <a:rPr lang="zh-CN" altLang="en-US" sz="3400" b="1">
                <a:latin typeface="黑体" panose="02010609060101010101" pitchFamily="49" charset="-122"/>
                <a:ea typeface="黑体" panose="02010609060101010101" pitchFamily="49" charset="-122"/>
              </a:rPr>
              <a:t> 限额设计</a:t>
            </a:r>
            <a:endParaRPr lang="zh-CN" altLang="en-US" sz="3400" b="1">
              <a:latin typeface="黑体" panose="02010609060101010101" pitchFamily="49" charset="-122"/>
              <a:ea typeface="黑体" panose="02010609060101010101" pitchFamily="49" charset="-122"/>
            </a:endParaRPr>
          </a:p>
        </p:txBody>
      </p:sp>
      <p:sp>
        <p:nvSpPr>
          <p:cNvPr id="108547" name="文本占位符 108546"/>
          <p:cNvSpPr>
            <a:spLocks noGrp="1"/>
          </p:cNvSpPr>
          <p:nvPr>
            <p:ph idx="1"/>
          </p:nvPr>
        </p:nvSpPr>
        <p:spPr>
          <a:xfrm>
            <a:off x="539750" y="1484313"/>
            <a:ext cx="8135938" cy="5111750"/>
          </a:xfrm>
        </p:spPr>
        <p:txBody>
          <a:bodyPr/>
          <a:p>
            <a:pPr marL="186055" indent="-186055" fontAlgn="base">
              <a:lnSpc>
                <a:spcPct val="120000"/>
              </a:lnSpc>
              <a:buNone/>
            </a:pPr>
            <a:r>
              <a:rPr lang="zh-CN" altLang="en-US" b="1" strike="noStrike" noProof="1">
                <a:solidFill>
                  <a:srgbClr val="0000FF"/>
                </a:solidFill>
              </a:rPr>
              <a:t>设计和横向控制和纵向控制 </a:t>
            </a:r>
            <a:endParaRPr lang="zh-CN" altLang="en-US" b="1" strike="noStrike" noProof="1">
              <a:solidFill>
                <a:srgbClr val="0000FF"/>
              </a:solidFill>
            </a:endParaRPr>
          </a:p>
          <a:p>
            <a:pPr marL="1303655" lvl="1" indent="-533400" fontAlgn="base">
              <a:lnSpc>
                <a:spcPct val="120000"/>
              </a:lnSpc>
            </a:pPr>
            <a:r>
              <a:rPr lang="zh-CN" altLang="en-US" strike="noStrike" noProof="1"/>
              <a:t>按照限额设计过程从前往后依次进行控制，称为</a:t>
            </a:r>
            <a:r>
              <a:rPr lang="zh-CN" altLang="en-US" b="1" strike="noStrike" noProof="1">
                <a:solidFill>
                  <a:srgbClr val="0000FF"/>
                </a:solidFill>
                <a:effectLst>
                  <a:outerShdw blurRad="38100" dist="38100" dir="2700000">
                    <a:srgbClr val="000000"/>
                  </a:outerShdw>
                </a:effectLst>
              </a:rPr>
              <a:t>纵向控制</a:t>
            </a:r>
            <a:r>
              <a:rPr lang="zh-CN" altLang="en-US" strike="noStrike" noProof="1"/>
              <a:t>；</a:t>
            </a:r>
            <a:endParaRPr lang="zh-CN" altLang="en-US" strike="noStrike" noProof="1"/>
          </a:p>
          <a:p>
            <a:pPr marL="1303655" lvl="1" indent="-533400" fontAlgn="base">
              <a:lnSpc>
                <a:spcPct val="120000"/>
              </a:lnSpc>
            </a:pPr>
            <a:r>
              <a:rPr lang="zh-CN" altLang="en-US" strike="noStrike" noProof="1"/>
              <a:t>对设计单位及其内部各专业、科室及设计人员进行考核，实施奖惩，进而保证设计质量的一种控制方法，称为</a:t>
            </a:r>
            <a:r>
              <a:rPr lang="zh-CN" altLang="en-US" b="1" strike="noStrike" noProof="1">
                <a:solidFill>
                  <a:srgbClr val="0000FF"/>
                </a:solidFill>
                <a:effectLst>
                  <a:outerShdw blurRad="38100" dist="38100" dir="2700000">
                    <a:srgbClr val="000000"/>
                  </a:outerShdw>
                </a:effectLst>
              </a:rPr>
              <a:t>横向控制</a:t>
            </a:r>
            <a:r>
              <a:rPr lang="zh-CN" altLang="en-US" strike="noStrike" noProof="1"/>
              <a:t>。 </a:t>
            </a:r>
            <a:endParaRPr lang="zh-CN" altLang="en-US" strike="noStrike" noProof="1"/>
          </a:p>
        </p:txBody>
      </p:sp>
      <p:sp>
        <p:nvSpPr>
          <p:cNvPr id="2" name="左箭头 108547">
            <a:hlinkClick r:id="rId1" action="ppaction://hlinksldjump"/>
          </p:cNvPr>
          <p:cNvSpPr/>
          <p:nvPr/>
        </p:nvSpPr>
        <p:spPr>
          <a:xfrm>
            <a:off x="7885113" y="6381750"/>
            <a:ext cx="719137" cy="287338"/>
          </a:xfrm>
          <a:prstGeom prst="leftArrow">
            <a:avLst>
              <a:gd name="adj1" fmla="val 50000"/>
              <a:gd name="adj2" fmla="val 62557"/>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8547">
                                            <p:txEl>
                                              <p:charRg st="14" end="41"/>
                                            </p:txEl>
                                          </p:spTgt>
                                        </p:tgtEl>
                                        <p:attrNameLst>
                                          <p:attrName>style.visibility</p:attrName>
                                        </p:attrNameLst>
                                      </p:cBhvr>
                                      <p:to>
                                        <p:strVal val="visible"/>
                                      </p:to>
                                    </p:set>
                                    <p:animEffect transition="in" filter="dissolve">
                                      <p:cBhvr>
                                        <p:cTn id="7" dur="500"/>
                                        <p:tgtEl>
                                          <p:spTgt spid="108547">
                                            <p:txEl>
                                              <p:charRg st="14" end="4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8547">
                                            <p:txEl>
                                              <p:charRg st="41" end="96"/>
                                            </p:txEl>
                                          </p:spTgt>
                                        </p:tgtEl>
                                        <p:attrNameLst>
                                          <p:attrName>style.visibility</p:attrName>
                                        </p:attrNameLst>
                                      </p:cBhvr>
                                      <p:to>
                                        <p:strVal val="visible"/>
                                      </p:to>
                                    </p:set>
                                    <p:animEffect transition="in" filter="dissolve">
                                      <p:cBhvr>
                                        <p:cTn id="12" dur="500"/>
                                        <p:tgtEl>
                                          <p:spTgt spid="108547">
                                            <p:txEl>
                                              <p:charRg st="41" end="9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9569" name="文本占位符 109569"/>
          <p:cNvPicPr>
            <a:picLocks noGrp="1" noChangeAspect="1"/>
          </p:cNvPicPr>
          <p:nvPr>
            <p:ph idx="1"/>
          </p:nvPr>
        </p:nvPicPr>
        <p:blipFill>
          <a:blip r:embed="rId1"/>
          <a:srcRect l="3941" t="9070" r="1479" b="9302"/>
          <a:stretch>
            <a:fillRect/>
          </a:stretch>
        </p:blipFill>
        <p:spPr>
          <a:xfrm>
            <a:off x="0" y="334963"/>
            <a:ext cx="9144000" cy="5165725"/>
          </a:xfrm>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3" name="标题 110593"/>
          <p:cNvSpPr>
            <a:spLocks noGrp="1"/>
          </p:cNvSpPr>
          <p:nvPr>
            <p:ph type="title"/>
          </p:nvPr>
        </p:nvSpPr>
        <p:spPr>
          <a:ln/>
        </p:spPr>
        <p:txBody>
          <a:bodyPr anchor="b"/>
          <a:p>
            <a:r>
              <a:rPr lang="zh-CN" altLang="en-US" sz="3000" b="1"/>
              <a:t>四、推行限额设计的配套措施</a:t>
            </a:r>
            <a:endParaRPr lang="zh-CN" altLang="en-US" sz="3000" b="1"/>
          </a:p>
        </p:txBody>
      </p:sp>
      <p:sp>
        <p:nvSpPr>
          <p:cNvPr id="110594" name="文本占位符 110594"/>
          <p:cNvSpPr>
            <a:spLocks noGrp="1"/>
          </p:cNvSpPr>
          <p:nvPr>
            <p:ph idx="1"/>
          </p:nvPr>
        </p:nvSpPr>
        <p:spPr>
          <a:ln/>
        </p:spPr>
        <p:txBody>
          <a:bodyPr anchor="t"/>
          <a:p>
            <a:pPr>
              <a:lnSpc>
                <a:spcPct val="90000"/>
              </a:lnSpc>
            </a:pPr>
            <a:r>
              <a:rPr lang="zh-CN" altLang="en-US"/>
              <a:t>为推行限额设计，并取得良好的效果，应注意做好以下事项：</a:t>
            </a:r>
            <a:endParaRPr lang="zh-CN" altLang="en-US" b="1"/>
          </a:p>
          <a:p>
            <a:pPr>
              <a:lnSpc>
                <a:spcPct val="90000"/>
              </a:lnSpc>
            </a:pPr>
            <a:r>
              <a:rPr lang="zh-CN" altLang="en-US" b="1"/>
              <a:t>（</a:t>
            </a:r>
            <a:r>
              <a:rPr lang="en-US" altLang="zh-CN" b="1"/>
              <a:t>1</a:t>
            </a:r>
            <a:r>
              <a:rPr lang="zh-CN" altLang="en-US" b="1"/>
              <a:t>）严格按照设计的程序办事</a:t>
            </a:r>
            <a:endParaRPr lang="zh-CN" altLang="en-US" b="1"/>
          </a:p>
          <a:p>
            <a:pPr>
              <a:lnSpc>
                <a:spcPct val="90000"/>
              </a:lnSpc>
            </a:pPr>
            <a:r>
              <a:rPr lang="zh-CN" altLang="en-US" b="1"/>
              <a:t>（</a:t>
            </a:r>
            <a:r>
              <a:rPr lang="en-US" altLang="zh-CN" b="1"/>
              <a:t>2</a:t>
            </a:r>
            <a:r>
              <a:rPr lang="zh-CN" altLang="en-US" b="1"/>
              <a:t>）重视设计的多方案选优</a:t>
            </a:r>
            <a:endParaRPr lang="zh-CN" altLang="en-US" b="1"/>
          </a:p>
          <a:p>
            <a:pPr>
              <a:lnSpc>
                <a:spcPct val="90000"/>
              </a:lnSpc>
            </a:pPr>
            <a:r>
              <a:rPr lang="zh-CN" altLang="en-US" b="1"/>
              <a:t>（</a:t>
            </a:r>
            <a:r>
              <a:rPr lang="en-US" altLang="zh-CN" b="1"/>
              <a:t>3</a:t>
            </a:r>
            <a:r>
              <a:rPr lang="zh-CN" altLang="en-US" b="1"/>
              <a:t>）认真控制每一项专业设计</a:t>
            </a:r>
            <a:endParaRPr lang="zh-CN" altLang="en-US" b="1"/>
          </a:p>
          <a:p>
            <a:pPr>
              <a:lnSpc>
                <a:spcPct val="90000"/>
              </a:lnSpc>
            </a:pPr>
            <a:r>
              <a:rPr lang="zh-CN" altLang="en-US" b="1"/>
              <a:t>（</a:t>
            </a:r>
            <a:r>
              <a:rPr lang="en-US" altLang="zh-CN" b="1"/>
              <a:t>4</a:t>
            </a:r>
            <a:r>
              <a:rPr lang="zh-CN" altLang="en-US" b="1"/>
              <a:t>）加强设计审核工作</a:t>
            </a:r>
            <a:endParaRPr lang="zh-CN" altLang="en-US" b="1"/>
          </a:p>
          <a:p>
            <a:pPr>
              <a:lnSpc>
                <a:spcPct val="90000"/>
              </a:lnSpc>
            </a:pPr>
            <a:r>
              <a:rPr lang="zh-CN" altLang="en-US" b="1"/>
              <a:t>（</a:t>
            </a:r>
            <a:r>
              <a:rPr lang="en-US" altLang="zh-CN" b="1"/>
              <a:t>5</a:t>
            </a:r>
            <a:r>
              <a:rPr lang="zh-CN" altLang="en-US" b="1"/>
              <a:t>）加强设计变更的管理控制工作</a:t>
            </a:r>
            <a:endParaRPr lang="zh-CN" altLang="en-US" b="1"/>
          </a:p>
          <a:p>
            <a:pPr>
              <a:lnSpc>
                <a:spcPct val="90000"/>
              </a:lnSpc>
            </a:pPr>
            <a:r>
              <a:rPr lang="zh-CN" altLang="en-US" b="1"/>
              <a:t>（</a:t>
            </a:r>
            <a:r>
              <a:rPr lang="en-US" altLang="zh-CN" b="1"/>
              <a:t>6</a:t>
            </a:r>
            <a:r>
              <a:rPr lang="zh-CN" altLang="en-US" b="1"/>
              <a:t>）健全设计经济责任制</a:t>
            </a:r>
            <a:endParaRPr lang="zh-CN" altLang="en-US" b="1"/>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7" name="标题 111617"/>
          <p:cNvSpPr>
            <a:spLocks noGrp="1"/>
          </p:cNvSpPr>
          <p:nvPr>
            <p:ph type="title"/>
          </p:nvPr>
        </p:nvSpPr>
        <p:spPr>
          <a:ln/>
        </p:spPr>
        <p:txBody>
          <a:bodyPr anchor="b"/>
          <a:p>
            <a:r>
              <a:rPr lang="zh-CN" altLang="en-US" b="1"/>
              <a:t>五、限额设计的发展</a:t>
            </a:r>
            <a:endParaRPr lang="zh-CN" altLang="en-US" b="1"/>
          </a:p>
        </p:txBody>
      </p:sp>
      <p:sp>
        <p:nvSpPr>
          <p:cNvPr id="111618" name="文本占位符 111618"/>
          <p:cNvSpPr>
            <a:spLocks noGrp="1"/>
          </p:cNvSpPr>
          <p:nvPr>
            <p:ph idx="1"/>
          </p:nvPr>
        </p:nvSpPr>
        <p:spPr>
          <a:ln/>
        </p:spPr>
        <p:txBody>
          <a:bodyPr anchor="t"/>
          <a:p>
            <a:r>
              <a:rPr lang="zh-CN" altLang="en-US" sz="2600" b="1"/>
              <a:t>（一）限额设计的不足</a:t>
            </a:r>
            <a:endParaRPr lang="zh-CN" altLang="en-US" sz="2600"/>
          </a:p>
          <a:p>
            <a:r>
              <a:rPr lang="zh-CN" altLang="en-US" sz="2600"/>
              <a:t>（</a:t>
            </a:r>
            <a:r>
              <a:rPr lang="en-US" altLang="zh-CN" sz="2600"/>
              <a:t>1</a:t>
            </a:r>
            <a:r>
              <a:rPr lang="zh-CN" altLang="en-US" sz="2600"/>
              <a:t>）价值工程中，适当提高造价、功能大提高和造价不变、功能提高这两条提高价值的途径在限额设计中不能得到充分的运用，尤其是前者；</a:t>
            </a:r>
            <a:endParaRPr lang="zh-CN" altLang="en-US" sz="2600"/>
          </a:p>
          <a:p>
            <a:r>
              <a:rPr lang="zh-CN" altLang="en-US" sz="2600"/>
              <a:t>（</a:t>
            </a:r>
            <a:r>
              <a:rPr lang="en-US" altLang="zh-CN" sz="2600"/>
              <a:t>2</a:t>
            </a:r>
            <a:r>
              <a:rPr lang="zh-CN" altLang="en-US" sz="2600"/>
              <a:t>）可能会出现限额设计完成了，但对项目的全寿命费用考虑较少，会出现全寿命费用不一定经济的现象；</a:t>
            </a:r>
            <a:endParaRPr lang="zh-CN" altLang="en-US" sz="2600"/>
          </a:p>
          <a:p>
            <a:r>
              <a:rPr lang="zh-CN" altLang="en-US" sz="2600"/>
              <a:t>（</a:t>
            </a:r>
            <a:r>
              <a:rPr lang="en-US" altLang="zh-CN" sz="2600"/>
              <a:t>3</a:t>
            </a:r>
            <a:r>
              <a:rPr lang="zh-CN" altLang="en-US" sz="2600"/>
              <a:t>）可能出现投资概算和限额设计的矛盾。</a:t>
            </a:r>
            <a:endParaRPr lang="zh-CN" altLang="en-US" sz="26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1" name="文本占位符 112641"/>
          <p:cNvSpPr>
            <a:spLocks noGrp="1"/>
          </p:cNvSpPr>
          <p:nvPr>
            <p:ph idx="1"/>
          </p:nvPr>
        </p:nvSpPr>
        <p:spPr>
          <a:xfrm>
            <a:off x="457200" y="685800"/>
            <a:ext cx="8229600" cy="5440363"/>
          </a:xfrm>
          <a:ln/>
        </p:spPr>
        <p:txBody>
          <a:bodyPr anchor="t"/>
          <a:p>
            <a:pPr>
              <a:buNone/>
            </a:pPr>
            <a:r>
              <a:rPr lang="zh-CN" altLang="en-US"/>
              <a:t>（二）限额设计的完善</a:t>
            </a:r>
            <a:endParaRPr lang="zh-CN" altLang="en-US"/>
          </a:p>
          <a:p>
            <a:pPr>
              <a:buNone/>
            </a:pPr>
            <a:r>
              <a:rPr lang="zh-CN" altLang="en-US"/>
              <a:t>           限额设计中要正确处理好投资限额与项目功能之间的对立统一的辩证关系。可对限额设计做如下改进和完善：</a:t>
            </a:r>
            <a:endParaRPr lang="zh-CN" altLang="en-US"/>
          </a:p>
          <a:p>
            <a:pPr>
              <a:buNone/>
            </a:pPr>
            <a:r>
              <a:rPr lang="zh-CN" altLang="en-US"/>
              <a:t>  </a:t>
            </a:r>
            <a:r>
              <a:rPr lang="en-US" altLang="zh-CN"/>
              <a:t>1.</a:t>
            </a:r>
            <a:r>
              <a:rPr lang="zh-CN" altLang="en-US"/>
              <a:t>正确理解限额设计的含义</a:t>
            </a:r>
            <a:endParaRPr lang="zh-CN" altLang="en-US"/>
          </a:p>
          <a:p>
            <a:pPr>
              <a:buNone/>
            </a:pPr>
            <a:r>
              <a:rPr lang="en-US" altLang="zh-CN"/>
              <a:t>2.</a:t>
            </a:r>
            <a:r>
              <a:rPr lang="zh-CN" altLang="en-US"/>
              <a:t>合理确定和正确理解设计限额</a:t>
            </a:r>
            <a:endParaRPr lang="zh-CN" altLang="en-US"/>
          </a:p>
          <a:p>
            <a:pPr>
              <a:buNone/>
            </a:pPr>
            <a:r>
              <a:rPr lang="en-US" altLang="zh-CN"/>
              <a:t>3.</a:t>
            </a:r>
            <a:r>
              <a:rPr lang="zh-CN" altLang="en-US"/>
              <a:t>合理分析和使用投资限额</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标题 67585"/>
          <p:cNvSpPr>
            <a:spLocks noGrp="1"/>
          </p:cNvSpPr>
          <p:nvPr>
            <p:ph type="title"/>
          </p:nvPr>
        </p:nvSpPr>
        <p:spPr>
          <a:xfrm>
            <a:off x="457200" y="228600"/>
            <a:ext cx="8229600" cy="808038"/>
          </a:xfrm>
          <a:ln/>
        </p:spPr>
        <p:txBody>
          <a:bodyPr anchor="b"/>
          <a:p>
            <a:r>
              <a:rPr lang="en-US" altLang="zh-CN" sz="2500" b="1"/>
              <a:t>3.2.1 </a:t>
            </a:r>
            <a:r>
              <a:rPr lang="zh-CN" altLang="en-US" sz="2500" b="1"/>
              <a:t>设计方案评价方法</a:t>
            </a:r>
            <a:endParaRPr lang="zh-CN" altLang="en-US" sz="2500" b="1"/>
          </a:p>
        </p:txBody>
      </p:sp>
      <p:pic>
        <p:nvPicPr>
          <p:cNvPr id="67586" name="图片 67586" descr="表格"/>
          <p:cNvPicPr>
            <a:picLocks noChangeAspect="1"/>
          </p:cNvPicPr>
          <p:nvPr/>
        </p:nvPicPr>
        <p:blipFill>
          <a:blip r:embed="rId1"/>
          <a:stretch>
            <a:fillRect/>
          </a:stretch>
        </p:blipFill>
        <p:spPr>
          <a:xfrm>
            <a:off x="381000" y="990600"/>
            <a:ext cx="8572500" cy="5705475"/>
          </a:xfrm>
          <a:prstGeom prst="rect">
            <a:avLst/>
          </a:prstGeom>
          <a:noFill/>
          <a:ln w="9525">
            <a:noFill/>
          </a:ln>
        </p:spPr>
      </p:pic>
      <p:sp>
        <p:nvSpPr>
          <p:cNvPr id="67587" name="文本框 67587">
            <a:hlinkClick r:id="" action="ppaction://hlinkshowjump?jump=nextslide"/>
          </p:cNvPr>
          <p:cNvSpPr txBox="1"/>
          <p:nvPr/>
        </p:nvSpPr>
        <p:spPr>
          <a:xfrm>
            <a:off x="8382000" y="1143000"/>
            <a:ext cx="762000" cy="274638"/>
          </a:xfrm>
          <a:prstGeom prst="rect">
            <a:avLst/>
          </a:prstGeom>
          <a:noFill/>
          <a:ln w="9525">
            <a:noFill/>
          </a:ln>
        </p:spPr>
        <p:txBody>
          <a:bodyPr anchor="t">
            <a:spAutoFit/>
          </a:bodyPr>
          <a:p>
            <a:pPr>
              <a:spcBef>
                <a:spcPct val="50000"/>
              </a:spcBef>
            </a:pPr>
            <a:r>
              <a:rPr lang="zh-CN" altLang="en-US" sz="1200">
                <a:latin typeface="Arial" panose="020B0604020202020204" pitchFamily="34" charset="0"/>
                <a:ea typeface="宋体" panose="02010600030101010101" pitchFamily="2" charset="-122"/>
                <a:hlinkClick r:id="" action="ppaction://hlinkshowjump?jump=nextslide"/>
              </a:rPr>
              <a:t>实例</a:t>
            </a:r>
            <a:r>
              <a:rPr lang="en-US" altLang="zh-CN" sz="1200">
                <a:latin typeface="Arial" panose="020B0604020202020204" pitchFamily="34" charset="0"/>
                <a:ea typeface="宋体" panose="02010600030101010101" pitchFamily="2" charset="-122"/>
                <a:hlinkClick r:id="" action="ppaction://hlinkshowjump?jump=nextslide"/>
              </a:rPr>
              <a:t>1</a:t>
            </a:r>
            <a:endParaRPr lang="en-US" altLang="zh-CN" sz="1200">
              <a:latin typeface="Arial" panose="020B0604020202020204" pitchFamily="34" charset="0"/>
              <a:ea typeface="宋体" panose="02010600030101010101" pitchFamily="2" charset="-122"/>
            </a:endParaRPr>
          </a:p>
        </p:txBody>
      </p:sp>
      <p:sp>
        <p:nvSpPr>
          <p:cNvPr id="67588" name="文本框 67588">
            <a:hlinkClick r:id="" action="ppaction://hlinkshowjump?jump=nextslide"/>
          </p:cNvPr>
          <p:cNvSpPr txBox="1"/>
          <p:nvPr/>
        </p:nvSpPr>
        <p:spPr>
          <a:xfrm>
            <a:off x="8382000" y="1858963"/>
            <a:ext cx="762000" cy="274637"/>
          </a:xfrm>
          <a:prstGeom prst="rect">
            <a:avLst/>
          </a:prstGeom>
          <a:noFill/>
          <a:ln w="9525">
            <a:noFill/>
          </a:ln>
        </p:spPr>
        <p:txBody>
          <a:bodyPr anchor="t">
            <a:spAutoFit/>
          </a:bodyPr>
          <a:p>
            <a:pPr>
              <a:spcBef>
                <a:spcPct val="50000"/>
              </a:spcBef>
            </a:pPr>
            <a:r>
              <a:rPr lang="zh-CN" altLang="en-US" sz="1200">
                <a:latin typeface="Arial" panose="020B0604020202020204" pitchFamily="34" charset="0"/>
                <a:ea typeface="宋体" panose="02010600030101010101" pitchFamily="2" charset="-122"/>
                <a:hlinkClick r:id="" action="ppaction://hlinkshowjump?jump=nextslide"/>
              </a:rPr>
              <a:t>实例</a:t>
            </a:r>
            <a:r>
              <a:rPr lang="en-US" altLang="zh-CN" sz="1200">
                <a:latin typeface="Arial" panose="020B0604020202020204" pitchFamily="34" charset="0"/>
                <a:ea typeface="宋体" panose="02010600030101010101" pitchFamily="2" charset="-122"/>
                <a:hlinkClick r:id="" action="ppaction://hlinkshowjump?jump=nextslide"/>
              </a:rPr>
              <a:t>2</a:t>
            </a:r>
            <a:endParaRPr lang="en-US" altLang="zh-CN" sz="1200">
              <a:latin typeface="Arial" panose="020B0604020202020204" pitchFamily="34" charset="0"/>
              <a:ea typeface="宋体" panose="02010600030101010101" pitchFamily="2" charset="-122"/>
            </a:endParaRPr>
          </a:p>
        </p:txBody>
      </p:sp>
      <p:sp>
        <p:nvSpPr>
          <p:cNvPr id="67589" name="文本框 67589">
            <a:hlinkClick r:id="" action="ppaction://hlinkshowjump?jump=nextslide"/>
          </p:cNvPr>
          <p:cNvSpPr txBox="1"/>
          <p:nvPr/>
        </p:nvSpPr>
        <p:spPr>
          <a:xfrm>
            <a:off x="8382000" y="2743200"/>
            <a:ext cx="762000" cy="274638"/>
          </a:xfrm>
          <a:prstGeom prst="rect">
            <a:avLst/>
          </a:prstGeom>
          <a:noFill/>
          <a:ln w="9525">
            <a:noFill/>
          </a:ln>
        </p:spPr>
        <p:txBody>
          <a:bodyPr anchor="t">
            <a:spAutoFit/>
          </a:bodyPr>
          <a:p>
            <a:pPr>
              <a:spcBef>
                <a:spcPct val="50000"/>
              </a:spcBef>
            </a:pPr>
            <a:r>
              <a:rPr lang="zh-CN" altLang="en-US" sz="1200">
                <a:latin typeface="Arial" panose="020B0604020202020204" pitchFamily="34" charset="0"/>
                <a:ea typeface="宋体" panose="02010600030101010101" pitchFamily="2" charset="-122"/>
                <a:hlinkClick r:id="" action="ppaction://hlinkshowjump?jump=nextslide"/>
              </a:rPr>
              <a:t>实例</a:t>
            </a:r>
            <a:r>
              <a:rPr lang="en-US" altLang="zh-CN" sz="1200">
                <a:latin typeface="Arial" panose="020B0604020202020204" pitchFamily="34" charset="0"/>
                <a:ea typeface="宋体" panose="02010600030101010101" pitchFamily="2" charset="-122"/>
                <a:hlinkClick r:id="" action="ppaction://hlinkshowjump?jump=nextslide"/>
              </a:rPr>
              <a:t>3</a:t>
            </a:r>
            <a:endParaRPr lang="en-US" altLang="zh-CN" sz="1200">
              <a:latin typeface="Arial" panose="020B0604020202020204" pitchFamily="34"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标题 68609"/>
          <p:cNvSpPr>
            <a:spLocks noGrp="1"/>
          </p:cNvSpPr>
          <p:nvPr>
            <p:ph type="title"/>
          </p:nvPr>
        </p:nvSpPr>
        <p:spPr>
          <a:xfrm>
            <a:off x="304800" y="228600"/>
            <a:ext cx="8305800" cy="1858963"/>
          </a:xfrm>
          <a:ln/>
        </p:spPr>
        <p:txBody>
          <a:bodyPr anchor="b"/>
          <a:p>
            <a:pPr marL="838200" indent="-838200"/>
            <a:r>
              <a:rPr lang="zh-CN" altLang="en-US" sz="2100"/>
              <a:t>例</a:t>
            </a:r>
            <a:r>
              <a:rPr lang="en-US" altLang="zh-CN" sz="2100"/>
              <a:t>3</a:t>
            </a:r>
            <a:r>
              <a:rPr lang="en-US" altLang="zh-CN" sz="2100"/>
              <a:t>.2 </a:t>
            </a:r>
            <a:r>
              <a:rPr lang="zh-CN" altLang="en-US" sz="2100"/>
              <a:t>某建筑工程有三个计算方案，选定评价指标为：实用性、平面布置、经济性、美观性四项，各指标的权重及各方案的得分（</a:t>
            </a:r>
            <a:r>
              <a:rPr lang="en-US" altLang="zh-CN" sz="2100"/>
              <a:t>10</a:t>
            </a:r>
            <a:r>
              <a:rPr lang="zh-CN" altLang="en-US" sz="2100"/>
              <a:t>分制）见表，试选择最优设计方案。计算结果见表。</a:t>
            </a:r>
            <a:endParaRPr lang="zh-CN" altLang="en-US" sz="2100"/>
          </a:p>
        </p:txBody>
      </p:sp>
      <p:sp>
        <p:nvSpPr>
          <p:cNvPr id="68610" name="矩形 68610"/>
          <p:cNvSpPr/>
          <p:nvPr/>
        </p:nvSpPr>
        <p:spPr>
          <a:xfrm>
            <a:off x="0" y="2271713"/>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68611" name="对象 68611"/>
          <p:cNvGraphicFramePr>
            <a:graphicFrameLocks noChangeAspect="1"/>
          </p:cNvGraphicFramePr>
          <p:nvPr/>
        </p:nvGraphicFramePr>
        <p:xfrm>
          <a:off x="1371600" y="2209800"/>
          <a:ext cx="6086475" cy="2314575"/>
        </p:xfrm>
        <a:graphic>
          <a:graphicData uri="http://schemas.openxmlformats.org/presentationml/2006/ole">
            <mc:AlternateContent xmlns:mc="http://schemas.openxmlformats.org/markup-compatibility/2006">
              <mc:Choice xmlns:v="urn:schemas-microsoft-com:vml" Requires="v">
                <p:oleObj spid="_x0000_s3098" name="" r:id="rId1" imgW="5283200" imgH="1964055" progId="Excel.Sheet.8">
                  <p:embed/>
                </p:oleObj>
              </mc:Choice>
              <mc:Fallback>
                <p:oleObj name="" r:id="rId1" imgW="5283200" imgH="1964055" progId="Excel.Sheet.8">
                  <p:embed/>
                  <p:pic>
                    <p:nvPicPr>
                      <p:cNvPr id="0" name="图片 3097"/>
                      <p:cNvPicPr/>
                      <p:nvPr/>
                    </p:nvPicPr>
                    <p:blipFill>
                      <a:blip r:embed="rId2"/>
                      <a:stretch>
                        <a:fillRect/>
                      </a:stretch>
                    </p:blipFill>
                    <p:spPr>
                      <a:xfrm>
                        <a:off x="1371600" y="2209800"/>
                        <a:ext cx="6086475" cy="2314575"/>
                      </a:xfrm>
                      <a:prstGeom prst="rect">
                        <a:avLst/>
                      </a:prstGeom>
                      <a:noFill/>
                      <a:ln w="38100">
                        <a:noFill/>
                        <a:miter/>
                      </a:ln>
                    </p:spPr>
                  </p:pic>
                </p:oleObj>
              </mc:Fallback>
            </mc:AlternateContent>
          </a:graphicData>
        </a:graphic>
      </p:graphicFrame>
      <p:sp>
        <p:nvSpPr>
          <p:cNvPr id="68612" name="文本框 68612"/>
          <p:cNvSpPr txBox="1"/>
          <p:nvPr/>
        </p:nvSpPr>
        <p:spPr>
          <a:xfrm>
            <a:off x="914400" y="4876800"/>
            <a:ext cx="7467600" cy="1465263"/>
          </a:xfrm>
          <a:prstGeom prst="rect">
            <a:avLst/>
          </a:prstGeom>
          <a:noFill/>
          <a:ln w="9525">
            <a:noFill/>
          </a:ln>
        </p:spPr>
        <p:txBody>
          <a:bodyPr anchor="t">
            <a:spAutoFit/>
          </a:bodyPr>
          <a:p>
            <a:r>
              <a:rPr lang="zh-CN" altLang="en-US">
                <a:latin typeface="Arial" panose="020B0604020202020204" pitchFamily="34" charset="0"/>
                <a:ea typeface="宋体" panose="02010600030101010101" pitchFamily="2" charset="-122"/>
              </a:rPr>
              <a:t>由上表可知：方案</a:t>
            </a:r>
            <a:r>
              <a:rPr lang="en-US" altLang="zh-CN">
                <a:latin typeface="Arial" panose="020B0604020202020204" pitchFamily="34" charset="0"/>
                <a:ea typeface="宋体" panose="02010600030101010101" pitchFamily="2" charset="-122"/>
              </a:rPr>
              <a:t>A</a:t>
            </a:r>
            <a:r>
              <a:rPr lang="zh-CN" altLang="en-US">
                <a:latin typeface="Arial" panose="020B0604020202020204" pitchFamily="34" charset="0"/>
                <a:ea typeface="宋体" panose="02010600030101010101" pitchFamily="2" charset="-122"/>
              </a:rPr>
              <a:t>的加权得分最高，因此方案</a:t>
            </a:r>
            <a:r>
              <a:rPr lang="en-US" altLang="zh-CN">
                <a:latin typeface="Arial" panose="020B0604020202020204" pitchFamily="34" charset="0"/>
                <a:ea typeface="宋体" panose="02010600030101010101" pitchFamily="2" charset="-122"/>
              </a:rPr>
              <a:t>A</a:t>
            </a:r>
            <a:r>
              <a:rPr lang="zh-CN" altLang="en-US">
                <a:latin typeface="Arial" panose="020B0604020202020204" pitchFamily="34" charset="0"/>
                <a:ea typeface="宋体" panose="02010600030101010101" pitchFamily="2" charset="-122"/>
              </a:rPr>
              <a:t>最优。</a:t>
            </a:r>
            <a:endParaRPr lang="zh-CN" altLang="en-US">
              <a:latin typeface="Arial" panose="020B0604020202020204" pitchFamily="34" charset="0"/>
              <a:ea typeface="宋体" panose="02010600030101010101" pitchFamily="2" charset="-122"/>
            </a:endParaRPr>
          </a:p>
          <a:p>
            <a:r>
              <a:rPr lang="zh-CN" altLang="en-US">
                <a:latin typeface="Arial" panose="020B0604020202020204" pitchFamily="34" charset="0"/>
                <a:ea typeface="宋体" panose="02010600030101010101" pitchFamily="2" charset="-122"/>
              </a:rPr>
              <a:t>这种方法的优点在于避免了多指标对比法指标间可能发生相互矛盾的现象，评价结果是唯一的。但是在确定权重及评分过程中存在主观臆断成分。同时，由于分值是相对的，因而不能直接判断各方案的各项功能实际水平。</a:t>
            </a:r>
            <a:endParaRPr lang="zh-CN" altLang="en-US">
              <a:latin typeface="Arial" panose="020B0604020202020204" pitchFamily="34" charset="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3" name="标题 69633"/>
          <p:cNvSpPr>
            <a:spLocks noGrp="1"/>
          </p:cNvSpPr>
          <p:nvPr>
            <p:ph type="title"/>
          </p:nvPr>
        </p:nvSpPr>
        <p:spPr>
          <a:xfrm>
            <a:off x="457200" y="228600"/>
            <a:ext cx="8229600" cy="808038"/>
          </a:xfrm>
          <a:ln/>
        </p:spPr>
        <p:txBody>
          <a:bodyPr anchor="b"/>
          <a:p>
            <a:r>
              <a:rPr lang="en-US" altLang="zh-CN" sz="2500" b="1"/>
              <a:t>3.2.1 </a:t>
            </a:r>
            <a:r>
              <a:rPr lang="zh-CN" altLang="en-US" sz="2500" b="1"/>
              <a:t>设计方案评价方法</a:t>
            </a:r>
            <a:endParaRPr lang="zh-CN" altLang="en-US" sz="2500" b="1"/>
          </a:p>
        </p:txBody>
      </p:sp>
      <p:pic>
        <p:nvPicPr>
          <p:cNvPr id="69634" name="图片 69634" descr="表格"/>
          <p:cNvPicPr>
            <a:picLocks noChangeAspect="1"/>
          </p:cNvPicPr>
          <p:nvPr/>
        </p:nvPicPr>
        <p:blipFill>
          <a:blip r:embed="rId1"/>
          <a:stretch>
            <a:fillRect/>
          </a:stretch>
        </p:blipFill>
        <p:spPr>
          <a:xfrm>
            <a:off x="381000" y="990600"/>
            <a:ext cx="8572500" cy="5705475"/>
          </a:xfrm>
          <a:prstGeom prst="rect">
            <a:avLst/>
          </a:prstGeom>
          <a:noFill/>
          <a:ln w="9525">
            <a:noFill/>
          </a:ln>
        </p:spPr>
      </p:pic>
      <p:sp>
        <p:nvSpPr>
          <p:cNvPr id="69635" name="文本框 69635">
            <a:hlinkClick r:id="" action="ppaction://hlinkshowjump?jump=nextslide"/>
          </p:cNvPr>
          <p:cNvSpPr txBox="1"/>
          <p:nvPr/>
        </p:nvSpPr>
        <p:spPr>
          <a:xfrm>
            <a:off x="8382000" y="1143000"/>
            <a:ext cx="762000" cy="274638"/>
          </a:xfrm>
          <a:prstGeom prst="rect">
            <a:avLst/>
          </a:prstGeom>
          <a:noFill/>
          <a:ln w="9525">
            <a:noFill/>
          </a:ln>
        </p:spPr>
        <p:txBody>
          <a:bodyPr anchor="t">
            <a:spAutoFit/>
          </a:bodyPr>
          <a:p>
            <a:pPr>
              <a:spcBef>
                <a:spcPct val="50000"/>
              </a:spcBef>
            </a:pPr>
            <a:r>
              <a:rPr lang="zh-CN" altLang="en-US" sz="1200">
                <a:latin typeface="Arial" panose="020B0604020202020204" pitchFamily="34" charset="0"/>
                <a:ea typeface="宋体" panose="02010600030101010101" pitchFamily="2" charset="-122"/>
                <a:hlinkClick r:id="" action="ppaction://hlinkshowjump?jump=nextslide"/>
              </a:rPr>
              <a:t>实例</a:t>
            </a:r>
            <a:r>
              <a:rPr lang="en-US" altLang="zh-CN" sz="1200">
                <a:latin typeface="Arial" panose="020B0604020202020204" pitchFamily="34" charset="0"/>
                <a:ea typeface="宋体" panose="02010600030101010101" pitchFamily="2" charset="-122"/>
                <a:hlinkClick r:id="" action="ppaction://hlinkshowjump?jump=nextslide"/>
              </a:rPr>
              <a:t>1</a:t>
            </a:r>
            <a:endParaRPr lang="en-US" altLang="zh-CN" sz="1200">
              <a:latin typeface="Arial" panose="020B0604020202020204" pitchFamily="34" charset="0"/>
              <a:ea typeface="宋体" panose="02010600030101010101" pitchFamily="2" charset="-122"/>
            </a:endParaRPr>
          </a:p>
        </p:txBody>
      </p:sp>
      <p:sp>
        <p:nvSpPr>
          <p:cNvPr id="69636" name="文本框 69636">
            <a:hlinkClick r:id="" action="ppaction://hlinkshowjump?jump=nextslide"/>
          </p:cNvPr>
          <p:cNvSpPr txBox="1"/>
          <p:nvPr/>
        </p:nvSpPr>
        <p:spPr>
          <a:xfrm>
            <a:off x="8382000" y="1858963"/>
            <a:ext cx="762000" cy="274637"/>
          </a:xfrm>
          <a:prstGeom prst="rect">
            <a:avLst/>
          </a:prstGeom>
          <a:noFill/>
          <a:ln w="9525">
            <a:noFill/>
          </a:ln>
        </p:spPr>
        <p:txBody>
          <a:bodyPr anchor="t">
            <a:spAutoFit/>
          </a:bodyPr>
          <a:p>
            <a:pPr>
              <a:spcBef>
                <a:spcPct val="50000"/>
              </a:spcBef>
            </a:pPr>
            <a:r>
              <a:rPr lang="zh-CN" altLang="en-US" sz="1200">
                <a:latin typeface="Arial" panose="020B0604020202020204" pitchFamily="34" charset="0"/>
                <a:ea typeface="宋体" panose="02010600030101010101" pitchFamily="2" charset="-122"/>
                <a:hlinkClick r:id="" action="ppaction://hlinkshowjump?jump=nextslide"/>
              </a:rPr>
              <a:t>实例</a:t>
            </a:r>
            <a:r>
              <a:rPr lang="en-US" altLang="zh-CN" sz="1200">
                <a:latin typeface="Arial" panose="020B0604020202020204" pitchFamily="34" charset="0"/>
                <a:ea typeface="宋体" panose="02010600030101010101" pitchFamily="2" charset="-122"/>
                <a:hlinkClick r:id="" action="ppaction://hlinkshowjump?jump=nextslide"/>
              </a:rPr>
              <a:t>2</a:t>
            </a:r>
            <a:endParaRPr lang="en-US" altLang="zh-CN" sz="1200">
              <a:latin typeface="Arial" panose="020B0604020202020204" pitchFamily="34" charset="0"/>
              <a:ea typeface="宋体" panose="02010600030101010101" pitchFamily="2" charset="-122"/>
            </a:endParaRPr>
          </a:p>
        </p:txBody>
      </p:sp>
      <p:sp>
        <p:nvSpPr>
          <p:cNvPr id="69637" name="文本框 69637">
            <a:hlinkClick r:id="" action="ppaction://hlinkshowjump?jump=nextslide"/>
          </p:cNvPr>
          <p:cNvSpPr txBox="1"/>
          <p:nvPr/>
        </p:nvSpPr>
        <p:spPr>
          <a:xfrm>
            <a:off x="8382000" y="2743200"/>
            <a:ext cx="762000" cy="274638"/>
          </a:xfrm>
          <a:prstGeom prst="rect">
            <a:avLst/>
          </a:prstGeom>
          <a:noFill/>
          <a:ln w="9525">
            <a:noFill/>
          </a:ln>
        </p:spPr>
        <p:txBody>
          <a:bodyPr anchor="t">
            <a:spAutoFit/>
          </a:bodyPr>
          <a:p>
            <a:pPr>
              <a:spcBef>
                <a:spcPct val="50000"/>
              </a:spcBef>
            </a:pPr>
            <a:r>
              <a:rPr lang="zh-CN" altLang="en-US" sz="1200">
                <a:latin typeface="Arial" panose="020B0604020202020204" pitchFamily="34" charset="0"/>
                <a:ea typeface="宋体" panose="02010600030101010101" pitchFamily="2" charset="-122"/>
                <a:hlinkClick r:id="" action="ppaction://hlinkshowjump?jump=nextslide"/>
              </a:rPr>
              <a:t>实例</a:t>
            </a:r>
            <a:r>
              <a:rPr lang="en-US" altLang="zh-CN" sz="1200">
                <a:latin typeface="Arial" panose="020B0604020202020204" pitchFamily="34" charset="0"/>
                <a:ea typeface="宋体" panose="02010600030101010101" pitchFamily="2" charset="-122"/>
                <a:hlinkClick r:id="" action="ppaction://hlinkshowjump?jump=nextslide"/>
              </a:rPr>
              <a:t>3</a:t>
            </a:r>
            <a:endParaRPr lang="en-US" altLang="zh-CN" sz="1200">
              <a:latin typeface="Arial" panose="020B0604020202020204" pitchFamily="34" charset="0"/>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文本占位符 70657"/>
          <p:cNvSpPr>
            <a:spLocks noGrp="1"/>
          </p:cNvSpPr>
          <p:nvPr>
            <p:ph idx="1"/>
          </p:nvPr>
        </p:nvSpPr>
        <p:spPr>
          <a:xfrm>
            <a:off x="457200" y="609600"/>
            <a:ext cx="8229600" cy="5516563"/>
          </a:xfrm>
          <a:ln/>
        </p:spPr>
        <p:txBody>
          <a:bodyPr anchor="t"/>
          <a:p>
            <a:pPr>
              <a:buNone/>
            </a:pPr>
            <a:r>
              <a:rPr lang="zh-CN" altLang="en-US" sz="2100"/>
              <a:t>例</a:t>
            </a:r>
            <a:r>
              <a:rPr lang="en-US" altLang="zh-CN" sz="2100"/>
              <a:t>3</a:t>
            </a:r>
            <a:r>
              <a:rPr lang="en-US" altLang="zh-CN" sz="2100"/>
              <a:t>.3  </a:t>
            </a:r>
            <a:r>
              <a:rPr lang="zh-CN" altLang="en-US" sz="2100"/>
              <a:t>某住宅工程项目设计为六层单元式住宅，现有如下两个备选方案供选择。</a:t>
            </a:r>
            <a:endParaRPr lang="zh-CN" altLang="en-US" sz="2100"/>
          </a:p>
          <a:p>
            <a:pPr>
              <a:buNone/>
            </a:pPr>
            <a:r>
              <a:rPr lang="zh-CN" altLang="en-US" sz="2100"/>
              <a:t>方案一：砖混结构，一梯三户，由三个单元组成，共</a:t>
            </a:r>
            <a:r>
              <a:rPr lang="en-US" altLang="zh-CN" sz="2100"/>
              <a:t>54</a:t>
            </a:r>
            <a:r>
              <a:rPr lang="zh-CN" altLang="en-US" sz="2100"/>
              <a:t>户。建筑面积</a:t>
            </a:r>
            <a:r>
              <a:rPr lang="en-US" altLang="zh-CN" sz="2100"/>
              <a:t>3949.62m2</a:t>
            </a:r>
            <a:r>
              <a:rPr lang="zh-CN" altLang="en-US" sz="2100"/>
              <a:t>（含</a:t>
            </a:r>
            <a:r>
              <a:rPr lang="en-US" altLang="zh-CN" sz="2100"/>
              <a:t>1/2</a:t>
            </a:r>
            <a:r>
              <a:rPr lang="zh-CN" altLang="en-US" sz="2100"/>
              <a:t>阳台面积）。浅埋砖砌条形基础。按该地区建筑节能有关规定要求，外墙为</a:t>
            </a:r>
            <a:r>
              <a:rPr lang="en-US" altLang="zh-CN" sz="2100"/>
              <a:t>240</a:t>
            </a:r>
            <a:r>
              <a:rPr lang="zh-CN" altLang="en-US" sz="2100"/>
              <a:t>厚砖墙，内做保温层。内墙为</a:t>
            </a:r>
            <a:r>
              <a:rPr lang="en-US" altLang="zh-CN" sz="2100"/>
              <a:t>240</a:t>
            </a:r>
            <a:r>
              <a:rPr lang="zh-CN" altLang="en-US" sz="2100"/>
              <a:t>厚砖墙。结构按八度抗震设防设计，沿外墙和内墙、纵墙的楼板处及基础处均设圈梁，沿外墙拐角及内外墙的交接处均设构造柱。现浇混凝土楼板。</a:t>
            </a:r>
            <a:endParaRPr lang="zh-CN" altLang="en-US" sz="2100"/>
          </a:p>
          <a:p>
            <a:pPr>
              <a:buNone/>
            </a:pPr>
            <a:r>
              <a:rPr lang="zh-CN" altLang="en-US" sz="2100"/>
              <a:t>方案二：将砖混结构改为内浇外砌结构体系。经设计人员核定，内横墙厚度为</a:t>
            </a:r>
            <a:r>
              <a:rPr lang="en-US" altLang="zh-CN" sz="2100"/>
              <a:t>140mm</a:t>
            </a:r>
            <a:r>
              <a:rPr lang="zh-CN" altLang="en-US" sz="2100"/>
              <a:t>，内纵墙</a:t>
            </a:r>
            <a:r>
              <a:rPr lang="en-US" altLang="zh-CN" sz="2100"/>
              <a:t>160mm</a:t>
            </a:r>
            <a:r>
              <a:rPr lang="zh-CN" altLang="en-US" sz="2100"/>
              <a:t>，选</a:t>
            </a:r>
            <a:r>
              <a:rPr lang="en-US" altLang="zh-CN" sz="2100"/>
              <a:t>C20</a:t>
            </a:r>
            <a:r>
              <a:rPr lang="zh-CN" altLang="en-US" sz="2100"/>
              <a:t>混凝土。其他部位的做法、选材及建筑标准均按原方案不变。</a:t>
            </a:r>
            <a:endParaRPr lang="zh-CN" altLang="en-US" sz="21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1" name="文本占位符 71681"/>
          <p:cNvSpPr>
            <a:spLocks noGrp="1"/>
          </p:cNvSpPr>
          <p:nvPr>
            <p:ph idx="1"/>
          </p:nvPr>
        </p:nvSpPr>
        <p:spPr>
          <a:xfrm>
            <a:off x="457200" y="533400"/>
            <a:ext cx="8229600" cy="2590800"/>
          </a:xfrm>
          <a:ln/>
        </p:spPr>
        <p:txBody>
          <a:bodyPr anchor="t"/>
          <a:p>
            <a:pPr>
              <a:buNone/>
            </a:pPr>
            <a:r>
              <a:rPr lang="en-US" altLang="zh-CN" sz="2100"/>
              <a:t>【</a:t>
            </a:r>
            <a:r>
              <a:rPr lang="zh-CN" altLang="en-US" sz="2100"/>
              <a:t>解</a:t>
            </a:r>
            <a:r>
              <a:rPr lang="en-US" altLang="zh-CN" sz="2100"/>
              <a:t>】</a:t>
            </a:r>
            <a:r>
              <a:rPr lang="zh-CN" altLang="en-US" sz="2100" b="1"/>
              <a:t>（</a:t>
            </a:r>
            <a:r>
              <a:rPr lang="en-US" altLang="zh-CN" sz="2100" b="1"/>
              <a:t>1</a:t>
            </a:r>
            <a:r>
              <a:rPr lang="zh-CN" altLang="en-US" sz="2100" b="1"/>
              <a:t>）根据两个方案建立对比条件，进行技术经济分析与比较</a:t>
            </a:r>
            <a:endParaRPr lang="zh-CN" altLang="en-US" sz="2100" b="1"/>
          </a:p>
          <a:p>
            <a:pPr>
              <a:buNone/>
            </a:pPr>
            <a:r>
              <a:rPr lang="en-US" altLang="zh-CN" sz="2100" b="1"/>
              <a:t>1</a:t>
            </a:r>
            <a:r>
              <a:rPr lang="zh-CN" altLang="en-US" sz="2100" b="1"/>
              <a:t>）平面技术经济指标。</a:t>
            </a:r>
            <a:endParaRPr lang="zh-CN" altLang="en-US" sz="2100"/>
          </a:p>
          <a:p>
            <a:pPr>
              <a:buNone/>
            </a:pPr>
            <a:r>
              <a:rPr lang="zh-CN" altLang="en-US" sz="2100"/>
              <a:t>（因方案一与方案二的外墙做法相同，建筑面积不变。但方案二的厚度减薄，所以增加了使用面积。其对比参见表所示。</a:t>
            </a:r>
            <a:endParaRPr lang="zh-CN" altLang="en-US" sz="2100"/>
          </a:p>
          <a:p>
            <a:pPr>
              <a:buNone/>
            </a:pPr>
            <a:r>
              <a:rPr lang="zh-CN" altLang="en-US"/>
              <a:t>                         </a:t>
            </a:r>
            <a:endParaRPr lang="zh-CN" altLang="en-US"/>
          </a:p>
        </p:txBody>
      </p:sp>
      <p:pic>
        <p:nvPicPr>
          <p:cNvPr id="71682" name="图片 71682" descr="未命名"/>
          <p:cNvPicPr>
            <a:picLocks noChangeAspect="1"/>
          </p:cNvPicPr>
          <p:nvPr/>
        </p:nvPicPr>
        <p:blipFill>
          <a:blip r:embed="rId1"/>
          <a:stretch>
            <a:fillRect/>
          </a:stretch>
        </p:blipFill>
        <p:spPr>
          <a:xfrm>
            <a:off x="1524000" y="2971800"/>
            <a:ext cx="6215063" cy="1492250"/>
          </a:xfrm>
          <a:prstGeom prst="rect">
            <a:avLst/>
          </a:prstGeom>
          <a:noFill/>
          <a:ln w="9525">
            <a:noFill/>
          </a:ln>
        </p:spPr>
      </p:pic>
      <p:sp>
        <p:nvSpPr>
          <p:cNvPr id="71683" name="文本框 71683"/>
          <p:cNvSpPr txBox="1"/>
          <p:nvPr/>
        </p:nvSpPr>
        <p:spPr>
          <a:xfrm>
            <a:off x="533400" y="4572000"/>
            <a:ext cx="8001000" cy="1006475"/>
          </a:xfrm>
          <a:prstGeom prst="rect">
            <a:avLst/>
          </a:prstGeom>
          <a:noFill/>
          <a:ln w="9525">
            <a:noFill/>
          </a:ln>
        </p:spPr>
        <p:txBody>
          <a:bodyPr anchor="t">
            <a:spAutoFit/>
          </a:bodyPr>
          <a:p>
            <a:pPr>
              <a:spcBef>
                <a:spcPct val="50000"/>
              </a:spcBef>
            </a:pPr>
            <a:r>
              <a:rPr lang="en-US" altLang="zh-CN" sz="2000">
                <a:latin typeface="Arial" panose="020B0604020202020204" pitchFamily="34" charset="0"/>
                <a:ea typeface="宋体" panose="02010600030101010101" pitchFamily="2" charset="-122"/>
              </a:rPr>
              <a:t>        </a:t>
            </a:r>
            <a:r>
              <a:rPr lang="zh-CN" altLang="en-US" sz="2000">
                <a:latin typeface="Arial" panose="020B0604020202020204" pitchFamily="34" charset="0"/>
                <a:ea typeface="宋体" panose="02010600030101010101" pitchFamily="2" charset="-122"/>
              </a:rPr>
              <a:t>从对比可以看出，在保持方案一的平面布局、使用功能不变的原则上，方案二由于内墙厚度减薄，增加使用面积</a:t>
            </a:r>
            <a:r>
              <a:rPr lang="en-US" altLang="zh-CN" sz="2000">
                <a:latin typeface="Arial" panose="020B0604020202020204" pitchFamily="34" charset="0"/>
                <a:ea typeface="宋体" panose="02010600030101010101" pitchFamily="2" charset="-122"/>
              </a:rPr>
              <a:t>84.78m2</a:t>
            </a:r>
            <a:r>
              <a:rPr lang="zh-CN" altLang="en-US" sz="2000">
                <a:latin typeface="Arial" panose="020B0604020202020204" pitchFamily="34" charset="0"/>
                <a:ea typeface="宋体" panose="02010600030101010101" pitchFamily="2" charset="-122"/>
              </a:rPr>
              <a:t>，每户平均增加</a:t>
            </a:r>
            <a:r>
              <a:rPr lang="en-US" altLang="zh-CN" sz="2000">
                <a:latin typeface="Arial" panose="020B0604020202020204" pitchFamily="34" charset="0"/>
                <a:ea typeface="宋体" panose="02010600030101010101" pitchFamily="2" charset="-122"/>
              </a:rPr>
              <a:t>1.57m2</a:t>
            </a:r>
            <a:r>
              <a:rPr lang="zh-CN" altLang="en-US" sz="2000">
                <a:latin typeface="Arial" panose="020B0604020202020204" pitchFamily="34" charset="0"/>
                <a:ea typeface="宋体" panose="02010600030101010101" pitchFamily="2" charset="-122"/>
              </a:rPr>
              <a:t>，增加率</a:t>
            </a:r>
            <a:r>
              <a:rPr lang="en-US" altLang="zh-CN" sz="2000">
                <a:latin typeface="Arial" panose="020B0604020202020204" pitchFamily="34" charset="0"/>
                <a:ea typeface="宋体" panose="02010600030101010101" pitchFamily="2" charset="-122"/>
              </a:rPr>
              <a:t>3.03</a:t>
            </a:r>
            <a:r>
              <a:rPr lang="zh-CN" altLang="en-US" sz="2000">
                <a:latin typeface="Arial" panose="020B0604020202020204" pitchFamily="34" charset="0"/>
                <a:ea typeface="宋体" panose="02010600030101010101" pitchFamily="2" charset="-122"/>
              </a:rPr>
              <a:t>％。</a:t>
            </a:r>
            <a:endParaRPr lang="zh-CN" altLang="en-US" sz="2000">
              <a:latin typeface="Arial" panose="020B0604020202020204" pitchFamily="34"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8152</Words>
  <Application>WPS 演示</Application>
  <PresentationFormat>在屏幕上显示</PresentationFormat>
  <Paragraphs>1023</Paragraphs>
  <Slides>49</Slides>
  <Notes>0</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2</vt:i4>
      </vt:variant>
      <vt:variant>
        <vt:lpstr>幻灯片标题</vt:lpstr>
      </vt:variant>
      <vt:variant>
        <vt:i4>49</vt:i4>
      </vt:variant>
    </vt:vector>
  </HeadingPairs>
  <TitlesOfParts>
    <vt:vector size="64" baseType="lpstr">
      <vt:lpstr>Arial</vt:lpstr>
      <vt:lpstr>宋体</vt:lpstr>
      <vt:lpstr>Wingdings</vt:lpstr>
      <vt:lpstr>Verdana</vt:lpstr>
      <vt:lpstr>Times New Roman</vt:lpstr>
      <vt:lpstr>楷体_GB2312</vt:lpstr>
      <vt:lpstr>黑体</vt:lpstr>
      <vt:lpstr>仿宋_GB2312</vt:lpstr>
      <vt:lpstr>新宋体</vt:lpstr>
      <vt:lpstr>仿宋</vt:lpstr>
      <vt:lpstr>微软雅黑</vt:lpstr>
      <vt:lpstr>Arial Unicode MS</vt:lpstr>
      <vt:lpstr>Profile</vt:lpstr>
      <vt:lpstr>Excel.Sheet.8</vt:lpstr>
      <vt:lpstr>Excel.Sheet.8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小霞</cp:lastModifiedBy>
  <cp:revision>150</cp:revision>
  <dcterms:created xsi:type="dcterms:W3CDTF">2015-06-01T00:48:31Z</dcterms:created>
  <dcterms:modified xsi:type="dcterms:W3CDTF">2018-12-10T06:58:42Z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2052-11.1.0.8013</vt:lpwstr>
  </property>
  <property fmtid="{D5CDD505-2E9C-101B-9397-08002B2CF9AE}" pid="4" name="KSORubyTemplateID">
    <vt:lpwstr>13</vt:lpwstr>
  </property>
</Properties>
</file>