
<file path=[Content_Types].xml><?xml version="1.0" encoding="utf-8"?>
<Types xmlns="http://schemas.openxmlformats.org/package/2006/content-types">
  <Default Extension="jpeg" ContentType="image/jpeg"/>
  <Default Extension="vml" ContentType="application/vnd.openxmlformats-officedocument.vmlDrawing"/>
  <Default Extension="bin" ContentType="application/vnd.openxmlformats-officedocument.oleObject"/>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6"/>
  </p:notesMasterIdLst>
  <p:sldIdLst>
    <p:sldId id="1120" r:id="rId3"/>
    <p:sldId id="1155" r:id="rId4"/>
    <p:sldId id="1181" r:id="rId5"/>
    <p:sldId id="1182" r:id="rId6"/>
    <p:sldId id="1184" r:id="rId7"/>
    <p:sldId id="1148" r:id="rId8"/>
    <p:sldId id="1149" r:id="rId9"/>
    <p:sldId id="1150" r:id="rId10"/>
    <p:sldId id="1151" r:id="rId11"/>
    <p:sldId id="1152" r:id="rId12"/>
    <p:sldId id="1153" r:id="rId13"/>
    <p:sldId id="1154" r:id="rId14"/>
    <p:sldId id="1180" r:id="rId15"/>
  </p:sldIdLst>
  <p:sldSz cx="9144000" cy="6858000" type="screen4x3"/>
  <p:notesSz cx="6645275" cy="9777730"/>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99FFCC"/>
    <a:srgbClr val="CCFFFF"/>
    <a:srgbClr val="00CCFF"/>
    <a:srgbClr val="00FFFF"/>
    <a:srgbClr val="FF3300"/>
    <a:srgbClr val="0000FF"/>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9" d="100"/>
          <a:sy n="69" d="100"/>
        </p:scale>
        <p:origin x="-516" y="-90"/>
      </p:cViewPr>
      <p:guideLst>
        <p:guide orient="horz" pos="663"/>
        <p:guide pos="179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notesMaster" Target="notesMasters/notesMaster1.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4" Type="http://schemas.openxmlformats.org/officeDocument/2006/relationships/image" Target="../media/image8.wmf"/><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3074" name="页眉占位符 3073"/>
          <p:cNvSpPr>
            <a:spLocks noGrp="1"/>
          </p:cNvSpPr>
          <p:nvPr>
            <p:ph type="hdr" sz="quarter"/>
          </p:nvPr>
        </p:nvSpPr>
        <p:spPr>
          <a:xfrm>
            <a:off x="0" y="0"/>
            <a:ext cx="2879725" cy="488950"/>
          </a:xfrm>
          <a:prstGeom prst="rect">
            <a:avLst/>
          </a:prstGeom>
          <a:noFill/>
          <a:ln w="9525">
            <a:noFill/>
          </a:ln>
        </p:spPr>
        <p:txBody>
          <a:bodyPr/>
          <a:p>
            <a:pPr lvl="0" fontAlgn="base"/>
            <a:endParaRPr lang="zh-CN" altLang="en-US" sz="1200" strike="noStrike" noProof="1" dirty="0"/>
          </a:p>
        </p:txBody>
      </p:sp>
      <p:sp>
        <p:nvSpPr>
          <p:cNvPr id="3075" name="日期占位符 3074"/>
          <p:cNvSpPr>
            <a:spLocks noGrp="1"/>
          </p:cNvSpPr>
          <p:nvPr>
            <p:ph type="dt" idx="1"/>
          </p:nvPr>
        </p:nvSpPr>
        <p:spPr>
          <a:xfrm>
            <a:off x="3763963" y="0"/>
            <a:ext cx="2879725" cy="488950"/>
          </a:xfrm>
          <a:prstGeom prst="rect">
            <a:avLst/>
          </a:prstGeom>
          <a:noFill/>
          <a:ln w="9525">
            <a:noFill/>
          </a:ln>
        </p:spPr>
        <p:txBody>
          <a:bodyPr/>
          <a:p>
            <a:pPr lvl="0" algn="r" fontAlgn="base"/>
            <a:endParaRPr lang="zh-CN" altLang="en-US" sz="1200" strike="noStrike" noProof="1" dirty="0"/>
          </a:p>
        </p:txBody>
      </p:sp>
      <p:sp>
        <p:nvSpPr>
          <p:cNvPr id="3076" name="幻灯片图像占位符 3075"/>
          <p:cNvSpPr>
            <a:spLocks noGrp="1" noRot="1"/>
          </p:cNvSpPr>
          <p:nvPr>
            <p:ph type="sldImg"/>
          </p:nvPr>
        </p:nvSpPr>
        <p:spPr>
          <a:xfrm>
            <a:off x="877888" y="733425"/>
            <a:ext cx="4889500" cy="3667125"/>
          </a:xfrm>
          <a:prstGeom prst="rect">
            <a:avLst/>
          </a:prstGeom>
          <a:noFill/>
          <a:ln w="9525">
            <a:noFill/>
          </a:ln>
        </p:spPr>
      </p:sp>
      <p:sp>
        <p:nvSpPr>
          <p:cNvPr id="3077" name="文本占位符 3076"/>
          <p:cNvSpPr>
            <a:spLocks noGrp="1" noRot="1"/>
          </p:cNvSpPr>
          <p:nvPr>
            <p:ph type="body" sz="quarter"/>
          </p:nvPr>
        </p:nvSpPr>
        <p:spPr>
          <a:xfrm>
            <a:off x="665163" y="4645025"/>
            <a:ext cx="5314950" cy="4398963"/>
          </a:xfrm>
          <a:prstGeom prst="rect">
            <a:avLst/>
          </a:prstGeom>
          <a:noFill/>
          <a:ln w="9525">
            <a:noFill/>
          </a:ln>
        </p:spPr>
        <p:txBody>
          <a:bodyPr anchor="ctr"/>
          <a:p>
            <a:pPr lvl="0" indent="0"/>
            <a:r>
              <a:rPr lang="zh-CN" altLang="en-US"/>
              <a:t>单击此处编辑母版文本样式</a:t>
            </a:r>
            <a:endParaRPr lang="zh-CN" altLang="en-US"/>
          </a:p>
          <a:p>
            <a:pPr lvl="1" indent="0"/>
            <a:r>
              <a:rPr lang="zh-CN" altLang="en-US"/>
              <a:t>第二级</a:t>
            </a:r>
            <a:endParaRPr lang="zh-CN" altLang="en-US"/>
          </a:p>
          <a:p>
            <a:pPr lvl="2" indent="0"/>
            <a:r>
              <a:rPr lang="zh-CN" altLang="en-US"/>
              <a:t>第三级</a:t>
            </a:r>
            <a:endParaRPr lang="zh-CN" altLang="en-US"/>
          </a:p>
          <a:p>
            <a:pPr lvl="3" indent="0"/>
            <a:r>
              <a:rPr lang="zh-CN" altLang="en-US"/>
              <a:t>第四级</a:t>
            </a:r>
            <a:endParaRPr lang="zh-CN" altLang="en-US"/>
          </a:p>
          <a:p>
            <a:pPr lvl="4" indent="0"/>
            <a:r>
              <a:rPr lang="zh-CN" altLang="en-US"/>
              <a:t>第五级</a:t>
            </a:r>
            <a:endParaRPr lang="zh-CN" altLang="en-US"/>
          </a:p>
        </p:txBody>
      </p:sp>
      <p:sp>
        <p:nvSpPr>
          <p:cNvPr id="3078" name="页脚占位符 3077"/>
          <p:cNvSpPr>
            <a:spLocks noGrp="1"/>
          </p:cNvSpPr>
          <p:nvPr>
            <p:ph type="ftr" sz="quarter" idx="4"/>
          </p:nvPr>
        </p:nvSpPr>
        <p:spPr>
          <a:xfrm>
            <a:off x="0" y="9286875"/>
            <a:ext cx="2879725" cy="488950"/>
          </a:xfrm>
          <a:prstGeom prst="rect">
            <a:avLst/>
          </a:prstGeom>
          <a:noFill/>
          <a:ln w="9525">
            <a:noFill/>
          </a:ln>
        </p:spPr>
        <p:txBody>
          <a:bodyPr anchor="b"/>
          <a:p>
            <a:pPr lvl="0" fontAlgn="base"/>
            <a:endParaRPr lang="zh-CN" altLang="en-US" sz="1200" strike="noStrike" noProof="1" dirty="0"/>
          </a:p>
        </p:txBody>
      </p:sp>
      <p:sp>
        <p:nvSpPr>
          <p:cNvPr id="3079" name="灯片编号占位符 3078"/>
          <p:cNvSpPr>
            <a:spLocks noGrp="1"/>
          </p:cNvSpPr>
          <p:nvPr>
            <p:ph type="sldNum" sz="quarter" idx="5"/>
          </p:nvPr>
        </p:nvSpPr>
        <p:spPr>
          <a:xfrm>
            <a:off x="3763963" y="9286875"/>
            <a:ext cx="2879725" cy="488950"/>
          </a:xfrm>
          <a:prstGeom prst="rect">
            <a:avLst/>
          </a:prstGeom>
          <a:noFill/>
          <a:ln w="9525">
            <a:noFill/>
          </a:ln>
        </p:spPr>
        <p:txBody>
          <a:bodyPr anchor="b"/>
          <a:p>
            <a:pPr lvl="0" algn="r" fontAlgn="base"/>
            <a:fld id="{9A0DB2DC-4C9A-4742-B13C-FB6460FD3503}" type="slidenum">
              <a:rPr lang="zh-CN" altLang="en-US" sz="1200" strike="noStrike" noProof="1" dirty="0">
                <a:latin typeface="Verdana" panose="020B0604030504040204" pitchFamily="34" charset="0"/>
                <a:ea typeface="宋体" panose="02010600030101010101" pitchFamily="2" charset="-122"/>
                <a:cs typeface="+mn-cs"/>
              </a:rPr>
            </a:fld>
            <a:endParaRPr lang="zh-CN" altLang="en-US" sz="1200" strike="noStrike" noProof="1" dirty="0"/>
          </a:p>
        </p:txBody>
      </p:sp>
    </p:spTree>
  </p:cSld>
  <p:clrMap bg1="lt1" tx1="dk1" bg2="lt2" tx2="dk2" accent1="accent1" accent2="accent2" accent3="accent3" accent4="accent4" accent5="accent5" accent6="accent6" hlink="hlink" folHlink="folHlink"/>
  <p:hf sldNum="0"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ea typeface="宋体" panose="02010600030101010101" pitchFamily="2" charset="-122"/>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pattFill prst="ltHorz">
          <a:fgClr>
            <a:schemeClr val="bg2"/>
          </a:fgClr>
          <a:bgClr>
            <a:schemeClr val="bg1"/>
          </a:bgClr>
        </a:pattFill>
        <a:effectLst/>
      </p:bgPr>
    </p:bg>
    <p:spTree>
      <p:nvGrpSpPr>
        <p:cNvPr id="1" name=""/>
        <p:cNvGrpSpPr/>
        <p:nvPr/>
      </p:nvGrpSpPr>
      <p:grpSpPr/>
      <p:sp>
        <p:nvSpPr>
          <p:cNvPr id="2" name="任意多边形 2054"/>
          <p:cNvSpPr/>
          <p:nvPr/>
        </p:nvSpPr>
        <p:spPr>
          <a:xfrm>
            <a:off x="685800" y="2393950"/>
            <a:ext cx="7772400" cy="109538"/>
          </a:xfrm>
          <a:custGeom>
            <a:avLst/>
            <a:gdLst/>
            <a:ahLst/>
            <a:cxnLst/>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2050" name="标题 2049"/>
          <p:cNvSpPr>
            <a:spLocks noGrp="1"/>
          </p:cNvSpPr>
          <p:nvPr>
            <p:ph type="ctrTitle"/>
          </p:nvPr>
        </p:nvSpPr>
        <p:spPr>
          <a:xfrm>
            <a:off x="685800" y="990600"/>
            <a:ext cx="7772400" cy="1371600"/>
          </a:xfrm>
          <a:prstGeom prst="rect">
            <a:avLst/>
          </a:prstGeom>
          <a:noFill/>
          <a:ln w="9525">
            <a:noFill/>
          </a:ln>
        </p:spPr>
        <p:txBody>
          <a:bodyPr anchor="b"/>
          <a:lstStyle>
            <a:lvl1pPr lvl="0">
              <a:defRPr sz="4000"/>
            </a:lvl1pPr>
          </a:lstStyle>
          <a:p>
            <a:pPr lvl="0" fontAlgn="base"/>
            <a:r>
              <a:rPr lang="zh-CN" altLang="en-US" strike="noStrike" noProof="1"/>
              <a:t>单击此处编辑母版标题样式</a:t>
            </a:r>
            <a:endParaRPr lang="zh-CN" altLang="en-US" strike="noStrike" noProof="1"/>
          </a:p>
        </p:txBody>
      </p:sp>
      <p:sp>
        <p:nvSpPr>
          <p:cNvPr id="2051" name="副标题 2050"/>
          <p:cNvSpPr>
            <a:spLocks noGrp="1"/>
          </p:cNvSpPr>
          <p:nvPr>
            <p:ph type="subTitle" idx="1"/>
          </p:nvPr>
        </p:nvSpPr>
        <p:spPr>
          <a:xfrm>
            <a:off x="1447800" y="3429000"/>
            <a:ext cx="7010400" cy="1600200"/>
          </a:xfrm>
          <a:prstGeom prst="rect">
            <a:avLst/>
          </a:prstGeom>
          <a:noFill/>
          <a:ln w="9525">
            <a:noFill/>
          </a:ln>
        </p:spPr>
        <p:txBody>
          <a:bodyPr anchor="t"/>
          <a:lstStyle>
            <a:lvl1pPr marL="0" lvl="0" indent="0">
              <a:buNone/>
              <a:defRPr sz="2800"/>
            </a:lvl1pPr>
            <a:lvl2pPr marL="457200" lvl="1" indent="14605" algn="ctr">
              <a:buNone/>
              <a:defRPr sz="2800"/>
            </a:lvl2pPr>
            <a:lvl3pPr marL="909955" lvl="2" indent="0" algn="ctr">
              <a:buNone/>
              <a:defRPr sz="2800"/>
            </a:lvl3pPr>
            <a:lvl4pPr marL="1306830" lvl="3" indent="0" algn="ctr">
              <a:buNone/>
              <a:defRPr sz="2800"/>
            </a:lvl4pPr>
            <a:lvl5pPr marL="1695450" lvl="4" indent="0" algn="ctr">
              <a:buNone/>
              <a:defRPr sz="2800"/>
            </a:lvl5pPr>
          </a:lstStyle>
          <a:p>
            <a:pPr lvl="0" fontAlgn="base"/>
            <a:r>
              <a:rPr lang="zh-CN" altLang="en-US" strike="noStrike" noProof="1"/>
              <a:t>单击此处编辑母版副标题样式</a:t>
            </a:r>
            <a:endParaRPr lang="zh-CN" altLang="en-US" strike="noStrike" noProof="1"/>
          </a:p>
        </p:txBody>
      </p:sp>
      <p:sp>
        <p:nvSpPr>
          <p:cNvPr id="2052" name="日期占位符 2051"/>
          <p:cNvSpPr>
            <a:spLocks noGrp="1"/>
          </p:cNvSpPr>
          <p:nvPr>
            <p:ph type="dt" sz="half" idx="2"/>
          </p:nvPr>
        </p:nvSpPr>
        <p:spPr>
          <a:xfrm>
            <a:off x="685800" y="6248400"/>
            <a:ext cx="1905000" cy="457200"/>
          </a:xfrm>
          <a:prstGeom prst="rect">
            <a:avLst/>
          </a:prstGeom>
          <a:noFill/>
          <a:ln w="9525">
            <a:noFill/>
          </a:ln>
        </p:spPr>
        <p:txBody>
          <a:bodyPr anchor="t"/>
          <a:lstStyle>
            <a:lvl1pPr>
              <a:defRPr sz="1200">
                <a:latin typeface="Verdana" panose="020B0604030504040204" pitchFamily="34" charset="0"/>
              </a:defRPr>
            </a:lvl1pPr>
          </a:lstStyle>
          <a:p>
            <a:pPr fontAlgn="base"/>
            <a:endParaRPr lang="zh-CN" altLang="en-US" strike="noStrike" noProof="1" dirty="0">
              <a:latin typeface="Arial" panose="020B0604020202020204" pitchFamily="34" charset="0"/>
            </a:endParaRPr>
          </a:p>
        </p:txBody>
      </p:sp>
      <p:sp>
        <p:nvSpPr>
          <p:cNvPr id="2053" name="页脚占位符 2052"/>
          <p:cNvSpPr>
            <a:spLocks noGrp="1"/>
          </p:cNvSpPr>
          <p:nvPr>
            <p:ph type="ftr" sz="quarter" idx="3"/>
          </p:nvPr>
        </p:nvSpPr>
        <p:spPr>
          <a:xfrm>
            <a:off x="3124200" y="6248400"/>
            <a:ext cx="2895600" cy="457200"/>
          </a:xfrm>
          <a:prstGeom prst="rect">
            <a:avLst/>
          </a:prstGeom>
          <a:noFill/>
          <a:ln w="9525">
            <a:noFill/>
          </a:ln>
        </p:spPr>
        <p:txBody>
          <a:bodyPr anchor="t"/>
          <a:lstStyle>
            <a:lvl1pPr algn="ctr">
              <a:defRPr sz="1200">
                <a:latin typeface="Verdana" panose="020B0604030504040204" pitchFamily="34" charset="0"/>
              </a:defRPr>
            </a:lvl1pPr>
          </a:lstStyle>
          <a:p>
            <a:pPr fontAlgn="base"/>
            <a:endParaRPr lang="zh-CN" altLang="en-US" strike="noStrike" noProof="1" dirty="0"/>
          </a:p>
        </p:txBody>
      </p:sp>
      <p:sp>
        <p:nvSpPr>
          <p:cNvPr id="2054" name="灯片编号占位符 2053"/>
          <p:cNvSpPr>
            <a:spLocks noGrp="1"/>
          </p:cNvSpPr>
          <p:nvPr>
            <p:ph type="sldNum" sz="quarter" idx="4"/>
          </p:nvPr>
        </p:nvSpPr>
        <p:spPr>
          <a:xfrm>
            <a:off x="6553200" y="6248400"/>
            <a:ext cx="1905000" cy="457200"/>
          </a:xfrm>
          <a:prstGeom prst="rect">
            <a:avLst/>
          </a:prstGeom>
          <a:noFill/>
          <a:ln w="9525">
            <a:noFill/>
          </a:ln>
        </p:spPr>
        <p:txBody>
          <a:bodyPr anchor="t"/>
          <a:lstStyle>
            <a:lvl1pPr algn="r">
              <a:defRPr sz="1200">
                <a:latin typeface="Verdana" panose="020B0604030504040204" pitchFamily="34" charset="0"/>
              </a:defRPr>
            </a:lvl1pPr>
          </a:lstStyle>
          <a:p>
            <a:pPr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73441" y="304800"/>
            <a:ext cx="2002234" cy="5715000"/>
          </a:xfrm>
        </p:spPr>
        <p:txBody>
          <a:bodyPr vert="eaVert"/>
          <a:lstStyle/>
          <a:p>
            <a:pPr fontAlgn="base"/>
            <a:r>
              <a:rPr lang="zh-CN" altLang="en-US" strike="noStrike" noProof="1" smtClean="0"/>
              <a:t>单击此处编辑母版标题样式</a:t>
            </a:r>
            <a:endParaRPr lang="zh-CN" altLang="en-US" strike="noStrike" noProof="1"/>
          </a:p>
        </p:txBody>
      </p:sp>
      <p:sp>
        <p:nvSpPr>
          <p:cNvPr id="3" name="竖排文字占位符 2"/>
          <p:cNvSpPr>
            <a:spLocks noGrp="1"/>
          </p:cNvSpPr>
          <p:nvPr>
            <p:ph type="body" orient="vert" idx="1"/>
          </p:nvPr>
        </p:nvSpPr>
        <p:spPr>
          <a:xfrm>
            <a:off x="566738" y="304800"/>
            <a:ext cx="5890631" cy="5715000"/>
          </a:xfrm>
        </p:spPr>
        <p:txBody>
          <a:bodyPr vert="eaVert"/>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表格占位符 2"/>
          <p:cNvSpPr>
            <a:spLocks noGrp="1"/>
          </p:cNvSpPr>
          <p:nvPr>
            <p:ph type="tbl" idx="1"/>
          </p:nvPr>
        </p:nvSpPr>
        <p:spPr/>
        <p:txBody>
          <a:bodyPr/>
          <a:lstStyle/>
          <a:p>
            <a:pPr fontAlgn="base"/>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sz="half" idx="1"/>
          </p:nvPr>
        </p:nvSpPr>
        <p:spPr>
          <a:xfrm>
            <a:off x="6286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29150" y="1825625"/>
            <a:ext cx="3886200" cy="4351338"/>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标题和四项内容">
    <p:spTree>
      <p:nvGrpSpPr>
        <p:cNvPr id="1" name=""/>
        <p:cNvGrpSpPr/>
        <p:nvPr/>
      </p:nvGrpSpPr>
      <p:grpSpPr>
        <a:xfrm>
          <a:off x="0" y="0"/>
          <a:ext cx="0" cy="0"/>
          <a:chOff x="0" y="0"/>
          <a:chExt cx="0" cy="0"/>
        </a:xfrm>
      </p:grpSpPr>
      <p:sp>
        <p:nvSpPr>
          <p:cNvPr id="2" name="标题 1"/>
          <p:cNvSpPr>
            <a:spLocks noGrp="1"/>
          </p:cNvSpPr>
          <p:nvPr>
            <p:ph type="title" sz="quarter"/>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quarter" idx="1"/>
          </p:nvPr>
        </p:nvSpPr>
        <p:spPr>
          <a:xfrm>
            <a:off x="6286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quarter" idx="2"/>
          </p:nvPr>
        </p:nvSpPr>
        <p:spPr>
          <a:xfrm>
            <a:off x="4629150" y="1825625"/>
            <a:ext cx="3886200" cy="2098675"/>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内容占位符 4"/>
          <p:cNvSpPr>
            <a:spLocks noGrp="1"/>
          </p:cNvSpPr>
          <p:nvPr>
            <p:ph sz="quarter" idx="3"/>
          </p:nvPr>
        </p:nvSpPr>
        <p:spPr>
          <a:xfrm>
            <a:off x="6286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6" name="内容占位符 5"/>
          <p:cNvSpPr>
            <a:spLocks noGrp="1"/>
          </p:cNvSpPr>
          <p:nvPr>
            <p:ph sz="quarter" idx="4"/>
          </p:nvPr>
        </p:nvSpPr>
        <p:spPr>
          <a:xfrm>
            <a:off x="4629150" y="4076700"/>
            <a:ext cx="3886200" cy="2100263"/>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fontAlgn="base"/>
            <a:r>
              <a:rPr lang="zh-CN" altLang="en-US" strike="noStrike" noProof="1" smtClean="0"/>
              <a:t>单击此处编辑母版文本样式</a:t>
            </a:r>
            <a:endParaRPr lang="zh-CN" altLang="en-US" strike="noStrike" noProof="1" smtClean="0"/>
          </a:p>
        </p:txBody>
      </p:sp>
      <p:sp>
        <p:nvSpPr>
          <p:cNvPr id="4" name="日期占位符 3"/>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5" name="页脚占位符 4"/>
          <p:cNvSpPr>
            <a:spLocks noGrp="1"/>
          </p:cNvSpPr>
          <p:nvPr>
            <p:ph type="ftr" sz="quarter" idx="11"/>
          </p:nvPr>
        </p:nvSpPr>
        <p:spPr/>
        <p:txBody>
          <a:bodyPr/>
          <a:p>
            <a:pPr lvl="0" fontAlgn="base"/>
            <a:endParaRPr lang="zh-CN" altLang="en-US" strike="noStrike" noProof="1" dirty="0"/>
          </a:p>
        </p:txBody>
      </p:sp>
      <p:sp>
        <p:nvSpPr>
          <p:cNvPr id="6" name="灯片编号占位符 5"/>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sz="half" idx="1"/>
          </p:nvPr>
        </p:nvSpPr>
        <p:spPr>
          <a:xfrm>
            <a:off x="56673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内容占位符 3"/>
          <p:cNvSpPr>
            <a:spLocks noGrp="1"/>
          </p:cNvSpPr>
          <p:nvPr>
            <p:ph sz="half" idx="2"/>
          </p:nvPr>
        </p:nvSpPr>
        <p:spPr>
          <a:xfrm>
            <a:off x="4647248" y="1752600"/>
            <a:ext cx="3920490" cy="4267200"/>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pPr fontAlgn="base"/>
            <a:r>
              <a:rPr lang="zh-CN" altLang="en-US" strike="noStrike" noProof="1" smtClean="0"/>
              <a:t>单击此处编辑母版标题样式</a:t>
            </a:r>
            <a:endParaRPr lang="zh-CN" altLang="en-US" strike="noStrike" noProof="1"/>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4" name="内容占位符 3"/>
          <p:cNvSpPr>
            <a:spLocks noGrp="1"/>
          </p:cNvSpPr>
          <p:nvPr>
            <p:ph sz="half" idx="2"/>
          </p:nvPr>
        </p:nvSpPr>
        <p:spPr>
          <a:xfrm>
            <a:off x="890081" y="2665379"/>
            <a:ext cx="3655181"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fontAlgn="base"/>
            <a:r>
              <a:rPr lang="zh-CN" altLang="en-US" strike="noStrike" noProof="1" smtClean="0"/>
              <a:t>单击此处编辑母版文本样式</a:t>
            </a:r>
            <a:endParaRPr lang="zh-CN" altLang="en-US" strike="noStrike" noProof="1" smtClean="0"/>
          </a:p>
        </p:txBody>
      </p:sp>
      <p:sp>
        <p:nvSpPr>
          <p:cNvPr id="6" name="内容占位符 5"/>
          <p:cNvSpPr>
            <a:spLocks noGrp="1"/>
          </p:cNvSpPr>
          <p:nvPr>
            <p:ph sz="quarter" idx="4"/>
          </p:nvPr>
        </p:nvSpPr>
        <p:spPr>
          <a:xfrm>
            <a:off x="4692704" y="2665379"/>
            <a:ext cx="3673182" cy="3524284"/>
          </a:xfrm>
        </p:spPr>
        <p:txBody>
          <a:body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7" name="日期占位符 6"/>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8" name="页脚占位符 7"/>
          <p:cNvSpPr>
            <a:spLocks noGrp="1"/>
          </p:cNvSpPr>
          <p:nvPr>
            <p:ph type="ftr" sz="quarter" idx="11"/>
          </p:nvPr>
        </p:nvSpPr>
        <p:spPr/>
        <p:txBody>
          <a:bodyPr/>
          <a:p>
            <a:pPr lvl="0" fontAlgn="base"/>
            <a:endParaRPr lang="zh-CN" altLang="en-US" strike="noStrike" noProof="1" dirty="0"/>
          </a:p>
        </p:txBody>
      </p:sp>
      <p:sp>
        <p:nvSpPr>
          <p:cNvPr id="9" name="灯片编号占位符 8"/>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3" name="日期占位符 2"/>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4" name="页脚占位符 3"/>
          <p:cNvSpPr>
            <a:spLocks noGrp="1"/>
          </p:cNvSpPr>
          <p:nvPr>
            <p:ph type="ftr" sz="quarter" idx="11"/>
          </p:nvPr>
        </p:nvSpPr>
        <p:spPr/>
        <p:txBody>
          <a:bodyPr/>
          <a:p>
            <a:pPr lvl="0" fontAlgn="base"/>
            <a:endParaRPr lang="zh-CN" altLang="en-US" strike="noStrike" noProof="1" dirty="0"/>
          </a:p>
        </p:txBody>
      </p:sp>
      <p:sp>
        <p:nvSpPr>
          <p:cNvPr id="5" name="灯片编号占位符 4"/>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3" name="页脚占位符 2"/>
          <p:cNvSpPr>
            <a:spLocks noGrp="1"/>
          </p:cNvSpPr>
          <p:nvPr>
            <p:ph type="ftr" sz="quarter" idx="11"/>
          </p:nvPr>
        </p:nvSpPr>
        <p:spPr/>
        <p:txBody>
          <a:bodyPr/>
          <a:p>
            <a:pPr lvl="0" fontAlgn="base"/>
            <a:endParaRPr lang="zh-CN" altLang="en-US" strike="noStrike" noProof="1" dirty="0"/>
          </a:p>
        </p:txBody>
      </p:sp>
      <p:sp>
        <p:nvSpPr>
          <p:cNvPr id="4" name="灯片编号占位符 3"/>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fontAlgn="base"/>
            <a:r>
              <a:rPr lang="zh-CN" altLang="en-US" strike="noStrike" noProof="1" smtClean="0"/>
              <a:t>单击此处编辑母版文本样式</a:t>
            </a:r>
            <a:endParaRPr lang="zh-CN" altLang="en-US" strike="noStrike" noProof="1" smtClean="0"/>
          </a:p>
          <a:p>
            <a:pPr lvl="1" fontAlgn="base"/>
            <a:r>
              <a:rPr lang="zh-CN" altLang="en-US" strike="noStrike" noProof="1" smtClean="0"/>
              <a:t>第二级</a:t>
            </a:r>
            <a:endParaRPr lang="zh-CN" altLang="en-US" strike="noStrike" noProof="1" smtClean="0"/>
          </a:p>
          <a:p>
            <a:pPr lvl="2" fontAlgn="base"/>
            <a:r>
              <a:rPr lang="zh-CN" altLang="en-US" strike="noStrike" noProof="1" smtClean="0"/>
              <a:t>第三级</a:t>
            </a:r>
            <a:endParaRPr lang="zh-CN" altLang="en-US" strike="noStrike" noProof="1" smtClean="0"/>
          </a:p>
          <a:p>
            <a:pPr lvl="3" fontAlgn="base"/>
            <a:r>
              <a:rPr lang="zh-CN" altLang="en-US" strike="noStrike" noProof="1" smtClean="0"/>
              <a:t>第四级</a:t>
            </a:r>
            <a:endParaRPr lang="zh-CN" altLang="en-US" strike="noStrike" noProof="1" smtClean="0"/>
          </a:p>
          <a:p>
            <a:pPr lvl="4" fontAlgn="base"/>
            <a:r>
              <a:rPr lang="zh-CN" altLang="en-US" strike="noStrike" noProof="1" smtClean="0"/>
              <a:t>第五级</a:t>
            </a:r>
            <a:endParaRPr lang="zh-CN" altLang="en-US" strike="noStrike" noProof="1"/>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pPr fontAlgn="base"/>
            <a:r>
              <a:rPr lang="zh-CN" altLang="en-US" strike="noStrike" noProof="1" smtClean="0"/>
              <a:t>单击此处编辑母版标题样式</a:t>
            </a:r>
            <a:endParaRPr lang="zh-CN" altLang="en-US" strike="noStrike" noProof="1"/>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fontAlgn="base"/>
            <a:endParaRPr lang="zh-CN" altLang="en-US" strike="noStrike" noProof="1"/>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endParaRPr lang="zh-CN" altLang="en-US" strike="noStrike" noProof="1" smtClean="0"/>
          </a:p>
        </p:txBody>
      </p:sp>
      <p:sp>
        <p:nvSpPr>
          <p:cNvPr id="5" name="日期占位符 4"/>
          <p:cNvSpPr>
            <a:spLocks noGrp="1"/>
          </p:cNvSpPr>
          <p:nvPr>
            <p:ph type="dt" sz="half" idx="10"/>
          </p:nvPr>
        </p:nvSpPr>
        <p:spPr/>
        <p:txBody>
          <a:bodyPr/>
          <a:p>
            <a:pPr lvl="0" fontAlgn="base"/>
            <a:endParaRPr lang="zh-CN" altLang="en-US" strike="noStrike" noProof="1" dirty="0">
              <a:latin typeface="Arial" panose="020B0604020202020204" pitchFamily="34" charset="0"/>
            </a:endParaRPr>
          </a:p>
        </p:txBody>
      </p:sp>
      <p:sp>
        <p:nvSpPr>
          <p:cNvPr id="6" name="页脚占位符 5"/>
          <p:cNvSpPr>
            <a:spLocks noGrp="1"/>
          </p:cNvSpPr>
          <p:nvPr>
            <p:ph type="ftr" sz="quarter" idx="11"/>
          </p:nvPr>
        </p:nvSpPr>
        <p:spPr/>
        <p:txBody>
          <a:bodyPr/>
          <a:p>
            <a:pPr lvl="0" fontAlgn="base"/>
            <a:endParaRPr lang="zh-CN" altLang="en-US" strike="noStrike" noProof="1" dirty="0"/>
          </a:p>
        </p:txBody>
      </p:sp>
      <p:sp>
        <p:nvSpPr>
          <p:cNvPr id="7" name="灯片编号占位符 6"/>
          <p:cNvSpPr>
            <a:spLocks noGrp="1"/>
          </p:cNvSpPr>
          <p:nvPr>
            <p:ph type="sldNum" sz="quarter" idx="12"/>
          </p:nvPr>
        </p:nvSpPr>
        <p:spPr/>
        <p:txBody>
          <a:bodyPr/>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Ovr>
    <a:masterClrMapping/>
  </p:clrMapOvr>
  <p:transition spd="med">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p:sp>
        <p:nvSpPr>
          <p:cNvPr id="1026" name="标题 1025"/>
          <p:cNvSpPr>
            <a:spLocks noGrp="1"/>
          </p:cNvSpPr>
          <p:nvPr>
            <p:ph type="title"/>
          </p:nvPr>
        </p:nvSpPr>
        <p:spPr>
          <a:xfrm>
            <a:off x="574675" y="304800"/>
            <a:ext cx="8001000" cy="1216025"/>
          </a:xfrm>
          <a:prstGeom prst="rect">
            <a:avLst/>
          </a:prstGeom>
          <a:noFill/>
          <a:ln w="9525">
            <a:noFill/>
          </a:ln>
        </p:spPr>
        <p:txBody>
          <a:bodyPr anchor="b"/>
          <a:p>
            <a:pPr lvl="0" indent="0"/>
            <a:r>
              <a:rPr lang="zh-CN" altLang="en-US"/>
              <a:t>单击此处编辑母版标题样式</a:t>
            </a:r>
            <a:endParaRPr lang="zh-CN" altLang="en-US"/>
          </a:p>
        </p:txBody>
      </p:sp>
      <p:sp>
        <p:nvSpPr>
          <p:cNvPr id="1027" name="文本占位符 1026"/>
          <p:cNvSpPr>
            <a:spLocks noGrp="1"/>
          </p:cNvSpPr>
          <p:nvPr>
            <p:ph type="body"/>
          </p:nvPr>
        </p:nvSpPr>
        <p:spPr>
          <a:xfrm>
            <a:off x="566738" y="1752600"/>
            <a:ext cx="8001000" cy="4267200"/>
          </a:xfrm>
          <a:prstGeom prst="rect">
            <a:avLst/>
          </a:prstGeom>
          <a:noFill/>
          <a:ln w="9525">
            <a:noFill/>
          </a:ln>
        </p:spPr>
        <p:txBody>
          <a:bodyPr anchor="t"/>
          <a:p>
            <a:pPr lvl="0" indent="-469900"/>
            <a:r>
              <a:rPr lang="zh-CN" altLang="en-US"/>
              <a:t>单击此处编辑母版文本样式</a:t>
            </a:r>
            <a:endParaRPr lang="zh-CN" altLang="en-US"/>
          </a:p>
          <a:p>
            <a:pPr lvl="1" indent="-436245"/>
            <a:r>
              <a:rPr lang="zh-CN" altLang="en-US"/>
              <a:t>第二级</a:t>
            </a:r>
            <a:endParaRPr lang="zh-CN" altLang="en-US"/>
          </a:p>
          <a:p>
            <a:pPr lvl="2" indent="-394970"/>
            <a:r>
              <a:rPr lang="zh-CN" altLang="en-US"/>
              <a:t>第三级</a:t>
            </a:r>
            <a:endParaRPr lang="zh-CN" altLang="en-US"/>
          </a:p>
          <a:p>
            <a:pPr lvl="3" indent="-387350"/>
            <a:r>
              <a:rPr lang="zh-CN" altLang="en-US"/>
              <a:t>第四级</a:t>
            </a:r>
            <a:endParaRPr lang="zh-CN" altLang="en-US"/>
          </a:p>
          <a:p>
            <a:pPr lvl="4" indent="-398780"/>
            <a:r>
              <a:rPr lang="zh-CN" altLang="en-US"/>
              <a:t>第五级</a:t>
            </a:r>
            <a:endParaRPr lang="zh-CN" altLang="en-US"/>
          </a:p>
        </p:txBody>
      </p:sp>
      <p:sp>
        <p:nvSpPr>
          <p:cNvPr id="1028" name="任意多边形 1027"/>
          <p:cNvSpPr/>
          <p:nvPr/>
        </p:nvSpPr>
        <p:spPr>
          <a:xfrm>
            <a:off x="609600" y="1566863"/>
            <a:ext cx="7958138" cy="109537"/>
          </a:xfrm>
          <a:custGeom>
            <a:avLst/>
            <a:gdLst/>
            <a:ahLst/>
            <a:cxnLst/>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cap="flat" cmpd="sng">
            <a:solidFill>
              <a:schemeClr val="accent2"/>
            </a:solidFill>
            <a:prstDash val="solid"/>
            <a:miter/>
            <a:headEnd type="none" w="med" len="med"/>
            <a:tailEnd type="none" w="med" len="med"/>
          </a:ln>
        </p:spPr>
        <p:txBody>
          <a:bodyPr/>
          <a:p>
            <a:endParaRPr lang="zh-CN" altLang="en-US"/>
          </a:p>
        </p:txBody>
      </p:sp>
      <p:sp>
        <p:nvSpPr>
          <p:cNvPr id="1029" name="直接连接符 1028"/>
          <p:cNvSpPr/>
          <p:nvPr/>
        </p:nvSpPr>
        <p:spPr>
          <a:xfrm flipV="1">
            <a:off x="609600" y="6172200"/>
            <a:ext cx="7924800" cy="0"/>
          </a:xfrm>
          <a:prstGeom prst="line">
            <a:avLst/>
          </a:prstGeom>
          <a:ln w="3175" cap="flat" cmpd="sng">
            <a:solidFill>
              <a:schemeClr val="accent2"/>
            </a:solidFill>
            <a:prstDash val="solid"/>
            <a:round/>
            <a:headEnd type="none" w="med" len="med"/>
            <a:tailEnd type="none" w="med" len="med"/>
          </a:ln>
        </p:spPr>
      </p:sp>
      <p:sp>
        <p:nvSpPr>
          <p:cNvPr id="1030" name="日期占位符 1029"/>
          <p:cNvSpPr>
            <a:spLocks noGrp="1"/>
          </p:cNvSpPr>
          <p:nvPr>
            <p:ph type="dt" sz="half" idx="2"/>
          </p:nvPr>
        </p:nvSpPr>
        <p:spPr>
          <a:xfrm>
            <a:off x="609600" y="6245225"/>
            <a:ext cx="1981200" cy="476250"/>
          </a:xfrm>
          <a:prstGeom prst="rect">
            <a:avLst/>
          </a:prstGeom>
          <a:noFill/>
          <a:ln w="9525">
            <a:noFill/>
          </a:ln>
        </p:spPr>
        <p:txBody>
          <a:bodyPr/>
          <a:lstStyle>
            <a:lvl1pPr>
              <a:defRPr sz="1200">
                <a:latin typeface="Verdana" panose="020B0604030504040204" pitchFamily="34" charset="0"/>
              </a:defRPr>
            </a:lvl1pPr>
          </a:lstStyle>
          <a:p>
            <a:pPr lvl="0" fontAlgn="base"/>
            <a:endParaRPr lang="zh-CN" altLang="en-US" strike="noStrike" noProof="1" dirty="0">
              <a:latin typeface="Arial" panose="020B0604020202020204" pitchFamily="34" charset="0"/>
            </a:endParaRPr>
          </a:p>
        </p:txBody>
      </p:sp>
      <p:sp>
        <p:nvSpPr>
          <p:cNvPr id="1031" name="页脚占位符 1030"/>
          <p:cNvSpPr>
            <a:spLocks noGrp="1"/>
          </p:cNvSpPr>
          <p:nvPr>
            <p:ph type="ftr" sz="quarter" idx="3"/>
          </p:nvPr>
        </p:nvSpPr>
        <p:spPr>
          <a:xfrm>
            <a:off x="3124200" y="6245225"/>
            <a:ext cx="2895600" cy="476250"/>
          </a:xfrm>
          <a:prstGeom prst="rect">
            <a:avLst/>
          </a:prstGeom>
          <a:noFill/>
          <a:ln w="9525">
            <a:noFill/>
          </a:ln>
        </p:spPr>
        <p:txBody>
          <a:bodyPr/>
          <a:lstStyle>
            <a:lvl1pPr algn="ctr">
              <a:defRPr sz="1200">
                <a:latin typeface="Verdana" panose="020B0604030504040204" pitchFamily="34" charset="0"/>
              </a:defRPr>
            </a:lvl1pPr>
          </a:lstStyle>
          <a:p>
            <a:pPr lvl="0" fontAlgn="base"/>
            <a:endParaRPr lang="zh-CN" altLang="en-US" strike="noStrike" noProof="1" dirty="0"/>
          </a:p>
        </p:txBody>
      </p:sp>
      <p:sp>
        <p:nvSpPr>
          <p:cNvPr id="1032" name="灯片编号占位符 1031"/>
          <p:cNvSpPr>
            <a:spLocks noGrp="1"/>
          </p:cNvSpPr>
          <p:nvPr>
            <p:ph type="sldNum" sz="quarter" idx="4"/>
          </p:nvPr>
        </p:nvSpPr>
        <p:spPr>
          <a:xfrm>
            <a:off x="6553200" y="6245225"/>
            <a:ext cx="1981200" cy="476250"/>
          </a:xfrm>
          <a:prstGeom prst="rect">
            <a:avLst/>
          </a:prstGeom>
          <a:noFill/>
          <a:ln w="9525">
            <a:noFill/>
          </a:ln>
        </p:spPr>
        <p:txBody>
          <a:bodyPr/>
          <a:lstStyle>
            <a:lvl1pPr algn="r">
              <a:defRPr sz="1200">
                <a:latin typeface="Verdana" panose="020B0604030504040204" pitchFamily="34" charset="0"/>
              </a:defRPr>
            </a:lvl1pPr>
          </a:lstStyle>
          <a:p>
            <a:pPr lvl="0" fontAlgn="base"/>
            <a:fld id="{9A0DB2DC-4C9A-4742-B13C-FB6460FD3503}" type="slidenum">
              <a:rPr lang="zh-CN" altLang="en-US" strike="noStrike" noProof="1" dirty="0">
                <a:latin typeface="Verdana" panose="020B0604030504040204" pitchFamily="34" charset="0"/>
                <a:ea typeface="宋体" panose="02010600030101010101" pitchFamily="2" charset="-122"/>
                <a:cs typeface="+mn-cs"/>
              </a:rPr>
            </a:fld>
            <a:endParaRPr lang="zh-CN" altLang="en-US" strike="noStrike" noProof="1"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ransition spd="med">
    <p:cover dir="u"/>
  </p:transition>
  <p:hf sldNum="0" hdr="0" ftr="0" dt="0"/>
  <p:txStyles>
    <p:titleStyle>
      <a:lvl1pPr marL="0" lvl="0" indent="0" algn="l" defTabSz="914400" rtl="0" eaLnBrk="1" fontAlgn="base" latinLnBrk="0" hangingPunct="1">
        <a:lnSpc>
          <a:spcPct val="100000"/>
        </a:lnSpc>
        <a:spcBef>
          <a:spcPct val="0"/>
        </a:spcBef>
        <a:spcAft>
          <a:spcPct val="0"/>
        </a:spcAft>
        <a:buNone/>
        <a:defRPr sz="3800" b="0" i="0" u="none" kern="1200" baseline="0">
          <a:solidFill>
            <a:schemeClr val="tx2"/>
          </a:solidFill>
          <a:latin typeface="+mj-lt"/>
          <a:ea typeface="+mj-ea"/>
          <a:cs typeface="+mj-cs"/>
        </a:defRPr>
      </a:lvl1pPr>
    </p:titleStyle>
    <p:body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3000" b="0" i="0" u="none" kern="1200" baseline="0">
          <a:solidFill>
            <a:schemeClr val="tx1"/>
          </a:solidFill>
          <a:latin typeface="+mn-lt"/>
          <a:ea typeface="+mn-ea"/>
          <a:cs typeface="+mn-cs"/>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600" b="0" i="0" u="none" kern="1200" baseline="0">
          <a:solidFill>
            <a:schemeClr val="tx1"/>
          </a:solidFill>
          <a:latin typeface="+mn-lt"/>
          <a:ea typeface="+mn-ea"/>
          <a:cs typeface="+mn-cs"/>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300" b="0" i="0" u="none" kern="1200" baseline="0">
          <a:solidFill>
            <a:schemeClr val="tx1"/>
          </a:solidFill>
          <a:latin typeface="+mn-lt"/>
          <a:ea typeface="+mn-ea"/>
          <a:cs typeface="+mn-cs"/>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000" b="0" i="0" u="none" kern="1200" baseline="0">
          <a:solidFill>
            <a:schemeClr val="tx1"/>
          </a:solidFill>
          <a:latin typeface="+mn-lt"/>
          <a:ea typeface="+mn-ea"/>
          <a:cs typeface="+mn-cs"/>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Verdana" panose="020B0604030504040204" pitchFamily="34" charset="0"/>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4" Type="http://schemas.openxmlformats.org/officeDocument/2006/relationships/vmlDrawing" Target="../drawings/vmlDrawing3.vml"/><Relationship Id="rId3" Type="http://schemas.openxmlformats.org/officeDocument/2006/relationships/slideLayout" Target="../slideLayouts/slideLayout2.xml"/><Relationship Id="rId2" Type="http://schemas.openxmlformats.org/officeDocument/2006/relationships/image" Target="../media/image3.wmf"/><Relationship Id="rId1"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4" Type="http://schemas.openxmlformats.org/officeDocument/2006/relationships/vmlDrawing" Target="../drawings/vmlDrawing4.vml"/><Relationship Id="rId3" Type="http://schemas.openxmlformats.org/officeDocument/2006/relationships/slideLayout" Target="../slideLayouts/slideLayout2.xml"/><Relationship Id="rId2" Type="http://schemas.openxmlformats.org/officeDocument/2006/relationships/image" Target="../media/image4.wmf"/><Relationship Id="rId1" Type="http://schemas.openxmlformats.org/officeDocument/2006/relationships/oleObject" Target="../embeddings/oleObject4.bin"/></Relationships>
</file>

<file path=ppt/slides/_rels/slide12.xml.rels><?xml version="1.0" encoding="UTF-8" standalone="yes"?>
<Relationships xmlns="http://schemas.openxmlformats.org/package/2006/relationships"><Relationship Id="rId9" Type="http://schemas.openxmlformats.org/officeDocument/2006/relationships/slideLayout" Target="../slideLayouts/slideLayout2.xml"/><Relationship Id="rId8" Type="http://schemas.openxmlformats.org/officeDocument/2006/relationships/image" Target="../media/image8.wmf"/><Relationship Id="rId7" Type="http://schemas.openxmlformats.org/officeDocument/2006/relationships/oleObject" Target="../embeddings/oleObject8.bin"/><Relationship Id="rId6" Type="http://schemas.openxmlformats.org/officeDocument/2006/relationships/image" Target="../media/image7.wmf"/><Relationship Id="rId5" Type="http://schemas.openxmlformats.org/officeDocument/2006/relationships/oleObject" Target="../embeddings/oleObject7.bin"/><Relationship Id="rId4" Type="http://schemas.openxmlformats.org/officeDocument/2006/relationships/image" Target="../media/image6.wmf"/><Relationship Id="rId3" Type="http://schemas.openxmlformats.org/officeDocument/2006/relationships/oleObject" Target="../embeddings/oleObject6.bin"/><Relationship Id="rId2" Type="http://schemas.openxmlformats.org/officeDocument/2006/relationships/image" Target="../media/image5.wmf"/><Relationship Id="rId10" Type="http://schemas.openxmlformats.org/officeDocument/2006/relationships/vmlDrawing" Target="../drawings/vmlDrawing5.vml"/><Relationship Id="rId1"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 Target="slide1.xml"/></Relationships>
</file>

<file path=ppt/slides/_rels/slide7.xml.rels><?xml version="1.0" encoding="UTF-8" standalone="yes"?>
<Relationships xmlns="http://schemas.openxmlformats.org/package/2006/relationships"><Relationship Id="rId4" Type="http://schemas.openxmlformats.org/officeDocument/2006/relationships/vmlDrawing" Target="../drawings/vmlDrawing1.vml"/><Relationship Id="rId3" Type="http://schemas.openxmlformats.org/officeDocument/2006/relationships/slideLayout" Target="../slideLayouts/slideLayout2.xml"/><Relationship Id="rId2" Type="http://schemas.openxmlformats.org/officeDocument/2006/relationships/image" Target="../media/image1.wmf"/><Relationship Id="rId1"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2.xml"/><Relationship Id="rId2" Type="http://schemas.openxmlformats.org/officeDocument/2006/relationships/image" Target="../media/image2.wmf"/><Relationship Id="rId1" Type="http://schemas.openxmlformats.org/officeDocument/2006/relationships/oleObject" Target="../embeddings/oleObject2.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098" name="文本框 4097"/>
          <p:cNvSpPr txBox="1"/>
          <p:nvPr/>
        </p:nvSpPr>
        <p:spPr>
          <a:xfrm>
            <a:off x="468313" y="260350"/>
            <a:ext cx="8424863" cy="5477510"/>
          </a:xfrm>
          <a:prstGeom prst="rect">
            <a:avLst/>
          </a:prstGeom>
          <a:noFill/>
          <a:ln w="9525">
            <a:noFill/>
          </a:ln>
          <a:scene3d>
            <a:camera prst="legacyPerspectiveBottom">
              <a:rot lat="0" lon="0" rev="0"/>
            </a:camera>
            <a:lightRig rig="legacyFlat3" dir="t"/>
          </a:scene3d>
          <a:sp3d extrusionH="887400" prstMaterial="legacyMatte">
            <a:bevelT w="13500" h="13500" prst="angle"/>
            <a:bevelB w="13500" h="13500" prst="angle"/>
          </a:sp3d>
        </p:spPr>
        <p:txBody>
          <a:bodyPr>
            <a:spAutoFit/>
            <a:flatTx/>
          </a:bodyPr>
          <a:p>
            <a:pPr algn="ctr"/>
            <a:r>
              <a:rPr lang="zh-CN" altLang="en-US" sz="6600" b="1" noProof="1">
                <a:effectLst>
                  <a:outerShdw blurRad="38100" dist="38100" dir="2700000">
                    <a:srgbClr val="FFFFFF"/>
                  </a:outerShdw>
                </a:effectLst>
                <a:latin typeface="黑体" panose="02010609060101010101" pitchFamily="49" charset="-122"/>
                <a:ea typeface="黑体" panose="02010609060101010101" pitchFamily="49" charset="-122"/>
                <a:cs typeface="+mn-cs"/>
              </a:rPr>
              <a:t>工程造价控制</a:t>
            </a:r>
            <a:endParaRPr lang="zh-CN" altLang="en-US" sz="6600" b="1" noProof="1">
              <a:effectLst>
                <a:outerShdw blurRad="38100" dist="38100" dir="2700000">
                  <a:srgbClr val="FFFFFF"/>
                </a:outerShdw>
              </a:effectLst>
              <a:latin typeface="黑体" panose="02010609060101010101" pitchFamily="49" charset="-122"/>
              <a:ea typeface="黑体" panose="02010609060101010101" pitchFamily="49" charset="-122"/>
            </a:endParaRPr>
          </a:p>
          <a:p>
            <a:pPr algn="ctr"/>
            <a:endParaRPr lang="zh-CN" altLang="en-US" sz="2400" b="1" noProof="1">
              <a:latin typeface="黑体" panose="02010609060101010101" pitchFamily="49" charset="-122"/>
              <a:ea typeface="黑体" panose="02010609060101010101" pitchFamily="49" charset="-122"/>
            </a:endParaRPr>
          </a:p>
          <a:p>
            <a:pPr algn="ctr"/>
            <a:endParaRPr lang="zh-CN" altLang="en-US" sz="3600" b="1" noProof="1">
              <a:latin typeface="黑体" panose="02010609060101010101" pitchFamily="49" charset="-122"/>
              <a:ea typeface="黑体" panose="02010609060101010101" pitchFamily="49" charset="-122"/>
            </a:endParaRPr>
          </a:p>
          <a:p>
            <a:pPr algn="ctr"/>
            <a:r>
              <a:rPr lang="zh-CN" altLang="en-US" sz="3600" b="1" noProof="1">
                <a:latin typeface="黑体" panose="02010609060101010101" pitchFamily="49" charset="-122"/>
                <a:ea typeface="黑体" panose="02010609060101010101" pitchFamily="49" charset="-122"/>
                <a:cs typeface="+mn-cs"/>
              </a:rPr>
              <a:t>单元</a:t>
            </a:r>
            <a:r>
              <a:rPr lang="en-US" altLang="zh-CN" sz="3600" b="1" noProof="1">
                <a:latin typeface="黑体" panose="02010609060101010101" pitchFamily="49" charset="-122"/>
                <a:ea typeface="黑体" panose="02010609060101010101" pitchFamily="49" charset="-122"/>
                <a:cs typeface="+mn-cs"/>
              </a:rPr>
              <a:t>2</a:t>
            </a:r>
            <a:endParaRPr lang="en-US" altLang="zh-CN" sz="3600" b="1" noProof="1">
              <a:latin typeface="黑体" panose="02010609060101010101" pitchFamily="49" charset="-122"/>
              <a:ea typeface="黑体" panose="02010609060101010101" pitchFamily="49" charset="-122"/>
            </a:endParaRPr>
          </a:p>
          <a:p>
            <a:pPr algn="ctr"/>
            <a:r>
              <a:rPr lang="zh-CN" altLang="en-US" sz="3600" b="1" noProof="1">
                <a:latin typeface="黑体" panose="02010609060101010101" pitchFamily="49" charset="-122"/>
                <a:ea typeface="黑体" panose="02010609060101010101" pitchFamily="49" charset="-122"/>
                <a:cs typeface="+mn-cs"/>
              </a:rPr>
              <a:t>建设项目</a:t>
            </a:r>
            <a:r>
              <a:rPr lang="zh-CN" altLang="en-US" sz="3600" b="1" noProof="1">
                <a:solidFill>
                  <a:srgbClr val="0000FF"/>
                </a:solidFill>
                <a:latin typeface="黑体" panose="02010609060101010101" pitchFamily="49" charset="-122"/>
                <a:ea typeface="黑体" panose="02010609060101010101" pitchFamily="49" charset="-122"/>
                <a:cs typeface="+mn-cs"/>
              </a:rPr>
              <a:t>决策阶段</a:t>
            </a:r>
            <a:r>
              <a:rPr lang="zh-CN" altLang="en-US" sz="3600" b="1" noProof="1">
                <a:latin typeface="黑体" panose="02010609060101010101" pitchFamily="49" charset="-122"/>
                <a:ea typeface="黑体" panose="02010609060101010101" pitchFamily="49" charset="-122"/>
                <a:cs typeface="+mn-cs"/>
              </a:rPr>
              <a:t>工程造价的控制</a:t>
            </a:r>
            <a:endParaRPr lang="zh-CN" altLang="en-US" sz="3600" b="1" noProof="1">
              <a:latin typeface="黑体" panose="02010609060101010101" pitchFamily="49" charset="-122"/>
              <a:ea typeface="黑体" panose="02010609060101010101" pitchFamily="49" charset="-122"/>
            </a:endParaRPr>
          </a:p>
          <a:p>
            <a:pPr algn="ctr"/>
            <a:endParaRPr lang="zh-CN" altLang="en-US" sz="3200" b="1" noProof="1">
              <a:latin typeface="黑体" panose="02010609060101010101" pitchFamily="49" charset="-122"/>
              <a:ea typeface="黑体" panose="02010609060101010101" pitchFamily="49" charset="-122"/>
            </a:endParaRPr>
          </a:p>
          <a:p>
            <a:pPr algn="ctr"/>
            <a:endParaRPr lang="zh-CN" altLang="en-US" sz="2400" b="1" noProof="1">
              <a:latin typeface="黑体" panose="02010609060101010101" pitchFamily="49" charset="-122"/>
              <a:ea typeface="黑体" panose="02010609060101010101" pitchFamily="49" charset="-122"/>
            </a:endParaRPr>
          </a:p>
          <a:p>
            <a:pPr algn="ctr"/>
            <a:endParaRPr lang="zh-CN" altLang="en-US" sz="2400" b="1" noProof="1">
              <a:latin typeface="宋体" panose="02010600030101010101" pitchFamily="2" charset="-122"/>
            </a:endParaRPr>
          </a:p>
          <a:p>
            <a:pPr algn="ctr"/>
            <a:endParaRPr lang="zh-CN" altLang="en-US" sz="2400" b="1" noProof="1">
              <a:latin typeface="宋体" panose="02010600030101010101" pitchFamily="2" charset="-122"/>
            </a:endParaRPr>
          </a:p>
          <a:p>
            <a:pPr algn="ctr"/>
            <a:endParaRPr lang="zh-CN" altLang="en-US" sz="2400" b="1" noProof="1">
              <a:latin typeface="Arial" panose="020B0604020202020204" pitchFamily="34" charset="0"/>
              <a:ea typeface="New Gulim" pitchFamily="2" charset="-127"/>
            </a:endParaRPr>
          </a:p>
          <a:p>
            <a:pPr algn="ctr"/>
            <a:endParaRPr lang="zh-CN" altLang="en-US" sz="2400" b="1" noProof="1">
              <a:latin typeface="Arial" panose="020B0604020202020204" pitchFamily="34" charset="0"/>
              <a:ea typeface="New Gulim" pitchFamily="2" charset="-127"/>
            </a:endParaRPr>
          </a:p>
        </p:txBody>
      </p:sp>
    </p:spTree>
  </p:cSld>
  <p:clrMapOvr>
    <a:masterClrMapping/>
  </p:clrMapOvr>
  <p:transition spd="med">
    <p:cover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9633" name="标题 69633"/>
          <p:cNvSpPr>
            <a:spLocks noGrp="1"/>
          </p:cNvSpPr>
          <p:nvPr>
            <p:ph type="title"/>
          </p:nvPr>
        </p:nvSpPr>
        <p:spPr>
          <a:xfrm>
            <a:off x="209550" y="333375"/>
            <a:ext cx="8934450" cy="830263"/>
          </a:xfrm>
          <a:ln/>
        </p:spPr>
        <p:txBody>
          <a:bodyPr anchor="b"/>
          <a:p>
            <a:r>
              <a:rPr lang="en-US" altLang="zh-CN" sz="3400" b="1">
                <a:latin typeface="黑体" panose="02010609060101010101" pitchFamily="49" charset="-122"/>
                <a:ea typeface="黑体" panose="02010609060101010101" pitchFamily="49" charset="-122"/>
              </a:rPr>
              <a:t>2.4.1 </a:t>
            </a:r>
            <a:r>
              <a:rPr lang="zh-CN" altLang="en-US" sz="3400" b="1">
                <a:latin typeface="黑体" panose="02010609060101010101" pitchFamily="49" charset="-122"/>
                <a:ea typeface="黑体" panose="02010609060101010101" pitchFamily="49" charset="-122"/>
              </a:rPr>
              <a:t>财务盈利能力评价</a:t>
            </a:r>
            <a:endParaRPr lang="zh-CN" altLang="en-US" sz="3400" b="1">
              <a:latin typeface="黑体" panose="02010609060101010101" pitchFamily="49" charset="-122"/>
              <a:ea typeface="黑体" panose="02010609060101010101" pitchFamily="49" charset="-122"/>
            </a:endParaRPr>
          </a:p>
        </p:txBody>
      </p:sp>
      <p:sp>
        <p:nvSpPr>
          <p:cNvPr id="69635" name="文本占位符 69634"/>
          <p:cNvSpPr>
            <a:spLocks noGrp="1"/>
          </p:cNvSpPr>
          <p:nvPr>
            <p:ph idx="1"/>
          </p:nvPr>
        </p:nvSpPr>
        <p:spPr>
          <a:xfrm>
            <a:off x="468313" y="1125538"/>
            <a:ext cx="8424863" cy="5949950"/>
          </a:xfrm>
        </p:spPr>
        <p:txBody>
          <a:bodyPr/>
          <a:p>
            <a:pPr marL="186055" indent="-186055" fontAlgn="base">
              <a:buNone/>
            </a:pPr>
            <a:r>
              <a:rPr lang="zh-CN" altLang="en-US" b="1" strike="noStrike" noProof="1">
                <a:solidFill>
                  <a:srgbClr val="0066FF"/>
                </a:solidFill>
                <a:effectLst>
                  <a:outerShdw blurRad="38100" dist="38100" dir="2700000">
                    <a:srgbClr val="000000"/>
                  </a:outerShdw>
                </a:effectLst>
              </a:rPr>
              <a:t>（</a:t>
            </a:r>
            <a:r>
              <a:rPr lang="en-US" altLang="zh-CN" b="1" strike="noStrike" noProof="1">
                <a:solidFill>
                  <a:srgbClr val="0066FF"/>
                </a:solidFill>
                <a:effectLst>
                  <a:outerShdw blurRad="38100" dist="38100" dir="2700000">
                    <a:srgbClr val="000000"/>
                  </a:outerShdw>
                </a:effectLst>
              </a:rPr>
              <a:t>3</a:t>
            </a:r>
            <a:r>
              <a:rPr lang="zh-CN" altLang="en-US" b="1" strike="noStrike" noProof="1">
                <a:solidFill>
                  <a:srgbClr val="0066FF"/>
                </a:solidFill>
                <a:effectLst>
                  <a:outerShdw blurRad="38100" dist="38100" dir="2700000">
                    <a:srgbClr val="000000"/>
                  </a:outerShdw>
                </a:effectLst>
              </a:rPr>
              <a:t>）投资回收期</a:t>
            </a:r>
            <a:endParaRPr lang="zh-CN" altLang="en-US" b="1" strike="noStrike" noProof="1">
              <a:solidFill>
                <a:srgbClr val="0066FF"/>
              </a:solidFill>
              <a:effectLst>
                <a:outerShdw blurRad="38100" dist="38100" dir="2700000">
                  <a:srgbClr val="000000"/>
                </a:outerShdw>
              </a:effectLst>
            </a:endParaRPr>
          </a:p>
          <a:p>
            <a:pPr marL="186055" indent="-186055" fontAlgn="base">
              <a:buNone/>
            </a:pPr>
            <a:r>
              <a:rPr lang="zh-CN" altLang="en-US" b="1" strike="noStrike" noProof="1">
                <a:solidFill>
                  <a:srgbClr val="0000FF"/>
                </a:solidFill>
              </a:rPr>
              <a:t>    </a:t>
            </a:r>
            <a:r>
              <a:rPr lang="en-US" altLang="zh-CN" sz="2600" b="1" strike="noStrike" noProof="1"/>
              <a:t>1</a:t>
            </a:r>
            <a:r>
              <a:rPr lang="zh-CN" altLang="en-US" sz="2600" b="1" strike="noStrike" noProof="1"/>
              <a:t>）</a:t>
            </a:r>
            <a:r>
              <a:rPr lang="zh-CN" altLang="en-US" sz="2600" b="1" u="sng" strike="noStrike" noProof="1">
                <a:solidFill>
                  <a:schemeClr val="folHlink"/>
                </a:solidFill>
              </a:rPr>
              <a:t>静态投资回收期</a:t>
            </a:r>
            <a:endParaRPr lang="zh-CN" altLang="en-US" sz="2600" b="1" u="sng" strike="noStrike" noProof="1">
              <a:solidFill>
                <a:schemeClr val="folHlink"/>
              </a:solidFill>
            </a:endParaRPr>
          </a:p>
          <a:p>
            <a:pPr marL="186055" indent="-186055" fontAlgn="base">
              <a:buNone/>
            </a:pPr>
            <a:r>
              <a:rPr lang="zh-CN" altLang="en-US" sz="2100" strike="noStrike" noProof="1"/>
              <a:t>         静态投资回收期是指以项目每年的净收益回收项目全部投资所需要的时间，是考察项目财务上投资回收能力的重要指标。这里所说的全部投资既包括固定资产投资，又包括流动资金投资。项目每年的净收益是指税后利润加折旧。</a:t>
            </a:r>
            <a:endParaRPr lang="zh-CN" altLang="en-US" sz="2100" strike="noStrike" noProof="1"/>
          </a:p>
          <a:p>
            <a:pPr marL="186055" indent="-186055" fontAlgn="base"/>
            <a:endParaRPr lang="zh-CN" altLang="en-US" sz="2100" strike="noStrike" noProof="1"/>
          </a:p>
          <a:p>
            <a:pPr marL="186055" indent="-186055" fontAlgn="base"/>
            <a:r>
              <a:rPr lang="en-US" altLang="zh-CN" sz="2100" strike="noStrike" noProof="1"/>
              <a:t>P</a:t>
            </a:r>
            <a:r>
              <a:rPr lang="en-US" altLang="zh-CN" sz="2100" strike="noStrike" baseline="-25000" noProof="1"/>
              <a:t>t</a:t>
            </a:r>
            <a:r>
              <a:rPr lang="en-US" altLang="zh-CN" sz="2100" strike="noStrike" noProof="1">
                <a:latin typeface="Arial" panose="020B0604020202020204" pitchFamily="34" charset="0"/>
              </a:rPr>
              <a:t>——</a:t>
            </a:r>
            <a:r>
              <a:rPr lang="zh-CN" altLang="en-US" sz="2100" strike="noStrike" noProof="1"/>
              <a:t>静态投资回收期</a:t>
            </a:r>
            <a:endParaRPr lang="zh-CN" altLang="en-US" sz="2100" strike="noStrike" noProof="1"/>
          </a:p>
          <a:p>
            <a:pPr marL="186055" indent="-186055" fontAlgn="base"/>
            <a:endParaRPr lang="zh-CN" altLang="en-US" strike="noStrike" noProof="1"/>
          </a:p>
          <a:p>
            <a:pPr marL="186055" indent="-186055" fontAlgn="base"/>
            <a:endParaRPr lang="zh-CN" altLang="en-US" sz="2100" b="1" strike="noStrike" noProof="1">
              <a:solidFill>
                <a:srgbClr val="0000FF"/>
              </a:solidFill>
            </a:endParaRPr>
          </a:p>
          <a:p>
            <a:pPr marL="186055" indent="-186055" fontAlgn="base"/>
            <a:r>
              <a:rPr lang="zh-CN" altLang="en-US" sz="2100" b="1" strike="noStrike" noProof="1">
                <a:solidFill>
                  <a:srgbClr val="FF3300"/>
                </a:solidFill>
              </a:rPr>
              <a:t>当静态投资回收期小于等于基准投资回收期时，项目可行。</a:t>
            </a:r>
            <a:endParaRPr lang="zh-CN" altLang="en-US" sz="2100" b="1" strike="noStrike" noProof="1">
              <a:solidFill>
                <a:srgbClr val="FF3300"/>
              </a:solidFill>
            </a:endParaRPr>
          </a:p>
        </p:txBody>
      </p:sp>
      <p:sp>
        <p:nvSpPr>
          <p:cNvPr id="2" name="矩形 69635"/>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36" name="矩形 69636"/>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37" name="矩形 69637"/>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38" name="矩形 69638"/>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39" name="矩形 69639"/>
          <p:cNvSpPr/>
          <p:nvPr/>
        </p:nvSpPr>
        <p:spPr>
          <a:xfrm>
            <a:off x="4314825" y="3556000"/>
            <a:ext cx="514350" cy="503238"/>
          </a:xfrm>
          <a:prstGeom prst="rect">
            <a:avLst/>
          </a:prstGeom>
          <a:noFill/>
          <a:ln w="9525">
            <a:noFill/>
          </a:ln>
        </p:spPr>
        <p:txBody>
          <a:bodyPr wrap="none" anchor="ctr">
            <a:spAutoFit/>
          </a:bodyPr>
          <a:p>
            <a:pPr indent="266700" algn="ctr"/>
            <a:endParaRPr lang="zh-CN" altLang="en-US" sz="900">
              <a:latin typeface="Arial" panose="020B0604020202020204" pitchFamily="34" charset="0"/>
              <a:ea typeface="宋体" panose="02010600030101010101" pitchFamily="2" charset="-122"/>
            </a:endParaRPr>
          </a:p>
          <a:p>
            <a:pPr indent="266700" algn="ctr" eaLnBrk="0" hangingPunct="0"/>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69640" name="矩形 69640"/>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41" name="矩形 69641"/>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42" name="矩形 69642"/>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9643" name="矩形 69643"/>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69645" name="对象 69644"/>
          <p:cNvGraphicFramePr>
            <a:graphicFrameLocks noChangeAspect="1"/>
          </p:cNvGraphicFramePr>
          <p:nvPr/>
        </p:nvGraphicFramePr>
        <p:xfrm>
          <a:off x="4211638" y="4076700"/>
          <a:ext cx="3887787" cy="1322388"/>
        </p:xfrm>
        <a:graphic>
          <a:graphicData uri="http://schemas.openxmlformats.org/presentationml/2006/ole">
            <mc:AlternateContent xmlns:mc="http://schemas.openxmlformats.org/markup-compatibility/2006">
              <mc:Choice xmlns:v="urn:schemas-microsoft-com:vml" Requires="v">
                <p:oleObj spid="_x0000_s3086" name="" r:id="rId1" imgW="991235" imgH="393700" progId="">
                  <p:embed/>
                </p:oleObj>
              </mc:Choice>
              <mc:Fallback>
                <p:oleObj name="" r:id="rId1" imgW="991235" imgH="393700" progId="">
                  <p:embed/>
                  <p:pic>
                    <p:nvPicPr>
                      <p:cNvPr id="0" name="图片 3085"/>
                      <p:cNvPicPr/>
                      <p:nvPr/>
                    </p:nvPicPr>
                    <p:blipFill>
                      <a:blip r:embed="rId2"/>
                      <a:stretch>
                        <a:fillRect/>
                      </a:stretch>
                    </p:blipFill>
                    <p:spPr>
                      <a:xfrm>
                        <a:off x="4211638" y="4076700"/>
                        <a:ext cx="3887787" cy="1322388"/>
                      </a:xfrm>
                      <a:prstGeom prst="rect">
                        <a:avLst/>
                      </a:prstGeom>
                      <a:solidFill>
                        <a:schemeClr val="accent1"/>
                      </a:solidFill>
                      <a:ln w="38100">
                        <a:noFill/>
                        <a:miter/>
                      </a:ln>
                    </p:spPr>
                  </p:pic>
                </p:oleObj>
              </mc:Fallback>
            </mc:AlternateContent>
          </a:graphicData>
        </a:graphic>
      </p:graphicFrame>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9645"/>
                                        </p:tgtEl>
                                        <p:attrNameLst>
                                          <p:attrName>style.visibility</p:attrName>
                                        </p:attrNameLst>
                                      </p:cBhvr>
                                      <p:to>
                                        <p:strVal val="visible"/>
                                      </p:to>
                                    </p:set>
                                    <p:animEffect transition="in" filter="blinds(horizontal)">
                                      <p:cBhvr>
                                        <p:cTn id="7" dur="500"/>
                                        <p:tgtEl>
                                          <p:spTgt spid="6964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9635">
                                            <p:txEl>
                                              <p:charRg st="134" end="146"/>
                                            </p:txEl>
                                          </p:spTgt>
                                        </p:tgtEl>
                                        <p:attrNameLst>
                                          <p:attrName>style.visibility</p:attrName>
                                        </p:attrNameLst>
                                      </p:cBhvr>
                                      <p:to>
                                        <p:strVal val="visible"/>
                                      </p:to>
                                    </p:set>
                                    <p:animEffect transition="in" filter="blinds(horizontal)">
                                      <p:cBhvr>
                                        <p:cTn id="12" dur="500"/>
                                        <p:tgtEl>
                                          <p:spTgt spid="69635">
                                            <p:txEl>
                                              <p:charRg st="134" end="146"/>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69635">
                                            <p:txEl>
                                              <p:charRg st="148" end="175"/>
                                            </p:txEl>
                                          </p:spTgt>
                                        </p:tgtEl>
                                        <p:attrNameLst>
                                          <p:attrName>style.visibility</p:attrName>
                                        </p:attrNameLst>
                                      </p:cBhvr>
                                      <p:to>
                                        <p:strVal val="visible"/>
                                      </p:to>
                                    </p:set>
                                    <p:animEffect transition="in" filter="blinds(horizontal)">
                                      <p:cBhvr>
                                        <p:cTn id="15" dur="500"/>
                                        <p:tgtEl>
                                          <p:spTgt spid="69635">
                                            <p:txEl>
                                              <p:charRg st="148" end="17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0657" name="标题 70657"/>
          <p:cNvSpPr>
            <a:spLocks noGrp="1"/>
          </p:cNvSpPr>
          <p:nvPr>
            <p:ph type="title"/>
          </p:nvPr>
        </p:nvSpPr>
        <p:spPr>
          <a:xfrm>
            <a:off x="209550" y="260350"/>
            <a:ext cx="8934450" cy="830263"/>
          </a:xfrm>
          <a:ln/>
        </p:spPr>
        <p:txBody>
          <a:bodyPr anchor="b"/>
          <a:p>
            <a:r>
              <a:rPr lang="en-US" altLang="zh-CN" sz="3400" b="1">
                <a:latin typeface="黑体" panose="02010609060101010101" pitchFamily="49" charset="-122"/>
                <a:ea typeface="黑体" panose="02010609060101010101" pitchFamily="49" charset="-122"/>
              </a:rPr>
              <a:t>2.4.1 </a:t>
            </a:r>
            <a:r>
              <a:rPr lang="zh-CN" altLang="en-US" sz="3400" b="1">
                <a:latin typeface="黑体" panose="02010609060101010101" pitchFamily="49" charset="-122"/>
                <a:ea typeface="黑体" panose="02010609060101010101" pitchFamily="49" charset="-122"/>
              </a:rPr>
              <a:t>财务盈利能力评价</a:t>
            </a:r>
            <a:endParaRPr lang="zh-CN" altLang="en-US" sz="3400" b="1">
              <a:latin typeface="黑体" panose="02010609060101010101" pitchFamily="49" charset="-122"/>
              <a:ea typeface="黑体" panose="02010609060101010101" pitchFamily="49" charset="-122"/>
            </a:endParaRPr>
          </a:p>
        </p:txBody>
      </p:sp>
      <p:sp>
        <p:nvSpPr>
          <p:cNvPr id="70659" name="文本占位符 70658"/>
          <p:cNvSpPr>
            <a:spLocks noGrp="1"/>
          </p:cNvSpPr>
          <p:nvPr>
            <p:ph idx="1"/>
          </p:nvPr>
        </p:nvSpPr>
        <p:spPr>
          <a:xfrm>
            <a:off x="250825" y="1125538"/>
            <a:ext cx="8567738" cy="5949950"/>
          </a:xfrm>
        </p:spPr>
        <p:txBody>
          <a:bodyPr/>
          <a:p>
            <a:pPr marL="186055" indent="-186055" fontAlgn="base">
              <a:buNone/>
            </a:pPr>
            <a:r>
              <a:rPr lang="zh-CN" altLang="en-US" sz="3400" b="1" strike="noStrike" noProof="1">
                <a:solidFill>
                  <a:srgbClr val="0066FF"/>
                </a:solidFill>
                <a:effectLst>
                  <a:outerShdw blurRad="38100" dist="38100" dir="2700000">
                    <a:srgbClr val="000000"/>
                  </a:outerShdw>
                </a:effectLst>
              </a:rPr>
              <a:t>（</a:t>
            </a:r>
            <a:r>
              <a:rPr lang="en-US" altLang="zh-CN" sz="3400" b="1" strike="noStrike" noProof="1">
                <a:solidFill>
                  <a:srgbClr val="0066FF"/>
                </a:solidFill>
                <a:effectLst>
                  <a:outerShdw blurRad="38100" dist="38100" dir="2700000">
                    <a:srgbClr val="000000"/>
                  </a:outerShdw>
                </a:effectLst>
              </a:rPr>
              <a:t>3</a:t>
            </a:r>
            <a:r>
              <a:rPr lang="zh-CN" altLang="en-US" sz="3400" b="1" strike="noStrike" noProof="1">
                <a:solidFill>
                  <a:srgbClr val="0066FF"/>
                </a:solidFill>
                <a:effectLst>
                  <a:outerShdw blurRad="38100" dist="38100" dir="2700000">
                    <a:srgbClr val="000000"/>
                  </a:outerShdw>
                </a:effectLst>
              </a:rPr>
              <a:t>）投资回收期</a:t>
            </a:r>
            <a:endParaRPr lang="zh-CN" altLang="en-US" sz="3400" b="1" strike="noStrike" noProof="1">
              <a:solidFill>
                <a:srgbClr val="0066FF"/>
              </a:solidFill>
              <a:effectLst>
                <a:outerShdw blurRad="38100" dist="38100" dir="2700000">
                  <a:srgbClr val="000000"/>
                </a:outerShdw>
              </a:effectLst>
            </a:endParaRPr>
          </a:p>
          <a:p>
            <a:pPr marL="186055" indent="-186055" fontAlgn="base">
              <a:buNone/>
            </a:pPr>
            <a:r>
              <a:rPr lang="zh-CN" altLang="en-US" b="1" strike="noStrike" noProof="1"/>
              <a:t>    </a:t>
            </a:r>
            <a:r>
              <a:rPr lang="en-US" altLang="zh-CN" b="1" strike="noStrike" noProof="1"/>
              <a:t>2</a:t>
            </a:r>
            <a:r>
              <a:rPr lang="zh-CN" altLang="en-US" b="1" strike="noStrike" noProof="1"/>
              <a:t>）</a:t>
            </a:r>
            <a:r>
              <a:rPr lang="zh-CN" altLang="en-US" b="1" u="sng" strike="noStrike" noProof="1">
                <a:solidFill>
                  <a:schemeClr val="folHlink"/>
                </a:solidFill>
              </a:rPr>
              <a:t>动态投资回收期</a:t>
            </a:r>
            <a:endParaRPr lang="zh-CN" altLang="en-US" b="1" u="sng" strike="noStrike" noProof="1">
              <a:solidFill>
                <a:schemeClr val="folHlink"/>
              </a:solidFill>
            </a:endParaRPr>
          </a:p>
          <a:p>
            <a:pPr marL="186055" indent="-186055" fontAlgn="base"/>
            <a:r>
              <a:rPr lang="zh-CN" altLang="en-US" sz="2100" strike="noStrike" noProof="1"/>
              <a:t>        动态投资回收期是指在考虑了资金时间价值的情况下，以项目每年的净收益回收项目全部投资所需要的时间。这个指标主要是为了克服静态投资回收期指标没有考虑资金时间价值的缺点而提出的。</a:t>
            </a:r>
            <a:endParaRPr lang="zh-CN" altLang="en-US" sz="2100" strike="noStrike" noProof="1"/>
          </a:p>
          <a:p>
            <a:pPr marL="186055" indent="-186055" fontAlgn="base"/>
            <a:endParaRPr lang="zh-CN" altLang="en-US" sz="2100" strike="noStrike" noProof="1"/>
          </a:p>
          <a:p>
            <a:pPr marL="186055" indent="-186055" fontAlgn="base"/>
            <a:r>
              <a:rPr lang="zh-CN" altLang="en-US" sz="2100" strike="noStrike" noProof="1"/>
              <a:t>    </a:t>
            </a:r>
            <a:r>
              <a:rPr lang="en-US" altLang="zh-CN" sz="2100" strike="noStrike" noProof="1"/>
              <a:t>P‘</a:t>
            </a:r>
            <a:r>
              <a:rPr lang="en-US" altLang="zh-CN" sz="2100" strike="noStrike" baseline="-25000" noProof="1"/>
              <a:t>t</a:t>
            </a:r>
            <a:r>
              <a:rPr lang="en-US" altLang="zh-CN" sz="2100" strike="noStrike" noProof="1">
                <a:latin typeface="Arial" panose="020B0604020202020204" pitchFamily="34" charset="0"/>
              </a:rPr>
              <a:t>——</a:t>
            </a:r>
            <a:r>
              <a:rPr lang="zh-CN" altLang="en-US" sz="2100" strike="noStrike" noProof="1"/>
              <a:t>动态投资回收期。</a:t>
            </a:r>
            <a:endParaRPr lang="zh-CN" altLang="en-US" sz="2100" strike="noStrike" noProof="1"/>
          </a:p>
          <a:p>
            <a:pPr marL="186055" indent="-186055" fontAlgn="base"/>
            <a:endParaRPr lang="zh-CN" altLang="en-US" sz="2100" strike="noStrike" noProof="1"/>
          </a:p>
          <a:p>
            <a:pPr marL="186055" indent="-186055" fontAlgn="base"/>
            <a:r>
              <a:rPr lang="zh-CN" altLang="en-US" sz="2100" strike="noStrike" noProof="1"/>
              <a:t>       动态投资回收期是在考虑了项目合理收益的基础上收回投资的时间，只要在项目寿命期结束之前能够收回投资，就表示项目已经获得了合理的收益。因此，</a:t>
            </a:r>
            <a:r>
              <a:rPr lang="zh-CN" altLang="en-US" sz="2100" b="1" strike="noStrike" noProof="1">
                <a:solidFill>
                  <a:srgbClr val="FF3300"/>
                </a:solidFill>
                <a:effectLst>
                  <a:outerShdw blurRad="38100" dist="38100" dir="2700000">
                    <a:srgbClr val="000000"/>
                  </a:outerShdw>
                </a:effectLst>
              </a:rPr>
              <a:t>只要动态投资回收期不大于项目寿命期，项目就可行。</a:t>
            </a:r>
            <a:r>
              <a:rPr lang="zh-CN" altLang="en-US" strike="noStrike" noProof="1">
                <a:solidFill>
                  <a:srgbClr val="FF3300"/>
                </a:solidFill>
              </a:rPr>
              <a:t>  </a:t>
            </a:r>
            <a:endParaRPr lang="zh-CN" altLang="en-US" strike="noStrike" noProof="1">
              <a:solidFill>
                <a:srgbClr val="FF3300"/>
              </a:solidFill>
            </a:endParaRPr>
          </a:p>
        </p:txBody>
      </p:sp>
      <p:sp>
        <p:nvSpPr>
          <p:cNvPr id="2" name="矩形 70659"/>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0" name="矩形 70660"/>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1" name="矩形 70661"/>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2" name="矩形 70662"/>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3" name="矩形 70663"/>
          <p:cNvSpPr/>
          <p:nvPr/>
        </p:nvSpPr>
        <p:spPr>
          <a:xfrm>
            <a:off x="4314825" y="3556000"/>
            <a:ext cx="514350" cy="503238"/>
          </a:xfrm>
          <a:prstGeom prst="rect">
            <a:avLst/>
          </a:prstGeom>
          <a:noFill/>
          <a:ln w="9525">
            <a:noFill/>
          </a:ln>
        </p:spPr>
        <p:txBody>
          <a:bodyPr wrap="none" anchor="ctr">
            <a:spAutoFit/>
          </a:bodyPr>
          <a:p>
            <a:pPr indent="266700" algn="ctr"/>
            <a:endParaRPr lang="zh-CN" altLang="en-US" sz="900">
              <a:latin typeface="Arial" panose="020B0604020202020204" pitchFamily="34" charset="0"/>
              <a:ea typeface="宋体" panose="02010600030101010101" pitchFamily="2" charset="-122"/>
            </a:endParaRPr>
          </a:p>
          <a:p>
            <a:pPr indent="266700" algn="ctr" eaLnBrk="0" hangingPunct="0"/>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70664" name="矩形 70664"/>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5" name="矩形 70665"/>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6" name="矩形 70666"/>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7" name="矩形 70667"/>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0668" name="矩形 70668"/>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0670" name="对象 70669"/>
          <p:cNvGraphicFramePr>
            <a:graphicFrameLocks noChangeAspect="1"/>
          </p:cNvGraphicFramePr>
          <p:nvPr/>
        </p:nvGraphicFramePr>
        <p:xfrm>
          <a:off x="4140200" y="3644900"/>
          <a:ext cx="4032250" cy="1150938"/>
        </p:xfrm>
        <a:graphic>
          <a:graphicData uri="http://schemas.openxmlformats.org/presentationml/2006/ole">
            <mc:AlternateContent xmlns:mc="http://schemas.openxmlformats.org/markup-compatibility/2006">
              <mc:Choice xmlns:v="urn:schemas-microsoft-com:vml" Requires="v">
                <p:oleObj spid="_x0000_s3087" name="" r:id="rId1" imgW="1436370" imgH="394335" progId="">
                  <p:embed/>
                </p:oleObj>
              </mc:Choice>
              <mc:Fallback>
                <p:oleObj name="" r:id="rId1" imgW="1436370" imgH="394335" progId="">
                  <p:embed/>
                  <p:pic>
                    <p:nvPicPr>
                      <p:cNvPr id="0" name="图片 3086"/>
                      <p:cNvPicPr/>
                      <p:nvPr/>
                    </p:nvPicPr>
                    <p:blipFill>
                      <a:blip r:embed="rId2"/>
                      <a:stretch>
                        <a:fillRect/>
                      </a:stretch>
                    </p:blipFill>
                    <p:spPr>
                      <a:xfrm>
                        <a:off x="4140200" y="3644900"/>
                        <a:ext cx="4032250" cy="1150938"/>
                      </a:xfrm>
                      <a:prstGeom prst="rect">
                        <a:avLst/>
                      </a:prstGeom>
                      <a:solidFill>
                        <a:schemeClr val="accent1"/>
                      </a:solidFill>
                      <a:ln w="38100">
                        <a:noFill/>
                        <a:miter/>
                      </a:ln>
                    </p:spPr>
                  </p:pic>
                </p:oleObj>
              </mc:Fallback>
            </mc:AlternateContent>
          </a:graphicData>
        </a:graphic>
      </p:graphicFrame>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0670"/>
                                        </p:tgtEl>
                                        <p:attrNameLst>
                                          <p:attrName>style.visibility</p:attrName>
                                        </p:attrNameLst>
                                      </p:cBhvr>
                                      <p:to>
                                        <p:strVal val="visible"/>
                                      </p:to>
                                    </p:set>
                                    <p:animEffect transition="in" filter="blinds(horizontal)">
                                      <p:cBhvr>
                                        <p:cTn id="7" dur="500"/>
                                        <p:tgtEl>
                                          <p:spTgt spid="70670"/>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0659">
                                            <p:txEl>
                                              <p:charRg st="119" end="137"/>
                                            </p:txEl>
                                          </p:spTgt>
                                        </p:tgtEl>
                                        <p:attrNameLst>
                                          <p:attrName>style.visibility</p:attrName>
                                        </p:attrNameLst>
                                      </p:cBhvr>
                                      <p:to>
                                        <p:strVal val="visible"/>
                                      </p:to>
                                    </p:set>
                                    <p:animEffect transition="in" filter="blinds(horizontal)">
                                      <p:cBhvr>
                                        <p:cTn id="12" dur="500"/>
                                        <p:tgtEl>
                                          <p:spTgt spid="70659">
                                            <p:txEl>
                                              <p:charRg st="119" end="137"/>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70659">
                                            <p:txEl>
                                              <p:charRg st="138" end="240"/>
                                            </p:txEl>
                                          </p:spTgt>
                                        </p:tgtEl>
                                        <p:attrNameLst>
                                          <p:attrName>style.visibility</p:attrName>
                                        </p:attrNameLst>
                                      </p:cBhvr>
                                      <p:to>
                                        <p:strVal val="visible"/>
                                      </p:to>
                                    </p:set>
                                    <p:animEffect transition="in" filter="blinds(horizontal)">
                                      <p:cBhvr>
                                        <p:cTn id="15" dur="500"/>
                                        <p:tgtEl>
                                          <p:spTgt spid="70659">
                                            <p:txEl>
                                              <p:charRg st="138" end="24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1681" name="标题 71681"/>
          <p:cNvSpPr>
            <a:spLocks noGrp="1"/>
          </p:cNvSpPr>
          <p:nvPr>
            <p:ph type="title"/>
          </p:nvPr>
        </p:nvSpPr>
        <p:spPr>
          <a:xfrm>
            <a:off x="101600" y="77788"/>
            <a:ext cx="8934450" cy="830262"/>
          </a:xfrm>
          <a:ln/>
        </p:spPr>
        <p:txBody>
          <a:bodyPr anchor="b"/>
          <a:p>
            <a:r>
              <a:rPr lang="en-US" altLang="zh-CN" sz="3400" b="1">
                <a:latin typeface="黑体" panose="02010609060101010101" pitchFamily="49" charset="-122"/>
                <a:ea typeface="黑体" panose="02010609060101010101" pitchFamily="49" charset="-122"/>
              </a:rPr>
              <a:t>2.4.1 </a:t>
            </a:r>
            <a:r>
              <a:rPr lang="zh-CN" altLang="en-US" sz="3400" b="1">
                <a:latin typeface="黑体" panose="02010609060101010101" pitchFamily="49" charset="-122"/>
                <a:ea typeface="黑体" panose="02010609060101010101" pitchFamily="49" charset="-122"/>
              </a:rPr>
              <a:t>财务盈利能力评价</a:t>
            </a:r>
            <a:endParaRPr lang="zh-CN" altLang="en-US" sz="3400" b="1">
              <a:latin typeface="黑体" panose="02010609060101010101" pitchFamily="49" charset="-122"/>
              <a:ea typeface="黑体" panose="02010609060101010101" pitchFamily="49" charset="-122"/>
            </a:endParaRPr>
          </a:p>
        </p:txBody>
      </p:sp>
      <p:sp>
        <p:nvSpPr>
          <p:cNvPr id="71683" name="文本占位符 71682"/>
          <p:cNvSpPr>
            <a:spLocks noGrp="1"/>
          </p:cNvSpPr>
          <p:nvPr>
            <p:ph idx="1"/>
          </p:nvPr>
        </p:nvSpPr>
        <p:spPr>
          <a:xfrm>
            <a:off x="107950" y="908050"/>
            <a:ext cx="9036050" cy="5949950"/>
          </a:xfrm>
        </p:spPr>
        <p:txBody>
          <a:bodyPr/>
          <a:p>
            <a:pPr marL="186055" indent="-186055" fontAlgn="base">
              <a:buNone/>
            </a:pPr>
            <a:r>
              <a:rPr lang="zh-CN" altLang="en-US" b="1" strike="noStrike" noProof="1">
                <a:solidFill>
                  <a:srgbClr val="0066FF"/>
                </a:solidFill>
                <a:effectLst>
                  <a:outerShdw blurRad="38100" dist="38100" dir="2700000">
                    <a:srgbClr val="000000"/>
                  </a:outerShdw>
                </a:effectLst>
              </a:rPr>
              <a:t>（</a:t>
            </a:r>
            <a:r>
              <a:rPr lang="en-US" altLang="zh-CN" b="1" strike="noStrike" noProof="1">
                <a:solidFill>
                  <a:srgbClr val="0066FF"/>
                </a:solidFill>
                <a:effectLst>
                  <a:outerShdw blurRad="38100" dist="38100" dir="2700000">
                    <a:srgbClr val="000000"/>
                  </a:outerShdw>
                </a:effectLst>
              </a:rPr>
              <a:t>4</a:t>
            </a:r>
            <a:r>
              <a:rPr lang="zh-CN" altLang="en-US" b="1" strike="noStrike" noProof="1">
                <a:solidFill>
                  <a:srgbClr val="0066FF"/>
                </a:solidFill>
                <a:effectLst>
                  <a:outerShdw blurRad="38100" dist="38100" dir="2700000">
                    <a:srgbClr val="000000"/>
                  </a:outerShdw>
                </a:effectLst>
              </a:rPr>
              <a:t>） 投资收益率</a:t>
            </a:r>
            <a:endParaRPr lang="zh-CN" altLang="en-US" b="1" strike="noStrike" noProof="1">
              <a:solidFill>
                <a:srgbClr val="0066FF"/>
              </a:solidFill>
              <a:effectLst>
                <a:outerShdw blurRad="38100" dist="38100" dir="2700000">
                  <a:srgbClr val="000000"/>
                </a:outerShdw>
              </a:effectLst>
            </a:endParaRPr>
          </a:p>
          <a:p>
            <a:pPr marL="186055" indent="-186055" fontAlgn="base"/>
            <a:r>
              <a:rPr lang="zh-CN" altLang="en-US" sz="2100" strike="noStrike" noProof="1"/>
              <a:t>    投资收益率是指在项目达到设计能力后，其每年的净收益与项目全部投资的比率，是考察项目单位投资盈利能力的静态指标。</a:t>
            </a:r>
            <a:endParaRPr lang="zh-CN" altLang="en-US" sz="2100" strike="noStrike" noProof="1"/>
          </a:p>
          <a:p>
            <a:pPr marL="186055" indent="-186055" fontAlgn="base"/>
            <a:endParaRPr lang="zh-CN" altLang="en-US" b="1" strike="noStrike" noProof="1">
              <a:effectLst>
                <a:outerShdw blurRad="38100" dist="38100" dir="2700000">
                  <a:srgbClr val="FFFFFF"/>
                </a:outerShdw>
              </a:effectLst>
            </a:endParaRPr>
          </a:p>
          <a:p>
            <a:pPr marL="186055" indent="-186055" fontAlgn="base"/>
            <a:endParaRPr lang="zh-CN" altLang="en-US" b="1" strike="noStrike" noProof="1">
              <a:effectLst>
                <a:outerShdw blurRad="38100" dist="38100" dir="2700000">
                  <a:srgbClr val="FFFFFF"/>
                </a:outerShdw>
              </a:effectLst>
            </a:endParaRPr>
          </a:p>
          <a:p>
            <a:pPr marL="186055" indent="-186055" fontAlgn="base"/>
            <a:r>
              <a:rPr lang="zh-CN" altLang="en-US" sz="2100" strike="noStrike" noProof="1"/>
              <a:t>    在采用投资收益率对项目进行经济评价时，</a:t>
            </a:r>
            <a:r>
              <a:rPr lang="zh-CN" altLang="en-US" sz="2100" strike="noStrike" noProof="1">
                <a:solidFill>
                  <a:srgbClr val="FF3300"/>
                </a:solidFill>
                <a:effectLst>
                  <a:outerShdw blurRad="38100" dist="38100" dir="2700000">
                    <a:srgbClr val="000000"/>
                  </a:outerShdw>
                </a:effectLst>
              </a:rPr>
              <a:t>投资收益率不小于行业平均的投资收益率（或投资者要求的最低收益率），项目即可行</a:t>
            </a:r>
            <a:r>
              <a:rPr lang="zh-CN" altLang="en-US" sz="2100" strike="noStrike" noProof="1">
                <a:solidFill>
                  <a:srgbClr val="FF3300"/>
                </a:solidFill>
              </a:rPr>
              <a:t>。</a:t>
            </a:r>
            <a:r>
              <a:rPr lang="zh-CN" altLang="en-US" sz="2100" strike="noStrike" noProof="1"/>
              <a:t>投资收益率指标由于计算口径不同，又可分为</a:t>
            </a:r>
            <a:r>
              <a:rPr lang="zh-CN" altLang="en-US" sz="2100" strike="noStrike" noProof="1">
                <a:solidFill>
                  <a:srgbClr val="0000FF"/>
                </a:solidFill>
              </a:rPr>
              <a:t>投资利润率</a:t>
            </a:r>
            <a:r>
              <a:rPr lang="zh-CN" altLang="en-US" sz="2100" strike="noStrike" noProof="1"/>
              <a:t>、</a:t>
            </a:r>
            <a:r>
              <a:rPr lang="zh-CN" altLang="en-US" sz="2100" strike="noStrike" noProof="1">
                <a:solidFill>
                  <a:srgbClr val="0000FF"/>
                </a:solidFill>
              </a:rPr>
              <a:t>投资利税率</a:t>
            </a:r>
            <a:r>
              <a:rPr lang="zh-CN" altLang="en-US" sz="2100" strike="noStrike" noProof="1"/>
              <a:t>、</a:t>
            </a:r>
            <a:r>
              <a:rPr lang="zh-CN" altLang="en-US" sz="2100" strike="noStrike" noProof="1">
                <a:solidFill>
                  <a:srgbClr val="0000FF"/>
                </a:solidFill>
              </a:rPr>
              <a:t>资本金利润率</a:t>
            </a:r>
            <a:r>
              <a:rPr lang="zh-CN" altLang="en-US" sz="2100" strike="noStrike" noProof="1"/>
              <a:t>等指标。</a:t>
            </a:r>
            <a:endParaRPr lang="zh-CN" altLang="en-US" sz="2100" strike="noStrike" noProof="1"/>
          </a:p>
        </p:txBody>
      </p:sp>
      <p:sp>
        <p:nvSpPr>
          <p:cNvPr id="2" name="矩形 71683"/>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84" name="矩形 71684"/>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85" name="矩形 71685"/>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86" name="矩形 71686"/>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87" name="矩形 71687"/>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88" name="矩形 71688"/>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89" name="矩形 71689"/>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90" name="矩形 71690"/>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1692" name="对象 71691"/>
          <p:cNvGraphicFramePr>
            <a:graphicFrameLocks noChangeAspect="1"/>
          </p:cNvGraphicFramePr>
          <p:nvPr/>
        </p:nvGraphicFramePr>
        <p:xfrm>
          <a:off x="3779838" y="2349500"/>
          <a:ext cx="2946400" cy="928688"/>
        </p:xfrm>
        <a:graphic>
          <a:graphicData uri="http://schemas.openxmlformats.org/presentationml/2006/ole">
            <mc:AlternateContent xmlns:mc="http://schemas.openxmlformats.org/markup-compatibility/2006">
              <mc:Choice xmlns:v="urn:schemas-microsoft-com:vml" Requires="v">
                <p:oleObj spid="_x0000_s3088" name="" r:id="rId1" imgW="1232535" imgH="406400" progId="Equation.3">
                  <p:embed/>
                </p:oleObj>
              </mc:Choice>
              <mc:Fallback>
                <p:oleObj name="" r:id="rId1" imgW="1232535" imgH="406400" progId="Equation.3">
                  <p:embed/>
                  <p:pic>
                    <p:nvPicPr>
                      <p:cNvPr id="0" name="图片 3087"/>
                      <p:cNvPicPr/>
                      <p:nvPr/>
                    </p:nvPicPr>
                    <p:blipFill>
                      <a:blip r:embed="rId2"/>
                      <a:stretch>
                        <a:fillRect/>
                      </a:stretch>
                    </p:blipFill>
                    <p:spPr>
                      <a:xfrm>
                        <a:off x="3779838" y="2349500"/>
                        <a:ext cx="2946400" cy="928688"/>
                      </a:xfrm>
                      <a:prstGeom prst="rect">
                        <a:avLst/>
                      </a:prstGeom>
                      <a:solidFill>
                        <a:schemeClr val="accent1"/>
                      </a:solidFill>
                      <a:ln w="38100">
                        <a:noFill/>
                        <a:miter/>
                      </a:ln>
                    </p:spPr>
                  </p:pic>
                </p:oleObj>
              </mc:Fallback>
            </mc:AlternateContent>
          </a:graphicData>
        </a:graphic>
      </p:graphicFrame>
      <p:sp>
        <p:nvSpPr>
          <p:cNvPr id="3" name="矩形 71692"/>
          <p:cNvSpPr/>
          <p:nvPr/>
        </p:nvSpPr>
        <p:spPr>
          <a:xfrm>
            <a:off x="0" y="297338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71694" name="矩形 71693"/>
          <p:cNvSpPr/>
          <p:nvPr/>
        </p:nvSpPr>
        <p:spPr>
          <a:xfrm>
            <a:off x="1547813" y="2349500"/>
            <a:ext cx="2252662" cy="928688"/>
          </a:xfrm>
          <a:prstGeom prst="rect">
            <a:avLst/>
          </a:prstGeom>
          <a:solidFill>
            <a:schemeClr val="accent1"/>
          </a:solidFill>
          <a:ln w="9525">
            <a:noFill/>
          </a:ln>
        </p:spPr>
        <p:txBody>
          <a:bodyPr anchor="ctr"/>
          <a:p>
            <a:endParaRPr lang="zh-CN" altLang="en-US" sz="900">
              <a:latin typeface="Times New Roman" panose="02020603050405020304" pitchFamily="18" charset="0"/>
              <a:ea typeface="宋体" panose="02010600030101010101" pitchFamily="2" charset="-122"/>
            </a:endParaRPr>
          </a:p>
          <a:p>
            <a:pPr eaLnBrk="0" hangingPunct="0"/>
            <a:r>
              <a:rPr lang="zh-CN" altLang="en-US" sz="2800">
                <a:latin typeface="Times New Roman" panose="02020603050405020304" pitchFamily="18" charset="0"/>
                <a:ea typeface="宋体" panose="02010600030101010101" pitchFamily="2" charset="-122"/>
              </a:rPr>
              <a:t>投资收益率</a:t>
            </a:r>
            <a:r>
              <a:rPr lang="en-US" altLang="zh-CN" sz="2800">
                <a:latin typeface="Arial" panose="020B0604020202020204" pitchFamily="34" charset="0"/>
                <a:ea typeface="宋体" panose="02010600030101010101" pitchFamily="2" charset="-122"/>
              </a:rPr>
              <a:t>=</a:t>
            </a:r>
            <a:endParaRPr lang="en-US" altLang="zh-CN" sz="2800">
              <a:latin typeface="Arial" panose="020B0604020202020204" pitchFamily="34" charset="0"/>
              <a:ea typeface="宋体" panose="02010600030101010101" pitchFamily="2" charset="-122"/>
            </a:endParaRPr>
          </a:p>
        </p:txBody>
      </p:sp>
      <p:sp>
        <p:nvSpPr>
          <p:cNvPr id="4" name="矩形 71694"/>
          <p:cNvSpPr/>
          <p:nvPr/>
        </p:nvSpPr>
        <p:spPr>
          <a:xfrm>
            <a:off x="0" y="3243263"/>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1696" name="对象 71695"/>
          <p:cNvGraphicFramePr>
            <a:graphicFrameLocks noChangeAspect="1"/>
          </p:cNvGraphicFramePr>
          <p:nvPr/>
        </p:nvGraphicFramePr>
        <p:xfrm>
          <a:off x="900113" y="5013325"/>
          <a:ext cx="3097212" cy="863600"/>
        </p:xfrm>
        <a:graphic>
          <a:graphicData uri="http://schemas.openxmlformats.org/presentationml/2006/ole">
            <mc:AlternateContent xmlns:mc="http://schemas.openxmlformats.org/markup-compatibility/2006">
              <mc:Choice xmlns:v="urn:schemas-microsoft-com:vml" Requires="v">
                <p:oleObj spid="_x0000_s3089" name="" r:id="rId3" imgW="1334770" imgH="368935" progId="">
                  <p:embed/>
                </p:oleObj>
              </mc:Choice>
              <mc:Fallback>
                <p:oleObj name="" r:id="rId3" imgW="1334770" imgH="368935" progId="">
                  <p:embed/>
                  <p:pic>
                    <p:nvPicPr>
                      <p:cNvPr id="0" name="图片 3088"/>
                      <p:cNvPicPr/>
                      <p:nvPr/>
                    </p:nvPicPr>
                    <p:blipFill>
                      <a:blip r:embed="rId4"/>
                      <a:stretch>
                        <a:fillRect/>
                      </a:stretch>
                    </p:blipFill>
                    <p:spPr>
                      <a:xfrm>
                        <a:off x="900113" y="5013325"/>
                        <a:ext cx="3097212" cy="863600"/>
                      </a:xfrm>
                      <a:prstGeom prst="rect">
                        <a:avLst/>
                      </a:prstGeom>
                      <a:solidFill>
                        <a:schemeClr val="accent1"/>
                      </a:solidFill>
                      <a:ln w="38100">
                        <a:noFill/>
                        <a:miter/>
                      </a:ln>
                    </p:spPr>
                  </p:pic>
                </p:oleObj>
              </mc:Fallback>
            </mc:AlternateContent>
          </a:graphicData>
        </a:graphic>
      </p:graphicFrame>
      <p:sp>
        <p:nvSpPr>
          <p:cNvPr id="5" name="矩形 71696"/>
          <p:cNvSpPr/>
          <p:nvPr/>
        </p:nvSpPr>
        <p:spPr>
          <a:xfrm>
            <a:off x="0" y="3243263"/>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1698" name="对象 71697"/>
          <p:cNvGraphicFramePr>
            <a:graphicFrameLocks noChangeAspect="1"/>
          </p:cNvGraphicFramePr>
          <p:nvPr/>
        </p:nvGraphicFramePr>
        <p:xfrm>
          <a:off x="1908175" y="5997575"/>
          <a:ext cx="5256213" cy="838200"/>
        </p:xfrm>
        <a:graphic>
          <a:graphicData uri="http://schemas.openxmlformats.org/presentationml/2006/ole">
            <mc:AlternateContent xmlns:mc="http://schemas.openxmlformats.org/markup-compatibility/2006">
              <mc:Choice xmlns:v="urn:schemas-microsoft-com:vml" Requires="v">
                <p:oleObj spid="_x0000_s3090" name="" r:id="rId5" imgW="2336800" imgH="368300" progId="">
                  <p:embed/>
                </p:oleObj>
              </mc:Choice>
              <mc:Fallback>
                <p:oleObj name="" r:id="rId5" imgW="2336800" imgH="368300" progId="">
                  <p:embed/>
                  <p:pic>
                    <p:nvPicPr>
                      <p:cNvPr id="0" name="图片 3089"/>
                      <p:cNvPicPr/>
                      <p:nvPr/>
                    </p:nvPicPr>
                    <p:blipFill>
                      <a:blip r:embed="rId6"/>
                      <a:stretch>
                        <a:fillRect/>
                      </a:stretch>
                    </p:blipFill>
                    <p:spPr>
                      <a:xfrm>
                        <a:off x="1908175" y="5997575"/>
                        <a:ext cx="5256213" cy="838200"/>
                      </a:xfrm>
                      <a:prstGeom prst="rect">
                        <a:avLst/>
                      </a:prstGeom>
                      <a:solidFill>
                        <a:schemeClr val="accent1"/>
                      </a:solidFill>
                      <a:ln w="38100">
                        <a:noFill/>
                        <a:miter/>
                      </a:ln>
                    </p:spPr>
                  </p:pic>
                </p:oleObj>
              </mc:Fallback>
            </mc:AlternateContent>
          </a:graphicData>
        </a:graphic>
      </p:graphicFrame>
      <p:sp>
        <p:nvSpPr>
          <p:cNvPr id="6" name="矩形 71698"/>
          <p:cNvSpPr/>
          <p:nvPr/>
        </p:nvSpPr>
        <p:spPr>
          <a:xfrm>
            <a:off x="0" y="3243263"/>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71700" name="对象 71699"/>
          <p:cNvGraphicFramePr>
            <a:graphicFrameLocks noChangeAspect="1"/>
          </p:cNvGraphicFramePr>
          <p:nvPr/>
        </p:nvGraphicFramePr>
        <p:xfrm>
          <a:off x="4500563" y="5013325"/>
          <a:ext cx="3311525" cy="842963"/>
        </p:xfrm>
        <a:graphic>
          <a:graphicData uri="http://schemas.openxmlformats.org/presentationml/2006/ole">
            <mc:AlternateContent xmlns:mc="http://schemas.openxmlformats.org/markup-compatibility/2006">
              <mc:Choice xmlns:v="urn:schemas-microsoft-com:vml" Requires="v">
                <p:oleObj spid="_x0000_s3091" name="" r:id="rId7" imgW="1460500" imgH="368300" progId="">
                  <p:embed/>
                </p:oleObj>
              </mc:Choice>
              <mc:Fallback>
                <p:oleObj name="" r:id="rId7" imgW="1460500" imgH="368300" progId="">
                  <p:embed/>
                  <p:pic>
                    <p:nvPicPr>
                      <p:cNvPr id="0" name="图片 3090"/>
                      <p:cNvPicPr/>
                      <p:nvPr/>
                    </p:nvPicPr>
                    <p:blipFill>
                      <a:blip r:embed="rId8"/>
                      <a:stretch>
                        <a:fillRect/>
                      </a:stretch>
                    </p:blipFill>
                    <p:spPr>
                      <a:xfrm>
                        <a:off x="4500563" y="5013325"/>
                        <a:ext cx="3311525" cy="842963"/>
                      </a:xfrm>
                      <a:prstGeom prst="rect">
                        <a:avLst/>
                      </a:prstGeom>
                      <a:solidFill>
                        <a:schemeClr val="accent1"/>
                      </a:solidFill>
                      <a:ln w="38100">
                        <a:noFill/>
                        <a:miter/>
                      </a:ln>
                    </p:spPr>
                  </p:pic>
                </p:oleObj>
              </mc:Fallback>
            </mc:AlternateContent>
          </a:graphicData>
        </a:graphic>
      </p:graphicFrame>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1692"/>
                                        </p:tgtEl>
                                        <p:attrNameLst>
                                          <p:attrName>style.visibility</p:attrName>
                                        </p:attrNameLst>
                                      </p:cBhvr>
                                      <p:to>
                                        <p:strVal val="visible"/>
                                      </p:to>
                                    </p:set>
                                    <p:animEffect transition="in" filter="blinds(horizontal)">
                                      <p:cBhvr>
                                        <p:cTn id="7" dur="500"/>
                                        <p:tgtEl>
                                          <p:spTgt spid="7169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1694"/>
                                        </p:tgtEl>
                                        <p:attrNameLst>
                                          <p:attrName>style.visibility</p:attrName>
                                        </p:attrNameLst>
                                      </p:cBhvr>
                                      <p:to>
                                        <p:strVal val="visible"/>
                                      </p:to>
                                    </p:set>
                                    <p:animEffect transition="in" filter="blinds(horizontal)">
                                      <p:cBhvr>
                                        <p:cTn id="10" dur="500"/>
                                        <p:tgtEl>
                                          <p:spTgt spid="71694"/>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71683">
                                            <p:txEl>
                                              <p:charRg st="72" end="177"/>
                                            </p:txEl>
                                          </p:spTgt>
                                        </p:tgtEl>
                                        <p:attrNameLst>
                                          <p:attrName>style.visibility</p:attrName>
                                        </p:attrNameLst>
                                      </p:cBhvr>
                                      <p:to>
                                        <p:strVal val="visible"/>
                                      </p:to>
                                    </p:set>
                                    <p:animEffect transition="in" filter="blinds(horizontal)">
                                      <p:cBhvr>
                                        <p:cTn id="15" dur="500"/>
                                        <p:tgtEl>
                                          <p:spTgt spid="71683">
                                            <p:txEl>
                                              <p:charRg st="72" end="17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71696"/>
                                        </p:tgtEl>
                                        <p:attrNameLst>
                                          <p:attrName>style.visibility</p:attrName>
                                        </p:attrNameLst>
                                      </p:cBhvr>
                                      <p:to>
                                        <p:strVal val="visible"/>
                                      </p:to>
                                    </p:set>
                                    <p:animEffect transition="in" filter="blinds(horizontal)">
                                      <p:cBhvr>
                                        <p:cTn id="20" dur="500"/>
                                        <p:tgtEl>
                                          <p:spTgt spid="71696"/>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71698"/>
                                        </p:tgtEl>
                                        <p:attrNameLst>
                                          <p:attrName>style.visibility</p:attrName>
                                        </p:attrNameLst>
                                      </p:cBhvr>
                                      <p:to>
                                        <p:strVal val="visible"/>
                                      </p:to>
                                    </p:set>
                                    <p:animEffect transition="in" filter="blinds(horizontal)">
                                      <p:cBhvr>
                                        <p:cTn id="25" dur="500"/>
                                        <p:tgtEl>
                                          <p:spTgt spid="7169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nodeType="clickEffect">
                                  <p:stCondLst>
                                    <p:cond delay="0"/>
                                  </p:stCondLst>
                                  <p:childTnLst>
                                    <p:set>
                                      <p:cBhvr>
                                        <p:cTn id="29" dur="1" fill="hold">
                                          <p:stCondLst>
                                            <p:cond delay="0"/>
                                          </p:stCondLst>
                                        </p:cTn>
                                        <p:tgtEl>
                                          <p:spTgt spid="71700"/>
                                        </p:tgtEl>
                                        <p:attrNameLst>
                                          <p:attrName>style.visibility</p:attrName>
                                        </p:attrNameLst>
                                      </p:cBhvr>
                                      <p:to>
                                        <p:strVal val="visible"/>
                                      </p:to>
                                    </p:set>
                                    <p:animEffect transition="in" filter="blinds(horizontal)">
                                      <p:cBhvr>
                                        <p:cTn id="30" dur="500"/>
                                        <p:tgtEl>
                                          <p:spTgt spid="71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9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72705" name="直接连接符 72705"/>
          <p:cNvSpPr/>
          <p:nvPr/>
        </p:nvSpPr>
        <p:spPr>
          <a:xfrm>
            <a:off x="3109913" y="271463"/>
            <a:ext cx="0" cy="0"/>
          </a:xfrm>
          <a:prstGeom prst="line">
            <a:avLst/>
          </a:prstGeom>
          <a:ln w="12700" cap="rnd" cmpd="sng">
            <a:solidFill>
              <a:srgbClr val="000000"/>
            </a:solidFill>
            <a:prstDash val="solid"/>
            <a:round/>
            <a:headEnd type="none" w="med" len="med"/>
            <a:tailEnd type="none" w="med" len="med"/>
          </a:ln>
        </p:spPr>
      </p:sp>
      <p:sp>
        <p:nvSpPr>
          <p:cNvPr id="72706" name="直接连接符 72706"/>
          <p:cNvSpPr/>
          <p:nvPr/>
        </p:nvSpPr>
        <p:spPr>
          <a:xfrm>
            <a:off x="7107238" y="271463"/>
            <a:ext cx="0" cy="0"/>
          </a:xfrm>
          <a:prstGeom prst="line">
            <a:avLst/>
          </a:prstGeom>
          <a:ln w="12700" cap="rnd" cmpd="sng">
            <a:solidFill>
              <a:srgbClr val="000000"/>
            </a:solidFill>
            <a:prstDash val="solid"/>
            <a:round/>
            <a:headEnd type="none" w="med" len="med"/>
            <a:tailEnd type="none" w="med" len="med"/>
          </a:ln>
        </p:spPr>
      </p:sp>
      <p:sp>
        <p:nvSpPr>
          <p:cNvPr id="72707" name="直接连接符 72707"/>
          <p:cNvSpPr/>
          <p:nvPr/>
        </p:nvSpPr>
        <p:spPr>
          <a:xfrm>
            <a:off x="3109913" y="1631950"/>
            <a:ext cx="0" cy="0"/>
          </a:xfrm>
          <a:prstGeom prst="line">
            <a:avLst/>
          </a:prstGeom>
          <a:ln w="12700" cap="rnd" cmpd="sng">
            <a:solidFill>
              <a:srgbClr val="000000"/>
            </a:solidFill>
            <a:prstDash val="solid"/>
            <a:round/>
            <a:headEnd type="none" w="med" len="med"/>
            <a:tailEnd type="none" w="med" len="med"/>
          </a:ln>
        </p:spPr>
      </p:sp>
      <p:sp>
        <p:nvSpPr>
          <p:cNvPr id="72708" name="直接连接符 72708"/>
          <p:cNvSpPr/>
          <p:nvPr/>
        </p:nvSpPr>
        <p:spPr>
          <a:xfrm>
            <a:off x="3109913" y="2820988"/>
            <a:ext cx="0" cy="0"/>
          </a:xfrm>
          <a:prstGeom prst="line">
            <a:avLst/>
          </a:prstGeom>
          <a:ln w="12700" cap="rnd" cmpd="sng">
            <a:solidFill>
              <a:srgbClr val="000000"/>
            </a:solidFill>
            <a:prstDash val="solid"/>
            <a:round/>
            <a:headEnd type="none" w="med" len="med"/>
            <a:tailEnd type="none" w="med" len="med"/>
          </a:ln>
        </p:spPr>
      </p:sp>
      <p:sp>
        <p:nvSpPr>
          <p:cNvPr id="72709" name="直接连接符 72709"/>
          <p:cNvSpPr/>
          <p:nvPr/>
        </p:nvSpPr>
        <p:spPr>
          <a:xfrm>
            <a:off x="3109913" y="3352800"/>
            <a:ext cx="0" cy="0"/>
          </a:xfrm>
          <a:prstGeom prst="line">
            <a:avLst/>
          </a:prstGeom>
          <a:ln w="12700" cap="rnd" cmpd="sng">
            <a:solidFill>
              <a:srgbClr val="000000"/>
            </a:solidFill>
            <a:prstDash val="solid"/>
            <a:round/>
            <a:headEnd type="none" w="med" len="med"/>
            <a:tailEnd type="none" w="med" len="med"/>
          </a:ln>
        </p:spPr>
      </p:sp>
      <p:graphicFrame>
        <p:nvGraphicFramePr>
          <p:cNvPr id="72711" name="表格 72710"/>
          <p:cNvGraphicFramePr/>
          <p:nvPr/>
        </p:nvGraphicFramePr>
        <p:xfrm>
          <a:off x="250825" y="0"/>
          <a:ext cx="8424863" cy="6584950"/>
        </p:xfrm>
        <a:graphic>
          <a:graphicData uri="http://schemas.openxmlformats.org/drawingml/2006/table">
            <a:tbl>
              <a:tblPr/>
              <a:tblGrid>
                <a:gridCol w="1439863"/>
                <a:gridCol w="755650"/>
                <a:gridCol w="1909762"/>
                <a:gridCol w="1979613"/>
                <a:gridCol w="2339975"/>
              </a:tblGrid>
              <a:tr h="303213">
                <a:tc row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评价内容</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基本报表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评价指标</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gridSpan="2">
                  <a:tcPr>
                    <a:lnL w="12700" cap="flat" cmpd="sng">
                      <a:solidFill>
                        <a:srgbClr val="000000"/>
                      </a:solidFill>
                      <a:prstDash val="solid"/>
                      <a:headEnd type="none" w="med" len="med"/>
                      <a:tailEnd type="none" w="med" len="med"/>
                    </a:lnL>
                    <a:lnB w="1270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静态指标</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动态指标</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5938">
                <a:tc rowSpan="4">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盈利能力分析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融资前分析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项目投资现金流量表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项目投资回收期</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项目投资财务内部收益率</a:t>
                      </a:r>
                      <a:endParaRPr lang="zh-CN" altLang="en-US" sz="1300">
                        <a:ea typeface="楷体_GB2312" pitchFamily="1" charset="-122"/>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项目投资财务净现值</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59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rowSpan="3">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融资后分析</a:t>
                      </a:r>
                      <a:endParaRPr lang="zh-CN" altLang="en-US" sz="1300">
                        <a:ea typeface="楷体_GB2312" pitchFamily="1" charset="-122"/>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项目资本金现金流量表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项目资本金财务内部收益率</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3">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投资各方现金流量表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投资各方财务内部收益率</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866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利润与利润分配表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总投资收益率</a:t>
                      </a:r>
                      <a:endParaRPr lang="zh-CN" altLang="en-US" sz="1300">
                        <a:ea typeface="楷体_GB2312" pitchFamily="1" charset="-122"/>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项目资本金</a:t>
                      </a:r>
                      <a:endParaRPr lang="zh-CN" altLang="en-US" sz="1300">
                        <a:cs typeface="Times New Roman" panose="02020603050405020304" pitchFamily="18" charset="0"/>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净利润率</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5938">
                <a:tc row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偿债能力分析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借款还本付息计划表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228600">
                        <a:spcBef>
                          <a:spcPct val="0"/>
                        </a:spcBef>
                        <a:buNone/>
                      </a:pPr>
                      <a:r>
                        <a:rPr lang="zh-CN" altLang="en-US" sz="1300">
                          <a:solidFill>
                            <a:srgbClr val="000000"/>
                          </a:solidFill>
                          <a:latin typeface="Times New Roman" panose="02020603050405020304" pitchFamily="18" charset="0"/>
                          <a:ea typeface="楷体_GB2312" pitchFamily="1" charset="-122"/>
                        </a:rPr>
                        <a:t>偿债备付率</a:t>
                      </a:r>
                      <a:endParaRPr lang="zh-CN" altLang="en-US" sz="1300">
                        <a:ea typeface="楷体_GB2312" pitchFamily="1" charset="-122"/>
                      </a:endParaRPr>
                    </a:p>
                    <a:p>
                      <a:pPr marL="0" lvl="0" indent="22860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利息备付率</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866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资产负债表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资产负债率</a:t>
                      </a:r>
                      <a:endParaRPr lang="zh-CN" altLang="en-US" sz="1300">
                        <a:ea typeface="楷体_GB2312" pitchFamily="1" charset="-122"/>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流动比率</a:t>
                      </a:r>
                      <a:endParaRPr lang="zh-CN" altLang="en-US" sz="1300">
                        <a:cs typeface="Times New Roman" panose="02020603050405020304" pitchFamily="18" charset="0"/>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速动比率</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5938">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财务生存能力分析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财务计划现金流量表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latin typeface="Times New Roman" panose="02020603050405020304" pitchFamily="18" charset="0"/>
                          <a:ea typeface="楷体_GB2312" pitchFamily="1" charset="-122"/>
                        </a:rPr>
                        <a:t>累计盈余资金</a:t>
                      </a:r>
                      <a:endParaRPr lang="zh-CN" altLang="en-US" sz="1300">
                        <a:ea typeface="Times New Roman" panose="02020603050405020304" pitchFamily="18" charset="0"/>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latin typeface="Times New Roman" panose="02020603050405020304" pitchFamily="18" charset="0"/>
                          <a:cs typeface="Times New Roman" panose="02020603050405020304" pitchFamily="18" charset="0"/>
                        </a:rPr>
                        <a:t> </a:t>
                      </a:r>
                      <a:endParaRPr lang="zh-CN" altLang="en-US" sz="1300"/>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外汇平衡分析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财务外汇平衡表</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buNone/>
                      </a:pPr>
                      <a:endParaRPr lang="zh-CN" altLang="en-US" sz="1300" dirty="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latin typeface="Times New Roman" panose="02020603050405020304" pitchFamily="18" charset="0"/>
                          <a:cs typeface="Times New Roman" panose="02020603050405020304" pitchFamily="18" charset="0"/>
                        </a:rPr>
                        <a:t> </a:t>
                      </a:r>
                      <a:endParaRPr lang="zh-CN" altLang="en-US" sz="1300"/>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728663">
                <a:tc row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不确定性分析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盈亏平衡分析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盈亏平衡产量</a:t>
                      </a:r>
                      <a:endParaRPr lang="zh-CN" altLang="en-US" sz="1300">
                        <a:ea typeface="楷体_GB2312" pitchFamily="1" charset="-122"/>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盈亏平衡生产能力利用率</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latin typeface="Times New Roman" panose="02020603050405020304" pitchFamily="18" charset="0"/>
                          <a:cs typeface="Times New Roman" panose="02020603050405020304" pitchFamily="18" charset="0"/>
                        </a:rPr>
                        <a:t> </a:t>
                      </a:r>
                      <a:endParaRPr lang="zh-CN" altLang="en-US" sz="1300"/>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515937">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敏感性分析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灵敏度</a:t>
                      </a:r>
                      <a:endParaRPr lang="zh-CN" altLang="en-US" sz="1300">
                        <a:ea typeface="楷体_GB2312" pitchFamily="1" charset="-122"/>
                      </a:endParaRPr>
                    </a:p>
                    <a:p>
                      <a:pPr marL="0" lvl="0" indent="0" eaLnBrk="0" hangingPunct="0">
                        <a:spcBef>
                          <a:spcPct val="0"/>
                        </a:spcBef>
                        <a:buNone/>
                      </a:pPr>
                      <a:r>
                        <a:rPr lang="zh-CN" altLang="en-US" sz="1300">
                          <a:solidFill>
                            <a:srgbClr val="000000"/>
                          </a:solidFill>
                          <a:latin typeface="Times New Roman" panose="02020603050405020304" pitchFamily="18" charset="0"/>
                          <a:ea typeface="楷体_GB2312" pitchFamily="1" charset="-122"/>
                        </a:rPr>
                        <a:t>  不确定因素的临界值</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latin typeface="Times New Roman" panose="02020603050405020304" pitchFamily="18" charset="0"/>
                          <a:cs typeface="Times New Roman" panose="02020603050405020304" pitchFamily="18" charset="0"/>
                        </a:rPr>
                        <a:t> </a:t>
                      </a:r>
                      <a:endParaRPr lang="zh-CN" altLang="en-US" sz="1300"/>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3">
                <a:tc row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风险分析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gridSpan="2">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lgn="ctr">
                        <a:spcBef>
                          <a:spcPct val="0"/>
                        </a:spcBef>
                        <a:buNone/>
                      </a:pPr>
                      <a:r>
                        <a:rPr lang="zh-CN" altLang="en-US" sz="1300">
                          <a:solidFill>
                            <a:srgbClr val="000000"/>
                          </a:solidFill>
                          <a:latin typeface="Times New Roman" panose="02020603050405020304" pitchFamily="18" charset="0"/>
                          <a:ea typeface="楷体_GB2312" pitchFamily="1" charset="-122"/>
                        </a:rPr>
                        <a:t>概率分析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rowSpan="2" hMerge="1">
                  <a:tcPr>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a:t>
                      </a:r>
                      <a:r>
                        <a:rPr lang="en-US" altLang="zh-CN" sz="1300">
                          <a:solidFill>
                            <a:srgbClr val="000000"/>
                          </a:solidFill>
                          <a:latin typeface="Times New Roman" panose="02020603050405020304" pitchFamily="18" charset="0"/>
                          <a:ea typeface="楷体_GB2312" pitchFamily="1" charset="-122"/>
                        </a:rPr>
                        <a:t>FNPV</a:t>
                      </a:r>
                      <a:r>
                        <a:rPr lang="en-US" altLang="zh-CN" sz="1300">
                          <a:solidFill>
                            <a:srgbClr val="000000"/>
                          </a:solidFill>
                          <a:latin typeface="楷体_GB2312" pitchFamily="1" charset="-122"/>
                          <a:ea typeface="楷体_GB2312" pitchFamily="1" charset="-122"/>
                        </a:rPr>
                        <a:t>≧</a:t>
                      </a:r>
                      <a:r>
                        <a:rPr lang="en-US" altLang="zh-CN" sz="1300">
                          <a:solidFill>
                            <a:srgbClr val="000000"/>
                          </a:solidFill>
                          <a:latin typeface="Times New Roman" panose="02020603050405020304" pitchFamily="18" charset="0"/>
                          <a:ea typeface="楷体_GB2312" pitchFamily="1" charset="-122"/>
                        </a:rPr>
                        <a:t>O</a:t>
                      </a:r>
                      <a:r>
                        <a:rPr lang="zh-CN" altLang="en-US" sz="1300">
                          <a:solidFill>
                            <a:srgbClr val="000000"/>
                          </a:solidFill>
                          <a:latin typeface="Times New Roman" panose="02020603050405020304" pitchFamily="18" charset="0"/>
                          <a:ea typeface="楷体_GB2312" pitchFamily="1" charset="-122"/>
                        </a:rPr>
                        <a:t>的累计概率</a:t>
                      </a:r>
                      <a:endParaRPr lang="zh-CN" altLang="en-US" sz="1300"/>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latin typeface="Times New Roman" panose="02020603050405020304" pitchFamily="18" charset="0"/>
                          <a:cs typeface="Times New Roman" panose="02020603050405020304" pitchFamily="18" charset="0"/>
                        </a:rPr>
                        <a:t> </a:t>
                      </a:r>
                      <a:endParaRPr lang="zh-CN" altLang="en-US" sz="1300"/>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r h="303212">
                <a:tc vMerge="1">
                  <a:tcP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vMerge="1" gridSpan="2">
                  <a:tcPr>
                    <a:lnL w="12700" cap="flat" cmpd="sng">
                      <a:solidFill>
                        <a:srgbClr val="000000"/>
                      </a:solidFill>
                      <a:prstDash val="solid"/>
                      <a:headEnd type="none" w="med" len="med"/>
                      <a:tailEnd type="none" w="med" len="med"/>
                    </a:lnL>
                    <a:lnB w="12700" cap="flat" cmpd="sng">
                      <a:solidFill>
                        <a:srgbClr val="000000"/>
                      </a:solidFill>
                      <a:prstDash val="solid"/>
                      <a:headEnd type="none" w="med" len="med"/>
                      <a:tailEnd type="none" w="med" len="med"/>
                    </a:lnB>
                  </a:tcPr>
                </a:tc>
                <a:tc vMerge="1" hMerge="1">
                  <a:tcPr>
                    <a:lnR w="12700" cap="flat" cmpd="sng">
                      <a:solidFill>
                        <a:srgbClr val="000000"/>
                      </a:solidFill>
                      <a:prstDash val="solid"/>
                      <a:headEnd type="none" w="med" len="med"/>
                      <a:tailEnd type="none" w="med" len="med"/>
                    </a:lnR>
                    <a:lnB w="12700" cap="flat" cmpd="sng">
                      <a:solidFill>
                        <a:srgbClr val="000000"/>
                      </a:solidFill>
                      <a:prstDash val="solid"/>
                      <a:headEnd type="none" w="med" len="med"/>
                      <a:tailEnd type="none" w="med" len="med"/>
                    </a:lnB>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solidFill>
                            <a:srgbClr val="000000"/>
                          </a:solidFill>
                          <a:latin typeface="Times New Roman" panose="02020603050405020304" pitchFamily="18" charset="0"/>
                          <a:ea typeface="楷体_GB2312" pitchFamily="1" charset="-122"/>
                        </a:rPr>
                        <a:t>    定性分析</a:t>
                      </a:r>
                      <a:endParaRPr lang="zh-CN" altLang="en-US" sz="1300">
                        <a:ea typeface="楷体_GB2312" pitchFamily="1" charset="-122"/>
                      </a:endParaRPr>
                    </a:p>
                  </a:txBody>
                  <a:tcPr anchor="ctr">
                    <a:lnL w="12700" cap="flat" cmpd="sng">
                      <a:solidFill>
                        <a:srgbClr val="000000"/>
                      </a:solidFill>
                      <a:prstDash val="solid"/>
                      <a:headEnd type="none" w="med" len="med"/>
                      <a:tailEnd type="none" w="med" len="med"/>
                    </a:lnL>
                    <a:lnR w="12700"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c>
                  <a:txBody>
                    <a:bodyPr/>
                    <a:lstStyle>
                      <a:lvl1pPr marL="469900" lvl="0" indent="-46990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600" u="none" kern="1200" baseline="0">
                          <a:solidFill>
                            <a:schemeClr val="tx1"/>
                          </a:solidFill>
                          <a:latin typeface="Verdana" panose="020B0604030504040204" pitchFamily="34" charset="0"/>
                          <a:ea typeface="宋体" panose="02010600030101010101" pitchFamily="2" charset="-122"/>
                        </a:defRPr>
                      </a:lvl1pPr>
                      <a:lvl2pPr marL="908050" lvl="1" indent="-436245"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2200" b="0" i="0" u="none" kern="1200" baseline="0">
                          <a:solidFill>
                            <a:schemeClr val="tx1"/>
                          </a:solidFill>
                          <a:latin typeface="Verdana" panose="020B0604030504040204" pitchFamily="34" charset="0"/>
                          <a:ea typeface="宋体" panose="02010600030101010101" pitchFamily="2" charset="-122"/>
                        </a:defRPr>
                      </a:lvl2pPr>
                      <a:lvl3pPr marL="1304925" lvl="2" indent="-39497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o"/>
                        <a:defRPr sz="2100" b="0" i="0" u="none" kern="1200" baseline="0">
                          <a:solidFill>
                            <a:schemeClr val="tx1"/>
                          </a:solidFill>
                          <a:latin typeface="Verdana" panose="020B0604030504040204" pitchFamily="34" charset="0"/>
                          <a:ea typeface="宋体" panose="02010600030101010101" pitchFamily="2" charset="-122"/>
                        </a:defRPr>
                      </a:lvl3pPr>
                      <a:lvl4pPr marL="1694180" lvl="3" indent="-387350" algn="l" defTabSz="914400" rtl="0" eaLnBrk="1" fontAlgn="base" latinLnBrk="0" hangingPunct="1">
                        <a:lnSpc>
                          <a:spcPct val="100000"/>
                        </a:lnSpc>
                        <a:spcBef>
                          <a:spcPct val="20000"/>
                        </a:spcBef>
                        <a:spcAft>
                          <a:spcPct val="0"/>
                        </a:spcAft>
                        <a:buClr>
                          <a:schemeClr val="accent2"/>
                        </a:buClr>
                        <a:buFont typeface="Wingdings" panose="05000000000000000000" pitchFamily="2" charset="2"/>
                        <a:buChar char="n"/>
                        <a:defRPr sz="1800" b="0" i="0" u="none" kern="1200" baseline="0">
                          <a:solidFill>
                            <a:schemeClr val="tx1"/>
                          </a:solidFill>
                          <a:latin typeface="Verdana" panose="020B0604030504040204" pitchFamily="34" charset="0"/>
                          <a:ea typeface="宋体" panose="02010600030101010101" pitchFamily="2" charset="-122"/>
                        </a:defRPr>
                      </a:lvl4pPr>
                      <a:lvl5pPr marL="2094230" lvl="4" indent="-398780" algn="l" defTabSz="914400" rtl="0" eaLnBrk="1" fontAlgn="base" latinLnBrk="0" hangingPunct="1">
                        <a:lnSpc>
                          <a:spcPct val="100000"/>
                        </a:lnSpc>
                        <a:spcBef>
                          <a:spcPct val="25000"/>
                        </a:spcBef>
                        <a:spcAft>
                          <a:spcPct val="0"/>
                        </a:spcAft>
                        <a:buClr>
                          <a:schemeClr val="accent2"/>
                        </a:buClr>
                        <a:buFont typeface="Wingdings" panose="05000000000000000000" pitchFamily="2" charset="2"/>
                        <a:buChar char="§"/>
                        <a:defRPr sz="1800" b="0" i="0" u="none" kern="1200" baseline="0">
                          <a:solidFill>
                            <a:schemeClr val="tx1"/>
                          </a:solidFill>
                          <a:latin typeface="Verdana" panose="020B0604030504040204" pitchFamily="34" charset="0"/>
                          <a:ea typeface="宋体" panose="02010600030101010101" pitchFamily="2" charset="-122"/>
                        </a:defRPr>
                      </a:lvl5pPr>
                    </a:lstStyle>
                    <a:p>
                      <a:pPr marL="0" lvl="0" indent="0">
                        <a:spcBef>
                          <a:spcPct val="0"/>
                        </a:spcBef>
                        <a:buNone/>
                      </a:pPr>
                      <a:r>
                        <a:rPr lang="zh-CN" altLang="en-US" sz="1300">
                          <a:latin typeface="Times New Roman" panose="02020603050405020304" pitchFamily="18" charset="0"/>
                          <a:cs typeface="Times New Roman" panose="02020603050405020304" pitchFamily="18" charset="0"/>
                        </a:rPr>
                        <a:t> </a:t>
                      </a:r>
                      <a:endParaRPr lang="zh-CN" altLang="en-US" sz="1300"/>
                    </a:p>
                  </a:txBody>
                  <a:tcPr anchor="ctr">
                    <a:lnL w="12700" cap="flat" cmpd="sng">
                      <a:solidFill>
                        <a:srgbClr val="000000"/>
                      </a:solidFill>
                      <a:prstDash val="solid"/>
                      <a:headEnd type="none" w="med" len="med"/>
                      <a:tailEnd type="none" w="med" len="med"/>
                    </a:lnL>
                    <a:lnR w="9525" cap="flat" cmpd="sng">
                      <a:solidFill>
                        <a:srgbClr val="000000"/>
                      </a:solidFill>
                      <a:prstDash val="solid"/>
                      <a:headEnd type="none" w="med" len="med"/>
                      <a:tailEnd type="none" w="med" len="med"/>
                    </a:lnR>
                    <a:lnT w="12700" cap="flat" cmpd="sng">
                      <a:solidFill>
                        <a:srgbClr val="000000"/>
                      </a:solidFill>
                      <a:prstDash val="solid"/>
                      <a:headEnd type="none" w="med" len="med"/>
                      <a:tailEnd type="none" w="med" len="med"/>
                    </a:lnT>
                    <a:lnB w="12700" cap="flat" cmpd="sng">
                      <a:solidFill>
                        <a:srgbClr val="000000"/>
                      </a:solidFill>
                      <a:prstDash val="solid"/>
                      <a:headEnd type="none" w="med" len="med"/>
                      <a:tailEnd type="none" w="med" len="med"/>
                    </a:lnB>
                    <a:lnTlToBr>
                      <a:noFill/>
                    </a:lnTlToBr>
                    <a:lnBlToTr>
                      <a:noFill/>
                    </a:lnBlToTr>
                    <a:noFill/>
                  </a:tcPr>
                </a:tc>
              </a:tr>
            </a:tbl>
          </a:graphicData>
        </a:graphic>
      </p:graphicFrame>
    </p:spTree>
  </p:cSld>
  <p:clrMapOvr>
    <a:masterClrMapping/>
  </p:clrMapOvr>
  <p:transition spd="med">
    <p:cover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5121" name="文本占位符 5121"/>
          <p:cNvSpPr>
            <a:spLocks noGrp="1"/>
          </p:cNvSpPr>
          <p:nvPr>
            <p:ph idx="1"/>
          </p:nvPr>
        </p:nvSpPr>
        <p:spPr>
          <a:xfrm>
            <a:off x="539750" y="1639888"/>
            <a:ext cx="8229600" cy="4525962"/>
          </a:xfrm>
          <a:ln/>
        </p:spPr>
        <p:txBody>
          <a:bodyPr anchor="t"/>
          <a:p>
            <a:pPr algn="just"/>
            <a:r>
              <a:rPr lang="en-US" altLang="zh-CN" b="1">
                <a:latin typeface="黑体" panose="02010609060101010101" pitchFamily="49" charset="-122"/>
                <a:ea typeface="黑体" panose="02010609060101010101" pitchFamily="49" charset="-122"/>
              </a:rPr>
              <a:t>2.1 </a:t>
            </a:r>
            <a:r>
              <a:rPr lang="zh-CN" altLang="en-US" b="1">
                <a:latin typeface="黑体" panose="02010609060101010101" pitchFamily="49" charset="-122"/>
                <a:ea typeface="黑体" panose="02010609060101010101" pitchFamily="49" charset="-122"/>
              </a:rPr>
              <a:t>投资决策与工程造价控制</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2.2 </a:t>
            </a:r>
            <a:r>
              <a:rPr lang="zh-CN" altLang="en-US" b="1">
                <a:latin typeface="黑体" panose="02010609060101010101" pitchFamily="49" charset="-122"/>
                <a:ea typeface="黑体" panose="02010609060101010101" pitchFamily="49" charset="-122"/>
              </a:rPr>
              <a:t>建设项目可行性研究报告</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2.3 </a:t>
            </a:r>
            <a:r>
              <a:rPr lang="zh-CN" altLang="en-US" b="1">
                <a:latin typeface="黑体" panose="02010609060101010101" pitchFamily="49" charset="-122"/>
                <a:ea typeface="黑体" panose="02010609060101010101" pitchFamily="49" charset="-122"/>
              </a:rPr>
              <a:t>投资估算的编制与审查</a:t>
            </a:r>
            <a:endParaRPr lang="zh-CN" altLang="en-US" b="1">
              <a:latin typeface="黑体" panose="02010609060101010101" pitchFamily="49" charset="-122"/>
              <a:ea typeface="黑体" panose="02010609060101010101" pitchFamily="49" charset="-122"/>
            </a:endParaRPr>
          </a:p>
          <a:p>
            <a:pPr algn="just"/>
            <a:r>
              <a:rPr lang="en-US" altLang="zh-CN" b="1">
                <a:latin typeface="黑体" panose="02010609060101010101" pitchFamily="49" charset="-122"/>
                <a:ea typeface="黑体" panose="02010609060101010101" pitchFamily="49" charset="-122"/>
              </a:rPr>
              <a:t>2.4 </a:t>
            </a:r>
            <a:r>
              <a:rPr lang="zh-CN" altLang="en-US" b="1">
                <a:latin typeface="黑体" panose="02010609060101010101" pitchFamily="49" charset="-122"/>
                <a:ea typeface="黑体" panose="02010609060101010101" pitchFamily="49" charset="-122"/>
              </a:rPr>
              <a:t>建设项目的经济与财务评价</a:t>
            </a:r>
            <a:endParaRPr lang="zh-CN" altLang="en-US" b="1">
              <a:latin typeface="黑体" panose="02010609060101010101" pitchFamily="49" charset="-122"/>
              <a:ea typeface="黑体" panose="02010609060101010101" pitchFamily="49" charset="-122"/>
            </a:endParaRPr>
          </a:p>
        </p:txBody>
      </p:sp>
      <p:sp>
        <p:nvSpPr>
          <p:cNvPr id="5122" name="标题 5122"/>
          <p:cNvSpPr>
            <a:spLocks noGrp="1"/>
          </p:cNvSpPr>
          <p:nvPr>
            <p:ph type="title"/>
          </p:nvPr>
        </p:nvSpPr>
        <p:spPr>
          <a:xfrm>
            <a:off x="0" y="274638"/>
            <a:ext cx="9144000" cy="1143000"/>
          </a:xfrm>
          <a:ln/>
        </p:spPr>
        <p:txBody>
          <a:bodyPr anchor="ctr"/>
          <a:p>
            <a:r>
              <a:rPr lang="zh-CN" altLang="en-US" b="1">
                <a:latin typeface="黑体" panose="02010609060101010101" pitchFamily="49" charset="-122"/>
                <a:ea typeface="黑体" panose="02010609060101010101" pitchFamily="49" charset="-122"/>
              </a:rPr>
              <a:t>单元</a:t>
            </a:r>
            <a:r>
              <a:rPr lang="en-US" altLang="zh-CN" b="1">
                <a:latin typeface="黑体" panose="02010609060101010101" pitchFamily="49" charset="-122"/>
                <a:ea typeface="黑体" panose="02010609060101010101" pitchFamily="49" charset="-122"/>
              </a:rPr>
              <a:t>2</a:t>
            </a:r>
            <a:r>
              <a:rPr lang="en-US" altLang="zh-CN" b="1">
                <a:latin typeface="黑体" panose="02010609060101010101" pitchFamily="49" charset="-122"/>
                <a:ea typeface="黑体" panose="02010609060101010101" pitchFamily="49" charset="-122"/>
              </a:rPr>
              <a:t> </a:t>
            </a:r>
            <a:r>
              <a:rPr lang="zh-CN" altLang="en-US" b="1">
                <a:latin typeface="黑体" panose="02010609060101010101" pitchFamily="49" charset="-122"/>
                <a:ea typeface="黑体" panose="02010609060101010101" pitchFamily="49" charset="-122"/>
              </a:rPr>
              <a:t>投资决策阶段工程造价的控制</a:t>
            </a:r>
            <a:endParaRPr lang="zh-CN" altLang="en-US" b="1">
              <a:latin typeface="黑体" panose="02010609060101010101" pitchFamily="49" charset="-122"/>
              <a:ea typeface="黑体" panose="02010609060101010101" pitchFamily="49" charset="-122"/>
            </a:endParaRPr>
          </a:p>
        </p:txBody>
      </p:sp>
    </p:spTree>
  </p:cSld>
  <p:clrMapOvr>
    <a:masterClrMapping/>
  </p:clrMapOvr>
  <p:transition spd="med">
    <p:cover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2465" name="标题 62465"/>
          <p:cNvSpPr>
            <a:spLocks noGrp="1"/>
          </p:cNvSpPr>
          <p:nvPr>
            <p:ph type="title"/>
          </p:nvPr>
        </p:nvSpPr>
        <p:spPr>
          <a:ln/>
        </p:spPr>
        <p:txBody>
          <a:bodyPr anchor="b"/>
          <a:p>
            <a:r>
              <a:rPr lang="en-US" altLang="zh-CN" b="1">
                <a:ea typeface="黑体" panose="02010609060101010101" pitchFamily="49" charset="-122"/>
              </a:rPr>
              <a:t>2.4  </a:t>
            </a:r>
            <a:r>
              <a:rPr lang="zh-CN" altLang="en-US" b="1">
                <a:ea typeface="黑体" panose="02010609060101010101" pitchFamily="49" charset="-122"/>
              </a:rPr>
              <a:t>建设项目财务评价</a:t>
            </a:r>
            <a:endParaRPr lang="zh-CN" altLang="en-US" b="1">
              <a:ea typeface="黑体" panose="02010609060101010101" pitchFamily="49" charset="-122"/>
            </a:endParaRPr>
          </a:p>
        </p:txBody>
      </p:sp>
      <p:sp>
        <p:nvSpPr>
          <p:cNvPr id="62466" name="文本占位符 62466"/>
          <p:cNvSpPr>
            <a:spLocks noGrp="1"/>
          </p:cNvSpPr>
          <p:nvPr>
            <p:ph idx="1"/>
          </p:nvPr>
        </p:nvSpPr>
        <p:spPr>
          <a:ln/>
        </p:spPr>
        <p:txBody>
          <a:bodyPr anchor="t"/>
          <a:p>
            <a:pPr>
              <a:lnSpc>
                <a:spcPct val="90000"/>
              </a:lnSpc>
            </a:pPr>
            <a:r>
              <a:rPr lang="zh-CN" altLang="en-US"/>
              <a:t>一、财务分析概述</a:t>
            </a:r>
            <a:endParaRPr lang="zh-CN" altLang="en-US"/>
          </a:p>
          <a:p>
            <a:pPr>
              <a:lnSpc>
                <a:spcPct val="90000"/>
              </a:lnSpc>
            </a:pPr>
            <a:r>
              <a:rPr lang="en-US" altLang="zh-CN"/>
              <a:t>1.</a:t>
            </a:r>
            <a:r>
              <a:rPr lang="zh-CN" altLang="en-US"/>
              <a:t>财务分析的概念</a:t>
            </a:r>
            <a:endParaRPr lang="zh-CN" altLang="en-US"/>
          </a:p>
          <a:p>
            <a:pPr>
              <a:lnSpc>
                <a:spcPct val="90000"/>
              </a:lnSpc>
            </a:pPr>
            <a:r>
              <a:rPr lang="zh-CN" altLang="en-US"/>
              <a:t>财务分析是根据国家行政财税制度和价格体系，在财务效益与费用的估算以及编制财务辅助报表的基础上，分析、计算项目直接发生的财务效益和费用，编制财务报表，计算财务分析指标，考察项目盈利能力、清偿能力以及外汇平衡等财务状况来判别财务的可行性。</a:t>
            </a:r>
            <a:endParaRPr lang="zh-CN" altLang="en-US"/>
          </a:p>
        </p:txBody>
      </p:sp>
    </p:spTree>
  </p:cSld>
  <p:clrMapOvr>
    <a:masterClrMapping/>
  </p:clrMapOvr>
  <p:transition spd="med">
    <p:cover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3489" name="标题 63489"/>
          <p:cNvSpPr>
            <a:spLocks noGrp="1"/>
          </p:cNvSpPr>
          <p:nvPr>
            <p:ph type="title"/>
          </p:nvPr>
        </p:nvSpPr>
        <p:spPr>
          <a:ln/>
        </p:spPr>
        <p:txBody>
          <a:bodyPr anchor="b"/>
          <a:p>
            <a:r>
              <a:rPr lang="en-US" altLang="zh-CN"/>
              <a:t>2.</a:t>
            </a:r>
            <a:r>
              <a:rPr lang="zh-CN" altLang="en-US"/>
              <a:t>财务评价的作用</a:t>
            </a:r>
            <a:endParaRPr lang="zh-CN" altLang="en-US"/>
          </a:p>
        </p:txBody>
      </p:sp>
      <p:sp>
        <p:nvSpPr>
          <p:cNvPr id="63490" name="文本占位符 63490"/>
          <p:cNvSpPr>
            <a:spLocks noGrp="1"/>
          </p:cNvSpPr>
          <p:nvPr>
            <p:ph idx="1"/>
          </p:nvPr>
        </p:nvSpPr>
        <p:spPr>
          <a:ln/>
        </p:spPr>
        <p:txBody>
          <a:bodyPr anchor="t"/>
          <a:p>
            <a:r>
              <a:rPr lang="zh-CN" altLang="en-US"/>
              <a:t>（</a:t>
            </a:r>
            <a:r>
              <a:rPr lang="en-US" altLang="zh-CN"/>
              <a:t>1</a:t>
            </a:r>
            <a:r>
              <a:rPr lang="zh-CN" altLang="en-US"/>
              <a:t>）考察项目的财务盈利能力</a:t>
            </a:r>
            <a:endParaRPr lang="zh-CN" altLang="en-US"/>
          </a:p>
          <a:p>
            <a:r>
              <a:rPr lang="zh-CN" altLang="en-US"/>
              <a:t>（</a:t>
            </a:r>
            <a:r>
              <a:rPr lang="en-US" altLang="zh-CN"/>
              <a:t>2</a:t>
            </a:r>
            <a:r>
              <a:rPr lang="zh-CN" altLang="en-US"/>
              <a:t>）用于制定适宜的资金规划</a:t>
            </a:r>
            <a:endParaRPr lang="zh-CN" altLang="en-US"/>
          </a:p>
          <a:p>
            <a:r>
              <a:rPr lang="zh-CN" altLang="en-US"/>
              <a:t>（</a:t>
            </a:r>
            <a:r>
              <a:rPr lang="en-US" altLang="zh-CN"/>
              <a:t>3</a:t>
            </a:r>
            <a:r>
              <a:rPr lang="zh-CN" altLang="en-US"/>
              <a:t>）为协调企业利益与国家利益提供依据</a:t>
            </a:r>
            <a:endParaRPr lang="zh-CN" altLang="en-US"/>
          </a:p>
          <a:p>
            <a:r>
              <a:rPr lang="zh-CN" altLang="en-US"/>
              <a:t>（</a:t>
            </a:r>
            <a:r>
              <a:rPr lang="en-US" altLang="zh-CN"/>
              <a:t>4</a:t>
            </a:r>
            <a:r>
              <a:rPr lang="zh-CN" altLang="en-US"/>
              <a:t>）为中外合资项目提供双方合作的基础</a:t>
            </a:r>
            <a:endParaRPr lang="zh-CN" altLang="en-US"/>
          </a:p>
        </p:txBody>
      </p:sp>
    </p:spTree>
  </p:cSld>
  <p:clrMapOvr>
    <a:masterClrMapping/>
  </p:clrMapOvr>
  <p:transition spd="med">
    <p:cover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4513" name="标题 64513"/>
          <p:cNvSpPr>
            <a:spLocks noGrp="1"/>
          </p:cNvSpPr>
          <p:nvPr>
            <p:ph type="title"/>
          </p:nvPr>
        </p:nvSpPr>
        <p:spPr>
          <a:ln/>
        </p:spPr>
        <p:txBody>
          <a:bodyPr anchor="b"/>
          <a:p>
            <a:r>
              <a:rPr lang="zh-CN" altLang="en-US"/>
              <a:t>二、融资前财务分析</a:t>
            </a:r>
            <a:endParaRPr lang="zh-CN" altLang="en-US"/>
          </a:p>
        </p:txBody>
      </p:sp>
      <p:sp>
        <p:nvSpPr>
          <p:cNvPr id="64514" name="文本占位符 64514"/>
          <p:cNvSpPr>
            <a:spLocks noGrp="1"/>
          </p:cNvSpPr>
          <p:nvPr>
            <p:ph idx="1"/>
          </p:nvPr>
        </p:nvSpPr>
        <p:spPr>
          <a:ln/>
        </p:spPr>
        <p:txBody>
          <a:bodyPr anchor="t"/>
          <a:p>
            <a:r>
              <a:rPr lang="zh-CN" altLang="en-US"/>
              <a:t>融资前分析只进行盈利能力分析，并以投资现金流量分析为主要手段。</a:t>
            </a:r>
            <a:endParaRPr lang="zh-CN" altLang="en-US"/>
          </a:p>
        </p:txBody>
      </p:sp>
    </p:spTree>
  </p:cSld>
  <p:clrMapOvr>
    <a:masterClrMapping/>
  </p:clrMapOvr>
  <p:transition spd="med">
    <p:cover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5537" name="标题 65537"/>
          <p:cNvSpPr>
            <a:spLocks noGrp="1"/>
          </p:cNvSpPr>
          <p:nvPr>
            <p:ph type="title"/>
          </p:nvPr>
        </p:nvSpPr>
        <p:spPr>
          <a:xfrm>
            <a:off x="323850" y="476250"/>
            <a:ext cx="8229600" cy="1143000"/>
          </a:xfrm>
          <a:ln/>
        </p:spPr>
        <p:txBody>
          <a:bodyPr anchor="b"/>
          <a:p>
            <a:r>
              <a:rPr lang="en-US" altLang="zh-CN" b="1">
                <a:ea typeface="黑体" panose="02010609060101010101" pitchFamily="49" charset="-122"/>
              </a:rPr>
              <a:t>2.4  </a:t>
            </a:r>
            <a:r>
              <a:rPr lang="zh-CN" altLang="en-US" b="1">
                <a:ea typeface="黑体" panose="02010609060101010101" pitchFamily="49" charset="-122"/>
              </a:rPr>
              <a:t>建设项目财务评价</a:t>
            </a:r>
            <a:endParaRPr lang="zh-CN" altLang="en-US" b="1">
              <a:ea typeface="黑体" panose="02010609060101010101" pitchFamily="49" charset="-122"/>
            </a:endParaRPr>
          </a:p>
        </p:txBody>
      </p:sp>
      <p:sp>
        <p:nvSpPr>
          <p:cNvPr id="65538" name="文本占位符 65538"/>
          <p:cNvSpPr>
            <a:spLocks noGrp="1"/>
          </p:cNvSpPr>
          <p:nvPr>
            <p:ph idx="1"/>
          </p:nvPr>
        </p:nvSpPr>
        <p:spPr>
          <a:xfrm>
            <a:off x="971550" y="1989138"/>
            <a:ext cx="7931150" cy="4525962"/>
          </a:xfrm>
          <a:ln/>
        </p:spPr>
        <p:txBody>
          <a:bodyPr anchor="t"/>
          <a:p>
            <a:pPr algn="just">
              <a:buNone/>
            </a:pPr>
            <a:r>
              <a:rPr lang="en-US" altLang="zh-CN" sz="3400" b="1"/>
              <a:t>2.4.1 </a:t>
            </a:r>
            <a:r>
              <a:rPr lang="zh-CN" altLang="en-US" sz="3400" b="1"/>
              <a:t>财务盈利能力评价</a:t>
            </a:r>
            <a:endParaRPr lang="zh-CN" altLang="en-US" sz="3400" b="1"/>
          </a:p>
        </p:txBody>
      </p:sp>
      <p:sp>
        <p:nvSpPr>
          <p:cNvPr id="65539" name="上箭头 65539">
            <a:hlinkClick r:id="rId1" action="ppaction://hlinksldjump"/>
          </p:cNvPr>
          <p:cNvSpPr/>
          <p:nvPr/>
        </p:nvSpPr>
        <p:spPr>
          <a:xfrm>
            <a:off x="8027988" y="6165850"/>
            <a:ext cx="431800" cy="431800"/>
          </a:xfrm>
          <a:prstGeom prst="upArrow">
            <a:avLst>
              <a:gd name="adj1" fmla="val 50000"/>
              <a:gd name="adj2" fmla="val 25000"/>
            </a:avLst>
          </a:prstGeom>
          <a:solidFill>
            <a:schemeClr val="accent1"/>
          </a:solidFill>
          <a:ln w="9525" cap="flat" cmpd="sng">
            <a:solidFill>
              <a:schemeClr val="tx1"/>
            </a:solidFill>
            <a:prstDash val="solid"/>
            <a:miter/>
            <a:headEnd type="none" w="med" len="med"/>
            <a:tailEnd type="none" w="med" len="med"/>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6561" name="标题 66561"/>
          <p:cNvSpPr>
            <a:spLocks noGrp="1"/>
          </p:cNvSpPr>
          <p:nvPr>
            <p:ph type="title"/>
          </p:nvPr>
        </p:nvSpPr>
        <p:spPr>
          <a:xfrm>
            <a:off x="101600" y="77788"/>
            <a:ext cx="8934450" cy="830262"/>
          </a:xfrm>
          <a:ln/>
        </p:spPr>
        <p:txBody>
          <a:bodyPr anchor="b"/>
          <a:p>
            <a:r>
              <a:rPr lang="en-US" altLang="zh-CN" sz="3400" b="1">
                <a:latin typeface="黑体" panose="02010609060101010101" pitchFamily="49" charset="-122"/>
                <a:ea typeface="黑体" panose="02010609060101010101" pitchFamily="49" charset="-122"/>
              </a:rPr>
              <a:t>2.4.1 </a:t>
            </a:r>
            <a:r>
              <a:rPr lang="zh-CN" altLang="en-US" sz="3400" b="1">
                <a:latin typeface="黑体" panose="02010609060101010101" pitchFamily="49" charset="-122"/>
                <a:ea typeface="黑体" panose="02010609060101010101" pitchFamily="49" charset="-122"/>
              </a:rPr>
              <a:t>财务盈利能力评价</a:t>
            </a:r>
            <a:endParaRPr lang="zh-CN" altLang="en-US" sz="3400" b="1">
              <a:latin typeface="黑体" panose="02010609060101010101" pitchFamily="49" charset="-122"/>
              <a:ea typeface="黑体" panose="02010609060101010101" pitchFamily="49" charset="-122"/>
            </a:endParaRPr>
          </a:p>
        </p:txBody>
      </p:sp>
      <p:sp>
        <p:nvSpPr>
          <p:cNvPr id="66563" name="文本占位符 66562"/>
          <p:cNvSpPr>
            <a:spLocks noGrp="1"/>
          </p:cNvSpPr>
          <p:nvPr>
            <p:ph idx="1"/>
          </p:nvPr>
        </p:nvSpPr>
        <p:spPr>
          <a:xfrm>
            <a:off x="250825" y="908050"/>
            <a:ext cx="8532813" cy="5949950"/>
          </a:xfrm>
        </p:spPr>
        <p:txBody>
          <a:bodyPr/>
          <a:p>
            <a:pPr marL="186055" indent="-186055" algn="just" fontAlgn="base">
              <a:buNone/>
            </a:pPr>
            <a:r>
              <a:rPr lang="zh-CN" altLang="en-US" b="1" strike="noStrike" noProof="1">
                <a:solidFill>
                  <a:srgbClr val="0066FF"/>
                </a:solidFill>
                <a:effectLst>
                  <a:outerShdw blurRad="38100" dist="38100" dir="2700000">
                    <a:srgbClr val="000000"/>
                  </a:outerShdw>
                </a:effectLst>
              </a:rPr>
              <a:t>（</a:t>
            </a:r>
            <a:r>
              <a:rPr lang="en-US" altLang="zh-CN" b="1" strike="noStrike" noProof="1">
                <a:solidFill>
                  <a:srgbClr val="0066FF"/>
                </a:solidFill>
                <a:effectLst>
                  <a:outerShdw blurRad="38100" dist="38100" dir="2700000">
                    <a:srgbClr val="000000"/>
                  </a:outerShdw>
                </a:effectLst>
              </a:rPr>
              <a:t>1</a:t>
            </a:r>
            <a:r>
              <a:rPr lang="zh-CN" altLang="en-US" b="1" strike="noStrike" noProof="1">
                <a:solidFill>
                  <a:srgbClr val="0066FF"/>
                </a:solidFill>
                <a:effectLst>
                  <a:outerShdw blurRad="38100" dist="38100" dir="2700000">
                    <a:srgbClr val="000000"/>
                  </a:outerShdw>
                </a:effectLst>
              </a:rPr>
              <a:t>）财务净现值（</a:t>
            </a:r>
            <a:r>
              <a:rPr lang="en-US" altLang="zh-CN" b="1" strike="noStrike" noProof="1">
                <a:solidFill>
                  <a:srgbClr val="0066FF"/>
                </a:solidFill>
                <a:effectLst>
                  <a:outerShdw blurRad="38100" dist="38100" dir="2700000">
                    <a:srgbClr val="000000"/>
                  </a:outerShdw>
                </a:effectLst>
              </a:rPr>
              <a:t>FNPV</a:t>
            </a:r>
            <a:r>
              <a:rPr lang="zh-CN" altLang="en-US" b="1" strike="noStrike" noProof="1">
                <a:solidFill>
                  <a:srgbClr val="0066FF"/>
                </a:solidFill>
                <a:effectLst>
                  <a:outerShdw blurRad="38100" dist="38100" dir="2700000">
                    <a:srgbClr val="000000"/>
                  </a:outerShdw>
                </a:effectLst>
              </a:rPr>
              <a:t>）</a:t>
            </a:r>
            <a:r>
              <a:rPr lang="zh-CN" altLang="en-US" strike="noStrike" noProof="1"/>
              <a:t>。</a:t>
            </a:r>
            <a:endParaRPr lang="zh-CN" altLang="en-US" strike="noStrike" noProof="1"/>
          </a:p>
          <a:p>
            <a:pPr marL="186055" indent="-186055" algn="just" fontAlgn="base"/>
            <a:r>
              <a:rPr lang="zh-CN" altLang="en-US" sz="2100" strike="noStrike" noProof="1"/>
              <a:t>  指把项目计算期内各年的财务净现金流量，按照一个给定的标准折现率（基准收益率）折算到建设期初（项目计算期第一年年初）的现值之和。 财务净现值是考察项目在其计算期内盈利能力的主要动态评价指标。其表达式为：</a:t>
            </a:r>
            <a:endParaRPr lang="zh-CN" altLang="en-US" sz="2100" strike="noStrike" noProof="1"/>
          </a:p>
          <a:p>
            <a:pPr marL="186055" indent="-186055" fontAlgn="base"/>
            <a:r>
              <a:rPr lang="zh-CN" altLang="en-US" strike="noStrike" noProof="1"/>
              <a:t> </a:t>
            </a:r>
            <a:r>
              <a:rPr lang="en-US" altLang="zh-CN" sz="2100" strike="noStrike" noProof="1"/>
              <a:t>FNPV</a:t>
            </a:r>
            <a:r>
              <a:rPr lang="en-US" altLang="zh-CN" sz="2100" strike="noStrike" noProof="1">
                <a:latin typeface="Arial" panose="020B0604020202020204" pitchFamily="34" charset="0"/>
              </a:rPr>
              <a:t>——</a:t>
            </a:r>
            <a:r>
              <a:rPr lang="zh-CN" altLang="en-US" sz="2100" strike="noStrike" noProof="1"/>
              <a:t>净现值；</a:t>
            </a:r>
            <a:endParaRPr lang="zh-CN" altLang="en-US" sz="2100" strike="noStrike" noProof="1"/>
          </a:p>
          <a:p>
            <a:pPr marL="186055" indent="-186055" fontAlgn="base"/>
            <a:r>
              <a:rPr lang="zh-CN" altLang="en-US" sz="2100" strike="noStrike" noProof="1"/>
              <a:t> </a:t>
            </a:r>
            <a:r>
              <a:rPr lang="en-US" altLang="zh-CN" sz="2100" strike="noStrike" noProof="1"/>
              <a:t>n</a:t>
            </a:r>
            <a:r>
              <a:rPr lang="en-US" altLang="zh-CN" sz="2100" strike="noStrike" noProof="1">
                <a:latin typeface="Arial" panose="020B0604020202020204" pitchFamily="34" charset="0"/>
              </a:rPr>
              <a:t>——</a:t>
            </a:r>
            <a:r>
              <a:rPr lang="zh-CN" altLang="en-US" sz="2100" strike="noStrike" noProof="1"/>
              <a:t>项目计算期；</a:t>
            </a:r>
            <a:endParaRPr lang="zh-CN" altLang="en-US" sz="2100" strike="noStrike" noProof="1"/>
          </a:p>
          <a:p>
            <a:pPr marL="186055" indent="-186055" fontAlgn="base"/>
            <a:r>
              <a:rPr lang="zh-CN" altLang="en-US" sz="2100" strike="noStrike" noProof="1"/>
              <a:t> </a:t>
            </a:r>
            <a:r>
              <a:rPr lang="en-US" altLang="zh-CN" sz="2100" strike="noStrike" noProof="1"/>
              <a:t>i</a:t>
            </a:r>
            <a:r>
              <a:rPr lang="en-US" altLang="zh-CN" sz="2100" strike="noStrike" baseline="-25000" noProof="1"/>
              <a:t>c</a:t>
            </a:r>
            <a:r>
              <a:rPr lang="en-US" altLang="zh-CN" sz="2100" strike="noStrike" noProof="1">
                <a:latin typeface="Arial" panose="020B0604020202020204" pitchFamily="34" charset="0"/>
              </a:rPr>
              <a:t>——</a:t>
            </a:r>
            <a:r>
              <a:rPr lang="zh-CN" altLang="en-US" sz="2100" strike="noStrike" noProof="1"/>
              <a:t>标准折现率。</a:t>
            </a:r>
            <a:endParaRPr lang="zh-CN" altLang="en-US" sz="2100" strike="noStrike" noProof="1"/>
          </a:p>
          <a:p>
            <a:pPr marL="186055" indent="-186055" fontAlgn="base"/>
            <a:endParaRPr lang="zh-CN" altLang="en-US" sz="2100" strike="noStrike" noProof="1"/>
          </a:p>
          <a:p>
            <a:pPr marL="186055" indent="-186055" fontAlgn="base"/>
            <a:r>
              <a:rPr lang="zh-CN" altLang="en-US" sz="2100" strike="noStrike" noProof="1"/>
              <a:t>财务净现值表示建设项目的收益水平超过基准收益的额外收益。该指标在用于投资方案的经济评价时，</a:t>
            </a:r>
            <a:r>
              <a:rPr lang="zh-CN" altLang="en-US" sz="2100" strike="noStrike" noProof="1">
                <a:solidFill>
                  <a:srgbClr val="FF3300"/>
                </a:solidFill>
              </a:rPr>
              <a:t>财务净现值大于等于零，项目可行</a:t>
            </a:r>
            <a:r>
              <a:rPr lang="zh-CN" altLang="en-US" sz="2100" strike="noStrike" noProof="1"/>
              <a:t>。 </a:t>
            </a:r>
            <a:endParaRPr lang="zh-CN" altLang="en-US" sz="2100" strike="noStrike" noProof="1"/>
          </a:p>
        </p:txBody>
      </p:sp>
      <p:sp>
        <p:nvSpPr>
          <p:cNvPr id="2" name="矩形 66563"/>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6564" name="矩形 66564"/>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6565" name="矩形 66565"/>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6566" name="矩形 66566"/>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6567" name="矩形 66567"/>
          <p:cNvSpPr/>
          <p:nvPr/>
        </p:nvSpPr>
        <p:spPr>
          <a:xfrm>
            <a:off x="4314825" y="3556000"/>
            <a:ext cx="514350" cy="503238"/>
          </a:xfrm>
          <a:prstGeom prst="rect">
            <a:avLst/>
          </a:prstGeom>
          <a:noFill/>
          <a:ln w="9525">
            <a:noFill/>
          </a:ln>
        </p:spPr>
        <p:txBody>
          <a:bodyPr wrap="none" anchor="ctr">
            <a:spAutoFit/>
          </a:bodyPr>
          <a:p>
            <a:pPr indent="266700" algn="ctr"/>
            <a:endParaRPr lang="zh-CN" altLang="en-US" sz="900">
              <a:latin typeface="Arial" panose="020B0604020202020204" pitchFamily="34" charset="0"/>
              <a:ea typeface="宋体" panose="02010600030101010101" pitchFamily="2" charset="-122"/>
            </a:endParaRPr>
          </a:p>
          <a:p>
            <a:pPr indent="266700" algn="ctr" eaLnBrk="0" hangingPunct="0"/>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66568" name="矩形 66568"/>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6569" name="矩形 66569"/>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66571" name="对象 66570"/>
          <p:cNvGraphicFramePr>
            <a:graphicFrameLocks noChangeAspect="1"/>
          </p:cNvGraphicFramePr>
          <p:nvPr/>
        </p:nvGraphicFramePr>
        <p:xfrm>
          <a:off x="3635375" y="3141663"/>
          <a:ext cx="4968875" cy="1131887"/>
        </p:xfrm>
        <a:graphic>
          <a:graphicData uri="http://schemas.openxmlformats.org/presentationml/2006/ole">
            <mc:AlternateContent xmlns:mc="http://schemas.openxmlformats.org/markup-compatibility/2006">
              <mc:Choice xmlns:v="urn:schemas-microsoft-com:vml" Requires="v">
                <p:oleObj spid="_x0000_s3084" name="" r:id="rId1" imgW="1714500" imgH="393700" progId="">
                  <p:embed/>
                </p:oleObj>
              </mc:Choice>
              <mc:Fallback>
                <p:oleObj name="" r:id="rId1" imgW="1714500" imgH="393700" progId="">
                  <p:embed/>
                  <p:pic>
                    <p:nvPicPr>
                      <p:cNvPr id="0" name="图片 3083"/>
                      <p:cNvPicPr/>
                      <p:nvPr/>
                    </p:nvPicPr>
                    <p:blipFill>
                      <a:blip r:embed="rId2"/>
                      <a:stretch>
                        <a:fillRect/>
                      </a:stretch>
                    </p:blipFill>
                    <p:spPr>
                      <a:xfrm>
                        <a:off x="3635375" y="3141663"/>
                        <a:ext cx="4968875" cy="1131887"/>
                      </a:xfrm>
                      <a:prstGeom prst="rect">
                        <a:avLst/>
                      </a:prstGeom>
                      <a:solidFill>
                        <a:schemeClr val="accent1"/>
                      </a:solidFill>
                      <a:ln w="38100">
                        <a:noFill/>
                        <a:miter/>
                      </a:ln>
                    </p:spPr>
                  </p:pic>
                </p:oleObj>
              </mc:Fallback>
            </mc:AlternateContent>
          </a:graphicData>
        </a:graphic>
      </p:graphicFrame>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6571"/>
                                        </p:tgtEl>
                                        <p:attrNameLst>
                                          <p:attrName>style.visibility</p:attrName>
                                        </p:attrNameLst>
                                      </p:cBhvr>
                                      <p:to>
                                        <p:strVal val="visible"/>
                                      </p:to>
                                    </p:set>
                                    <p:animEffect transition="in" filter="blinds(horizontal)">
                                      <p:cBhvr>
                                        <p:cTn id="7" dur="500"/>
                                        <p:tgtEl>
                                          <p:spTgt spid="66571"/>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66563">
                                            <p:txEl>
                                              <p:charRg st="119" end="131"/>
                                            </p:txEl>
                                          </p:spTgt>
                                        </p:tgtEl>
                                        <p:attrNameLst>
                                          <p:attrName>style.visibility</p:attrName>
                                        </p:attrNameLst>
                                      </p:cBhvr>
                                      <p:to>
                                        <p:strVal val="visible"/>
                                      </p:to>
                                    </p:set>
                                  </p:childTnLst>
                                </p:cTn>
                              </p:par>
                              <p:par>
                                <p:cTn id="12" presetID="1" presetClass="entr" presetSubtype="0" fill="hold" nodeType="withEffect">
                                  <p:stCondLst>
                                    <p:cond delay="0"/>
                                  </p:stCondLst>
                                  <p:childTnLst>
                                    <p:set>
                                      <p:cBhvr>
                                        <p:cTn id="13" dur="1" fill="hold">
                                          <p:stCondLst>
                                            <p:cond delay="0"/>
                                          </p:stCondLst>
                                        </p:cTn>
                                        <p:tgtEl>
                                          <p:spTgt spid="66563">
                                            <p:txEl>
                                              <p:charRg st="131" end="142"/>
                                            </p:txEl>
                                          </p:spTgt>
                                        </p:tgtEl>
                                        <p:attrNameLst>
                                          <p:attrName>style.visibility</p:attrName>
                                        </p:attrNameLst>
                                      </p:cBhvr>
                                      <p:to>
                                        <p:strVal val="visible"/>
                                      </p:to>
                                    </p:set>
                                  </p:childTnLst>
                                </p:cTn>
                              </p:par>
                            </p:childTnLst>
                          </p:cTn>
                        </p:par>
                        <p:par>
                          <p:cTn id="14" fill="hold">
                            <p:stCondLst>
                              <p:cond delay="0"/>
                            </p:stCondLst>
                            <p:childTnLst>
                              <p:par>
                                <p:cTn id="15" presetID="1" presetClass="entr" presetSubtype="0" fill="hold" nodeType="afterEffect">
                                  <p:stCondLst>
                                    <p:cond delay="0"/>
                                  </p:stCondLst>
                                  <p:childTnLst>
                                    <p:set>
                                      <p:cBhvr>
                                        <p:cTn id="16" dur="1" fill="hold">
                                          <p:stCondLst>
                                            <p:cond delay="0"/>
                                          </p:stCondLst>
                                        </p:cTn>
                                        <p:tgtEl>
                                          <p:spTgt spid="66563">
                                            <p:txEl>
                                              <p:charRg st="142" end="15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66563">
                                            <p:txEl>
                                              <p:charRg st="155" end="218"/>
                                            </p:txEl>
                                          </p:spTgt>
                                        </p:tgtEl>
                                        <p:attrNameLst>
                                          <p:attrName>style.visibility</p:attrName>
                                        </p:attrNameLst>
                                      </p:cBhvr>
                                      <p:to>
                                        <p:strVal val="visible"/>
                                      </p:to>
                                    </p:set>
                                    <p:animEffect transition="in" filter="blinds(horizontal)">
                                      <p:cBhvr>
                                        <p:cTn id="21" dur="500"/>
                                        <p:tgtEl>
                                          <p:spTgt spid="66563">
                                            <p:txEl>
                                              <p:charRg st="155" end="218"/>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mph" presetSubtype="2" fill="hold" nodeType="clickEffect">
                                  <p:stCondLst>
                                    <p:cond delay="0"/>
                                  </p:stCondLst>
                                  <p:childTnLst>
                                    <p:animClr clrSpc="rgb" dir="cw">
                                      <p:cBhvr override="childStyle">
                                        <p:cTn id="25" dur="2000" fill="hold"/>
                                        <p:tgtEl>
                                          <p:spTgt spid="66563">
                                            <p:txEl>
                                              <p:charRg st="155" end="218"/>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7585" name="标题 67585"/>
          <p:cNvSpPr>
            <a:spLocks noGrp="1"/>
          </p:cNvSpPr>
          <p:nvPr>
            <p:ph type="title"/>
          </p:nvPr>
        </p:nvSpPr>
        <p:spPr>
          <a:xfrm>
            <a:off x="209550" y="188913"/>
            <a:ext cx="8934450" cy="830262"/>
          </a:xfrm>
          <a:ln/>
        </p:spPr>
        <p:txBody>
          <a:bodyPr anchor="b"/>
          <a:p>
            <a:r>
              <a:rPr lang="en-US" altLang="zh-CN" sz="3400" b="1">
                <a:latin typeface="黑体" panose="02010609060101010101" pitchFamily="49" charset="-122"/>
                <a:ea typeface="黑体" panose="02010609060101010101" pitchFamily="49" charset="-122"/>
              </a:rPr>
              <a:t>2.4.1 </a:t>
            </a:r>
            <a:r>
              <a:rPr lang="zh-CN" altLang="en-US" sz="3400" b="1">
                <a:latin typeface="黑体" panose="02010609060101010101" pitchFamily="49" charset="-122"/>
                <a:ea typeface="黑体" panose="02010609060101010101" pitchFamily="49" charset="-122"/>
              </a:rPr>
              <a:t>财务盈利能力评价</a:t>
            </a:r>
            <a:endParaRPr lang="zh-CN" altLang="en-US" sz="3400" b="1">
              <a:latin typeface="黑体" panose="02010609060101010101" pitchFamily="49" charset="-122"/>
              <a:ea typeface="黑体" panose="02010609060101010101" pitchFamily="49" charset="-122"/>
            </a:endParaRPr>
          </a:p>
        </p:txBody>
      </p:sp>
      <p:sp>
        <p:nvSpPr>
          <p:cNvPr id="67587" name="文本占位符 67586"/>
          <p:cNvSpPr>
            <a:spLocks noGrp="1"/>
          </p:cNvSpPr>
          <p:nvPr>
            <p:ph idx="1"/>
          </p:nvPr>
        </p:nvSpPr>
        <p:spPr>
          <a:xfrm>
            <a:off x="250825" y="1125538"/>
            <a:ext cx="8675688" cy="5949950"/>
          </a:xfrm>
        </p:spPr>
        <p:txBody>
          <a:bodyPr/>
          <a:p>
            <a:pPr marL="186055" indent="-186055" fontAlgn="base">
              <a:buNone/>
            </a:pPr>
            <a:r>
              <a:rPr lang="zh-CN" altLang="en-US" b="1" strike="noStrike" noProof="1">
                <a:solidFill>
                  <a:srgbClr val="0066FF"/>
                </a:solidFill>
                <a:effectLst>
                  <a:outerShdw blurRad="38100" dist="38100" dir="2700000">
                    <a:srgbClr val="000000"/>
                  </a:outerShdw>
                </a:effectLst>
              </a:rPr>
              <a:t>（</a:t>
            </a:r>
            <a:r>
              <a:rPr lang="en-US" altLang="zh-CN" b="1" strike="noStrike" noProof="1">
                <a:solidFill>
                  <a:srgbClr val="0066FF"/>
                </a:solidFill>
                <a:effectLst>
                  <a:outerShdw blurRad="38100" dist="38100" dir="2700000">
                    <a:srgbClr val="000000"/>
                  </a:outerShdw>
                </a:effectLst>
              </a:rPr>
              <a:t>2</a:t>
            </a:r>
            <a:r>
              <a:rPr lang="zh-CN" altLang="en-US" b="1" strike="noStrike" noProof="1">
                <a:solidFill>
                  <a:srgbClr val="0066FF"/>
                </a:solidFill>
                <a:effectLst>
                  <a:outerShdw blurRad="38100" dist="38100" dir="2700000">
                    <a:srgbClr val="000000"/>
                  </a:outerShdw>
                </a:effectLst>
              </a:rPr>
              <a:t>）财务内部收益率（</a:t>
            </a:r>
            <a:r>
              <a:rPr lang="en-US" altLang="zh-CN" b="1" strike="noStrike" noProof="1">
                <a:solidFill>
                  <a:srgbClr val="0066FF"/>
                </a:solidFill>
                <a:effectLst>
                  <a:outerShdw blurRad="38100" dist="38100" dir="2700000">
                    <a:srgbClr val="000000"/>
                  </a:outerShdw>
                </a:effectLst>
              </a:rPr>
              <a:t>FIRR</a:t>
            </a:r>
            <a:r>
              <a:rPr lang="zh-CN" altLang="en-US" b="1" strike="noStrike" noProof="1">
                <a:solidFill>
                  <a:srgbClr val="0066FF"/>
                </a:solidFill>
                <a:effectLst>
                  <a:outerShdw blurRad="38100" dist="38100" dir="2700000">
                    <a:srgbClr val="000000"/>
                  </a:outerShdw>
                </a:effectLst>
              </a:rPr>
              <a:t>）</a:t>
            </a:r>
            <a:endParaRPr lang="zh-CN" altLang="en-US" b="1" strike="noStrike" noProof="1">
              <a:solidFill>
                <a:srgbClr val="0066FF"/>
              </a:solidFill>
              <a:effectLst>
                <a:outerShdw blurRad="38100" dist="38100" dir="2700000">
                  <a:srgbClr val="000000"/>
                </a:outerShdw>
              </a:effectLst>
            </a:endParaRPr>
          </a:p>
          <a:p>
            <a:pPr marL="186055" indent="-186055" fontAlgn="base"/>
            <a:r>
              <a:rPr lang="zh-CN" altLang="en-US" sz="2600" strike="noStrike" noProof="1"/>
              <a:t>  财务内部收益率是指项目在整个计算期内各年财务净现金流量的现值之和等于零时的折现率，也就是使项目的财务净现值等于零时的折现率。</a:t>
            </a:r>
            <a:endParaRPr lang="zh-CN" altLang="en-US" sz="2600" strike="noStrike" noProof="1"/>
          </a:p>
          <a:p>
            <a:pPr marL="186055" indent="-186055" fontAlgn="base"/>
            <a:endParaRPr lang="zh-CN" altLang="en-US" sz="2600" strike="noStrike" noProof="1"/>
          </a:p>
          <a:p>
            <a:pPr marL="186055" indent="-186055" fontAlgn="base"/>
            <a:endParaRPr lang="zh-CN" altLang="en-US" strike="noStrike" noProof="1"/>
          </a:p>
          <a:p>
            <a:pPr marL="186055" indent="-186055" fontAlgn="base"/>
            <a:endParaRPr lang="zh-CN" altLang="en-US" strike="noStrike" noProof="1"/>
          </a:p>
          <a:p>
            <a:pPr marL="186055" indent="-186055" fontAlgn="base"/>
            <a:r>
              <a:rPr lang="zh-CN" altLang="en-US" sz="2600" strike="noStrike" noProof="1"/>
              <a:t>  财务内部收益率是反映项目实际收益率的一个动态指标，该指标越大越好。一般情况下，</a:t>
            </a:r>
            <a:r>
              <a:rPr lang="zh-CN" altLang="en-US" sz="2600" b="1" strike="noStrike" noProof="1">
                <a:solidFill>
                  <a:srgbClr val="FF3300"/>
                </a:solidFill>
              </a:rPr>
              <a:t>财务内部收益率大于等于基准收益率时，项目可行。</a:t>
            </a:r>
            <a:r>
              <a:rPr lang="zh-CN" altLang="en-US" b="1" strike="noStrike" noProof="1">
                <a:solidFill>
                  <a:srgbClr val="FF3300"/>
                </a:solidFill>
              </a:rPr>
              <a:t> </a:t>
            </a:r>
            <a:endParaRPr lang="zh-CN" altLang="en-US" b="1" strike="noStrike" noProof="1">
              <a:solidFill>
                <a:srgbClr val="FF3300"/>
              </a:solidFill>
            </a:endParaRPr>
          </a:p>
        </p:txBody>
      </p:sp>
      <p:sp>
        <p:nvSpPr>
          <p:cNvPr id="2" name="矩形 67587"/>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7588" name="矩形 67588"/>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7589" name="矩形 67589"/>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7590" name="矩形 67590"/>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7591" name="矩形 67591"/>
          <p:cNvSpPr/>
          <p:nvPr/>
        </p:nvSpPr>
        <p:spPr>
          <a:xfrm>
            <a:off x="4314825" y="3556000"/>
            <a:ext cx="514350" cy="503238"/>
          </a:xfrm>
          <a:prstGeom prst="rect">
            <a:avLst/>
          </a:prstGeom>
          <a:noFill/>
          <a:ln w="9525">
            <a:noFill/>
          </a:ln>
        </p:spPr>
        <p:txBody>
          <a:bodyPr wrap="none" anchor="ctr">
            <a:spAutoFit/>
          </a:bodyPr>
          <a:p>
            <a:pPr indent="266700" algn="ctr"/>
            <a:endParaRPr lang="zh-CN" altLang="en-US" sz="900">
              <a:latin typeface="Arial" panose="020B0604020202020204" pitchFamily="34" charset="0"/>
              <a:ea typeface="宋体" panose="02010600030101010101" pitchFamily="2" charset="-122"/>
            </a:endParaRPr>
          </a:p>
          <a:p>
            <a:pPr indent="266700" algn="ctr" eaLnBrk="0" hangingPunct="0"/>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67592" name="矩形 67592"/>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7593" name="矩形 67593"/>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7594" name="矩形 67594"/>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graphicFrame>
        <p:nvGraphicFramePr>
          <p:cNvPr id="67596" name="对象 67595"/>
          <p:cNvGraphicFramePr>
            <a:graphicFrameLocks noChangeAspect="1"/>
          </p:cNvGraphicFramePr>
          <p:nvPr/>
        </p:nvGraphicFramePr>
        <p:xfrm>
          <a:off x="1476375" y="3213100"/>
          <a:ext cx="6119813" cy="1363663"/>
        </p:xfrm>
        <a:graphic>
          <a:graphicData uri="http://schemas.openxmlformats.org/presentationml/2006/ole">
            <mc:AlternateContent xmlns:mc="http://schemas.openxmlformats.org/markup-compatibility/2006">
              <mc:Choice xmlns:v="urn:schemas-microsoft-com:vml" Requires="v">
                <p:oleObj spid="_x0000_s3085" name="" r:id="rId1" imgW="1752600" imgH="393700" progId="">
                  <p:embed/>
                </p:oleObj>
              </mc:Choice>
              <mc:Fallback>
                <p:oleObj name="" r:id="rId1" imgW="1752600" imgH="393700" progId="">
                  <p:embed/>
                  <p:pic>
                    <p:nvPicPr>
                      <p:cNvPr id="0" name="图片 3084"/>
                      <p:cNvPicPr/>
                      <p:nvPr/>
                    </p:nvPicPr>
                    <p:blipFill>
                      <a:blip r:embed="rId2"/>
                      <a:stretch>
                        <a:fillRect/>
                      </a:stretch>
                    </p:blipFill>
                    <p:spPr>
                      <a:xfrm>
                        <a:off x="1476375" y="3213100"/>
                        <a:ext cx="6119813" cy="1363663"/>
                      </a:xfrm>
                      <a:prstGeom prst="rect">
                        <a:avLst/>
                      </a:prstGeom>
                      <a:solidFill>
                        <a:schemeClr val="accent1"/>
                      </a:solidFill>
                      <a:ln w="38100">
                        <a:noFill/>
                        <a:miter/>
                      </a:ln>
                    </p:spPr>
                  </p:pic>
                </p:oleObj>
              </mc:Fallback>
            </mc:AlternateContent>
          </a:graphicData>
        </a:graphic>
      </p:graphicFrame>
    </p:spTree>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7596"/>
                                        </p:tgtEl>
                                        <p:attrNameLst>
                                          <p:attrName>style.visibility</p:attrName>
                                        </p:attrNameLst>
                                      </p:cBhvr>
                                      <p:to>
                                        <p:strVal val="visible"/>
                                      </p:to>
                                    </p:set>
                                    <p:animEffect transition="in" filter="blinds(horizontal)">
                                      <p:cBhvr>
                                        <p:cTn id="7" dur="500"/>
                                        <p:tgtEl>
                                          <p:spTgt spid="6759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7587">
                                            <p:txEl>
                                              <p:charRg st="85" end="151"/>
                                            </p:txEl>
                                          </p:spTgt>
                                        </p:tgtEl>
                                        <p:attrNameLst>
                                          <p:attrName>style.visibility</p:attrName>
                                        </p:attrNameLst>
                                      </p:cBhvr>
                                      <p:to>
                                        <p:strVal val="visible"/>
                                      </p:to>
                                    </p:set>
                                    <p:animEffect transition="in" filter="blinds(horizontal)">
                                      <p:cBhvr>
                                        <p:cTn id="12" dur="500"/>
                                        <p:tgtEl>
                                          <p:spTgt spid="67587">
                                            <p:txEl>
                                              <p:charRg st="85" end="15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mph" presetSubtype="2" fill="hold" nodeType="clickEffect">
                                  <p:stCondLst>
                                    <p:cond delay="0"/>
                                  </p:stCondLst>
                                  <p:childTnLst>
                                    <p:animClr clrSpc="rgb" dir="cw">
                                      <p:cBhvr override="childStyle">
                                        <p:cTn id="16" dur="2000" fill="hold"/>
                                        <p:tgtEl>
                                          <p:spTgt spid="67587">
                                            <p:txEl>
                                              <p:charRg st="85" end="151"/>
                                            </p:txEl>
                                          </p:spTgt>
                                        </p:tgtEl>
                                        <p:attrNameLst>
                                          <p:attrName>style.color</p:attrName>
                                        </p:attrNameLst>
                                      </p:cBhvr>
                                      <p:to>
                                        <a:srgbClr val="FF33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68609" name="标题 68609"/>
          <p:cNvSpPr>
            <a:spLocks noGrp="1"/>
          </p:cNvSpPr>
          <p:nvPr>
            <p:ph type="title"/>
          </p:nvPr>
        </p:nvSpPr>
        <p:spPr>
          <a:xfrm>
            <a:off x="209550" y="333375"/>
            <a:ext cx="8934450" cy="830263"/>
          </a:xfrm>
          <a:ln/>
        </p:spPr>
        <p:txBody>
          <a:bodyPr anchor="b"/>
          <a:p>
            <a:r>
              <a:rPr lang="en-US" altLang="zh-CN" sz="3400" b="1">
                <a:latin typeface="黑体" panose="02010609060101010101" pitchFamily="49" charset="-122"/>
                <a:ea typeface="黑体" panose="02010609060101010101" pitchFamily="49" charset="-122"/>
              </a:rPr>
              <a:t>2.4.1 </a:t>
            </a:r>
            <a:r>
              <a:rPr lang="zh-CN" altLang="en-US" sz="3400" b="1">
                <a:latin typeface="黑体" panose="02010609060101010101" pitchFamily="49" charset="-122"/>
                <a:ea typeface="黑体" panose="02010609060101010101" pitchFamily="49" charset="-122"/>
              </a:rPr>
              <a:t>财务盈利能力评价</a:t>
            </a:r>
            <a:endParaRPr lang="zh-CN" altLang="en-US" sz="3400" b="1">
              <a:latin typeface="黑体" panose="02010609060101010101" pitchFamily="49" charset="-122"/>
              <a:ea typeface="黑体" panose="02010609060101010101" pitchFamily="49" charset="-122"/>
            </a:endParaRPr>
          </a:p>
        </p:txBody>
      </p:sp>
      <p:sp>
        <p:nvSpPr>
          <p:cNvPr id="68611" name="文本占位符 68610"/>
          <p:cNvSpPr>
            <a:spLocks noGrp="1"/>
          </p:cNvSpPr>
          <p:nvPr>
            <p:ph idx="1"/>
          </p:nvPr>
        </p:nvSpPr>
        <p:spPr>
          <a:xfrm>
            <a:off x="323850" y="1484313"/>
            <a:ext cx="8351838" cy="5949950"/>
          </a:xfrm>
        </p:spPr>
        <p:txBody>
          <a:bodyPr/>
          <a:p>
            <a:pPr marL="186055" indent="-186055" fontAlgn="base">
              <a:buNone/>
            </a:pPr>
            <a:r>
              <a:rPr lang="zh-CN" altLang="en-US" b="1" strike="noStrike" noProof="1">
                <a:solidFill>
                  <a:srgbClr val="0066FF"/>
                </a:solidFill>
                <a:effectLst>
                  <a:outerShdw blurRad="38100" dist="38100" dir="2700000">
                    <a:srgbClr val="000000"/>
                  </a:outerShdw>
                </a:effectLst>
              </a:rPr>
              <a:t>（</a:t>
            </a:r>
            <a:r>
              <a:rPr lang="en-US" altLang="zh-CN" b="1" strike="noStrike" noProof="1">
                <a:solidFill>
                  <a:srgbClr val="0066FF"/>
                </a:solidFill>
                <a:effectLst>
                  <a:outerShdw blurRad="38100" dist="38100" dir="2700000">
                    <a:srgbClr val="000000"/>
                  </a:outerShdw>
                </a:effectLst>
              </a:rPr>
              <a:t>3</a:t>
            </a:r>
            <a:r>
              <a:rPr lang="zh-CN" altLang="en-US" b="1" strike="noStrike" noProof="1">
                <a:solidFill>
                  <a:srgbClr val="0066FF"/>
                </a:solidFill>
                <a:effectLst>
                  <a:outerShdw blurRad="38100" dist="38100" dir="2700000">
                    <a:srgbClr val="000000"/>
                  </a:outerShdw>
                </a:effectLst>
              </a:rPr>
              <a:t>）投资回收期</a:t>
            </a:r>
            <a:endParaRPr lang="zh-CN" altLang="en-US" b="1" strike="noStrike" noProof="1">
              <a:solidFill>
                <a:srgbClr val="0066FF"/>
              </a:solidFill>
              <a:effectLst>
                <a:outerShdw blurRad="38100" dist="38100" dir="2700000">
                  <a:srgbClr val="000000"/>
                </a:outerShdw>
              </a:effectLst>
            </a:endParaRPr>
          </a:p>
          <a:p>
            <a:pPr marL="186055" indent="-186055" fontAlgn="base"/>
            <a:r>
              <a:rPr lang="zh-CN" altLang="en-US" strike="noStrike" noProof="1"/>
              <a:t>  投资回收期按照是否考虑资金时间价值可以分为</a:t>
            </a:r>
            <a:r>
              <a:rPr lang="zh-CN" altLang="en-US" strike="noStrike" noProof="1">
                <a:solidFill>
                  <a:srgbClr val="FF3300"/>
                </a:solidFill>
              </a:rPr>
              <a:t>静态投资回收期</a:t>
            </a:r>
            <a:r>
              <a:rPr lang="zh-CN" altLang="en-US" strike="noStrike" noProof="1"/>
              <a:t>和</a:t>
            </a:r>
            <a:r>
              <a:rPr lang="zh-CN" altLang="en-US" strike="noStrike" noProof="1">
                <a:solidFill>
                  <a:srgbClr val="FF3300"/>
                </a:solidFill>
              </a:rPr>
              <a:t>动态投资回收期</a:t>
            </a:r>
            <a:r>
              <a:rPr lang="zh-CN" altLang="en-US" strike="noStrike" noProof="1"/>
              <a:t>。</a:t>
            </a:r>
            <a:endParaRPr lang="zh-CN" altLang="en-US" strike="noStrike" noProof="1"/>
          </a:p>
        </p:txBody>
      </p:sp>
      <p:sp>
        <p:nvSpPr>
          <p:cNvPr id="2" name="矩形 68611"/>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8612" name="矩形 68612"/>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8613" name="矩形 68613"/>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8614" name="矩形 68614"/>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8615" name="矩形 68615"/>
          <p:cNvSpPr/>
          <p:nvPr/>
        </p:nvSpPr>
        <p:spPr>
          <a:xfrm>
            <a:off x="4314825" y="3556000"/>
            <a:ext cx="514350" cy="503238"/>
          </a:xfrm>
          <a:prstGeom prst="rect">
            <a:avLst/>
          </a:prstGeom>
          <a:noFill/>
          <a:ln w="9525">
            <a:noFill/>
          </a:ln>
        </p:spPr>
        <p:txBody>
          <a:bodyPr wrap="none" anchor="ctr">
            <a:spAutoFit/>
          </a:bodyPr>
          <a:p>
            <a:pPr indent="266700" algn="ctr"/>
            <a:endParaRPr lang="zh-CN" altLang="en-US" sz="900">
              <a:latin typeface="Arial" panose="020B0604020202020204" pitchFamily="34" charset="0"/>
              <a:ea typeface="宋体" panose="02010600030101010101" pitchFamily="2" charset="-122"/>
            </a:endParaRPr>
          </a:p>
          <a:p>
            <a:pPr indent="266700" algn="ctr" eaLnBrk="0" hangingPunct="0"/>
            <a:r>
              <a:rPr lang="zh-CN" altLang="en-US">
                <a:latin typeface="Arial" panose="020B0604020202020204" pitchFamily="34" charset="0"/>
                <a:ea typeface="宋体" panose="02010600030101010101" pitchFamily="2" charset="-122"/>
              </a:rPr>
              <a:t> </a:t>
            </a:r>
            <a:endParaRPr lang="zh-CN" altLang="en-US">
              <a:latin typeface="Arial" panose="020B0604020202020204" pitchFamily="34" charset="0"/>
              <a:ea typeface="宋体" panose="02010600030101010101" pitchFamily="2" charset="-122"/>
            </a:endParaRPr>
          </a:p>
        </p:txBody>
      </p:sp>
      <p:sp>
        <p:nvSpPr>
          <p:cNvPr id="68616" name="矩形 68616"/>
          <p:cNvSpPr/>
          <p:nvPr/>
        </p:nvSpPr>
        <p:spPr>
          <a:xfrm>
            <a:off x="0" y="0"/>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8617" name="矩形 68617"/>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
        <p:nvSpPr>
          <p:cNvPr id="68618" name="矩形 68618"/>
          <p:cNvSpPr/>
          <p:nvPr/>
        </p:nvSpPr>
        <p:spPr>
          <a:xfrm>
            <a:off x="0" y="3233738"/>
            <a:ext cx="9144000" cy="0"/>
          </a:xfrm>
          <a:prstGeom prst="rect">
            <a:avLst/>
          </a:prstGeom>
          <a:noFill/>
          <a:ln w="9525">
            <a:noFill/>
          </a:ln>
        </p:spPr>
        <p:txBody>
          <a:bodyPr anchor="t"/>
          <a:p>
            <a:endParaRPr lang="zh-CN" altLang="en-US">
              <a:latin typeface="Verdana" panose="020B0604030504040204" pitchFamily="34" charset="0"/>
              <a:ea typeface="宋体" panose="02010600030101010101" pitchFamily="2" charset="-122"/>
            </a:endParaRPr>
          </a:p>
        </p:txBody>
      </p:sp>
    </p:spTree>
  </p:cSld>
  <p:clrMapOvr>
    <a:masterClrMapping/>
  </p:clrMapOvr>
  <p:transition spd="med">
    <p:cover dir="u"/>
  </p:transition>
</p:sld>
</file>

<file path=ppt/theme/theme1.xml><?xml version="1.0" encoding="utf-8"?>
<a:theme xmlns:a="http://schemas.openxmlformats.org/drawingml/2006/main" name="Profile">
  <a:themeElements>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fontScheme name="">
      <a:majorFont>
        <a:latin typeface="Verdana"/>
        <a:ea typeface="宋体"/>
        <a:cs typeface=""/>
      </a:majorFont>
      <a:minorFont>
        <a:latin typeface="Verdan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FFFFFF"/>
        </a:dk1>
        <a:lt1>
          <a:srgbClr val="800000"/>
        </a:lt1>
        <a:dk2>
          <a:srgbClr val="FFFFFF"/>
        </a:dk2>
        <a:lt2>
          <a:srgbClr val="A50021"/>
        </a:lt2>
        <a:accent1>
          <a:srgbClr val="FF9900"/>
        </a:accent1>
        <a:accent2>
          <a:srgbClr val="FF3300"/>
        </a:accent2>
        <a:accent3>
          <a:srgbClr val="C1AAAA"/>
        </a:accent3>
        <a:accent4>
          <a:srgbClr val="DCDCDC"/>
        </a:accent4>
        <a:accent5>
          <a:srgbClr val="FFCAAA"/>
        </a:accent5>
        <a:accent6>
          <a:srgbClr val="E52D00"/>
        </a:accent6>
        <a:hlink>
          <a:srgbClr val="FFFFCC"/>
        </a:hlink>
        <a:folHlink>
          <a:srgbClr val="FFCC99"/>
        </a:folHlink>
      </a:clrScheme>
      <a:clrMap bg1="lt1" tx1="dk1" bg2="lt2" tx2="dk2" accent1="accent1" accent2="accent2" accent3="accent3" accent4="accent4" accent5="accent5" accent6="accent6" hlink="hlink" folHlink="folHlink"/>
    </a:extraClrScheme>
    <a:extraClrScheme>
      <a:clrScheme name="">
        <a:dk1>
          <a:srgbClr val="FFFFFF"/>
        </a:dk1>
        <a:lt1>
          <a:srgbClr val="51072E"/>
        </a:lt1>
        <a:dk2>
          <a:srgbClr val="FFFFFF"/>
        </a:dk2>
        <a:lt2>
          <a:srgbClr val="3C001E"/>
        </a:lt2>
        <a:accent1>
          <a:srgbClr val="89A38F"/>
        </a:accent1>
        <a:accent2>
          <a:srgbClr val="666699"/>
        </a:accent2>
        <a:accent3>
          <a:srgbClr val="B3AAAC"/>
        </a:accent3>
        <a:accent4>
          <a:srgbClr val="DCDCDC"/>
        </a:accent4>
        <a:accent5>
          <a:srgbClr val="C4CEC6"/>
        </a:accent5>
        <a:accent6>
          <a:srgbClr val="5B5B89"/>
        </a:accent6>
        <a:hlink>
          <a:srgbClr val="808000"/>
        </a:hlink>
        <a:folHlink>
          <a:srgbClr val="666633"/>
        </a:folHlink>
      </a:clrScheme>
      <a:clrMap bg1="lt1" tx1="dk1" bg2="lt2" tx2="dk2" accent1="accent1" accent2="accent2" accent3="accent3" accent4="accent4" accent5="accent5" accent6="accent6" hlink="hlink" folHlink="folHlink"/>
    </a:extraClrScheme>
    <a:extraClrScheme>
      <a:clrScheme name="">
        <a:dk1>
          <a:srgbClr val="FFFFFF"/>
        </a:dk1>
        <a:lt1>
          <a:srgbClr val="000000"/>
        </a:lt1>
        <a:dk2>
          <a:srgbClr val="FFFFFF"/>
        </a:dk2>
        <a:lt2>
          <a:srgbClr val="333333"/>
        </a:lt2>
        <a:accent1>
          <a:srgbClr val="3399FF"/>
        </a:accent1>
        <a:accent2>
          <a:srgbClr val="CC0000"/>
        </a:accent2>
        <a:accent3>
          <a:srgbClr val="AAAAAA"/>
        </a:accent3>
        <a:accent4>
          <a:srgbClr val="DCDCDC"/>
        </a:accent4>
        <a:accent5>
          <a:srgbClr val="ADCAFF"/>
        </a:accent5>
        <a:accent6>
          <a:srgbClr val="B70000"/>
        </a:accent6>
        <a:hlink>
          <a:srgbClr val="666699"/>
        </a:hlink>
        <a:folHlink>
          <a:srgbClr val="6600CC"/>
        </a:folHlink>
      </a:clrScheme>
      <a:clrMap bg1="lt1" tx1="dk1" bg2="lt2" tx2="dk2" accent1="accent1" accent2="accent2" accent3="accent3" accent4="accent4" accent5="accent5" accent6="accent6" hlink="hlink" folHlink="folHlink"/>
    </a:extraClrScheme>
    <a:extraClrScheme>
      <a:clrScheme name="">
        <a:dk1>
          <a:srgbClr val="FFFFFF"/>
        </a:dk1>
        <a:lt1>
          <a:srgbClr val="330000"/>
        </a:lt1>
        <a:dk2>
          <a:srgbClr val="FFFFFF"/>
        </a:dk2>
        <a:lt2>
          <a:srgbClr val="4B3D1B"/>
        </a:lt2>
        <a:accent1>
          <a:srgbClr val="CC9900"/>
        </a:accent1>
        <a:accent2>
          <a:srgbClr val="CC6600"/>
        </a:accent2>
        <a:accent3>
          <a:srgbClr val="ADAAAA"/>
        </a:accent3>
        <a:accent4>
          <a:srgbClr val="DCDCDC"/>
        </a:accent4>
        <a:accent5>
          <a:srgbClr val="E2CAAA"/>
        </a:accent5>
        <a:accent6>
          <a:srgbClr val="B75B00"/>
        </a:accent6>
        <a:hlink>
          <a:srgbClr val="666699"/>
        </a:hlink>
        <a:folHlink>
          <a:srgbClr val="CCCC00"/>
        </a:folHlink>
      </a:clrScheme>
      <a:clrMap bg1="lt1" tx1="dk1" bg2="lt2" tx2="dk2" accent1="accent1" accent2="accent2" accent3="accent3" accent4="accent4" accent5="accent5" accent6="accent6" hlink="hlink" folHlink="folHlink"/>
    </a:extraClrScheme>
    <a:extraClrScheme>
      <a:clrScheme name="">
        <a:dk1>
          <a:srgbClr val="FFFFFF"/>
        </a:dk1>
        <a:lt1>
          <a:srgbClr val="003366"/>
        </a:lt1>
        <a:dk2>
          <a:srgbClr val="FFFFFF"/>
        </a:dk2>
        <a:lt2>
          <a:srgbClr val="006666"/>
        </a:lt2>
        <a:accent1>
          <a:srgbClr val="0099CC"/>
        </a:accent1>
        <a:accent2>
          <a:srgbClr val="6666FF"/>
        </a:accent2>
        <a:accent3>
          <a:srgbClr val="AAADB9"/>
        </a:accent3>
        <a:accent4>
          <a:srgbClr val="DCDCDC"/>
        </a:accent4>
        <a:accent5>
          <a:srgbClr val="AACAE2"/>
        </a:accent5>
        <a:accent6>
          <a:srgbClr val="5B5BE5"/>
        </a:accent6>
        <a:hlink>
          <a:srgbClr val="FFFFCC"/>
        </a:hlink>
        <a:folHlink>
          <a:srgbClr val="FFCC00"/>
        </a:folHlink>
      </a:clrScheme>
      <a:clrMap bg1="lt1" tx1="dk1" bg2="lt2" tx2="dk2" accent1="accent1" accent2="accent2" accent3="accent3" accent4="accent4" accent5="accent5" accent6="accent6" hlink="hlink" folHlink="folHlink"/>
    </a:extraClrScheme>
    <a:extraClrScheme>
      <a:clrScheme name="">
        <a:dk1>
          <a:srgbClr val="FFFFFF"/>
        </a:dk1>
        <a:lt1>
          <a:srgbClr val="006666"/>
        </a:lt1>
        <a:dk2>
          <a:srgbClr val="FFFFFF"/>
        </a:dk2>
        <a:lt2>
          <a:srgbClr val="003366"/>
        </a:lt2>
        <a:accent1>
          <a:srgbClr val="6699FF"/>
        </a:accent1>
        <a:accent2>
          <a:srgbClr val="00CCFF"/>
        </a:accent2>
        <a:accent3>
          <a:srgbClr val="AAB9B9"/>
        </a:accent3>
        <a:accent4>
          <a:srgbClr val="DCDCDC"/>
        </a:accent4>
        <a:accent5>
          <a:srgbClr val="B9CAFF"/>
        </a:accent5>
        <a:accent6>
          <a:srgbClr val="00B7E5"/>
        </a:accent6>
        <a:hlink>
          <a:srgbClr val="FFFFCC"/>
        </a:hlink>
        <a:folHlink>
          <a:srgbClr val="33CCCC"/>
        </a:folHlink>
      </a:clrScheme>
      <a:clrMap bg1="lt1" tx1="dk1" bg2="lt2" tx2="dk2" accent1="accent1" accent2="accent2" accent3="accent3" accent4="accent4" accent5="accent5" accent6="accent6" hlink="hlink" folHlink="folHlink"/>
    </a:extraClrScheme>
    <a:extraClrScheme>
      <a:clrScheme name="">
        <a:dk1>
          <a:srgbClr val="000000"/>
        </a:dk1>
        <a:lt1>
          <a:srgbClr val="619CB1"/>
        </a:lt1>
        <a:dk2>
          <a:srgbClr val="FFFFFF"/>
        </a:dk2>
        <a:lt2>
          <a:srgbClr val="4E899E"/>
        </a:lt2>
        <a:accent1>
          <a:srgbClr val="FFCC00"/>
        </a:accent1>
        <a:accent2>
          <a:srgbClr val="B6523E"/>
        </a:accent2>
        <a:accent3>
          <a:srgbClr val="B7CBD4"/>
        </a:accent3>
        <a:accent4>
          <a:srgbClr val="000000"/>
        </a:accent4>
        <a:accent5>
          <a:srgbClr val="FFE2AA"/>
        </a:accent5>
        <a:accent6>
          <a:srgbClr val="A3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
        <a:dk1>
          <a:srgbClr val="FFFFFF"/>
        </a:dk1>
        <a:lt1>
          <a:srgbClr val="336600"/>
        </a:lt1>
        <a:dk2>
          <a:srgbClr val="FFFFFF"/>
        </a:dk2>
        <a:lt2>
          <a:srgbClr val="598600"/>
        </a:lt2>
        <a:accent1>
          <a:srgbClr val="33CC33"/>
        </a:accent1>
        <a:accent2>
          <a:srgbClr val="99CC00"/>
        </a:accent2>
        <a:accent3>
          <a:srgbClr val="ADB9AA"/>
        </a:accent3>
        <a:accent4>
          <a:srgbClr val="DCDCDC"/>
        </a:accent4>
        <a:accent5>
          <a:srgbClr val="ADE2AD"/>
        </a:accent5>
        <a:accent6>
          <a:srgbClr val="89B700"/>
        </a:accent6>
        <a:hlink>
          <a:srgbClr val="FFCC00"/>
        </a:hlink>
        <a:folHlink>
          <a:srgbClr val="FFFF99"/>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C"/>
        </a:accent5>
        <a:accent6>
          <a:srgbClr val="B7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9EDEE"/>
      </a:accent5>
      <a:accent6>
        <a:srgbClr val="2D2D89"/>
      </a:accent6>
      <a:hlink>
        <a:srgbClr val="009999"/>
      </a:hlink>
      <a:folHlink>
        <a:srgbClr val="99CC0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0</TotalTime>
  <Words>1989</Words>
  <Application>WPS 演示</Application>
  <PresentationFormat>在屏幕上显示</PresentationFormat>
  <Paragraphs>244</Paragraphs>
  <Slides>13</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1</vt:i4>
      </vt:variant>
      <vt:variant>
        <vt:lpstr>幻灯片标题</vt:lpstr>
      </vt:variant>
      <vt:variant>
        <vt:i4>13</vt:i4>
      </vt:variant>
    </vt:vector>
  </HeadingPairs>
  <TitlesOfParts>
    <vt:vector size="28" baseType="lpstr">
      <vt:lpstr>Arial</vt:lpstr>
      <vt:lpstr>宋体</vt:lpstr>
      <vt:lpstr>Wingdings</vt:lpstr>
      <vt:lpstr>Verdana</vt:lpstr>
      <vt:lpstr>Times New Roman</vt:lpstr>
      <vt:lpstr>黑体</vt:lpstr>
      <vt:lpstr>New Gulim</vt:lpstr>
      <vt:lpstr>华文楷体</vt:lpstr>
      <vt:lpstr>楷体_GB2312</vt:lpstr>
      <vt:lpstr>Gulim</vt:lpstr>
      <vt:lpstr>新宋体</vt:lpstr>
      <vt:lpstr>微软雅黑</vt:lpstr>
      <vt:lpstr>Arial Unicode MS</vt:lpstr>
      <vt:lpstr>Profile</vt:lpstr>
      <vt:lpstr>Equation.3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合同管理第三讲</dc:title>
  <dc:creator>zx</dc:creator>
  <cp:lastModifiedBy>小霞</cp:lastModifiedBy>
  <cp:revision>2411</cp:revision>
  <dcterms:created xsi:type="dcterms:W3CDTF">2006-01-17T01:29:51Z</dcterms:created>
  <dcterms:modified xsi:type="dcterms:W3CDTF">2018-12-10T06:13:38Z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2052-11.1.0.8013</vt:lpwstr>
  </property>
</Properties>
</file>