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1120" r:id="rId3"/>
    <p:sldId id="1155" r:id="rId4"/>
    <p:sldId id="1165" r:id="rId5"/>
    <p:sldId id="1166" r:id="rId6"/>
    <p:sldId id="1167" r:id="rId7"/>
    <p:sldId id="1168" r:id="rId8"/>
    <p:sldId id="1169" r:id="rId9"/>
    <p:sldId id="1170" r:id="rId10"/>
    <p:sldId id="1171" r:id="rId11"/>
    <p:sldId id="1172" r:id="rId12"/>
    <p:sldId id="1173" r:id="rId13"/>
    <p:sldId id="1275" r:id="rId14"/>
    <p:sldId id="1174" r:id="rId15"/>
    <p:sldId id="1175" r:id="rId16"/>
    <p:sldId id="1176" r:id="rId17"/>
    <p:sldId id="1177" r:id="rId18"/>
    <p:sldId id="1276" r:id="rId19"/>
    <p:sldId id="1178" r:id="rId20"/>
    <p:sldId id="1179" r:id="rId21"/>
  </p:sldIdLst>
  <p:sldSz cx="9144000" cy="6858000" type="screen4x3"/>
  <p:notesSz cx="6645275" cy="9777730"/>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99FFCC"/>
    <a:srgbClr val="CCFFFF"/>
    <a:srgbClr val="00CCFF"/>
    <a:srgbClr val="00FFFF"/>
    <a:srgbClr val="FF3300"/>
    <a:srgbClr val="0000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516" y="-90"/>
      </p:cViewPr>
      <p:guideLst>
        <p:guide orient="horz" pos="663"/>
        <p:guide pos="179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notesMaster" Target="notesMasters/notesMaster1.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页眉占位符 3073"/>
          <p:cNvSpPr>
            <a:spLocks noGrp="1"/>
          </p:cNvSpPr>
          <p:nvPr>
            <p:ph type="hdr" sz="quarter"/>
          </p:nvPr>
        </p:nvSpPr>
        <p:spPr>
          <a:xfrm>
            <a:off x="0" y="0"/>
            <a:ext cx="2879725" cy="488950"/>
          </a:xfrm>
          <a:prstGeom prst="rect">
            <a:avLst/>
          </a:prstGeom>
          <a:noFill/>
          <a:ln w="9525">
            <a:noFill/>
          </a:ln>
        </p:spPr>
        <p:txBody>
          <a:bodyPr/>
          <a:p>
            <a:pPr lvl="0" fontAlgn="base"/>
            <a:endParaRPr lang="zh-CN" altLang="en-US" sz="1200" strike="noStrike" noProof="1" dirty="0"/>
          </a:p>
        </p:txBody>
      </p:sp>
      <p:sp>
        <p:nvSpPr>
          <p:cNvPr id="3075" name="日期占位符 3074"/>
          <p:cNvSpPr>
            <a:spLocks noGrp="1"/>
          </p:cNvSpPr>
          <p:nvPr>
            <p:ph type="dt" idx="1"/>
          </p:nvPr>
        </p:nvSpPr>
        <p:spPr>
          <a:xfrm>
            <a:off x="3763963" y="0"/>
            <a:ext cx="2879725" cy="488950"/>
          </a:xfrm>
          <a:prstGeom prst="rect">
            <a:avLst/>
          </a:prstGeom>
          <a:noFill/>
          <a:ln w="9525">
            <a:noFill/>
          </a:ln>
        </p:spPr>
        <p:txBody>
          <a:bodyPr/>
          <a:p>
            <a:pPr lvl="0" algn="r" fontAlgn="base"/>
            <a:endParaRPr lang="zh-CN" altLang="en-US" sz="1200" strike="noStrike" noProof="1" dirty="0"/>
          </a:p>
        </p:txBody>
      </p:sp>
      <p:sp>
        <p:nvSpPr>
          <p:cNvPr id="3076" name="幻灯片图像占位符 3075"/>
          <p:cNvSpPr>
            <a:spLocks noGrp="1" noRot="1"/>
          </p:cNvSpPr>
          <p:nvPr>
            <p:ph type="sldImg"/>
          </p:nvPr>
        </p:nvSpPr>
        <p:spPr>
          <a:xfrm>
            <a:off x="877888" y="733425"/>
            <a:ext cx="4889500" cy="3667125"/>
          </a:xfrm>
          <a:prstGeom prst="rect">
            <a:avLst/>
          </a:prstGeom>
          <a:noFill/>
          <a:ln w="9525">
            <a:noFill/>
          </a:ln>
        </p:spPr>
      </p:sp>
      <p:sp>
        <p:nvSpPr>
          <p:cNvPr id="3077" name="文本占位符 3076"/>
          <p:cNvSpPr>
            <a:spLocks noGrp="1" noRot="1"/>
          </p:cNvSpPr>
          <p:nvPr>
            <p:ph type="body" sz="quarter"/>
          </p:nvPr>
        </p:nvSpPr>
        <p:spPr>
          <a:xfrm>
            <a:off x="665163" y="4645025"/>
            <a:ext cx="5314950" cy="4398963"/>
          </a:xfrm>
          <a:prstGeom prst="rect">
            <a:avLst/>
          </a:prstGeom>
          <a:noFill/>
          <a:ln w="9525">
            <a:noFill/>
          </a:ln>
        </p:spPr>
        <p:txBody>
          <a:bodyPr anchor="ctr"/>
          <a:p>
            <a:pPr lvl="0" indent="0"/>
            <a:r>
              <a:rPr lang="zh-CN" altLang="en-US"/>
              <a:t>单击此处编辑母版文本样式</a:t>
            </a:r>
            <a:endParaRPr lang="zh-CN" altLang="en-US"/>
          </a:p>
          <a:p>
            <a:pPr lvl="1" indent="0"/>
            <a:r>
              <a:rPr lang="zh-CN" altLang="en-US"/>
              <a:t>第二级</a:t>
            </a:r>
            <a:endParaRPr lang="zh-CN" altLang="en-US"/>
          </a:p>
          <a:p>
            <a:pPr lvl="2" indent="0"/>
            <a:r>
              <a:rPr lang="zh-CN" altLang="en-US"/>
              <a:t>第三级</a:t>
            </a:r>
            <a:endParaRPr lang="zh-CN" altLang="en-US"/>
          </a:p>
          <a:p>
            <a:pPr lvl="3" indent="0"/>
            <a:r>
              <a:rPr lang="zh-CN" altLang="en-US"/>
              <a:t>第四级</a:t>
            </a:r>
            <a:endParaRPr lang="zh-CN" altLang="en-US"/>
          </a:p>
          <a:p>
            <a:pPr lvl="4" indent="0"/>
            <a:r>
              <a:rPr lang="zh-CN" altLang="en-US"/>
              <a:t>第五级</a:t>
            </a:r>
            <a:endParaRPr lang="zh-CN" altLang="en-US"/>
          </a:p>
        </p:txBody>
      </p:sp>
      <p:sp>
        <p:nvSpPr>
          <p:cNvPr id="3078" name="页脚占位符 3077"/>
          <p:cNvSpPr>
            <a:spLocks noGrp="1"/>
          </p:cNvSpPr>
          <p:nvPr>
            <p:ph type="ftr" sz="quarter" idx="4"/>
          </p:nvPr>
        </p:nvSpPr>
        <p:spPr>
          <a:xfrm>
            <a:off x="0" y="9286875"/>
            <a:ext cx="2879725" cy="488950"/>
          </a:xfrm>
          <a:prstGeom prst="rect">
            <a:avLst/>
          </a:prstGeom>
          <a:noFill/>
          <a:ln w="9525">
            <a:noFill/>
          </a:ln>
        </p:spPr>
        <p:txBody>
          <a:bodyPr anchor="b"/>
          <a:p>
            <a:pPr lvl="0" fontAlgn="base"/>
            <a:endParaRPr lang="zh-CN" altLang="en-US" sz="1200" strike="noStrike" noProof="1" dirty="0"/>
          </a:p>
        </p:txBody>
      </p:sp>
      <p:sp>
        <p:nvSpPr>
          <p:cNvPr id="3079" name="灯片编号占位符 3078"/>
          <p:cNvSpPr>
            <a:spLocks noGrp="1"/>
          </p:cNvSpPr>
          <p:nvPr>
            <p:ph type="sldNum" sz="quarter" idx="5"/>
          </p:nvPr>
        </p:nvSpPr>
        <p:spPr>
          <a:xfrm>
            <a:off x="3763963" y="9286875"/>
            <a:ext cx="2879725" cy="488950"/>
          </a:xfrm>
          <a:prstGeom prst="rect">
            <a:avLst/>
          </a:prstGeom>
          <a:noFill/>
          <a:ln w="9525">
            <a:noFill/>
          </a:ln>
        </p:spPr>
        <p:txBody>
          <a:bodyPr anchor="b"/>
          <a:p>
            <a:pPr lvl="0" algn="r" fontAlgn="base"/>
            <a:fld id="{9A0DB2DC-4C9A-4742-B13C-FB6460FD3503}" type="slidenum">
              <a:rPr lang="zh-CN" altLang="en-US" sz="1200" strike="noStrike" noProof="1" dirty="0">
                <a:latin typeface="Verdana" panose="020B0604030504040204" pitchFamily="34" charset="0"/>
                <a:ea typeface="宋体" panose="02010600030101010101" pitchFamily="2" charset="-122"/>
                <a:cs typeface="+mn-cs"/>
              </a:rPr>
            </a:fld>
            <a:endParaRPr lang="zh-CN" altLang="en-US" sz="1200" strike="noStrike" noProof="1" dirty="0"/>
          </a:p>
        </p:txBody>
      </p:sp>
    </p:spTree>
  </p:cSld>
  <p:clrMap bg1="lt1" tx1="dk1" bg2="lt2" tx2="dk2" accent1="accent1" accent2="accent2" accent3="accent3" accent4="accent4" accent5="accent5" accent6="accent6" hlink="hlink" folHlink="folHlink"/>
  <p:hf sldNum="0"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pattFill prst="ltHorz">
          <a:fgClr>
            <a:schemeClr val="bg2"/>
          </a:fgClr>
          <a:bgClr>
            <a:schemeClr val="bg1"/>
          </a:bgClr>
        </a:pattFill>
        <a:effectLst/>
      </p:bgPr>
    </p:bg>
    <p:spTree>
      <p:nvGrpSpPr>
        <p:cNvPr id="1" name=""/>
        <p:cNvGrpSpPr/>
        <p:nvPr/>
      </p:nvGrpSpPr>
      <p:grpSpPr/>
      <p:sp>
        <p:nvSpPr>
          <p:cNvPr id="2" name="任意多边形 2054"/>
          <p:cNvSpPr/>
          <p:nvPr/>
        </p:nvSpPr>
        <p:spPr>
          <a:xfrm>
            <a:off x="685800" y="2393950"/>
            <a:ext cx="7772400" cy="109538"/>
          </a:xfrm>
          <a:custGeom>
            <a:avLst/>
            <a:gdLst/>
            <a:ahLst/>
            <a:cxnLst/>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cap="flat" cmpd="sng">
            <a:solidFill>
              <a:schemeClr val="accent2"/>
            </a:solidFill>
            <a:prstDash val="solid"/>
            <a:miter/>
            <a:headEnd type="none" w="med" len="med"/>
            <a:tailEnd type="none" w="med" len="med"/>
          </a:ln>
        </p:spPr>
        <p:txBody>
          <a:bodyPr/>
          <a:p>
            <a:endParaRPr lang="zh-CN" altLang="en-US"/>
          </a:p>
        </p:txBody>
      </p:sp>
      <p:sp>
        <p:nvSpPr>
          <p:cNvPr id="2050" name="标题 2049"/>
          <p:cNvSpPr>
            <a:spLocks noGrp="1"/>
          </p:cNvSpPr>
          <p:nvPr>
            <p:ph type="ctrTitle"/>
          </p:nvPr>
        </p:nvSpPr>
        <p:spPr>
          <a:xfrm>
            <a:off x="685800" y="990600"/>
            <a:ext cx="7772400" cy="1371600"/>
          </a:xfrm>
          <a:prstGeom prst="rect">
            <a:avLst/>
          </a:prstGeom>
          <a:noFill/>
          <a:ln w="9525">
            <a:noFill/>
          </a:ln>
        </p:spPr>
        <p:txBody>
          <a:bodyPr anchor="b"/>
          <a:lstStyle>
            <a:lvl1pPr lvl="0">
              <a:defRPr sz="4000"/>
            </a:lvl1pPr>
          </a:lstStyle>
          <a:p>
            <a:pPr lvl="0" fontAlgn="base"/>
            <a:r>
              <a:rPr lang="zh-CN" altLang="en-US" strike="noStrike" noProof="1"/>
              <a:t>单击此处编辑母版标题样式</a:t>
            </a:r>
            <a:endParaRPr lang="zh-CN" altLang="en-US" strike="noStrike" noProof="1"/>
          </a:p>
        </p:txBody>
      </p:sp>
      <p:sp>
        <p:nvSpPr>
          <p:cNvPr id="2051" name="副标题 2050"/>
          <p:cNvSpPr>
            <a:spLocks noGrp="1"/>
          </p:cNvSpPr>
          <p:nvPr>
            <p:ph type="subTitle" idx="1"/>
          </p:nvPr>
        </p:nvSpPr>
        <p:spPr>
          <a:xfrm>
            <a:off x="1447800" y="3429000"/>
            <a:ext cx="7010400" cy="1600200"/>
          </a:xfrm>
          <a:prstGeom prst="rect">
            <a:avLst/>
          </a:prstGeom>
          <a:noFill/>
          <a:ln w="9525">
            <a:noFill/>
          </a:ln>
        </p:spPr>
        <p:txBody>
          <a:bodyPr anchor="t"/>
          <a:lstStyle>
            <a:lvl1pPr marL="0" lvl="0" indent="0">
              <a:buNone/>
              <a:defRPr sz="2800"/>
            </a:lvl1pPr>
            <a:lvl2pPr marL="457200" lvl="1" indent="14605" algn="ctr">
              <a:buNone/>
              <a:defRPr sz="2800"/>
            </a:lvl2pPr>
            <a:lvl3pPr marL="909955" lvl="2" indent="0" algn="ctr">
              <a:buNone/>
              <a:defRPr sz="2800"/>
            </a:lvl3pPr>
            <a:lvl4pPr marL="1306830" lvl="3" indent="0" algn="ctr">
              <a:buNone/>
              <a:defRPr sz="2800"/>
            </a:lvl4pPr>
            <a:lvl5pPr marL="1695450" lvl="4" indent="0" algn="ctr">
              <a:buNone/>
              <a:defRPr sz="2800"/>
            </a:lvl5pPr>
          </a:lstStyle>
          <a:p>
            <a:pPr lvl="0" fontAlgn="base"/>
            <a:r>
              <a:rPr lang="zh-CN" altLang="en-US" strike="noStrike" noProof="1"/>
              <a:t>单击此处编辑母版副标题样式</a:t>
            </a:r>
            <a:endParaRPr lang="zh-CN" altLang="en-US" strike="noStrike" noProof="1"/>
          </a:p>
        </p:txBody>
      </p:sp>
      <p:sp>
        <p:nvSpPr>
          <p:cNvPr id="2052" name="日期占位符 2051"/>
          <p:cNvSpPr>
            <a:spLocks noGrp="1"/>
          </p:cNvSpPr>
          <p:nvPr>
            <p:ph type="dt" sz="half" idx="2"/>
          </p:nvPr>
        </p:nvSpPr>
        <p:spPr>
          <a:xfrm>
            <a:off x="685800" y="6248400"/>
            <a:ext cx="1905000" cy="457200"/>
          </a:xfrm>
          <a:prstGeom prst="rect">
            <a:avLst/>
          </a:prstGeom>
          <a:noFill/>
          <a:ln w="9525">
            <a:noFill/>
          </a:ln>
        </p:spPr>
        <p:txBody>
          <a:bodyPr anchor="t"/>
          <a:lstStyle>
            <a:lvl1pPr>
              <a:defRPr sz="1200">
                <a:latin typeface="Verdana" panose="020B0604030504040204" pitchFamily="34" charset="0"/>
              </a:defRPr>
            </a:lvl1pPr>
          </a:lstStyle>
          <a:p>
            <a:pPr fontAlgn="base"/>
            <a:endParaRPr lang="zh-CN" altLang="en-US" strike="noStrike" noProof="1" dirty="0">
              <a:latin typeface="Arial" panose="020B0604020202020204" pitchFamily="34" charset="0"/>
            </a:endParaRPr>
          </a:p>
        </p:txBody>
      </p:sp>
      <p:sp>
        <p:nvSpPr>
          <p:cNvPr id="2053" name="页脚占位符 2052"/>
          <p:cNvSpPr>
            <a:spLocks noGrp="1"/>
          </p:cNvSpPr>
          <p:nvPr>
            <p:ph type="ftr" sz="quarter" idx="3"/>
          </p:nvPr>
        </p:nvSpPr>
        <p:spPr>
          <a:xfrm>
            <a:off x="3124200" y="6248400"/>
            <a:ext cx="2895600" cy="457200"/>
          </a:xfrm>
          <a:prstGeom prst="rect">
            <a:avLst/>
          </a:prstGeom>
          <a:noFill/>
          <a:ln w="9525">
            <a:noFill/>
          </a:ln>
        </p:spPr>
        <p:txBody>
          <a:bodyPr anchor="t"/>
          <a:lstStyle>
            <a:lvl1pPr algn="ctr">
              <a:defRPr sz="1200">
                <a:latin typeface="Verdana" panose="020B0604030504040204" pitchFamily="34" charset="0"/>
              </a:defRPr>
            </a:lvl1pPr>
          </a:lstStyle>
          <a:p>
            <a:pPr fontAlgn="base"/>
            <a:endParaRPr lang="zh-CN" altLang="en-US" strike="noStrike" noProof="1" dirty="0"/>
          </a:p>
        </p:txBody>
      </p:sp>
      <p:sp>
        <p:nvSpPr>
          <p:cNvPr id="2054" name="灯片编号占位符 2053"/>
          <p:cNvSpPr>
            <a:spLocks noGrp="1"/>
          </p:cNvSpPr>
          <p:nvPr>
            <p:ph type="sldNum" sz="quarter" idx="4"/>
          </p:nvPr>
        </p:nvSpPr>
        <p:spPr>
          <a:xfrm>
            <a:off x="6553200" y="6248400"/>
            <a:ext cx="1905000" cy="457200"/>
          </a:xfrm>
          <a:prstGeom prst="rect">
            <a:avLst/>
          </a:prstGeom>
          <a:noFill/>
          <a:ln w="9525">
            <a:noFill/>
          </a:ln>
        </p:spPr>
        <p:txBody>
          <a:bodyPr anchor="t"/>
          <a:lstStyle>
            <a:lvl1pPr algn="r">
              <a:defRPr sz="1200">
                <a:latin typeface="Verdana" panose="020B0604030504040204" pitchFamily="34" charset="0"/>
              </a:defRPr>
            </a:lvl1pPr>
          </a:lstStyle>
          <a:p>
            <a:pPr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73441" y="304800"/>
            <a:ext cx="2002234" cy="57150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566738" y="304800"/>
            <a:ext cx="5890631" cy="571500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表格占位符 2"/>
          <p:cNvSpPr>
            <a:spLocks noGrp="1"/>
          </p:cNvSpPr>
          <p:nvPr>
            <p:ph type="tbl" idx="1"/>
          </p:nvPr>
        </p:nvSpPr>
        <p:spPr/>
        <p:txBody>
          <a:bodyPr/>
          <a:lstStyle/>
          <a:p>
            <a:pPr fontAlgn="base"/>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628650" y="1825625"/>
            <a:ext cx="38862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29150" y="1825625"/>
            <a:ext cx="38862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quarter" idx="1"/>
          </p:nvPr>
        </p:nvSpPr>
        <p:spPr>
          <a:xfrm>
            <a:off x="628650" y="1825625"/>
            <a:ext cx="3886200" cy="20986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quarter" idx="2"/>
          </p:nvPr>
        </p:nvSpPr>
        <p:spPr>
          <a:xfrm>
            <a:off x="4629150" y="1825625"/>
            <a:ext cx="3886200" cy="20986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内容占位符 4"/>
          <p:cNvSpPr>
            <a:spLocks noGrp="1"/>
          </p:cNvSpPr>
          <p:nvPr>
            <p:ph sz="quarter" idx="3"/>
          </p:nvPr>
        </p:nvSpPr>
        <p:spPr>
          <a:xfrm>
            <a:off x="628650" y="4076700"/>
            <a:ext cx="3886200" cy="21002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6" name="内容占位符 5"/>
          <p:cNvSpPr>
            <a:spLocks noGrp="1"/>
          </p:cNvSpPr>
          <p:nvPr>
            <p:ph sz="quarter" idx="4"/>
          </p:nvPr>
        </p:nvSpPr>
        <p:spPr>
          <a:xfrm>
            <a:off x="4629150" y="4076700"/>
            <a:ext cx="3886200" cy="21002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dirty="0"/>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566738" y="1752600"/>
            <a:ext cx="3920490" cy="42672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7248" y="1752600"/>
            <a:ext cx="3920490" cy="42672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dirty="0"/>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dirty="0"/>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dirty="0"/>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p:sp>
        <p:nvSpPr>
          <p:cNvPr id="1026" name="标题 1025"/>
          <p:cNvSpPr>
            <a:spLocks noGrp="1"/>
          </p:cNvSpPr>
          <p:nvPr>
            <p:ph type="title"/>
          </p:nvPr>
        </p:nvSpPr>
        <p:spPr>
          <a:xfrm>
            <a:off x="574675" y="304800"/>
            <a:ext cx="8001000" cy="1216025"/>
          </a:xfrm>
          <a:prstGeom prst="rect">
            <a:avLst/>
          </a:prstGeom>
          <a:noFill/>
          <a:ln w="9525">
            <a:noFill/>
          </a:ln>
        </p:spPr>
        <p:txBody>
          <a:bodyPr anchor="b"/>
          <a:p>
            <a:pPr lvl="0" indent="0"/>
            <a:r>
              <a:rPr lang="zh-CN" altLang="en-US"/>
              <a:t>单击此处编辑母版标题样式</a:t>
            </a:r>
            <a:endParaRPr lang="zh-CN" altLang="en-US"/>
          </a:p>
        </p:txBody>
      </p:sp>
      <p:sp>
        <p:nvSpPr>
          <p:cNvPr id="1027" name="文本占位符 1026"/>
          <p:cNvSpPr>
            <a:spLocks noGrp="1"/>
          </p:cNvSpPr>
          <p:nvPr>
            <p:ph type="body"/>
          </p:nvPr>
        </p:nvSpPr>
        <p:spPr>
          <a:xfrm>
            <a:off x="566738" y="1752600"/>
            <a:ext cx="8001000" cy="4267200"/>
          </a:xfrm>
          <a:prstGeom prst="rect">
            <a:avLst/>
          </a:prstGeom>
          <a:noFill/>
          <a:ln w="9525">
            <a:noFill/>
          </a:ln>
        </p:spPr>
        <p:txBody>
          <a:bodyPr anchor="t"/>
          <a:p>
            <a:pPr lvl="0" indent="-469900"/>
            <a:r>
              <a:rPr lang="zh-CN" altLang="en-US"/>
              <a:t>单击此处编辑母版文本样式</a:t>
            </a:r>
            <a:endParaRPr lang="zh-CN" altLang="en-US"/>
          </a:p>
          <a:p>
            <a:pPr lvl="1" indent="-436245"/>
            <a:r>
              <a:rPr lang="zh-CN" altLang="en-US"/>
              <a:t>第二级</a:t>
            </a:r>
            <a:endParaRPr lang="zh-CN" altLang="en-US"/>
          </a:p>
          <a:p>
            <a:pPr lvl="2" indent="-394970"/>
            <a:r>
              <a:rPr lang="zh-CN" altLang="en-US"/>
              <a:t>第三级</a:t>
            </a:r>
            <a:endParaRPr lang="zh-CN" altLang="en-US"/>
          </a:p>
          <a:p>
            <a:pPr lvl="3" indent="-387350"/>
            <a:r>
              <a:rPr lang="zh-CN" altLang="en-US"/>
              <a:t>第四级</a:t>
            </a:r>
            <a:endParaRPr lang="zh-CN" altLang="en-US"/>
          </a:p>
          <a:p>
            <a:pPr lvl="4" indent="-398780"/>
            <a:r>
              <a:rPr lang="zh-CN" altLang="en-US"/>
              <a:t>第五级</a:t>
            </a:r>
            <a:endParaRPr lang="zh-CN" altLang="en-US"/>
          </a:p>
        </p:txBody>
      </p:sp>
      <p:sp>
        <p:nvSpPr>
          <p:cNvPr id="1028" name="任意多边形 1027"/>
          <p:cNvSpPr/>
          <p:nvPr/>
        </p:nvSpPr>
        <p:spPr>
          <a:xfrm>
            <a:off x="609600" y="1566863"/>
            <a:ext cx="7958138" cy="109537"/>
          </a:xfrm>
          <a:custGeom>
            <a:avLst/>
            <a:gdLst/>
            <a:ahLst/>
            <a:cxnLst/>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cap="flat" cmpd="sng">
            <a:solidFill>
              <a:schemeClr val="accent2"/>
            </a:solidFill>
            <a:prstDash val="solid"/>
            <a:miter/>
            <a:headEnd type="none" w="med" len="med"/>
            <a:tailEnd type="none" w="med" len="med"/>
          </a:ln>
        </p:spPr>
        <p:txBody>
          <a:bodyPr/>
          <a:p>
            <a:endParaRPr lang="zh-CN" altLang="en-US"/>
          </a:p>
        </p:txBody>
      </p:sp>
      <p:sp>
        <p:nvSpPr>
          <p:cNvPr id="1029" name="直接连接符 1028"/>
          <p:cNvSpPr/>
          <p:nvPr/>
        </p:nvSpPr>
        <p:spPr>
          <a:xfrm flipV="1">
            <a:off x="609600" y="6172200"/>
            <a:ext cx="7924800" cy="0"/>
          </a:xfrm>
          <a:prstGeom prst="line">
            <a:avLst/>
          </a:prstGeom>
          <a:ln w="3175" cap="flat" cmpd="sng">
            <a:solidFill>
              <a:schemeClr val="accent2"/>
            </a:solidFill>
            <a:prstDash val="solid"/>
            <a:round/>
            <a:headEnd type="none" w="med" len="med"/>
            <a:tailEnd type="none" w="med" len="med"/>
          </a:ln>
        </p:spPr>
      </p:sp>
      <p:sp>
        <p:nvSpPr>
          <p:cNvPr id="1030" name="日期占位符 1029"/>
          <p:cNvSpPr>
            <a:spLocks noGrp="1"/>
          </p:cNvSpPr>
          <p:nvPr>
            <p:ph type="dt" sz="half" idx="2"/>
          </p:nvPr>
        </p:nvSpPr>
        <p:spPr>
          <a:xfrm>
            <a:off x="609600" y="6245225"/>
            <a:ext cx="1981200" cy="476250"/>
          </a:xfrm>
          <a:prstGeom prst="rect">
            <a:avLst/>
          </a:prstGeom>
          <a:noFill/>
          <a:ln w="9525">
            <a:noFill/>
          </a:ln>
        </p:spPr>
        <p:txBody>
          <a:bodyPr/>
          <a:lstStyle>
            <a:lvl1pPr>
              <a:defRPr sz="1200">
                <a:latin typeface="Verdana" panose="020B0604030504040204" pitchFamily="34" charset="0"/>
              </a:defRPr>
            </a:lvl1pPr>
          </a:lstStyle>
          <a:p>
            <a:pPr lvl="0" fontAlgn="base"/>
            <a:endParaRPr lang="zh-CN" altLang="en-US" strike="noStrike" noProof="1" dirty="0">
              <a:latin typeface="Arial" panose="020B0604020202020204" pitchFamily="34" charset="0"/>
            </a:endParaRPr>
          </a:p>
        </p:txBody>
      </p:sp>
      <p:sp>
        <p:nvSpPr>
          <p:cNvPr id="1031" name="页脚占位符 1030"/>
          <p:cNvSpPr>
            <a:spLocks noGrp="1"/>
          </p:cNvSpPr>
          <p:nvPr>
            <p:ph type="ftr" sz="quarter" idx="3"/>
          </p:nvPr>
        </p:nvSpPr>
        <p:spPr>
          <a:xfrm>
            <a:off x="3124200" y="6245225"/>
            <a:ext cx="2895600" cy="476250"/>
          </a:xfrm>
          <a:prstGeom prst="rect">
            <a:avLst/>
          </a:prstGeom>
          <a:noFill/>
          <a:ln w="9525">
            <a:noFill/>
          </a:ln>
        </p:spPr>
        <p:txBody>
          <a:bodyPr/>
          <a:lstStyle>
            <a:lvl1pPr algn="ctr">
              <a:defRPr sz="1200">
                <a:latin typeface="Verdana" panose="020B0604030504040204" pitchFamily="34" charset="0"/>
              </a:defRPr>
            </a:lvl1pPr>
          </a:lstStyle>
          <a:p>
            <a:pPr lvl="0" fontAlgn="base"/>
            <a:endParaRPr lang="zh-CN" altLang="en-US" strike="noStrike" noProof="1" dirty="0"/>
          </a:p>
        </p:txBody>
      </p:sp>
      <p:sp>
        <p:nvSpPr>
          <p:cNvPr id="1032" name="灯片编号占位符 1031"/>
          <p:cNvSpPr>
            <a:spLocks noGrp="1"/>
          </p:cNvSpPr>
          <p:nvPr>
            <p:ph type="sldNum" sz="quarter" idx="4"/>
          </p:nvPr>
        </p:nvSpPr>
        <p:spPr>
          <a:xfrm>
            <a:off x="6553200" y="6245225"/>
            <a:ext cx="1981200" cy="476250"/>
          </a:xfrm>
          <a:prstGeom prst="rect">
            <a:avLst/>
          </a:prstGeom>
          <a:noFill/>
          <a:ln w="9525">
            <a:noFill/>
          </a:ln>
        </p:spPr>
        <p:txBody>
          <a:bodyPr/>
          <a:lstStyle>
            <a:lvl1pPr algn="r">
              <a:defRPr sz="1200">
                <a:latin typeface="Verdana" panose="020B0604030504040204" pitchFamily="34" charset="0"/>
              </a:defRPr>
            </a:lvl1pPr>
          </a:lstStyle>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spd="med">
    <p:cover dir="u"/>
  </p:transition>
  <p:hf sldNum="0" hdr="0" ftr="0" dt="0"/>
  <p:txStyles>
    <p:titleStyle>
      <a:lvl1pPr marL="0" lvl="0" indent="0" algn="l" defTabSz="914400" rtl="0" eaLnBrk="1" fontAlgn="base" latinLnBrk="0" hangingPunct="1">
        <a:lnSpc>
          <a:spcPct val="100000"/>
        </a:lnSpc>
        <a:spcBef>
          <a:spcPct val="0"/>
        </a:spcBef>
        <a:spcAft>
          <a:spcPct val="0"/>
        </a:spcAft>
        <a:buNone/>
        <a:defRPr sz="3800" b="0" i="0" u="none" kern="1200" baseline="0">
          <a:solidFill>
            <a:schemeClr val="tx2"/>
          </a:solidFill>
          <a:latin typeface="+mj-lt"/>
          <a:ea typeface="+mj-ea"/>
          <a:cs typeface="+mj-cs"/>
        </a:defRPr>
      </a:lvl1pPr>
    </p:titleStyle>
    <p:body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b="0" i="0" u="none" kern="1200" baseline="0">
          <a:solidFill>
            <a:schemeClr val="tx1"/>
          </a:solidFill>
          <a:latin typeface="+mn-lt"/>
          <a:ea typeface="+mn-ea"/>
          <a:cs typeface="+mn-cs"/>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mn-lt"/>
          <a:ea typeface="+mn-ea"/>
          <a:cs typeface="+mn-cs"/>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mn-lt"/>
          <a:ea typeface="+mn-ea"/>
          <a:cs typeface="+mn-cs"/>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mn-lt"/>
          <a:ea typeface="+mn-ea"/>
          <a:cs typeface="+mn-cs"/>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4" Type="http://schemas.openxmlformats.org/officeDocument/2006/relationships/vmlDrawing" Target="../drawings/vmlDrawing3.vml"/><Relationship Id="rId3" Type="http://schemas.openxmlformats.org/officeDocument/2006/relationships/slideLayout" Target="../slideLayouts/slideLayout7.xml"/><Relationship Id="rId2" Type="http://schemas.openxmlformats.org/officeDocument/2006/relationships/image" Target="../media/image3.wmf"/><Relationship Id="rId1"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6" Type="http://schemas.openxmlformats.org/officeDocument/2006/relationships/vmlDrawing" Target="../drawings/vmlDrawing4.vml"/><Relationship Id="rId5" Type="http://schemas.openxmlformats.org/officeDocument/2006/relationships/slideLayout" Target="../slideLayouts/slideLayout7.xml"/><Relationship Id="rId4" Type="http://schemas.openxmlformats.org/officeDocument/2006/relationships/image" Target="../media/image5.wmf"/><Relationship Id="rId3" Type="http://schemas.openxmlformats.org/officeDocument/2006/relationships/oleObject" Target="../embeddings/oleObject5.bin"/><Relationship Id="rId2" Type="http://schemas.openxmlformats.org/officeDocument/2006/relationships/image" Target="../media/image4.wmf"/><Relationship Id="rId1"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4" Type="http://schemas.openxmlformats.org/officeDocument/2006/relationships/vmlDrawing" Target="../drawings/vmlDrawing5.vml"/><Relationship Id="rId3" Type="http://schemas.openxmlformats.org/officeDocument/2006/relationships/slideLayout" Target="../slideLayouts/slideLayout7.xml"/><Relationship Id="rId2" Type="http://schemas.openxmlformats.org/officeDocument/2006/relationships/image" Target="../media/image6.wmf"/><Relationship Id="rId1"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4" Type="http://schemas.openxmlformats.org/officeDocument/2006/relationships/vmlDrawing" Target="../drawings/vmlDrawing6.vml"/><Relationship Id="rId3" Type="http://schemas.openxmlformats.org/officeDocument/2006/relationships/slideLayout" Target="../slideLayouts/slideLayout7.xml"/><Relationship Id="rId2" Type="http://schemas.openxmlformats.org/officeDocument/2006/relationships/image" Target="../media/image7.wmf"/><Relationship Id="rId1" Type="http://schemas.openxmlformats.org/officeDocument/2006/relationships/oleObject" Target="../embeddings/oleObject7.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13.xml"/><Relationship Id="rId2" Type="http://schemas.openxmlformats.org/officeDocument/2006/relationships/image" Target="../media/image2.wmf"/><Relationship Id="rId1"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文本框 4097"/>
          <p:cNvSpPr txBox="1"/>
          <p:nvPr/>
        </p:nvSpPr>
        <p:spPr>
          <a:xfrm>
            <a:off x="468313" y="260350"/>
            <a:ext cx="8424863" cy="5477510"/>
          </a:xfrm>
          <a:prstGeom prst="rect">
            <a:avLst/>
          </a:prstGeom>
          <a:noFill/>
          <a:ln w="9525">
            <a:noFill/>
          </a:ln>
          <a:scene3d>
            <a:camera prst="legacyPerspectiveBottom">
              <a:rot lat="0" lon="0" rev="0"/>
            </a:camera>
            <a:lightRig rig="legacyFlat3" dir="t"/>
          </a:scene3d>
          <a:sp3d extrusionH="887400" prstMaterial="legacyMatte">
            <a:bevelT w="13500" h="13500" prst="angle"/>
            <a:bevelB w="13500" h="13500" prst="angle"/>
          </a:sp3d>
        </p:spPr>
        <p:txBody>
          <a:bodyPr>
            <a:spAutoFit/>
            <a:flatTx/>
          </a:bodyPr>
          <a:p>
            <a:pPr algn="ctr"/>
            <a:r>
              <a:rPr lang="zh-CN" altLang="en-US" sz="6600" b="1" noProof="1">
                <a:effectLst>
                  <a:outerShdw blurRad="38100" dist="38100" dir="2700000">
                    <a:srgbClr val="FFFFFF"/>
                  </a:outerShdw>
                </a:effectLst>
                <a:latin typeface="黑体" panose="02010609060101010101" pitchFamily="49" charset="-122"/>
                <a:ea typeface="黑体" panose="02010609060101010101" pitchFamily="49" charset="-122"/>
                <a:cs typeface="+mn-cs"/>
              </a:rPr>
              <a:t>工程造价控制</a:t>
            </a:r>
            <a:endParaRPr lang="zh-CN" altLang="en-US" sz="6600" b="1" noProof="1">
              <a:effectLst>
                <a:outerShdw blurRad="38100" dist="38100" dir="2700000">
                  <a:srgbClr val="FFFFFF"/>
                </a:outerShdw>
              </a:effectLst>
              <a:latin typeface="黑体" panose="02010609060101010101" pitchFamily="49" charset="-122"/>
              <a:ea typeface="黑体" panose="02010609060101010101" pitchFamily="49" charset="-122"/>
            </a:endParaRPr>
          </a:p>
          <a:p>
            <a:pPr algn="ctr"/>
            <a:endParaRPr lang="zh-CN" altLang="en-US" sz="2400" b="1" noProof="1">
              <a:latin typeface="黑体" panose="02010609060101010101" pitchFamily="49" charset="-122"/>
              <a:ea typeface="黑体" panose="02010609060101010101" pitchFamily="49" charset="-122"/>
            </a:endParaRPr>
          </a:p>
          <a:p>
            <a:pPr algn="ctr"/>
            <a:endParaRPr lang="zh-CN" altLang="en-US" sz="3600" b="1" noProof="1">
              <a:latin typeface="黑体" panose="02010609060101010101" pitchFamily="49" charset="-122"/>
              <a:ea typeface="黑体" panose="02010609060101010101" pitchFamily="49" charset="-122"/>
            </a:endParaRPr>
          </a:p>
          <a:p>
            <a:pPr algn="ctr"/>
            <a:r>
              <a:rPr lang="zh-CN" altLang="en-US" sz="3600" b="1" noProof="1">
                <a:latin typeface="黑体" panose="02010609060101010101" pitchFamily="49" charset="-122"/>
                <a:ea typeface="黑体" panose="02010609060101010101" pitchFamily="49" charset="-122"/>
                <a:cs typeface="+mn-cs"/>
              </a:rPr>
              <a:t>单元</a:t>
            </a:r>
            <a:r>
              <a:rPr lang="en-US" altLang="zh-CN" sz="3600" b="1" noProof="1">
                <a:latin typeface="黑体" panose="02010609060101010101" pitchFamily="49" charset="-122"/>
                <a:ea typeface="黑体" panose="02010609060101010101" pitchFamily="49" charset="-122"/>
                <a:cs typeface="+mn-cs"/>
              </a:rPr>
              <a:t>2</a:t>
            </a:r>
            <a:endParaRPr lang="en-US" altLang="zh-CN" sz="3600" b="1" noProof="1">
              <a:latin typeface="黑体" panose="02010609060101010101" pitchFamily="49" charset="-122"/>
              <a:ea typeface="黑体" panose="02010609060101010101" pitchFamily="49" charset="-122"/>
            </a:endParaRPr>
          </a:p>
          <a:p>
            <a:pPr algn="ctr"/>
            <a:r>
              <a:rPr lang="zh-CN" altLang="en-US" sz="3600" b="1" noProof="1">
                <a:latin typeface="黑体" panose="02010609060101010101" pitchFamily="49" charset="-122"/>
                <a:ea typeface="黑体" panose="02010609060101010101" pitchFamily="49" charset="-122"/>
                <a:cs typeface="+mn-cs"/>
              </a:rPr>
              <a:t>建设项目</a:t>
            </a:r>
            <a:r>
              <a:rPr lang="zh-CN" altLang="en-US" sz="3600" b="1" noProof="1">
                <a:solidFill>
                  <a:srgbClr val="0000FF"/>
                </a:solidFill>
                <a:latin typeface="黑体" panose="02010609060101010101" pitchFamily="49" charset="-122"/>
                <a:ea typeface="黑体" panose="02010609060101010101" pitchFamily="49" charset="-122"/>
                <a:cs typeface="+mn-cs"/>
              </a:rPr>
              <a:t>决策阶段</a:t>
            </a:r>
            <a:r>
              <a:rPr lang="zh-CN" altLang="en-US" sz="3600" b="1" noProof="1">
                <a:latin typeface="黑体" panose="02010609060101010101" pitchFamily="49" charset="-122"/>
                <a:ea typeface="黑体" panose="02010609060101010101" pitchFamily="49" charset="-122"/>
                <a:cs typeface="+mn-cs"/>
              </a:rPr>
              <a:t>工程造价的控制</a:t>
            </a:r>
            <a:endParaRPr lang="zh-CN" altLang="en-US" sz="3600" b="1" noProof="1">
              <a:latin typeface="黑体" panose="02010609060101010101" pitchFamily="49" charset="-122"/>
              <a:ea typeface="黑体" panose="02010609060101010101" pitchFamily="49" charset="-122"/>
            </a:endParaRPr>
          </a:p>
          <a:p>
            <a:pPr algn="ctr"/>
            <a:endParaRPr lang="zh-CN" altLang="en-US" sz="3200" b="1" noProof="1">
              <a:latin typeface="黑体" panose="02010609060101010101" pitchFamily="49" charset="-122"/>
              <a:ea typeface="黑体" panose="02010609060101010101" pitchFamily="49" charset="-122"/>
            </a:endParaRPr>
          </a:p>
          <a:p>
            <a:pPr algn="ctr"/>
            <a:endParaRPr lang="zh-CN" altLang="en-US" sz="2400" b="1" noProof="1">
              <a:latin typeface="黑体" panose="02010609060101010101" pitchFamily="49" charset="-122"/>
              <a:ea typeface="黑体" panose="02010609060101010101" pitchFamily="49" charset="-122"/>
            </a:endParaRPr>
          </a:p>
          <a:p>
            <a:pPr algn="ctr"/>
            <a:endParaRPr lang="zh-CN" altLang="en-US" sz="2400" b="1" noProof="1">
              <a:latin typeface="宋体" panose="02010600030101010101" pitchFamily="2" charset="-122"/>
            </a:endParaRPr>
          </a:p>
          <a:p>
            <a:pPr algn="ctr"/>
            <a:endParaRPr lang="zh-CN" altLang="en-US" sz="2400" b="1" noProof="1">
              <a:latin typeface="宋体" panose="02010600030101010101" pitchFamily="2" charset="-122"/>
            </a:endParaRPr>
          </a:p>
          <a:p>
            <a:pPr algn="ctr"/>
            <a:endParaRPr lang="zh-CN" altLang="en-US" sz="2400" b="1" noProof="1">
              <a:latin typeface="Arial" panose="020B0604020202020204" pitchFamily="34" charset="0"/>
              <a:ea typeface="New Gulim" pitchFamily="2" charset="-127"/>
            </a:endParaRPr>
          </a:p>
          <a:p>
            <a:pPr algn="ctr"/>
            <a:endParaRPr lang="zh-CN" altLang="en-US" sz="2400" b="1" noProof="1">
              <a:latin typeface="Arial" panose="020B0604020202020204" pitchFamily="34" charset="0"/>
              <a:ea typeface="New Gulim" pitchFamily="2" charset="-127"/>
            </a:endParaRPr>
          </a:p>
        </p:txBody>
      </p:sp>
    </p:spTree>
  </p:cSld>
  <p:clrMapOvr>
    <a:masterClrMapping/>
  </p:clrMapOvr>
  <p:transition spd="med">
    <p:cover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5" name="文本框 52225"/>
          <p:cNvSpPr txBox="1"/>
          <p:nvPr/>
        </p:nvSpPr>
        <p:spPr>
          <a:xfrm>
            <a:off x="609600" y="533400"/>
            <a:ext cx="8077200" cy="779463"/>
          </a:xfrm>
          <a:prstGeom prst="rect">
            <a:avLst/>
          </a:prstGeom>
          <a:noFill/>
          <a:ln w="9525">
            <a:noFill/>
          </a:ln>
        </p:spPr>
        <p:txBody>
          <a:bodyPr anchor="t">
            <a:spAutoFit/>
          </a:bodyPr>
          <a:p>
            <a:pPr>
              <a:spcBef>
                <a:spcPct val="50000"/>
              </a:spcBef>
            </a:pPr>
            <a:r>
              <a:rPr lang="en-US" altLang="zh-CN">
                <a:latin typeface="华文楷体" pitchFamily="2" charset="-122"/>
                <a:ea typeface="华文楷体" pitchFamily="2" charset="-122"/>
              </a:rPr>
              <a:t>2.</a:t>
            </a:r>
            <a:r>
              <a:rPr lang="zh-CN" altLang="en-US">
                <a:latin typeface="华文楷体" pitchFamily="2" charset="-122"/>
                <a:ea typeface="华文楷体" pitchFamily="2" charset="-122"/>
              </a:rPr>
              <a:t>生产能力指数法</a:t>
            </a:r>
            <a:endParaRPr lang="zh-CN" altLang="en-US">
              <a:latin typeface="华文楷体" pitchFamily="2" charset="-122"/>
              <a:ea typeface="华文楷体" pitchFamily="2" charset="-122"/>
            </a:endParaRPr>
          </a:p>
          <a:p>
            <a:pPr>
              <a:spcBef>
                <a:spcPct val="50000"/>
              </a:spcBef>
            </a:pPr>
            <a:r>
              <a:rPr lang="zh-CN" altLang="en-US">
                <a:latin typeface="华文楷体" pitchFamily="2" charset="-122"/>
                <a:ea typeface="华文楷体" pitchFamily="2" charset="-122"/>
              </a:rPr>
              <a:t>  计算公式：</a:t>
            </a:r>
            <a:endParaRPr lang="zh-CN" altLang="en-US">
              <a:latin typeface="华文楷体" pitchFamily="2" charset="-122"/>
              <a:ea typeface="华文楷体" pitchFamily="2" charset="-122"/>
            </a:endParaRPr>
          </a:p>
        </p:txBody>
      </p:sp>
      <p:sp>
        <p:nvSpPr>
          <p:cNvPr id="52226" name="文本框 52226"/>
          <p:cNvSpPr txBox="1"/>
          <p:nvPr/>
        </p:nvSpPr>
        <p:spPr>
          <a:xfrm>
            <a:off x="762000" y="2057400"/>
            <a:ext cx="7772400" cy="4654550"/>
          </a:xfrm>
          <a:prstGeom prst="rect">
            <a:avLst/>
          </a:prstGeom>
          <a:noFill/>
          <a:ln w="9525">
            <a:noFill/>
          </a:ln>
        </p:spPr>
        <p:txBody>
          <a:bodyPr anchor="t">
            <a:spAutoFit/>
          </a:bodyPr>
          <a:p>
            <a:r>
              <a:rPr lang="zh-CN" altLang="en-US" sz="1600" dirty="0">
                <a:latin typeface="华文楷体" pitchFamily="2" charset="-122"/>
                <a:ea typeface="华文楷体" pitchFamily="2" charset="-122"/>
              </a:rPr>
              <a:t>式中， </a:t>
            </a:r>
            <a:r>
              <a:rPr lang="zh-CN" altLang="en-US" dirty="0">
                <a:latin typeface="华文楷体" pitchFamily="2" charset="-122"/>
                <a:ea typeface="华文楷体" pitchFamily="2" charset="-122"/>
              </a:rPr>
              <a:t>C1  ——已建类似项目的静态投资额；</a:t>
            </a:r>
            <a:endParaRPr lang="zh-CN" altLang="en-US" dirty="0">
              <a:latin typeface="华文楷体" pitchFamily="2" charset="-122"/>
              <a:ea typeface="华文楷体" pitchFamily="2" charset="-122"/>
            </a:endParaRPr>
          </a:p>
          <a:p>
            <a:r>
              <a:rPr lang="zh-CN" altLang="en-US" dirty="0">
                <a:latin typeface="华文楷体" pitchFamily="2" charset="-122"/>
                <a:ea typeface="华文楷体" pitchFamily="2" charset="-122"/>
              </a:rPr>
              <a:t>           C2 ——拟建项目静态投资额；</a:t>
            </a:r>
            <a:endParaRPr lang="zh-CN" altLang="en-US" dirty="0">
              <a:latin typeface="华文楷体" pitchFamily="2" charset="-122"/>
              <a:ea typeface="华文楷体" pitchFamily="2" charset="-122"/>
            </a:endParaRPr>
          </a:p>
          <a:p>
            <a:r>
              <a:rPr lang="zh-CN" altLang="en-US" dirty="0">
                <a:latin typeface="华文楷体" pitchFamily="2" charset="-122"/>
                <a:ea typeface="华文楷体" pitchFamily="2" charset="-122"/>
              </a:rPr>
              <a:t>            Q1——已建类似项目的生产能力；</a:t>
            </a:r>
            <a:endParaRPr lang="zh-CN" altLang="en-US" dirty="0">
              <a:latin typeface="华文楷体" pitchFamily="2" charset="-122"/>
              <a:ea typeface="华文楷体" pitchFamily="2" charset="-122"/>
            </a:endParaRPr>
          </a:p>
          <a:p>
            <a:r>
              <a:rPr lang="zh-CN" altLang="en-US" dirty="0">
                <a:latin typeface="华文楷体" pitchFamily="2" charset="-122"/>
                <a:ea typeface="华文楷体" pitchFamily="2" charset="-122"/>
              </a:rPr>
              <a:t>           Q2——拟建项目的生产能力；</a:t>
            </a:r>
            <a:endParaRPr lang="zh-CN" altLang="en-US" dirty="0">
              <a:latin typeface="华文楷体" pitchFamily="2" charset="-122"/>
              <a:ea typeface="华文楷体" pitchFamily="2" charset="-122"/>
            </a:endParaRPr>
          </a:p>
          <a:p>
            <a:r>
              <a:rPr lang="zh-CN" altLang="en-US" dirty="0">
                <a:latin typeface="华文楷体" pitchFamily="2" charset="-122"/>
                <a:ea typeface="华文楷体" pitchFamily="2" charset="-122"/>
              </a:rPr>
              <a:t>         f ——不同时期、不同地点的定额、单价、费用变更等的综合调整系数。            x——生产能力指数。</a:t>
            </a:r>
            <a:endParaRPr lang="zh-CN" altLang="en-US" dirty="0">
              <a:latin typeface="华文楷体" pitchFamily="2" charset="-122"/>
              <a:ea typeface="华文楷体" pitchFamily="2" charset="-122"/>
            </a:endParaRPr>
          </a:p>
          <a:p>
            <a:pPr>
              <a:spcBef>
                <a:spcPct val="50000"/>
              </a:spcBef>
            </a:pPr>
            <a:r>
              <a:rPr lang="zh-CN" altLang="en-US" sz="1600" dirty="0">
                <a:latin typeface="华文楷体" pitchFamily="2" charset="-122"/>
                <a:ea typeface="华文楷体" pitchFamily="2" charset="-122"/>
              </a:rPr>
              <a:t>       该法中生产能力指数n是一个关键因素。不同行业、性质、工艺流程、建设水平、生产率水平的项目，应取不同的指数值。</a:t>
            </a:r>
            <a:endParaRPr lang="zh-CN" altLang="en-US" sz="1600" dirty="0">
              <a:latin typeface="华文楷体" pitchFamily="2" charset="-122"/>
              <a:ea typeface="华文楷体" pitchFamily="2" charset="-122"/>
            </a:endParaRPr>
          </a:p>
          <a:p>
            <a:pPr>
              <a:spcBef>
                <a:spcPct val="50000"/>
              </a:spcBef>
            </a:pPr>
            <a:r>
              <a:rPr lang="zh-CN" altLang="en-US" sz="1600" dirty="0">
                <a:latin typeface="华文楷体" pitchFamily="2" charset="-122"/>
                <a:ea typeface="华文楷体" pitchFamily="2" charset="-122"/>
              </a:rPr>
              <a:t>       选取x的原则是：靠增加设备、装置的数量，以及靠扩大生产场所扩大生产规模时，x取0.8～0.9；靠提高设备、装置的功能和效率扩大生产规模时， x取0.6～0.7</a:t>
            </a:r>
            <a:r>
              <a:rPr lang="zh-CN" altLang="en-US" dirty="0">
                <a:latin typeface="Arial" panose="020B0604020202020204" pitchFamily="34" charset="0"/>
                <a:ea typeface="华文楷体" pitchFamily="2" charset="-122"/>
              </a:rPr>
              <a:t> 。</a:t>
            </a:r>
            <a:endParaRPr lang="zh-CN" altLang="en-US" dirty="0">
              <a:latin typeface="Arial" panose="020B0604020202020204" pitchFamily="34" charset="0"/>
              <a:ea typeface="华文楷体" pitchFamily="2" charset="-122"/>
            </a:endParaRPr>
          </a:p>
          <a:p>
            <a:pPr>
              <a:spcBef>
                <a:spcPct val="50000"/>
              </a:spcBef>
            </a:pPr>
            <a:r>
              <a:rPr lang="zh-CN" altLang="en-US" dirty="0">
                <a:latin typeface="Arial" panose="020B0604020202020204" pitchFamily="34" charset="0"/>
                <a:ea typeface="华文楷体" pitchFamily="2" charset="-122"/>
              </a:rPr>
              <a:t>      生产能力指数法误差可控制在正负20%以内，尽管误差仍较大，但有它独特的好处：即这种估价法不需要详细的工程设计资料，只知道工艺流程及规模就可以，</a:t>
            </a:r>
            <a:r>
              <a:rPr lang="zh-CN" altLang="en-US" sz="2400" b="1" dirty="0">
                <a:latin typeface="Arial" panose="020B0604020202020204" pitchFamily="34" charset="0"/>
                <a:ea typeface="华文楷体" pitchFamily="2" charset="-122"/>
              </a:rPr>
              <a:t>在总承包工程报价时，承包商大都采用这种方法估价。</a:t>
            </a:r>
            <a:endParaRPr lang="zh-CN" altLang="en-US" sz="2400" b="1" dirty="0">
              <a:latin typeface="Arial" panose="020B0604020202020204" pitchFamily="34" charset="0"/>
              <a:ea typeface="华文楷体" pitchFamily="2" charset="-122"/>
            </a:endParaRPr>
          </a:p>
        </p:txBody>
      </p:sp>
      <p:graphicFrame>
        <p:nvGraphicFramePr>
          <p:cNvPr id="52227" name="对象 52227"/>
          <p:cNvGraphicFramePr>
            <a:graphicFrameLocks noChangeAspect="1"/>
          </p:cNvGraphicFramePr>
          <p:nvPr/>
        </p:nvGraphicFramePr>
        <p:xfrm>
          <a:off x="1676400" y="1295400"/>
          <a:ext cx="1600200" cy="744538"/>
        </p:xfrm>
        <a:graphic>
          <a:graphicData uri="http://schemas.openxmlformats.org/presentationml/2006/ole">
            <mc:AlternateContent xmlns:mc="http://schemas.openxmlformats.org/markup-compatibility/2006">
              <mc:Choice xmlns:v="urn:schemas-microsoft-com:vml" Requires="v">
                <p:oleObj spid="_x0000_s3078" name="" r:id="rId1" imgW="1092835" imgH="508000" progId="Equation.3">
                  <p:embed/>
                </p:oleObj>
              </mc:Choice>
              <mc:Fallback>
                <p:oleObj name="" r:id="rId1" imgW="1092835" imgH="508000" progId="Equation.3">
                  <p:embed/>
                  <p:pic>
                    <p:nvPicPr>
                      <p:cNvPr id="0" name="图片 3077"/>
                      <p:cNvPicPr/>
                      <p:nvPr/>
                    </p:nvPicPr>
                    <p:blipFill>
                      <a:blip r:embed="rId2"/>
                      <a:stretch>
                        <a:fillRect/>
                      </a:stretch>
                    </p:blipFill>
                    <p:spPr>
                      <a:xfrm>
                        <a:off x="1676400" y="1295400"/>
                        <a:ext cx="1600200" cy="744538"/>
                      </a:xfrm>
                      <a:prstGeom prst="rect">
                        <a:avLst/>
                      </a:prstGeom>
                      <a:noFill/>
                      <a:ln w="38100">
                        <a:noFill/>
                        <a:miter/>
                      </a:ln>
                    </p:spPr>
                  </p:pic>
                </p:oleObj>
              </mc:Fallback>
            </mc:AlternateContent>
          </a:graphicData>
        </a:graphic>
      </p:graphicFrame>
    </p:spTree>
  </p:cSld>
  <p:clrMapOvr>
    <a:masterClrMapping/>
  </p:clrMapOvr>
  <p:transition spd="med">
    <p:cover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49" name="文本框 53249"/>
          <p:cNvSpPr txBox="1"/>
          <p:nvPr/>
        </p:nvSpPr>
        <p:spPr>
          <a:xfrm>
            <a:off x="609600" y="381000"/>
            <a:ext cx="7924800" cy="1328738"/>
          </a:xfrm>
          <a:prstGeom prst="rect">
            <a:avLst/>
          </a:prstGeom>
          <a:noFill/>
          <a:ln w="9525">
            <a:noFill/>
          </a:ln>
        </p:spPr>
        <p:txBody>
          <a:bodyPr anchor="t">
            <a:spAutoFit/>
          </a:bodyPr>
          <a:p>
            <a:pPr>
              <a:spcBef>
                <a:spcPct val="50000"/>
              </a:spcBef>
            </a:pPr>
            <a:r>
              <a:rPr lang="en-US" altLang="zh-CN">
                <a:latin typeface="Arial" panose="020B0604020202020204" pitchFamily="34" charset="0"/>
                <a:ea typeface="华文楷体" pitchFamily="2" charset="-122"/>
              </a:rPr>
              <a:t>3.</a:t>
            </a:r>
            <a:r>
              <a:rPr lang="zh-CN" altLang="en-US">
                <a:latin typeface="Arial" panose="020B0604020202020204" pitchFamily="34" charset="0"/>
                <a:ea typeface="华文楷体" pitchFamily="2" charset="-122"/>
              </a:rPr>
              <a:t>系数估算法</a:t>
            </a:r>
            <a:endParaRPr lang="zh-CN" altLang="en-US">
              <a:latin typeface="Arial" panose="020B0604020202020204" pitchFamily="34" charset="0"/>
              <a:ea typeface="华文楷体" pitchFamily="2" charset="-122"/>
            </a:endParaRPr>
          </a:p>
          <a:p>
            <a:pPr>
              <a:spcBef>
                <a:spcPct val="50000"/>
              </a:spcBef>
            </a:pPr>
            <a:r>
              <a:rPr lang="zh-CN" altLang="en-US">
                <a:latin typeface="Arial" panose="020B0604020202020204" pitchFamily="34" charset="0"/>
                <a:ea typeface="华文楷体" pitchFamily="2" charset="-122"/>
              </a:rPr>
              <a:t>  </a:t>
            </a:r>
            <a:r>
              <a:rPr lang="zh-CN" altLang="en-US">
                <a:latin typeface="华文楷体" pitchFamily="2" charset="-122"/>
                <a:ea typeface="华文楷体" pitchFamily="2" charset="-122"/>
              </a:rPr>
              <a:t>（</a:t>
            </a:r>
            <a:r>
              <a:rPr lang="en-US" altLang="zh-CN">
                <a:latin typeface="华文楷体" pitchFamily="2" charset="-122"/>
                <a:ea typeface="华文楷体" pitchFamily="2" charset="-122"/>
              </a:rPr>
              <a:t>1</a:t>
            </a:r>
            <a:r>
              <a:rPr lang="zh-CN" altLang="en-US">
                <a:latin typeface="华文楷体" pitchFamily="2" charset="-122"/>
                <a:ea typeface="华文楷体" pitchFamily="2" charset="-122"/>
              </a:rPr>
              <a:t>）设备系数法。此法</a:t>
            </a:r>
            <a:r>
              <a:rPr lang="zh-CN" altLang="en-US">
                <a:latin typeface="Arial" panose="020B0604020202020204" pitchFamily="34" charset="0"/>
                <a:ea typeface="华文楷体" pitchFamily="2" charset="-122"/>
              </a:rPr>
              <a:t>以拟建项目的设备费为基数，根据已建成的同类项目的建筑安装费和其他工程费等与设备价值的百分比，求出拟建项目建筑安装工程费和其他工程费，进而求出建设项目总投资。计算公式为：</a:t>
            </a:r>
            <a:endParaRPr lang="zh-CN" altLang="en-US">
              <a:latin typeface="Arial" panose="020B0604020202020204" pitchFamily="34" charset="0"/>
              <a:ea typeface="华文楷体" pitchFamily="2" charset="-122"/>
            </a:endParaRPr>
          </a:p>
        </p:txBody>
      </p:sp>
      <p:graphicFrame>
        <p:nvGraphicFramePr>
          <p:cNvPr id="53250" name="对象 53250"/>
          <p:cNvGraphicFramePr>
            <a:graphicFrameLocks noChangeAspect="1"/>
          </p:cNvGraphicFramePr>
          <p:nvPr/>
        </p:nvGraphicFramePr>
        <p:xfrm>
          <a:off x="942975" y="1981200"/>
          <a:ext cx="3602038" cy="357188"/>
        </p:xfrm>
        <a:graphic>
          <a:graphicData uri="http://schemas.openxmlformats.org/presentationml/2006/ole">
            <mc:AlternateContent xmlns:mc="http://schemas.openxmlformats.org/markup-compatibility/2006">
              <mc:Choice xmlns:v="urn:schemas-microsoft-com:vml" Requires="v">
                <p:oleObj spid="_x0000_s3079" name="" r:id="rId1" imgW="2311400" imgH="228600" progId="Equation.3">
                  <p:embed/>
                </p:oleObj>
              </mc:Choice>
              <mc:Fallback>
                <p:oleObj name="" r:id="rId1" imgW="2311400" imgH="228600" progId="Equation.3">
                  <p:embed/>
                  <p:pic>
                    <p:nvPicPr>
                      <p:cNvPr id="0" name="图片 3078"/>
                      <p:cNvPicPr/>
                      <p:nvPr/>
                    </p:nvPicPr>
                    <p:blipFill>
                      <a:blip r:embed="rId2"/>
                      <a:stretch>
                        <a:fillRect/>
                      </a:stretch>
                    </p:blipFill>
                    <p:spPr>
                      <a:xfrm>
                        <a:off x="942975" y="1981200"/>
                        <a:ext cx="3602038" cy="357188"/>
                      </a:xfrm>
                      <a:prstGeom prst="rect">
                        <a:avLst/>
                      </a:prstGeom>
                      <a:noFill/>
                      <a:ln w="38100">
                        <a:noFill/>
                        <a:miter/>
                      </a:ln>
                    </p:spPr>
                  </p:pic>
                </p:oleObj>
              </mc:Fallback>
            </mc:AlternateContent>
          </a:graphicData>
        </a:graphic>
      </p:graphicFrame>
      <p:sp>
        <p:nvSpPr>
          <p:cNvPr id="53251" name="文本框 53251"/>
          <p:cNvSpPr txBox="1"/>
          <p:nvPr/>
        </p:nvSpPr>
        <p:spPr>
          <a:xfrm>
            <a:off x="533400" y="2438400"/>
            <a:ext cx="7924800" cy="3254375"/>
          </a:xfrm>
          <a:prstGeom prst="rect">
            <a:avLst/>
          </a:prstGeom>
          <a:noFill/>
          <a:ln w="9525">
            <a:noFill/>
          </a:ln>
        </p:spPr>
        <p:txBody>
          <a:bodyPr anchor="t">
            <a:spAutoFit/>
          </a:bodyPr>
          <a:p>
            <a:pPr>
              <a:spcBef>
                <a:spcPct val="50000"/>
              </a:spcBef>
            </a:pPr>
            <a:r>
              <a:rPr lang="zh-CN" altLang="en-US" sz="1600">
                <a:latin typeface="华文楷体" pitchFamily="2" charset="-122"/>
                <a:ea typeface="华文楷体" pitchFamily="2" charset="-122"/>
              </a:rPr>
              <a:t>式中    </a:t>
            </a:r>
            <a:r>
              <a:rPr lang="en-US" altLang="zh-CN" sz="1600">
                <a:latin typeface="华文楷体" pitchFamily="2" charset="-122"/>
                <a:ea typeface="华文楷体" pitchFamily="2" charset="-122"/>
              </a:rPr>
              <a:t>C——</a:t>
            </a:r>
            <a:r>
              <a:rPr lang="zh-CN" altLang="en-US" sz="1600">
                <a:latin typeface="华文楷体" pitchFamily="2" charset="-122"/>
                <a:ea typeface="华文楷体" pitchFamily="2" charset="-122"/>
              </a:rPr>
              <a:t>拟建项目的建设投资额；</a:t>
            </a:r>
            <a:endParaRPr lang="zh-CN" altLang="en-US" sz="1600">
              <a:latin typeface="华文楷体" pitchFamily="2" charset="-122"/>
              <a:ea typeface="华文楷体" pitchFamily="2" charset="-122"/>
            </a:endParaRPr>
          </a:p>
          <a:p>
            <a:pPr>
              <a:spcBef>
                <a:spcPct val="50000"/>
              </a:spcBef>
            </a:pPr>
            <a:r>
              <a:rPr lang="zh-CN" altLang="en-US" sz="1600">
                <a:latin typeface="华文楷体" pitchFamily="2" charset="-122"/>
                <a:ea typeface="华文楷体" pitchFamily="2" charset="-122"/>
              </a:rPr>
              <a:t>           </a:t>
            </a:r>
            <a:r>
              <a:rPr lang="en-US" altLang="zh-CN" sz="1600">
                <a:latin typeface="华文楷体" pitchFamily="2" charset="-122"/>
                <a:ea typeface="华文楷体" pitchFamily="2" charset="-122"/>
              </a:rPr>
              <a:t>E——</a:t>
            </a:r>
            <a:r>
              <a:rPr lang="zh-CN" altLang="en-US" sz="1600">
                <a:latin typeface="华文楷体" pitchFamily="2" charset="-122"/>
                <a:ea typeface="华文楷体" pitchFamily="2" charset="-122"/>
              </a:rPr>
              <a:t>根据设备清单按现行价格计算的设备费（包括运杂费）的总和；</a:t>
            </a:r>
            <a:endParaRPr lang="zh-CN" altLang="en-US" sz="1600">
              <a:latin typeface="华文楷体" pitchFamily="2" charset="-122"/>
              <a:ea typeface="华文楷体" pitchFamily="2" charset="-122"/>
            </a:endParaRPr>
          </a:p>
          <a:p>
            <a:pPr>
              <a:spcBef>
                <a:spcPct val="50000"/>
              </a:spcBef>
            </a:pPr>
            <a:r>
              <a:rPr lang="zh-CN" altLang="en-US" sz="1600">
                <a:latin typeface="华文楷体" pitchFamily="2" charset="-122"/>
                <a:ea typeface="华文楷体" pitchFamily="2" charset="-122"/>
              </a:rPr>
              <a:t> </a:t>
            </a:r>
            <a:r>
              <a:rPr lang="en-US" altLang="zh-CN" sz="1600">
                <a:latin typeface="华文楷体" pitchFamily="2" charset="-122"/>
                <a:ea typeface="华文楷体" pitchFamily="2" charset="-122"/>
              </a:rPr>
              <a:t>P1</a:t>
            </a:r>
            <a:r>
              <a:rPr lang="zh-CN" altLang="en-US" sz="1600">
                <a:latin typeface="华文楷体" pitchFamily="2" charset="-122"/>
                <a:ea typeface="华文楷体" pitchFamily="2" charset="-122"/>
              </a:rPr>
              <a:t>、</a:t>
            </a:r>
            <a:r>
              <a:rPr lang="en-US" altLang="zh-CN" sz="1600">
                <a:latin typeface="华文楷体" pitchFamily="2" charset="-122"/>
                <a:ea typeface="华文楷体" pitchFamily="2" charset="-122"/>
              </a:rPr>
              <a:t>P2</a:t>
            </a:r>
            <a:r>
              <a:rPr lang="zh-CN" altLang="en-US" sz="1600">
                <a:latin typeface="华文楷体" pitchFamily="2" charset="-122"/>
                <a:ea typeface="华文楷体" pitchFamily="2" charset="-122"/>
              </a:rPr>
              <a:t>、</a:t>
            </a:r>
            <a:r>
              <a:rPr lang="en-US" altLang="zh-CN" sz="1600">
                <a:latin typeface="华文楷体" pitchFamily="2" charset="-122"/>
                <a:ea typeface="华文楷体" pitchFamily="2" charset="-122"/>
              </a:rPr>
              <a:t>P3——</a:t>
            </a:r>
            <a:r>
              <a:rPr lang="zh-CN" altLang="en-US" sz="1600">
                <a:latin typeface="华文楷体" pitchFamily="2" charset="-122"/>
                <a:ea typeface="华文楷体" pitchFamily="2" charset="-122"/>
              </a:rPr>
              <a:t>表示已建成项目中的建筑、安装及其他工程费用分别占设备费的百分比；</a:t>
            </a:r>
            <a:endParaRPr lang="zh-CN" altLang="en-US" sz="1600">
              <a:latin typeface="华文楷体" pitchFamily="2" charset="-122"/>
              <a:ea typeface="华文楷体" pitchFamily="2" charset="-122"/>
            </a:endParaRPr>
          </a:p>
          <a:p>
            <a:pPr>
              <a:spcBef>
                <a:spcPct val="50000"/>
              </a:spcBef>
            </a:pPr>
            <a:r>
              <a:rPr lang="zh-CN" altLang="en-US" sz="1600">
                <a:latin typeface="华文楷体" pitchFamily="2" charset="-122"/>
                <a:ea typeface="华文楷体" pitchFamily="2" charset="-122"/>
              </a:rPr>
              <a:t>    </a:t>
            </a:r>
            <a:r>
              <a:rPr lang="en-US" altLang="zh-CN" sz="1600">
                <a:latin typeface="华文楷体" pitchFamily="2" charset="-122"/>
                <a:ea typeface="华文楷体" pitchFamily="2" charset="-122"/>
              </a:rPr>
              <a:t>f1</a:t>
            </a:r>
            <a:r>
              <a:rPr lang="zh-CN" altLang="en-US" sz="1600">
                <a:latin typeface="华文楷体" pitchFamily="2" charset="-122"/>
                <a:ea typeface="华文楷体" pitchFamily="2" charset="-122"/>
              </a:rPr>
              <a:t>、</a:t>
            </a:r>
            <a:r>
              <a:rPr lang="en-US" altLang="zh-CN" sz="1600">
                <a:latin typeface="华文楷体" pitchFamily="2" charset="-122"/>
                <a:ea typeface="华文楷体" pitchFamily="2" charset="-122"/>
              </a:rPr>
              <a:t>f2</a:t>
            </a:r>
            <a:r>
              <a:rPr lang="zh-CN" altLang="en-US" sz="1600">
                <a:latin typeface="华文楷体" pitchFamily="2" charset="-122"/>
                <a:ea typeface="华文楷体" pitchFamily="2" charset="-122"/>
              </a:rPr>
              <a:t>、</a:t>
            </a:r>
            <a:r>
              <a:rPr lang="en-US" altLang="zh-CN" sz="1600">
                <a:latin typeface="华文楷体" pitchFamily="2" charset="-122"/>
                <a:ea typeface="华文楷体" pitchFamily="2" charset="-122"/>
              </a:rPr>
              <a:t>f3——</a:t>
            </a:r>
            <a:r>
              <a:rPr lang="zh-CN" altLang="en-US" sz="1600">
                <a:latin typeface="华文楷体" pitchFamily="2" charset="-122"/>
                <a:ea typeface="华文楷体" pitchFamily="2" charset="-122"/>
              </a:rPr>
              <a:t>表示由于时间因素引起的定额、价格、费用标准等变化的综合调整系数；</a:t>
            </a:r>
            <a:endParaRPr lang="zh-CN" altLang="en-US" sz="1600">
              <a:latin typeface="华文楷体" pitchFamily="2" charset="-122"/>
              <a:ea typeface="华文楷体" pitchFamily="2" charset="-122"/>
            </a:endParaRPr>
          </a:p>
          <a:p>
            <a:pPr>
              <a:spcBef>
                <a:spcPct val="50000"/>
              </a:spcBef>
            </a:pPr>
            <a:r>
              <a:rPr lang="zh-CN" altLang="en-US" sz="1600">
                <a:latin typeface="华文楷体" pitchFamily="2" charset="-122"/>
                <a:ea typeface="华文楷体" pitchFamily="2" charset="-122"/>
              </a:rPr>
              <a:t>            </a:t>
            </a:r>
            <a:r>
              <a:rPr lang="en-US" altLang="zh-CN" sz="1600">
                <a:latin typeface="华文楷体" pitchFamily="2" charset="-122"/>
                <a:ea typeface="华文楷体" pitchFamily="2" charset="-122"/>
              </a:rPr>
              <a:t>I——</a:t>
            </a:r>
            <a:r>
              <a:rPr lang="zh-CN" altLang="en-US" sz="1600">
                <a:latin typeface="华文楷体" pitchFamily="2" charset="-122"/>
                <a:ea typeface="华文楷体" pitchFamily="2" charset="-122"/>
              </a:rPr>
              <a:t>拟建项目的其他费用。</a:t>
            </a:r>
            <a:endParaRPr lang="zh-CN" altLang="en-US" sz="1600">
              <a:latin typeface="华文楷体" pitchFamily="2" charset="-122"/>
              <a:ea typeface="华文楷体" pitchFamily="2" charset="-122"/>
            </a:endParaRPr>
          </a:p>
          <a:p>
            <a:pPr>
              <a:spcBef>
                <a:spcPct val="50000"/>
              </a:spcBef>
            </a:pPr>
            <a:r>
              <a:rPr lang="zh-CN" altLang="en-US" sz="1600">
                <a:latin typeface="华文楷体" pitchFamily="2" charset="-122"/>
                <a:ea typeface="华文楷体" pitchFamily="2" charset="-122"/>
              </a:rPr>
              <a:t>（</a:t>
            </a:r>
            <a:r>
              <a:rPr lang="en-US" altLang="zh-CN">
                <a:latin typeface="华文楷体" pitchFamily="2" charset="-122"/>
                <a:ea typeface="华文楷体" pitchFamily="2" charset="-122"/>
              </a:rPr>
              <a:t>2</a:t>
            </a:r>
            <a:r>
              <a:rPr lang="zh-CN" altLang="en-US">
                <a:latin typeface="华文楷体" pitchFamily="2" charset="-122"/>
                <a:ea typeface="华文楷体" pitchFamily="2" charset="-122"/>
              </a:rPr>
              <a:t>）主体专业系数法。</a:t>
            </a:r>
            <a:r>
              <a:rPr lang="zh-CN" altLang="en-US">
                <a:latin typeface="Arial" panose="020B0604020202020204" pitchFamily="34" charset="0"/>
                <a:ea typeface="华文楷体" pitchFamily="2" charset="-122"/>
              </a:rPr>
              <a:t>以拟建项目中投资比重较大，并与生产能力直接相关的工艺设备投资为基数，根据已建同类项目的有关资料，计算出拟建项目各专业工程与工艺设备投资的百分比，进而求项目总投资。计算公式为：</a:t>
            </a:r>
            <a:endParaRPr lang="zh-CN" altLang="en-US">
              <a:latin typeface="Arial" panose="020B0604020202020204" pitchFamily="34" charset="0"/>
              <a:ea typeface="华文楷体" pitchFamily="2" charset="-122"/>
            </a:endParaRPr>
          </a:p>
        </p:txBody>
      </p:sp>
      <p:graphicFrame>
        <p:nvGraphicFramePr>
          <p:cNvPr id="53252" name="对象 53252"/>
          <p:cNvGraphicFramePr>
            <a:graphicFrameLocks noChangeAspect="1"/>
          </p:cNvGraphicFramePr>
          <p:nvPr/>
        </p:nvGraphicFramePr>
        <p:xfrm>
          <a:off x="947738" y="5781675"/>
          <a:ext cx="3840162" cy="376238"/>
        </p:xfrm>
        <a:graphic>
          <a:graphicData uri="http://schemas.openxmlformats.org/presentationml/2006/ole">
            <mc:AlternateContent xmlns:mc="http://schemas.openxmlformats.org/markup-compatibility/2006">
              <mc:Choice xmlns:v="urn:schemas-microsoft-com:vml" Requires="v">
                <p:oleObj spid="_x0000_s3080" name="" r:id="rId3" imgW="2462530" imgH="241300" progId="Equation.3">
                  <p:embed/>
                </p:oleObj>
              </mc:Choice>
              <mc:Fallback>
                <p:oleObj name="" r:id="rId3" imgW="2462530" imgH="241300" progId="Equation.3">
                  <p:embed/>
                  <p:pic>
                    <p:nvPicPr>
                      <p:cNvPr id="0" name="图片 3079"/>
                      <p:cNvPicPr/>
                      <p:nvPr/>
                    </p:nvPicPr>
                    <p:blipFill>
                      <a:blip r:embed="rId4"/>
                      <a:stretch>
                        <a:fillRect/>
                      </a:stretch>
                    </p:blipFill>
                    <p:spPr>
                      <a:xfrm>
                        <a:off x="947738" y="5781675"/>
                        <a:ext cx="3840162" cy="376238"/>
                      </a:xfrm>
                      <a:prstGeom prst="rect">
                        <a:avLst/>
                      </a:prstGeom>
                      <a:noFill/>
                      <a:ln w="38100">
                        <a:noFill/>
                        <a:miter/>
                      </a:ln>
                    </p:spPr>
                  </p:pic>
                </p:oleObj>
              </mc:Fallback>
            </mc:AlternateContent>
          </a:graphicData>
        </a:graphic>
      </p:graphicFrame>
      <p:sp>
        <p:nvSpPr>
          <p:cNvPr id="53253" name="文本框 53253"/>
          <p:cNvSpPr txBox="1"/>
          <p:nvPr/>
        </p:nvSpPr>
        <p:spPr>
          <a:xfrm>
            <a:off x="685800" y="6172200"/>
            <a:ext cx="7848600" cy="366713"/>
          </a:xfrm>
          <a:prstGeom prst="rect">
            <a:avLst/>
          </a:prstGeom>
          <a:noFill/>
          <a:ln w="9525">
            <a:noFill/>
          </a:ln>
        </p:spPr>
        <p:txBody>
          <a:bodyPr anchor="t">
            <a:spAutoFit/>
          </a:bodyPr>
          <a:p>
            <a:pPr>
              <a:spcBef>
                <a:spcPct val="50000"/>
              </a:spcBef>
            </a:pPr>
            <a:r>
              <a:rPr lang="en-US" altLang="zh-CN">
                <a:latin typeface="华文楷体" pitchFamily="2" charset="-122"/>
                <a:ea typeface="华文楷体" pitchFamily="2" charset="-122"/>
              </a:rPr>
              <a:t>P’1</a:t>
            </a:r>
            <a:r>
              <a:rPr lang="zh-CN" altLang="en-US">
                <a:latin typeface="华文楷体" pitchFamily="2" charset="-122"/>
                <a:ea typeface="华文楷体" pitchFamily="2" charset="-122"/>
              </a:rPr>
              <a:t>、</a:t>
            </a:r>
            <a:r>
              <a:rPr lang="en-US" altLang="zh-CN">
                <a:latin typeface="华文楷体" pitchFamily="2" charset="-122"/>
                <a:ea typeface="华文楷体" pitchFamily="2" charset="-122"/>
              </a:rPr>
              <a:t>P’2</a:t>
            </a:r>
            <a:r>
              <a:rPr lang="zh-CN" altLang="en-US">
                <a:latin typeface="华文楷体" pitchFamily="2" charset="-122"/>
                <a:ea typeface="华文楷体" pitchFamily="2" charset="-122"/>
              </a:rPr>
              <a:t>、</a:t>
            </a:r>
            <a:r>
              <a:rPr lang="en-US" altLang="zh-CN">
                <a:latin typeface="华文楷体" pitchFamily="2" charset="-122"/>
                <a:ea typeface="华文楷体" pitchFamily="2" charset="-122"/>
              </a:rPr>
              <a:t>P’3……——</a:t>
            </a:r>
            <a:r>
              <a:rPr lang="zh-CN" altLang="en-US">
                <a:latin typeface="华文楷体" pitchFamily="2" charset="-122"/>
                <a:ea typeface="华文楷体" pitchFamily="2" charset="-122"/>
              </a:rPr>
              <a:t>已建项目中各专业工程费用与设备投资的比重。</a:t>
            </a:r>
            <a:endParaRPr lang="zh-CN" altLang="en-US">
              <a:latin typeface="华文楷体" pitchFamily="2" charset="-122"/>
              <a:ea typeface="华文楷体" pitchFamily="2" charset="-122"/>
            </a:endParaRPr>
          </a:p>
        </p:txBody>
      </p:sp>
    </p:spTree>
  </p:cSld>
  <p:clrMapOvr>
    <a:masterClrMapping/>
  </p:clrMapOvr>
  <p:transition spd="med">
    <p:cover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3" name="标题 54273"/>
          <p:cNvSpPr>
            <a:spLocks noGrp="1"/>
          </p:cNvSpPr>
          <p:nvPr>
            <p:ph type="title"/>
          </p:nvPr>
        </p:nvSpPr>
        <p:spPr>
          <a:ln/>
        </p:spPr>
        <p:txBody>
          <a:bodyPr anchor="b"/>
          <a:p>
            <a:endParaRPr lang="zh-CN" altLang="en-US" dirty="0"/>
          </a:p>
        </p:txBody>
      </p:sp>
      <p:sp>
        <p:nvSpPr>
          <p:cNvPr id="54274" name="文本占位符 54274"/>
          <p:cNvSpPr>
            <a:spLocks noGrp="1"/>
          </p:cNvSpPr>
          <p:nvPr>
            <p:ph idx="1"/>
          </p:nvPr>
        </p:nvSpPr>
        <p:spPr>
          <a:ln/>
        </p:spPr>
        <p:txBody>
          <a:bodyPr anchor="t"/>
          <a:p>
            <a:r>
              <a:rPr lang="zh-CN" altLang="en-US" dirty="0"/>
              <a:t>这种方法简单易行，但是精度较低，一般用于设计深度不足，拟建建设项目与类似建设项目的主体工程费或主要生产工艺设备投资比重较大，行业内相关系数等基础资料完备的情况。</a:t>
            </a:r>
            <a:endParaRPr lang="zh-CN" altLang="en-US" dirty="0"/>
          </a:p>
        </p:txBody>
      </p:sp>
    </p:spTree>
  </p:cSld>
  <p:clrMapOvr>
    <a:masterClrMapping/>
  </p:clrMapOvr>
  <p:transition spd="med">
    <p:cover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7" name="文本框 55297"/>
          <p:cNvSpPr txBox="1"/>
          <p:nvPr/>
        </p:nvSpPr>
        <p:spPr>
          <a:xfrm>
            <a:off x="533400" y="533400"/>
            <a:ext cx="8077200" cy="915988"/>
          </a:xfrm>
          <a:prstGeom prst="rect">
            <a:avLst/>
          </a:prstGeom>
          <a:noFill/>
          <a:ln w="9525">
            <a:noFill/>
          </a:ln>
        </p:spPr>
        <p:txBody>
          <a:bodyPr anchor="t">
            <a:spAutoFit/>
          </a:bodyPr>
          <a:p>
            <a:pPr>
              <a:spcBef>
                <a:spcPct val="50000"/>
              </a:spcBef>
            </a:pPr>
            <a:r>
              <a:rPr lang="zh-CN" altLang="en-US">
                <a:latin typeface="Arial" panose="020B0604020202020204" pitchFamily="34" charset="0"/>
                <a:ea typeface="华文楷体" pitchFamily="2" charset="-122"/>
              </a:rPr>
              <a:t>（</a:t>
            </a:r>
            <a:r>
              <a:rPr lang="en-US" altLang="zh-CN">
                <a:latin typeface="Arial" panose="020B0604020202020204" pitchFamily="34" charset="0"/>
                <a:ea typeface="华文楷体" pitchFamily="2" charset="-122"/>
              </a:rPr>
              <a:t>3</a:t>
            </a:r>
            <a:r>
              <a:rPr lang="zh-CN" altLang="en-US">
                <a:latin typeface="Arial" panose="020B0604020202020204" pitchFamily="34" charset="0"/>
                <a:ea typeface="华文楷体" pitchFamily="2" charset="-122"/>
              </a:rPr>
              <a:t>）朗格系数法。这种方法是以设备费为基数，乘以适当系数来推算项目的建设费用。原理是将总成本费用中的直接成本和间接成本分别计算，再合为项目建设的总成本费用。其计算公式为：</a:t>
            </a:r>
            <a:endParaRPr lang="zh-CN" altLang="en-US">
              <a:latin typeface="Arial" panose="020B0604020202020204" pitchFamily="34" charset="0"/>
              <a:ea typeface="华文楷体" pitchFamily="2" charset="-122"/>
            </a:endParaRPr>
          </a:p>
        </p:txBody>
      </p:sp>
      <p:graphicFrame>
        <p:nvGraphicFramePr>
          <p:cNvPr id="55298" name="对象 55298"/>
          <p:cNvGraphicFramePr>
            <a:graphicFrameLocks noChangeAspect="1"/>
          </p:cNvGraphicFramePr>
          <p:nvPr/>
        </p:nvGraphicFramePr>
        <p:xfrm>
          <a:off x="838200" y="1600200"/>
          <a:ext cx="4876800" cy="2368550"/>
        </p:xfrm>
        <a:graphic>
          <a:graphicData uri="http://schemas.openxmlformats.org/presentationml/2006/ole">
            <mc:AlternateContent xmlns:mc="http://schemas.openxmlformats.org/markup-compatibility/2006">
              <mc:Choice xmlns:v="urn:schemas-microsoft-com:vml" Requires="v">
                <p:oleObj spid="_x0000_s3082" name="" r:id="rId1" imgW="3530600" imgH="1714500" progId="Equation.3">
                  <p:embed/>
                </p:oleObj>
              </mc:Choice>
              <mc:Fallback>
                <p:oleObj name="" r:id="rId1" imgW="3530600" imgH="1714500" progId="Equation.3">
                  <p:embed/>
                  <p:pic>
                    <p:nvPicPr>
                      <p:cNvPr id="0" name="图片 3081"/>
                      <p:cNvPicPr/>
                      <p:nvPr/>
                    </p:nvPicPr>
                    <p:blipFill>
                      <a:blip r:embed="rId2"/>
                      <a:stretch>
                        <a:fillRect/>
                      </a:stretch>
                    </p:blipFill>
                    <p:spPr>
                      <a:xfrm>
                        <a:off x="838200" y="1600200"/>
                        <a:ext cx="4876800" cy="2368550"/>
                      </a:xfrm>
                      <a:prstGeom prst="rect">
                        <a:avLst/>
                      </a:prstGeom>
                      <a:noFill/>
                      <a:ln w="38100">
                        <a:noFill/>
                        <a:miter/>
                      </a:ln>
                    </p:spPr>
                  </p:pic>
                </p:oleObj>
              </mc:Fallback>
            </mc:AlternateContent>
          </a:graphicData>
        </a:graphic>
      </p:graphicFrame>
      <p:sp>
        <p:nvSpPr>
          <p:cNvPr id="55299" name="矩形 55299"/>
          <p:cNvSpPr/>
          <p:nvPr/>
        </p:nvSpPr>
        <p:spPr>
          <a:xfrm>
            <a:off x="609600" y="4270375"/>
            <a:ext cx="4984750" cy="641350"/>
          </a:xfrm>
          <a:prstGeom prst="rect">
            <a:avLst/>
          </a:prstGeom>
          <a:noFill/>
          <a:ln w="9525">
            <a:noFill/>
          </a:ln>
        </p:spPr>
        <p:txBody>
          <a:bodyPr wrap="none" anchor="t">
            <a:spAutoFit/>
          </a:bodyPr>
          <a:p>
            <a:r>
              <a:rPr lang="zh-CN" altLang="en-US" dirty="0">
                <a:latin typeface="Arial" panose="020B0604020202020204" pitchFamily="34" charset="0"/>
                <a:ea typeface="华文楷体" pitchFamily="2" charset="-122"/>
              </a:rPr>
              <a:t>朗格系数法是世行项目投资估算常采用的方法。</a:t>
            </a:r>
            <a:endParaRPr lang="zh-CN" altLang="en-US" dirty="0">
              <a:latin typeface="Arial" panose="020B0604020202020204" pitchFamily="34" charset="0"/>
              <a:ea typeface="华文楷体" pitchFamily="2" charset="-122"/>
            </a:endParaRPr>
          </a:p>
          <a:p>
            <a:r>
              <a:rPr lang="zh-CN" altLang="en-US" dirty="0">
                <a:latin typeface="Arial" panose="020B0604020202020204" pitchFamily="34" charset="0"/>
                <a:ea typeface="华文楷体" pitchFamily="2" charset="-122"/>
              </a:rPr>
              <a:t>朗格系数法估算误差在10% </a:t>
            </a:r>
            <a:r>
              <a:rPr lang="en-US" altLang="zh-CN">
                <a:latin typeface="Arial" panose="020B0604020202020204" pitchFamily="34" charset="0"/>
                <a:ea typeface="华文楷体" pitchFamily="2" charset="-122"/>
              </a:rPr>
              <a:t>～</a:t>
            </a:r>
            <a:r>
              <a:rPr lang="zh-CN" altLang="en-US" dirty="0">
                <a:latin typeface="Arial" panose="020B0604020202020204" pitchFamily="34" charset="0"/>
                <a:ea typeface="华文楷体" pitchFamily="2" charset="-122"/>
              </a:rPr>
              <a:t>15%。</a:t>
            </a:r>
            <a:endParaRPr lang="zh-CN" altLang="en-US" dirty="0">
              <a:latin typeface="Arial" panose="020B0604020202020204" pitchFamily="34" charset="0"/>
              <a:ea typeface="华文楷体" pitchFamily="2" charset="-122"/>
            </a:endParaRPr>
          </a:p>
        </p:txBody>
      </p:sp>
    </p:spTree>
  </p:cSld>
  <p:clrMapOvr>
    <a:masterClrMapping/>
  </p:clrMapOvr>
  <p:transition spd="med">
    <p:cover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1" name="文本框 56321"/>
          <p:cNvSpPr txBox="1"/>
          <p:nvPr/>
        </p:nvSpPr>
        <p:spPr>
          <a:xfrm>
            <a:off x="533400" y="533400"/>
            <a:ext cx="8153400" cy="641350"/>
          </a:xfrm>
          <a:prstGeom prst="rect">
            <a:avLst/>
          </a:prstGeom>
          <a:noFill/>
          <a:ln w="9525">
            <a:noFill/>
          </a:ln>
        </p:spPr>
        <p:txBody>
          <a:bodyPr anchor="t">
            <a:spAutoFit/>
          </a:bodyPr>
          <a:p>
            <a:pPr>
              <a:spcBef>
                <a:spcPct val="50000"/>
              </a:spcBef>
            </a:pPr>
            <a:r>
              <a:rPr lang="en-US" altLang="zh-CN">
                <a:latin typeface="Arial" panose="020B0604020202020204" pitchFamily="34" charset="0"/>
                <a:ea typeface="华文楷体" pitchFamily="2" charset="-122"/>
              </a:rPr>
              <a:t>[</a:t>
            </a:r>
            <a:r>
              <a:rPr lang="zh-CN" altLang="en-US">
                <a:latin typeface="Arial" panose="020B0604020202020204" pitchFamily="34" charset="0"/>
                <a:ea typeface="华文楷体" pitchFamily="2" charset="-122"/>
              </a:rPr>
              <a:t>例题</a:t>
            </a:r>
            <a:r>
              <a:rPr lang="en-US" altLang="zh-CN">
                <a:latin typeface="Arial" panose="020B0604020202020204" pitchFamily="34" charset="0"/>
                <a:ea typeface="华文楷体" pitchFamily="2" charset="-122"/>
              </a:rPr>
              <a:t>]</a:t>
            </a:r>
            <a:r>
              <a:rPr lang="zh-CN" altLang="en-US">
                <a:latin typeface="Arial" panose="020B0604020202020204" pitchFamily="34" charset="0"/>
                <a:ea typeface="华文楷体" pitchFamily="2" charset="-122"/>
              </a:rPr>
              <a:t>在北非某地建设一座年产</a:t>
            </a:r>
            <a:r>
              <a:rPr lang="en-US" altLang="zh-CN">
                <a:latin typeface="Arial" panose="020B0604020202020204" pitchFamily="34" charset="0"/>
                <a:ea typeface="华文楷体" pitchFamily="2" charset="-122"/>
              </a:rPr>
              <a:t>30</a:t>
            </a:r>
            <a:r>
              <a:rPr lang="zh-CN" altLang="en-US">
                <a:latin typeface="Arial" panose="020B0604020202020204" pitchFamily="34" charset="0"/>
                <a:ea typeface="华文楷体" pitchFamily="2" charset="-122"/>
              </a:rPr>
              <a:t>万套汽车轮胎的工厂，已知该工厂的设备到达该工地的费用为</a:t>
            </a:r>
            <a:r>
              <a:rPr lang="en-US" altLang="zh-CN">
                <a:latin typeface="Arial" panose="020B0604020202020204" pitchFamily="34" charset="0"/>
                <a:ea typeface="华文楷体" pitchFamily="2" charset="-122"/>
              </a:rPr>
              <a:t>2204</a:t>
            </a:r>
            <a:r>
              <a:rPr lang="zh-CN" altLang="en-US">
                <a:latin typeface="Arial" panose="020B0604020202020204" pitchFamily="34" charset="0"/>
                <a:ea typeface="华文楷体" pitchFamily="2" charset="-122"/>
              </a:rPr>
              <a:t>万美元。试估算该工厂的投资。</a:t>
            </a:r>
            <a:endParaRPr lang="zh-CN" altLang="en-US">
              <a:latin typeface="Arial" panose="020B0604020202020204" pitchFamily="34" charset="0"/>
              <a:ea typeface="华文楷体" pitchFamily="2" charset="-122"/>
            </a:endParaRPr>
          </a:p>
        </p:txBody>
      </p:sp>
      <p:graphicFrame>
        <p:nvGraphicFramePr>
          <p:cNvPr id="56323" name="表格 56322"/>
          <p:cNvGraphicFramePr/>
          <p:nvPr/>
        </p:nvGraphicFramePr>
        <p:xfrm>
          <a:off x="457200" y="1524000"/>
          <a:ext cx="8077200" cy="4178300"/>
        </p:xfrm>
        <a:graphic>
          <a:graphicData uri="http://schemas.openxmlformats.org/drawingml/2006/table">
            <a:tbl>
              <a:tblPr/>
              <a:tblGrid>
                <a:gridCol w="522288"/>
                <a:gridCol w="2982912"/>
                <a:gridCol w="1339850"/>
                <a:gridCol w="1616075"/>
                <a:gridCol w="1616075"/>
              </a:tblGrid>
              <a:tr h="396875">
                <a:tc gridSpan="5">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朗格系数包含的内容</a:t>
                      </a:r>
                      <a:endParaRPr lang="zh-CN" altLang="en-US" sz="2000">
                        <a:latin typeface="华文楷体" pitchFamily="2" charset="-122"/>
                        <a:ea typeface="华文楷体" pitchFamily="2" charset="-122"/>
                      </a:endParaRPr>
                    </a:p>
                  </a:txBody>
                  <a:tcPr>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r>
              <a:tr h="558800">
                <a:tc gridSpan="2">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项目</a:t>
                      </a:r>
                      <a:endParaRPr lang="zh-CN" altLang="en-US" sz="2000">
                        <a:latin typeface="华文楷体" pitchFamily="2" charset="-122"/>
                        <a:ea typeface="华文楷体"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固体流程</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固流流程</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流体流程</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58800">
                <a:tc gridSpan="2">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朗格系数</a:t>
                      </a:r>
                      <a:r>
                        <a:rPr lang="en-US" altLang="zh-CN" sz="2000">
                          <a:latin typeface="华文楷体" pitchFamily="2" charset="-122"/>
                          <a:ea typeface="华文楷体" pitchFamily="2" charset="-122"/>
                        </a:rPr>
                        <a:t>L</a:t>
                      </a:r>
                      <a:endParaRPr lang="en-US" altLang="zh-CN" sz="2000">
                        <a:latin typeface="华文楷体" pitchFamily="2" charset="-122"/>
                        <a:ea typeface="华文楷体"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en-US" altLang="zh-CN" sz="2000">
                          <a:latin typeface="华文楷体" pitchFamily="2" charset="-122"/>
                          <a:ea typeface="华文楷体" pitchFamily="2" charset="-122"/>
                        </a:rPr>
                        <a:t>3.1</a:t>
                      </a:r>
                      <a:endParaRPr lang="en-US" altLang="zh-CN"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en-US" altLang="zh-CN" sz="2000">
                          <a:latin typeface="华文楷体" pitchFamily="2" charset="-122"/>
                          <a:ea typeface="华文楷体" pitchFamily="2" charset="-122"/>
                        </a:rPr>
                        <a:t>3.63</a:t>
                      </a:r>
                      <a:endParaRPr lang="en-US" altLang="zh-CN"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en-US" altLang="zh-CN" sz="2000">
                          <a:latin typeface="华文楷体" pitchFamily="2" charset="-122"/>
                          <a:ea typeface="华文楷体" pitchFamily="2" charset="-122"/>
                        </a:rPr>
                        <a:t>4.74</a:t>
                      </a:r>
                      <a:endParaRPr lang="en-US" altLang="zh-CN"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701675">
                <a:tc rowSpan="4">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内容</a:t>
                      </a:r>
                      <a:endParaRPr lang="zh-CN" altLang="en-US" sz="2000">
                        <a:latin typeface="华文楷体" pitchFamily="2" charset="-122"/>
                        <a:ea typeface="华文楷体"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a:t>
                      </a:r>
                      <a:r>
                        <a:rPr lang="en-US" altLang="zh-CN" sz="2000">
                          <a:latin typeface="华文楷体" pitchFamily="2" charset="-122"/>
                          <a:ea typeface="华文楷体" pitchFamily="2" charset="-122"/>
                        </a:rPr>
                        <a:t>a</a:t>
                      </a:r>
                      <a:r>
                        <a:rPr lang="zh-CN" altLang="en-US" sz="2000">
                          <a:latin typeface="华文楷体" pitchFamily="2" charset="-122"/>
                          <a:ea typeface="华文楷体" pitchFamily="2" charset="-122"/>
                        </a:rPr>
                        <a:t>）包括基础、设备、绝热、油漆及设备安装费</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gridSpan="3">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en-US" altLang="zh-CN" sz="2000">
                          <a:latin typeface="华文楷体" pitchFamily="2" charset="-122"/>
                          <a:ea typeface="华文楷体" pitchFamily="2" charset="-122"/>
                        </a:rPr>
                        <a:t>E×1.43</a:t>
                      </a:r>
                      <a:endParaRPr lang="en-US" altLang="zh-CN"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r>
              <a:tr h="701675">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a:t>
                      </a:r>
                      <a:r>
                        <a:rPr lang="en-US" altLang="zh-CN" sz="2000">
                          <a:latin typeface="华文楷体" pitchFamily="2" charset="-122"/>
                          <a:ea typeface="华文楷体" pitchFamily="2" charset="-122"/>
                        </a:rPr>
                        <a:t>b</a:t>
                      </a:r>
                      <a:r>
                        <a:rPr lang="zh-CN" altLang="en-US" sz="2000">
                          <a:latin typeface="华文楷体" pitchFamily="2" charset="-122"/>
                          <a:ea typeface="华文楷体" pitchFamily="2" charset="-122"/>
                        </a:rPr>
                        <a:t>）包括上述在内和配管工程费</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a:t>
                      </a:r>
                      <a:r>
                        <a:rPr lang="en-US" altLang="zh-CN" sz="2000">
                          <a:latin typeface="华文楷体" pitchFamily="2" charset="-122"/>
                          <a:ea typeface="华文楷体" pitchFamily="2" charset="-122"/>
                        </a:rPr>
                        <a:t>a</a:t>
                      </a:r>
                      <a:r>
                        <a:rPr lang="zh-CN" altLang="en-US" sz="2000">
                          <a:latin typeface="华文楷体" pitchFamily="2" charset="-122"/>
                          <a:ea typeface="华文楷体" pitchFamily="2" charset="-122"/>
                        </a:rPr>
                        <a:t>）</a:t>
                      </a:r>
                      <a:r>
                        <a:rPr lang="en-US" altLang="zh-CN" sz="2000">
                          <a:latin typeface="华文楷体" pitchFamily="2" charset="-122"/>
                          <a:ea typeface="华文楷体" pitchFamily="2" charset="-122"/>
                        </a:rPr>
                        <a:t>×1.1</a:t>
                      </a:r>
                      <a:endParaRPr lang="en-US" altLang="zh-CN"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a:t>
                      </a:r>
                      <a:r>
                        <a:rPr lang="en-US" altLang="zh-CN" sz="2000">
                          <a:latin typeface="华文楷体" pitchFamily="2" charset="-122"/>
                          <a:ea typeface="华文楷体" pitchFamily="2" charset="-122"/>
                        </a:rPr>
                        <a:t>a</a:t>
                      </a:r>
                      <a:r>
                        <a:rPr lang="zh-CN" altLang="en-US" sz="2000">
                          <a:latin typeface="华文楷体" pitchFamily="2" charset="-122"/>
                          <a:ea typeface="华文楷体" pitchFamily="2" charset="-122"/>
                        </a:rPr>
                        <a:t>）</a:t>
                      </a:r>
                      <a:r>
                        <a:rPr lang="en-US" altLang="zh-CN" sz="2000">
                          <a:latin typeface="华文楷体" pitchFamily="2" charset="-122"/>
                          <a:ea typeface="华文楷体" pitchFamily="2" charset="-122"/>
                        </a:rPr>
                        <a:t>×1.25</a:t>
                      </a:r>
                      <a:endParaRPr lang="en-US" altLang="zh-CN"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a:t>
                      </a:r>
                      <a:r>
                        <a:rPr lang="en-US" altLang="zh-CN" sz="2000">
                          <a:latin typeface="华文楷体" pitchFamily="2" charset="-122"/>
                          <a:ea typeface="华文楷体" pitchFamily="2" charset="-122"/>
                        </a:rPr>
                        <a:t>a</a:t>
                      </a:r>
                      <a:r>
                        <a:rPr lang="zh-CN" altLang="en-US" sz="2000">
                          <a:latin typeface="华文楷体" pitchFamily="2" charset="-122"/>
                          <a:ea typeface="华文楷体" pitchFamily="2" charset="-122"/>
                        </a:rPr>
                        <a:t>）</a:t>
                      </a:r>
                      <a:r>
                        <a:rPr lang="en-US" altLang="zh-CN" sz="2000">
                          <a:latin typeface="华文楷体" pitchFamily="2" charset="-122"/>
                          <a:ea typeface="华文楷体" pitchFamily="2" charset="-122"/>
                        </a:rPr>
                        <a:t>×1.6</a:t>
                      </a:r>
                      <a:endParaRPr lang="en-US" altLang="zh-CN"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58800">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a:t>
                      </a:r>
                      <a:r>
                        <a:rPr lang="en-US" altLang="zh-CN" sz="2000">
                          <a:latin typeface="华文楷体" pitchFamily="2" charset="-122"/>
                          <a:ea typeface="华文楷体" pitchFamily="2" charset="-122"/>
                        </a:rPr>
                        <a:t>c</a:t>
                      </a:r>
                      <a:r>
                        <a:rPr lang="zh-CN" altLang="en-US" sz="2000">
                          <a:latin typeface="华文楷体" pitchFamily="2" charset="-122"/>
                          <a:ea typeface="华文楷体" pitchFamily="2" charset="-122"/>
                        </a:rPr>
                        <a:t>）装置直接费</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gridSpan="3">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a:t>
                      </a:r>
                      <a:r>
                        <a:rPr lang="en-US" altLang="zh-CN" sz="2000">
                          <a:latin typeface="华文楷体" pitchFamily="2" charset="-122"/>
                          <a:ea typeface="华文楷体" pitchFamily="2" charset="-122"/>
                        </a:rPr>
                        <a:t>b</a:t>
                      </a:r>
                      <a:r>
                        <a:rPr lang="zh-CN" altLang="en-US" sz="2000">
                          <a:latin typeface="华文楷体" pitchFamily="2" charset="-122"/>
                          <a:ea typeface="华文楷体" pitchFamily="2" charset="-122"/>
                        </a:rPr>
                        <a:t>）</a:t>
                      </a:r>
                      <a:r>
                        <a:rPr lang="en-US" altLang="zh-CN" sz="2000">
                          <a:latin typeface="华文楷体" pitchFamily="2" charset="-122"/>
                          <a:ea typeface="华文楷体" pitchFamily="2" charset="-122"/>
                        </a:rPr>
                        <a:t>×1.5</a:t>
                      </a:r>
                      <a:endParaRPr lang="en-US" altLang="zh-CN"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r>
              <a:tr h="701675">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28575" cap="flat" cmpd="sng">
                      <a:solidFill>
                        <a:schemeClr val="tx1"/>
                      </a:solidFill>
                      <a:prstDash val="solid"/>
                      <a:headEnd type="none" w="med" len="med"/>
                      <a:tailEnd type="none" w="med" len="med"/>
                    </a:lnB>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a:t>
                      </a:r>
                      <a:r>
                        <a:rPr lang="en-US" altLang="zh-CN" sz="2000">
                          <a:latin typeface="华文楷体" pitchFamily="2" charset="-122"/>
                          <a:ea typeface="华文楷体" pitchFamily="2" charset="-122"/>
                        </a:rPr>
                        <a:t>d</a:t>
                      </a:r>
                      <a:r>
                        <a:rPr lang="zh-CN" altLang="en-US" sz="2000">
                          <a:latin typeface="华文楷体" pitchFamily="2" charset="-122"/>
                          <a:ea typeface="华文楷体" pitchFamily="2" charset="-122"/>
                        </a:rPr>
                        <a:t>）包括上述在内和间接费，总费用（</a:t>
                      </a:r>
                      <a:r>
                        <a:rPr lang="en-US" altLang="zh-CN" sz="2000">
                          <a:latin typeface="华文楷体" pitchFamily="2" charset="-122"/>
                          <a:ea typeface="华文楷体" pitchFamily="2" charset="-122"/>
                        </a:rPr>
                        <a:t>C</a:t>
                      </a:r>
                      <a:r>
                        <a:rPr lang="zh-CN" altLang="en-US" sz="2000">
                          <a:latin typeface="华文楷体" pitchFamily="2" charset="-122"/>
                          <a:ea typeface="华文楷体" pitchFamily="2" charset="-122"/>
                        </a:rPr>
                        <a:t>）</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a:t>
                      </a:r>
                      <a:r>
                        <a:rPr lang="en-US" altLang="zh-CN" sz="2000">
                          <a:latin typeface="华文楷体" pitchFamily="2" charset="-122"/>
                          <a:ea typeface="华文楷体" pitchFamily="2" charset="-122"/>
                        </a:rPr>
                        <a:t>c</a:t>
                      </a:r>
                      <a:r>
                        <a:rPr lang="zh-CN" altLang="en-US" sz="2000">
                          <a:latin typeface="华文楷体" pitchFamily="2" charset="-122"/>
                          <a:ea typeface="华文楷体" pitchFamily="2" charset="-122"/>
                        </a:rPr>
                        <a:t>）</a:t>
                      </a:r>
                      <a:r>
                        <a:rPr lang="en-US" altLang="zh-CN" sz="2000">
                          <a:latin typeface="华文楷体" pitchFamily="2" charset="-122"/>
                          <a:ea typeface="华文楷体" pitchFamily="2" charset="-122"/>
                        </a:rPr>
                        <a:t>×1.31</a:t>
                      </a:r>
                      <a:endParaRPr lang="en-US" altLang="zh-CN"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a:t>
                      </a:r>
                      <a:r>
                        <a:rPr lang="en-US" altLang="zh-CN" sz="2000">
                          <a:latin typeface="华文楷体" pitchFamily="2" charset="-122"/>
                          <a:ea typeface="华文楷体" pitchFamily="2" charset="-122"/>
                        </a:rPr>
                        <a:t>c</a:t>
                      </a:r>
                      <a:r>
                        <a:rPr lang="zh-CN" altLang="en-US" sz="2000">
                          <a:latin typeface="华文楷体" pitchFamily="2" charset="-122"/>
                          <a:ea typeface="华文楷体" pitchFamily="2" charset="-122"/>
                        </a:rPr>
                        <a:t>）</a:t>
                      </a:r>
                      <a:r>
                        <a:rPr lang="en-US" altLang="zh-CN" sz="2000">
                          <a:latin typeface="华文楷体" pitchFamily="2" charset="-122"/>
                          <a:ea typeface="华文楷体" pitchFamily="2" charset="-122"/>
                        </a:rPr>
                        <a:t>×1.35</a:t>
                      </a:r>
                      <a:endParaRPr lang="en-US" altLang="zh-CN"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a:t>
                      </a:r>
                      <a:r>
                        <a:rPr lang="en-US" altLang="zh-CN" sz="2000">
                          <a:latin typeface="华文楷体" pitchFamily="2" charset="-122"/>
                          <a:ea typeface="华文楷体" pitchFamily="2" charset="-122"/>
                        </a:rPr>
                        <a:t>c</a:t>
                      </a:r>
                      <a:r>
                        <a:rPr lang="zh-CN" altLang="en-US" sz="2000">
                          <a:latin typeface="华文楷体" pitchFamily="2" charset="-122"/>
                          <a:ea typeface="华文楷体" pitchFamily="2" charset="-122"/>
                        </a:rPr>
                        <a:t>）</a:t>
                      </a:r>
                      <a:r>
                        <a:rPr lang="en-US" altLang="zh-CN" sz="2000">
                          <a:latin typeface="华文楷体" pitchFamily="2" charset="-122"/>
                          <a:ea typeface="华文楷体" pitchFamily="2" charset="-122"/>
                        </a:rPr>
                        <a:t>×1.38</a:t>
                      </a:r>
                      <a:endParaRPr lang="en-US" altLang="zh-CN"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cover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5" name="文本框 57345"/>
          <p:cNvSpPr txBox="1"/>
          <p:nvPr/>
        </p:nvSpPr>
        <p:spPr>
          <a:xfrm>
            <a:off x="457200" y="381000"/>
            <a:ext cx="8229600" cy="6007100"/>
          </a:xfrm>
          <a:prstGeom prst="rect">
            <a:avLst/>
          </a:prstGeom>
          <a:noFill/>
          <a:ln w="9525">
            <a:noFill/>
          </a:ln>
        </p:spPr>
        <p:txBody>
          <a:bodyPr anchor="t">
            <a:spAutoFit/>
          </a:bodyPr>
          <a:p>
            <a:pPr>
              <a:spcBef>
                <a:spcPct val="50000"/>
              </a:spcBef>
            </a:pPr>
            <a:r>
              <a:rPr lang="en-US" altLang="zh-CN">
                <a:latin typeface="Arial" panose="020B0604020202020204" pitchFamily="34" charset="0"/>
                <a:ea typeface="华文楷体" pitchFamily="2" charset="-122"/>
              </a:rPr>
              <a:t>[</a:t>
            </a:r>
            <a:r>
              <a:rPr lang="zh-CN" altLang="en-US">
                <a:latin typeface="Arial" panose="020B0604020202020204" pitchFamily="34" charset="0"/>
                <a:ea typeface="华文楷体" pitchFamily="2" charset="-122"/>
              </a:rPr>
              <a:t>解</a:t>
            </a:r>
            <a:r>
              <a:rPr lang="en-US" altLang="zh-CN">
                <a:latin typeface="Arial" panose="020B0604020202020204" pitchFamily="34" charset="0"/>
                <a:ea typeface="华文楷体" pitchFamily="2" charset="-122"/>
              </a:rPr>
              <a:t>]</a:t>
            </a:r>
            <a:r>
              <a:rPr lang="zh-CN" altLang="en-US">
                <a:latin typeface="Arial" panose="020B0604020202020204" pitchFamily="34" charset="0"/>
                <a:ea typeface="华文楷体" pitchFamily="2" charset="-122"/>
              </a:rPr>
              <a:t>轮胎工厂的生产流程基本上属于固体流程，因此在采用朗格系数法时，全部数据应采用固体流程的数据。现计算如下：</a:t>
            </a:r>
            <a:endParaRPr lang="zh-CN" altLang="en-US">
              <a:latin typeface="Arial" panose="020B0604020202020204" pitchFamily="34" charset="0"/>
              <a:ea typeface="华文楷体" pitchFamily="2" charset="-122"/>
            </a:endParaRPr>
          </a:p>
          <a:p>
            <a:pPr>
              <a:spcBef>
                <a:spcPct val="50000"/>
              </a:spcBef>
            </a:pPr>
            <a:r>
              <a:rPr lang="zh-CN" altLang="en-US">
                <a:latin typeface="Arial" panose="020B0604020202020204" pitchFamily="34" charset="0"/>
                <a:ea typeface="华文楷体" pitchFamily="2" charset="-122"/>
              </a:rPr>
              <a:t>（</a:t>
            </a:r>
            <a:r>
              <a:rPr lang="en-US" altLang="zh-CN">
                <a:latin typeface="Arial" panose="020B0604020202020204" pitchFamily="34" charset="0"/>
                <a:ea typeface="华文楷体" pitchFamily="2" charset="-122"/>
              </a:rPr>
              <a:t>1</a:t>
            </a:r>
            <a:r>
              <a:rPr lang="zh-CN" altLang="en-US">
                <a:latin typeface="Arial" panose="020B0604020202020204" pitchFamily="34" charset="0"/>
                <a:ea typeface="华文楷体" pitchFamily="2" charset="-122"/>
              </a:rPr>
              <a:t>）设备到达现场的费用</a:t>
            </a:r>
            <a:r>
              <a:rPr lang="en-US" altLang="zh-CN">
                <a:latin typeface="Arial" panose="020B0604020202020204" pitchFamily="34" charset="0"/>
                <a:ea typeface="华文楷体" pitchFamily="2" charset="-122"/>
              </a:rPr>
              <a:t>2204</a:t>
            </a:r>
            <a:r>
              <a:rPr lang="zh-CN" altLang="en-US">
                <a:latin typeface="Arial" panose="020B0604020202020204" pitchFamily="34" charset="0"/>
                <a:ea typeface="华文楷体" pitchFamily="2" charset="-122"/>
              </a:rPr>
              <a:t>万美元。</a:t>
            </a:r>
            <a:endParaRPr lang="zh-CN" altLang="en-US">
              <a:latin typeface="Arial" panose="020B0604020202020204" pitchFamily="34" charset="0"/>
              <a:ea typeface="华文楷体" pitchFamily="2" charset="-122"/>
            </a:endParaRPr>
          </a:p>
          <a:p>
            <a:pPr>
              <a:spcBef>
                <a:spcPct val="50000"/>
              </a:spcBef>
            </a:pPr>
            <a:r>
              <a:rPr lang="zh-CN" altLang="en-US">
                <a:latin typeface="Arial" panose="020B0604020202020204" pitchFamily="34" charset="0"/>
                <a:ea typeface="华文楷体" pitchFamily="2" charset="-122"/>
              </a:rPr>
              <a:t>（</a:t>
            </a:r>
            <a:r>
              <a:rPr lang="en-US" altLang="zh-CN">
                <a:latin typeface="Arial" panose="020B0604020202020204" pitchFamily="34" charset="0"/>
                <a:ea typeface="华文楷体" pitchFamily="2" charset="-122"/>
              </a:rPr>
              <a:t>2</a:t>
            </a:r>
            <a:r>
              <a:rPr lang="zh-CN" altLang="en-US">
                <a:latin typeface="Arial" panose="020B0604020202020204" pitchFamily="34" charset="0"/>
                <a:ea typeface="华文楷体" pitchFamily="2" charset="-122"/>
              </a:rPr>
              <a:t>）计算费用（</a:t>
            </a:r>
            <a:r>
              <a:rPr lang="en-US" altLang="zh-CN">
                <a:latin typeface="Arial" panose="020B0604020202020204" pitchFamily="34" charset="0"/>
                <a:ea typeface="华文楷体" pitchFamily="2" charset="-122"/>
              </a:rPr>
              <a:t>a</a:t>
            </a:r>
            <a:r>
              <a:rPr lang="zh-CN" altLang="en-US">
                <a:latin typeface="Arial" panose="020B0604020202020204" pitchFamily="34" charset="0"/>
                <a:ea typeface="华文楷体" pitchFamily="2" charset="-122"/>
              </a:rPr>
              <a:t>）</a:t>
            </a:r>
            <a:r>
              <a:rPr lang="en-US" altLang="zh-CN">
                <a:latin typeface="Arial" panose="020B0604020202020204" pitchFamily="34" charset="0"/>
                <a:ea typeface="华文楷体" pitchFamily="2" charset="-122"/>
              </a:rPr>
              <a:t>=E×1.43=3151.72</a:t>
            </a:r>
            <a:r>
              <a:rPr lang="zh-CN" altLang="en-US">
                <a:latin typeface="Arial" panose="020B0604020202020204" pitchFamily="34" charset="0"/>
                <a:ea typeface="华文楷体" pitchFamily="2" charset="-122"/>
              </a:rPr>
              <a:t>（万美元）</a:t>
            </a:r>
            <a:endParaRPr lang="zh-CN" altLang="en-US">
              <a:latin typeface="Arial" panose="020B0604020202020204" pitchFamily="34" charset="0"/>
              <a:ea typeface="华文楷体" pitchFamily="2" charset="-122"/>
            </a:endParaRPr>
          </a:p>
          <a:p>
            <a:pPr>
              <a:spcBef>
                <a:spcPct val="50000"/>
              </a:spcBef>
            </a:pPr>
            <a:r>
              <a:rPr lang="zh-CN" altLang="en-US">
                <a:latin typeface="Arial" panose="020B0604020202020204" pitchFamily="34" charset="0"/>
                <a:ea typeface="华文楷体" pitchFamily="2" charset="-122"/>
              </a:rPr>
              <a:t>则设备基础、绝热、油刷及安装费用为：</a:t>
            </a:r>
            <a:r>
              <a:rPr lang="en-US" altLang="zh-CN">
                <a:latin typeface="Arial" panose="020B0604020202020204" pitchFamily="34" charset="0"/>
                <a:ea typeface="华文楷体" pitchFamily="2" charset="-122"/>
              </a:rPr>
              <a:t>3151.72</a:t>
            </a:r>
            <a:r>
              <a:rPr lang="zh-CN" altLang="en-US">
                <a:latin typeface="Arial" panose="020B0604020202020204" pitchFamily="34" charset="0"/>
                <a:ea typeface="华文楷体" pitchFamily="2" charset="-122"/>
              </a:rPr>
              <a:t>－</a:t>
            </a:r>
            <a:r>
              <a:rPr lang="en-US" altLang="zh-CN">
                <a:latin typeface="Arial" panose="020B0604020202020204" pitchFamily="34" charset="0"/>
                <a:ea typeface="华文楷体" pitchFamily="2" charset="-122"/>
              </a:rPr>
              <a:t>2204=947.72</a:t>
            </a:r>
            <a:r>
              <a:rPr lang="zh-CN" altLang="en-US">
                <a:latin typeface="Arial" panose="020B0604020202020204" pitchFamily="34" charset="0"/>
                <a:ea typeface="华文楷体" pitchFamily="2" charset="-122"/>
              </a:rPr>
              <a:t>（万美元）</a:t>
            </a:r>
            <a:endParaRPr lang="zh-CN" altLang="en-US">
              <a:latin typeface="Arial" panose="020B0604020202020204" pitchFamily="34" charset="0"/>
              <a:ea typeface="华文楷体" pitchFamily="2" charset="-122"/>
            </a:endParaRPr>
          </a:p>
          <a:p>
            <a:pPr>
              <a:spcBef>
                <a:spcPct val="50000"/>
              </a:spcBef>
            </a:pPr>
            <a:r>
              <a:rPr lang="zh-CN" altLang="en-US">
                <a:latin typeface="Arial" panose="020B0604020202020204" pitchFamily="34" charset="0"/>
                <a:ea typeface="华文楷体" pitchFamily="2" charset="-122"/>
              </a:rPr>
              <a:t>（</a:t>
            </a:r>
            <a:r>
              <a:rPr lang="en-US" altLang="zh-CN">
                <a:latin typeface="Arial" panose="020B0604020202020204" pitchFamily="34" charset="0"/>
                <a:ea typeface="华文楷体" pitchFamily="2" charset="-122"/>
              </a:rPr>
              <a:t>3</a:t>
            </a:r>
            <a:r>
              <a:rPr lang="zh-CN" altLang="en-US">
                <a:latin typeface="Arial" panose="020B0604020202020204" pitchFamily="34" charset="0"/>
                <a:ea typeface="华文楷体" pitchFamily="2" charset="-122"/>
              </a:rPr>
              <a:t>）计算费用（</a:t>
            </a:r>
            <a:r>
              <a:rPr lang="en-US" altLang="zh-CN">
                <a:latin typeface="Arial" panose="020B0604020202020204" pitchFamily="34" charset="0"/>
                <a:ea typeface="华文楷体" pitchFamily="2" charset="-122"/>
              </a:rPr>
              <a:t>b</a:t>
            </a:r>
            <a:r>
              <a:rPr lang="zh-CN" altLang="en-US">
                <a:latin typeface="Arial" panose="020B0604020202020204" pitchFamily="34" charset="0"/>
                <a:ea typeface="华文楷体" pitchFamily="2" charset="-122"/>
              </a:rPr>
              <a:t>）</a:t>
            </a:r>
            <a:endParaRPr lang="zh-CN" altLang="en-US">
              <a:latin typeface="Arial" panose="020B0604020202020204" pitchFamily="34" charset="0"/>
              <a:ea typeface="华文楷体" pitchFamily="2" charset="-122"/>
            </a:endParaRPr>
          </a:p>
          <a:p>
            <a:pPr>
              <a:spcBef>
                <a:spcPct val="50000"/>
              </a:spcBef>
            </a:pPr>
            <a:r>
              <a:rPr lang="zh-CN" altLang="en-US">
                <a:latin typeface="Arial" panose="020B0604020202020204" pitchFamily="34" charset="0"/>
                <a:ea typeface="华文楷体" pitchFamily="2" charset="-122"/>
              </a:rPr>
              <a:t>         （</a:t>
            </a:r>
            <a:r>
              <a:rPr lang="en-US" altLang="zh-CN">
                <a:latin typeface="Arial" panose="020B0604020202020204" pitchFamily="34" charset="0"/>
                <a:ea typeface="华文楷体" pitchFamily="2" charset="-122"/>
              </a:rPr>
              <a:t>b</a:t>
            </a:r>
            <a:r>
              <a:rPr lang="zh-CN" altLang="en-US">
                <a:latin typeface="Arial" panose="020B0604020202020204" pitchFamily="34" charset="0"/>
                <a:ea typeface="华文楷体" pitchFamily="2" charset="-122"/>
              </a:rPr>
              <a:t>）</a:t>
            </a:r>
            <a:r>
              <a:rPr lang="en-US" altLang="zh-CN">
                <a:latin typeface="Arial" panose="020B0604020202020204" pitchFamily="34" charset="0"/>
                <a:ea typeface="华文楷体" pitchFamily="2" charset="-122"/>
              </a:rPr>
              <a:t>=E×1.43×1.1=2204×1.43×1.1=3466.89 </a:t>
            </a:r>
            <a:r>
              <a:rPr lang="zh-CN" altLang="en-US">
                <a:latin typeface="Arial" panose="020B0604020202020204" pitchFamily="34" charset="0"/>
                <a:ea typeface="华文楷体" pitchFamily="2" charset="-122"/>
              </a:rPr>
              <a:t>（万美元）</a:t>
            </a:r>
            <a:endParaRPr lang="zh-CN" altLang="en-US">
              <a:latin typeface="Arial" panose="020B0604020202020204" pitchFamily="34" charset="0"/>
              <a:ea typeface="华文楷体" pitchFamily="2" charset="-122"/>
            </a:endParaRPr>
          </a:p>
          <a:p>
            <a:pPr>
              <a:spcBef>
                <a:spcPct val="50000"/>
              </a:spcBef>
            </a:pPr>
            <a:r>
              <a:rPr lang="zh-CN" altLang="en-US">
                <a:latin typeface="Arial" panose="020B0604020202020204" pitchFamily="34" charset="0"/>
                <a:ea typeface="华文楷体" pitchFamily="2" charset="-122"/>
              </a:rPr>
              <a:t>则其中配管（管道工程）费用为：</a:t>
            </a:r>
            <a:r>
              <a:rPr lang="en-US" altLang="zh-CN">
                <a:latin typeface="Arial" panose="020B0604020202020204" pitchFamily="34" charset="0"/>
                <a:ea typeface="华文楷体" pitchFamily="2" charset="-122"/>
              </a:rPr>
              <a:t>3466.89 </a:t>
            </a:r>
            <a:r>
              <a:rPr lang="zh-CN" altLang="en-US">
                <a:latin typeface="Arial" panose="020B0604020202020204" pitchFamily="34" charset="0"/>
                <a:ea typeface="华文楷体" pitchFamily="2" charset="-122"/>
              </a:rPr>
              <a:t>－ </a:t>
            </a:r>
            <a:r>
              <a:rPr lang="en-US" altLang="zh-CN">
                <a:latin typeface="Arial" panose="020B0604020202020204" pitchFamily="34" charset="0"/>
                <a:ea typeface="华文楷体" pitchFamily="2" charset="-122"/>
              </a:rPr>
              <a:t>3151.72=315.17</a:t>
            </a:r>
            <a:r>
              <a:rPr lang="zh-CN" altLang="en-US">
                <a:latin typeface="Arial" panose="020B0604020202020204" pitchFamily="34" charset="0"/>
                <a:ea typeface="华文楷体" pitchFamily="2" charset="-122"/>
              </a:rPr>
              <a:t>（万美元）</a:t>
            </a:r>
            <a:endParaRPr lang="zh-CN" altLang="en-US">
              <a:latin typeface="Arial" panose="020B0604020202020204" pitchFamily="34" charset="0"/>
              <a:ea typeface="华文楷体" pitchFamily="2" charset="-122"/>
            </a:endParaRPr>
          </a:p>
          <a:p>
            <a:pPr>
              <a:spcBef>
                <a:spcPct val="50000"/>
              </a:spcBef>
            </a:pPr>
            <a:r>
              <a:rPr lang="zh-CN" altLang="en-US">
                <a:latin typeface="Arial" panose="020B0604020202020204" pitchFamily="34" charset="0"/>
                <a:ea typeface="华文楷体" pitchFamily="2" charset="-122"/>
              </a:rPr>
              <a:t>（</a:t>
            </a:r>
            <a:r>
              <a:rPr lang="en-US" altLang="zh-CN">
                <a:latin typeface="Arial" panose="020B0604020202020204" pitchFamily="34" charset="0"/>
                <a:ea typeface="华文楷体" pitchFamily="2" charset="-122"/>
              </a:rPr>
              <a:t>4</a:t>
            </a:r>
            <a:r>
              <a:rPr lang="zh-CN" altLang="en-US">
                <a:latin typeface="Arial" panose="020B0604020202020204" pitchFamily="34" charset="0"/>
                <a:ea typeface="华文楷体" pitchFamily="2" charset="-122"/>
              </a:rPr>
              <a:t>）计算费用（</a:t>
            </a:r>
            <a:r>
              <a:rPr lang="en-US" altLang="zh-CN">
                <a:latin typeface="Arial" panose="020B0604020202020204" pitchFamily="34" charset="0"/>
                <a:ea typeface="华文楷体" pitchFamily="2" charset="-122"/>
              </a:rPr>
              <a:t>c</a:t>
            </a:r>
            <a:r>
              <a:rPr lang="zh-CN" altLang="en-US">
                <a:latin typeface="Arial" panose="020B0604020202020204" pitchFamily="34" charset="0"/>
                <a:ea typeface="华文楷体" pitchFamily="2" charset="-122"/>
              </a:rPr>
              <a:t>）</a:t>
            </a:r>
            <a:endParaRPr lang="zh-CN" altLang="en-US">
              <a:latin typeface="Arial" panose="020B0604020202020204" pitchFamily="34" charset="0"/>
              <a:ea typeface="华文楷体" pitchFamily="2" charset="-122"/>
            </a:endParaRPr>
          </a:p>
          <a:p>
            <a:pPr>
              <a:spcBef>
                <a:spcPct val="50000"/>
              </a:spcBef>
            </a:pPr>
            <a:r>
              <a:rPr lang="zh-CN" altLang="en-US">
                <a:latin typeface="Arial" panose="020B0604020202020204" pitchFamily="34" charset="0"/>
                <a:ea typeface="华文楷体" pitchFamily="2" charset="-122"/>
              </a:rPr>
              <a:t>         （</a:t>
            </a:r>
            <a:r>
              <a:rPr lang="en-US" altLang="zh-CN">
                <a:latin typeface="Arial" panose="020B0604020202020204" pitchFamily="34" charset="0"/>
                <a:ea typeface="华文楷体" pitchFamily="2" charset="-122"/>
              </a:rPr>
              <a:t>c</a:t>
            </a:r>
            <a:r>
              <a:rPr lang="zh-CN" altLang="en-US">
                <a:latin typeface="Arial" panose="020B0604020202020204" pitchFamily="34" charset="0"/>
                <a:ea typeface="华文楷体" pitchFamily="2" charset="-122"/>
              </a:rPr>
              <a:t>） </a:t>
            </a:r>
            <a:r>
              <a:rPr lang="en-US" altLang="zh-CN">
                <a:latin typeface="Arial" panose="020B0604020202020204" pitchFamily="34" charset="0"/>
                <a:ea typeface="华文楷体" pitchFamily="2" charset="-122"/>
              </a:rPr>
              <a:t>=E×1.43×1.1×1.5=5200.34 </a:t>
            </a:r>
            <a:r>
              <a:rPr lang="zh-CN" altLang="en-US">
                <a:latin typeface="Arial" panose="020B0604020202020204" pitchFamily="34" charset="0"/>
                <a:ea typeface="华文楷体" pitchFamily="2" charset="-122"/>
              </a:rPr>
              <a:t>（万美元）</a:t>
            </a:r>
            <a:endParaRPr lang="zh-CN" altLang="en-US">
              <a:latin typeface="Arial" panose="020B0604020202020204" pitchFamily="34" charset="0"/>
              <a:ea typeface="华文楷体" pitchFamily="2" charset="-122"/>
            </a:endParaRPr>
          </a:p>
          <a:p>
            <a:pPr>
              <a:spcBef>
                <a:spcPct val="50000"/>
              </a:spcBef>
            </a:pPr>
            <a:r>
              <a:rPr lang="zh-CN" altLang="en-US">
                <a:latin typeface="Arial" panose="020B0604020202020204" pitchFamily="34" charset="0"/>
                <a:ea typeface="华文楷体" pitchFamily="2" charset="-122"/>
              </a:rPr>
              <a:t>则电气、仪表、建筑等工程费用为：</a:t>
            </a:r>
            <a:r>
              <a:rPr lang="en-US" altLang="zh-CN">
                <a:latin typeface="Arial" panose="020B0604020202020204" pitchFamily="34" charset="0"/>
                <a:ea typeface="华文楷体" pitchFamily="2" charset="-122"/>
              </a:rPr>
              <a:t>5200.34 </a:t>
            </a:r>
            <a:r>
              <a:rPr lang="zh-CN" altLang="en-US">
                <a:latin typeface="Arial" panose="020B0604020202020204" pitchFamily="34" charset="0"/>
                <a:ea typeface="华文楷体" pitchFamily="2" charset="-122"/>
              </a:rPr>
              <a:t>－ </a:t>
            </a:r>
            <a:r>
              <a:rPr lang="en-US" altLang="zh-CN">
                <a:latin typeface="Arial" panose="020B0604020202020204" pitchFamily="34" charset="0"/>
                <a:ea typeface="华文楷体" pitchFamily="2" charset="-122"/>
              </a:rPr>
              <a:t>3466.89=1733.45(</a:t>
            </a:r>
            <a:r>
              <a:rPr lang="zh-CN" altLang="en-US">
                <a:latin typeface="Arial" panose="020B0604020202020204" pitchFamily="34" charset="0"/>
                <a:ea typeface="华文楷体" pitchFamily="2" charset="-122"/>
              </a:rPr>
              <a:t>万美元）</a:t>
            </a:r>
            <a:endParaRPr lang="zh-CN" altLang="en-US">
              <a:latin typeface="Arial" panose="020B0604020202020204" pitchFamily="34" charset="0"/>
              <a:ea typeface="华文楷体" pitchFamily="2" charset="-122"/>
            </a:endParaRPr>
          </a:p>
          <a:p>
            <a:pPr>
              <a:spcBef>
                <a:spcPct val="50000"/>
              </a:spcBef>
            </a:pPr>
            <a:r>
              <a:rPr lang="zh-CN" altLang="en-US">
                <a:latin typeface="Arial" panose="020B0604020202020204" pitchFamily="34" charset="0"/>
                <a:ea typeface="华文楷体" pitchFamily="2" charset="-122"/>
              </a:rPr>
              <a:t>（</a:t>
            </a:r>
            <a:r>
              <a:rPr lang="en-US" altLang="zh-CN">
                <a:latin typeface="Arial" panose="020B0604020202020204" pitchFamily="34" charset="0"/>
                <a:ea typeface="华文楷体" pitchFamily="2" charset="-122"/>
              </a:rPr>
              <a:t>5</a:t>
            </a:r>
            <a:r>
              <a:rPr lang="zh-CN" altLang="en-US">
                <a:latin typeface="Arial" panose="020B0604020202020204" pitchFamily="34" charset="0"/>
                <a:ea typeface="华文楷体" pitchFamily="2" charset="-122"/>
              </a:rPr>
              <a:t>）计算投资</a:t>
            </a:r>
            <a:r>
              <a:rPr lang="en-US" altLang="zh-CN">
                <a:latin typeface="Arial" panose="020B0604020202020204" pitchFamily="34" charset="0"/>
                <a:ea typeface="华文楷体" pitchFamily="2" charset="-122"/>
              </a:rPr>
              <a:t>C</a:t>
            </a:r>
            <a:endParaRPr lang="en-US" altLang="zh-CN">
              <a:latin typeface="Arial" panose="020B0604020202020204" pitchFamily="34" charset="0"/>
              <a:ea typeface="华文楷体" pitchFamily="2" charset="-122"/>
            </a:endParaRPr>
          </a:p>
          <a:p>
            <a:pPr>
              <a:spcBef>
                <a:spcPct val="50000"/>
              </a:spcBef>
            </a:pPr>
            <a:r>
              <a:rPr lang="en-US" altLang="zh-CN">
                <a:latin typeface="Arial" panose="020B0604020202020204" pitchFamily="34" charset="0"/>
                <a:ea typeface="华文楷体" pitchFamily="2" charset="-122"/>
              </a:rPr>
              <a:t>           C= E×1.43×1.1×1.5×1.31=6812.45 </a:t>
            </a:r>
            <a:r>
              <a:rPr lang="zh-CN" altLang="en-US">
                <a:latin typeface="Arial" panose="020B0604020202020204" pitchFamily="34" charset="0"/>
                <a:ea typeface="华文楷体" pitchFamily="2" charset="-122"/>
              </a:rPr>
              <a:t>（万美元）</a:t>
            </a:r>
            <a:endParaRPr lang="zh-CN" altLang="en-US">
              <a:latin typeface="Arial" panose="020B0604020202020204" pitchFamily="34" charset="0"/>
              <a:ea typeface="华文楷体" pitchFamily="2" charset="-122"/>
            </a:endParaRPr>
          </a:p>
          <a:p>
            <a:pPr>
              <a:spcBef>
                <a:spcPct val="50000"/>
              </a:spcBef>
            </a:pPr>
            <a:r>
              <a:rPr lang="zh-CN" altLang="en-US">
                <a:latin typeface="Arial" panose="020B0604020202020204" pitchFamily="34" charset="0"/>
                <a:ea typeface="华文楷体" pitchFamily="2" charset="-122"/>
              </a:rPr>
              <a:t>则间接费用为：</a:t>
            </a:r>
            <a:r>
              <a:rPr lang="en-US" altLang="zh-CN">
                <a:latin typeface="Arial" panose="020B0604020202020204" pitchFamily="34" charset="0"/>
                <a:ea typeface="华文楷体" pitchFamily="2" charset="-122"/>
              </a:rPr>
              <a:t>6812.45</a:t>
            </a:r>
            <a:r>
              <a:rPr lang="zh-CN" altLang="en-US">
                <a:latin typeface="Arial" panose="020B0604020202020204" pitchFamily="34" charset="0"/>
                <a:ea typeface="华文楷体" pitchFamily="2" charset="-122"/>
              </a:rPr>
              <a:t>－ </a:t>
            </a:r>
            <a:r>
              <a:rPr lang="en-US" altLang="zh-CN">
                <a:latin typeface="Arial" panose="020B0604020202020204" pitchFamily="34" charset="0"/>
                <a:ea typeface="华文楷体" pitchFamily="2" charset="-122"/>
              </a:rPr>
              <a:t>5200.34=1612.11</a:t>
            </a:r>
            <a:r>
              <a:rPr lang="zh-CN" altLang="en-US">
                <a:latin typeface="Arial" panose="020B0604020202020204" pitchFamily="34" charset="0"/>
                <a:ea typeface="华文楷体" pitchFamily="2" charset="-122"/>
              </a:rPr>
              <a:t>（万美元）</a:t>
            </a:r>
            <a:endParaRPr lang="zh-CN" altLang="en-US">
              <a:latin typeface="Arial" panose="020B0604020202020204" pitchFamily="34" charset="0"/>
              <a:ea typeface="华文楷体" pitchFamily="2" charset="-122"/>
            </a:endParaRPr>
          </a:p>
          <a:p>
            <a:pPr>
              <a:spcBef>
                <a:spcPct val="50000"/>
              </a:spcBef>
            </a:pPr>
            <a:r>
              <a:rPr lang="zh-CN" altLang="en-US">
                <a:latin typeface="Arial" panose="020B0604020202020204" pitchFamily="34" charset="0"/>
                <a:ea typeface="华文楷体" pitchFamily="2" charset="-122"/>
              </a:rPr>
              <a:t>由此估算出该厂的总投资为</a:t>
            </a:r>
            <a:r>
              <a:rPr lang="en-US" altLang="zh-CN">
                <a:latin typeface="Arial" panose="020B0604020202020204" pitchFamily="34" charset="0"/>
                <a:ea typeface="华文楷体" pitchFamily="2" charset="-122"/>
              </a:rPr>
              <a:t>6812.45 </a:t>
            </a:r>
            <a:r>
              <a:rPr lang="zh-CN" altLang="en-US">
                <a:latin typeface="Arial" panose="020B0604020202020204" pitchFamily="34" charset="0"/>
                <a:ea typeface="华文楷体" pitchFamily="2" charset="-122"/>
              </a:rPr>
              <a:t>万美元，其中间接费用为</a:t>
            </a:r>
            <a:r>
              <a:rPr lang="en-US" altLang="zh-CN">
                <a:latin typeface="Arial" panose="020B0604020202020204" pitchFamily="34" charset="0"/>
                <a:ea typeface="华文楷体" pitchFamily="2" charset="-122"/>
              </a:rPr>
              <a:t>1612.11</a:t>
            </a:r>
            <a:r>
              <a:rPr lang="zh-CN" altLang="en-US">
                <a:latin typeface="Arial" panose="020B0604020202020204" pitchFamily="34" charset="0"/>
                <a:ea typeface="华文楷体" pitchFamily="2" charset="-122"/>
              </a:rPr>
              <a:t>万美元。</a:t>
            </a:r>
            <a:endParaRPr lang="zh-CN" altLang="en-US">
              <a:latin typeface="Arial" panose="020B0604020202020204" pitchFamily="34" charset="0"/>
              <a:ea typeface="华文楷体" pitchFamily="2" charset="-122"/>
            </a:endParaRPr>
          </a:p>
        </p:txBody>
      </p:sp>
    </p:spTree>
  </p:cSld>
  <p:clrMapOvr>
    <a:masterClrMapping/>
  </p:clrMapOvr>
  <p:transition spd="med">
    <p:cover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69" name="文本框 58369"/>
          <p:cNvSpPr txBox="1"/>
          <p:nvPr/>
        </p:nvSpPr>
        <p:spPr>
          <a:xfrm>
            <a:off x="685800" y="685800"/>
            <a:ext cx="8153400" cy="1328738"/>
          </a:xfrm>
          <a:prstGeom prst="rect">
            <a:avLst/>
          </a:prstGeom>
          <a:noFill/>
          <a:ln w="9525">
            <a:noFill/>
          </a:ln>
        </p:spPr>
        <p:txBody>
          <a:bodyPr anchor="t">
            <a:spAutoFit/>
          </a:bodyPr>
          <a:p>
            <a:pPr>
              <a:spcBef>
                <a:spcPct val="50000"/>
              </a:spcBef>
            </a:pPr>
            <a:r>
              <a:rPr lang="en-US" altLang="zh-CN">
                <a:latin typeface="Arial" panose="020B0604020202020204" pitchFamily="34" charset="0"/>
                <a:ea typeface="华文楷体" pitchFamily="2" charset="-122"/>
              </a:rPr>
              <a:t>4.</a:t>
            </a:r>
            <a:r>
              <a:rPr lang="zh-CN" altLang="en-US">
                <a:latin typeface="Arial" panose="020B0604020202020204" pitchFamily="34" charset="0"/>
                <a:ea typeface="华文楷体" pitchFamily="2" charset="-122"/>
              </a:rPr>
              <a:t>比例估算法</a:t>
            </a:r>
            <a:endParaRPr lang="zh-CN" altLang="en-US">
              <a:latin typeface="Arial" panose="020B0604020202020204" pitchFamily="34" charset="0"/>
              <a:ea typeface="华文楷体" pitchFamily="2" charset="-122"/>
            </a:endParaRPr>
          </a:p>
          <a:p>
            <a:pPr>
              <a:spcBef>
                <a:spcPct val="50000"/>
              </a:spcBef>
            </a:pPr>
            <a:r>
              <a:rPr lang="zh-CN" altLang="en-US">
                <a:latin typeface="Arial" panose="020B0604020202020204" pitchFamily="34" charset="0"/>
                <a:ea typeface="华文楷体" pitchFamily="2" charset="-122"/>
              </a:rPr>
              <a:t>   根据统计资料，先求出已有同类企业主要设备投资占全厂建设投资的比例，然后再估算出拟建项目的主要设备投资，即可按比例求出拟建项目的建设投资。其表达式为：</a:t>
            </a:r>
            <a:endParaRPr lang="zh-CN" altLang="en-US">
              <a:latin typeface="Arial" panose="020B0604020202020204" pitchFamily="34" charset="0"/>
              <a:ea typeface="华文楷体" pitchFamily="2" charset="-122"/>
            </a:endParaRPr>
          </a:p>
        </p:txBody>
      </p:sp>
      <p:graphicFrame>
        <p:nvGraphicFramePr>
          <p:cNvPr id="58370" name="对象 58370"/>
          <p:cNvGraphicFramePr>
            <a:graphicFrameLocks noChangeAspect="1"/>
          </p:cNvGraphicFramePr>
          <p:nvPr/>
        </p:nvGraphicFramePr>
        <p:xfrm>
          <a:off x="990600" y="2362200"/>
          <a:ext cx="5181600" cy="2536825"/>
        </p:xfrm>
        <a:graphic>
          <a:graphicData uri="http://schemas.openxmlformats.org/presentationml/2006/ole">
            <mc:AlternateContent xmlns:mc="http://schemas.openxmlformats.org/markup-compatibility/2006">
              <mc:Choice xmlns:v="urn:schemas-microsoft-com:vml" Requires="v">
                <p:oleObj spid="_x0000_s3083" name="" r:id="rId1" imgW="3708400" imgH="1816100" progId="Equation.3">
                  <p:embed/>
                </p:oleObj>
              </mc:Choice>
              <mc:Fallback>
                <p:oleObj name="" r:id="rId1" imgW="3708400" imgH="1816100" progId="Equation.3">
                  <p:embed/>
                  <p:pic>
                    <p:nvPicPr>
                      <p:cNvPr id="0" name="图片 3082"/>
                      <p:cNvPicPr/>
                      <p:nvPr/>
                    </p:nvPicPr>
                    <p:blipFill>
                      <a:blip r:embed="rId2"/>
                      <a:stretch>
                        <a:fillRect/>
                      </a:stretch>
                    </p:blipFill>
                    <p:spPr>
                      <a:xfrm>
                        <a:off x="990600" y="2362200"/>
                        <a:ext cx="5181600" cy="2536825"/>
                      </a:xfrm>
                      <a:prstGeom prst="rect">
                        <a:avLst/>
                      </a:prstGeom>
                      <a:noFill/>
                      <a:ln w="38100">
                        <a:noFill/>
                        <a:miter/>
                      </a:ln>
                    </p:spPr>
                  </p:pic>
                </p:oleObj>
              </mc:Fallback>
            </mc:AlternateContent>
          </a:graphicData>
        </a:graphic>
      </p:graphicFrame>
      <p:sp>
        <p:nvSpPr>
          <p:cNvPr id="58371" name="矩形 58371"/>
          <p:cNvSpPr/>
          <p:nvPr/>
        </p:nvSpPr>
        <p:spPr>
          <a:xfrm>
            <a:off x="914400" y="4876800"/>
            <a:ext cx="8266113" cy="641350"/>
          </a:xfrm>
          <a:prstGeom prst="rect">
            <a:avLst/>
          </a:prstGeom>
          <a:noFill/>
          <a:ln w="9525">
            <a:noFill/>
          </a:ln>
        </p:spPr>
        <p:txBody>
          <a:bodyPr anchor="t">
            <a:spAutoFit/>
          </a:bodyPr>
          <a:p>
            <a:r>
              <a:rPr lang="zh-CN" altLang="en-US" dirty="0">
                <a:latin typeface="Arial" panose="020B0604020202020204" pitchFamily="34" charset="0"/>
                <a:ea typeface="华文楷体" pitchFamily="2" charset="-122"/>
              </a:rPr>
              <a:t>比例估算法适用于设计深度不足，主要生产工艺设备投资占比例较大的项目，行业内相关系数等基础资料完备的情况。</a:t>
            </a:r>
            <a:endParaRPr lang="zh-CN" altLang="en-US" dirty="0">
              <a:latin typeface="Arial" panose="020B0604020202020204" pitchFamily="34" charset="0"/>
              <a:ea typeface="华文楷体" pitchFamily="2" charset="-122"/>
            </a:endParaRPr>
          </a:p>
        </p:txBody>
      </p:sp>
    </p:spTree>
  </p:cSld>
  <p:clrMapOvr>
    <a:masterClrMapping/>
  </p:clrMapOvr>
  <p:transition spd="med">
    <p:cover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3" name="标题 59393"/>
          <p:cNvSpPr>
            <a:spLocks noGrp="1"/>
          </p:cNvSpPr>
          <p:nvPr>
            <p:ph type="title"/>
          </p:nvPr>
        </p:nvSpPr>
        <p:spPr>
          <a:ln/>
        </p:spPr>
        <p:txBody>
          <a:bodyPr anchor="b"/>
          <a:p>
            <a:endParaRPr lang="zh-CN" altLang="en-US" dirty="0"/>
          </a:p>
        </p:txBody>
      </p:sp>
      <p:sp>
        <p:nvSpPr>
          <p:cNvPr id="59394" name="文本占位符 59394"/>
          <p:cNvSpPr>
            <a:spLocks noGrp="1"/>
          </p:cNvSpPr>
          <p:nvPr>
            <p:ph idx="1"/>
          </p:nvPr>
        </p:nvSpPr>
        <p:spPr>
          <a:ln/>
        </p:spPr>
        <p:txBody>
          <a:bodyPr anchor="t"/>
          <a:p>
            <a:r>
              <a:rPr lang="zh-CN" altLang="en-US" dirty="0"/>
              <a:t>5.混合法</a:t>
            </a:r>
            <a:endParaRPr lang="zh-CN" altLang="en-US" dirty="0"/>
          </a:p>
        </p:txBody>
      </p:sp>
    </p:spTree>
  </p:cSld>
  <p:clrMapOvr>
    <a:masterClrMapping/>
  </p:clrMapOvr>
  <p:transition spd="med">
    <p:cover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7" name="文本框 60417"/>
          <p:cNvSpPr txBox="1"/>
          <p:nvPr/>
        </p:nvSpPr>
        <p:spPr>
          <a:xfrm>
            <a:off x="762000" y="609600"/>
            <a:ext cx="7620000" cy="4754563"/>
          </a:xfrm>
          <a:prstGeom prst="rect">
            <a:avLst/>
          </a:prstGeom>
          <a:noFill/>
          <a:ln w="9525">
            <a:noFill/>
          </a:ln>
        </p:spPr>
        <p:txBody>
          <a:bodyPr anchor="t">
            <a:spAutoFit/>
          </a:bodyPr>
          <a:p>
            <a:pPr>
              <a:spcBef>
                <a:spcPct val="50000"/>
              </a:spcBef>
            </a:pPr>
            <a:r>
              <a:rPr lang="zh-CN" altLang="en-US" dirty="0">
                <a:latin typeface="Arial" panose="020B0604020202020204" pitchFamily="34" charset="0"/>
                <a:ea typeface="华文楷体" pitchFamily="2" charset="-122"/>
              </a:rPr>
              <a:t>6、指标估算法（</a:t>
            </a:r>
            <a:r>
              <a:rPr lang="zh-CN" altLang="en-US" dirty="0">
                <a:solidFill>
                  <a:srgbClr val="FF3300"/>
                </a:solidFill>
                <a:latin typeface="Arial" panose="020B0604020202020204" pitchFamily="34" charset="0"/>
                <a:ea typeface="华文楷体" pitchFamily="2" charset="-122"/>
              </a:rPr>
              <a:t>用于项目建议书和可行性研究阶段</a:t>
            </a:r>
            <a:r>
              <a:rPr lang="zh-CN" altLang="en-US" dirty="0">
                <a:latin typeface="Arial" panose="020B0604020202020204" pitchFamily="34" charset="0"/>
                <a:ea typeface="华文楷体" pitchFamily="2" charset="-122"/>
              </a:rPr>
              <a:t>）</a:t>
            </a:r>
            <a:endParaRPr lang="zh-CN" altLang="en-US" dirty="0">
              <a:latin typeface="Arial" panose="020B0604020202020204" pitchFamily="34" charset="0"/>
              <a:ea typeface="华文楷体" pitchFamily="2" charset="-122"/>
            </a:endParaRPr>
          </a:p>
          <a:p>
            <a:pPr>
              <a:spcBef>
                <a:spcPct val="50000"/>
              </a:spcBef>
            </a:pPr>
            <a:r>
              <a:rPr lang="zh-CN" altLang="en-US" dirty="0">
                <a:latin typeface="Arial" panose="020B0604020202020204" pitchFamily="34" charset="0"/>
                <a:ea typeface="华文楷体" pitchFamily="2" charset="-122"/>
              </a:rPr>
              <a:t>        这种方法是把建设项目划分为建筑工程、设备安装工程、设备及工器具购置费及其他基本建设费等费用项目或单位工程，再根据各种具体的投资估算指标，进行各项费用项目或单位工程投资的估算，在此基础上，可汇总成每一单项工程的投资。另外再估算工程其它费用及预备费，即求得建设项目总投资。</a:t>
            </a:r>
            <a:endParaRPr lang="zh-CN" altLang="en-US" dirty="0">
              <a:latin typeface="Arial" panose="020B0604020202020204" pitchFamily="34" charset="0"/>
              <a:ea typeface="华文楷体" pitchFamily="2" charset="-122"/>
            </a:endParaRPr>
          </a:p>
          <a:p>
            <a:pPr>
              <a:spcBef>
                <a:spcPct val="50000"/>
              </a:spcBef>
            </a:pPr>
            <a:r>
              <a:rPr lang="zh-CN" altLang="en-US" dirty="0">
                <a:latin typeface="Arial" panose="020B0604020202020204" pitchFamily="34" charset="0"/>
                <a:ea typeface="华文楷体" pitchFamily="2" charset="-122"/>
              </a:rPr>
              <a:t>        使用指标估算法，应注意以下事项：</a:t>
            </a:r>
            <a:endParaRPr lang="zh-CN" altLang="en-US" dirty="0">
              <a:latin typeface="Arial" panose="020B0604020202020204" pitchFamily="34" charset="0"/>
              <a:ea typeface="华文楷体" pitchFamily="2" charset="-122"/>
            </a:endParaRPr>
          </a:p>
          <a:p>
            <a:pPr>
              <a:spcBef>
                <a:spcPct val="50000"/>
              </a:spcBef>
            </a:pPr>
            <a:r>
              <a:rPr lang="zh-CN" altLang="en-US" dirty="0">
                <a:latin typeface="Arial" panose="020B0604020202020204" pitchFamily="34" charset="0"/>
                <a:ea typeface="华文楷体" pitchFamily="2" charset="-122"/>
              </a:rPr>
              <a:t>   a、使用指标估算法应根据不同地区、年代而进行调整。因为地区、年代不同，设备与材料的价格均有差异，调整方法可以按主要材料消耗量或“工程量”为计算依据；也可以按不同的工程项目的“万元工料消耗定额”而定不同的系数。在有关部门颁布有定额或材料价差系数（物价指数）时，可据其调整。</a:t>
            </a:r>
            <a:endParaRPr lang="zh-CN" altLang="en-US" dirty="0">
              <a:latin typeface="Arial" panose="020B0604020202020204" pitchFamily="34" charset="0"/>
              <a:ea typeface="华文楷体" pitchFamily="2" charset="-122"/>
            </a:endParaRPr>
          </a:p>
          <a:p>
            <a:pPr>
              <a:spcBef>
                <a:spcPct val="50000"/>
              </a:spcBef>
            </a:pPr>
            <a:r>
              <a:rPr lang="zh-CN" altLang="en-US" dirty="0">
                <a:latin typeface="Arial" panose="020B0604020202020204" pitchFamily="34" charset="0"/>
                <a:ea typeface="华文楷体" pitchFamily="2" charset="-122"/>
              </a:rPr>
              <a:t>   b、使用估算指标法进行投资估算决不能生搬硬套，必须对工艺流程、定额、价格及费用标准进行分析，经过实事求是的调整与换算后，才能提高其精度。</a:t>
            </a:r>
            <a:endParaRPr lang="zh-CN" altLang="en-US" dirty="0">
              <a:latin typeface="Arial" panose="020B0604020202020204" pitchFamily="34" charset="0"/>
              <a:ea typeface="华文楷体" pitchFamily="2" charset="-122"/>
            </a:endParaRPr>
          </a:p>
        </p:txBody>
      </p:sp>
    </p:spTree>
  </p:cSld>
  <p:clrMapOvr>
    <a:masterClrMapping/>
  </p:clrMapOvr>
  <p:transition spd="med">
    <p:cover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1" name="标题 61441"/>
          <p:cNvSpPr>
            <a:spLocks noGrp="1"/>
          </p:cNvSpPr>
          <p:nvPr>
            <p:ph type="title"/>
          </p:nvPr>
        </p:nvSpPr>
        <p:spPr>
          <a:ln/>
        </p:spPr>
        <p:txBody>
          <a:bodyPr anchor="b"/>
          <a:p>
            <a:r>
              <a:rPr lang="en-US" altLang="zh-CN" sz="2100">
                <a:latin typeface="华文楷体" pitchFamily="2" charset="-122"/>
                <a:ea typeface="华文楷体" pitchFamily="2" charset="-122"/>
              </a:rPr>
              <a:t>2.4.6  </a:t>
            </a:r>
            <a:r>
              <a:rPr lang="zh-CN" altLang="en-US" sz="2100">
                <a:latin typeface="华文楷体" pitchFamily="2" charset="-122"/>
                <a:ea typeface="华文楷体" pitchFamily="2" charset="-122"/>
              </a:rPr>
              <a:t>流动资金估算方法</a:t>
            </a:r>
            <a:endParaRPr lang="zh-CN" altLang="en-US" sz="2100">
              <a:solidFill>
                <a:srgbClr val="FF0000"/>
              </a:solidFill>
              <a:latin typeface="华文楷体" pitchFamily="2" charset="-122"/>
              <a:ea typeface="华文楷体" pitchFamily="2" charset="-122"/>
            </a:endParaRPr>
          </a:p>
        </p:txBody>
      </p:sp>
      <p:graphicFrame>
        <p:nvGraphicFramePr>
          <p:cNvPr id="61443" name="内容占位符 61442"/>
          <p:cNvGraphicFramePr/>
          <p:nvPr>
            <p:ph idx="1"/>
          </p:nvPr>
        </p:nvGraphicFramePr>
        <p:xfrm>
          <a:off x="457200" y="1600200"/>
          <a:ext cx="8382000" cy="4451350"/>
        </p:xfrm>
        <a:graphic>
          <a:graphicData uri="http://schemas.openxmlformats.org/drawingml/2006/table">
            <a:tbl>
              <a:tblPr/>
              <a:tblGrid>
                <a:gridCol w="1344613"/>
                <a:gridCol w="4243387"/>
                <a:gridCol w="2794000"/>
              </a:tblGrid>
              <a:tr h="609600">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方法</a:t>
                      </a:r>
                      <a:endParaRPr lang="zh-CN" altLang="en-US" sz="2000">
                        <a:latin typeface="华文楷体" pitchFamily="2" charset="-122"/>
                        <a:ea typeface="华文楷体"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定义</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估算的具体步骤或内容</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616075">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分项详细估算法</a:t>
                      </a:r>
                      <a:endParaRPr lang="zh-CN" altLang="en-US" sz="2000">
                        <a:latin typeface="华文楷体" pitchFamily="2" charset="-122"/>
                        <a:ea typeface="华文楷体"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分项详细估算法是根据周转额与周转速度之间的关系，对构成流动资金的各项流动资产和流动负债分别进行估算。</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a:t>
                      </a:r>
                      <a:r>
                        <a:rPr lang="en-US" altLang="zh-CN" sz="2000">
                          <a:latin typeface="华文楷体" pitchFamily="2" charset="-122"/>
                          <a:ea typeface="华文楷体" pitchFamily="2" charset="-122"/>
                        </a:rPr>
                        <a:t>1</a:t>
                      </a:r>
                      <a:r>
                        <a:rPr lang="zh-CN" altLang="en-US" sz="2000">
                          <a:latin typeface="华文楷体" pitchFamily="2" charset="-122"/>
                          <a:ea typeface="华文楷体" pitchFamily="2" charset="-122"/>
                        </a:rPr>
                        <a:t>）周转次数计算；（</a:t>
                      </a:r>
                      <a:r>
                        <a:rPr lang="en-US" altLang="zh-CN" sz="2000">
                          <a:latin typeface="华文楷体" pitchFamily="2" charset="-122"/>
                          <a:ea typeface="华文楷体" pitchFamily="2" charset="-122"/>
                        </a:rPr>
                        <a:t>2</a:t>
                      </a:r>
                      <a:r>
                        <a:rPr lang="zh-CN" altLang="en-US" sz="2000">
                          <a:latin typeface="华文楷体" pitchFamily="2" charset="-122"/>
                          <a:ea typeface="华文楷体" pitchFamily="2" charset="-122"/>
                        </a:rPr>
                        <a:t>）应收帐款估算；（</a:t>
                      </a:r>
                      <a:r>
                        <a:rPr lang="en-US" altLang="zh-CN" sz="2000">
                          <a:latin typeface="华文楷体" pitchFamily="2" charset="-122"/>
                          <a:ea typeface="华文楷体" pitchFamily="2" charset="-122"/>
                        </a:rPr>
                        <a:t>3</a:t>
                      </a:r>
                      <a:r>
                        <a:rPr lang="zh-CN" altLang="en-US" sz="2000">
                          <a:latin typeface="华文楷体" pitchFamily="2" charset="-122"/>
                          <a:ea typeface="华文楷体" pitchFamily="2" charset="-122"/>
                        </a:rPr>
                        <a:t>）存货估算；（</a:t>
                      </a:r>
                      <a:r>
                        <a:rPr lang="en-US" altLang="zh-CN" sz="2000">
                          <a:latin typeface="华文楷体" pitchFamily="2" charset="-122"/>
                          <a:ea typeface="华文楷体" pitchFamily="2" charset="-122"/>
                        </a:rPr>
                        <a:t>4</a:t>
                      </a:r>
                      <a:r>
                        <a:rPr lang="zh-CN" altLang="en-US" sz="2000">
                          <a:latin typeface="华文楷体" pitchFamily="2" charset="-122"/>
                          <a:ea typeface="华文楷体" pitchFamily="2" charset="-122"/>
                        </a:rPr>
                        <a:t>）现金需要量估算；（</a:t>
                      </a:r>
                      <a:r>
                        <a:rPr lang="en-US" altLang="zh-CN" sz="2000">
                          <a:latin typeface="华文楷体" pitchFamily="2" charset="-122"/>
                          <a:ea typeface="华文楷体" pitchFamily="2" charset="-122"/>
                        </a:rPr>
                        <a:t>5</a:t>
                      </a:r>
                      <a:r>
                        <a:rPr lang="zh-CN" altLang="en-US" sz="2000">
                          <a:latin typeface="华文楷体" pitchFamily="2" charset="-122"/>
                          <a:ea typeface="华文楷体" pitchFamily="2" charset="-122"/>
                        </a:rPr>
                        <a:t>）流动负债估算。</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225675">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扩大指标估算法</a:t>
                      </a:r>
                      <a:endParaRPr lang="zh-CN" altLang="en-US" sz="2000">
                        <a:latin typeface="华文楷体" pitchFamily="2" charset="-122"/>
                        <a:ea typeface="华文楷体"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扩大指标估算法是根据现有同类企业的实际资料，求得各种流动资金率指标，也可依据行业或部门给定的参考值或经验确定比率，将各类流动资金率乘以相对应的费用基数来估算流动资金。</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a:t>
                      </a:r>
                      <a:r>
                        <a:rPr lang="en-US" altLang="zh-CN" sz="2000">
                          <a:latin typeface="华文楷体" pitchFamily="2" charset="-122"/>
                          <a:ea typeface="华文楷体" pitchFamily="2" charset="-122"/>
                        </a:rPr>
                        <a:t>1</a:t>
                      </a:r>
                      <a:r>
                        <a:rPr lang="zh-CN" altLang="en-US" sz="2000">
                          <a:latin typeface="华文楷体" pitchFamily="2" charset="-122"/>
                          <a:ea typeface="华文楷体" pitchFamily="2" charset="-122"/>
                        </a:rPr>
                        <a:t>）按建设投资的一定比例估算；（</a:t>
                      </a:r>
                      <a:r>
                        <a:rPr lang="en-US" altLang="zh-CN" sz="2000">
                          <a:latin typeface="华文楷体" pitchFamily="2" charset="-122"/>
                          <a:ea typeface="华文楷体" pitchFamily="2" charset="-122"/>
                        </a:rPr>
                        <a:t>2</a:t>
                      </a:r>
                      <a:r>
                        <a:rPr lang="zh-CN" altLang="en-US" sz="2000">
                          <a:latin typeface="华文楷体" pitchFamily="2" charset="-122"/>
                          <a:ea typeface="华文楷体" pitchFamily="2" charset="-122"/>
                        </a:rPr>
                        <a:t>）按经济成本的一定比例估算；（</a:t>
                      </a:r>
                      <a:r>
                        <a:rPr lang="en-US" altLang="zh-CN" sz="2000">
                          <a:latin typeface="华文楷体" pitchFamily="2" charset="-122"/>
                          <a:ea typeface="华文楷体" pitchFamily="2" charset="-122"/>
                        </a:rPr>
                        <a:t>3</a:t>
                      </a:r>
                      <a:r>
                        <a:rPr lang="zh-CN" altLang="en-US" sz="2000">
                          <a:latin typeface="华文楷体" pitchFamily="2" charset="-122"/>
                          <a:ea typeface="华文楷体" pitchFamily="2" charset="-122"/>
                        </a:rPr>
                        <a:t>）按年销售收入的一定比例估算；（</a:t>
                      </a:r>
                      <a:r>
                        <a:rPr lang="en-US" altLang="zh-CN" sz="2000">
                          <a:latin typeface="华文楷体" pitchFamily="2" charset="-122"/>
                          <a:ea typeface="华文楷体" pitchFamily="2" charset="-122"/>
                        </a:rPr>
                        <a:t>4</a:t>
                      </a:r>
                      <a:r>
                        <a:rPr lang="zh-CN" altLang="en-US" sz="2000">
                          <a:latin typeface="华文楷体" pitchFamily="2" charset="-122"/>
                          <a:ea typeface="华文楷体" pitchFamily="2" charset="-122"/>
                        </a:rPr>
                        <a:t>）按单位产量占用流动资金的比例估算。</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cover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文本占位符 5121"/>
          <p:cNvSpPr>
            <a:spLocks noGrp="1"/>
          </p:cNvSpPr>
          <p:nvPr>
            <p:ph idx="1"/>
          </p:nvPr>
        </p:nvSpPr>
        <p:spPr>
          <a:xfrm>
            <a:off x="539750" y="1639888"/>
            <a:ext cx="8229600" cy="4525962"/>
          </a:xfrm>
          <a:ln/>
        </p:spPr>
        <p:txBody>
          <a:bodyPr anchor="t"/>
          <a:p>
            <a:pPr algn="just"/>
            <a:r>
              <a:rPr lang="en-US" altLang="zh-CN" b="1">
                <a:latin typeface="黑体" panose="02010609060101010101" pitchFamily="49" charset="-122"/>
                <a:ea typeface="黑体" panose="02010609060101010101" pitchFamily="49" charset="-122"/>
              </a:rPr>
              <a:t>2.1 </a:t>
            </a:r>
            <a:r>
              <a:rPr lang="zh-CN" altLang="en-US" b="1">
                <a:latin typeface="黑体" panose="02010609060101010101" pitchFamily="49" charset="-122"/>
                <a:ea typeface="黑体" panose="02010609060101010101" pitchFamily="49" charset="-122"/>
              </a:rPr>
              <a:t>投资决策与工程造价控制</a:t>
            </a:r>
            <a:endParaRPr lang="zh-CN" altLang="en-US" b="1">
              <a:latin typeface="黑体" panose="02010609060101010101" pitchFamily="49" charset="-122"/>
              <a:ea typeface="黑体" panose="02010609060101010101" pitchFamily="49" charset="-122"/>
            </a:endParaRPr>
          </a:p>
          <a:p>
            <a:pPr algn="just"/>
            <a:r>
              <a:rPr lang="en-US" altLang="zh-CN" b="1">
                <a:latin typeface="黑体" panose="02010609060101010101" pitchFamily="49" charset="-122"/>
                <a:ea typeface="黑体" panose="02010609060101010101" pitchFamily="49" charset="-122"/>
              </a:rPr>
              <a:t>2.2 </a:t>
            </a:r>
            <a:r>
              <a:rPr lang="zh-CN" altLang="en-US" b="1">
                <a:latin typeface="黑体" panose="02010609060101010101" pitchFamily="49" charset="-122"/>
                <a:ea typeface="黑体" panose="02010609060101010101" pitchFamily="49" charset="-122"/>
              </a:rPr>
              <a:t>建设项目可行性研究报告</a:t>
            </a:r>
            <a:endParaRPr lang="zh-CN" altLang="en-US" b="1">
              <a:latin typeface="黑体" panose="02010609060101010101" pitchFamily="49" charset="-122"/>
              <a:ea typeface="黑体" panose="02010609060101010101" pitchFamily="49" charset="-122"/>
            </a:endParaRPr>
          </a:p>
          <a:p>
            <a:pPr algn="just"/>
            <a:r>
              <a:rPr lang="en-US" altLang="zh-CN" b="1">
                <a:latin typeface="黑体" panose="02010609060101010101" pitchFamily="49" charset="-122"/>
                <a:ea typeface="黑体" panose="02010609060101010101" pitchFamily="49" charset="-122"/>
              </a:rPr>
              <a:t>2.3 </a:t>
            </a:r>
            <a:r>
              <a:rPr lang="zh-CN" altLang="en-US" b="1">
                <a:latin typeface="黑体" panose="02010609060101010101" pitchFamily="49" charset="-122"/>
                <a:ea typeface="黑体" panose="02010609060101010101" pitchFamily="49" charset="-122"/>
              </a:rPr>
              <a:t>投资估算的编制与审查</a:t>
            </a:r>
            <a:endParaRPr lang="zh-CN" altLang="en-US" b="1">
              <a:latin typeface="黑体" panose="02010609060101010101" pitchFamily="49" charset="-122"/>
              <a:ea typeface="黑体" panose="02010609060101010101" pitchFamily="49" charset="-122"/>
            </a:endParaRPr>
          </a:p>
          <a:p>
            <a:pPr algn="just"/>
            <a:r>
              <a:rPr lang="en-US" altLang="zh-CN" b="1">
                <a:latin typeface="黑体" panose="02010609060101010101" pitchFamily="49" charset="-122"/>
                <a:ea typeface="黑体" panose="02010609060101010101" pitchFamily="49" charset="-122"/>
              </a:rPr>
              <a:t>2.4 </a:t>
            </a:r>
            <a:r>
              <a:rPr lang="zh-CN" altLang="en-US" b="1">
                <a:latin typeface="黑体" panose="02010609060101010101" pitchFamily="49" charset="-122"/>
                <a:ea typeface="黑体" panose="02010609060101010101" pitchFamily="49" charset="-122"/>
              </a:rPr>
              <a:t>建设项目的经济与财务评价</a:t>
            </a:r>
            <a:endParaRPr lang="zh-CN" altLang="en-US" b="1">
              <a:latin typeface="黑体" panose="02010609060101010101" pitchFamily="49" charset="-122"/>
              <a:ea typeface="黑体" panose="02010609060101010101" pitchFamily="49" charset="-122"/>
            </a:endParaRPr>
          </a:p>
        </p:txBody>
      </p:sp>
      <p:sp>
        <p:nvSpPr>
          <p:cNvPr id="5122" name="标题 5122"/>
          <p:cNvSpPr>
            <a:spLocks noGrp="1"/>
          </p:cNvSpPr>
          <p:nvPr>
            <p:ph type="title"/>
          </p:nvPr>
        </p:nvSpPr>
        <p:spPr>
          <a:xfrm>
            <a:off x="0" y="274638"/>
            <a:ext cx="9144000" cy="1143000"/>
          </a:xfrm>
          <a:ln/>
        </p:spPr>
        <p:txBody>
          <a:bodyPr anchor="ctr"/>
          <a:p>
            <a:r>
              <a:rPr lang="zh-CN" altLang="en-US" b="1">
                <a:latin typeface="黑体" panose="02010609060101010101" pitchFamily="49" charset="-122"/>
                <a:ea typeface="黑体" panose="02010609060101010101" pitchFamily="49" charset="-122"/>
              </a:rPr>
              <a:t>单元</a:t>
            </a:r>
            <a:r>
              <a:rPr lang="en-US" altLang="zh-CN" b="1">
                <a:latin typeface="黑体" panose="02010609060101010101" pitchFamily="49" charset="-122"/>
                <a:ea typeface="黑体" panose="02010609060101010101" pitchFamily="49" charset="-122"/>
              </a:rPr>
              <a:t>2</a:t>
            </a:r>
            <a:r>
              <a:rPr lang="en-US" altLang="zh-CN" b="1">
                <a:latin typeface="黑体" panose="02010609060101010101" pitchFamily="49" charset="-122"/>
                <a:ea typeface="黑体" panose="02010609060101010101" pitchFamily="49" charset="-122"/>
              </a:rPr>
              <a:t> </a:t>
            </a:r>
            <a:r>
              <a:rPr lang="zh-CN" altLang="en-US" b="1">
                <a:latin typeface="黑体" panose="02010609060101010101" pitchFamily="49" charset="-122"/>
                <a:ea typeface="黑体" panose="02010609060101010101" pitchFamily="49" charset="-122"/>
              </a:rPr>
              <a:t>投资决策阶段工程造价的控制</a:t>
            </a:r>
            <a:endParaRPr lang="zh-CN" altLang="en-US" b="1">
              <a:latin typeface="黑体" panose="02010609060101010101" pitchFamily="49" charset="-122"/>
              <a:ea typeface="黑体" panose="02010609060101010101" pitchFamily="49" charset="-122"/>
            </a:endParaRPr>
          </a:p>
        </p:txBody>
      </p:sp>
    </p:spTree>
  </p:cSld>
  <p:clrMapOvr>
    <a:masterClrMapping/>
  </p:clrMapOvr>
  <p:transition spd="med">
    <p:cover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7" name="标题 45057"/>
          <p:cNvSpPr>
            <a:spLocks noGrp="1"/>
          </p:cNvSpPr>
          <p:nvPr>
            <p:ph type="title"/>
          </p:nvPr>
        </p:nvSpPr>
        <p:spPr>
          <a:ln/>
        </p:spPr>
        <p:txBody>
          <a:bodyPr anchor="b"/>
          <a:p>
            <a:r>
              <a:rPr lang="en-US" altLang="zh-CN" sz="2500">
                <a:latin typeface="华文楷体" pitchFamily="2" charset="-122"/>
                <a:ea typeface="华文楷体" pitchFamily="2" charset="-122"/>
              </a:rPr>
              <a:t>2.3  </a:t>
            </a:r>
            <a:r>
              <a:rPr lang="zh-CN" altLang="en-US" sz="2500">
                <a:latin typeface="华文楷体" pitchFamily="2" charset="-122"/>
                <a:ea typeface="华文楷体" pitchFamily="2" charset="-122"/>
              </a:rPr>
              <a:t>项目决策阶段的投资估算</a:t>
            </a:r>
            <a:endParaRPr lang="zh-CN" altLang="en-US" sz="2500">
              <a:latin typeface="华文楷体" pitchFamily="2" charset="-122"/>
              <a:ea typeface="华文楷体" pitchFamily="2" charset="-122"/>
            </a:endParaRPr>
          </a:p>
        </p:txBody>
      </p:sp>
      <p:sp>
        <p:nvSpPr>
          <p:cNvPr id="45058" name="文本占位符 45058"/>
          <p:cNvSpPr>
            <a:spLocks noGrp="1"/>
          </p:cNvSpPr>
          <p:nvPr>
            <p:ph idx="1"/>
          </p:nvPr>
        </p:nvSpPr>
        <p:spPr>
          <a:xfrm>
            <a:off x="457200" y="1722438"/>
            <a:ext cx="8229600" cy="4525962"/>
          </a:xfrm>
          <a:ln/>
        </p:spPr>
        <p:txBody>
          <a:bodyPr anchor="t"/>
          <a:p>
            <a:pPr>
              <a:buNone/>
            </a:pPr>
            <a:r>
              <a:rPr lang="en-US" altLang="zh-CN" sz="2600">
                <a:latin typeface="华文楷体" pitchFamily="2" charset="-122"/>
                <a:ea typeface="华文楷体" pitchFamily="2" charset="-122"/>
              </a:rPr>
              <a:t>2.3.1  </a:t>
            </a:r>
            <a:r>
              <a:rPr lang="zh-CN" altLang="en-US" sz="2600">
                <a:latin typeface="华文楷体" pitchFamily="2" charset="-122"/>
                <a:ea typeface="华文楷体" pitchFamily="2" charset="-122"/>
              </a:rPr>
              <a:t>投资估算的定义</a:t>
            </a:r>
            <a:endParaRPr lang="zh-CN" altLang="en-US" sz="2600">
              <a:latin typeface="华文楷体" pitchFamily="2" charset="-122"/>
              <a:ea typeface="华文楷体" pitchFamily="2" charset="-122"/>
            </a:endParaRPr>
          </a:p>
          <a:p>
            <a:pPr>
              <a:buNone/>
            </a:pPr>
            <a:r>
              <a:rPr lang="zh-CN" altLang="en-US" sz="2100">
                <a:latin typeface="华文楷体" pitchFamily="2" charset="-122"/>
                <a:ea typeface="华文楷体" pitchFamily="2" charset="-122"/>
              </a:rPr>
              <a:t>             </a:t>
            </a:r>
            <a:endParaRPr lang="zh-CN" altLang="en-US" sz="2100">
              <a:latin typeface="华文楷体" pitchFamily="2" charset="-122"/>
              <a:ea typeface="华文楷体" pitchFamily="2" charset="-122"/>
            </a:endParaRPr>
          </a:p>
          <a:p>
            <a:pPr>
              <a:buNone/>
            </a:pPr>
            <a:r>
              <a:rPr lang="zh-CN" altLang="en-US" sz="2100">
                <a:latin typeface="华文楷体" pitchFamily="2" charset="-122"/>
                <a:ea typeface="华文楷体" pitchFamily="2" charset="-122"/>
              </a:rPr>
              <a:t>       </a:t>
            </a:r>
            <a:r>
              <a:rPr lang="zh-CN" altLang="en-US" sz="2100" b="1">
                <a:latin typeface="华文楷体" pitchFamily="2" charset="-122"/>
                <a:ea typeface="华文楷体" pitchFamily="2" charset="-122"/>
              </a:rPr>
              <a:t>投资估算</a:t>
            </a:r>
            <a:r>
              <a:rPr lang="zh-CN" altLang="en-US" sz="2100">
                <a:latin typeface="华文楷体" pitchFamily="2" charset="-122"/>
                <a:ea typeface="华文楷体" pitchFamily="2" charset="-122"/>
              </a:rPr>
              <a:t>是在对项目的建设规模、产品方案、工艺技术和设备方案、工程方案及项目实施进度等进行研究并基本确定的基础上，估算项目所需资金总额（包括建设投资和流动资金）并测算建设期分年资金使用计划。</a:t>
            </a:r>
            <a:endParaRPr lang="zh-CN" altLang="en-US" sz="2100">
              <a:latin typeface="华文楷体" pitchFamily="2" charset="-122"/>
              <a:ea typeface="华文楷体" pitchFamily="2" charset="-122"/>
            </a:endParaRPr>
          </a:p>
        </p:txBody>
      </p:sp>
    </p:spTree>
  </p:cSld>
  <p:clrMapOvr>
    <a:masterClrMapping/>
  </p:clrMapOvr>
  <p:transition spd="med">
    <p:cover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1" name="标题 46081"/>
          <p:cNvSpPr>
            <a:spLocks noGrp="1"/>
          </p:cNvSpPr>
          <p:nvPr>
            <p:ph type="title"/>
          </p:nvPr>
        </p:nvSpPr>
        <p:spPr>
          <a:ln/>
        </p:spPr>
        <p:txBody>
          <a:bodyPr anchor="b"/>
          <a:p>
            <a:r>
              <a:rPr lang="en-US" altLang="zh-CN" sz="2100">
                <a:latin typeface="华文楷体" pitchFamily="2" charset="-122"/>
                <a:ea typeface="华文楷体" pitchFamily="2" charset="-122"/>
              </a:rPr>
              <a:t>2.3.2  </a:t>
            </a:r>
            <a:r>
              <a:rPr lang="zh-CN" altLang="en-US" sz="2100">
                <a:latin typeface="华文楷体" pitchFamily="2" charset="-122"/>
                <a:ea typeface="华文楷体" pitchFamily="2" charset="-122"/>
              </a:rPr>
              <a:t>建设工程项目投资估算的内容</a:t>
            </a:r>
            <a:endParaRPr lang="zh-CN" altLang="en-US" sz="2100">
              <a:latin typeface="华文楷体" pitchFamily="2" charset="-122"/>
              <a:ea typeface="华文楷体" pitchFamily="2" charset="-122"/>
            </a:endParaRPr>
          </a:p>
        </p:txBody>
      </p:sp>
      <p:sp>
        <p:nvSpPr>
          <p:cNvPr id="46082" name="文本占位符 46082"/>
          <p:cNvSpPr>
            <a:spLocks noGrp="1"/>
          </p:cNvSpPr>
          <p:nvPr>
            <p:ph idx="1"/>
          </p:nvPr>
        </p:nvSpPr>
        <p:spPr>
          <a:ln/>
        </p:spPr>
        <p:txBody>
          <a:bodyPr anchor="t"/>
          <a:p>
            <a:pPr>
              <a:buNone/>
            </a:pPr>
            <a:r>
              <a:rPr lang="zh-CN" altLang="en-US" sz="2100">
                <a:latin typeface="华文楷体" pitchFamily="2" charset="-122"/>
                <a:ea typeface="华文楷体" pitchFamily="2" charset="-122"/>
              </a:rPr>
              <a:t>            投资估算的内容，从费用构成来讲应包括该项目从筹建、设计、施工直至竣工投产所需的全部费用，分为</a:t>
            </a:r>
            <a:r>
              <a:rPr lang="zh-CN" altLang="en-US" sz="2100">
                <a:solidFill>
                  <a:srgbClr val="FF0000"/>
                </a:solidFill>
                <a:latin typeface="华文楷体" pitchFamily="2" charset="-122"/>
                <a:ea typeface="华文楷体" pitchFamily="2" charset="-122"/>
              </a:rPr>
              <a:t>建设投资</a:t>
            </a:r>
            <a:r>
              <a:rPr lang="zh-CN" altLang="en-US" sz="2100">
                <a:latin typeface="华文楷体" pitchFamily="2" charset="-122"/>
                <a:ea typeface="华文楷体" pitchFamily="2" charset="-122"/>
              </a:rPr>
              <a:t>和</a:t>
            </a:r>
            <a:r>
              <a:rPr lang="zh-CN" altLang="en-US" sz="2100">
                <a:solidFill>
                  <a:srgbClr val="FF0000"/>
                </a:solidFill>
                <a:latin typeface="华文楷体" pitchFamily="2" charset="-122"/>
                <a:ea typeface="华文楷体" pitchFamily="2" charset="-122"/>
              </a:rPr>
              <a:t>流动资金</a:t>
            </a:r>
            <a:r>
              <a:rPr lang="zh-CN" altLang="en-US" sz="2100">
                <a:latin typeface="华文楷体" pitchFamily="2" charset="-122"/>
                <a:ea typeface="华文楷体" pitchFamily="2" charset="-122"/>
              </a:rPr>
              <a:t>两部分。</a:t>
            </a:r>
            <a:endParaRPr lang="zh-CN" altLang="en-US" sz="2100">
              <a:latin typeface="华文楷体" pitchFamily="2" charset="-122"/>
              <a:ea typeface="华文楷体" pitchFamily="2" charset="-122"/>
            </a:endParaRPr>
          </a:p>
          <a:p>
            <a:pPr>
              <a:buNone/>
            </a:pPr>
            <a:r>
              <a:rPr lang="zh-CN" altLang="en-US" sz="2100">
                <a:latin typeface="华文楷体" pitchFamily="2" charset="-122"/>
                <a:ea typeface="华文楷体" pitchFamily="2" charset="-122"/>
              </a:rPr>
              <a:t>            建设投资估算内容</a:t>
            </a:r>
            <a:r>
              <a:rPr lang="zh-CN" altLang="en-US" sz="2100" b="1">
                <a:latin typeface="华文楷体" pitchFamily="2" charset="-122"/>
                <a:ea typeface="华文楷体" pitchFamily="2" charset="-122"/>
              </a:rPr>
              <a:t>按照费用的性质</a:t>
            </a:r>
            <a:r>
              <a:rPr lang="zh-CN" altLang="en-US" sz="2100">
                <a:latin typeface="华文楷体" pitchFamily="2" charset="-122"/>
                <a:ea typeface="华文楷体" pitchFamily="2" charset="-122"/>
              </a:rPr>
              <a:t>划分，包括建筑安装工程费、设备及工器具购置费、工程建设其他费、基本预备费、涨价预备费、建设期利息等。</a:t>
            </a:r>
            <a:endParaRPr lang="zh-CN" altLang="en-US" sz="2100">
              <a:latin typeface="华文楷体" pitchFamily="2" charset="-122"/>
              <a:ea typeface="华文楷体" pitchFamily="2" charset="-122"/>
            </a:endParaRPr>
          </a:p>
          <a:p>
            <a:pPr>
              <a:buNone/>
            </a:pPr>
            <a:r>
              <a:rPr lang="zh-CN" altLang="en-US" sz="2100">
                <a:latin typeface="华文楷体" pitchFamily="2" charset="-122"/>
                <a:ea typeface="华文楷体" pitchFamily="2" charset="-122"/>
              </a:rPr>
              <a:t>     </a:t>
            </a:r>
            <a:endParaRPr lang="zh-CN" altLang="en-US" sz="2100">
              <a:solidFill>
                <a:srgbClr val="FF0000"/>
              </a:solidFill>
              <a:latin typeface="华文楷体" pitchFamily="2" charset="-122"/>
              <a:ea typeface="华文楷体" pitchFamily="2" charset="-122"/>
            </a:endParaRPr>
          </a:p>
        </p:txBody>
      </p:sp>
    </p:spTree>
  </p:cSld>
  <p:clrMapOvr>
    <a:masterClrMapping/>
  </p:clrMapOvr>
  <p:transition spd="med">
    <p:cover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5" name="标题 47105"/>
          <p:cNvSpPr>
            <a:spLocks noGrp="1"/>
          </p:cNvSpPr>
          <p:nvPr>
            <p:ph type="title"/>
          </p:nvPr>
        </p:nvSpPr>
        <p:spPr>
          <a:ln/>
        </p:spPr>
        <p:txBody>
          <a:bodyPr anchor="b"/>
          <a:p>
            <a:r>
              <a:rPr lang="en-US" altLang="zh-CN" sz="2100">
                <a:latin typeface="华文楷体" pitchFamily="2" charset="-122"/>
                <a:ea typeface="华文楷体" pitchFamily="2" charset="-122"/>
              </a:rPr>
              <a:t>2.3.3  </a:t>
            </a:r>
            <a:r>
              <a:rPr lang="zh-CN" altLang="en-US" sz="2100">
                <a:latin typeface="华文楷体" pitchFamily="2" charset="-122"/>
                <a:ea typeface="华文楷体" pitchFamily="2" charset="-122"/>
              </a:rPr>
              <a:t>建设工程投资估算的阶段划分和精度要求</a:t>
            </a:r>
            <a:endParaRPr lang="zh-CN" altLang="en-US" sz="2100">
              <a:latin typeface="华文楷体" pitchFamily="2" charset="-122"/>
              <a:ea typeface="华文楷体" pitchFamily="2" charset="-122"/>
            </a:endParaRPr>
          </a:p>
        </p:txBody>
      </p:sp>
      <p:sp>
        <p:nvSpPr>
          <p:cNvPr id="47106" name="文本占位符 47106"/>
          <p:cNvSpPr>
            <a:spLocks noGrp="1"/>
          </p:cNvSpPr>
          <p:nvPr>
            <p:ph idx="1"/>
          </p:nvPr>
        </p:nvSpPr>
        <p:spPr>
          <a:xfrm>
            <a:off x="457200" y="1600200"/>
            <a:ext cx="8458200" cy="4525963"/>
          </a:xfrm>
          <a:ln/>
        </p:spPr>
        <p:txBody>
          <a:bodyPr anchor="t"/>
          <a:p>
            <a:pPr>
              <a:buNone/>
            </a:pPr>
            <a:r>
              <a:rPr lang="en-US" altLang="zh-CN" sz="1900">
                <a:latin typeface="华文楷体" pitchFamily="2" charset="-122"/>
                <a:ea typeface="华文楷体" pitchFamily="2" charset="-122"/>
              </a:rPr>
              <a:t>1</a:t>
            </a:r>
            <a:r>
              <a:rPr lang="zh-CN" altLang="en-US" sz="1900">
                <a:latin typeface="华文楷体" pitchFamily="2" charset="-122"/>
                <a:ea typeface="华文楷体" pitchFamily="2" charset="-122"/>
              </a:rPr>
              <a:t>、我国建设工程项目的投资估算分为以下几个阶段：</a:t>
            </a:r>
            <a:endParaRPr lang="zh-CN" altLang="en-US" sz="1900">
              <a:latin typeface="华文楷体" pitchFamily="2" charset="-122"/>
              <a:ea typeface="华文楷体" pitchFamily="2" charset="-122"/>
            </a:endParaRPr>
          </a:p>
          <a:p>
            <a:pPr>
              <a:buNone/>
            </a:pPr>
            <a:r>
              <a:rPr lang="zh-CN" altLang="en-US" sz="1900">
                <a:latin typeface="华文楷体" pitchFamily="2" charset="-122"/>
                <a:ea typeface="华文楷体" pitchFamily="2" charset="-122"/>
              </a:rPr>
              <a:t>（</a:t>
            </a:r>
            <a:r>
              <a:rPr lang="en-US" altLang="zh-CN" sz="1900">
                <a:latin typeface="华文楷体" pitchFamily="2" charset="-122"/>
                <a:ea typeface="华文楷体" pitchFamily="2" charset="-122"/>
              </a:rPr>
              <a:t>1</a:t>
            </a:r>
            <a:r>
              <a:rPr lang="zh-CN" altLang="en-US" sz="1900">
                <a:latin typeface="华文楷体" pitchFamily="2" charset="-122"/>
                <a:ea typeface="华文楷体" pitchFamily="2" charset="-122"/>
              </a:rPr>
              <a:t>）项目规划阶段的投资估算。此阶段是指有关部门根据国民经济发展规划、地区发展规划和行业发展规划的要求，编制一个项目的建设规划。</a:t>
            </a:r>
            <a:endParaRPr lang="zh-CN" altLang="en-US" sz="1900">
              <a:latin typeface="华文楷体" pitchFamily="2" charset="-122"/>
              <a:ea typeface="华文楷体" pitchFamily="2" charset="-122"/>
            </a:endParaRPr>
          </a:p>
          <a:p>
            <a:pPr>
              <a:buNone/>
            </a:pPr>
            <a:r>
              <a:rPr lang="zh-CN" altLang="en-US" sz="1900">
                <a:latin typeface="华文楷体" pitchFamily="2" charset="-122"/>
                <a:ea typeface="华文楷体" pitchFamily="2" charset="-122"/>
              </a:rPr>
              <a:t>（</a:t>
            </a:r>
            <a:r>
              <a:rPr lang="en-US" altLang="zh-CN" sz="1900">
                <a:latin typeface="华文楷体" pitchFamily="2" charset="-122"/>
                <a:ea typeface="华文楷体" pitchFamily="2" charset="-122"/>
              </a:rPr>
              <a:t>2</a:t>
            </a:r>
            <a:r>
              <a:rPr lang="zh-CN" altLang="en-US" sz="1900">
                <a:latin typeface="华文楷体" pitchFamily="2" charset="-122"/>
                <a:ea typeface="华文楷体" pitchFamily="2" charset="-122"/>
              </a:rPr>
              <a:t>）项目建议书阶段的投资估算。此阶段，按项目建议书中的产品方案、项目建设规模、产品主要生产工艺、企业车间组成、初选建厂地点等，估算项目所需要的投资额。</a:t>
            </a:r>
            <a:endParaRPr lang="zh-CN" altLang="en-US" sz="1900">
              <a:latin typeface="华文楷体" pitchFamily="2" charset="-122"/>
              <a:ea typeface="华文楷体" pitchFamily="2" charset="-122"/>
            </a:endParaRPr>
          </a:p>
          <a:p>
            <a:pPr>
              <a:buNone/>
            </a:pPr>
            <a:r>
              <a:rPr lang="zh-CN" altLang="en-US" sz="1900">
                <a:latin typeface="华文楷体" pitchFamily="2" charset="-122"/>
                <a:ea typeface="华文楷体" pitchFamily="2" charset="-122"/>
              </a:rPr>
              <a:t>（</a:t>
            </a:r>
            <a:r>
              <a:rPr lang="en-US" altLang="zh-CN" sz="1900">
                <a:latin typeface="华文楷体" pitchFamily="2" charset="-122"/>
                <a:ea typeface="华文楷体" pitchFamily="2" charset="-122"/>
              </a:rPr>
              <a:t>3</a:t>
            </a:r>
            <a:r>
              <a:rPr lang="zh-CN" altLang="en-US" sz="1900">
                <a:latin typeface="华文楷体" pitchFamily="2" charset="-122"/>
                <a:ea typeface="华文楷体" pitchFamily="2" charset="-122"/>
              </a:rPr>
              <a:t>）初步可行性研究阶段的投资估算。此阶段是在掌握了更详细、更深入的资料条件下，估算项目所需的投资额。</a:t>
            </a:r>
            <a:endParaRPr lang="zh-CN" altLang="en-US" sz="1900">
              <a:latin typeface="华文楷体" pitchFamily="2" charset="-122"/>
              <a:ea typeface="华文楷体" pitchFamily="2" charset="-122"/>
            </a:endParaRPr>
          </a:p>
          <a:p>
            <a:pPr>
              <a:buNone/>
            </a:pPr>
            <a:r>
              <a:rPr lang="zh-CN" altLang="en-US" sz="1900">
                <a:latin typeface="华文楷体" pitchFamily="2" charset="-122"/>
                <a:ea typeface="华文楷体" pitchFamily="2" charset="-122"/>
              </a:rPr>
              <a:t>（</a:t>
            </a:r>
            <a:r>
              <a:rPr lang="en-US" altLang="zh-CN" sz="1900">
                <a:latin typeface="华文楷体" pitchFamily="2" charset="-122"/>
                <a:ea typeface="华文楷体" pitchFamily="2" charset="-122"/>
              </a:rPr>
              <a:t>4</a:t>
            </a:r>
            <a:r>
              <a:rPr lang="zh-CN" altLang="en-US" sz="1900">
                <a:latin typeface="华文楷体" pitchFamily="2" charset="-122"/>
                <a:ea typeface="华文楷体" pitchFamily="2" charset="-122"/>
              </a:rPr>
              <a:t>）详细可行性研究阶段的投资估算。此阶段的投资估算至关重要，因为这个阶段的投资估算经审查批准之后，便是工程设计任务书中规定的项目投资限额，并可据此列入项目年度基本建设计划。</a:t>
            </a:r>
            <a:endParaRPr lang="zh-CN" altLang="en-US" sz="1900">
              <a:latin typeface="华文楷体" pitchFamily="2" charset="-122"/>
              <a:ea typeface="华文楷体" pitchFamily="2" charset="-122"/>
            </a:endParaRPr>
          </a:p>
        </p:txBody>
      </p:sp>
    </p:spTree>
  </p:cSld>
  <p:clrMapOvr>
    <a:masterClrMapping/>
  </p:clrMapOvr>
  <p:transition spd="med">
    <p:cover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29" name="标题 48129"/>
          <p:cNvSpPr>
            <a:spLocks noGrp="1"/>
          </p:cNvSpPr>
          <p:nvPr>
            <p:ph type="title"/>
          </p:nvPr>
        </p:nvSpPr>
        <p:spPr>
          <a:ln/>
        </p:spPr>
        <p:txBody>
          <a:bodyPr anchor="b"/>
          <a:p>
            <a:r>
              <a:rPr lang="en-US" altLang="zh-CN" sz="2100">
                <a:latin typeface="华文楷体" pitchFamily="2" charset="-122"/>
                <a:ea typeface="华文楷体" pitchFamily="2" charset="-122"/>
              </a:rPr>
              <a:t>2.3.3  </a:t>
            </a:r>
            <a:r>
              <a:rPr lang="zh-CN" altLang="en-US" sz="2100">
                <a:latin typeface="华文楷体" pitchFamily="2" charset="-122"/>
                <a:ea typeface="华文楷体" pitchFamily="2" charset="-122"/>
              </a:rPr>
              <a:t>建设工程投资估算的阶段划分和精度要求</a:t>
            </a:r>
            <a:endParaRPr lang="zh-CN" altLang="en-US" sz="2100">
              <a:latin typeface="华文楷体" pitchFamily="2" charset="-122"/>
              <a:ea typeface="华文楷体" pitchFamily="2" charset="-122"/>
            </a:endParaRPr>
          </a:p>
        </p:txBody>
      </p:sp>
      <p:sp>
        <p:nvSpPr>
          <p:cNvPr id="48130" name="文本占位符 48130"/>
          <p:cNvSpPr>
            <a:spLocks noGrp="1"/>
          </p:cNvSpPr>
          <p:nvPr>
            <p:ph type="body" sz="half" idx="1"/>
          </p:nvPr>
        </p:nvSpPr>
        <p:spPr>
          <a:xfrm>
            <a:off x="457200" y="1371600"/>
            <a:ext cx="4648200" cy="381000"/>
          </a:xfrm>
          <a:ln/>
        </p:spPr>
        <p:txBody>
          <a:bodyPr anchor="t"/>
          <a:p>
            <a:pPr>
              <a:buNone/>
            </a:pPr>
            <a:r>
              <a:rPr lang="en-US" altLang="zh-CN" sz="2000" b="1">
                <a:latin typeface="华文楷体" pitchFamily="2" charset="-122"/>
                <a:ea typeface="华文楷体" pitchFamily="2" charset="-122"/>
              </a:rPr>
              <a:t>2</a:t>
            </a:r>
            <a:r>
              <a:rPr lang="zh-CN" altLang="en-US" sz="2000" b="1">
                <a:latin typeface="华文楷体" pitchFamily="2" charset="-122"/>
                <a:ea typeface="华文楷体" pitchFamily="2" charset="-122"/>
              </a:rPr>
              <a:t>、投资阶段划分和精度要求对比表</a:t>
            </a:r>
            <a:endParaRPr lang="zh-CN" altLang="en-US" sz="2000" b="1">
              <a:latin typeface="华文楷体" pitchFamily="2" charset="-122"/>
              <a:ea typeface="华文楷体" pitchFamily="2" charset="-122"/>
            </a:endParaRPr>
          </a:p>
        </p:txBody>
      </p:sp>
      <p:graphicFrame>
        <p:nvGraphicFramePr>
          <p:cNvPr id="48132" name="内容占位符 48131"/>
          <p:cNvGraphicFramePr/>
          <p:nvPr>
            <p:ph sz="half" idx="2"/>
          </p:nvPr>
        </p:nvGraphicFramePr>
        <p:xfrm>
          <a:off x="609600" y="1905000"/>
          <a:ext cx="8534400" cy="4206875"/>
        </p:xfrm>
        <a:graphic>
          <a:graphicData uri="http://schemas.openxmlformats.org/drawingml/2006/table">
            <a:tbl>
              <a:tblPr/>
              <a:tblGrid>
                <a:gridCol w="579438"/>
                <a:gridCol w="1325562"/>
                <a:gridCol w="830263"/>
                <a:gridCol w="1760537"/>
                <a:gridCol w="1222375"/>
                <a:gridCol w="2816225"/>
              </a:tblGrid>
              <a:tr h="762000">
                <a:tc gridSpan="2">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工作阶段</a:t>
                      </a:r>
                      <a:endParaRPr lang="zh-CN" altLang="en-US" sz="2000">
                        <a:latin typeface="华文楷体" pitchFamily="2" charset="-122"/>
                        <a:ea typeface="华文楷体"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工作性质</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投资估算方法</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投资估算误差率</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投资估算作用</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311275">
                <a:tc rowSpan="3">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项目决策阶段</a:t>
                      </a:r>
                      <a:endParaRPr lang="zh-CN" altLang="en-US" sz="2000">
                        <a:latin typeface="华文楷体" pitchFamily="2" charset="-122"/>
                        <a:ea typeface="华文楷体"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投资机会研究或项目建议书阶段</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项目设想</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生产能力指数法、资金周转率法</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en-US" altLang="zh-CN" sz="2000">
                          <a:latin typeface="华文楷体" pitchFamily="2" charset="-122"/>
                          <a:ea typeface="华文楷体" pitchFamily="2" charset="-122"/>
                        </a:rPr>
                        <a:t>±30%</a:t>
                      </a:r>
                      <a:endParaRPr lang="en-US" altLang="zh-CN"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鉴别投资方向；寻找投资机会提出项目投资建议</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127125">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初步可行性研究</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项目初选</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比例系数法、指标估算法</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en-US" altLang="zh-CN" sz="2000">
                          <a:latin typeface="华文楷体" pitchFamily="2" charset="-122"/>
                          <a:ea typeface="华文楷体" pitchFamily="2" charset="-122"/>
                        </a:rPr>
                        <a:t>±20%</a:t>
                      </a:r>
                      <a:endParaRPr lang="en-US" altLang="zh-CN"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广泛分析，筛选方案；</a:t>
                      </a:r>
                      <a:endParaRPr lang="zh-CN" altLang="en-US" sz="2000">
                        <a:latin typeface="华文楷体" pitchFamily="2" charset="-122"/>
                        <a:ea typeface="华文楷体" pitchFamily="2" charset="-122"/>
                      </a:endParaRPr>
                    </a:p>
                    <a:p>
                      <a:pPr marL="0" lvl="0" indent="0">
                        <a:buNone/>
                      </a:pPr>
                      <a:r>
                        <a:rPr lang="zh-CN" altLang="en-US" sz="2000">
                          <a:latin typeface="华文楷体" pitchFamily="2" charset="-122"/>
                          <a:ea typeface="华文楷体" pitchFamily="2" charset="-122"/>
                        </a:rPr>
                        <a:t>确定项目初步可行；</a:t>
                      </a:r>
                      <a:endParaRPr lang="zh-CN" altLang="en-US" sz="2000">
                        <a:latin typeface="华文楷体" pitchFamily="2" charset="-122"/>
                        <a:ea typeface="华文楷体" pitchFamily="2" charset="-122"/>
                      </a:endParaRPr>
                    </a:p>
                    <a:p>
                      <a:pPr marL="0" lvl="0" indent="0">
                        <a:buNone/>
                      </a:pPr>
                      <a:r>
                        <a:rPr lang="zh-CN" altLang="en-US" sz="2000">
                          <a:latin typeface="华文楷体" pitchFamily="2" charset="-122"/>
                          <a:ea typeface="华文楷体" pitchFamily="2" charset="-122"/>
                        </a:rPr>
                        <a:t>确定专题研究课题</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006475">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28575" cap="flat" cmpd="sng">
                      <a:solidFill>
                        <a:schemeClr val="tx1"/>
                      </a:solidFill>
                      <a:prstDash val="solid"/>
                      <a:headEnd type="none" w="med" len="med"/>
                      <a:tailEnd type="none" w="med" len="med"/>
                    </a:lnB>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详细可行性研究</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latin typeface="华文楷体" pitchFamily="2" charset="-122"/>
                          <a:ea typeface="华文楷体" pitchFamily="2" charset="-122"/>
                        </a:rPr>
                        <a:t>项目拟订</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模拟该算法</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en-US" altLang="zh-CN" sz="2000">
                          <a:latin typeface="华文楷体" pitchFamily="2" charset="-122"/>
                          <a:ea typeface="华文楷体" pitchFamily="2" charset="-122"/>
                        </a:rPr>
                        <a:t>±10%</a:t>
                      </a:r>
                      <a:endParaRPr lang="en-US" altLang="zh-CN"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latin typeface="华文楷体" pitchFamily="2" charset="-122"/>
                          <a:ea typeface="华文楷体" pitchFamily="2" charset="-122"/>
                        </a:rPr>
                        <a:t>多方案比较，提出结论性建议，确定项目投资的可行性</a:t>
                      </a:r>
                      <a:endParaRPr lang="zh-CN" altLang="en-US" sz="200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cover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3" name="标题 49153"/>
          <p:cNvSpPr>
            <a:spLocks noGrp="1"/>
          </p:cNvSpPr>
          <p:nvPr>
            <p:ph type="title"/>
          </p:nvPr>
        </p:nvSpPr>
        <p:spPr>
          <a:xfrm>
            <a:off x="574675" y="304800"/>
            <a:ext cx="8001000" cy="519113"/>
          </a:xfrm>
          <a:ln/>
        </p:spPr>
        <p:txBody>
          <a:bodyPr anchor="b"/>
          <a:p>
            <a:r>
              <a:rPr lang="en-US" altLang="zh-CN" sz="2100">
                <a:latin typeface="华文楷体" pitchFamily="2" charset="-122"/>
                <a:ea typeface="华文楷体" pitchFamily="2" charset="-122"/>
              </a:rPr>
              <a:t>2.3.4  </a:t>
            </a:r>
            <a:r>
              <a:rPr lang="zh-CN" altLang="en-US" sz="2100">
                <a:latin typeface="华文楷体" pitchFamily="2" charset="-122"/>
                <a:ea typeface="华文楷体" pitchFamily="2" charset="-122"/>
              </a:rPr>
              <a:t>投资估算的编制步骤</a:t>
            </a:r>
            <a:endParaRPr lang="zh-CN" altLang="en-US" sz="2100">
              <a:solidFill>
                <a:srgbClr val="FF0000"/>
              </a:solidFill>
              <a:latin typeface="华文楷体" pitchFamily="2" charset="-122"/>
              <a:ea typeface="华文楷体" pitchFamily="2" charset="-122"/>
            </a:endParaRPr>
          </a:p>
        </p:txBody>
      </p:sp>
      <p:graphicFrame>
        <p:nvGraphicFramePr>
          <p:cNvPr id="49154" name="内容占位符 49154"/>
          <p:cNvGraphicFramePr>
            <a:graphicFrameLocks noGrp="1" noChangeAspect="1"/>
          </p:cNvGraphicFramePr>
          <p:nvPr>
            <p:ph idx="1"/>
          </p:nvPr>
        </p:nvGraphicFramePr>
        <p:xfrm>
          <a:off x="1752600" y="838200"/>
          <a:ext cx="5200650" cy="6019800"/>
        </p:xfrm>
        <a:graphic>
          <a:graphicData uri="http://schemas.openxmlformats.org/presentationml/2006/ole">
            <mc:AlternateContent xmlns:mc="http://schemas.openxmlformats.org/markup-compatibility/2006">
              <mc:Choice xmlns:v="urn:schemas-microsoft-com:vml" Requires="v">
                <p:oleObj spid="_x0000_s3081" name="" r:id="rId1" imgW="4177665" imgH="4841240" progId="">
                  <p:embed/>
                </p:oleObj>
              </mc:Choice>
              <mc:Fallback>
                <p:oleObj name="" r:id="rId1" imgW="4177665" imgH="4841240" progId="">
                  <p:embed/>
                  <p:pic>
                    <p:nvPicPr>
                      <p:cNvPr id="0" name="图片 3080"/>
                      <p:cNvPicPr/>
                      <p:nvPr/>
                    </p:nvPicPr>
                    <p:blipFill>
                      <a:blip r:embed="rId2"/>
                      <a:stretch>
                        <a:fillRect/>
                      </a:stretch>
                    </p:blipFill>
                    <p:spPr>
                      <a:xfrm>
                        <a:off x="1752600" y="838200"/>
                        <a:ext cx="5200650" cy="6019800"/>
                      </a:xfrm>
                      <a:prstGeom prst="rect">
                        <a:avLst/>
                      </a:prstGeom>
                      <a:noFill/>
                      <a:ln w="38100">
                        <a:miter/>
                      </a:ln>
                    </p:spPr>
                  </p:pic>
                </p:oleObj>
              </mc:Fallback>
            </mc:AlternateContent>
          </a:graphicData>
        </a:graphic>
      </p:graphicFrame>
    </p:spTree>
  </p:cSld>
  <p:clrMapOvr>
    <a:masterClrMapping/>
  </p:clrMapOvr>
  <p:transition spd="med">
    <p:cover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7" name="标题 50177"/>
          <p:cNvSpPr>
            <a:spLocks noGrp="1"/>
          </p:cNvSpPr>
          <p:nvPr>
            <p:ph type="title" sz="quarter"/>
          </p:nvPr>
        </p:nvSpPr>
        <p:spPr>
          <a:xfrm>
            <a:off x="457200" y="122238"/>
            <a:ext cx="8229600" cy="411162"/>
          </a:xfrm>
          <a:ln/>
        </p:spPr>
        <p:txBody>
          <a:bodyPr anchor="b"/>
          <a:p>
            <a:r>
              <a:rPr lang="en-US" altLang="zh-CN" sz="2100">
                <a:latin typeface="华文楷体" pitchFamily="2" charset="-122"/>
                <a:ea typeface="华文楷体" pitchFamily="2" charset="-122"/>
              </a:rPr>
              <a:t>2.4.5  </a:t>
            </a:r>
            <a:r>
              <a:rPr lang="zh-CN" altLang="en-US" sz="2100">
                <a:latin typeface="华文楷体" pitchFamily="2" charset="-122"/>
                <a:ea typeface="华文楷体" pitchFamily="2" charset="-122"/>
              </a:rPr>
              <a:t>建设投资估算的方法</a:t>
            </a:r>
            <a:endParaRPr lang="zh-CN" altLang="en-US" sz="2100">
              <a:solidFill>
                <a:srgbClr val="FF0000"/>
              </a:solidFill>
              <a:latin typeface="华文楷体" pitchFamily="2" charset="-122"/>
              <a:ea typeface="华文楷体" pitchFamily="2" charset="-122"/>
            </a:endParaRPr>
          </a:p>
        </p:txBody>
      </p:sp>
      <p:graphicFrame>
        <p:nvGraphicFramePr>
          <p:cNvPr id="50179" name="内容占位符 50178"/>
          <p:cNvGraphicFramePr/>
          <p:nvPr>
            <p:ph sz="quarter" idx="1"/>
          </p:nvPr>
        </p:nvGraphicFramePr>
        <p:xfrm>
          <a:off x="152400" y="533400"/>
          <a:ext cx="8839200" cy="6254750"/>
        </p:xfrm>
        <a:graphic>
          <a:graphicData uri="http://schemas.openxmlformats.org/drawingml/2006/table">
            <a:tbl>
              <a:tblPr/>
              <a:tblGrid>
                <a:gridCol w="330200"/>
                <a:gridCol w="660400"/>
                <a:gridCol w="4957763"/>
                <a:gridCol w="1568450"/>
                <a:gridCol w="1322387"/>
              </a:tblGrid>
              <a:tr h="303530">
                <a:tc gridSpan="2">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名称</a:t>
                      </a:r>
                      <a:endParaRPr lang="zh-CN" altLang="en-US" sz="1300">
                        <a:ea typeface="华文楷体"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特点</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适应范围</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精度</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728662">
                <a:tc gridSpan="2">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单位生产能力估算法</a:t>
                      </a:r>
                      <a:endParaRPr lang="zh-CN" altLang="en-US" sz="1300">
                        <a:ea typeface="华文楷体"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把项目的建设投资与其生产能力的关系视为简单的线性关系。使用这种方法时要注意拟建项目的生产能力和完全类似项目的可比性。</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适用于新建项目或装置的估算。</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误差较大</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154113">
                <a:tc gridSpan="2">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生产能力指数法</a:t>
                      </a:r>
                      <a:endParaRPr lang="zh-CN" altLang="en-US" sz="1300">
                        <a:ea typeface="华文楷体"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造价与规模（或容量）呈非线性关系，且单位造价随工程规模（或容量）的增大而减小。</a:t>
                      </a:r>
                      <a:endParaRPr lang="zh-CN" altLang="en-US" sz="1300">
                        <a:ea typeface="华文楷体" pitchFamily="2" charset="-122"/>
                      </a:endParaRPr>
                    </a:p>
                    <a:p>
                      <a:pPr marL="0" lvl="0" indent="0">
                        <a:buNone/>
                      </a:pPr>
                      <a:r>
                        <a:rPr lang="zh-CN" altLang="en-US" sz="1300">
                          <a:ea typeface="华文楷体" pitchFamily="2" charset="-122"/>
                        </a:rPr>
                        <a:t>此方法不需要详细的工程设计资料，只知道工艺流程及规模就可以。</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适用于拟建装置或项目与用来参考的已知装置或项目的规模不同的场合。</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精确度略高于单位生产能力估算法，误差在</a:t>
                      </a:r>
                      <a:r>
                        <a:rPr lang="en-US" altLang="zh-CN" sz="1300">
                          <a:latin typeface="华文楷体" pitchFamily="2" charset="-122"/>
                          <a:ea typeface="华文楷体" pitchFamily="2" charset="-122"/>
                        </a:rPr>
                        <a:t>±20%</a:t>
                      </a:r>
                      <a:r>
                        <a:rPr lang="zh-CN" altLang="en-US" sz="1300">
                          <a:latin typeface="华文楷体" pitchFamily="2" charset="-122"/>
                          <a:ea typeface="华文楷体" pitchFamily="2" charset="-122"/>
                        </a:rPr>
                        <a:t>之内</a:t>
                      </a:r>
                      <a:r>
                        <a:rPr lang="zh-CN" altLang="en-US" sz="1300">
                          <a:ea typeface="华文楷体" pitchFamily="2" charset="-122"/>
                        </a:rPr>
                        <a:t>。</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728662">
                <a:tc rowSpan="3">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系数估算法</a:t>
                      </a:r>
                      <a:endParaRPr lang="zh-CN" altLang="en-US" sz="1300">
                        <a:ea typeface="华文楷体"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设备系数法</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以拟建项目的设备费为基数，根据已建成的同类项目的建筑安装费和其他工程费等与设备价值的百分比，求出拟建项目建筑安装工程费和其他工程费，进而求出建设项目总投资。</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rowSpan="2">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常用于国内项目的项目建议书阶段。</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rowSpan="2">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精度较低。</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941388">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主体专业系数法</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以拟建项目中投资比重较大，并与生产能力直接相关的工艺设备投资为基数，根据已建同类项目的有关资料，计算出拟建项目各专业工程与工艺设备投资的百分比，进而求项目总投资。</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vMerge="1">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r>
              <a:tr h="728662">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朗格系数法</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以设备费为基数，乘以适当系数来推算项目的建设费用。原理是将总成本费用中的直接成本和间接成本分别计算，再合为项目建设的总成本费用。</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世行项目投资估算常用方法，适用于工业项目。</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dirty="0">
                          <a:ea typeface="华文楷体" pitchFamily="2" charset="-122"/>
                        </a:rPr>
                        <a:t>估算误差在</a:t>
                      </a:r>
                      <a:r>
                        <a:rPr lang="zh-CN" altLang="en-US" sz="1300" dirty="0">
                          <a:latin typeface="华文楷体" pitchFamily="2" charset="-122"/>
                          <a:ea typeface="华文楷体" pitchFamily="2" charset="-122"/>
                        </a:rPr>
                        <a:t>10% </a:t>
                      </a:r>
                      <a:r>
                        <a:rPr lang="en-US" altLang="zh-CN" sz="1300">
                          <a:latin typeface="华文楷体" pitchFamily="2" charset="-122"/>
                          <a:ea typeface="华文楷体" pitchFamily="2" charset="-122"/>
                        </a:rPr>
                        <a:t>～</a:t>
                      </a:r>
                      <a:r>
                        <a:rPr lang="zh-CN" altLang="en-US" sz="1300" dirty="0">
                          <a:latin typeface="华文楷体" pitchFamily="2" charset="-122"/>
                          <a:ea typeface="华文楷体" pitchFamily="2" charset="-122"/>
                        </a:rPr>
                        <a:t>15%</a:t>
                      </a:r>
                      <a:endParaRPr lang="zh-CN" altLang="en-US" sz="1300" dirty="0">
                        <a:latin typeface="华文楷体" pitchFamily="2" charset="-122"/>
                        <a:ea typeface="华文楷体"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728663">
                <a:tc gridSpan="2">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比例估算法</a:t>
                      </a:r>
                      <a:endParaRPr lang="zh-CN" altLang="en-US" sz="1300">
                        <a:ea typeface="华文楷体"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根据统计资料，先求出已有同类企业主要设备投资占全厂建设投资的比例，然后再估算出拟建项目的主要设备投资，即可按比例求出拟建项目的建设投资。</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适用于设备投资占比例较大的项目</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1300" dirty="0">
                        <a:ea typeface="华文楷体"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941387">
                <a:tc gridSpan="2">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指标估算法</a:t>
                      </a:r>
                      <a:endParaRPr lang="zh-CN" altLang="en-US" sz="1300">
                        <a:ea typeface="华文楷体"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hMerge="1">
                  <a:tcPr>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这种方法是把建设项目划分为各项具体工程，再根据各种具体的投资估算指标，进行各项费用项目或单位工程投资的估算，在此基础上，可汇总成每一单项工程的投资，进而求得总投资。</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适用于规划性建设项目</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300">
                          <a:ea typeface="华文楷体" pitchFamily="2" charset="-122"/>
                        </a:rPr>
                        <a:t>其精度依赖于对各项指标的实事求是地调整与换算。</a:t>
                      </a:r>
                      <a:endParaRPr lang="zh-CN" altLang="en-US" sz="1300">
                        <a:ea typeface="华文楷体"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cover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1" name="文本占位符 51201"/>
          <p:cNvSpPr>
            <a:spLocks noGrp="1"/>
          </p:cNvSpPr>
          <p:nvPr>
            <p:ph type="body" sz="half" idx="1"/>
          </p:nvPr>
        </p:nvSpPr>
        <p:spPr>
          <a:xfrm>
            <a:off x="457200" y="457200"/>
            <a:ext cx="8077200" cy="990600"/>
          </a:xfrm>
          <a:ln/>
        </p:spPr>
        <p:txBody>
          <a:bodyPr anchor="t"/>
          <a:p>
            <a:pPr>
              <a:lnSpc>
                <a:spcPct val="90000"/>
              </a:lnSpc>
              <a:buNone/>
            </a:pPr>
            <a:r>
              <a:rPr lang="en-US" altLang="zh-CN" sz="2000">
                <a:latin typeface="华文楷体" pitchFamily="2" charset="-122"/>
                <a:ea typeface="华文楷体" pitchFamily="2" charset="-122"/>
              </a:rPr>
              <a:t>1.</a:t>
            </a:r>
            <a:r>
              <a:rPr lang="zh-CN" altLang="en-US" sz="2000">
                <a:ea typeface="华文楷体" pitchFamily="2" charset="-122"/>
              </a:rPr>
              <a:t>单位生产能力估算法</a:t>
            </a:r>
            <a:endParaRPr lang="zh-CN" altLang="en-US" sz="2000">
              <a:latin typeface="华文楷体" pitchFamily="2" charset="-122"/>
              <a:ea typeface="华文楷体" pitchFamily="2" charset="-122"/>
            </a:endParaRPr>
          </a:p>
          <a:p>
            <a:pPr>
              <a:lnSpc>
                <a:spcPct val="90000"/>
              </a:lnSpc>
              <a:buNone/>
            </a:pPr>
            <a:r>
              <a:rPr lang="zh-CN" altLang="en-US" sz="2000">
                <a:latin typeface="华文楷体" pitchFamily="2" charset="-122"/>
                <a:ea typeface="华文楷体" pitchFamily="2" charset="-122"/>
              </a:rPr>
              <a:t>      依据调查的统计资料，利用相近规模的单位生产能力投资乘以建设规模，即得拟建项目投资。计算公式为：</a:t>
            </a:r>
            <a:endParaRPr lang="zh-CN" altLang="en-US" sz="2000">
              <a:latin typeface="华文楷体" pitchFamily="2" charset="-122"/>
              <a:ea typeface="华文楷体" pitchFamily="2" charset="-122"/>
            </a:endParaRPr>
          </a:p>
        </p:txBody>
      </p:sp>
      <p:sp>
        <p:nvSpPr>
          <p:cNvPr id="51202" name="文本框 51202"/>
          <p:cNvSpPr txBox="1"/>
          <p:nvPr/>
        </p:nvSpPr>
        <p:spPr>
          <a:xfrm>
            <a:off x="609600" y="2286000"/>
            <a:ext cx="7772400" cy="4216400"/>
          </a:xfrm>
          <a:prstGeom prst="rect">
            <a:avLst/>
          </a:prstGeom>
          <a:noFill/>
          <a:ln w="9525">
            <a:noFill/>
          </a:ln>
        </p:spPr>
        <p:txBody>
          <a:bodyPr anchor="t">
            <a:spAutoFit/>
          </a:bodyPr>
          <a:p>
            <a:pPr>
              <a:spcBef>
                <a:spcPct val="50000"/>
              </a:spcBef>
            </a:pPr>
            <a:r>
              <a:rPr lang="zh-CN" altLang="en-US">
                <a:latin typeface="Arial" panose="020B0604020202020204" pitchFamily="34" charset="0"/>
                <a:ea typeface="华文楷体" pitchFamily="2" charset="-122"/>
              </a:rPr>
              <a:t>式</a:t>
            </a:r>
            <a:r>
              <a:rPr lang="zh-CN" altLang="en-US">
                <a:latin typeface="华文楷体" pitchFamily="2" charset="-122"/>
                <a:ea typeface="华文楷体" pitchFamily="2" charset="-122"/>
              </a:rPr>
              <a:t>中    </a:t>
            </a:r>
            <a:r>
              <a:rPr lang="en-US" altLang="zh-CN">
                <a:latin typeface="华文楷体" pitchFamily="2" charset="-122"/>
                <a:ea typeface="华文楷体" pitchFamily="2" charset="-122"/>
              </a:rPr>
              <a:t>C1  ——</a:t>
            </a:r>
            <a:r>
              <a:rPr lang="zh-CN" altLang="en-US">
                <a:latin typeface="华文楷体" pitchFamily="2" charset="-122"/>
                <a:ea typeface="华文楷体" pitchFamily="2" charset="-122"/>
              </a:rPr>
              <a:t>已建类似项目的静态投资额；</a:t>
            </a:r>
            <a:endParaRPr lang="zh-CN" altLang="en-US">
              <a:latin typeface="华文楷体" pitchFamily="2" charset="-122"/>
              <a:ea typeface="华文楷体" pitchFamily="2" charset="-122"/>
            </a:endParaRPr>
          </a:p>
          <a:p>
            <a:pPr>
              <a:spcBef>
                <a:spcPct val="50000"/>
              </a:spcBef>
            </a:pPr>
            <a:r>
              <a:rPr lang="zh-CN" altLang="en-US">
                <a:latin typeface="华文楷体" pitchFamily="2" charset="-122"/>
                <a:ea typeface="华文楷体" pitchFamily="2" charset="-122"/>
              </a:rPr>
              <a:t>           </a:t>
            </a:r>
            <a:r>
              <a:rPr lang="en-US" altLang="zh-CN">
                <a:latin typeface="华文楷体" pitchFamily="2" charset="-122"/>
                <a:ea typeface="华文楷体" pitchFamily="2" charset="-122"/>
              </a:rPr>
              <a:t>C2 ——</a:t>
            </a:r>
            <a:r>
              <a:rPr lang="zh-CN" altLang="en-US">
                <a:latin typeface="华文楷体" pitchFamily="2" charset="-122"/>
                <a:ea typeface="华文楷体" pitchFamily="2" charset="-122"/>
              </a:rPr>
              <a:t>拟建项目静态投资额；</a:t>
            </a:r>
            <a:endParaRPr lang="zh-CN" altLang="en-US">
              <a:latin typeface="华文楷体" pitchFamily="2" charset="-122"/>
              <a:ea typeface="华文楷体" pitchFamily="2" charset="-122"/>
            </a:endParaRPr>
          </a:p>
          <a:p>
            <a:pPr>
              <a:spcBef>
                <a:spcPct val="50000"/>
              </a:spcBef>
            </a:pPr>
            <a:r>
              <a:rPr lang="zh-CN" altLang="en-US">
                <a:latin typeface="华文楷体" pitchFamily="2" charset="-122"/>
                <a:ea typeface="华文楷体" pitchFamily="2" charset="-122"/>
              </a:rPr>
              <a:t>            </a:t>
            </a:r>
            <a:r>
              <a:rPr lang="en-US" altLang="zh-CN">
                <a:latin typeface="华文楷体" pitchFamily="2" charset="-122"/>
                <a:ea typeface="华文楷体" pitchFamily="2" charset="-122"/>
              </a:rPr>
              <a:t>Q1——</a:t>
            </a:r>
            <a:r>
              <a:rPr lang="zh-CN" altLang="en-US">
                <a:latin typeface="华文楷体" pitchFamily="2" charset="-122"/>
                <a:ea typeface="华文楷体" pitchFamily="2" charset="-122"/>
              </a:rPr>
              <a:t>已建类似项目的生产能力；</a:t>
            </a:r>
            <a:endParaRPr lang="zh-CN" altLang="en-US">
              <a:latin typeface="华文楷体" pitchFamily="2" charset="-122"/>
              <a:ea typeface="华文楷体" pitchFamily="2" charset="-122"/>
            </a:endParaRPr>
          </a:p>
          <a:p>
            <a:pPr>
              <a:spcBef>
                <a:spcPct val="50000"/>
              </a:spcBef>
            </a:pPr>
            <a:r>
              <a:rPr lang="zh-CN" altLang="en-US">
                <a:latin typeface="华文楷体" pitchFamily="2" charset="-122"/>
                <a:ea typeface="华文楷体" pitchFamily="2" charset="-122"/>
              </a:rPr>
              <a:t>           </a:t>
            </a:r>
            <a:r>
              <a:rPr lang="en-US" altLang="zh-CN">
                <a:latin typeface="华文楷体" pitchFamily="2" charset="-122"/>
                <a:ea typeface="华文楷体" pitchFamily="2" charset="-122"/>
              </a:rPr>
              <a:t>Q2——</a:t>
            </a:r>
            <a:r>
              <a:rPr lang="zh-CN" altLang="en-US">
                <a:latin typeface="Arial" panose="020B0604020202020204" pitchFamily="34" charset="0"/>
                <a:ea typeface="华文楷体" pitchFamily="2" charset="-122"/>
              </a:rPr>
              <a:t>拟建项目的生产能力；</a:t>
            </a:r>
            <a:endParaRPr lang="zh-CN" altLang="en-US">
              <a:latin typeface="Arial" panose="020B0604020202020204" pitchFamily="34" charset="0"/>
              <a:ea typeface="华文楷体" pitchFamily="2" charset="-122"/>
            </a:endParaRPr>
          </a:p>
          <a:p>
            <a:pPr>
              <a:spcBef>
                <a:spcPct val="50000"/>
              </a:spcBef>
            </a:pPr>
            <a:r>
              <a:rPr lang="zh-CN" altLang="en-US">
                <a:latin typeface="华文楷体" pitchFamily="2" charset="-122"/>
                <a:ea typeface="华文楷体" pitchFamily="2" charset="-122"/>
              </a:rPr>
              <a:t>         </a:t>
            </a:r>
            <a:r>
              <a:rPr lang="en-US" altLang="zh-CN">
                <a:latin typeface="华文楷体" pitchFamily="2" charset="-122"/>
                <a:ea typeface="华文楷体" pitchFamily="2" charset="-122"/>
              </a:rPr>
              <a:t>f</a:t>
            </a:r>
            <a:r>
              <a:rPr lang="en-US" altLang="zh-CN">
                <a:latin typeface="Arial" panose="020B0604020202020204" pitchFamily="34" charset="0"/>
                <a:ea typeface="华文楷体" pitchFamily="2" charset="-122"/>
              </a:rPr>
              <a:t> </a:t>
            </a:r>
            <a:r>
              <a:rPr lang="en-US" altLang="zh-CN">
                <a:latin typeface="华文楷体" pitchFamily="2" charset="-122"/>
                <a:ea typeface="华文楷体" pitchFamily="2" charset="-122"/>
              </a:rPr>
              <a:t>——</a:t>
            </a:r>
            <a:r>
              <a:rPr lang="zh-CN" altLang="en-US">
                <a:latin typeface="Arial" panose="020B0604020202020204" pitchFamily="34" charset="0"/>
                <a:ea typeface="华文楷体" pitchFamily="2" charset="-122"/>
              </a:rPr>
              <a:t>不同时期、不同地点的定额、单价、费用变更等的综合调整系数。</a:t>
            </a:r>
            <a:endParaRPr lang="zh-CN" altLang="en-US">
              <a:latin typeface="Arial" panose="020B0604020202020204" pitchFamily="34" charset="0"/>
              <a:ea typeface="华文楷体" pitchFamily="2" charset="-122"/>
            </a:endParaRPr>
          </a:p>
          <a:p>
            <a:pPr>
              <a:spcBef>
                <a:spcPct val="50000"/>
              </a:spcBef>
            </a:pPr>
            <a:r>
              <a:rPr lang="zh-CN" altLang="en-US">
                <a:latin typeface="Arial" panose="020B0604020202020204" pitchFamily="34" charset="0"/>
                <a:ea typeface="华文楷体" pitchFamily="2" charset="-122"/>
              </a:rPr>
              <a:t>      这种方法把项目的建设投资与其生产能力的关系视为简单的线性关系。使用这种方法时要注意拟建项目的生产能力和完全类似项目的可比性，否则误差很大。</a:t>
            </a:r>
            <a:endParaRPr lang="zh-CN" altLang="en-US">
              <a:latin typeface="Arial" panose="020B0604020202020204" pitchFamily="34" charset="0"/>
              <a:ea typeface="华文楷体" pitchFamily="2" charset="-122"/>
            </a:endParaRPr>
          </a:p>
          <a:p>
            <a:pPr>
              <a:spcBef>
                <a:spcPct val="50000"/>
              </a:spcBef>
            </a:pPr>
            <a:r>
              <a:rPr lang="zh-CN" altLang="en-US">
                <a:latin typeface="Arial" panose="020B0604020202020204" pitchFamily="34" charset="0"/>
                <a:ea typeface="华文楷体" pitchFamily="2" charset="-122"/>
              </a:rPr>
              <a:t>      这种方法主要用于新建项目或装置的估算，十分简便迅速，但要求估价人员掌握足够的典型工程的历史数据，而且这些数据应与单位生产能力的造价有关，方可应用，而且必须是新建资料与所选取装置的历史资料相类似，仅存在规模大小和时间上的差异。</a:t>
            </a:r>
            <a:endParaRPr lang="zh-CN" altLang="en-US">
              <a:latin typeface="Arial" panose="020B0604020202020204" pitchFamily="34" charset="0"/>
              <a:ea typeface="华文楷体" pitchFamily="2" charset="-122"/>
            </a:endParaRPr>
          </a:p>
        </p:txBody>
      </p:sp>
      <p:graphicFrame>
        <p:nvGraphicFramePr>
          <p:cNvPr id="51203" name="内容占位符 51203"/>
          <p:cNvGraphicFramePr>
            <a:graphicFrameLocks noGrp="1" noChangeAspect="1"/>
          </p:cNvGraphicFramePr>
          <p:nvPr>
            <p:ph sz="half" idx="2"/>
          </p:nvPr>
        </p:nvGraphicFramePr>
        <p:xfrm>
          <a:off x="1066800" y="1447800"/>
          <a:ext cx="1371600" cy="704850"/>
        </p:xfrm>
        <a:graphic>
          <a:graphicData uri="http://schemas.openxmlformats.org/presentationml/2006/ole">
            <mc:AlternateContent xmlns:mc="http://schemas.openxmlformats.org/markup-compatibility/2006">
              <mc:Choice xmlns:v="urn:schemas-microsoft-com:vml" Requires="v">
                <p:oleObj spid="_x0000_s3077" name="" r:id="rId1" imgW="940435" imgH="482600" progId="Equation.3">
                  <p:embed/>
                </p:oleObj>
              </mc:Choice>
              <mc:Fallback>
                <p:oleObj name="" r:id="rId1" imgW="940435" imgH="482600" progId="Equation.3">
                  <p:embed/>
                  <p:pic>
                    <p:nvPicPr>
                      <p:cNvPr id="0" name="图片 3076"/>
                      <p:cNvPicPr/>
                      <p:nvPr/>
                    </p:nvPicPr>
                    <p:blipFill>
                      <a:blip r:embed="rId2"/>
                      <a:stretch>
                        <a:fillRect/>
                      </a:stretch>
                    </p:blipFill>
                    <p:spPr>
                      <a:xfrm>
                        <a:off x="1066800" y="1447800"/>
                        <a:ext cx="1371600" cy="704850"/>
                      </a:xfrm>
                      <a:prstGeom prst="rect">
                        <a:avLst/>
                      </a:prstGeom>
                      <a:noFill/>
                      <a:ln w="38100">
                        <a:miter/>
                      </a:ln>
                    </p:spPr>
                  </p:pic>
                </p:oleObj>
              </mc:Fallback>
            </mc:AlternateContent>
          </a:graphicData>
        </a:graphic>
      </p:graphicFrame>
    </p:spTree>
  </p:cSld>
  <p:clrMapOvr>
    <a:masterClrMapping/>
  </p:clrMapOvr>
  <p:transition spd="med">
    <p:cover dir="u"/>
  </p:transition>
</p:sld>
</file>

<file path=ppt/theme/theme1.xml><?xml version="1.0" encoding="utf-8"?>
<a:theme xmlns:a="http://schemas.openxmlformats.org/drawingml/2006/main" name="Profile">
  <a:themeElements>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fontScheme name="">
      <a:majorFont>
        <a:latin typeface="Verdana"/>
        <a:ea typeface="宋体"/>
        <a:cs typeface=""/>
      </a:majorFont>
      <a:minorFont>
        <a:latin typeface="Verdan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800000"/>
        </a:lt1>
        <a:dk2>
          <a:srgbClr val="FFFFFF"/>
        </a:dk2>
        <a:lt2>
          <a:srgbClr val="A50021"/>
        </a:lt2>
        <a:accent1>
          <a:srgbClr val="FF9900"/>
        </a:accent1>
        <a:accent2>
          <a:srgbClr val="FF3300"/>
        </a:accent2>
        <a:accent3>
          <a:srgbClr val="C1AAAA"/>
        </a:accent3>
        <a:accent4>
          <a:srgbClr val="DCDCDC"/>
        </a:accent4>
        <a:accent5>
          <a:srgbClr val="FFCAAA"/>
        </a:accent5>
        <a:accent6>
          <a:srgbClr val="E52D00"/>
        </a:accent6>
        <a:hlink>
          <a:srgbClr val="FFFFCC"/>
        </a:hlink>
        <a:folHlink>
          <a:srgbClr val="FFCC99"/>
        </a:folHlink>
      </a:clrScheme>
      <a:clrMap bg1="lt1" tx1="dk1" bg2="lt2" tx2="dk2" accent1="accent1" accent2="accent2" accent3="accent3" accent4="accent4" accent5="accent5" accent6="accent6" hlink="hlink" folHlink="folHlink"/>
    </a:extraClrScheme>
    <a:extraClrScheme>
      <a:clrScheme name="">
        <a:dk1>
          <a:srgbClr val="FFFFFF"/>
        </a:dk1>
        <a:lt1>
          <a:srgbClr val="51072E"/>
        </a:lt1>
        <a:dk2>
          <a:srgbClr val="FFFFFF"/>
        </a:dk2>
        <a:lt2>
          <a:srgbClr val="3C001E"/>
        </a:lt2>
        <a:accent1>
          <a:srgbClr val="89A38F"/>
        </a:accent1>
        <a:accent2>
          <a:srgbClr val="666699"/>
        </a:accent2>
        <a:accent3>
          <a:srgbClr val="B3AAAC"/>
        </a:accent3>
        <a:accent4>
          <a:srgbClr val="DCDCDC"/>
        </a:accent4>
        <a:accent5>
          <a:srgbClr val="C4CEC6"/>
        </a:accent5>
        <a:accent6>
          <a:srgbClr val="5B5B89"/>
        </a:accent6>
        <a:hlink>
          <a:srgbClr val="808000"/>
        </a:hlink>
        <a:folHlink>
          <a:srgbClr val="666633"/>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FFFFFF"/>
        </a:dk2>
        <a:lt2>
          <a:srgbClr val="333333"/>
        </a:lt2>
        <a:accent1>
          <a:srgbClr val="3399FF"/>
        </a:accent1>
        <a:accent2>
          <a:srgbClr val="CC0000"/>
        </a:accent2>
        <a:accent3>
          <a:srgbClr val="AAAAAA"/>
        </a:accent3>
        <a:accent4>
          <a:srgbClr val="DCDCDC"/>
        </a:accent4>
        <a:accent5>
          <a:srgbClr val="ADCAFF"/>
        </a:accent5>
        <a:accent6>
          <a:srgbClr val="B70000"/>
        </a:accent6>
        <a:hlink>
          <a:srgbClr val="666699"/>
        </a:hlink>
        <a:folHlink>
          <a:srgbClr val="6600CC"/>
        </a:folHlink>
      </a:clrScheme>
      <a:clrMap bg1="lt1" tx1="dk1" bg2="lt2" tx2="dk2" accent1="accent1" accent2="accent2" accent3="accent3" accent4="accent4" accent5="accent5" accent6="accent6" hlink="hlink" folHlink="folHlink"/>
    </a:extraClrScheme>
    <a:extraClrScheme>
      <a:clrScheme name="">
        <a:dk1>
          <a:srgbClr val="FFFFFF"/>
        </a:dk1>
        <a:lt1>
          <a:srgbClr val="330000"/>
        </a:lt1>
        <a:dk2>
          <a:srgbClr val="FFFFFF"/>
        </a:dk2>
        <a:lt2>
          <a:srgbClr val="4B3D1B"/>
        </a:lt2>
        <a:accent1>
          <a:srgbClr val="CC9900"/>
        </a:accent1>
        <a:accent2>
          <a:srgbClr val="CC6600"/>
        </a:accent2>
        <a:accent3>
          <a:srgbClr val="ADAAAA"/>
        </a:accent3>
        <a:accent4>
          <a:srgbClr val="DCDCDC"/>
        </a:accent4>
        <a:accent5>
          <a:srgbClr val="E2CAAA"/>
        </a:accent5>
        <a:accent6>
          <a:srgbClr val="B75B00"/>
        </a:accent6>
        <a:hlink>
          <a:srgbClr val="666699"/>
        </a:hlink>
        <a:folHlink>
          <a:srgbClr val="CCCC00"/>
        </a:folHlink>
      </a:clrScheme>
      <a:clrMap bg1="lt1" tx1="dk1" bg2="lt2" tx2="dk2" accent1="accent1" accent2="accent2" accent3="accent3" accent4="accent4" accent5="accent5" accent6="accent6" hlink="hlink" folHlink="folHlink"/>
    </a:extraClrScheme>
    <a:extraClrScheme>
      <a:clrScheme name="">
        <a:dk1>
          <a:srgbClr val="FFFFFF"/>
        </a:dk1>
        <a:lt1>
          <a:srgbClr val="003366"/>
        </a:lt1>
        <a:dk2>
          <a:srgbClr val="FFFFFF"/>
        </a:dk2>
        <a:lt2>
          <a:srgbClr val="006666"/>
        </a:lt2>
        <a:accent1>
          <a:srgbClr val="0099CC"/>
        </a:accent1>
        <a:accent2>
          <a:srgbClr val="6666FF"/>
        </a:accent2>
        <a:accent3>
          <a:srgbClr val="AAADB9"/>
        </a:accent3>
        <a:accent4>
          <a:srgbClr val="DCDCDC"/>
        </a:accent4>
        <a:accent5>
          <a:srgbClr val="AACAE2"/>
        </a:accent5>
        <a:accent6>
          <a:srgbClr val="5B5BE5"/>
        </a:accent6>
        <a:hlink>
          <a:srgbClr val="FFFFCC"/>
        </a:hlink>
        <a:folHlink>
          <a:srgbClr val="FFCC00"/>
        </a:folHlink>
      </a:clrScheme>
      <a:clrMap bg1="lt1" tx1="dk1" bg2="lt2" tx2="dk2" accent1="accent1" accent2="accent2" accent3="accent3" accent4="accent4" accent5="accent5" accent6="accent6" hlink="hlink" folHlink="folHlink"/>
    </a:extraClrScheme>
    <a:extraClrScheme>
      <a:clrScheme name="">
        <a:dk1>
          <a:srgbClr val="FFFFFF"/>
        </a:dk1>
        <a:lt1>
          <a:srgbClr val="006666"/>
        </a:lt1>
        <a:dk2>
          <a:srgbClr val="FFFFFF"/>
        </a:dk2>
        <a:lt2>
          <a:srgbClr val="003366"/>
        </a:lt2>
        <a:accent1>
          <a:srgbClr val="6699FF"/>
        </a:accent1>
        <a:accent2>
          <a:srgbClr val="00CCFF"/>
        </a:accent2>
        <a:accent3>
          <a:srgbClr val="AAB9B9"/>
        </a:accent3>
        <a:accent4>
          <a:srgbClr val="DCDCDC"/>
        </a:accent4>
        <a:accent5>
          <a:srgbClr val="B9CAFF"/>
        </a:accent5>
        <a:accent6>
          <a:srgbClr val="00B7E5"/>
        </a:accent6>
        <a:hlink>
          <a:srgbClr val="FFFFCC"/>
        </a:hlink>
        <a:folHlink>
          <a:srgbClr val="33CCCC"/>
        </a:folHlink>
      </a:clrScheme>
      <a:clrMap bg1="lt1" tx1="dk1" bg2="lt2" tx2="dk2" accent1="accent1" accent2="accent2" accent3="accent3" accent4="accent4" accent5="accent5" accent6="accent6" hlink="hlink" folHlink="folHlink"/>
    </a:extraClrScheme>
    <a:extraClrScheme>
      <a:clrScheme name="">
        <a:dk1>
          <a:srgbClr val="000000"/>
        </a:dk1>
        <a:lt1>
          <a:srgbClr val="619CB1"/>
        </a:lt1>
        <a:dk2>
          <a:srgbClr val="FFFFFF"/>
        </a:dk2>
        <a:lt2>
          <a:srgbClr val="4E899E"/>
        </a:lt2>
        <a:accent1>
          <a:srgbClr val="FFCC00"/>
        </a:accent1>
        <a:accent2>
          <a:srgbClr val="B6523E"/>
        </a:accent2>
        <a:accent3>
          <a:srgbClr val="B7CBD4"/>
        </a:accent3>
        <a:accent4>
          <a:srgbClr val="000000"/>
        </a:accent4>
        <a:accent5>
          <a:srgbClr val="FFE2AA"/>
        </a:accent5>
        <a:accent6>
          <a:srgbClr val="A3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
        <a:dk1>
          <a:srgbClr val="FFFFFF"/>
        </a:dk1>
        <a:lt1>
          <a:srgbClr val="336600"/>
        </a:lt1>
        <a:dk2>
          <a:srgbClr val="FFFFFF"/>
        </a:dk2>
        <a:lt2>
          <a:srgbClr val="598600"/>
        </a:lt2>
        <a:accent1>
          <a:srgbClr val="33CC33"/>
        </a:accent1>
        <a:accent2>
          <a:srgbClr val="99CC00"/>
        </a:accent2>
        <a:accent3>
          <a:srgbClr val="ADB9AA"/>
        </a:accent3>
        <a:accent4>
          <a:srgbClr val="DCDCDC"/>
        </a:accent4>
        <a:accent5>
          <a:srgbClr val="ADE2AD"/>
        </a:accent5>
        <a:accent6>
          <a:srgbClr val="89B700"/>
        </a:accent6>
        <a:hlink>
          <a:srgbClr val="FFCC00"/>
        </a:hlink>
        <a:folHlink>
          <a:srgbClr val="FFFF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Profile</Template>
  <TotalTime>0</TotalTime>
  <Words>4890</Words>
  <Application>WPS 演示</Application>
  <PresentationFormat>在屏幕上显示</PresentationFormat>
  <Paragraphs>338</Paragraphs>
  <Slides>19</Slides>
  <Notes>0</Notes>
  <HiddenSlides>0</HiddenSlides>
  <MMClips>0</MMClips>
  <ScaleCrop>false</ScaleCrop>
  <HeadingPairs>
    <vt:vector size="8" baseType="variant">
      <vt:variant>
        <vt:lpstr>已用的字体</vt:lpstr>
      </vt:variant>
      <vt:variant>
        <vt:i4>13</vt:i4>
      </vt:variant>
      <vt:variant>
        <vt:lpstr>主题</vt:lpstr>
      </vt:variant>
      <vt:variant>
        <vt:i4>1</vt:i4>
      </vt:variant>
      <vt:variant>
        <vt:lpstr>嵌入 OLE 服务器</vt:lpstr>
      </vt:variant>
      <vt:variant>
        <vt:i4>6</vt:i4>
      </vt:variant>
      <vt:variant>
        <vt:lpstr>幻灯片标题</vt:lpstr>
      </vt:variant>
      <vt:variant>
        <vt:i4>19</vt:i4>
      </vt:variant>
    </vt:vector>
  </HeadingPairs>
  <TitlesOfParts>
    <vt:vector size="39" baseType="lpstr">
      <vt:lpstr>Arial</vt:lpstr>
      <vt:lpstr>宋体</vt:lpstr>
      <vt:lpstr>Wingdings</vt:lpstr>
      <vt:lpstr>Verdana</vt:lpstr>
      <vt:lpstr>Times New Roman</vt:lpstr>
      <vt:lpstr>黑体</vt:lpstr>
      <vt:lpstr>New Gulim</vt:lpstr>
      <vt:lpstr>华文楷体</vt:lpstr>
      <vt:lpstr>楷体_GB2312</vt:lpstr>
      <vt:lpstr>Gulim</vt:lpstr>
      <vt:lpstr>新宋体</vt:lpstr>
      <vt:lpstr>微软雅黑</vt:lpstr>
      <vt:lpstr>Arial Unicode MS</vt:lpstr>
      <vt:lpstr>Profile</vt:lpstr>
      <vt:lpstr>Equation.3</vt:lpstr>
      <vt:lpstr>Equation.3</vt:lpstr>
      <vt:lpstr>Equation.3</vt:lpstr>
      <vt:lpstr>Equation.3</vt:lpstr>
      <vt:lpstr>Equation.3</vt:lpstr>
      <vt:lpstr>Equation.3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合同管理第三讲</dc:title>
  <dc:creator>zx</dc:creator>
  <cp:lastModifiedBy>小霞</cp:lastModifiedBy>
  <cp:revision>2411</cp:revision>
  <dcterms:created xsi:type="dcterms:W3CDTF">2006-01-17T01:29:51Z</dcterms:created>
  <dcterms:modified xsi:type="dcterms:W3CDTF">2018-12-10T06:03:06Z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2052-11.1.0.8013</vt:lpwstr>
  </property>
</Properties>
</file>