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1120" r:id="rId3"/>
    <p:sldId id="1155" r:id="rId4"/>
    <p:sldId id="1132" r:id="rId5"/>
    <p:sldId id="1133" r:id="rId6"/>
    <p:sldId id="1134" r:id="rId7"/>
    <p:sldId id="1135" r:id="rId8"/>
    <p:sldId id="1136" r:id="rId9"/>
    <p:sldId id="1137" r:id="rId10"/>
    <p:sldId id="1138" r:id="rId11"/>
    <p:sldId id="1139" r:id="rId12"/>
    <p:sldId id="1140" r:id="rId13"/>
    <p:sldId id="1141" r:id="rId14"/>
    <p:sldId id="1142" r:id="rId15"/>
    <p:sldId id="1143" r:id="rId16"/>
    <p:sldId id="1144" r:id="rId17"/>
    <p:sldId id="1145" r:id="rId18"/>
    <p:sldId id="1146" r:id="rId19"/>
    <p:sldId id="1147" r:id="rId20"/>
  </p:sldIdLst>
  <p:sldSz cx="9144000" cy="6858000" type="screen4x3"/>
  <p:notesSz cx="6645275" cy="977773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CCFFFF"/>
    <a:srgbClr val="00CCFF"/>
    <a:srgbClr val="00FFFF"/>
    <a:srgbClr val="FF33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516" y="-90"/>
      </p:cViewPr>
      <p:guideLst>
        <p:guide orient="horz" pos="687"/>
        <p:guide pos="179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2879725" cy="488950"/>
          </a:xfrm>
          <a:prstGeom prst="rect">
            <a:avLst/>
          </a:prstGeom>
          <a:noFill/>
          <a:ln w="9525">
            <a:noFill/>
          </a:ln>
        </p:spPr>
        <p:txBody>
          <a:bodyPr/>
          <a:p>
            <a:pPr lvl="0" fontAlgn="base"/>
            <a:endParaRPr lang="zh-CN" altLang="en-US" sz="1200" strike="noStrike" noProof="1" dirty="0"/>
          </a:p>
        </p:txBody>
      </p:sp>
      <p:sp>
        <p:nvSpPr>
          <p:cNvPr id="3075" name="日期占位符 3074"/>
          <p:cNvSpPr>
            <a:spLocks noGrp="1"/>
          </p:cNvSpPr>
          <p:nvPr>
            <p:ph type="dt" idx="1"/>
          </p:nvPr>
        </p:nvSpPr>
        <p:spPr>
          <a:xfrm>
            <a:off x="3763963" y="0"/>
            <a:ext cx="2879725" cy="488950"/>
          </a:xfrm>
          <a:prstGeom prst="rect">
            <a:avLst/>
          </a:prstGeom>
          <a:noFill/>
          <a:ln w="9525">
            <a:noFill/>
          </a:ln>
        </p:spPr>
        <p:txBody>
          <a:bodyPr/>
          <a:p>
            <a:pPr lvl="0" algn="r" fontAlgn="base"/>
            <a:endParaRPr lang="zh-CN" altLang="en-US" sz="1200" strike="noStrike" noProof="1" dirty="0"/>
          </a:p>
        </p:txBody>
      </p:sp>
      <p:sp>
        <p:nvSpPr>
          <p:cNvPr id="3076" name="幻灯片图像占位符 3075"/>
          <p:cNvSpPr>
            <a:spLocks noGrp="1" noRot="1"/>
          </p:cNvSpPr>
          <p:nvPr>
            <p:ph type="sldImg"/>
          </p:nvPr>
        </p:nvSpPr>
        <p:spPr>
          <a:xfrm>
            <a:off x="877888" y="733425"/>
            <a:ext cx="4889500" cy="3667125"/>
          </a:xfrm>
          <a:prstGeom prst="rect">
            <a:avLst/>
          </a:prstGeom>
          <a:noFill/>
          <a:ln w="9525">
            <a:noFill/>
          </a:ln>
        </p:spPr>
      </p:sp>
      <p:sp>
        <p:nvSpPr>
          <p:cNvPr id="3077" name="文本占位符 3076"/>
          <p:cNvSpPr>
            <a:spLocks noGrp="1" noRot="1"/>
          </p:cNvSpPr>
          <p:nvPr>
            <p:ph type="body" sz="quarter"/>
          </p:nvPr>
        </p:nvSpPr>
        <p:spPr>
          <a:xfrm>
            <a:off x="665163" y="4645025"/>
            <a:ext cx="5314950" cy="4398963"/>
          </a:xfrm>
          <a:prstGeom prst="rect">
            <a:avLst/>
          </a:prstGeom>
          <a:noFill/>
          <a:ln w="9525">
            <a:noFill/>
          </a:ln>
        </p:spPr>
        <p:txBody>
          <a:bodyPr anchor="ctr"/>
          <a:p>
            <a:pPr lvl="0" indent="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3078" name="页脚占位符 3077"/>
          <p:cNvSpPr>
            <a:spLocks noGrp="1"/>
          </p:cNvSpPr>
          <p:nvPr>
            <p:ph type="ftr" sz="quarter" idx="4"/>
          </p:nvPr>
        </p:nvSpPr>
        <p:spPr>
          <a:xfrm>
            <a:off x="0" y="9286875"/>
            <a:ext cx="2879725" cy="488950"/>
          </a:xfrm>
          <a:prstGeom prst="rect">
            <a:avLst/>
          </a:prstGeom>
          <a:noFill/>
          <a:ln w="9525">
            <a:noFill/>
          </a:ln>
        </p:spPr>
        <p:txBody>
          <a:bodyPr anchor="b"/>
          <a:p>
            <a:pPr lvl="0" fontAlgn="base"/>
            <a:endParaRPr lang="zh-CN" altLang="en-US" sz="1200" strike="noStrike" noProof="1" dirty="0"/>
          </a:p>
        </p:txBody>
      </p:sp>
      <p:sp>
        <p:nvSpPr>
          <p:cNvPr id="3079" name="灯片编号占位符 3078"/>
          <p:cNvSpPr>
            <a:spLocks noGrp="1"/>
          </p:cNvSpPr>
          <p:nvPr>
            <p:ph type="sldNum" sz="quarter" idx="5"/>
          </p:nvPr>
        </p:nvSpPr>
        <p:spPr>
          <a:xfrm>
            <a:off x="3763963" y="9286875"/>
            <a:ext cx="2879725" cy="488950"/>
          </a:xfrm>
          <a:prstGeom prst="rect">
            <a:avLst/>
          </a:prstGeom>
          <a:noFill/>
          <a:ln w="9525">
            <a:noFill/>
          </a:ln>
        </p:spPr>
        <p:txBody>
          <a:bodyPr anchor="b"/>
          <a:p>
            <a:pPr lvl="0" algn="r" fontAlgn="base"/>
            <a:fld id="{9A0DB2DC-4C9A-4742-B13C-FB6460FD3503}" type="slidenum">
              <a:rPr lang="zh-CN" altLang="en-US" sz="1200" strike="noStrike" noProof="1" dirty="0">
                <a:latin typeface="Verdana" panose="020B060403050404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2" name="任意多边形 2054"/>
          <p:cNvSpPr/>
          <p:nvPr/>
        </p:nvSpPr>
        <p:spPr>
          <a:xfrm>
            <a:off x="685800" y="2393950"/>
            <a:ext cx="7772400" cy="109538"/>
          </a:xfrm>
          <a:custGeom>
            <a:avLst/>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fontAlgn="base"/>
            <a:r>
              <a:rPr lang="zh-CN" altLang="en-US" strike="noStrike" noProof="1"/>
              <a:t>单击此处编辑母版标题样式</a:t>
            </a:r>
            <a:endParaRPr lang="zh-CN" altLang="en-US" strike="noStrike" noProof="1"/>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fontAlgn="base"/>
            <a:r>
              <a:rPr lang="zh-CN" altLang="en-US" strike="noStrike" noProof="1"/>
              <a:t>单击此处编辑母版副标题样式</a:t>
            </a:r>
            <a:endParaRPr lang="zh-CN" altLang="en-US" strike="noStrike" noProof="1"/>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34" charset="0"/>
              </a:defRPr>
            </a:lvl1pPr>
          </a:lstStyle>
          <a:p>
            <a:pPr fontAlgn="base"/>
            <a:endParaRPr lang="zh-CN" altLang="en-US" strike="noStrike" noProof="1" dirty="0">
              <a:latin typeface="Arial" panose="020B0604020202020204" pitchFamily="34" charset="0"/>
            </a:endParaRPr>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34" charset="0"/>
              </a:defRPr>
            </a:lvl1pPr>
          </a:lstStyle>
          <a:p>
            <a:pPr fontAlgn="base"/>
            <a:endParaRPr lang="zh-CN" altLang="en-US" strike="noStrike" noProof="1" dirty="0"/>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34" charset="0"/>
              </a:defRPr>
            </a:lvl1pPr>
          </a:lstStyle>
          <a:p>
            <a:pPr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90631"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quarter" idx="1"/>
          </p:nvPr>
        </p:nvSpPr>
        <p:spPr>
          <a:xfrm>
            <a:off x="628650" y="1825625"/>
            <a:ext cx="38862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4629150" y="1825625"/>
            <a:ext cx="38862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628650" y="4076700"/>
            <a:ext cx="38862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内容占位符 5"/>
          <p:cNvSpPr>
            <a:spLocks noGrp="1"/>
          </p:cNvSpPr>
          <p:nvPr>
            <p:ph sz="quarter" idx="4"/>
          </p:nvPr>
        </p:nvSpPr>
        <p:spPr>
          <a:xfrm>
            <a:off x="4629150" y="4076700"/>
            <a:ext cx="38862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724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indent="0"/>
            <a:r>
              <a:rPr lang="zh-CN" altLang="en-US"/>
              <a:t>单击此处编辑母版标题样式</a:t>
            </a:r>
            <a:endParaRPr lang="zh-CN" altLang="en-US"/>
          </a:p>
        </p:txBody>
      </p:sp>
      <p:sp>
        <p:nvSpPr>
          <p:cNvPr id="1027" name="文本占位符 1026"/>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a:t>单击此处编辑母版文本样式</a:t>
            </a:r>
            <a:endParaRPr lang="zh-CN" altLang="en-US"/>
          </a:p>
          <a:p>
            <a:pPr lvl="1" indent="-436245"/>
            <a:r>
              <a:rPr lang="zh-CN" altLang="en-US"/>
              <a:t>第二级</a:t>
            </a:r>
            <a:endParaRPr lang="zh-CN" altLang="en-US"/>
          </a:p>
          <a:p>
            <a:pPr lvl="2" indent="-394970"/>
            <a:r>
              <a:rPr lang="zh-CN" altLang="en-US"/>
              <a:t>第三级</a:t>
            </a:r>
            <a:endParaRPr lang="zh-CN" altLang="en-US"/>
          </a:p>
          <a:p>
            <a:pPr lvl="3" indent="-387350"/>
            <a:r>
              <a:rPr lang="zh-CN" altLang="en-US"/>
              <a:t>第四级</a:t>
            </a:r>
            <a:endParaRPr lang="zh-CN" altLang="en-US"/>
          </a:p>
          <a:p>
            <a:pPr lvl="4" indent="-398780"/>
            <a:r>
              <a:rPr lang="zh-CN" altLang="en-US"/>
              <a:t>第五级</a:t>
            </a:r>
            <a:endParaRPr lang="zh-CN" altLang="en-US"/>
          </a:p>
        </p:txBody>
      </p:sp>
      <p:sp>
        <p:nvSpPr>
          <p:cNvPr id="1028" name="任意多边形 1027"/>
          <p:cNvSpPr/>
          <p:nvPr/>
        </p:nvSpPr>
        <p:spPr>
          <a:xfrm>
            <a:off x="609600" y="1566863"/>
            <a:ext cx="7958138" cy="109537"/>
          </a:xfrm>
          <a:custGeom>
            <a:avLst/>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roun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fontAlgn="base"/>
            <a:endParaRPr lang="zh-CN" altLang="en-US" strike="noStrike" noProof="1" dirty="0">
              <a:latin typeface="Arial" panose="020B0604020202020204" pitchFamily="34" charset="0"/>
            </a:endParaRPr>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fontAlgn="base"/>
            <a:endParaRPr lang="zh-CN" altLang="en-US" strike="noStrike" noProof="1" dirty="0"/>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cover dir="u"/>
  </p:transition>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3.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slide" Target="slide1.xml"/><Relationship Id="rId3" Type="http://schemas.openxmlformats.org/officeDocument/2006/relationships/slide" Target="slide18.xml"/><Relationship Id="rId2" Type="http://schemas.openxmlformats.org/officeDocument/2006/relationships/slide" Target="slide7.xml"/><Relationship Id="rId1"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468313" y="260350"/>
            <a:ext cx="8424863" cy="5477510"/>
          </a:xfrm>
          <a:prstGeom prst="rect">
            <a:avLst/>
          </a:prstGeom>
          <a:noFill/>
          <a:ln w="9525">
            <a:noFill/>
          </a:ln>
          <a:scene3d>
            <a:camera prst="legacyPerspectiveBottom">
              <a:rot lat="0" lon="0" rev="0"/>
            </a:camera>
            <a:lightRig rig="legacyFlat3" dir="t"/>
          </a:scene3d>
          <a:sp3d extrusionH="887400" prstMaterial="legacyMatte">
            <a:bevelT w="13500" h="13500" prst="angle"/>
            <a:bevelB w="13500" h="13500" prst="angle"/>
          </a:sp3d>
        </p:spPr>
        <p:txBody>
          <a:bodyPr>
            <a:spAutoFit/>
            <a:flatTx/>
          </a:bodyPr>
          <a:p>
            <a:pPr algn="ctr"/>
            <a:r>
              <a:rPr lang="zh-CN" altLang="en-US" sz="6600" b="1" noProof="1">
                <a:effectLst>
                  <a:outerShdw blurRad="38100" dist="38100" dir="2700000">
                    <a:srgbClr val="FFFFFF"/>
                  </a:outerShdw>
                </a:effectLst>
                <a:latin typeface="黑体" panose="02010609060101010101" pitchFamily="49" charset="-122"/>
                <a:ea typeface="黑体" panose="02010609060101010101" pitchFamily="49" charset="-122"/>
                <a:cs typeface="+mn-cs"/>
              </a:rPr>
              <a:t>工程造价控制</a:t>
            </a:r>
            <a:endParaRPr lang="zh-CN" altLang="en-US" sz="6600" b="1" noProof="1">
              <a:effectLst>
                <a:outerShdw blurRad="38100" dist="38100" dir="2700000">
                  <a:srgbClr val="FFFFFF"/>
                </a:outerShdw>
              </a:effectLst>
              <a:latin typeface="黑体" panose="02010609060101010101" pitchFamily="49" charset="-122"/>
              <a:ea typeface="黑体" panose="02010609060101010101" pitchFamily="49" charset="-122"/>
            </a:endParaRPr>
          </a:p>
          <a:p>
            <a:pPr algn="ctr"/>
            <a:endParaRPr lang="zh-CN" altLang="en-US" sz="2400" b="1" noProof="1">
              <a:latin typeface="黑体" panose="02010609060101010101" pitchFamily="49" charset="-122"/>
              <a:ea typeface="黑体" panose="02010609060101010101" pitchFamily="49" charset="-122"/>
            </a:endParaRPr>
          </a:p>
          <a:p>
            <a:pPr algn="ctr"/>
            <a:endParaRPr lang="zh-CN" altLang="en-US" sz="3600" b="1" noProof="1">
              <a:latin typeface="黑体" panose="02010609060101010101" pitchFamily="49" charset="-122"/>
              <a:ea typeface="黑体" panose="02010609060101010101" pitchFamily="49" charset="-122"/>
            </a:endParaRPr>
          </a:p>
          <a:p>
            <a:pPr algn="ctr"/>
            <a:r>
              <a:rPr lang="zh-CN" altLang="en-US" sz="3600" b="1" noProof="1">
                <a:latin typeface="黑体" panose="02010609060101010101" pitchFamily="49" charset="-122"/>
                <a:ea typeface="黑体" panose="02010609060101010101" pitchFamily="49" charset="-122"/>
                <a:cs typeface="+mn-cs"/>
              </a:rPr>
              <a:t>单元</a:t>
            </a:r>
            <a:r>
              <a:rPr lang="en-US" altLang="zh-CN" sz="3600" b="1" noProof="1">
                <a:latin typeface="黑体" panose="02010609060101010101" pitchFamily="49" charset="-122"/>
                <a:ea typeface="黑体" panose="02010609060101010101" pitchFamily="49" charset="-122"/>
                <a:cs typeface="+mn-cs"/>
              </a:rPr>
              <a:t>2</a:t>
            </a:r>
            <a:endParaRPr lang="en-US" altLang="zh-CN" sz="3600" b="1" noProof="1">
              <a:latin typeface="黑体" panose="02010609060101010101" pitchFamily="49" charset="-122"/>
              <a:ea typeface="黑体" panose="02010609060101010101" pitchFamily="49" charset="-122"/>
            </a:endParaRPr>
          </a:p>
          <a:p>
            <a:pPr algn="ctr"/>
            <a:r>
              <a:rPr lang="zh-CN" altLang="en-US" sz="3600" b="1" noProof="1">
                <a:latin typeface="黑体" panose="02010609060101010101" pitchFamily="49" charset="-122"/>
                <a:ea typeface="黑体" panose="02010609060101010101" pitchFamily="49" charset="-122"/>
                <a:cs typeface="+mn-cs"/>
              </a:rPr>
              <a:t>建设项目</a:t>
            </a:r>
            <a:r>
              <a:rPr lang="zh-CN" altLang="en-US" sz="3600" b="1" noProof="1">
                <a:solidFill>
                  <a:srgbClr val="0000FF"/>
                </a:solidFill>
                <a:latin typeface="黑体" panose="02010609060101010101" pitchFamily="49" charset="-122"/>
                <a:ea typeface="黑体" panose="02010609060101010101" pitchFamily="49" charset="-122"/>
                <a:cs typeface="+mn-cs"/>
              </a:rPr>
              <a:t>决策阶段</a:t>
            </a:r>
            <a:r>
              <a:rPr lang="zh-CN" altLang="en-US" sz="3600" b="1" noProof="1">
                <a:latin typeface="黑体" panose="02010609060101010101" pitchFamily="49" charset="-122"/>
                <a:ea typeface="黑体" panose="02010609060101010101" pitchFamily="49" charset="-122"/>
                <a:cs typeface="+mn-cs"/>
              </a:rPr>
              <a:t>工程造价的控制</a:t>
            </a:r>
            <a:endParaRPr lang="zh-CN" altLang="en-US" sz="3600" b="1" noProof="1">
              <a:latin typeface="黑体" panose="02010609060101010101" pitchFamily="49" charset="-122"/>
              <a:ea typeface="黑体" panose="02010609060101010101" pitchFamily="49" charset="-122"/>
            </a:endParaRPr>
          </a:p>
          <a:p>
            <a:pPr algn="ctr"/>
            <a:endParaRPr lang="zh-CN" altLang="en-US" sz="3200" b="1" noProof="1">
              <a:latin typeface="黑体" panose="02010609060101010101" pitchFamily="49" charset="-122"/>
              <a:ea typeface="黑体" panose="02010609060101010101" pitchFamily="49" charset="-122"/>
            </a:endParaRPr>
          </a:p>
          <a:p>
            <a:pPr algn="ctr"/>
            <a:endParaRPr lang="zh-CN" altLang="en-US" sz="2400" b="1" noProof="1">
              <a:latin typeface="黑体" panose="02010609060101010101" pitchFamily="49" charset="-122"/>
              <a:ea typeface="黑体" panose="02010609060101010101" pitchFamily="49" charset="-122"/>
            </a:endParaRPr>
          </a:p>
          <a:p>
            <a:pPr algn="ctr"/>
            <a:endParaRPr lang="zh-CN" altLang="en-US" sz="2400" b="1" noProof="1">
              <a:latin typeface="宋体" panose="02010600030101010101" pitchFamily="2" charset="-122"/>
            </a:endParaRPr>
          </a:p>
          <a:p>
            <a:pPr algn="ctr"/>
            <a:endParaRPr lang="zh-CN" altLang="en-US" sz="2400" b="1" noProof="1">
              <a:latin typeface="宋体" panose="02010600030101010101" pitchFamily="2" charset="-122"/>
            </a:endParaRPr>
          </a:p>
          <a:p>
            <a:pPr algn="ctr"/>
            <a:endParaRPr lang="zh-CN" altLang="en-US" sz="2400" b="1" noProof="1">
              <a:latin typeface="Arial" panose="020B0604020202020204" pitchFamily="34" charset="0"/>
              <a:ea typeface="New Gulim" pitchFamily="2" charset="-127"/>
            </a:endParaRPr>
          </a:p>
          <a:p>
            <a:pPr algn="ctr"/>
            <a:endParaRPr lang="zh-CN" altLang="en-US" sz="2400" b="1" noProof="1">
              <a:latin typeface="Arial" panose="020B0604020202020204" pitchFamily="34" charset="0"/>
              <a:ea typeface="New Gulim" pitchFamily="2" charset="-127"/>
            </a:endParaRPr>
          </a:p>
        </p:txBody>
      </p:sp>
    </p:spTree>
  </p:cSld>
  <p:clrMapOvr>
    <a:masterClrMapping/>
  </p:clrMapOvr>
  <p:transition spd="med">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35841"/>
          <p:cNvSpPr>
            <a:spLocks noGrp="1"/>
          </p:cNvSpPr>
          <p:nvPr>
            <p:ph type="title"/>
          </p:nvPr>
        </p:nvSpPr>
        <p:spPr>
          <a:xfrm>
            <a:off x="209550" y="188913"/>
            <a:ext cx="8934450" cy="830262"/>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35843" name="内容占位符 35842"/>
          <p:cNvSpPr>
            <a:spLocks noGrp="1"/>
          </p:cNvSpPr>
          <p:nvPr>
            <p:ph idx="1"/>
          </p:nvPr>
        </p:nvSpPr>
        <p:spPr>
          <a:xfrm>
            <a:off x="250825" y="908050"/>
            <a:ext cx="8569325" cy="5949950"/>
          </a:xfrm>
          <a:ln/>
        </p:spPr>
        <p:txBody>
          <a:bodyPr anchor="t"/>
          <a:p>
            <a:pPr marL="186055" indent="-186055">
              <a:lnSpc>
                <a:spcPct val="90000"/>
              </a:lnSpc>
              <a:buClr>
                <a:srgbClr val="FF3300"/>
              </a:buClr>
              <a:buSzPct val="120000"/>
              <a:buNone/>
            </a:pPr>
            <a:r>
              <a:rPr lang="zh-CN" altLang="en-US" b="1">
                <a:solidFill>
                  <a:srgbClr val="0066FF"/>
                </a:solidFill>
              </a:rPr>
              <a:t>（一）可行性研究的内容</a:t>
            </a:r>
            <a:endParaRPr lang="zh-CN" altLang="en-US" b="1">
              <a:solidFill>
                <a:srgbClr val="0066FF"/>
              </a:solidFill>
            </a:endParaRPr>
          </a:p>
          <a:p>
            <a:pPr marL="1303655" lvl="1" indent="-533400">
              <a:buNone/>
            </a:pPr>
            <a:r>
              <a:rPr lang="zh-CN" altLang="en-US" sz="2200"/>
              <a:t> </a:t>
            </a:r>
            <a:r>
              <a:rPr lang="en-US" altLang="zh-CN" sz="2200" b="1"/>
              <a:t>6. </a:t>
            </a:r>
            <a:r>
              <a:rPr lang="zh-CN" altLang="en-US" sz="2200" b="1"/>
              <a:t>技术方案、设备方案和工程方案</a:t>
            </a:r>
            <a:endParaRPr lang="zh-CN" altLang="en-US" sz="2200" b="1"/>
          </a:p>
          <a:p>
            <a:pPr marL="1951355" lvl="2" indent="-457200">
              <a:buNone/>
            </a:pPr>
            <a:r>
              <a:rPr lang="zh-CN" altLang="en-US" sz="2100" b="1"/>
              <a:t>（</a:t>
            </a:r>
            <a:r>
              <a:rPr lang="en-US" altLang="zh-CN" sz="2100" b="1"/>
              <a:t>1</a:t>
            </a:r>
            <a:r>
              <a:rPr lang="zh-CN" altLang="en-US" sz="2100" b="1"/>
              <a:t>）技术方案。</a:t>
            </a:r>
            <a:endParaRPr lang="zh-CN" altLang="en-US" sz="2100" b="1"/>
          </a:p>
          <a:p>
            <a:pPr marL="1951355" lvl="2" indent="-457200"/>
            <a:r>
              <a:rPr lang="zh-CN" altLang="en-US" sz="2100"/>
              <a:t>包括生产方法、工艺流程、工艺技术来源及推荐方案的主要工艺。</a:t>
            </a:r>
            <a:endParaRPr lang="zh-CN" altLang="en-US" sz="2100"/>
          </a:p>
          <a:p>
            <a:pPr marL="1951355" lvl="2" indent="-457200">
              <a:buNone/>
            </a:pPr>
            <a:r>
              <a:rPr lang="zh-CN" altLang="en-US" sz="2100" b="1"/>
              <a:t>（</a:t>
            </a:r>
            <a:r>
              <a:rPr lang="en-US" altLang="zh-CN" sz="2100" b="1"/>
              <a:t>2</a:t>
            </a:r>
            <a:r>
              <a:rPr lang="zh-CN" altLang="en-US" sz="2100" b="1"/>
              <a:t>）主要设备方案。</a:t>
            </a:r>
            <a:endParaRPr lang="zh-CN" altLang="en-US" sz="2100" b="1"/>
          </a:p>
          <a:p>
            <a:pPr marL="1951355" lvl="2" indent="-457200"/>
            <a:r>
              <a:rPr lang="zh-CN" altLang="en-US" sz="2100"/>
              <a:t>包括主要设备选型、来源和推荐的设备清单。</a:t>
            </a:r>
            <a:endParaRPr lang="zh-CN" altLang="en-US" sz="2100"/>
          </a:p>
          <a:p>
            <a:pPr marL="1951355" lvl="2" indent="-457200">
              <a:buNone/>
            </a:pPr>
            <a:r>
              <a:rPr lang="zh-CN" altLang="en-US" sz="2100" b="1"/>
              <a:t>（</a:t>
            </a:r>
            <a:r>
              <a:rPr lang="en-US" altLang="zh-CN" sz="2100" b="1"/>
              <a:t>3</a:t>
            </a:r>
            <a:r>
              <a:rPr lang="zh-CN" altLang="en-US" sz="2100" b="1"/>
              <a:t>）工程方案。</a:t>
            </a:r>
            <a:endParaRPr lang="zh-CN" altLang="en-US" sz="2100" b="1"/>
          </a:p>
          <a:p>
            <a:pPr marL="1951355" lvl="2" indent="-457200"/>
            <a:r>
              <a:rPr lang="zh-CN" altLang="en-US" sz="2100"/>
              <a:t>主要包括建筑物、构筑物的建筑特征、结构及面积方案，特殊基础工程方案、建筑安装工程量及“三材”用量估算和主要建筑物、构筑物工程一览表。</a:t>
            </a:r>
            <a:endParaRPr lang="zh-CN" altLang="en-US" sz="2100"/>
          </a:p>
          <a:p>
            <a:pPr marL="1303655" lvl="1" indent="-533400">
              <a:lnSpc>
                <a:spcPct val="115000"/>
              </a:lnSpc>
              <a:buNone/>
            </a:pPr>
            <a:r>
              <a:rPr lang="en-US" altLang="zh-CN" sz="2200" b="1"/>
              <a:t>7. </a:t>
            </a:r>
            <a:r>
              <a:rPr lang="zh-CN" altLang="en-US" sz="2200" b="1"/>
              <a:t>主要原材料、燃料供应</a:t>
            </a:r>
            <a:endParaRPr lang="zh-CN" altLang="en-US" sz="2200" b="1"/>
          </a:p>
          <a:p>
            <a:pPr marL="1303655" lvl="1" indent="-533400">
              <a:lnSpc>
                <a:spcPct val="115000"/>
              </a:lnSpc>
              <a:buNone/>
            </a:pPr>
            <a:r>
              <a:rPr lang="en-US" altLang="zh-CN" sz="2200" b="1"/>
              <a:t>8. </a:t>
            </a:r>
            <a:r>
              <a:rPr lang="zh-CN" altLang="en-US" sz="2200" b="1"/>
              <a:t>总图布置、场内外运输与公用辅助工程</a:t>
            </a:r>
            <a:r>
              <a:rPr lang="zh-CN" altLang="en-US" sz="2200"/>
              <a:t> </a:t>
            </a:r>
            <a:endParaRPr lang="zh-CN" altLang="en-US" sz="2200"/>
          </a:p>
          <a:p>
            <a:pPr marL="1303655" lvl="1" indent="-533400">
              <a:lnSpc>
                <a:spcPct val="115000"/>
              </a:lnSpc>
              <a:buNone/>
            </a:pPr>
            <a:r>
              <a:rPr lang="en-US" altLang="zh-CN" sz="2200" b="1"/>
              <a:t>9. </a:t>
            </a:r>
            <a:r>
              <a:rPr lang="zh-CN" altLang="en-US" sz="2200" b="1"/>
              <a:t>能源、资源节约措施</a:t>
            </a:r>
            <a:endParaRPr lang="zh-CN" altLang="en-US" sz="2200" b="1"/>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5843">
                                            <p:txEl>
                                              <p:charRg st="12" end="31"/>
                                            </p:txEl>
                                          </p:spTgt>
                                        </p:tgtEl>
                                        <p:attrNameLst>
                                          <p:attrName>style.visibility</p:attrName>
                                        </p:attrNameLst>
                                      </p:cBhvr>
                                      <p:to>
                                        <p:strVal val="visible"/>
                                      </p:to>
                                    </p:set>
                                    <p:animEffect transition="in" filter="blinds(horizontal)">
                                      <p:cBhvr>
                                        <p:cTn id="7" dur="500"/>
                                        <p:tgtEl>
                                          <p:spTgt spid="35843">
                                            <p:txEl>
                                              <p:charRg st="12" end="3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5843">
                                            <p:txEl>
                                              <p:charRg st="31" end="40"/>
                                            </p:txEl>
                                          </p:spTgt>
                                        </p:tgtEl>
                                        <p:attrNameLst>
                                          <p:attrName>style.visibility</p:attrName>
                                        </p:attrNameLst>
                                      </p:cBhvr>
                                      <p:to>
                                        <p:strVal val="visible"/>
                                      </p:to>
                                    </p:set>
                                    <p:animEffect transition="in" filter="blinds(horizontal)">
                                      <p:cBhvr>
                                        <p:cTn id="10" dur="500"/>
                                        <p:tgtEl>
                                          <p:spTgt spid="35843">
                                            <p:txEl>
                                              <p:charRg st="31" end="4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5843">
                                            <p:txEl>
                                              <p:charRg st="40" end="70"/>
                                            </p:txEl>
                                          </p:spTgt>
                                        </p:tgtEl>
                                        <p:attrNameLst>
                                          <p:attrName>style.visibility</p:attrName>
                                        </p:attrNameLst>
                                      </p:cBhvr>
                                      <p:to>
                                        <p:strVal val="visible"/>
                                      </p:to>
                                    </p:set>
                                    <p:animEffect transition="in" filter="blinds(horizontal)">
                                      <p:cBhvr>
                                        <p:cTn id="13" dur="500"/>
                                        <p:tgtEl>
                                          <p:spTgt spid="35843">
                                            <p:txEl>
                                              <p:charRg st="40" end="7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5843">
                                            <p:txEl>
                                              <p:charRg st="70" end="81"/>
                                            </p:txEl>
                                          </p:spTgt>
                                        </p:tgtEl>
                                        <p:attrNameLst>
                                          <p:attrName>style.visibility</p:attrName>
                                        </p:attrNameLst>
                                      </p:cBhvr>
                                      <p:to>
                                        <p:strVal val="visible"/>
                                      </p:to>
                                    </p:set>
                                    <p:animEffect transition="in" filter="blinds(horizontal)">
                                      <p:cBhvr>
                                        <p:cTn id="16" dur="500"/>
                                        <p:tgtEl>
                                          <p:spTgt spid="35843">
                                            <p:txEl>
                                              <p:charRg st="70" end="8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5843">
                                            <p:txEl>
                                              <p:charRg st="81" end="102"/>
                                            </p:txEl>
                                          </p:spTgt>
                                        </p:tgtEl>
                                        <p:attrNameLst>
                                          <p:attrName>style.visibility</p:attrName>
                                        </p:attrNameLst>
                                      </p:cBhvr>
                                      <p:to>
                                        <p:strVal val="visible"/>
                                      </p:to>
                                    </p:set>
                                    <p:animEffect transition="in" filter="blinds(horizontal)">
                                      <p:cBhvr>
                                        <p:cTn id="19" dur="500"/>
                                        <p:tgtEl>
                                          <p:spTgt spid="35843">
                                            <p:txEl>
                                              <p:charRg st="81" end="10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5843">
                                            <p:txEl>
                                              <p:charRg st="102" end="111"/>
                                            </p:txEl>
                                          </p:spTgt>
                                        </p:tgtEl>
                                        <p:attrNameLst>
                                          <p:attrName>style.visibility</p:attrName>
                                        </p:attrNameLst>
                                      </p:cBhvr>
                                      <p:to>
                                        <p:strVal val="visible"/>
                                      </p:to>
                                    </p:set>
                                    <p:animEffect transition="in" filter="blinds(horizontal)">
                                      <p:cBhvr>
                                        <p:cTn id="22" dur="500"/>
                                        <p:tgtEl>
                                          <p:spTgt spid="35843">
                                            <p:txEl>
                                              <p:charRg st="102" end="111"/>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5843">
                                            <p:txEl>
                                              <p:charRg st="111" end="178"/>
                                            </p:txEl>
                                          </p:spTgt>
                                        </p:tgtEl>
                                        <p:attrNameLst>
                                          <p:attrName>style.visibility</p:attrName>
                                        </p:attrNameLst>
                                      </p:cBhvr>
                                      <p:to>
                                        <p:strVal val="visible"/>
                                      </p:to>
                                    </p:set>
                                    <p:animEffect transition="in" filter="blinds(horizontal)">
                                      <p:cBhvr>
                                        <p:cTn id="25" dur="500"/>
                                        <p:tgtEl>
                                          <p:spTgt spid="35843">
                                            <p:txEl>
                                              <p:charRg st="111" end="17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5843">
                                            <p:txEl>
                                              <p:charRg st="178" end="192"/>
                                            </p:txEl>
                                          </p:spTgt>
                                        </p:tgtEl>
                                        <p:attrNameLst>
                                          <p:attrName>style.visibility</p:attrName>
                                        </p:attrNameLst>
                                      </p:cBhvr>
                                      <p:to>
                                        <p:strVal val="visible"/>
                                      </p:to>
                                    </p:set>
                                    <p:animEffect transition="in" filter="blinds(horizontal)">
                                      <p:cBhvr>
                                        <p:cTn id="30" dur="500"/>
                                        <p:tgtEl>
                                          <p:spTgt spid="35843">
                                            <p:txEl>
                                              <p:charRg st="178" end="19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5843">
                                            <p:txEl>
                                              <p:charRg st="192" end="214"/>
                                            </p:txEl>
                                          </p:spTgt>
                                        </p:tgtEl>
                                        <p:attrNameLst>
                                          <p:attrName>style.visibility</p:attrName>
                                        </p:attrNameLst>
                                      </p:cBhvr>
                                      <p:to>
                                        <p:strVal val="visible"/>
                                      </p:to>
                                    </p:set>
                                    <p:animEffect transition="in" filter="blinds(horizontal)">
                                      <p:cBhvr>
                                        <p:cTn id="35" dur="500"/>
                                        <p:tgtEl>
                                          <p:spTgt spid="35843">
                                            <p:txEl>
                                              <p:charRg st="192" end="21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5843">
                                            <p:txEl>
                                              <p:charRg st="214" end="227"/>
                                            </p:txEl>
                                          </p:spTgt>
                                        </p:tgtEl>
                                        <p:attrNameLst>
                                          <p:attrName>style.visibility</p:attrName>
                                        </p:attrNameLst>
                                      </p:cBhvr>
                                      <p:to>
                                        <p:strVal val="visible"/>
                                      </p:to>
                                    </p:set>
                                    <p:animEffect transition="in" filter="blinds(horizontal)">
                                      <p:cBhvr>
                                        <p:cTn id="40" dur="500"/>
                                        <p:tgtEl>
                                          <p:spTgt spid="35843">
                                            <p:txEl>
                                              <p:charRg st="214" end="2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36865"/>
          <p:cNvSpPr>
            <a:spLocks noGrp="1"/>
          </p:cNvSpPr>
          <p:nvPr>
            <p:ph type="title"/>
          </p:nvPr>
        </p:nvSpPr>
        <p:spPr>
          <a:xfrm>
            <a:off x="101600" y="77788"/>
            <a:ext cx="8934450" cy="830262"/>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36867" name="内容占位符 36866"/>
          <p:cNvSpPr>
            <a:spLocks noGrp="1"/>
          </p:cNvSpPr>
          <p:nvPr>
            <p:ph idx="1"/>
          </p:nvPr>
        </p:nvSpPr>
        <p:spPr>
          <a:xfrm>
            <a:off x="0" y="908050"/>
            <a:ext cx="8785225" cy="5949950"/>
          </a:xfrm>
          <a:ln/>
        </p:spPr>
        <p:txBody>
          <a:bodyPr anchor="t"/>
          <a:p>
            <a:pPr marL="186055" indent="-186055">
              <a:lnSpc>
                <a:spcPct val="90000"/>
              </a:lnSpc>
              <a:buClr>
                <a:srgbClr val="FF3300"/>
              </a:buClr>
              <a:buSzPct val="120000"/>
              <a:buNone/>
            </a:pPr>
            <a:r>
              <a:rPr lang="zh-CN" altLang="en-US" b="1">
                <a:solidFill>
                  <a:srgbClr val="0066FF"/>
                </a:solidFill>
              </a:rPr>
              <a:t>（一）可行性研究的内容</a:t>
            </a:r>
            <a:endParaRPr lang="zh-CN" altLang="en-US" b="1">
              <a:solidFill>
                <a:srgbClr val="0066FF"/>
              </a:solidFill>
            </a:endParaRPr>
          </a:p>
          <a:p>
            <a:pPr marL="1303655" lvl="1" indent="-533400">
              <a:buNone/>
            </a:pPr>
            <a:r>
              <a:rPr lang="en-US" altLang="zh-CN" sz="2200" b="1"/>
              <a:t>10. </a:t>
            </a:r>
            <a:r>
              <a:rPr lang="zh-CN" altLang="en-US" sz="2200" b="1"/>
              <a:t>环境影响评价</a:t>
            </a:r>
            <a:endParaRPr lang="zh-CN" altLang="en-US" sz="2200" b="1"/>
          </a:p>
          <a:p>
            <a:pPr marL="1951355" lvl="2" indent="-457200"/>
            <a:r>
              <a:rPr lang="zh-CN" altLang="en-US" sz="2100"/>
              <a:t>建设项目一般会对所在地的自然环境、社会环境和生态环境产生不同程度的影响。</a:t>
            </a:r>
            <a:r>
              <a:rPr lang="zh-CN" altLang="en-US"/>
              <a:t> </a:t>
            </a:r>
            <a:endParaRPr lang="zh-CN" altLang="en-US" b="1"/>
          </a:p>
          <a:p>
            <a:pPr marL="1303655" lvl="1" indent="-533400">
              <a:buNone/>
            </a:pPr>
            <a:r>
              <a:rPr lang="en-US" altLang="zh-CN" sz="2200" b="1"/>
              <a:t>11. </a:t>
            </a:r>
            <a:r>
              <a:rPr lang="zh-CN" altLang="en-US" sz="2200" b="1"/>
              <a:t>劳动安全卫生与消防</a:t>
            </a:r>
            <a:endParaRPr lang="zh-CN" altLang="en-US" sz="2200" b="1"/>
          </a:p>
          <a:p>
            <a:pPr marL="1951355" lvl="2" indent="-457200"/>
            <a:r>
              <a:rPr lang="zh-CN" altLang="en-US" sz="2100"/>
              <a:t>在技术方案和工程方案确定的基础上，分析论证在建设和生产过程中存在的对劳动者和财产可能产生的不安全因素，并提出相应的防范措施 </a:t>
            </a:r>
            <a:endParaRPr lang="zh-CN" altLang="en-US" sz="2100"/>
          </a:p>
          <a:p>
            <a:pPr marL="1303655" lvl="1" indent="-533400">
              <a:buNone/>
            </a:pPr>
            <a:r>
              <a:rPr lang="en-US" altLang="zh-CN" sz="2200" b="1"/>
              <a:t>12. </a:t>
            </a:r>
            <a:r>
              <a:rPr lang="zh-CN" altLang="en-US" sz="2200" b="1"/>
              <a:t>组织机构与人力资源配置</a:t>
            </a:r>
            <a:endParaRPr lang="zh-CN" altLang="en-US" sz="2200" b="1"/>
          </a:p>
          <a:p>
            <a:pPr marL="1951355" lvl="2" indent="-457200">
              <a:buNone/>
            </a:pPr>
            <a:r>
              <a:rPr lang="zh-CN" altLang="en-US" sz="2100" b="1"/>
              <a:t>（</a:t>
            </a:r>
            <a:r>
              <a:rPr lang="en-US" altLang="zh-CN" sz="2100" b="1"/>
              <a:t>1</a:t>
            </a:r>
            <a:r>
              <a:rPr lang="zh-CN" altLang="en-US" sz="2100" b="1"/>
              <a:t>）组织机构。</a:t>
            </a:r>
            <a:endParaRPr lang="zh-CN" altLang="en-US" sz="2100" b="1"/>
          </a:p>
          <a:p>
            <a:pPr marL="1951355" lvl="2" indent="-457200"/>
            <a:r>
              <a:rPr lang="zh-CN" altLang="en-US" sz="2100"/>
              <a:t>主要包括项目法人组建方案、管理机构组织方案和体系图及机构适应性分析。</a:t>
            </a:r>
            <a:endParaRPr lang="zh-CN" altLang="en-US" sz="2100"/>
          </a:p>
          <a:p>
            <a:pPr marL="1951355" lvl="2" indent="-457200">
              <a:buNone/>
            </a:pPr>
            <a:r>
              <a:rPr lang="zh-CN" altLang="en-US" sz="2100" b="1"/>
              <a:t>（</a:t>
            </a:r>
            <a:r>
              <a:rPr lang="en-US" altLang="zh-CN" sz="2100" b="1"/>
              <a:t>2</a:t>
            </a:r>
            <a:r>
              <a:rPr lang="zh-CN" altLang="en-US" sz="2100" b="1"/>
              <a:t>）人力资源配置。</a:t>
            </a:r>
            <a:endParaRPr lang="zh-CN" altLang="en-US" sz="2100" b="1"/>
          </a:p>
          <a:p>
            <a:pPr marL="1951355" lvl="2" indent="-457200"/>
            <a:r>
              <a:rPr lang="zh-CN" altLang="en-US" sz="2100"/>
              <a:t>包括生产作业班次、劳动定员数量及技能素质要求、职工工资福利、劳动生产力水平分析、员工来源及招聘计划、员工培训计划等。</a:t>
            </a:r>
            <a:endParaRPr lang="zh-CN" altLang="en-US" sz="21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867">
                                            <p:txEl>
                                              <p:charRg st="12" end="23"/>
                                            </p:txEl>
                                          </p:spTgt>
                                        </p:tgtEl>
                                        <p:attrNameLst>
                                          <p:attrName>style.visibility</p:attrName>
                                        </p:attrNameLst>
                                      </p:cBhvr>
                                      <p:to>
                                        <p:strVal val="visible"/>
                                      </p:to>
                                    </p:set>
                                    <p:animEffect transition="in" filter="blinds(horizontal)">
                                      <p:cBhvr>
                                        <p:cTn id="7" dur="500"/>
                                        <p:tgtEl>
                                          <p:spTgt spid="36867">
                                            <p:txEl>
                                              <p:charRg st="12" end="2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6867">
                                            <p:txEl>
                                              <p:charRg st="23" end="61"/>
                                            </p:txEl>
                                          </p:spTgt>
                                        </p:tgtEl>
                                        <p:attrNameLst>
                                          <p:attrName>style.visibility</p:attrName>
                                        </p:attrNameLst>
                                      </p:cBhvr>
                                      <p:to>
                                        <p:strVal val="visible"/>
                                      </p:to>
                                    </p:set>
                                    <p:animEffect transition="in" filter="blinds(horizontal)">
                                      <p:cBhvr>
                                        <p:cTn id="10" dur="500"/>
                                        <p:tgtEl>
                                          <p:spTgt spid="36867">
                                            <p:txEl>
                                              <p:charRg st="23" end="6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6867">
                                            <p:txEl>
                                              <p:charRg st="61" end="75"/>
                                            </p:txEl>
                                          </p:spTgt>
                                        </p:tgtEl>
                                        <p:attrNameLst>
                                          <p:attrName>style.visibility</p:attrName>
                                        </p:attrNameLst>
                                      </p:cBhvr>
                                      <p:to>
                                        <p:strVal val="visible"/>
                                      </p:to>
                                    </p:set>
                                    <p:animEffect transition="in" filter="blinds(horizontal)">
                                      <p:cBhvr>
                                        <p:cTn id="15" dur="500"/>
                                        <p:tgtEl>
                                          <p:spTgt spid="36867">
                                            <p:txEl>
                                              <p:charRg st="61" end="7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6867">
                                            <p:txEl>
                                              <p:charRg st="75" end="138"/>
                                            </p:txEl>
                                          </p:spTgt>
                                        </p:tgtEl>
                                        <p:attrNameLst>
                                          <p:attrName>style.visibility</p:attrName>
                                        </p:attrNameLst>
                                      </p:cBhvr>
                                      <p:to>
                                        <p:strVal val="visible"/>
                                      </p:to>
                                    </p:set>
                                    <p:animEffect transition="in" filter="blinds(horizontal)">
                                      <p:cBhvr>
                                        <p:cTn id="18" dur="500"/>
                                        <p:tgtEl>
                                          <p:spTgt spid="36867">
                                            <p:txEl>
                                              <p:charRg st="75" end="13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6867">
                                            <p:txEl>
                                              <p:charRg st="138" end="154"/>
                                            </p:txEl>
                                          </p:spTgt>
                                        </p:tgtEl>
                                        <p:attrNameLst>
                                          <p:attrName>style.visibility</p:attrName>
                                        </p:attrNameLst>
                                      </p:cBhvr>
                                      <p:to>
                                        <p:strVal val="visible"/>
                                      </p:to>
                                    </p:set>
                                    <p:animEffect transition="in" filter="blinds(horizontal)">
                                      <p:cBhvr>
                                        <p:cTn id="23" dur="500"/>
                                        <p:tgtEl>
                                          <p:spTgt spid="36867">
                                            <p:txEl>
                                              <p:charRg st="138" end="15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6867">
                                            <p:txEl>
                                              <p:charRg st="198" end="209"/>
                                            </p:txEl>
                                          </p:spTgt>
                                        </p:tgtEl>
                                        <p:attrNameLst>
                                          <p:attrName>style.visibility</p:attrName>
                                        </p:attrNameLst>
                                      </p:cBhvr>
                                      <p:to>
                                        <p:strVal val="visible"/>
                                      </p:to>
                                    </p:set>
                                    <p:animEffect transition="in" filter="blinds(horizontal)">
                                      <p:cBhvr>
                                        <p:cTn id="26" dur="500"/>
                                        <p:tgtEl>
                                          <p:spTgt spid="36867">
                                            <p:txEl>
                                              <p:charRg st="198" end="209"/>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6867">
                                            <p:txEl>
                                              <p:charRg st="209" end="268"/>
                                            </p:txEl>
                                          </p:spTgt>
                                        </p:tgtEl>
                                        <p:attrNameLst>
                                          <p:attrName>style.visibility</p:attrName>
                                        </p:attrNameLst>
                                      </p:cBhvr>
                                      <p:to>
                                        <p:strVal val="visible"/>
                                      </p:to>
                                    </p:set>
                                    <p:animEffect transition="in" filter="blinds(horizontal)">
                                      <p:cBhvr>
                                        <p:cTn id="29" dur="500"/>
                                        <p:tgtEl>
                                          <p:spTgt spid="36867">
                                            <p:txEl>
                                              <p:charRg st="209" end="268"/>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6867">
                                            <p:txEl>
                                              <p:charRg st="154" end="163"/>
                                            </p:txEl>
                                          </p:spTgt>
                                        </p:tgtEl>
                                        <p:attrNameLst>
                                          <p:attrName>style.visibility</p:attrName>
                                        </p:attrNameLst>
                                      </p:cBhvr>
                                      <p:to>
                                        <p:strVal val="visible"/>
                                      </p:to>
                                    </p:set>
                                    <p:animEffect transition="in" filter="blinds(horizontal)">
                                      <p:cBhvr>
                                        <p:cTn id="32" dur="500"/>
                                        <p:tgtEl>
                                          <p:spTgt spid="36867">
                                            <p:txEl>
                                              <p:charRg st="154" end="163"/>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6867">
                                            <p:txEl>
                                              <p:charRg st="163" end="198"/>
                                            </p:txEl>
                                          </p:spTgt>
                                        </p:tgtEl>
                                        <p:attrNameLst>
                                          <p:attrName>style.visibility</p:attrName>
                                        </p:attrNameLst>
                                      </p:cBhvr>
                                      <p:to>
                                        <p:strVal val="visible"/>
                                      </p:to>
                                    </p:set>
                                    <p:animEffect transition="in" filter="blinds(horizontal)">
                                      <p:cBhvr>
                                        <p:cTn id="35" dur="500"/>
                                        <p:tgtEl>
                                          <p:spTgt spid="36867">
                                            <p:txEl>
                                              <p:charRg st="163" end="19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标题 37889"/>
          <p:cNvSpPr>
            <a:spLocks noGrp="1"/>
          </p:cNvSpPr>
          <p:nvPr>
            <p:ph type="title"/>
          </p:nvPr>
        </p:nvSpPr>
        <p:spPr>
          <a:xfrm>
            <a:off x="101600" y="77788"/>
            <a:ext cx="8934450" cy="830262"/>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37891" name="内容占位符 37890"/>
          <p:cNvSpPr>
            <a:spLocks noGrp="1"/>
          </p:cNvSpPr>
          <p:nvPr>
            <p:ph idx="1"/>
          </p:nvPr>
        </p:nvSpPr>
        <p:spPr>
          <a:xfrm>
            <a:off x="107950" y="1125538"/>
            <a:ext cx="8640763" cy="5949950"/>
          </a:xfrm>
          <a:ln/>
        </p:spPr>
        <p:txBody>
          <a:bodyPr anchor="t"/>
          <a:p>
            <a:pPr marL="186055" indent="-186055">
              <a:lnSpc>
                <a:spcPct val="120000"/>
              </a:lnSpc>
              <a:buClr>
                <a:srgbClr val="FF3300"/>
              </a:buClr>
              <a:buSzPct val="120000"/>
              <a:buNone/>
            </a:pPr>
            <a:r>
              <a:rPr lang="zh-CN" altLang="en-US" b="1">
                <a:solidFill>
                  <a:srgbClr val="0066FF"/>
                </a:solidFill>
              </a:rPr>
              <a:t>（一）可行性研究的内容</a:t>
            </a:r>
            <a:endParaRPr lang="zh-CN" altLang="en-US" b="1">
              <a:solidFill>
                <a:srgbClr val="0066FF"/>
              </a:solidFill>
            </a:endParaRPr>
          </a:p>
          <a:p>
            <a:pPr marL="1303655" lvl="1" indent="-533400">
              <a:lnSpc>
                <a:spcPct val="120000"/>
              </a:lnSpc>
              <a:buNone/>
            </a:pPr>
            <a:r>
              <a:rPr lang="en-US" altLang="zh-CN" sz="2200" b="1"/>
              <a:t>13. </a:t>
            </a:r>
            <a:r>
              <a:rPr lang="zh-CN" altLang="en-US" sz="2200" b="1"/>
              <a:t>项目实施进度</a:t>
            </a:r>
            <a:endParaRPr lang="zh-CN" altLang="en-US" sz="2200" b="1"/>
          </a:p>
          <a:p>
            <a:pPr marL="1951355" lvl="2" indent="-457200"/>
            <a:r>
              <a:rPr lang="zh-CN" altLang="en-US" sz="2100"/>
              <a:t>项目工程建设方案确定后，需确定项目实施进度，包括建设工期、项目实施进度计划（横线图的进度表），科学组织施工和安排资金计划，保证项目按期完工。</a:t>
            </a:r>
            <a:endParaRPr lang="zh-CN" altLang="en-US" sz="2100"/>
          </a:p>
          <a:p>
            <a:pPr marL="1951355" lvl="2" indent="-457200"/>
            <a:endParaRPr lang="zh-CN" altLang="en-US" sz="2100"/>
          </a:p>
          <a:p>
            <a:pPr marL="1303655" lvl="1" indent="-533400">
              <a:buNone/>
            </a:pPr>
            <a:r>
              <a:rPr lang="en-US" altLang="zh-CN" sz="2200" b="1"/>
              <a:t>14. </a:t>
            </a:r>
            <a:r>
              <a:rPr lang="zh-CN" altLang="en-US" sz="2200" b="1"/>
              <a:t>投资估算</a:t>
            </a:r>
            <a:endParaRPr lang="zh-CN" altLang="en-US" sz="2200" b="1"/>
          </a:p>
          <a:p>
            <a:pPr marL="1951355" lvl="2" indent="-457200"/>
            <a:r>
              <a:rPr lang="zh-CN" altLang="en-US" sz="2100"/>
              <a:t>投资估算是在项目建设规模、技术方案、设备方案、工程方案及项目进度计划基本确定的基础上，估算项目投入的总资金，包括投资估算依据、建设投资估算（建筑工程费、设备及工器具购置费、安装工程费、工程建设其它费用、基本预备费、涨价预备费、建设期利息）、流动资金估算和投资估算表等方面的内容。</a:t>
            </a:r>
            <a:endParaRPr lang="zh-CN" altLang="en-US" sz="21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891">
                                            <p:txEl>
                                              <p:charRg st="12" end="23"/>
                                            </p:txEl>
                                          </p:spTgt>
                                        </p:tgtEl>
                                        <p:attrNameLst>
                                          <p:attrName>style.visibility</p:attrName>
                                        </p:attrNameLst>
                                      </p:cBhvr>
                                      <p:to>
                                        <p:strVal val="visible"/>
                                      </p:to>
                                    </p:set>
                                    <p:animEffect transition="in" filter="blinds(horizontal)">
                                      <p:cBhvr>
                                        <p:cTn id="7" dur="500"/>
                                        <p:tgtEl>
                                          <p:spTgt spid="37891">
                                            <p:txEl>
                                              <p:charRg st="12" end="2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7891">
                                            <p:txEl>
                                              <p:charRg st="23" end="94"/>
                                            </p:txEl>
                                          </p:spTgt>
                                        </p:tgtEl>
                                        <p:attrNameLst>
                                          <p:attrName>style.visibility</p:attrName>
                                        </p:attrNameLst>
                                      </p:cBhvr>
                                      <p:to>
                                        <p:strVal val="visible"/>
                                      </p:to>
                                    </p:set>
                                    <p:animEffect transition="in" filter="blinds(horizontal)">
                                      <p:cBhvr>
                                        <p:cTn id="10" dur="500"/>
                                        <p:tgtEl>
                                          <p:spTgt spid="37891">
                                            <p:txEl>
                                              <p:charRg st="23" end="9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7891">
                                            <p:txEl>
                                              <p:charRg st="95" end="104"/>
                                            </p:txEl>
                                          </p:spTgt>
                                        </p:tgtEl>
                                        <p:attrNameLst>
                                          <p:attrName>style.visibility</p:attrName>
                                        </p:attrNameLst>
                                      </p:cBhvr>
                                      <p:to>
                                        <p:strVal val="visible"/>
                                      </p:to>
                                    </p:set>
                                    <p:animEffect transition="in" filter="blinds(horizontal)">
                                      <p:cBhvr>
                                        <p:cTn id="15" dur="500"/>
                                        <p:tgtEl>
                                          <p:spTgt spid="37891">
                                            <p:txEl>
                                              <p:charRg st="95" end="10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7891">
                                            <p:txEl>
                                              <p:charRg st="104" end="244"/>
                                            </p:txEl>
                                          </p:spTgt>
                                        </p:tgtEl>
                                        <p:attrNameLst>
                                          <p:attrName>style.visibility</p:attrName>
                                        </p:attrNameLst>
                                      </p:cBhvr>
                                      <p:to>
                                        <p:strVal val="visible"/>
                                      </p:to>
                                    </p:set>
                                    <p:animEffect transition="in" filter="blinds(horizontal)">
                                      <p:cBhvr>
                                        <p:cTn id="18" dur="500"/>
                                        <p:tgtEl>
                                          <p:spTgt spid="37891">
                                            <p:txEl>
                                              <p:charRg st="104" end="2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标题 38913"/>
          <p:cNvSpPr>
            <a:spLocks noGrp="1"/>
          </p:cNvSpPr>
          <p:nvPr>
            <p:ph type="title"/>
          </p:nvPr>
        </p:nvSpPr>
        <p:spPr>
          <a:xfrm>
            <a:off x="209550" y="188913"/>
            <a:ext cx="8934450" cy="830262"/>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38915" name="内容占位符 38914"/>
          <p:cNvSpPr>
            <a:spLocks noGrp="1"/>
          </p:cNvSpPr>
          <p:nvPr>
            <p:ph idx="1"/>
          </p:nvPr>
        </p:nvSpPr>
        <p:spPr>
          <a:xfrm>
            <a:off x="0" y="1196975"/>
            <a:ext cx="8675688" cy="5327650"/>
          </a:xfrm>
          <a:ln/>
        </p:spPr>
        <p:txBody>
          <a:bodyPr anchor="t"/>
          <a:p>
            <a:pPr marL="186055" indent="-186055">
              <a:buClr>
                <a:srgbClr val="FF3300"/>
              </a:buClr>
              <a:buSzPct val="120000"/>
              <a:buNone/>
            </a:pPr>
            <a:r>
              <a:rPr lang="zh-CN" altLang="en-US" b="1">
                <a:solidFill>
                  <a:srgbClr val="0066FF"/>
                </a:solidFill>
              </a:rPr>
              <a:t>（一）可行性研究的内容</a:t>
            </a:r>
            <a:endParaRPr lang="zh-CN" altLang="en-US" b="1">
              <a:solidFill>
                <a:srgbClr val="0066FF"/>
              </a:solidFill>
            </a:endParaRPr>
          </a:p>
          <a:p>
            <a:pPr marL="1303655" lvl="1" indent="-533400">
              <a:buNone/>
            </a:pPr>
            <a:r>
              <a:rPr lang="en-US" altLang="zh-CN" sz="2200" b="1"/>
              <a:t>15. </a:t>
            </a:r>
            <a:r>
              <a:rPr lang="zh-CN" altLang="en-US" sz="2200" b="1"/>
              <a:t>融资方案</a:t>
            </a:r>
            <a:endParaRPr lang="zh-CN" altLang="en-US" sz="2200" b="1"/>
          </a:p>
          <a:p>
            <a:pPr marL="1951355" lvl="2" indent="-457200"/>
            <a:r>
              <a:rPr lang="zh-CN" altLang="en-US" sz="2100"/>
              <a:t>在投资估算的基础上，研究拟建项目的资金渠道、融资形式、融资机构、融资成本和融资风险。</a:t>
            </a:r>
            <a:endParaRPr lang="zh-CN" altLang="en-US" sz="2100"/>
          </a:p>
          <a:p>
            <a:pPr marL="1303655" lvl="1" indent="-533400">
              <a:buNone/>
            </a:pPr>
            <a:r>
              <a:rPr lang="en-US" altLang="zh-CN" sz="2200" b="1"/>
              <a:t>16. </a:t>
            </a:r>
            <a:r>
              <a:rPr lang="zh-CN" altLang="en-US" sz="2200" b="1"/>
              <a:t>项目的经济评价</a:t>
            </a:r>
            <a:endParaRPr lang="zh-CN" altLang="en-US" sz="2200" b="1"/>
          </a:p>
          <a:p>
            <a:pPr marL="1951355" lvl="2" indent="-457200"/>
            <a:r>
              <a:rPr lang="zh-CN" altLang="en-US" sz="2100"/>
              <a:t>项目的经济评价包括</a:t>
            </a:r>
            <a:r>
              <a:rPr lang="zh-CN" altLang="en-US" sz="2100" b="1" u="sng">
                <a:solidFill>
                  <a:schemeClr val="folHlink"/>
                </a:solidFill>
              </a:rPr>
              <a:t>财务评价</a:t>
            </a:r>
            <a:r>
              <a:rPr lang="zh-CN" altLang="en-US" sz="2100"/>
              <a:t>和</a:t>
            </a:r>
            <a:r>
              <a:rPr lang="zh-CN" altLang="en-US" sz="2100" b="1" u="sng">
                <a:solidFill>
                  <a:schemeClr val="folHlink"/>
                </a:solidFill>
              </a:rPr>
              <a:t>国民经济评价</a:t>
            </a:r>
            <a:r>
              <a:rPr lang="zh-CN" altLang="en-US" sz="2100"/>
              <a:t>，并通过有关指标的计算，进行项目盈利能力、偿还能力等分析，得出经济评价结论。</a:t>
            </a:r>
            <a:endParaRPr lang="zh-CN" altLang="en-US" sz="2100"/>
          </a:p>
          <a:p>
            <a:pPr marL="1303655" lvl="1" indent="-533400">
              <a:buNone/>
            </a:pPr>
            <a:r>
              <a:rPr lang="en-US" altLang="zh-CN" sz="2200" b="1"/>
              <a:t>17. </a:t>
            </a:r>
            <a:r>
              <a:rPr lang="zh-CN" altLang="en-US" sz="2200" b="1"/>
              <a:t>社会评价</a:t>
            </a:r>
            <a:endParaRPr lang="zh-CN" altLang="en-US" sz="2200" b="1"/>
          </a:p>
          <a:p>
            <a:pPr marL="1951355" lvl="2" indent="-457200">
              <a:buClr>
                <a:schemeClr val="tx1"/>
              </a:buClr>
            </a:pPr>
            <a:r>
              <a:rPr lang="zh-CN" altLang="en-US" sz="2100" b="1" u="sng">
                <a:solidFill>
                  <a:schemeClr val="folHlink"/>
                </a:solidFill>
              </a:rPr>
              <a:t>社会评价</a:t>
            </a:r>
            <a:r>
              <a:rPr lang="zh-CN" altLang="en-US" sz="2100"/>
              <a:t>是分析拟建项目对当地社会的影响和当地社会条件对项目的适应性和可接受程度，评价项目的社会可行性。评价的内容包括项目的社会影响分析，项目与所在地区的互适性分析和社会风险分析，并得出评价结论。</a:t>
            </a:r>
            <a:endParaRPr lang="zh-CN" altLang="en-US" sz="21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8915">
                                            <p:txEl>
                                              <p:charRg st="12" end="21"/>
                                            </p:txEl>
                                          </p:spTgt>
                                        </p:tgtEl>
                                        <p:attrNameLst>
                                          <p:attrName>style.visibility</p:attrName>
                                        </p:attrNameLst>
                                      </p:cBhvr>
                                      <p:to>
                                        <p:strVal val="visible"/>
                                      </p:to>
                                    </p:set>
                                    <p:animEffect transition="in" filter="blinds(horizontal)">
                                      <p:cBhvr>
                                        <p:cTn id="7" dur="500"/>
                                        <p:tgtEl>
                                          <p:spTgt spid="38915">
                                            <p:txEl>
                                              <p:charRg st="12" end="2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8915">
                                            <p:txEl>
                                              <p:charRg st="21" end="64"/>
                                            </p:txEl>
                                          </p:spTgt>
                                        </p:tgtEl>
                                        <p:attrNameLst>
                                          <p:attrName>style.visibility</p:attrName>
                                        </p:attrNameLst>
                                      </p:cBhvr>
                                      <p:to>
                                        <p:strVal val="visible"/>
                                      </p:to>
                                    </p:set>
                                    <p:animEffect transition="in" filter="blinds(horizontal)">
                                      <p:cBhvr>
                                        <p:cTn id="10" dur="500"/>
                                        <p:tgtEl>
                                          <p:spTgt spid="38915">
                                            <p:txEl>
                                              <p:charRg st="21" end="6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8915">
                                            <p:txEl>
                                              <p:charRg st="64" end="76"/>
                                            </p:txEl>
                                          </p:spTgt>
                                        </p:tgtEl>
                                        <p:attrNameLst>
                                          <p:attrName>style.visibility</p:attrName>
                                        </p:attrNameLst>
                                      </p:cBhvr>
                                      <p:to>
                                        <p:strVal val="visible"/>
                                      </p:to>
                                    </p:set>
                                    <p:animEffect transition="in" filter="blinds(horizontal)">
                                      <p:cBhvr>
                                        <p:cTn id="15" dur="500"/>
                                        <p:tgtEl>
                                          <p:spTgt spid="38915">
                                            <p:txEl>
                                              <p:charRg st="64" end="7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8915">
                                            <p:txEl>
                                              <p:charRg st="76" end="135"/>
                                            </p:txEl>
                                          </p:spTgt>
                                        </p:tgtEl>
                                        <p:attrNameLst>
                                          <p:attrName>style.visibility</p:attrName>
                                        </p:attrNameLst>
                                      </p:cBhvr>
                                      <p:to>
                                        <p:strVal val="visible"/>
                                      </p:to>
                                    </p:set>
                                    <p:animEffect transition="in" filter="blinds(horizontal)">
                                      <p:cBhvr>
                                        <p:cTn id="18" dur="500"/>
                                        <p:tgtEl>
                                          <p:spTgt spid="38915">
                                            <p:txEl>
                                              <p:charRg st="76" end="13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8915">
                                            <p:txEl>
                                              <p:charRg st="135" end="144"/>
                                            </p:txEl>
                                          </p:spTgt>
                                        </p:tgtEl>
                                        <p:attrNameLst>
                                          <p:attrName>style.visibility</p:attrName>
                                        </p:attrNameLst>
                                      </p:cBhvr>
                                      <p:to>
                                        <p:strVal val="visible"/>
                                      </p:to>
                                    </p:set>
                                    <p:animEffect transition="in" filter="blinds(horizontal)">
                                      <p:cBhvr>
                                        <p:cTn id="23" dur="500"/>
                                        <p:tgtEl>
                                          <p:spTgt spid="38915">
                                            <p:txEl>
                                              <p:charRg st="135" end="14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8915">
                                            <p:txEl>
                                              <p:charRg st="144" end="242"/>
                                            </p:txEl>
                                          </p:spTgt>
                                        </p:tgtEl>
                                        <p:attrNameLst>
                                          <p:attrName>style.visibility</p:attrName>
                                        </p:attrNameLst>
                                      </p:cBhvr>
                                      <p:to>
                                        <p:strVal val="visible"/>
                                      </p:to>
                                    </p:set>
                                    <p:animEffect transition="in" filter="blinds(horizontal)">
                                      <p:cBhvr>
                                        <p:cTn id="26" dur="500"/>
                                        <p:tgtEl>
                                          <p:spTgt spid="38915">
                                            <p:txEl>
                                              <p:charRg st="144" end="24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标题 39937"/>
          <p:cNvSpPr>
            <a:spLocks noGrp="1"/>
          </p:cNvSpPr>
          <p:nvPr>
            <p:ph type="title"/>
          </p:nvPr>
        </p:nvSpPr>
        <p:spPr>
          <a:xfrm>
            <a:off x="209550" y="188913"/>
            <a:ext cx="8934450" cy="830262"/>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39939" name="内容占位符 39938"/>
          <p:cNvSpPr>
            <a:spLocks noGrp="1"/>
          </p:cNvSpPr>
          <p:nvPr>
            <p:ph idx="1"/>
          </p:nvPr>
        </p:nvSpPr>
        <p:spPr>
          <a:xfrm>
            <a:off x="250825" y="1268413"/>
            <a:ext cx="8388350" cy="5329237"/>
          </a:xfrm>
          <a:ln/>
        </p:spPr>
        <p:txBody>
          <a:bodyPr anchor="t"/>
          <a:p>
            <a:pPr marL="186055" indent="-186055">
              <a:lnSpc>
                <a:spcPct val="115000"/>
              </a:lnSpc>
              <a:buClr>
                <a:srgbClr val="FF3300"/>
              </a:buClr>
              <a:buSzPct val="120000"/>
              <a:buNone/>
            </a:pPr>
            <a:r>
              <a:rPr lang="zh-CN" altLang="en-US" b="1">
                <a:solidFill>
                  <a:srgbClr val="0066FF"/>
                </a:solidFill>
              </a:rPr>
              <a:t>（一）可行性研究的内容</a:t>
            </a:r>
            <a:endParaRPr lang="zh-CN" altLang="en-US" b="1">
              <a:solidFill>
                <a:srgbClr val="0066FF"/>
              </a:solidFill>
            </a:endParaRPr>
          </a:p>
          <a:p>
            <a:pPr marL="1303655" lvl="1" indent="-533400">
              <a:lnSpc>
                <a:spcPct val="115000"/>
              </a:lnSpc>
              <a:buNone/>
            </a:pPr>
            <a:r>
              <a:rPr lang="en-US" altLang="zh-CN" sz="2200" b="1"/>
              <a:t>18. </a:t>
            </a:r>
            <a:r>
              <a:rPr lang="zh-CN" altLang="en-US" sz="2200" b="1"/>
              <a:t>风险分析</a:t>
            </a:r>
            <a:endParaRPr lang="zh-CN" altLang="en-US" sz="2200" b="1"/>
          </a:p>
          <a:p>
            <a:pPr marL="1951355" lvl="2" indent="-457200">
              <a:lnSpc>
                <a:spcPct val="115000"/>
              </a:lnSpc>
            </a:pPr>
            <a:r>
              <a:rPr lang="zh-CN" altLang="en-US" sz="2100"/>
              <a:t>项目风险分析贯穿与项目建设和生产运营的全过程。首先，识别风险，揭示风险来源。识别拟建项目在建设和运营中的主要风险因素（比如市场风险、资源风险、技术风险、工程风险、政策风险、社会风险等）；其次，进行风险评价，判别风险程度；再者，提出规避风险的对策，降低风险损失。</a:t>
            </a:r>
            <a:endParaRPr lang="zh-CN" altLang="en-US" sz="2100"/>
          </a:p>
          <a:p>
            <a:pPr marL="1303655" lvl="1" indent="-533400">
              <a:lnSpc>
                <a:spcPct val="115000"/>
              </a:lnSpc>
              <a:buNone/>
            </a:pPr>
            <a:r>
              <a:rPr lang="en-US" altLang="zh-CN" sz="2200" b="1"/>
              <a:t>19. </a:t>
            </a:r>
            <a:r>
              <a:rPr lang="zh-CN" altLang="en-US" sz="2200" b="1"/>
              <a:t>研究结论与建议</a:t>
            </a:r>
            <a:endParaRPr lang="zh-CN" altLang="en-US" sz="2200" b="1"/>
          </a:p>
          <a:p>
            <a:pPr marL="1951355" lvl="2" indent="-457200">
              <a:lnSpc>
                <a:spcPct val="115000"/>
              </a:lnSpc>
            </a:pPr>
            <a:r>
              <a:rPr lang="zh-CN" altLang="en-US" sz="2100"/>
              <a:t>在前面各项研究论证的基础上，从技术、经济、社会、财务等各个方面综合论述项目的可行性，推荐一个或几个方案供决策参考，指出项目存在的问题以及结论性意见和改进建议。</a:t>
            </a:r>
            <a:endParaRPr lang="zh-CN" altLang="en-US" sz="21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39">
                                            <p:txEl>
                                              <p:charRg st="12" end="21"/>
                                            </p:txEl>
                                          </p:spTgt>
                                        </p:tgtEl>
                                        <p:attrNameLst>
                                          <p:attrName>style.visibility</p:attrName>
                                        </p:attrNameLst>
                                      </p:cBhvr>
                                      <p:to>
                                        <p:strVal val="visible"/>
                                      </p:to>
                                    </p:set>
                                    <p:animEffect transition="in" filter="blinds(horizontal)">
                                      <p:cBhvr>
                                        <p:cTn id="7" dur="500"/>
                                        <p:tgtEl>
                                          <p:spTgt spid="39939">
                                            <p:txEl>
                                              <p:charRg st="12" end="2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9939">
                                            <p:txEl>
                                              <p:charRg st="21" end="152"/>
                                            </p:txEl>
                                          </p:spTgt>
                                        </p:tgtEl>
                                        <p:attrNameLst>
                                          <p:attrName>style.visibility</p:attrName>
                                        </p:attrNameLst>
                                      </p:cBhvr>
                                      <p:to>
                                        <p:strVal val="visible"/>
                                      </p:to>
                                    </p:set>
                                    <p:animEffect transition="in" filter="blinds(horizontal)">
                                      <p:cBhvr>
                                        <p:cTn id="10" dur="500"/>
                                        <p:tgtEl>
                                          <p:spTgt spid="39939">
                                            <p:txEl>
                                              <p:charRg st="21" end="15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9939">
                                            <p:txEl>
                                              <p:charRg st="152" end="164"/>
                                            </p:txEl>
                                          </p:spTgt>
                                        </p:tgtEl>
                                        <p:attrNameLst>
                                          <p:attrName>style.visibility</p:attrName>
                                        </p:attrNameLst>
                                      </p:cBhvr>
                                      <p:to>
                                        <p:strVal val="visible"/>
                                      </p:to>
                                    </p:set>
                                    <p:animEffect transition="in" filter="blinds(horizontal)">
                                      <p:cBhvr>
                                        <p:cTn id="15" dur="500"/>
                                        <p:tgtEl>
                                          <p:spTgt spid="39939">
                                            <p:txEl>
                                              <p:charRg st="152" end="16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9939">
                                            <p:txEl>
                                              <p:charRg st="164" end="244"/>
                                            </p:txEl>
                                          </p:spTgt>
                                        </p:tgtEl>
                                        <p:attrNameLst>
                                          <p:attrName>style.visibility</p:attrName>
                                        </p:attrNameLst>
                                      </p:cBhvr>
                                      <p:to>
                                        <p:strVal val="visible"/>
                                      </p:to>
                                    </p:set>
                                    <p:animEffect transition="in" filter="blinds(horizontal)">
                                      <p:cBhvr>
                                        <p:cTn id="18" dur="500"/>
                                        <p:tgtEl>
                                          <p:spTgt spid="39939">
                                            <p:txEl>
                                              <p:charRg st="164" end="2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标题 40961"/>
          <p:cNvSpPr>
            <a:spLocks noGrp="1"/>
          </p:cNvSpPr>
          <p:nvPr>
            <p:ph type="title"/>
          </p:nvPr>
        </p:nvSpPr>
        <p:spPr>
          <a:xfrm>
            <a:off x="209550" y="188913"/>
            <a:ext cx="8934450" cy="830262"/>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40963" name="文本占位符 40962"/>
          <p:cNvSpPr>
            <a:spLocks noGrp="1"/>
          </p:cNvSpPr>
          <p:nvPr>
            <p:ph idx="1"/>
          </p:nvPr>
        </p:nvSpPr>
        <p:spPr>
          <a:xfrm>
            <a:off x="0" y="1125538"/>
            <a:ext cx="8604250" cy="5949950"/>
          </a:xfrm>
        </p:spPr>
        <p:txBody>
          <a:bodyPr/>
          <a:p>
            <a:pPr marL="186055" indent="-186055" fontAlgn="base">
              <a:lnSpc>
                <a:spcPct val="115000"/>
              </a:lnSpc>
              <a:buClr>
                <a:srgbClr val="FF3300"/>
              </a:buClr>
              <a:buSzPct val="120000"/>
              <a:buNone/>
            </a:pPr>
            <a:r>
              <a:rPr lang="zh-CN" altLang="en-US" b="1" strike="noStrike" noProof="1">
                <a:solidFill>
                  <a:srgbClr val="0066FF"/>
                </a:solidFill>
              </a:rPr>
              <a:t>（一）可行性研究的内容</a:t>
            </a:r>
            <a:endParaRPr lang="zh-CN" altLang="en-US" b="1" strike="noStrike" noProof="1">
              <a:solidFill>
                <a:srgbClr val="0066FF"/>
              </a:solidFill>
            </a:endParaRPr>
          </a:p>
          <a:p>
            <a:pPr marL="1303655" lvl="1" indent="-533400" fontAlgn="base">
              <a:lnSpc>
                <a:spcPct val="115000"/>
              </a:lnSpc>
            </a:pPr>
            <a:r>
              <a:rPr lang="zh-CN" altLang="en-US" sz="2200" b="1" strike="noStrike" noProof="1"/>
              <a:t>项目可行性研究报告的内容可概括为三大部分。</a:t>
            </a:r>
            <a:endParaRPr lang="zh-CN" altLang="en-US" sz="2200" b="1" strike="noStrike" noProof="1"/>
          </a:p>
          <a:p>
            <a:pPr marL="1951355" lvl="2" indent="-457200" fontAlgn="base">
              <a:lnSpc>
                <a:spcPct val="115000"/>
              </a:lnSpc>
            </a:pPr>
            <a:r>
              <a:rPr lang="zh-CN" altLang="en-US" sz="2100" strike="noStrike" noProof="1"/>
              <a:t>首先是</a:t>
            </a:r>
            <a:r>
              <a:rPr lang="zh-CN" altLang="en-US" sz="2100" strike="noStrike" noProof="1">
                <a:solidFill>
                  <a:srgbClr val="FF3300"/>
                </a:solidFill>
                <a:effectLst>
                  <a:outerShdw blurRad="38100" dist="38100" dir="2700000">
                    <a:srgbClr val="000000"/>
                  </a:outerShdw>
                </a:effectLst>
              </a:rPr>
              <a:t>市场研究</a:t>
            </a:r>
            <a:r>
              <a:rPr lang="zh-CN" altLang="en-US" sz="2100" strike="noStrike" noProof="1"/>
              <a:t>，包括产品的市场调查和预测研究，这是项目可行性研究的前提和基础，其主要任务是要解决项目的“必要性”问题；</a:t>
            </a:r>
            <a:endParaRPr lang="zh-CN" altLang="en-US" sz="2100" strike="noStrike" noProof="1"/>
          </a:p>
          <a:p>
            <a:pPr marL="1951355" lvl="2" indent="-457200" fontAlgn="base">
              <a:lnSpc>
                <a:spcPct val="115000"/>
              </a:lnSpc>
            </a:pPr>
            <a:r>
              <a:rPr lang="zh-CN" altLang="en-US" sz="2100" strike="noStrike" noProof="1"/>
              <a:t>第二是</a:t>
            </a:r>
            <a:r>
              <a:rPr lang="zh-CN" altLang="en-US" sz="2100" strike="noStrike" noProof="1">
                <a:solidFill>
                  <a:srgbClr val="FF3300"/>
                </a:solidFill>
                <a:effectLst>
                  <a:outerShdw blurRad="38100" dist="38100" dir="2700000">
                    <a:srgbClr val="000000"/>
                  </a:outerShdw>
                </a:effectLst>
              </a:rPr>
              <a:t>技术研究</a:t>
            </a:r>
            <a:r>
              <a:rPr lang="zh-CN" altLang="en-US" sz="2100" strike="noStrike" noProof="1"/>
              <a:t>，即技术方案和建设条件研究，这是项目可行性研究的技术基础，它要解决项目在技术上的“可行性”问题；</a:t>
            </a:r>
            <a:endParaRPr lang="zh-CN" altLang="en-US" sz="2100" strike="noStrike" noProof="1"/>
          </a:p>
          <a:p>
            <a:pPr marL="1951355" lvl="2" indent="-457200" fontAlgn="base">
              <a:lnSpc>
                <a:spcPct val="115000"/>
              </a:lnSpc>
            </a:pPr>
            <a:r>
              <a:rPr lang="zh-CN" altLang="en-US" sz="2100" strike="noStrike" noProof="1"/>
              <a:t>第三是</a:t>
            </a:r>
            <a:r>
              <a:rPr lang="zh-CN" altLang="en-US" sz="2100" strike="noStrike" noProof="1">
                <a:solidFill>
                  <a:srgbClr val="FF3300"/>
                </a:solidFill>
                <a:effectLst>
                  <a:outerShdw blurRad="38100" dist="38100" dir="2700000">
                    <a:srgbClr val="000000"/>
                  </a:outerShdw>
                </a:effectLst>
              </a:rPr>
              <a:t>效益研究</a:t>
            </a:r>
            <a:r>
              <a:rPr lang="zh-CN" altLang="en-US" sz="2100" strike="noStrike" noProof="1"/>
              <a:t>，即经济效益的分析和评价，这是项目可行性研究的核心部分，主要解决项目在经济上的“合理性”问题。</a:t>
            </a:r>
            <a:endParaRPr lang="zh-CN" altLang="en-US" sz="2100" strike="noStrike" noProof="1"/>
          </a:p>
          <a:p>
            <a:pPr marL="1303655" lvl="1" indent="-533400" fontAlgn="base">
              <a:lnSpc>
                <a:spcPct val="115000"/>
              </a:lnSpc>
            </a:pPr>
            <a:r>
              <a:rPr lang="zh-CN" altLang="en-US" sz="2200" b="1" strike="noStrike" noProof="1"/>
              <a:t>市场研究、技术研究和效益研究共同构成项目可行性研究的</a:t>
            </a:r>
            <a:r>
              <a:rPr lang="zh-CN" altLang="en-US" sz="2200" b="1" strike="noStrike" noProof="1">
                <a:solidFill>
                  <a:srgbClr val="FF3300"/>
                </a:solidFill>
              </a:rPr>
              <a:t>三大支柱</a:t>
            </a:r>
            <a:r>
              <a:rPr lang="zh-CN" altLang="en-US" sz="2200" b="1" strike="noStrike" noProof="1"/>
              <a:t>。</a:t>
            </a:r>
            <a:r>
              <a:rPr lang="zh-CN" altLang="en-US" strike="noStrike" noProof="1"/>
              <a:t> </a:t>
            </a:r>
            <a:endParaRPr lang="zh-CN" altLang="en-US" strike="noStrike" noProof="1"/>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0963">
                                            <p:txEl>
                                              <p:charRg st="12" end="34"/>
                                            </p:txEl>
                                          </p:spTgt>
                                        </p:tgtEl>
                                        <p:attrNameLst>
                                          <p:attrName>style.visibility</p:attrName>
                                        </p:attrNameLst>
                                      </p:cBhvr>
                                      <p:to>
                                        <p:strVal val="visible"/>
                                      </p:to>
                                    </p:set>
                                    <p:animEffect transition="in" filter="blinds(horizontal)">
                                      <p:cBhvr>
                                        <p:cTn id="7" dur="500"/>
                                        <p:tgtEl>
                                          <p:spTgt spid="40963">
                                            <p:txEl>
                                              <p:charRg st="12" end="3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0963">
                                            <p:txEl>
                                              <p:charRg st="34" end="94"/>
                                            </p:txEl>
                                          </p:spTgt>
                                        </p:tgtEl>
                                        <p:attrNameLst>
                                          <p:attrName>style.visibility</p:attrName>
                                        </p:attrNameLst>
                                      </p:cBhvr>
                                      <p:to>
                                        <p:strVal val="visible"/>
                                      </p:to>
                                    </p:set>
                                    <p:animEffect transition="in" filter="blinds(horizontal)">
                                      <p:cBhvr>
                                        <p:cTn id="10" dur="500"/>
                                        <p:tgtEl>
                                          <p:spTgt spid="40963">
                                            <p:txEl>
                                              <p:charRg st="34" end="9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0963">
                                            <p:txEl>
                                              <p:charRg st="94" end="150"/>
                                            </p:txEl>
                                          </p:spTgt>
                                        </p:tgtEl>
                                        <p:attrNameLst>
                                          <p:attrName>style.visibility</p:attrName>
                                        </p:attrNameLst>
                                      </p:cBhvr>
                                      <p:to>
                                        <p:strVal val="visible"/>
                                      </p:to>
                                    </p:set>
                                    <p:animEffect transition="in" filter="blinds(horizontal)">
                                      <p:cBhvr>
                                        <p:cTn id="13" dur="500"/>
                                        <p:tgtEl>
                                          <p:spTgt spid="40963">
                                            <p:txEl>
                                              <p:charRg st="94" end="15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0963">
                                            <p:txEl>
                                              <p:charRg st="150" end="205"/>
                                            </p:txEl>
                                          </p:spTgt>
                                        </p:tgtEl>
                                        <p:attrNameLst>
                                          <p:attrName>style.visibility</p:attrName>
                                        </p:attrNameLst>
                                      </p:cBhvr>
                                      <p:to>
                                        <p:strVal val="visible"/>
                                      </p:to>
                                    </p:set>
                                    <p:animEffect transition="in" filter="blinds(horizontal)">
                                      <p:cBhvr>
                                        <p:cTn id="16" dur="500"/>
                                        <p:tgtEl>
                                          <p:spTgt spid="40963">
                                            <p:txEl>
                                              <p:charRg st="150" end="20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0963">
                                            <p:txEl>
                                              <p:charRg st="205" end="238"/>
                                            </p:txEl>
                                          </p:spTgt>
                                        </p:tgtEl>
                                        <p:attrNameLst>
                                          <p:attrName>style.visibility</p:attrName>
                                        </p:attrNameLst>
                                      </p:cBhvr>
                                      <p:to>
                                        <p:strVal val="visible"/>
                                      </p:to>
                                    </p:set>
                                    <p:animEffect transition="in" filter="blinds(horizontal)">
                                      <p:cBhvr>
                                        <p:cTn id="19" dur="500"/>
                                        <p:tgtEl>
                                          <p:spTgt spid="40963">
                                            <p:txEl>
                                              <p:charRg st="205" end="23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标题 41985"/>
          <p:cNvSpPr>
            <a:spLocks noGrp="1"/>
          </p:cNvSpPr>
          <p:nvPr>
            <p:ph type="title"/>
          </p:nvPr>
        </p:nvSpPr>
        <p:spPr>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41987" name="文本占位符 41986"/>
          <p:cNvSpPr>
            <a:spLocks noGrp="1"/>
          </p:cNvSpPr>
          <p:nvPr>
            <p:ph type="body" sz="half" idx="1"/>
          </p:nvPr>
        </p:nvSpPr>
        <p:spPr>
          <a:xfrm>
            <a:off x="566738" y="1752600"/>
            <a:ext cx="7920038" cy="4267200"/>
          </a:xfrm>
        </p:spPr>
        <p:txBody>
          <a:bodyPr/>
          <a:p>
            <a:pPr marL="186055" indent="-186055" fontAlgn="base">
              <a:lnSpc>
                <a:spcPct val="120000"/>
              </a:lnSpc>
              <a:buClr>
                <a:srgbClr val="FF3300"/>
              </a:buClr>
              <a:buSzPct val="120000"/>
              <a:buNone/>
            </a:pPr>
            <a:r>
              <a:rPr lang="zh-CN" altLang="en-US" sz="2600" b="1" strike="noStrike" noProof="1">
                <a:solidFill>
                  <a:srgbClr val="0066FF"/>
                </a:solidFill>
              </a:rPr>
              <a:t>（二）可行性研究的编制</a:t>
            </a:r>
            <a:endParaRPr lang="zh-CN" altLang="en-US" sz="2600" b="1" strike="noStrike" noProof="1">
              <a:solidFill>
                <a:srgbClr val="0066FF"/>
              </a:solidFill>
            </a:endParaRPr>
          </a:p>
          <a:p>
            <a:pPr marL="1303655" lvl="1" indent="-533400" fontAlgn="base">
              <a:lnSpc>
                <a:spcPct val="120000"/>
              </a:lnSpc>
              <a:buNone/>
            </a:pPr>
            <a:r>
              <a:rPr lang="en-US" altLang="zh-CN" sz="2200" b="1" strike="noStrike" noProof="1"/>
              <a:t>1. </a:t>
            </a:r>
            <a:r>
              <a:rPr lang="zh-CN" altLang="en-US" sz="2200" b="1" strike="noStrike" noProof="1"/>
              <a:t>可行性研究报告的</a:t>
            </a:r>
            <a:r>
              <a:rPr lang="zh-CN" altLang="en-US" sz="2200" b="1" strike="noStrike" noProof="1">
                <a:solidFill>
                  <a:srgbClr val="FF3300"/>
                </a:solidFill>
                <a:effectLst>
                  <a:outerShdw blurRad="38100" dist="38100" dir="2700000">
                    <a:srgbClr val="000000"/>
                  </a:outerShdw>
                </a:effectLst>
              </a:rPr>
              <a:t>编制程序</a:t>
            </a:r>
            <a:endParaRPr lang="zh-CN" altLang="en-US" sz="2200" b="1" strike="noStrike" noProof="1">
              <a:solidFill>
                <a:srgbClr val="FF3300"/>
              </a:solidFill>
              <a:effectLst>
                <a:outerShdw blurRad="38100" dist="38100" dir="2700000">
                  <a:srgbClr val="000000"/>
                </a:outerShdw>
              </a:effectLst>
            </a:endParaRPr>
          </a:p>
          <a:p>
            <a:pPr marL="1951355" lvl="2" indent="-457200" fontAlgn="base">
              <a:lnSpc>
                <a:spcPct val="120000"/>
              </a:lnSpc>
              <a:buNone/>
            </a:pPr>
            <a:r>
              <a:rPr lang="zh-CN" altLang="en-US" sz="2100" strike="noStrike" noProof="1"/>
              <a:t>（</a:t>
            </a:r>
            <a:r>
              <a:rPr lang="en-US" altLang="zh-CN" sz="2100" strike="noStrike" noProof="1"/>
              <a:t>1</a:t>
            </a:r>
            <a:r>
              <a:rPr lang="zh-CN" altLang="en-US" sz="2100" strike="noStrike" noProof="1"/>
              <a:t>）建设单位提出项目建议书和初步可行性研究报告。</a:t>
            </a:r>
            <a:endParaRPr lang="zh-CN" altLang="en-US" sz="2100" strike="noStrike" noProof="1"/>
          </a:p>
          <a:p>
            <a:pPr marL="1951355" lvl="2" indent="-457200" fontAlgn="base">
              <a:lnSpc>
                <a:spcPct val="120000"/>
              </a:lnSpc>
              <a:buNone/>
            </a:pPr>
            <a:r>
              <a:rPr lang="zh-CN" altLang="en-US" sz="2100" strike="noStrike" noProof="1"/>
              <a:t>（</a:t>
            </a:r>
            <a:r>
              <a:rPr lang="en-US" altLang="zh-CN" sz="2100" strike="noStrike" noProof="1"/>
              <a:t>2</a:t>
            </a:r>
            <a:r>
              <a:rPr lang="zh-CN" altLang="en-US" sz="2100" strike="noStrike" noProof="1"/>
              <a:t>）项目业主、承办单位委托有资格的单位进行可行性研究。 </a:t>
            </a:r>
            <a:endParaRPr lang="zh-CN" altLang="en-US" sz="2100" strike="noStrike" noProof="1"/>
          </a:p>
          <a:p>
            <a:pPr marL="1951355" lvl="2" indent="-457200" fontAlgn="base">
              <a:lnSpc>
                <a:spcPct val="120000"/>
              </a:lnSpc>
              <a:buNone/>
            </a:pPr>
            <a:r>
              <a:rPr lang="zh-CN" altLang="en-US" sz="2100" strike="noStrike" noProof="1"/>
              <a:t>（</a:t>
            </a:r>
            <a:r>
              <a:rPr lang="en-US" altLang="zh-CN" sz="2100" strike="noStrike" noProof="1"/>
              <a:t>3</a:t>
            </a:r>
            <a:r>
              <a:rPr lang="zh-CN" altLang="en-US" sz="2100" strike="noStrike" noProof="1"/>
              <a:t>）设计或咨询单位进行可行性研究工作，编制完整的可行性研究报告。 （</a:t>
            </a:r>
            <a:r>
              <a:rPr lang="zh-CN" altLang="en-US" sz="2100" strike="noStrike" noProof="1">
                <a:solidFill>
                  <a:srgbClr val="FF3300"/>
                </a:solidFill>
                <a:effectLst>
                  <a:outerShdw blurRad="38100" dist="38100" dir="2700000">
                    <a:srgbClr val="000000"/>
                  </a:outerShdw>
                </a:effectLst>
              </a:rPr>
              <a:t>注意编制流程</a:t>
            </a:r>
            <a:r>
              <a:rPr lang="zh-CN" altLang="en-US" sz="2100" strike="noStrike" noProof="1"/>
              <a:t>）</a:t>
            </a:r>
            <a:endParaRPr lang="zh-CN" altLang="en-US" sz="2100" strike="noStrike" noProof="1"/>
          </a:p>
        </p:txBody>
      </p:sp>
      <p:graphicFrame>
        <p:nvGraphicFramePr>
          <p:cNvPr id="2" name="内容占位符 41987"/>
          <p:cNvGraphicFramePr>
            <a:graphicFrameLocks noGrp="1" noChangeAspect="1"/>
          </p:cNvGraphicFramePr>
          <p:nvPr>
            <p:ph sz="half" idx="2"/>
          </p:nvPr>
        </p:nvGraphicFramePr>
        <p:xfrm>
          <a:off x="323850" y="4784725"/>
          <a:ext cx="8280400" cy="1936750"/>
        </p:xfrm>
        <a:graphic>
          <a:graphicData uri="http://schemas.openxmlformats.org/presentationml/2006/ole">
            <mc:AlternateContent xmlns:mc="http://schemas.openxmlformats.org/markup-compatibility/2006">
              <mc:Choice xmlns:v="urn:schemas-microsoft-com:vml" Requires="v">
                <p:oleObj spid="_x0000_s3076" name="" r:id="rId1" imgW="5854065" imgH="1649730" progId="">
                  <p:embed/>
                </p:oleObj>
              </mc:Choice>
              <mc:Fallback>
                <p:oleObj name="" r:id="rId1" imgW="5854065" imgH="1649730" progId="">
                  <p:embed/>
                  <p:pic>
                    <p:nvPicPr>
                      <p:cNvPr id="0" name="图片 3075"/>
                      <p:cNvPicPr/>
                      <p:nvPr/>
                    </p:nvPicPr>
                    <p:blipFill>
                      <a:blip r:embed="rId2"/>
                      <a:stretch>
                        <a:fillRect/>
                      </a:stretch>
                    </p:blipFill>
                    <p:spPr>
                      <a:xfrm>
                        <a:off x="323850" y="4784725"/>
                        <a:ext cx="8280400" cy="1936750"/>
                      </a:xfrm>
                      <a:prstGeom prst="rect">
                        <a:avLst/>
                      </a:prstGeom>
                      <a:noFill/>
                      <a:ln w="38100">
                        <a:miter/>
                      </a:ln>
                    </p:spPr>
                  </p:pic>
                </p:oleObj>
              </mc:Fallback>
            </mc:AlternateContent>
          </a:graphicData>
        </a:graphic>
      </p:graphicFrame>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1987">
                                            <p:txEl>
                                              <p:charRg st="12" end="28"/>
                                            </p:txEl>
                                          </p:spTgt>
                                        </p:tgtEl>
                                        <p:attrNameLst>
                                          <p:attrName>style.visibility</p:attrName>
                                        </p:attrNameLst>
                                      </p:cBhvr>
                                      <p:to>
                                        <p:strVal val="visible"/>
                                      </p:to>
                                    </p:set>
                                    <p:animEffect transition="in" filter="blinds(horizontal)">
                                      <p:cBhvr>
                                        <p:cTn id="7" dur="500"/>
                                        <p:tgtEl>
                                          <p:spTgt spid="41987">
                                            <p:txEl>
                                              <p:charRg st="12" end="28"/>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1987">
                                            <p:txEl>
                                              <p:charRg st="28" end="54"/>
                                            </p:txEl>
                                          </p:spTgt>
                                        </p:tgtEl>
                                        <p:attrNameLst>
                                          <p:attrName>style.visibility</p:attrName>
                                        </p:attrNameLst>
                                      </p:cBhvr>
                                      <p:to>
                                        <p:strVal val="visible"/>
                                      </p:to>
                                    </p:set>
                                    <p:animEffect transition="in" filter="blinds(horizontal)">
                                      <p:cBhvr>
                                        <p:cTn id="10" dur="500"/>
                                        <p:tgtEl>
                                          <p:spTgt spid="41987">
                                            <p:txEl>
                                              <p:charRg st="28" end="5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1987">
                                            <p:txEl>
                                              <p:charRg st="54" end="84"/>
                                            </p:txEl>
                                          </p:spTgt>
                                        </p:tgtEl>
                                        <p:attrNameLst>
                                          <p:attrName>style.visibility</p:attrName>
                                        </p:attrNameLst>
                                      </p:cBhvr>
                                      <p:to>
                                        <p:strVal val="visible"/>
                                      </p:to>
                                    </p:set>
                                    <p:animEffect transition="in" filter="blinds(horizontal)">
                                      <p:cBhvr>
                                        <p:cTn id="13" dur="500"/>
                                        <p:tgtEl>
                                          <p:spTgt spid="41987">
                                            <p:txEl>
                                              <p:charRg st="54" end="8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1987">
                                            <p:txEl>
                                              <p:charRg st="84" end="127"/>
                                            </p:txEl>
                                          </p:spTgt>
                                        </p:tgtEl>
                                        <p:attrNameLst>
                                          <p:attrName>style.visibility</p:attrName>
                                        </p:attrNameLst>
                                      </p:cBhvr>
                                      <p:to>
                                        <p:strVal val="visible"/>
                                      </p:to>
                                    </p:set>
                                    <p:animEffect transition="in" filter="blinds(horizontal)">
                                      <p:cBhvr>
                                        <p:cTn id="16" dur="500"/>
                                        <p:tgtEl>
                                          <p:spTgt spid="41987">
                                            <p:txEl>
                                              <p:charRg st="84" end="1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标题 43009"/>
          <p:cNvSpPr>
            <a:spLocks noGrp="1"/>
          </p:cNvSpPr>
          <p:nvPr>
            <p:ph type="title"/>
          </p:nvPr>
        </p:nvSpPr>
        <p:spPr>
          <a:xfrm>
            <a:off x="101600" y="77788"/>
            <a:ext cx="8934450" cy="830262"/>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43011" name="文本占位符 43010"/>
          <p:cNvSpPr>
            <a:spLocks noGrp="1"/>
          </p:cNvSpPr>
          <p:nvPr>
            <p:ph idx="1"/>
          </p:nvPr>
        </p:nvSpPr>
        <p:spPr>
          <a:xfrm>
            <a:off x="0" y="908050"/>
            <a:ext cx="9036050" cy="5949950"/>
          </a:xfrm>
        </p:spPr>
        <p:txBody>
          <a:bodyPr/>
          <a:p>
            <a:pPr marL="186055" indent="-186055" fontAlgn="base">
              <a:lnSpc>
                <a:spcPct val="90000"/>
              </a:lnSpc>
              <a:buClr>
                <a:srgbClr val="FF3300"/>
              </a:buClr>
              <a:buSzPct val="120000"/>
              <a:buNone/>
            </a:pPr>
            <a:r>
              <a:rPr lang="zh-CN" altLang="en-US" b="1" strike="noStrike" noProof="1">
                <a:solidFill>
                  <a:srgbClr val="0066FF"/>
                </a:solidFill>
              </a:rPr>
              <a:t>（二）可行性研究的编制</a:t>
            </a:r>
            <a:endParaRPr lang="zh-CN" altLang="en-US" b="1" strike="noStrike" noProof="1">
              <a:solidFill>
                <a:srgbClr val="0066FF"/>
              </a:solidFill>
            </a:endParaRPr>
          </a:p>
          <a:p>
            <a:pPr marL="1303655" lvl="1" indent="-533400" fontAlgn="base">
              <a:buNone/>
            </a:pPr>
            <a:r>
              <a:rPr lang="en-US" altLang="zh-CN" b="1" strike="noStrike" noProof="1"/>
              <a:t>2. </a:t>
            </a:r>
            <a:r>
              <a:rPr lang="zh-CN" altLang="en-US" b="1" strike="noStrike" noProof="1"/>
              <a:t>可行性研究报告的</a:t>
            </a:r>
            <a:r>
              <a:rPr lang="zh-CN" altLang="en-US" b="1" strike="noStrike" noProof="1">
                <a:solidFill>
                  <a:srgbClr val="FF3300"/>
                </a:solidFill>
                <a:effectLst>
                  <a:outerShdw blurRad="38100" dist="38100" dir="2700000">
                    <a:srgbClr val="000000"/>
                  </a:outerShdw>
                </a:effectLst>
              </a:rPr>
              <a:t>编制依据</a:t>
            </a:r>
            <a:endParaRPr lang="zh-CN" altLang="en-US" b="1" strike="noStrike" noProof="1">
              <a:solidFill>
                <a:srgbClr val="FF3300"/>
              </a:solidFill>
              <a:effectLst>
                <a:outerShdw blurRad="38100" dist="38100" dir="2700000">
                  <a:srgbClr val="000000"/>
                </a:outerShdw>
              </a:effectLst>
            </a:endParaRPr>
          </a:p>
          <a:p>
            <a:pPr marL="1951355" lvl="2" indent="-457200" fontAlgn="base">
              <a:buNone/>
            </a:pPr>
            <a:r>
              <a:rPr lang="zh-CN" altLang="en-US" strike="noStrike" noProof="1"/>
              <a:t>（</a:t>
            </a:r>
            <a:r>
              <a:rPr lang="en-US" altLang="zh-CN" strike="noStrike" noProof="1"/>
              <a:t>1</a:t>
            </a:r>
            <a:r>
              <a:rPr lang="zh-CN" altLang="en-US" strike="noStrike" noProof="1"/>
              <a:t>）</a:t>
            </a:r>
            <a:r>
              <a:rPr lang="zh-CN" altLang="en-US" strike="noStrike" noProof="1">
                <a:solidFill>
                  <a:srgbClr val="FF3300"/>
                </a:solidFill>
                <a:effectLst>
                  <a:outerShdw blurRad="38100" dist="38100" dir="2700000">
                    <a:srgbClr val="000000"/>
                  </a:outerShdw>
                </a:effectLst>
              </a:rPr>
              <a:t>项目建议</a:t>
            </a:r>
            <a:r>
              <a:rPr lang="zh-CN" altLang="en-US" strike="noStrike" noProof="1">
                <a:solidFill>
                  <a:srgbClr val="FF3300"/>
                </a:solidFill>
              </a:rPr>
              <a:t>书</a:t>
            </a:r>
            <a:r>
              <a:rPr lang="zh-CN" altLang="en-US" strike="noStrike" noProof="1"/>
              <a:t>（初步可行性研究报告）及其批复文件。</a:t>
            </a:r>
            <a:endParaRPr lang="zh-CN" altLang="en-US" strike="noStrike" noProof="1"/>
          </a:p>
          <a:p>
            <a:pPr marL="1951355" lvl="2" indent="-457200" fontAlgn="base">
              <a:buNone/>
            </a:pPr>
            <a:r>
              <a:rPr lang="zh-CN" altLang="en-US" strike="noStrike" noProof="1"/>
              <a:t>（</a:t>
            </a:r>
            <a:r>
              <a:rPr lang="en-US" altLang="zh-CN" strike="noStrike" noProof="1"/>
              <a:t>2</a:t>
            </a:r>
            <a:r>
              <a:rPr lang="zh-CN" altLang="en-US" strike="noStrike" noProof="1"/>
              <a:t>）国家和地方的经济和社会发展规划，行业部门发展规划</a:t>
            </a:r>
            <a:endParaRPr lang="zh-CN" altLang="en-US" strike="noStrike" noProof="1"/>
          </a:p>
          <a:p>
            <a:pPr marL="1951355" lvl="2" indent="-457200" fontAlgn="base">
              <a:buNone/>
            </a:pPr>
            <a:r>
              <a:rPr lang="zh-CN" altLang="en-US" strike="noStrike" noProof="1"/>
              <a:t>（</a:t>
            </a:r>
            <a:r>
              <a:rPr lang="en-US" altLang="zh-CN" strike="noStrike" noProof="1"/>
              <a:t>3</a:t>
            </a:r>
            <a:r>
              <a:rPr lang="zh-CN" altLang="en-US" strike="noStrike" noProof="1"/>
              <a:t>）国家有关法律、法规、政策</a:t>
            </a:r>
            <a:endParaRPr lang="zh-CN" altLang="en-US" strike="noStrike" noProof="1"/>
          </a:p>
          <a:p>
            <a:pPr marL="1951355" lvl="2" indent="-457200" fontAlgn="base">
              <a:buNone/>
            </a:pPr>
            <a:r>
              <a:rPr lang="zh-CN" altLang="en-US" strike="noStrike" noProof="1"/>
              <a:t>（</a:t>
            </a:r>
            <a:r>
              <a:rPr lang="en-US" altLang="zh-CN" strike="noStrike" noProof="1"/>
              <a:t>4</a:t>
            </a:r>
            <a:r>
              <a:rPr lang="zh-CN" altLang="en-US" strike="noStrike" noProof="1"/>
              <a:t>）对于大中型骨干项目，必须具有国家批准的资源报告、国土开发整治规划、区域规划、江河流域规划、工业基地规划等有关文件。</a:t>
            </a:r>
            <a:endParaRPr lang="zh-CN" altLang="en-US" strike="noStrike" noProof="1"/>
          </a:p>
          <a:p>
            <a:pPr marL="1951355" lvl="2" indent="-457200" fontAlgn="base">
              <a:buNone/>
            </a:pPr>
            <a:r>
              <a:rPr lang="zh-CN" altLang="en-US" strike="noStrike" noProof="1"/>
              <a:t>（</a:t>
            </a:r>
            <a:r>
              <a:rPr lang="en-US" altLang="zh-CN" strike="noStrike" noProof="1"/>
              <a:t>5</a:t>
            </a:r>
            <a:r>
              <a:rPr lang="zh-CN" altLang="en-US" strike="noStrike" noProof="1"/>
              <a:t>）有关机构发布的工程建设方面的标准、规范、定额。</a:t>
            </a:r>
            <a:endParaRPr lang="zh-CN" altLang="en-US" strike="noStrike" noProof="1"/>
          </a:p>
          <a:p>
            <a:pPr marL="1951355" lvl="2" indent="-457200" fontAlgn="base">
              <a:buNone/>
            </a:pPr>
            <a:r>
              <a:rPr lang="zh-CN" altLang="en-US" strike="noStrike" noProof="1"/>
              <a:t>（</a:t>
            </a:r>
            <a:r>
              <a:rPr lang="en-US" altLang="zh-CN" strike="noStrike" noProof="1"/>
              <a:t>6</a:t>
            </a:r>
            <a:r>
              <a:rPr lang="zh-CN" altLang="en-US" strike="noStrike" noProof="1"/>
              <a:t>）合资、合作项目各方签订的协议书或意向书。</a:t>
            </a:r>
            <a:endParaRPr lang="zh-CN" altLang="en-US" strike="noStrike" noProof="1"/>
          </a:p>
          <a:p>
            <a:pPr marL="1951355" lvl="2" indent="-457200" fontAlgn="base">
              <a:buNone/>
            </a:pPr>
            <a:r>
              <a:rPr lang="zh-CN" altLang="en-US" strike="noStrike" noProof="1"/>
              <a:t>（</a:t>
            </a:r>
            <a:r>
              <a:rPr lang="en-US" altLang="zh-CN" strike="noStrike" noProof="1"/>
              <a:t>7</a:t>
            </a:r>
            <a:r>
              <a:rPr lang="zh-CN" altLang="en-US" strike="noStrike" noProof="1"/>
              <a:t>）</a:t>
            </a:r>
            <a:r>
              <a:rPr lang="zh-CN" altLang="en-US" strike="noStrike" noProof="1">
                <a:solidFill>
                  <a:srgbClr val="FF3300"/>
                </a:solidFill>
                <a:effectLst>
                  <a:outerShdw blurRad="38100" dist="38100" dir="2700000">
                    <a:srgbClr val="000000"/>
                  </a:outerShdw>
                </a:effectLst>
              </a:rPr>
              <a:t>委托单位的委托合同</a:t>
            </a:r>
            <a:endParaRPr lang="zh-CN" altLang="en-US" strike="noStrike" noProof="1">
              <a:solidFill>
                <a:srgbClr val="FF3300"/>
              </a:solidFill>
              <a:effectLst>
                <a:outerShdw blurRad="38100" dist="38100" dir="2700000">
                  <a:srgbClr val="000000"/>
                </a:outerShdw>
              </a:effectLst>
            </a:endParaRPr>
          </a:p>
          <a:p>
            <a:pPr marL="1951355" lvl="2" indent="-457200" fontAlgn="base">
              <a:buNone/>
            </a:pPr>
            <a:r>
              <a:rPr lang="zh-CN" altLang="en-US" strike="noStrike" noProof="1"/>
              <a:t>（</a:t>
            </a:r>
            <a:r>
              <a:rPr lang="en-US" altLang="zh-CN" strike="noStrike" noProof="1"/>
              <a:t>8</a:t>
            </a:r>
            <a:r>
              <a:rPr lang="zh-CN" altLang="en-US" strike="noStrike" noProof="1"/>
              <a:t>）经国家统一颁布的有关项目评价的基本参数和指标。</a:t>
            </a:r>
            <a:endParaRPr lang="zh-CN" altLang="en-US" strike="noStrike" noProof="1"/>
          </a:p>
          <a:p>
            <a:pPr marL="1951355" lvl="2" indent="-457200" fontAlgn="base">
              <a:buNone/>
            </a:pPr>
            <a:r>
              <a:rPr lang="zh-CN" altLang="en-US" strike="noStrike" noProof="1"/>
              <a:t>（</a:t>
            </a:r>
            <a:r>
              <a:rPr lang="en-US" altLang="zh-CN" strike="noStrike" noProof="1"/>
              <a:t>9</a:t>
            </a:r>
            <a:r>
              <a:rPr lang="zh-CN" altLang="en-US" strike="noStrike" noProof="1"/>
              <a:t>）</a:t>
            </a:r>
            <a:r>
              <a:rPr lang="zh-CN" altLang="en-US" strike="noStrike" noProof="1">
                <a:solidFill>
                  <a:srgbClr val="FF3300"/>
                </a:solidFill>
                <a:effectLst>
                  <a:outerShdw blurRad="38100" dist="38100" dir="2700000">
                    <a:srgbClr val="000000"/>
                  </a:outerShdw>
                </a:effectLst>
              </a:rPr>
              <a:t>有关的基础数据。</a:t>
            </a:r>
            <a:endParaRPr lang="zh-CN" altLang="en-US" strike="noStrike" noProof="1">
              <a:solidFill>
                <a:srgbClr val="FF3300"/>
              </a:solidFill>
              <a:effectLst>
                <a:outerShdw blurRad="38100" dist="38100" dir="2700000">
                  <a:srgbClr val="000000"/>
                </a:outerShdw>
              </a:effectLst>
            </a:endParaRPr>
          </a:p>
        </p:txBody>
      </p:sp>
      <p:sp>
        <p:nvSpPr>
          <p:cNvPr id="2" name="左箭头 43011">
            <a:hlinkClick r:id="rId1" action="ppaction://hlinksldjump"/>
          </p:cNvPr>
          <p:cNvSpPr/>
          <p:nvPr/>
        </p:nvSpPr>
        <p:spPr>
          <a:xfrm>
            <a:off x="8027988" y="6381750"/>
            <a:ext cx="504825" cy="287338"/>
          </a:xfrm>
          <a:prstGeom prst="leftArrow">
            <a:avLst>
              <a:gd name="adj1" fmla="val 50000"/>
              <a:gd name="adj2" fmla="val 43914"/>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34" charset="0"/>
              <a:ea typeface="宋体" panose="0201060003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3011">
                                            <p:txEl>
                                              <p:charRg st="12" end="28"/>
                                            </p:txEl>
                                          </p:spTgt>
                                        </p:tgtEl>
                                        <p:attrNameLst>
                                          <p:attrName>style.visibility</p:attrName>
                                        </p:attrNameLst>
                                      </p:cBhvr>
                                      <p:to>
                                        <p:strVal val="visible"/>
                                      </p:to>
                                    </p:set>
                                    <p:animEffect transition="in" filter="blinds(horizontal)">
                                      <p:cBhvr>
                                        <p:cTn id="7" dur="500"/>
                                        <p:tgtEl>
                                          <p:spTgt spid="43011">
                                            <p:txEl>
                                              <p:charRg st="12" end="28"/>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3011">
                                            <p:txEl>
                                              <p:charRg st="251" end="263"/>
                                            </p:txEl>
                                          </p:spTgt>
                                        </p:tgtEl>
                                        <p:attrNameLst>
                                          <p:attrName>style.visibility</p:attrName>
                                        </p:attrNameLst>
                                      </p:cBhvr>
                                      <p:to>
                                        <p:strVal val="visible"/>
                                      </p:to>
                                    </p:set>
                                    <p:animEffect transition="in" filter="blinds(horizontal)">
                                      <p:cBhvr>
                                        <p:cTn id="10" dur="500"/>
                                        <p:tgtEl>
                                          <p:spTgt spid="43011">
                                            <p:txEl>
                                              <p:charRg st="251" end="26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3011">
                                            <p:txEl>
                                              <p:charRg st="28" end="55"/>
                                            </p:txEl>
                                          </p:spTgt>
                                        </p:tgtEl>
                                        <p:attrNameLst>
                                          <p:attrName>style.visibility</p:attrName>
                                        </p:attrNameLst>
                                      </p:cBhvr>
                                      <p:to>
                                        <p:strVal val="visible"/>
                                      </p:to>
                                    </p:set>
                                    <p:animEffect transition="in" filter="blinds(horizontal)">
                                      <p:cBhvr>
                                        <p:cTn id="13" dur="500"/>
                                        <p:tgtEl>
                                          <p:spTgt spid="43011">
                                            <p:txEl>
                                              <p:charRg st="28" end="5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3011">
                                            <p:txEl>
                                              <p:charRg st="55" end="83"/>
                                            </p:txEl>
                                          </p:spTgt>
                                        </p:tgtEl>
                                        <p:attrNameLst>
                                          <p:attrName>style.visibility</p:attrName>
                                        </p:attrNameLst>
                                      </p:cBhvr>
                                      <p:to>
                                        <p:strVal val="visible"/>
                                      </p:to>
                                    </p:set>
                                    <p:animEffect transition="in" filter="blinds(horizontal)">
                                      <p:cBhvr>
                                        <p:cTn id="16" dur="500"/>
                                        <p:tgtEl>
                                          <p:spTgt spid="43011">
                                            <p:txEl>
                                              <p:charRg st="55" end="8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3011">
                                            <p:txEl>
                                              <p:charRg st="83" end="99"/>
                                            </p:txEl>
                                          </p:spTgt>
                                        </p:tgtEl>
                                        <p:attrNameLst>
                                          <p:attrName>style.visibility</p:attrName>
                                        </p:attrNameLst>
                                      </p:cBhvr>
                                      <p:to>
                                        <p:strVal val="visible"/>
                                      </p:to>
                                    </p:set>
                                    <p:animEffect transition="in" filter="blinds(horizontal)">
                                      <p:cBhvr>
                                        <p:cTn id="19" dur="500"/>
                                        <p:tgtEl>
                                          <p:spTgt spid="43011">
                                            <p:txEl>
                                              <p:charRg st="83" end="99"/>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3011">
                                            <p:txEl>
                                              <p:charRg st="99" end="160"/>
                                            </p:txEl>
                                          </p:spTgt>
                                        </p:tgtEl>
                                        <p:attrNameLst>
                                          <p:attrName>style.visibility</p:attrName>
                                        </p:attrNameLst>
                                      </p:cBhvr>
                                      <p:to>
                                        <p:strVal val="visible"/>
                                      </p:to>
                                    </p:set>
                                    <p:animEffect transition="in" filter="blinds(horizontal)">
                                      <p:cBhvr>
                                        <p:cTn id="22" dur="500"/>
                                        <p:tgtEl>
                                          <p:spTgt spid="43011">
                                            <p:txEl>
                                              <p:charRg st="99" end="160"/>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3011">
                                            <p:txEl>
                                              <p:charRg st="160" end="187"/>
                                            </p:txEl>
                                          </p:spTgt>
                                        </p:tgtEl>
                                        <p:attrNameLst>
                                          <p:attrName>style.visibility</p:attrName>
                                        </p:attrNameLst>
                                      </p:cBhvr>
                                      <p:to>
                                        <p:strVal val="visible"/>
                                      </p:to>
                                    </p:set>
                                    <p:animEffect transition="in" filter="blinds(horizontal)">
                                      <p:cBhvr>
                                        <p:cTn id="25" dur="500"/>
                                        <p:tgtEl>
                                          <p:spTgt spid="43011">
                                            <p:txEl>
                                              <p:charRg st="160" end="18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3011">
                                            <p:txEl>
                                              <p:charRg st="187" end="211"/>
                                            </p:txEl>
                                          </p:spTgt>
                                        </p:tgtEl>
                                        <p:attrNameLst>
                                          <p:attrName>style.visibility</p:attrName>
                                        </p:attrNameLst>
                                      </p:cBhvr>
                                      <p:to>
                                        <p:strVal val="visible"/>
                                      </p:to>
                                    </p:set>
                                    <p:animEffect transition="in" filter="blinds(horizontal)">
                                      <p:cBhvr>
                                        <p:cTn id="28" dur="500"/>
                                        <p:tgtEl>
                                          <p:spTgt spid="43011">
                                            <p:txEl>
                                              <p:charRg st="187" end="211"/>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3011">
                                            <p:txEl>
                                              <p:charRg st="211" end="224"/>
                                            </p:txEl>
                                          </p:spTgt>
                                        </p:tgtEl>
                                        <p:attrNameLst>
                                          <p:attrName>style.visibility</p:attrName>
                                        </p:attrNameLst>
                                      </p:cBhvr>
                                      <p:to>
                                        <p:strVal val="visible"/>
                                      </p:to>
                                    </p:set>
                                    <p:animEffect transition="in" filter="blinds(horizontal)">
                                      <p:cBhvr>
                                        <p:cTn id="31" dur="500"/>
                                        <p:tgtEl>
                                          <p:spTgt spid="43011">
                                            <p:txEl>
                                              <p:charRg st="211" end="224"/>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3011">
                                            <p:txEl>
                                              <p:charRg st="224" end="251"/>
                                            </p:txEl>
                                          </p:spTgt>
                                        </p:tgtEl>
                                        <p:attrNameLst>
                                          <p:attrName>style.visibility</p:attrName>
                                        </p:attrNameLst>
                                      </p:cBhvr>
                                      <p:to>
                                        <p:strVal val="visible"/>
                                      </p:to>
                                    </p:set>
                                    <p:animEffect transition="in" filter="blinds(horizontal)">
                                      <p:cBhvr>
                                        <p:cTn id="34" dur="500"/>
                                        <p:tgtEl>
                                          <p:spTgt spid="43011">
                                            <p:txEl>
                                              <p:charRg st="224" end="2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44033"/>
          <p:cNvSpPr>
            <a:spLocks noGrp="1"/>
          </p:cNvSpPr>
          <p:nvPr>
            <p:ph type="title"/>
          </p:nvPr>
        </p:nvSpPr>
        <p:spPr>
          <a:xfrm>
            <a:off x="209550" y="260350"/>
            <a:ext cx="8934450" cy="830263"/>
          </a:xfrm>
          <a:ln/>
        </p:spPr>
        <p:txBody>
          <a:bodyPr anchor="b"/>
          <a:p>
            <a:r>
              <a:rPr lang="en-US" altLang="zh-CN" sz="3400" b="1">
                <a:latin typeface="黑体" panose="02010609060101010101" pitchFamily="49" charset="-122"/>
                <a:ea typeface="黑体" panose="02010609060101010101" pitchFamily="49" charset="-122"/>
              </a:rPr>
              <a:t>2.2.3 </a:t>
            </a:r>
            <a:r>
              <a:rPr lang="zh-CN" altLang="en-US" sz="3400" b="1">
                <a:latin typeface="黑体" panose="02010609060101010101" pitchFamily="49" charset="-122"/>
                <a:ea typeface="黑体" panose="02010609060101010101" pitchFamily="49" charset="-122"/>
              </a:rPr>
              <a:t>可行性研究报告的审批</a:t>
            </a:r>
            <a:endParaRPr lang="zh-CN" altLang="en-US" sz="3400" b="1">
              <a:latin typeface="黑体" panose="02010609060101010101" pitchFamily="49" charset="-122"/>
              <a:ea typeface="黑体" panose="02010609060101010101" pitchFamily="49" charset="-122"/>
            </a:endParaRPr>
          </a:p>
        </p:txBody>
      </p:sp>
      <p:sp>
        <p:nvSpPr>
          <p:cNvPr id="44035" name="文本占位符 44034"/>
          <p:cNvSpPr>
            <a:spLocks noGrp="1"/>
          </p:cNvSpPr>
          <p:nvPr>
            <p:ph idx="1"/>
          </p:nvPr>
        </p:nvSpPr>
        <p:spPr>
          <a:xfrm>
            <a:off x="395288" y="1341438"/>
            <a:ext cx="8207375" cy="5949950"/>
          </a:xfrm>
        </p:spPr>
        <p:txBody>
          <a:bodyPr/>
          <a:p>
            <a:pPr marL="186055" indent="-186055" fontAlgn="base">
              <a:lnSpc>
                <a:spcPct val="110000"/>
              </a:lnSpc>
              <a:buClr>
                <a:schemeClr val="tx1"/>
              </a:buClr>
              <a:buSzPct val="120000"/>
            </a:pPr>
            <a:r>
              <a:rPr lang="zh-CN" altLang="en-US" strike="noStrike" noProof="1"/>
              <a:t>   </a:t>
            </a:r>
            <a:r>
              <a:rPr lang="zh-CN" altLang="en-US" sz="2600" strike="noStrike" noProof="1"/>
              <a:t>根据</a:t>
            </a:r>
            <a:r>
              <a:rPr lang="en-US" altLang="zh-CN" sz="2600" strike="noStrike" noProof="1"/>
              <a:t>《</a:t>
            </a:r>
            <a:r>
              <a:rPr lang="zh-CN" altLang="en-US" sz="2600" strike="noStrike" noProof="1"/>
              <a:t>国务院关于投资体制改革的决定</a:t>
            </a:r>
            <a:r>
              <a:rPr lang="en-US" altLang="zh-CN" sz="2600" strike="noStrike" noProof="1"/>
              <a:t>》</a:t>
            </a:r>
            <a:r>
              <a:rPr lang="zh-CN" altLang="en-US" sz="2600" strike="noStrike" noProof="1"/>
              <a:t>，政府对于投资项目的管理分为</a:t>
            </a:r>
            <a:r>
              <a:rPr lang="zh-CN" altLang="en-US" sz="2600" strike="noStrike" noProof="1">
                <a:solidFill>
                  <a:srgbClr val="FF3300"/>
                </a:solidFill>
                <a:effectLst>
                  <a:outerShdw blurRad="38100" dist="38100" dir="2700000">
                    <a:srgbClr val="000000"/>
                  </a:outerShdw>
                </a:effectLst>
              </a:rPr>
              <a:t>审批</a:t>
            </a:r>
            <a:r>
              <a:rPr lang="zh-CN" altLang="en-US" sz="2600" strike="noStrike" noProof="1"/>
              <a:t>、</a:t>
            </a:r>
            <a:r>
              <a:rPr lang="zh-CN" altLang="en-US" sz="2600" strike="noStrike" noProof="1">
                <a:solidFill>
                  <a:srgbClr val="FF3300"/>
                </a:solidFill>
                <a:effectLst>
                  <a:outerShdw blurRad="38100" dist="38100" dir="2700000">
                    <a:srgbClr val="000000"/>
                  </a:outerShdw>
                </a:effectLst>
              </a:rPr>
              <a:t>核准</a:t>
            </a:r>
            <a:r>
              <a:rPr lang="zh-CN" altLang="en-US" sz="2600" strike="noStrike" noProof="1"/>
              <a:t>和</a:t>
            </a:r>
            <a:r>
              <a:rPr lang="zh-CN" altLang="en-US" sz="2600" strike="noStrike" noProof="1">
                <a:solidFill>
                  <a:srgbClr val="FF3300"/>
                </a:solidFill>
                <a:effectLst>
                  <a:outerShdw blurRad="38100" dist="38100" dir="2700000">
                    <a:srgbClr val="000000"/>
                  </a:outerShdw>
                </a:effectLst>
              </a:rPr>
              <a:t>备案</a:t>
            </a:r>
            <a:r>
              <a:rPr lang="zh-CN" altLang="en-US" sz="2600" strike="noStrike" noProof="1"/>
              <a:t>三种方式。</a:t>
            </a:r>
            <a:endParaRPr lang="zh-CN" altLang="en-US" sz="2600" strike="noStrike" noProof="1"/>
          </a:p>
          <a:p>
            <a:pPr marL="1303655" lvl="1" indent="-533400" algn="just" fontAlgn="base">
              <a:lnSpc>
                <a:spcPct val="110000"/>
              </a:lnSpc>
              <a:buClr>
                <a:schemeClr val="tx1"/>
              </a:buClr>
              <a:buSzPct val="120000"/>
            </a:pPr>
            <a:r>
              <a:rPr lang="zh-CN" altLang="en-US" sz="2200" strike="noStrike" noProof="1"/>
              <a:t>凡企业不使用政府性资金投资建设的项目，政府实行核准制或备案制，其中企业投资建设实行核准制的项目，仅须向政府提交“项目申请报告”，而无需报批项目建议书、可行性研究报告和开工报告；</a:t>
            </a:r>
            <a:endParaRPr lang="zh-CN" altLang="en-US" sz="2200" strike="noStrike" noProof="1"/>
          </a:p>
          <a:p>
            <a:pPr marL="1303655" lvl="1" indent="-533400" algn="just" fontAlgn="base">
              <a:lnSpc>
                <a:spcPct val="110000"/>
              </a:lnSpc>
              <a:buClr>
                <a:schemeClr val="tx1"/>
              </a:buClr>
              <a:buSzPct val="120000"/>
            </a:pPr>
            <a:r>
              <a:rPr lang="zh-CN" altLang="en-US" sz="2200" strike="noStrike" noProof="1"/>
              <a:t>备案制无需提交项目申请报告，只要备案即可。</a:t>
            </a:r>
            <a:endParaRPr lang="zh-CN" altLang="en-US" sz="2200" strike="noStrike" noProof="1"/>
          </a:p>
          <a:p>
            <a:pPr marL="1303655" lvl="1" indent="-533400" algn="just" fontAlgn="base">
              <a:lnSpc>
                <a:spcPct val="110000"/>
              </a:lnSpc>
              <a:buClr>
                <a:schemeClr val="tx1"/>
              </a:buClr>
              <a:buSzPct val="120000"/>
            </a:pPr>
            <a:r>
              <a:rPr lang="zh-CN" altLang="en-US" sz="2200" strike="noStrike" noProof="1"/>
              <a:t>因此，凡不使用政府性投资资金的项目，可行性研究报告无需经过任何部门审批。</a:t>
            </a:r>
            <a:endParaRPr lang="zh-CN" altLang="en-US" sz="2200" strike="noStrike" noProof="1"/>
          </a:p>
        </p:txBody>
      </p:sp>
      <p:sp>
        <p:nvSpPr>
          <p:cNvPr id="2" name="左箭头 44035">
            <a:hlinkClick r:id="rId1" action="ppaction://hlinksldjump"/>
          </p:cNvPr>
          <p:cNvSpPr/>
          <p:nvPr/>
        </p:nvSpPr>
        <p:spPr>
          <a:xfrm>
            <a:off x="8027988" y="6381750"/>
            <a:ext cx="504825" cy="287338"/>
          </a:xfrm>
          <a:prstGeom prst="leftArrow">
            <a:avLst>
              <a:gd name="adj1" fmla="val 50000"/>
              <a:gd name="adj2" fmla="val 43914"/>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34" charset="0"/>
              <a:ea typeface="宋体" panose="0201060003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4035">
                                            <p:txEl>
                                              <p:charRg st="49" end="138"/>
                                            </p:txEl>
                                          </p:spTgt>
                                        </p:tgtEl>
                                        <p:attrNameLst>
                                          <p:attrName>style.visibility</p:attrName>
                                        </p:attrNameLst>
                                      </p:cBhvr>
                                      <p:to>
                                        <p:strVal val="visible"/>
                                      </p:to>
                                    </p:set>
                                    <p:animEffect transition="in" filter="blinds(horizontal)">
                                      <p:cBhvr>
                                        <p:cTn id="7" dur="500"/>
                                        <p:tgtEl>
                                          <p:spTgt spid="44035">
                                            <p:txEl>
                                              <p:charRg st="49" end="138"/>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4035">
                                            <p:txEl>
                                              <p:charRg st="138" end="160"/>
                                            </p:txEl>
                                          </p:spTgt>
                                        </p:tgtEl>
                                        <p:attrNameLst>
                                          <p:attrName>style.visibility</p:attrName>
                                        </p:attrNameLst>
                                      </p:cBhvr>
                                      <p:to>
                                        <p:strVal val="visible"/>
                                      </p:to>
                                    </p:set>
                                    <p:animEffect transition="in" filter="blinds(horizontal)">
                                      <p:cBhvr>
                                        <p:cTn id="10" dur="500"/>
                                        <p:tgtEl>
                                          <p:spTgt spid="44035">
                                            <p:txEl>
                                              <p:charRg st="138" end="16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4035">
                                            <p:txEl>
                                              <p:charRg st="160" end="197"/>
                                            </p:txEl>
                                          </p:spTgt>
                                        </p:tgtEl>
                                        <p:attrNameLst>
                                          <p:attrName>style.visibility</p:attrName>
                                        </p:attrNameLst>
                                      </p:cBhvr>
                                      <p:to>
                                        <p:strVal val="visible"/>
                                      </p:to>
                                    </p:set>
                                    <p:animEffect transition="in" filter="blinds(horizontal)">
                                      <p:cBhvr>
                                        <p:cTn id="13" dur="500"/>
                                        <p:tgtEl>
                                          <p:spTgt spid="44035">
                                            <p:txEl>
                                              <p:charRg st="160" end="19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文本占位符 5121"/>
          <p:cNvSpPr>
            <a:spLocks noGrp="1"/>
          </p:cNvSpPr>
          <p:nvPr>
            <p:ph idx="1"/>
          </p:nvPr>
        </p:nvSpPr>
        <p:spPr>
          <a:xfrm>
            <a:off x="539750" y="1639888"/>
            <a:ext cx="8229600" cy="4525962"/>
          </a:xfrm>
          <a:ln/>
        </p:spPr>
        <p:txBody>
          <a:bodyPr anchor="t"/>
          <a:p>
            <a:pPr algn="just"/>
            <a:r>
              <a:rPr lang="en-US" altLang="zh-CN" b="1">
                <a:latin typeface="黑体" panose="02010609060101010101" pitchFamily="49" charset="-122"/>
                <a:ea typeface="黑体" panose="02010609060101010101" pitchFamily="49" charset="-122"/>
              </a:rPr>
              <a:t>2.1 </a:t>
            </a:r>
            <a:r>
              <a:rPr lang="zh-CN" altLang="en-US" b="1">
                <a:latin typeface="黑体" panose="02010609060101010101" pitchFamily="49" charset="-122"/>
                <a:ea typeface="黑体" panose="02010609060101010101" pitchFamily="49" charset="-122"/>
              </a:rPr>
              <a:t>投资决策与工程造价控制</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2.2 </a:t>
            </a:r>
            <a:r>
              <a:rPr lang="zh-CN" altLang="en-US" b="1">
                <a:latin typeface="黑体" panose="02010609060101010101" pitchFamily="49" charset="-122"/>
                <a:ea typeface="黑体" panose="02010609060101010101" pitchFamily="49" charset="-122"/>
              </a:rPr>
              <a:t>建设项目可行性研究报告</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2.3 </a:t>
            </a:r>
            <a:r>
              <a:rPr lang="zh-CN" altLang="en-US" b="1">
                <a:latin typeface="黑体" panose="02010609060101010101" pitchFamily="49" charset="-122"/>
                <a:ea typeface="黑体" panose="02010609060101010101" pitchFamily="49" charset="-122"/>
              </a:rPr>
              <a:t>投资估算的编制与审查</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2.4 </a:t>
            </a:r>
            <a:r>
              <a:rPr lang="zh-CN" altLang="en-US" b="1">
                <a:latin typeface="黑体" panose="02010609060101010101" pitchFamily="49" charset="-122"/>
                <a:ea typeface="黑体" panose="02010609060101010101" pitchFamily="49" charset="-122"/>
              </a:rPr>
              <a:t>建设项目的经济与财务评价</a:t>
            </a:r>
            <a:endParaRPr lang="zh-CN" altLang="en-US" b="1">
              <a:latin typeface="黑体" panose="02010609060101010101" pitchFamily="49" charset="-122"/>
              <a:ea typeface="黑体" panose="02010609060101010101" pitchFamily="49" charset="-122"/>
            </a:endParaRPr>
          </a:p>
        </p:txBody>
      </p:sp>
      <p:sp>
        <p:nvSpPr>
          <p:cNvPr id="5122" name="标题 5122"/>
          <p:cNvSpPr>
            <a:spLocks noGrp="1"/>
          </p:cNvSpPr>
          <p:nvPr>
            <p:ph type="title"/>
          </p:nvPr>
        </p:nvSpPr>
        <p:spPr>
          <a:xfrm>
            <a:off x="0" y="274638"/>
            <a:ext cx="9144000" cy="1143000"/>
          </a:xfrm>
          <a:ln/>
        </p:spPr>
        <p:txBody>
          <a:bodyPr anchor="ctr"/>
          <a:p>
            <a:r>
              <a:rPr lang="zh-CN" altLang="en-US" b="1">
                <a:latin typeface="黑体" panose="02010609060101010101" pitchFamily="49" charset="-122"/>
                <a:ea typeface="黑体" panose="02010609060101010101" pitchFamily="49" charset="-122"/>
              </a:rPr>
              <a:t>单元</a:t>
            </a:r>
            <a:r>
              <a:rPr lang="en-US" altLang="zh-CN" b="1">
                <a:latin typeface="黑体" panose="02010609060101010101" pitchFamily="49" charset="-122"/>
                <a:ea typeface="黑体" panose="02010609060101010101" pitchFamily="49" charset="-122"/>
              </a:rPr>
              <a:t>2</a:t>
            </a:r>
            <a:r>
              <a:rPr lang="en-US" altLang="zh-CN" b="1">
                <a:latin typeface="黑体" panose="02010609060101010101" pitchFamily="49" charset="-122"/>
                <a:ea typeface="黑体" panose="02010609060101010101" pitchFamily="49" charset="-122"/>
              </a:rPr>
              <a:t> </a:t>
            </a:r>
            <a:r>
              <a:rPr lang="zh-CN" altLang="en-US" b="1">
                <a:latin typeface="黑体" panose="02010609060101010101" pitchFamily="49" charset="-122"/>
                <a:ea typeface="黑体" panose="02010609060101010101" pitchFamily="49" charset="-122"/>
              </a:rPr>
              <a:t>投资决策阶段工程造价的控制</a:t>
            </a:r>
            <a:endParaRPr lang="zh-CN" altLang="en-US" b="1">
              <a:latin typeface="黑体" panose="02010609060101010101" pitchFamily="49" charset="-122"/>
              <a:ea typeface="黑体" panose="02010609060101010101" pitchFamily="49" charset="-122"/>
            </a:endParaRPr>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28673"/>
          <p:cNvSpPr>
            <a:spLocks noGrp="1"/>
          </p:cNvSpPr>
          <p:nvPr>
            <p:ph type="title"/>
          </p:nvPr>
        </p:nvSpPr>
        <p:spPr>
          <a:xfrm>
            <a:off x="250825" y="260350"/>
            <a:ext cx="8610600" cy="830263"/>
          </a:xfrm>
          <a:ln/>
        </p:spPr>
        <p:txBody>
          <a:bodyPr anchor="b"/>
          <a:p>
            <a:r>
              <a:rPr lang="zh-CN" altLang="en-US" sz="3400" b="1">
                <a:latin typeface="黑体" panose="02010609060101010101" pitchFamily="49" charset="-122"/>
                <a:ea typeface="黑体" panose="02010609060101010101" pitchFamily="49" charset="-122"/>
              </a:rPr>
              <a:t> 建设项目建议书的内容</a:t>
            </a:r>
            <a:endParaRPr lang="zh-CN" altLang="en-US" sz="3400" b="1">
              <a:latin typeface="黑体" panose="02010609060101010101" pitchFamily="49" charset="-122"/>
              <a:ea typeface="黑体" panose="02010609060101010101" pitchFamily="49" charset="-122"/>
            </a:endParaRPr>
          </a:p>
        </p:txBody>
      </p:sp>
      <p:sp>
        <p:nvSpPr>
          <p:cNvPr id="28674" name="文本占位符 28674"/>
          <p:cNvSpPr>
            <a:spLocks noGrp="1"/>
          </p:cNvSpPr>
          <p:nvPr>
            <p:ph idx="1"/>
          </p:nvPr>
        </p:nvSpPr>
        <p:spPr>
          <a:xfrm>
            <a:off x="468313" y="1412875"/>
            <a:ext cx="8064500" cy="4895850"/>
          </a:xfrm>
          <a:ln/>
        </p:spPr>
        <p:txBody>
          <a:bodyPr anchor="t"/>
          <a:p>
            <a:pPr marL="186055" indent="-186055">
              <a:lnSpc>
                <a:spcPct val="90000"/>
              </a:lnSpc>
              <a:buClr>
                <a:srgbClr val="FF3300"/>
              </a:buClr>
              <a:buSzPct val="120000"/>
              <a:buNone/>
            </a:pPr>
            <a:r>
              <a:rPr lang="zh-CN" altLang="en-US" sz="2100" b="1"/>
              <a:t>（</a:t>
            </a:r>
            <a:r>
              <a:rPr lang="en-US" altLang="zh-CN" sz="2100" b="1"/>
              <a:t>1</a:t>
            </a:r>
            <a:r>
              <a:rPr lang="zh-CN" altLang="en-US" sz="2100" b="1"/>
              <a:t>）建设项目提出的必要性和依据。</a:t>
            </a:r>
            <a:endParaRPr lang="zh-CN" altLang="en-US" sz="2100" b="1"/>
          </a:p>
          <a:p>
            <a:pPr marL="1303655" lvl="1" indent="-533400">
              <a:lnSpc>
                <a:spcPct val="90000"/>
              </a:lnSpc>
              <a:buClr>
                <a:schemeClr val="tx1"/>
              </a:buClr>
              <a:buSzPct val="120000"/>
            </a:pPr>
            <a:r>
              <a:rPr lang="zh-CN" altLang="en-US" sz="2000"/>
              <a:t>引进技术和进口设备的，还要说明国内外技术差距和概况以及进口的理由。</a:t>
            </a:r>
            <a:endParaRPr lang="zh-CN" altLang="en-US" sz="2000"/>
          </a:p>
          <a:p>
            <a:pPr marL="186055" indent="-186055">
              <a:lnSpc>
                <a:spcPct val="90000"/>
              </a:lnSpc>
              <a:buClr>
                <a:srgbClr val="FF3300"/>
              </a:buClr>
              <a:buSzPct val="120000"/>
              <a:buNone/>
            </a:pPr>
            <a:r>
              <a:rPr lang="zh-CN" altLang="en-US" sz="2100" b="1"/>
              <a:t>（</a:t>
            </a:r>
            <a:r>
              <a:rPr lang="en-US" altLang="zh-CN" sz="2100" b="1"/>
              <a:t>2</a:t>
            </a:r>
            <a:r>
              <a:rPr lang="zh-CN" altLang="en-US" sz="2100" b="1"/>
              <a:t>）产品方案，拟建规模和建设地点的初步设想。</a:t>
            </a:r>
            <a:endParaRPr lang="zh-CN" altLang="en-US" sz="2100" b="1"/>
          </a:p>
          <a:p>
            <a:pPr marL="1303655" lvl="1" indent="-533400">
              <a:lnSpc>
                <a:spcPct val="90000"/>
              </a:lnSpc>
              <a:buClr>
                <a:schemeClr val="tx1"/>
              </a:buClr>
              <a:buSzPct val="120000"/>
            </a:pPr>
            <a:r>
              <a:rPr lang="zh-CN" altLang="en-US" sz="2000"/>
              <a:t>拟在城市规划区建设的非生产性建设项目，还要说明城市规划和行政主管部门的初步审 核意见。</a:t>
            </a:r>
            <a:endParaRPr lang="zh-CN" altLang="en-US" sz="2000"/>
          </a:p>
          <a:p>
            <a:pPr marL="186055" indent="-186055">
              <a:lnSpc>
                <a:spcPct val="90000"/>
              </a:lnSpc>
              <a:buClr>
                <a:srgbClr val="FF3300"/>
              </a:buClr>
              <a:buSzPct val="120000"/>
              <a:buNone/>
            </a:pPr>
            <a:r>
              <a:rPr lang="zh-CN" altLang="en-US" sz="2100" b="1"/>
              <a:t>（</a:t>
            </a:r>
            <a:r>
              <a:rPr lang="en-US" altLang="zh-CN" sz="2100" b="1"/>
              <a:t>3</a:t>
            </a:r>
            <a:r>
              <a:rPr lang="zh-CN" altLang="en-US" sz="2100" b="1"/>
              <a:t>）资源情况、建设条件、协作关系和引进国别、厂商的初步分析。</a:t>
            </a:r>
            <a:endParaRPr lang="zh-CN" altLang="en-US" sz="2100" b="1"/>
          </a:p>
          <a:p>
            <a:pPr marL="186055" indent="-186055">
              <a:lnSpc>
                <a:spcPct val="90000"/>
              </a:lnSpc>
              <a:buClr>
                <a:srgbClr val="FF3300"/>
              </a:buClr>
              <a:buSzPct val="120000"/>
              <a:buNone/>
            </a:pPr>
            <a:r>
              <a:rPr lang="zh-CN" altLang="en-US" sz="2100" b="1"/>
              <a:t>（</a:t>
            </a:r>
            <a:r>
              <a:rPr lang="en-US" altLang="zh-CN" sz="2100" b="1"/>
              <a:t>4</a:t>
            </a:r>
            <a:r>
              <a:rPr lang="zh-CN" altLang="en-US" sz="2100" b="1"/>
              <a:t>）投资估算和资金筹措设想。</a:t>
            </a:r>
            <a:endParaRPr lang="zh-CN" altLang="en-US" sz="2100" b="1"/>
          </a:p>
          <a:p>
            <a:pPr marL="1303655" lvl="1" indent="-533400">
              <a:lnSpc>
                <a:spcPct val="90000"/>
              </a:lnSpc>
              <a:buClr>
                <a:schemeClr val="tx1"/>
              </a:buClr>
              <a:buSzPct val="120000"/>
            </a:pPr>
            <a:r>
              <a:rPr lang="zh-CN" altLang="en-US" sz="2000"/>
              <a:t>利用外资项目要说明利用外资的可能性，以及偿还贷款能力的大体测算。</a:t>
            </a:r>
            <a:endParaRPr lang="zh-CN" altLang="en-US" sz="2000"/>
          </a:p>
          <a:p>
            <a:pPr marL="186055" indent="-186055">
              <a:lnSpc>
                <a:spcPct val="90000"/>
              </a:lnSpc>
              <a:buClr>
                <a:srgbClr val="FF3300"/>
              </a:buClr>
              <a:buSzPct val="120000"/>
              <a:buNone/>
            </a:pPr>
            <a:r>
              <a:rPr lang="zh-CN" altLang="en-US" sz="2100" b="1"/>
              <a:t>（</a:t>
            </a:r>
            <a:r>
              <a:rPr lang="en-US" altLang="zh-CN" sz="2100" b="1"/>
              <a:t>5</a:t>
            </a:r>
            <a:r>
              <a:rPr lang="zh-CN" altLang="en-US" sz="2100" b="1"/>
              <a:t>）项目的进度安排。</a:t>
            </a:r>
            <a:endParaRPr lang="zh-CN" altLang="en-US" sz="2100" b="1"/>
          </a:p>
          <a:p>
            <a:pPr marL="186055" indent="-186055">
              <a:lnSpc>
                <a:spcPct val="90000"/>
              </a:lnSpc>
              <a:buClr>
                <a:srgbClr val="FF3300"/>
              </a:buClr>
              <a:buSzPct val="120000"/>
              <a:buNone/>
            </a:pPr>
            <a:r>
              <a:rPr lang="zh-CN" altLang="en-US" sz="2100" b="1"/>
              <a:t>（</a:t>
            </a:r>
            <a:r>
              <a:rPr lang="en-US" altLang="zh-CN" sz="2100" b="1"/>
              <a:t>6</a:t>
            </a:r>
            <a:r>
              <a:rPr lang="zh-CN" altLang="en-US" sz="2100" b="1"/>
              <a:t>）经济效益和社会效益的初步估计。</a:t>
            </a:r>
            <a:r>
              <a:rPr lang="zh-CN" altLang="en-US" sz="2100"/>
              <a:t></a:t>
            </a:r>
            <a:endParaRPr lang="zh-CN" altLang="en-US" sz="2100"/>
          </a:p>
        </p:txBody>
      </p:sp>
      <p:sp>
        <p:nvSpPr>
          <p:cNvPr id="28675" name="左箭头 28675">
            <a:hlinkClick r:id="rId1" action="ppaction://hlinksldjump"/>
          </p:cNvPr>
          <p:cNvSpPr/>
          <p:nvPr/>
        </p:nvSpPr>
        <p:spPr>
          <a:xfrm>
            <a:off x="8027988" y="6381750"/>
            <a:ext cx="504825" cy="287338"/>
          </a:xfrm>
          <a:prstGeom prst="leftArrow">
            <a:avLst>
              <a:gd name="adj1" fmla="val 50000"/>
              <a:gd name="adj2" fmla="val 43914"/>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34" charset="0"/>
              <a:ea typeface="宋体" panose="02010600030101010101" pitchFamily="2" charset="-122"/>
            </a:endParaRPr>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标题 29697"/>
          <p:cNvSpPr>
            <a:spLocks noGrp="1"/>
          </p:cNvSpPr>
          <p:nvPr>
            <p:ph type="title"/>
          </p:nvPr>
        </p:nvSpPr>
        <p:spPr>
          <a:xfrm>
            <a:off x="468313" y="549275"/>
            <a:ext cx="8229600" cy="1143000"/>
          </a:xfrm>
          <a:ln/>
        </p:spPr>
        <p:txBody>
          <a:bodyPr anchor="b"/>
          <a:p>
            <a:r>
              <a:rPr lang="en-US" altLang="zh-CN" b="1">
                <a:ea typeface="黑体" panose="02010609060101010101" pitchFamily="49" charset="-122"/>
              </a:rPr>
              <a:t>2.2  </a:t>
            </a:r>
            <a:r>
              <a:rPr lang="zh-CN" altLang="en-US" b="1">
                <a:ea typeface="黑体" panose="02010609060101010101" pitchFamily="49" charset="-122"/>
              </a:rPr>
              <a:t>建设项目可行性研究</a:t>
            </a:r>
            <a:endParaRPr lang="zh-CN" altLang="en-US" b="1">
              <a:ea typeface="黑体" panose="02010609060101010101" pitchFamily="49" charset="-122"/>
            </a:endParaRPr>
          </a:p>
        </p:txBody>
      </p:sp>
      <p:sp>
        <p:nvSpPr>
          <p:cNvPr id="29698" name="文本占位符 29698"/>
          <p:cNvSpPr>
            <a:spLocks noGrp="1"/>
          </p:cNvSpPr>
          <p:nvPr>
            <p:ph idx="1"/>
          </p:nvPr>
        </p:nvSpPr>
        <p:spPr>
          <a:xfrm>
            <a:off x="574675" y="2133600"/>
            <a:ext cx="8569325" cy="4525963"/>
          </a:xfrm>
          <a:ln/>
        </p:spPr>
        <p:txBody>
          <a:bodyPr anchor="t"/>
          <a:p>
            <a:pPr algn="just">
              <a:lnSpc>
                <a:spcPct val="120000"/>
              </a:lnSpc>
              <a:buNone/>
            </a:pPr>
            <a:r>
              <a:rPr lang="en-US" altLang="zh-CN" sz="3400" b="1">
                <a:latin typeface="宋体" panose="02010600030101010101" pitchFamily="2" charset="-122"/>
              </a:rPr>
              <a:t>2.2.1 </a:t>
            </a:r>
            <a:r>
              <a:rPr lang="zh-CN" altLang="en-US" sz="3400" b="1">
                <a:latin typeface="宋体" panose="02010600030101010101" pitchFamily="2" charset="-122"/>
                <a:hlinkClick r:id="rId1" action="ppaction://hlinksldjump"/>
              </a:rPr>
              <a:t>建设项目可行性研究的概念和作用</a:t>
            </a:r>
            <a:endParaRPr lang="zh-CN" altLang="en-US" sz="3400" b="1">
              <a:latin typeface="宋体" panose="02010600030101010101" pitchFamily="2" charset="-122"/>
            </a:endParaRPr>
          </a:p>
          <a:p>
            <a:pPr algn="just">
              <a:lnSpc>
                <a:spcPct val="120000"/>
              </a:lnSpc>
              <a:buNone/>
            </a:pPr>
            <a:r>
              <a:rPr lang="en-US" altLang="zh-CN" sz="3400" b="1">
                <a:latin typeface="宋体" panose="02010600030101010101" pitchFamily="2" charset="-122"/>
              </a:rPr>
              <a:t>2.2.2 </a:t>
            </a:r>
            <a:r>
              <a:rPr lang="zh-CN" altLang="en-US" sz="3400" b="1">
                <a:latin typeface="宋体" panose="02010600030101010101" pitchFamily="2" charset="-122"/>
                <a:hlinkClick r:id="rId2" action="ppaction://hlinksldjump"/>
              </a:rPr>
              <a:t>建设项目可行性研究的内容与编制</a:t>
            </a:r>
            <a:endParaRPr lang="zh-CN" altLang="en-US" sz="3400" b="1">
              <a:latin typeface="宋体" panose="02010600030101010101" pitchFamily="2" charset="-122"/>
            </a:endParaRPr>
          </a:p>
          <a:p>
            <a:pPr algn="just">
              <a:lnSpc>
                <a:spcPct val="120000"/>
              </a:lnSpc>
              <a:buNone/>
            </a:pPr>
            <a:r>
              <a:rPr lang="en-US" altLang="zh-CN" sz="3400" b="1">
                <a:latin typeface="宋体" panose="02010600030101010101" pitchFamily="2" charset="-122"/>
              </a:rPr>
              <a:t>2.2.3 </a:t>
            </a:r>
            <a:r>
              <a:rPr lang="zh-CN" altLang="en-US" sz="3400" b="1">
                <a:latin typeface="宋体" panose="02010600030101010101" pitchFamily="2" charset="-122"/>
                <a:hlinkClick r:id="rId3" action="ppaction://hlinksldjump"/>
              </a:rPr>
              <a:t>建设项目可行性研究报告的审批</a:t>
            </a:r>
            <a:endParaRPr lang="zh-CN" altLang="en-US" sz="3400" b="1">
              <a:latin typeface="宋体" panose="02010600030101010101" pitchFamily="2" charset="-122"/>
            </a:endParaRPr>
          </a:p>
        </p:txBody>
      </p:sp>
      <p:sp>
        <p:nvSpPr>
          <p:cNvPr id="29699" name="上箭头 29699">
            <a:hlinkClick r:id="rId4" action="ppaction://hlinksldjump"/>
          </p:cNvPr>
          <p:cNvSpPr/>
          <p:nvPr/>
        </p:nvSpPr>
        <p:spPr>
          <a:xfrm>
            <a:off x="8027988" y="6165850"/>
            <a:ext cx="431800" cy="431800"/>
          </a:xfrm>
          <a:prstGeom prst="upArrow">
            <a:avLst>
              <a:gd name="adj1" fmla="val 50000"/>
              <a:gd name="adj2" fmla="val 25000"/>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34" charset="0"/>
              <a:ea typeface="宋体" panose="02010600030101010101" pitchFamily="2" charset="-122"/>
            </a:endParaRPr>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30721"/>
          <p:cNvSpPr>
            <a:spLocks noGrp="1"/>
          </p:cNvSpPr>
          <p:nvPr>
            <p:ph type="title"/>
          </p:nvPr>
        </p:nvSpPr>
        <p:spPr>
          <a:xfrm>
            <a:off x="209550" y="333375"/>
            <a:ext cx="8934450" cy="830263"/>
          </a:xfrm>
          <a:ln/>
        </p:spPr>
        <p:txBody>
          <a:bodyPr anchor="b"/>
          <a:p>
            <a:r>
              <a:rPr lang="en-US" altLang="zh-CN" sz="3400" b="1">
                <a:latin typeface="黑体" panose="02010609060101010101" pitchFamily="49" charset="-122"/>
                <a:ea typeface="黑体" panose="02010609060101010101" pitchFamily="49" charset="-122"/>
              </a:rPr>
              <a:t>2.2.1 </a:t>
            </a:r>
            <a:r>
              <a:rPr lang="zh-CN" altLang="en-US" sz="3400" b="1">
                <a:latin typeface="黑体" panose="02010609060101010101" pitchFamily="49" charset="-122"/>
                <a:ea typeface="黑体" panose="02010609060101010101" pitchFamily="49" charset="-122"/>
              </a:rPr>
              <a:t>可行性研究的概念和作用</a:t>
            </a:r>
            <a:endParaRPr lang="zh-CN" altLang="en-US" sz="3400" b="1">
              <a:latin typeface="黑体" panose="02010609060101010101" pitchFamily="49" charset="-122"/>
              <a:ea typeface="黑体" panose="02010609060101010101" pitchFamily="49" charset="-122"/>
            </a:endParaRPr>
          </a:p>
        </p:txBody>
      </p:sp>
      <p:sp>
        <p:nvSpPr>
          <p:cNvPr id="30723" name="文本占位符 30722"/>
          <p:cNvSpPr>
            <a:spLocks noGrp="1"/>
          </p:cNvSpPr>
          <p:nvPr>
            <p:ph idx="1"/>
          </p:nvPr>
        </p:nvSpPr>
        <p:spPr>
          <a:xfrm>
            <a:off x="395288" y="1268413"/>
            <a:ext cx="8496300" cy="5878513"/>
          </a:xfrm>
        </p:spPr>
        <p:txBody>
          <a:bodyPr/>
          <a:p>
            <a:pPr marL="186055" indent="-186055" fontAlgn="base">
              <a:lnSpc>
                <a:spcPct val="110000"/>
              </a:lnSpc>
              <a:buClr>
                <a:srgbClr val="FF3300"/>
              </a:buClr>
              <a:buSzPct val="120000"/>
              <a:buNone/>
            </a:pPr>
            <a:r>
              <a:rPr lang="zh-CN" altLang="en-US" b="1" strike="noStrike" noProof="1">
                <a:solidFill>
                  <a:srgbClr val="0066FF"/>
                </a:solidFill>
              </a:rPr>
              <a:t>（一）可行性研究的概念</a:t>
            </a:r>
            <a:endParaRPr lang="zh-CN" altLang="en-US" b="1" strike="noStrike" noProof="1">
              <a:solidFill>
                <a:srgbClr val="0066FF"/>
              </a:solidFill>
            </a:endParaRPr>
          </a:p>
          <a:p>
            <a:pPr marL="1303655" lvl="1" indent="-533400" fontAlgn="base">
              <a:lnSpc>
                <a:spcPct val="110000"/>
              </a:lnSpc>
              <a:buClr>
                <a:schemeClr val="tx1"/>
              </a:buClr>
              <a:buSzPct val="120000"/>
            </a:pPr>
            <a:r>
              <a:rPr lang="zh-CN" altLang="en-US" sz="2200" strike="noStrike" noProof="1"/>
              <a:t>建设项目的可行性研究是在投资决策前，对与拟建项目有关的社会、经济、技术等各方面进行深入细致的调查研究，对各种可能拟定的技术方案和建设方案进行认真的技术经济分析和比较论证，对项目建成后的经济效益进行科学的预测和评价。</a:t>
            </a:r>
            <a:endParaRPr lang="zh-CN" altLang="en-US" sz="2200" strike="noStrike" noProof="1"/>
          </a:p>
          <a:p>
            <a:pPr marL="1303655" lvl="1" indent="-533400" fontAlgn="base">
              <a:lnSpc>
                <a:spcPct val="110000"/>
              </a:lnSpc>
              <a:buClr>
                <a:schemeClr val="tx1"/>
              </a:buClr>
              <a:buSzPct val="120000"/>
            </a:pPr>
            <a:r>
              <a:rPr lang="zh-CN" altLang="en-US" sz="2200" strike="noStrike" noProof="1"/>
              <a:t>在此基础上，对拟建项目的</a:t>
            </a:r>
            <a:r>
              <a:rPr lang="zh-CN" altLang="en-US" sz="2200" strike="noStrike" noProof="1">
                <a:solidFill>
                  <a:srgbClr val="FF3300"/>
                </a:solidFill>
                <a:effectLst>
                  <a:outerShdw blurRad="38100" dist="38100" dir="2700000">
                    <a:srgbClr val="000000"/>
                  </a:outerShdw>
                </a:effectLst>
              </a:rPr>
              <a:t>技术先进性和适用性</a:t>
            </a:r>
            <a:r>
              <a:rPr lang="zh-CN" altLang="en-US" sz="2200" strike="noStrike" noProof="1"/>
              <a:t>、</a:t>
            </a:r>
            <a:r>
              <a:rPr lang="zh-CN" altLang="en-US" sz="2200" strike="noStrike" noProof="1">
                <a:solidFill>
                  <a:srgbClr val="FF3300"/>
                </a:solidFill>
                <a:effectLst>
                  <a:outerShdw blurRad="38100" dist="38100" dir="2700000">
                    <a:srgbClr val="000000"/>
                  </a:outerShdw>
                </a:effectLst>
              </a:rPr>
              <a:t>经济合理性和有效性</a:t>
            </a:r>
            <a:r>
              <a:rPr lang="zh-CN" altLang="en-US" sz="2200" strike="noStrike" noProof="1"/>
              <a:t>，以及</a:t>
            </a:r>
            <a:r>
              <a:rPr lang="zh-CN" altLang="en-US" sz="2200" strike="noStrike" noProof="1">
                <a:solidFill>
                  <a:srgbClr val="FF3300"/>
                </a:solidFill>
                <a:effectLst>
                  <a:outerShdw blurRad="38100" dist="38100" dir="2700000">
                    <a:srgbClr val="000000"/>
                  </a:outerShdw>
                </a:effectLst>
              </a:rPr>
              <a:t>建设必要性和可行性</a:t>
            </a:r>
            <a:r>
              <a:rPr lang="zh-CN" altLang="en-US" sz="2200" strike="noStrike" noProof="1"/>
              <a:t>进行全面分析、系统论证、多方案比较和综合评价，由此得出该项目是否应该投资和如何投资等结论性意见，为项目投资决策提供可靠的科学依据。</a:t>
            </a:r>
            <a:endParaRPr lang="zh-CN" altLang="en-US" sz="2200" strike="noStrike" noProof="1"/>
          </a:p>
        </p:txBody>
      </p:sp>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标题 31745"/>
          <p:cNvSpPr>
            <a:spLocks noGrp="1"/>
          </p:cNvSpPr>
          <p:nvPr>
            <p:ph type="title"/>
          </p:nvPr>
        </p:nvSpPr>
        <p:spPr>
          <a:xfrm>
            <a:off x="209550" y="404813"/>
            <a:ext cx="8934450" cy="830262"/>
          </a:xfrm>
          <a:ln/>
        </p:spPr>
        <p:txBody>
          <a:bodyPr anchor="b"/>
          <a:p>
            <a:r>
              <a:rPr lang="en-US" altLang="zh-CN" sz="3400" b="1">
                <a:latin typeface="黑体" panose="02010609060101010101" pitchFamily="49" charset="-122"/>
                <a:ea typeface="黑体" panose="02010609060101010101" pitchFamily="49" charset="-122"/>
              </a:rPr>
              <a:t>2.2.1 </a:t>
            </a:r>
            <a:r>
              <a:rPr lang="zh-CN" altLang="en-US" sz="3400" b="1">
                <a:latin typeface="黑体" panose="02010609060101010101" pitchFamily="49" charset="-122"/>
                <a:ea typeface="黑体" panose="02010609060101010101" pitchFamily="49" charset="-122"/>
              </a:rPr>
              <a:t>可行性研究的概念和作用</a:t>
            </a:r>
            <a:endParaRPr lang="zh-CN" altLang="en-US" sz="3400" b="1">
              <a:latin typeface="黑体" panose="02010609060101010101" pitchFamily="49" charset="-122"/>
              <a:ea typeface="黑体" panose="02010609060101010101" pitchFamily="49" charset="-122"/>
            </a:endParaRPr>
          </a:p>
        </p:txBody>
      </p:sp>
      <p:sp>
        <p:nvSpPr>
          <p:cNvPr id="31747" name="内容占位符 31746"/>
          <p:cNvSpPr>
            <a:spLocks noGrp="1"/>
          </p:cNvSpPr>
          <p:nvPr>
            <p:ph idx="1"/>
          </p:nvPr>
        </p:nvSpPr>
        <p:spPr>
          <a:xfrm>
            <a:off x="250825" y="1412875"/>
            <a:ext cx="8569325" cy="5878513"/>
          </a:xfrm>
          <a:ln/>
        </p:spPr>
        <p:txBody>
          <a:bodyPr anchor="t"/>
          <a:p>
            <a:pPr marL="186055" indent="-186055">
              <a:lnSpc>
                <a:spcPct val="90000"/>
              </a:lnSpc>
              <a:buClr>
                <a:srgbClr val="FF3300"/>
              </a:buClr>
              <a:buSzPct val="120000"/>
              <a:buNone/>
            </a:pPr>
            <a:r>
              <a:rPr lang="zh-CN" altLang="en-US" b="1">
                <a:solidFill>
                  <a:srgbClr val="0066FF"/>
                </a:solidFill>
              </a:rPr>
              <a:t>（二）可行性研究的作用</a:t>
            </a:r>
            <a:endParaRPr lang="zh-CN" altLang="en-US" b="1">
              <a:solidFill>
                <a:srgbClr val="0066FF"/>
              </a:solidFill>
            </a:endParaRPr>
          </a:p>
          <a:p>
            <a:pPr marL="1303655" lvl="1" indent="-533400">
              <a:lnSpc>
                <a:spcPct val="115000"/>
              </a:lnSpc>
              <a:buClr>
                <a:srgbClr val="FF3300"/>
              </a:buClr>
              <a:buSzPct val="120000"/>
              <a:buNone/>
            </a:pPr>
            <a:r>
              <a:rPr lang="zh-CN" altLang="en-US" sz="2200"/>
              <a:t>（</a:t>
            </a:r>
            <a:r>
              <a:rPr lang="en-US" altLang="zh-CN" sz="2200"/>
              <a:t>1</a:t>
            </a:r>
            <a:r>
              <a:rPr lang="zh-CN" altLang="en-US" sz="2200"/>
              <a:t>）作为建设项目投资决策的依据。</a:t>
            </a:r>
            <a:endParaRPr lang="zh-CN" altLang="en-US" sz="2200"/>
          </a:p>
          <a:p>
            <a:pPr marL="1303655" lvl="1" indent="-533400">
              <a:lnSpc>
                <a:spcPct val="115000"/>
              </a:lnSpc>
              <a:buClr>
                <a:srgbClr val="FF3300"/>
              </a:buClr>
              <a:buSzPct val="120000"/>
              <a:buNone/>
            </a:pPr>
            <a:r>
              <a:rPr lang="zh-CN" altLang="en-US" sz="2200"/>
              <a:t>（</a:t>
            </a:r>
            <a:r>
              <a:rPr lang="en-US" altLang="zh-CN" sz="2200"/>
              <a:t>2</a:t>
            </a:r>
            <a:r>
              <a:rPr lang="zh-CN" altLang="en-US" sz="2200"/>
              <a:t>）作为编制设计文件的依据。 </a:t>
            </a:r>
            <a:endParaRPr lang="zh-CN" altLang="en-US" sz="2200"/>
          </a:p>
          <a:p>
            <a:pPr marL="1303655" lvl="1" indent="-533400">
              <a:lnSpc>
                <a:spcPct val="115000"/>
              </a:lnSpc>
              <a:buClr>
                <a:srgbClr val="FF3300"/>
              </a:buClr>
              <a:buSzPct val="120000"/>
              <a:buNone/>
            </a:pPr>
            <a:r>
              <a:rPr lang="zh-CN" altLang="en-US" sz="2200"/>
              <a:t>（</a:t>
            </a:r>
            <a:r>
              <a:rPr lang="en-US" altLang="zh-CN" sz="2200"/>
              <a:t>3</a:t>
            </a:r>
            <a:r>
              <a:rPr lang="zh-CN" altLang="en-US" sz="2200"/>
              <a:t>）作为向银行贷款的依据。 </a:t>
            </a:r>
            <a:endParaRPr lang="zh-CN" altLang="en-US" sz="2200"/>
          </a:p>
          <a:p>
            <a:pPr marL="1303655" lvl="1" indent="-533400">
              <a:lnSpc>
                <a:spcPct val="115000"/>
              </a:lnSpc>
              <a:buClr>
                <a:srgbClr val="FF3300"/>
              </a:buClr>
              <a:buSzPct val="120000"/>
              <a:buNone/>
            </a:pPr>
            <a:r>
              <a:rPr lang="zh-CN" altLang="en-US" sz="2200"/>
              <a:t>（</a:t>
            </a:r>
            <a:r>
              <a:rPr lang="en-US" altLang="zh-CN" sz="2200"/>
              <a:t>4</a:t>
            </a:r>
            <a:r>
              <a:rPr lang="zh-CN" altLang="en-US" sz="2200"/>
              <a:t>）作为建设项目与各协作单位签订合同和有关协议的依据。 </a:t>
            </a:r>
            <a:endParaRPr lang="zh-CN" altLang="en-US" sz="2200"/>
          </a:p>
          <a:p>
            <a:pPr marL="1303655" lvl="1" indent="-533400">
              <a:lnSpc>
                <a:spcPct val="115000"/>
              </a:lnSpc>
              <a:buClr>
                <a:srgbClr val="FF3300"/>
              </a:buClr>
              <a:buSzPct val="120000"/>
              <a:buNone/>
            </a:pPr>
            <a:r>
              <a:rPr lang="zh-CN" altLang="en-US" sz="2200"/>
              <a:t>（</a:t>
            </a:r>
            <a:r>
              <a:rPr lang="en-US" altLang="zh-CN" sz="2200"/>
              <a:t>5</a:t>
            </a:r>
            <a:r>
              <a:rPr lang="zh-CN" altLang="en-US" sz="2200"/>
              <a:t>）作为环保部门、地方政府和规划部门审批项目的依据。 </a:t>
            </a:r>
            <a:endParaRPr lang="zh-CN" altLang="en-US" sz="2200"/>
          </a:p>
          <a:p>
            <a:pPr marL="1303655" lvl="1" indent="-533400">
              <a:lnSpc>
                <a:spcPct val="115000"/>
              </a:lnSpc>
              <a:buClr>
                <a:srgbClr val="FF3300"/>
              </a:buClr>
              <a:buSzPct val="120000"/>
              <a:buNone/>
            </a:pPr>
            <a:r>
              <a:rPr lang="zh-CN" altLang="en-US" sz="2200"/>
              <a:t>（</a:t>
            </a:r>
            <a:r>
              <a:rPr lang="en-US" altLang="zh-CN" sz="2200"/>
              <a:t>6</a:t>
            </a:r>
            <a:r>
              <a:rPr lang="zh-CN" altLang="en-US" sz="2200"/>
              <a:t>）作为施工组织、工程进度安排及竣工验收的依据。 </a:t>
            </a:r>
            <a:endParaRPr lang="zh-CN" altLang="en-US" sz="2200"/>
          </a:p>
          <a:p>
            <a:pPr marL="1303655" lvl="1" indent="-533400">
              <a:lnSpc>
                <a:spcPct val="115000"/>
              </a:lnSpc>
              <a:buClr>
                <a:srgbClr val="FF3300"/>
              </a:buClr>
              <a:buSzPct val="120000"/>
              <a:buNone/>
            </a:pPr>
            <a:r>
              <a:rPr lang="zh-CN" altLang="en-US" sz="2200"/>
              <a:t>（</a:t>
            </a:r>
            <a:r>
              <a:rPr lang="en-US" altLang="zh-CN" sz="2200"/>
              <a:t>7</a:t>
            </a:r>
            <a:r>
              <a:rPr lang="zh-CN" altLang="en-US" sz="2200"/>
              <a:t>）作为项目后评估的依据。</a:t>
            </a:r>
            <a:r>
              <a:rPr lang="zh-CN" altLang="en-US" b="1"/>
              <a:t> </a:t>
            </a:r>
            <a:endParaRPr lang="zh-CN" altLang="en-US" b="1"/>
          </a:p>
        </p:txBody>
      </p:sp>
      <p:sp>
        <p:nvSpPr>
          <p:cNvPr id="2" name="左箭头 31747">
            <a:hlinkClick r:id="rId1" action="ppaction://hlinksldjump"/>
          </p:cNvPr>
          <p:cNvSpPr/>
          <p:nvPr/>
        </p:nvSpPr>
        <p:spPr>
          <a:xfrm>
            <a:off x="8027988" y="6381750"/>
            <a:ext cx="504825" cy="287338"/>
          </a:xfrm>
          <a:prstGeom prst="leftArrow">
            <a:avLst>
              <a:gd name="adj1" fmla="val 50000"/>
              <a:gd name="adj2" fmla="val 43914"/>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34" charset="0"/>
              <a:ea typeface="宋体" panose="0201060003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charRg st="12" end="30"/>
                                            </p:txEl>
                                          </p:spTgt>
                                        </p:tgtEl>
                                        <p:attrNameLst>
                                          <p:attrName>style.visibility</p:attrName>
                                        </p:attrNameLst>
                                      </p:cBhvr>
                                      <p:to>
                                        <p:strVal val="visible"/>
                                      </p:to>
                                    </p:set>
                                    <p:animEffect transition="in" filter="blinds(horizontal)">
                                      <p:cBhvr>
                                        <p:cTn id="7" dur="500"/>
                                        <p:tgtEl>
                                          <p:spTgt spid="31747">
                                            <p:txEl>
                                              <p:charRg st="12" end="3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1747">
                                            <p:txEl>
                                              <p:charRg st="30" end="47"/>
                                            </p:txEl>
                                          </p:spTgt>
                                        </p:tgtEl>
                                        <p:attrNameLst>
                                          <p:attrName>style.visibility</p:attrName>
                                        </p:attrNameLst>
                                      </p:cBhvr>
                                      <p:to>
                                        <p:strVal val="visible"/>
                                      </p:to>
                                    </p:set>
                                    <p:animEffect transition="in" filter="blinds(horizontal)">
                                      <p:cBhvr>
                                        <p:cTn id="10" dur="500"/>
                                        <p:tgtEl>
                                          <p:spTgt spid="31747">
                                            <p:txEl>
                                              <p:charRg st="30" end="47"/>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1747">
                                            <p:txEl>
                                              <p:charRg st="47" end="63"/>
                                            </p:txEl>
                                          </p:spTgt>
                                        </p:tgtEl>
                                        <p:attrNameLst>
                                          <p:attrName>style.visibility</p:attrName>
                                        </p:attrNameLst>
                                      </p:cBhvr>
                                      <p:to>
                                        <p:strVal val="visible"/>
                                      </p:to>
                                    </p:set>
                                    <p:animEffect transition="in" filter="blinds(horizontal)">
                                      <p:cBhvr>
                                        <p:cTn id="13" dur="500"/>
                                        <p:tgtEl>
                                          <p:spTgt spid="31747">
                                            <p:txEl>
                                              <p:charRg st="47" end="6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1747">
                                            <p:txEl>
                                              <p:charRg st="63" end="93"/>
                                            </p:txEl>
                                          </p:spTgt>
                                        </p:tgtEl>
                                        <p:attrNameLst>
                                          <p:attrName>style.visibility</p:attrName>
                                        </p:attrNameLst>
                                      </p:cBhvr>
                                      <p:to>
                                        <p:strVal val="visible"/>
                                      </p:to>
                                    </p:set>
                                    <p:animEffect transition="in" filter="blinds(horizontal)">
                                      <p:cBhvr>
                                        <p:cTn id="16" dur="500"/>
                                        <p:tgtEl>
                                          <p:spTgt spid="31747">
                                            <p:txEl>
                                              <p:charRg st="63" end="9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1747">
                                            <p:txEl>
                                              <p:charRg st="93" end="122"/>
                                            </p:txEl>
                                          </p:spTgt>
                                        </p:tgtEl>
                                        <p:attrNameLst>
                                          <p:attrName>style.visibility</p:attrName>
                                        </p:attrNameLst>
                                      </p:cBhvr>
                                      <p:to>
                                        <p:strVal val="visible"/>
                                      </p:to>
                                    </p:set>
                                    <p:animEffect transition="in" filter="blinds(horizontal)">
                                      <p:cBhvr>
                                        <p:cTn id="19" dur="500"/>
                                        <p:tgtEl>
                                          <p:spTgt spid="31747">
                                            <p:txEl>
                                              <p:charRg st="93" end="12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1747">
                                            <p:txEl>
                                              <p:charRg st="122" end="149"/>
                                            </p:txEl>
                                          </p:spTgt>
                                        </p:tgtEl>
                                        <p:attrNameLst>
                                          <p:attrName>style.visibility</p:attrName>
                                        </p:attrNameLst>
                                      </p:cBhvr>
                                      <p:to>
                                        <p:strVal val="visible"/>
                                      </p:to>
                                    </p:set>
                                    <p:animEffect transition="in" filter="blinds(horizontal)">
                                      <p:cBhvr>
                                        <p:cTn id="22" dur="500"/>
                                        <p:tgtEl>
                                          <p:spTgt spid="31747">
                                            <p:txEl>
                                              <p:charRg st="122" end="149"/>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1747">
                                            <p:txEl>
                                              <p:charRg st="149" end="165"/>
                                            </p:txEl>
                                          </p:spTgt>
                                        </p:tgtEl>
                                        <p:attrNameLst>
                                          <p:attrName>style.visibility</p:attrName>
                                        </p:attrNameLst>
                                      </p:cBhvr>
                                      <p:to>
                                        <p:strVal val="visible"/>
                                      </p:to>
                                    </p:set>
                                    <p:animEffect transition="in" filter="blinds(horizontal)">
                                      <p:cBhvr>
                                        <p:cTn id="25" dur="500"/>
                                        <p:tgtEl>
                                          <p:spTgt spid="31747">
                                            <p:txEl>
                                              <p:charRg st="149" end="16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mph" presetSubtype="2" fill="hold" nodeType="clickEffect">
                                  <p:stCondLst>
                                    <p:cond delay="0"/>
                                  </p:stCondLst>
                                  <p:childTnLst>
                                    <p:animClr clrSpc="rgb" dir="cw">
                                      <p:cBhvr override="childStyle">
                                        <p:cTn id="29" dur="2000" fill="hold"/>
                                        <p:tgtEl>
                                          <p:spTgt spid="31747">
                                            <p:txEl>
                                              <p:charRg st="12" end="30"/>
                                            </p:txEl>
                                          </p:spTgt>
                                        </p:tgtEl>
                                        <p:attrNameLst>
                                          <p:attrName>style.color</p:attrName>
                                        </p:attrNameLst>
                                      </p:cBhvr>
                                      <p:to>
                                        <a:srgbClr val="FF3300"/>
                                      </p:to>
                                    </p:animClr>
                                  </p:childTnLst>
                                </p:cTn>
                              </p:par>
                            </p:childTnLst>
                          </p:cTn>
                        </p:par>
                      </p:childTnLst>
                    </p:cTn>
                  </p:par>
                  <p:par>
                    <p:cTn id="30" fill="hold">
                      <p:stCondLst>
                        <p:cond delay="indefinite"/>
                      </p:stCondLst>
                      <p:childTnLst>
                        <p:par>
                          <p:cTn id="31" fill="hold">
                            <p:stCondLst>
                              <p:cond delay="0"/>
                            </p:stCondLst>
                            <p:childTnLst>
                              <p:par>
                                <p:cTn id="32" presetID="3" presetClass="emph" presetSubtype="2" fill="hold" nodeType="clickEffect">
                                  <p:stCondLst>
                                    <p:cond delay="0"/>
                                  </p:stCondLst>
                                  <p:childTnLst>
                                    <p:animClr clrSpc="rgb" dir="cw">
                                      <p:cBhvr override="childStyle">
                                        <p:cTn id="33" dur="2000" fill="hold"/>
                                        <p:tgtEl>
                                          <p:spTgt spid="31747">
                                            <p:txEl>
                                              <p:charRg st="30" end="47"/>
                                            </p:txEl>
                                          </p:spTgt>
                                        </p:tgtEl>
                                        <p:attrNameLst>
                                          <p:attrName>style.color</p:attrName>
                                        </p:attrNameLst>
                                      </p:cBhvr>
                                      <p:to>
                                        <a:srgbClr val="FF3300"/>
                                      </p:to>
                                    </p:animClr>
                                  </p:childTnLst>
                                </p:cTn>
                              </p:par>
                            </p:childTnLst>
                          </p:cTn>
                        </p:par>
                      </p:childTnLst>
                    </p:cTn>
                  </p:par>
                  <p:par>
                    <p:cTn id="34" fill="hold">
                      <p:stCondLst>
                        <p:cond delay="indefinite"/>
                      </p:stCondLst>
                      <p:childTnLst>
                        <p:par>
                          <p:cTn id="35" fill="hold">
                            <p:stCondLst>
                              <p:cond delay="0"/>
                            </p:stCondLst>
                            <p:childTnLst>
                              <p:par>
                                <p:cTn id="36" presetID="3" presetClass="emph" presetSubtype="2" fill="hold" nodeType="clickEffect">
                                  <p:stCondLst>
                                    <p:cond delay="0"/>
                                  </p:stCondLst>
                                  <p:childTnLst>
                                    <p:animClr clrSpc="rgb" dir="cw">
                                      <p:cBhvr override="childStyle">
                                        <p:cTn id="37" dur="2000" fill="hold"/>
                                        <p:tgtEl>
                                          <p:spTgt spid="31747">
                                            <p:txEl>
                                              <p:charRg st="47" end="63"/>
                                            </p:txEl>
                                          </p:spTgt>
                                        </p:tgtEl>
                                        <p:attrNameLst>
                                          <p:attrName>style.color</p:attrName>
                                        </p:attrNameLst>
                                      </p:cBhvr>
                                      <p:to>
                                        <a:srgbClr val="FF3300"/>
                                      </p:to>
                                    </p:animClr>
                                  </p:childTnLst>
                                </p:cTn>
                              </p:par>
                            </p:childTnLst>
                          </p:cTn>
                        </p:par>
                      </p:childTnLst>
                    </p:cTn>
                  </p:par>
                  <p:par>
                    <p:cTn id="38" fill="hold">
                      <p:stCondLst>
                        <p:cond delay="indefinite"/>
                      </p:stCondLst>
                      <p:childTnLst>
                        <p:par>
                          <p:cTn id="39" fill="hold">
                            <p:stCondLst>
                              <p:cond delay="0"/>
                            </p:stCondLst>
                            <p:childTnLst>
                              <p:par>
                                <p:cTn id="40" presetID="3" presetClass="emph" presetSubtype="2" fill="hold" nodeType="clickEffect">
                                  <p:stCondLst>
                                    <p:cond delay="0"/>
                                  </p:stCondLst>
                                  <p:childTnLst>
                                    <p:animClr clrSpc="rgb" dir="cw">
                                      <p:cBhvr override="childStyle">
                                        <p:cTn id="41" dur="2000" fill="hold"/>
                                        <p:tgtEl>
                                          <p:spTgt spid="31747">
                                            <p:txEl>
                                              <p:charRg st="63" end="93"/>
                                            </p:txEl>
                                          </p:spTgt>
                                        </p:tgtEl>
                                        <p:attrNameLst>
                                          <p:attrName>style.color</p:attrName>
                                        </p:attrNameLst>
                                      </p:cBhvr>
                                      <p:to>
                                        <a:srgbClr val="FF3300"/>
                                      </p:to>
                                    </p:animClr>
                                  </p:childTnLst>
                                </p:cTn>
                              </p:par>
                            </p:childTnLst>
                          </p:cTn>
                        </p:par>
                      </p:childTnLst>
                    </p:cTn>
                  </p:par>
                  <p:par>
                    <p:cTn id="42" fill="hold">
                      <p:stCondLst>
                        <p:cond delay="indefinite"/>
                      </p:stCondLst>
                      <p:childTnLst>
                        <p:par>
                          <p:cTn id="43" fill="hold">
                            <p:stCondLst>
                              <p:cond delay="0"/>
                            </p:stCondLst>
                            <p:childTnLst>
                              <p:par>
                                <p:cTn id="44" presetID="3" presetClass="emph" presetSubtype="2" fill="hold" nodeType="clickEffect">
                                  <p:stCondLst>
                                    <p:cond delay="0"/>
                                  </p:stCondLst>
                                  <p:childTnLst>
                                    <p:animClr clrSpc="rgb" dir="cw">
                                      <p:cBhvr override="childStyle">
                                        <p:cTn id="45" dur="2000" fill="hold"/>
                                        <p:tgtEl>
                                          <p:spTgt spid="31747">
                                            <p:txEl>
                                              <p:charRg st="93" end="122"/>
                                            </p:txEl>
                                          </p:spTgt>
                                        </p:tgtEl>
                                        <p:attrNameLst>
                                          <p:attrName>style.color</p:attrName>
                                        </p:attrNameLst>
                                      </p:cBhvr>
                                      <p:to>
                                        <a:srgbClr val="FF3300"/>
                                      </p:to>
                                    </p:animClr>
                                  </p:childTnLst>
                                </p:cTn>
                              </p:par>
                            </p:childTnLst>
                          </p:cTn>
                        </p:par>
                      </p:childTnLst>
                    </p:cTn>
                  </p:par>
                  <p:par>
                    <p:cTn id="46" fill="hold">
                      <p:stCondLst>
                        <p:cond delay="indefinite"/>
                      </p:stCondLst>
                      <p:childTnLst>
                        <p:par>
                          <p:cTn id="47" fill="hold">
                            <p:stCondLst>
                              <p:cond delay="0"/>
                            </p:stCondLst>
                            <p:childTnLst>
                              <p:par>
                                <p:cTn id="48" presetID="3" presetClass="emph" presetSubtype="2" fill="hold" nodeType="clickEffect">
                                  <p:stCondLst>
                                    <p:cond delay="0"/>
                                  </p:stCondLst>
                                  <p:childTnLst>
                                    <p:animClr clrSpc="rgb" dir="cw">
                                      <p:cBhvr override="childStyle">
                                        <p:cTn id="49" dur="2000" fill="hold"/>
                                        <p:tgtEl>
                                          <p:spTgt spid="31747">
                                            <p:txEl>
                                              <p:charRg st="122" end="149"/>
                                            </p:txEl>
                                          </p:spTgt>
                                        </p:tgtEl>
                                        <p:attrNameLst>
                                          <p:attrName>style.color</p:attrName>
                                        </p:attrNameLst>
                                      </p:cBhvr>
                                      <p:to>
                                        <a:srgbClr val="FF3300"/>
                                      </p:to>
                                    </p:animClr>
                                  </p:childTnLst>
                                </p:cTn>
                              </p:par>
                            </p:childTnLst>
                          </p:cTn>
                        </p:par>
                      </p:childTnLst>
                    </p:cTn>
                  </p:par>
                  <p:par>
                    <p:cTn id="50" fill="hold">
                      <p:stCondLst>
                        <p:cond delay="indefinite"/>
                      </p:stCondLst>
                      <p:childTnLst>
                        <p:par>
                          <p:cTn id="51" fill="hold">
                            <p:stCondLst>
                              <p:cond delay="0"/>
                            </p:stCondLst>
                            <p:childTnLst>
                              <p:par>
                                <p:cTn id="52" presetID="3" presetClass="emph" presetSubtype="2" fill="hold" nodeType="clickEffect">
                                  <p:stCondLst>
                                    <p:cond delay="0"/>
                                  </p:stCondLst>
                                  <p:childTnLst>
                                    <p:animClr clrSpc="rgb" dir="cw">
                                      <p:cBhvr override="childStyle">
                                        <p:cTn id="53" dur="2000" fill="hold"/>
                                        <p:tgtEl>
                                          <p:spTgt spid="31747">
                                            <p:txEl>
                                              <p:charRg st="149" end="165"/>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标题 32769"/>
          <p:cNvSpPr>
            <a:spLocks noGrp="1"/>
          </p:cNvSpPr>
          <p:nvPr>
            <p:ph type="title"/>
          </p:nvPr>
        </p:nvSpPr>
        <p:spPr>
          <a:xfrm>
            <a:off x="209550" y="188913"/>
            <a:ext cx="8934450" cy="830262"/>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32771" name="文本占位符 32770"/>
          <p:cNvSpPr>
            <a:spLocks noGrp="1"/>
          </p:cNvSpPr>
          <p:nvPr>
            <p:ph idx="1"/>
          </p:nvPr>
        </p:nvSpPr>
        <p:spPr>
          <a:xfrm>
            <a:off x="0" y="1052513"/>
            <a:ext cx="9036050" cy="5949950"/>
          </a:xfrm>
        </p:spPr>
        <p:txBody>
          <a:bodyPr/>
          <a:p>
            <a:pPr marL="186055" indent="-186055" fontAlgn="base">
              <a:lnSpc>
                <a:spcPct val="90000"/>
              </a:lnSpc>
              <a:buClr>
                <a:srgbClr val="FF3300"/>
              </a:buClr>
              <a:buSzPct val="120000"/>
              <a:buNone/>
            </a:pPr>
            <a:r>
              <a:rPr lang="zh-CN" altLang="en-US" b="1" strike="noStrike" noProof="1" dirty="0">
                <a:solidFill>
                  <a:srgbClr val="0066FF"/>
                </a:solidFill>
              </a:rPr>
              <a:t>（一）可行性研究报告的内容</a:t>
            </a:r>
            <a:endParaRPr lang="zh-CN" altLang="en-US" b="1" strike="noStrike" noProof="1" dirty="0">
              <a:solidFill>
                <a:srgbClr val="0066FF"/>
              </a:solidFill>
            </a:endParaRPr>
          </a:p>
          <a:p>
            <a:pPr marL="1303655" lvl="1" indent="-533400" fontAlgn="base">
              <a:lnSpc>
                <a:spcPct val="95000"/>
              </a:lnSpc>
              <a:buClr>
                <a:schemeClr val="tx1"/>
              </a:buClr>
              <a:buSzPct val="120000"/>
            </a:pPr>
            <a:r>
              <a:rPr lang="zh-CN" altLang="en-US" sz="2200" strike="noStrike" noProof="1" dirty="0"/>
              <a:t>可行性研究的内容应能满足作为</a:t>
            </a:r>
            <a:r>
              <a:rPr lang="zh-CN" altLang="en-US" sz="2200" strike="noStrike" noProof="1" dirty="0">
                <a:solidFill>
                  <a:srgbClr val="FF3300"/>
                </a:solidFill>
                <a:effectLst>
                  <a:outerShdw blurRad="38100" dist="38100" dir="2700000">
                    <a:srgbClr val="000000"/>
                  </a:outerShdw>
                </a:effectLst>
              </a:rPr>
              <a:t>项目投资决策的基础和重要依据</a:t>
            </a:r>
            <a:r>
              <a:rPr lang="zh-CN" altLang="en-US" sz="2200" strike="noStrike" noProof="1" dirty="0"/>
              <a:t>的要求。</a:t>
            </a:r>
            <a:endParaRPr lang="zh-CN" altLang="en-US" sz="2200" strike="noStrike" noProof="1" dirty="0"/>
          </a:p>
          <a:p>
            <a:pPr marL="1303655" lvl="1" indent="-533400" fontAlgn="base">
              <a:lnSpc>
                <a:spcPct val="95000"/>
              </a:lnSpc>
              <a:buClr>
                <a:schemeClr val="tx1"/>
              </a:buClr>
              <a:buSzPct val="120000"/>
            </a:pPr>
            <a:r>
              <a:rPr lang="zh-CN" altLang="en-US" sz="2200" strike="noStrike" noProof="1" dirty="0"/>
              <a:t>一般工业建设项目的可行性研究应包含以下几个方面内容： </a:t>
            </a:r>
            <a:endParaRPr lang="zh-CN" altLang="en-US" sz="2200" strike="noStrike" noProof="1" dirty="0"/>
          </a:p>
          <a:p>
            <a:pPr marL="1303655" lvl="1" indent="-533400" fontAlgn="base">
              <a:lnSpc>
                <a:spcPct val="95000"/>
              </a:lnSpc>
              <a:buClr>
                <a:srgbClr val="FF3300"/>
              </a:buClr>
              <a:buSzPct val="120000"/>
              <a:buNone/>
            </a:pPr>
            <a:r>
              <a:rPr lang="zh-CN" altLang="en-US" sz="2200" b="1" strike="noStrike" noProof="1" dirty="0"/>
              <a:t>    1. 总论</a:t>
            </a:r>
            <a:r>
              <a:rPr lang="zh-CN" altLang="en-US" sz="2200" strike="noStrike" noProof="1" dirty="0"/>
              <a:t> </a:t>
            </a:r>
            <a:endParaRPr lang="zh-CN" altLang="en-US" sz="2200" strike="noStrike" noProof="1" dirty="0"/>
          </a:p>
          <a:p>
            <a:pPr marL="1951355" lvl="2" indent="-457200" fontAlgn="base">
              <a:buNone/>
            </a:pPr>
            <a:r>
              <a:rPr lang="zh-CN" altLang="en-US" sz="2100" b="1" strike="noStrike" noProof="1" dirty="0"/>
              <a:t>（1）项目背景</a:t>
            </a:r>
            <a:r>
              <a:rPr lang="zh-CN" altLang="en-US" sz="2100" strike="noStrike" noProof="1" dirty="0"/>
              <a:t>。</a:t>
            </a:r>
            <a:endParaRPr lang="zh-CN" altLang="en-US" sz="2100" strike="noStrike" noProof="1" dirty="0"/>
          </a:p>
          <a:p>
            <a:pPr marL="1951355" lvl="2" indent="-457200" fontAlgn="base"/>
            <a:r>
              <a:rPr lang="zh-CN" altLang="en-US" sz="1800" strike="noStrike" noProof="1" dirty="0"/>
              <a:t>包括项目名称、承办单位情况、可行性研究报告编制依据、项目提出的理由与过程等。</a:t>
            </a:r>
            <a:endParaRPr lang="zh-CN" altLang="en-US" sz="1800" strike="noStrike" noProof="1" dirty="0"/>
          </a:p>
          <a:p>
            <a:pPr marL="1951355" lvl="2" indent="-457200" fontAlgn="base">
              <a:buNone/>
            </a:pPr>
            <a:r>
              <a:rPr lang="zh-CN" altLang="en-US" sz="2100" b="1" strike="noStrike" noProof="1" dirty="0"/>
              <a:t>（2）项目概况</a:t>
            </a:r>
            <a:r>
              <a:rPr lang="zh-CN" altLang="en-US" sz="2100" strike="noStrike" noProof="1" dirty="0"/>
              <a:t>。</a:t>
            </a:r>
            <a:endParaRPr lang="zh-CN" altLang="en-US" sz="2100" strike="noStrike" noProof="1" dirty="0"/>
          </a:p>
          <a:p>
            <a:pPr marL="1951355" lvl="2" indent="-457200" fontAlgn="base"/>
            <a:r>
              <a:rPr lang="zh-CN" altLang="en-US" sz="2100" strike="noStrike" noProof="1" dirty="0"/>
              <a:t>包括项目拟建地点、拟建规模与目标、主要建设条件、项目投入总资金及效益情况和主要技术经济指标等。</a:t>
            </a:r>
            <a:endParaRPr lang="zh-CN" altLang="en-US" sz="2100" strike="noStrike" noProof="1" dirty="0"/>
          </a:p>
          <a:p>
            <a:pPr marL="1951355" lvl="2" indent="-457200" fontAlgn="base">
              <a:buNone/>
            </a:pPr>
            <a:r>
              <a:rPr lang="zh-CN" altLang="en-US" sz="2100" b="1" strike="noStrike" noProof="1" dirty="0"/>
              <a:t>（3）问题与建议</a:t>
            </a:r>
            <a:r>
              <a:rPr lang="zh-CN" altLang="en-US" sz="2100" strike="noStrike" noProof="1" dirty="0"/>
              <a:t>。</a:t>
            </a:r>
            <a:endParaRPr lang="zh-CN" altLang="en-US" sz="2100" strike="noStrike" noProof="1" dirty="0"/>
          </a:p>
          <a:p>
            <a:pPr marL="1951355" lvl="2" indent="-457200" fontAlgn="base"/>
            <a:r>
              <a:rPr lang="zh-CN" altLang="en-US" sz="2100" strike="noStrike" noProof="1" dirty="0"/>
              <a:t>主要指存在的可能对拟建项目造成影响的问题及相关解决建议。</a:t>
            </a:r>
            <a:endParaRPr lang="zh-CN" altLang="en-US" sz="2100" b="1" strike="noStrike" noProof="1" dirty="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771">
                                            <p:txEl>
                                              <p:charRg st="75" end="86"/>
                                            </p:txEl>
                                          </p:spTgt>
                                        </p:tgtEl>
                                        <p:attrNameLst>
                                          <p:attrName>style.visibility</p:attrName>
                                        </p:attrNameLst>
                                      </p:cBhvr>
                                      <p:to>
                                        <p:strVal val="visible"/>
                                      </p:to>
                                    </p:set>
                                    <p:animEffect transition="in" filter="blinds(horizontal)">
                                      <p:cBhvr>
                                        <p:cTn id="7" dur="500"/>
                                        <p:tgtEl>
                                          <p:spTgt spid="32771">
                                            <p:txEl>
                                              <p:charRg st="75" end="8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2771">
                                            <p:txEl>
                                              <p:charRg st="86" end="95"/>
                                            </p:txEl>
                                          </p:spTgt>
                                        </p:tgtEl>
                                        <p:attrNameLst>
                                          <p:attrName>style.visibility</p:attrName>
                                        </p:attrNameLst>
                                      </p:cBhvr>
                                      <p:to>
                                        <p:strVal val="visible"/>
                                      </p:to>
                                    </p:set>
                                    <p:animEffect transition="in" filter="blinds(horizontal)">
                                      <p:cBhvr>
                                        <p:cTn id="10" dur="500"/>
                                        <p:tgtEl>
                                          <p:spTgt spid="32771">
                                            <p:txEl>
                                              <p:charRg st="86" end="9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2771">
                                            <p:txEl>
                                              <p:charRg st="95" end="134"/>
                                            </p:txEl>
                                          </p:spTgt>
                                        </p:tgtEl>
                                        <p:attrNameLst>
                                          <p:attrName>style.visibility</p:attrName>
                                        </p:attrNameLst>
                                      </p:cBhvr>
                                      <p:to>
                                        <p:strVal val="visible"/>
                                      </p:to>
                                    </p:set>
                                    <p:animEffect transition="in" filter="blinds(horizontal)">
                                      <p:cBhvr>
                                        <p:cTn id="13" dur="500"/>
                                        <p:tgtEl>
                                          <p:spTgt spid="32771">
                                            <p:txEl>
                                              <p:charRg st="95" end="13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2771">
                                            <p:txEl>
                                              <p:charRg st="134" end="143"/>
                                            </p:txEl>
                                          </p:spTgt>
                                        </p:tgtEl>
                                        <p:attrNameLst>
                                          <p:attrName>style.visibility</p:attrName>
                                        </p:attrNameLst>
                                      </p:cBhvr>
                                      <p:to>
                                        <p:strVal val="visible"/>
                                      </p:to>
                                    </p:set>
                                    <p:animEffect transition="in" filter="blinds(horizontal)">
                                      <p:cBhvr>
                                        <p:cTn id="16" dur="500"/>
                                        <p:tgtEl>
                                          <p:spTgt spid="32771">
                                            <p:txEl>
                                              <p:charRg st="134" end="14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2771">
                                            <p:txEl>
                                              <p:charRg st="143" end="191"/>
                                            </p:txEl>
                                          </p:spTgt>
                                        </p:tgtEl>
                                        <p:attrNameLst>
                                          <p:attrName>style.visibility</p:attrName>
                                        </p:attrNameLst>
                                      </p:cBhvr>
                                      <p:to>
                                        <p:strVal val="visible"/>
                                      </p:to>
                                    </p:set>
                                    <p:animEffect transition="in" filter="blinds(horizontal)">
                                      <p:cBhvr>
                                        <p:cTn id="19" dur="500"/>
                                        <p:tgtEl>
                                          <p:spTgt spid="32771">
                                            <p:txEl>
                                              <p:charRg st="143" end="191"/>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2771">
                                            <p:txEl>
                                              <p:charRg st="191" end="201"/>
                                            </p:txEl>
                                          </p:spTgt>
                                        </p:tgtEl>
                                        <p:attrNameLst>
                                          <p:attrName>style.visibility</p:attrName>
                                        </p:attrNameLst>
                                      </p:cBhvr>
                                      <p:to>
                                        <p:strVal val="visible"/>
                                      </p:to>
                                    </p:set>
                                    <p:animEffect transition="in" filter="blinds(horizontal)">
                                      <p:cBhvr>
                                        <p:cTn id="22" dur="500"/>
                                        <p:tgtEl>
                                          <p:spTgt spid="32771">
                                            <p:txEl>
                                              <p:charRg st="191" end="201"/>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2771">
                                            <p:txEl>
                                              <p:charRg st="201" end="230"/>
                                            </p:txEl>
                                          </p:spTgt>
                                        </p:tgtEl>
                                        <p:attrNameLst>
                                          <p:attrName>style.visibility</p:attrName>
                                        </p:attrNameLst>
                                      </p:cBhvr>
                                      <p:to>
                                        <p:strVal val="visible"/>
                                      </p:to>
                                    </p:set>
                                    <p:animEffect transition="in" filter="blinds(horizontal)">
                                      <p:cBhvr>
                                        <p:cTn id="25" dur="500"/>
                                        <p:tgtEl>
                                          <p:spTgt spid="32771">
                                            <p:txEl>
                                              <p:charRg st="201" end="2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33793"/>
          <p:cNvSpPr>
            <a:spLocks noGrp="1"/>
          </p:cNvSpPr>
          <p:nvPr>
            <p:ph type="title"/>
          </p:nvPr>
        </p:nvSpPr>
        <p:spPr>
          <a:xfrm>
            <a:off x="209550" y="260350"/>
            <a:ext cx="8934450" cy="830263"/>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33795" name="内容占位符 33794"/>
          <p:cNvSpPr>
            <a:spLocks noGrp="1"/>
          </p:cNvSpPr>
          <p:nvPr>
            <p:ph idx="1"/>
          </p:nvPr>
        </p:nvSpPr>
        <p:spPr>
          <a:xfrm>
            <a:off x="250825" y="1341438"/>
            <a:ext cx="8569325" cy="5949950"/>
          </a:xfrm>
          <a:ln/>
        </p:spPr>
        <p:txBody>
          <a:bodyPr anchor="t"/>
          <a:p>
            <a:pPr marL="186055" indent="-186055">
              <a:lnSpc>
                <a:spcPct val="90000"/>
              </a:lnSpc>
              <a:buClr>
                <a:srgbClr val="FF3300"/>
              </a:buClr>
              <a:buSzPct val="120000"/>
              <a:buNone/>
            </a:pPr>
            <a:r>
              <a:rPr lang="zh-CN" altLang="en-US" b="1">
                <a:solidFill>
                  <a:srgbClr val="0066FF"/>
                </a:solidFill>
              </a:rPr>
              <a:t>（一）可行性研究的内容</a:t>
            </a:r>
            <a:endParaRPr lang="zh-CN" altLang="en-US" b="1">
              <a:solidFill>
                <a:srgbClr val="0066FF"/>
              </a:solidFill>
            </a:endParaRPr>
          </a:p>
          <a:p>
            <a:pPr marL="1303655" lvl="1" indent="-533400">
              <a:buClr>
                <a:srgbClr val="FF3300"/>
              </a:buClr>
              <a:buNone/>
            </a:pPr>
            <a:r>
              <a:rPr lang="zh-CN" altLang="en-US" sz="2200"/>
              <a:t> </a:t>
            </a:r>
            <a:r>
              <a:rPr lang="en-US" altLang="zh-CN" sz="2200" b="1"/>
              <a:t>2. </a:t>
            </a:r>
            <a:r>
              <a:rPr lang="zh-CN" altLang="en-US" sz="2200" b="1"/>
              <a:t>市场预测</a:t>
            </a:r>
            <a:r>
              <a:rPr lang="zh-CN" altLang="en-US" sz="3000" b="1"/>
              <a:t>  </a:t>
            </a:r>
            <a:endParaRPr lang="zh-CN" altLang="en-US" sz="3000" b="1"/>
          </a:p>
          <a:p>
            <a:pPr marL="1951355" lvl="2" indent="-457200">
              <a:buClr>
                <a:schemeClr val="tx1"/>
              </a:buClr>
            </a:pPr>
            <a:r>
              <a:rPr lang="zh-CN" altLang="en-US" sz="2100"/>
              <a:t>市场预测是对项目的产出品和所需的主要投入品的市场容量、价格、竞争力和市场风险进行分析预测，为确定项目建设规模与产品方案提供依据。包括：产品市场供应预测、产品市场需求预测、产品目标市场分析、价格现状与预测、市场竞争力分析、市场风险。</a:t>
            </a:r>
            <a:endParaRPr lang="zh-CN" altLang="en-US" sz="2100"/>
          </a:p>
          <a:p>
            <a:pPr marL="1951355" lvl="2" indent="-457200">
              <a:buClr>
                <a:schemeClr val="tx1"/>
              </a:buClr>
            </a:pPr>
            <a:endParaRPr lang="zh-CN" altLang="en-US" sz="2100"/>
          </a:p>
          <a:p>
            <a:pPr marL="1303655" lvl="1" indent="-533400">
              <a:buClr>
                <a:srgbClr val="FF3300"/>
              </a:buClr>
              <a:buNone/>
            </a:pPr>
            <a:r>
              <a:rPr lang="en-US" altLang="zh-CN" sz="2200" b="1"/>
              <a:t>3. </a:t>
            </a:r>
            <a:r>
              <a:rPr lang="zh-CN" altLang="en-US" sz="2200" b="1"/>
              <a:t>资源条件评价</a:t>
            </a:r>
            <a:endParaRPr lang="zh-CN" altLang="en-US" sz="2200" b="1"/>
          </a:p>
          <a:p>
            <a:pPr marL="1951355" lvl="2" indent="-457200">
              <a:buClr>
                <a:schemeClr val="tx1"/>
              </a:buClr>
            </a:pPr>
            <a:r>
              <a:rPr lang="zh-CN" altLang="en-US" sz="2100"/>
              <a:t>只有资源开发项目的可行性研究报告才包含此项。资源条件评价包括资源可利用量、资源品质情况、资源赋存条件和资源开发价值。</a:t>
            </a:r>
            <a:endParaRPr lang="zh-CN" altLang="en-US" sz="21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5">
                                            <p:txEl>
                                              <p:charRg st="12" end="23"/>
                                            </p:txEl>
                                          </p:spTgt>
                                        </p:tgtEl>
                                        <p:attrNameLst>
                                          <p:attrName>style.visibility</p:attrName>
                                        </p:attrNameLst>
                                      </p:cBhvr>
                                      <p:to>
                                        <p:strVal val="visible"/>
                                      </p:to>
                                    </p:set>
                                    <p:animEffect transition="in" filter="blinds(horizontal)">
                                      <p:cBhvr>
                                        <p:cTn id="7" dur="500"/>
                                        <p:tgtEl>
                                          <p:spTgt spid="33795">
                                            <p:txEl>
                                              <p:charRg st="12" end="2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3795">
                                            <p:txEl>
                                              <p:charRg st="23" end="139"/>
                                            </p:txEl>
                                          </p:spTgt>
                                        </p:tgtEl>
                                        <p:attrNameLst>
                                          <p:attrName>style.visibility</p:attrName>
                                        </p:attrNameLst>
                                      </p:cBhvr>
                                      <p:to>
                                        <p:strVal val="visible"/>
                                      </p:to>
                                    </p:set>
                                    <p:animEffect transition="in" filter="blinds(horizontal)">
                                      <p:cBhvr>
                                        <p:cTn id="10" dur="500"/>
                                        <p:tgtEl>
                                          <p:spTgt spid="33795">
                                            <p:txEl>
                                              <p:charRg st="23" end="139"/>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3795">
                                            <p:txEl>
                                              <p:charRg st="140" end="150"/>
                                            </p:txEl>
                                          </p:spTgt>
                                        </p:tgtEl>
                                        <p:attrNameLst>
                                          <p:attrName>style.visibility</p:attrName>
                                        </p:attrNameLst>
                                      </p:cBhvr>
                                      <p:to>
                                        <p:strVal val="visible"/>
                                      </p:to>
                                    </p:set>
                                    <p:animEffect transition="in" filter="blinds(horizontal)">
                                      <p:cBhvr>
                                        <p:cTn id="15" dur="500"/>
                                        <p:tgtEl>
                                          <p:spTgt spid="33795">
                                            <p:txEl>
                                              <p:charRg st="140" end="15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3795">
                                            <p:txEl>
                                              <p:charRg st="150" end="209"/>
                                            </p:txEl>
                                          </p:spTgt>
                                        </p:tgtEl>
                                        <p:attrNameLst>
                                          <p:attrName>style.visibility</p:attrName>
                                        </p:attrNameLst>
                                      </p:cBhvr>
                                      <p:to>
                                        <p:strVal val="visible"/>
                                      </p:to>
                                    </p:set>
                                    <p:animEffect transition="in" filter="blinds(horizontal)">
                                      <p:cBhvr>
                                        <p:cTn id="18" dur="500"/>
                                        <p:tgtEl>
                                          <p:spTgt spid="33795">
                                            <p:txEl>
                                              <p:charRg st="150" end="20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34817"/>
          <p:cNvSpPr>
            <a:spLocks noGrp="1"/>
          </p:cNvSpPr>
          <p:nvPr>
            <p:ph type="title"/>
          </p:nvPr>
        </p:nvSpPr>
        <p:spPr>
          <a:xfrm>
            <a:off x="209550" y="260350"/>
            <a:ext cx="8934450" cy="830263"/>
          </a:xfrm>
          <a:ln/>
        </p:spPr>
        <p:txBody>
          <a:bodyPr anchor="b"/>
          <a:p>
            <a:r>
              <a:rPr lang="en-US" altLang="zh-CN" sz="3400" b="1">
                <a:latin typeface="黑体" panose="02010609060101010101" pitchFamily="49" charset="-122"/>
                <a:ea typeface="黑体" panose="02010609060101010101" pitchFamily="49" charset="-122"/>
              </a:rPr>
              <a:t>2.2.2 </a:t>
            </a:r>
            <a:r>
              <a:rPr lang="zh-CN" altLang="en-US" sz="3400" b="1">
                <a:latin typeface="黑体" panose="02010609060101010101" pitchFamily="49" charset="-122"/>
                <a:ea typeface="黑体" panose="02010609060101010101" pitchFamily="49" charset="-122"/>
              </a:rPr>
              <a:t>可行性研究的内容与编制</a:t>
            </a:r>
            <a:endParaRPr lang="zh-CN" altLang="en-US" sz="3400" b="1">
              <a:latin typeface="黑体" panose="02010609060101010101" pitchFamily="49" charset="-122"/>
              <a:ea typeface="黑体" panose="02010609060101010101" pitchFamily="49" charset="-122"/>
            </a:endParaRPr>
          </a:p>
        </p:txBody>
      </p:sp>
      <p:sp>
        <p:nvSpPr>
          <p:cNvPr id="34819" name="内容占位符 34818"/>
          <p:cNvSpPr>
            <a:spLocks noGrp="1"/>
          </p:cNvSpPr>
          <p:nvPr>
            <p:ph idx="1"/>
          </p:nvPr>
        </p:nvSpPr>
        <p:spPr>
          <a:xfrm>
            <a:off x="0" y="1196975"/>
            <a:ext cx="8675688" cy="5949950"/>
          </a:xfrm>
          <a:ln/>
        </p:spPr>
        <p:txBody>
          <a:bodyPr anchor="t"/>
          <a:p>
            <a:pPr marL="186055" indent="-186055">
              <a:lnSpc>
                <a:spcPct val="115000"/>
              </a:lnSpc>
              <a:buClr>
                <a:srgbClr val="FF3300"/>
              </a:buClr>
              <a:buSzPct val="120000"/>
              <a:buNone/>
            </a:pPr>
            <a:r>
              <a:rPr lang="zh-CN" altLang="en-US" b="1">
                <a:solidFill>
                  <a:srgbClr val="0066FF"/>
                </a:solidFill>
              </a:rPr>
              <a:t>（一）可行性研究的内容</a:t>
            </a:r>
            <a:endParaRPr lang="zh-CN" altLang="en-US" b="1">
              <a:solidFill>
                <a:srgbClr val="0066FF"/>
              </a:solidFill>
            </a:endParaRPr>
          </a:p>
          <a:p>
            <a:pPr marL="1303655" lvl="1" indent="-533400">
              <a:lnSpc>
                <a:spcPct val="115000"/>
              </a:lnSpc>
              <a:buClr>
                <a:srgbClr val="FF3300"/>
              </a:buClr>
              <a:buNone/>
            </a:pPr>
            <a:r>
              <a:rPr lang="en-US" altLang="zh-CN" sz="2200" b="1">
                <a:latin typeface="宋体" panose="02010600030101010101" pitchFamily="2" charset="-122"/>
              </a:rPr>
              <a:t>4. </a:t>
            </a:r>
            <a:r>
              <a:rPr lang="zh-CN" altLang="en-US" sz="2200" b="1">
                <a:latin typeface="宋体" panose="02010600030101010101" pitchFamily="2" charset="-122"/>
              </a:rPr>
              <a:t>建设规模与产品方案</a:t>
            </a:r>
            <a:endParaRPr lang="zh-CN" altLang="en-US" sz="2200" b="1">
              <a:latin typeface="宋体" panose="02010600030101010101" pitchFamily="2" charset="-122"/>
            </a:endParaRPr>
          </a:p>
          <a:p>
            <a:pPr marL="1951355" lvl="2" indent="-457200">
              <a:lnSpc>
                <a:spcPct val="115000"/>
              </a:lnSpc>
              <a:buClr>
                <a:schemeClr val="tx1"/>
              </a:buClr>
            </a:pPr>
            <a:r>
              <a:rPr lang="zh-CN" altLang="en-US" sz="2100"/>
              <a:t>在市场预测和资源评价的基础上，论证拟建项目的建设规模和产品方案，为项目技术方案、设备方案、工程方案、原材料燃料供应方案及投资估算提供依据。</a:t>
            </a:r>
            <a:endParaRPr lang="zh-CN" altLang="en-US" sz="2100"/>
          </a:p>
          <a:p>
            <a:pPr marL="1951355" lvl="2" indent="-457200">
              <a:lnSpc>
                <a:spcPct val="115000"/>
              </a:lnSpc>
              <a:buClr>
                <a:srgbClr val="FF3300"/>
              </a:buClr>
              <a:buNone/>
            </a:pPr>
            <a:r>
              <a:rPr lang="zh-CN" altLang="en-US" sz="2100"/>
              <a:t>（</a:t>
            </a:r>
            <a:r>
              <a:rPr lang="en-US" altLang="zh-CN" sz="2100"/>
              <a:t>1</a:t>
            </a:r>
            <a:r>
              <a:rPr lang="zh-CN" altLang="en-US" sz="2100"/>
              <a:t>）</a:t>
            </a:r>
            <a:r>
              <a:rPr lang="zh-CN" altLang="en-US" sz="2100" b="1"/>
              <a:t>建设规模</a:t>
            </a:r>
            <a:r>
              <a:rPr lang="zh-CN" altLang="en-US" sz="2100"/>
              <a:t>。包括建设规模方案比选和比选的结果</a:t>
            </a:r>
            <a:r>
              <a:rPr lang="en-US" altLang="zh-CN" sz="2100">
                <a:latin typeface="Arial" panose="020B0604020202020204" pitchFamily="34" charset="0"/>
              </a:rPr>
              <a:t>——</a:t>
            </a:r>
            <a:r>
              <a:rPr lang="zh-CN" altLang="en-US" sz="2100"/>
              <a:t>推荐方案及理由。</a:t>
            </a:r>
            <a:endParaRPr lang="zh-CN" altLang="en-US" sz="2100"/>
          </a:p>
          <a:p>
            <a:pPr marL="1951355" lvl="2" indent="-457200">
              <a:lnSpc>
                <a:spcPct val="115000"/>
              </a:lnSpc>
              <a:buClr>
                <a:srgbClr val="FF3300"/>
              </a:buClr>
              <a:buNone/>
            </a:pPr>
            <a:r>
              <a:rPr lang="zh-CN" altLang="en-US" sz="2100"/>
              <a:t>（</a:t>
            </a:r>
            <a:r>
              <a:rPr lang="en-US" altLang="zh-CN" sz="2100"/>
              <a:t>2</a:t>
            </a:r>
            <a:r>
              <a:rPr lang="zh-CN" altLang="en-US" sz="2100"/>
              <a:t>）</a:t>
            </a:r>
            <a:r>
              <a:rPr lang="zh-CN" altLang="en-US" sz="2100" b="1"/>
              <a:t>产品方案</a:t>
            </a:r>
            <a:r>
              <a:rPr lang="zh-CN" altLang="en-US" sz="2100"/>
              <a:t>。包括产品方案构成、产品方案比选和比选的结果</a:t>
            </a:r>
            <a:r>
              <a:rPr lang="en-US" altLang="zh-CN" sz="2100">
                <a:latin typeface="Arial" panose="020B0604020202020204" pitchFamily="34" charset="0"/>
              </a:rPr>
              <a:t>——</a:t>
            </a:r>
            <a:r>
              <a:rPr lang="zh-CN" altLang="en-US" sz="2100"/>
              <a:t>推荐方案及理由。</a:t>
            </a:r>
            <a:endParaRPr lang="zh-CN" altLang="en-US" sz="2100"/>
          </a:p>
          <a:p>
            <a:pPr marL="1303655" lvl="1" indent="-533400">
              <a:lnSpc>
                <a:spcPct val="115000"/>
              </a:lnSpc>
              <a:buClr>
                <a:srgbClr val="FF3300"/>
              </a:buClr>
              <a:buNone/>
            </a:pPr>
            <a:r>
              <a:rPr lang="en-US" altLang="zh-CN" sz="2200" b="1"/>
              <a:t>5. </a:t>
            </a:r>
            <a:r>
              <a:rPr lang="zh-CN" altLang="en-US" sz="2200" b="1"/>
              <a:t>厂址选择</a:t>
            </a:r>
            <a:endParaRPr lang="zh-CN" altLang="en-US" sz="2200" b="1"/>
          </a:p>
          <a:p>
            <a:pPr marL="1951355" lvl="2" indent="-457200">
              <a:lnSpc>
                <a:spcPct val="115000"/>
              </a:lnSpc>
            </a:pPr>
            <a:r>
              <a:rPr lang="zh-CN" altLang="en-US" sz="2100"/>
              <a:t>可行性研究阶段的厂址选择是在项目建议书的基础上，进行具体坐落位置选择。</a:t>
            </a:r>
            <a:endParaRPr lang="zh-CN" altLang="en-US" sz="21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4819">
                                            <p:txEl>
                                              <p:charRg st="12" end="25"/>
                                            </p:txEl>
                                          </p:spTgt>
                                        </p:tgtEl>
                                        <p:attrNameLst>
                                          <p:attrName>style.visibility</p:attrName>
                                        </p:attrNameLst>
                                      </p:cBhvr>
                                      <p:to>
                                        <p:strVal val="visible"/>
                                      </p:to>
                                    </p:set>
                                    <p:animEffect transition="in" filter="blinds(horizontal)">
                                      <p:cBhvr>
                                        <p:cTn id="7" dur="500"/>
                                        <p:tgtEl>
                                          <p:spTgt spid="34819">
                                            <p:txEl>
                                              <p:charRg st="12" end="2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4819">
                                            <p:txEl>
                                              <p:charRg st="25" end="95"/>
                                            </p:txEl>
                                          </p:spTgt>
                                        </p:tgtEl>
                                        <p:attrNameLst>
                                          <p:attrName>style.visibility</p:attrName>
                                        </p:attrNameLst>
                                      </p:cBhvr>
                                      <p:to>
                                        <p:strVal val="visible"/>
                                      </p:to>
                                    </p:set>
                                    <p:animEffect transition="in" filter="blinds(horizontal)">
                                      <p:cBhvr>
                                        <p:cTn id="10" dur="500"/>
                                        <p:tgtEl>
                                          <p:spTgt spid="34819">
                                            <p:txEl>
                                              <p:charRg st="25" end="9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4819">
                                            <p:txEl>
                                              <p:charRg st="95" end="130"/>
                                            </p:txEl>
                                          </p:spTgt>
                                        </p:tgtEl>
                                        <p:attrNameLst>
                                          <p:attrName>style.visibility</p:attrName>
                                        </p:attrNameLst>
                                      </p:cBhvr>
                                      <p:to>
                                        <p:strVal val="visible"/>
                                      </p:to>
                                    </p:set>
                                    <p:animEffect transition="in" filter="blinds(horizontal)">
                                      <p:cBhvr>
                                        <p:cTn id="13" dur="500"/>
                                        <p:tgtEl>
                                          <p:spTgt spid="34819">
                                            <p:txEl>
                                              <p:charRg st="95" end="13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4819">
                                            <p:txEl>
                                              <p:charRg st="130" end="170"/>
                                            </p:txEl>
                                          </p:spTgt>
                                        </p:tgtEl>
                                        <p:attrNameLst>
                                          <p:attrName>style.visibility</p:attrName>
                                        </p:attrNameLst>
                                      </p:cBhvr>
                                      <p:to>
                                        <p:strVal val="visible"/>
                                      </p:to>
                                    </p:set>
                                    <p:animEffect transition="in" filter="blinds(horizontal)">
                                      <p:cBhvr>
                                        <p:cTn id="16" dur="500"/>
                                        <p:tgtEl>
                                          <p:spTgt spid="34819">
                                            <p:txEl>
                                              <p:charRg st="130" end="17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4819">
                                            <p:txEl>
                                              <p:charRg st="170" end="178"/>
                                            </p:txEl>
                                          </p:spTgt>
                                        </p:tgtEl>
                                        <p:attrNameLst>
                                          <p:attrName>style.visibility</p:attrName>
                                        </p:attrNameLst>
                                      </p:cBhvr>
                                      <p:to>
                                        <p:strVal val="visible"/>
                                      </p:to>
                                    </p:set>
                                    <p:animEffect transition="in" filter="blinds(horizontal)">
                                      <p:cBhvr>
                                        <p:cTn id="21" dur="500"/>
                                        <p:tgtEl>
                                          <p:spTgt spid="34819">
                                            <p:txEl>
                                              <p:charRg st="170" end="178"/>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4819">
                                            <p:txEl>
                                              <p:charRg st="178" end="214"/>
                                            </p:txEl>
                                          </p:spTgt>
                                        </p:tgtEl>
                                        <p:attrNameLst>
                                          <p:attrName>style.visibility</p:attrName>
                                        </p:attrNameLst>
                                      </p:cBhvr>
                                      <p:to>
                                        <p:strVal val="visible"/>
                                      </p:to>
                                    </p:set>
                                    <p:animEffect transition="in" filter="blinds(horizontal)">
                                      <p:cBhvr>
                                        <p:cTn id="24" dur="500"/>
                                        <p:tgtEl>
                                          <p:spTgt spid="34819">
                                            <p:txEl>
                                              <p:charRg st="178" end="2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3647</Words>
  <Application>WPS 演示</Application>
  <PresentationFormat>在屏幕上显示</PresentationFormat>
  <Paragraphs>178</Paragraphs>
  <Slides>18</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0</vt:i4>
      </vt:variant>
      <vt:variant>
        <vt:lpstr>幻灯片标题</vt:lpstr>
      </vt:variant>
      <vt:variant>
        <vt:i4>18</vt:i4>
      </vt:variant>
    </vt:vector>
  </HeadingPairs>
  <TitlesOfParts>
    <vt:vector size="32" baseType="lpstr">
      <vt:lpstr>Arial</vt:lpstr>
      <vt:lpstr>宋体</vt:lpstr>
      <vt:lpstr>Wingdings</vt:lpstr>
      <vt:lpstr>Verdana</vt:lpstr>
      <vt:lpstr>Times New Roman</vt:lpstr>
      <vt:lpstr>黑体</vt:lpstr>
      <vt:lpstr>New Gulim</vt:lpstr>
      <vt:lpstr>华文楷体</vt:lpstr>
      <vt:lpstr>楷体_GB2312</vt:lpstr>
      <vt:lpstr>Gulim</vt:lpstr>
      <vt:lpstr>新宋体</vt:lpstr>
      <vt:lpstr>微软雅黑</vt:lpstr>
      <vt:lpstr>Arial Unicode MS</vt:lpstr>
      <vt:lpstr>Profile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合同管理第三讲</dc:title>
  <dc:creator>zx</dc:creator>
  <cp:lastModifiedBy>小霞</cp:lastModifiedBy>
  <cp:revision>2411</cp:revision>
  <dcterms:created xsi:type="dcterms:W3CDTF">2006-01-17T01:29:51Z</dcterms:created>
  <dcterms:modified xsi:type="dcterms:W3CDTF">2018-12-10T05:58:22Z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