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1120" r:id="rId3"/>
    <p:sldId id="1155" r:id="rId4"/>
    <p:sldId id="1122" r:id="rId5"/>
    <p:sldId id="1156" r:id="rId6"/>
    <p:sldId id="1157" r:id="rId7"/>
    <p:sldId id="1158" r:id="rId8"/>
    <p:sldId id="1159" r:id="rId9"/>
    <p:sldId id="1123" r:id="rId10"/>
    <p:sldId id="1217" r:id="rId11"/>
    <p:sldId id="1216" r:id="rId12"/>
    <p:sldId id="1125" r:id="rId13"/>
    <p:sldId id="1126" r:id="rId14"/>
    <p:sldId id="1160" r:id="rId15"/>
    <p:sldId id="1218" r:id="rId16"/>
    <p:sldId id="1127" r:id="rId17"/>
    <p:sldId id="1161" r:id="rId18"/>
    <p:sldId id="1128" r:id="rId19"/>
    <p:sldId id="1129" r:id="rId20"/>
    <p:sldId id="1162" r:id="rId21"/>
    <p:sldId id="1130" r:id="rId22"/>
    <p:sldId id="1163" r:id="rId23"/>
    <p:sldId id="1219" r:id="rId24"/>
    <p:sldId id="1220" r:id="rId25"/>
    <p:sldId id="1164" r:id="rId26"/>
    <p:sldId id="1132" r:id="rId27"/>
    <p:sldId id="1133" r:id="rId28"/>
    <p:sldId id="1134" r:id="rId29"/>
    <p:sldId id="1135" r:id="rId30"/>
    <p:sldId id="1136" r:id="rId31"/>
    <p:sldId id="1137" r:id="rId32"/>
    <p:sldId id="1138" r:id="rId33"/>
    <p:sldId id="1139" r:id="rId34"/>
    <p:sldId id="1140" r:id="rId35"/>
    <p:sldId id="1141" r:id="rId36"/>
    <p:sldId id="1142" r:id="rId37"/>
    <p:sldId id="1143" r:id="rId38"/>
    <p:sldId id="1144" r:id="rId39"/>
    <p:sldId id="1145" r:id="rId40"/>
    <p:sldId id="1146" r:id="rId41"/>
    <p:sldId id="1147" r:id="rId42"/>
    <p:sldId id="1165" r:id="rId43"/>
    <p:sldId id="1166" r:id="rId44"/>
    <p:sldId id="1167" r:id="rId45"/>
    <p:sldId id="1168" r:id="rId46"/>
    <p:sldId id="1169" r:id="rId47"/>
    <p:sldId id="1170" r:id="rId48"/>
    <p:sldId id="1171" r:id="rId49"/>
    <p:sldId id="1172" r:id="rId50"/>
    <p:sldId id="1173" r:id="rId51"/>
    <p:sldId id="1275" r:id="rId52"/>
    <p:sldId id="1174" r:id="rId53"/>
    <p:sldId id="1175" r:id="rId54"/>
    <p:sldId id="1176" r:id="rId55"/>
    <p:sldId id="1177" r:id="rId56"/>
    <p:sldId id="1276" r:id="rId57"/>
    <p:sldId id="1178" r:id="rId58"/>
    <p:sldId id="1179" r:id="rId59"/>
    <p:sldId id="1181" r:id="rId60"/>
    <p:sldId id="1182" r:id="rId61"/>
    <p:sldId id="1184" r:id="rId62"/>
    <p:sldId id="1148" r:id="rId63"/>
    <p:sldId id="1149" r:id="rId64"/>
    <p:sldId id="1150" r:id="rId65"/>
    <p:sldId id="1151" r:id="rId66"/>
    <p:sldId id="1152" r:id="rId67"/>
    <p:sldId id="1153" r:id="rId68"/>
    <p:sldId id="1154" r:id="rId69"/>
    <p:sldId id="1180" r:id="rId70"/>
  </p:sldIdLst>
  <p:sldSz cx="9144000" cy="6858000" type="screen4x3"/>
  <p:notesSz cx="6645275" cy="977773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CC"/>
    <a:srgbClr val="CCFFFF"/>
    <a:srgbClr val="00CCFF"/>
    <a:srgbClr val="00FFFF"/>
    <a:srgbClr val="FF3300"/>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516" y="-90"/>
      </p:cViewPr>
      <p:guideLst>
        <p:guide orient="horz" pos="663"/>
        <p:guide pos="179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notesMaster" Target="notesMasters/notesMaster1.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4" Type="http://schemas.openxmlformats.org/officeDocument/2006/relationships/image" Target="../media/image24.wmf"/><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3073"/>
          <p:cNvSpPr>
            <a:spLocks noGrp="1"/>
          </p:cNvSpPr>
          <p:nvPr>
            <p:ph type="hdr" sz="quarter"/>
          </p:nvPr>
        </p:nvSpPr>
        <p:spPr>
          <a:xfrm>
            <a:off x="0" y="0"/>
            <a:ext cx="2879725" cy="488950"/>
          </a:xfrm>
          <a:prstGeom prst="rect">
            <a:avLst/>
          </a:prstGeom>
          <a:noFill/>
          <a:ln w="9525">
            <a:noFill/>
          </a:ln>
        </p:spPr>
        <p:txBody>
          <a:bodyPr/>
          <a:p>
            <a:pPr lvl="0" fontAlgn="base"/>
            <a:endParaRPr lang="zh-CN" altLang="en-US" sz="1200" strike="noStrike" noProof="1" dirty="0"/>
          </a:p>
        </p:txBody>
      </p:sp>
      <p:sp>
        <p:nvSpPr>
          <p:cNvPr id="3075" name="日期占位符 3074"/>
          <p:cNvSpPr>
            <a:spLocks noGrp="1"/>
          </p:cNvSpPr>
          <p:nvPr>
            <p:ph type="dt" idx="1"/>
          </p:nvPr>
        </p:nvSpPr>
        <p:spPr>
          <a:xfrm>
            <a:off x="3763963" y="0"/>
            <a:ext cx="2879725" cy="488950"/>
          </a:xfrm>
          <a:prstGeom prst="rect">
            <a:avLst/>
          </a:prstGeom>
          <a:noFill/>
          <a:ln w="9525">
            <a:noFill/>
          </a:ln>
        </p:spPr>
        <p:txBody>
          <a:bodyPr/>
          <a:p>
            <a:pPr lvl="0" algn="r" fontAlgn="base"/>
            <a:endParaRPr lang="zh-CN" altLang="en-US" sz="1200" strike="noStrike" noProof="1" dirty="0"/>
          </a:p>
        </p:txBody>
      </p:sp>
      <p:sp>
        <p:nvSpPr>
          <p:cNvPr id="3076" name="幻灯片图像占位符 3075"/>
          <p:cNvSpPr>
            <a:spLocks noGrp="1" noRot="1"/>
          </p:cNvSpPr>
          <p:nvPr>
            <p:ph type="sldImg"/>
          </p:nvPr>
        </p:nvSpPr>
        <p:spPr>
          <a:xfrm>
            <a:off x="877888" y="733425"/>
            <a:ext cx="4889500" cy="3667125"/>
          </a:xfrm>
          <a:prstGeom prst="rect">
            <a:avLst/>
          </a:prstGeom>
          <a:noFill/>
          <a:ln w="9525">
            <a:noFill/>
          </a:ln>
        </p:spPr>
      </p:sp>
      <p:sp>
        <p:nvSpPr>
          <p:cNvPr id="3077" name="文本占位符 3076"/>
          <p:cNvSpPr>
            <a:spLocks noGrp="1" noRot="1"/>
          </p:cNvSpPr>
          <p:nvPr>
            <p:ph type="body" sz="quarter"/>
          </p:nvPr>
        </p:nvSpPr>
        <p:spPr>
          <a:xfrm>
            <a:off x="665163" y="4645025"/>
            <a:ext cx="5314950" cy="4398963"/>
          </a:xfrm>
          <a:prstGeom prst="rect">
            <a:avLst/>
          </a:prstGeom>
          <a:noFill/>
          <a:ln w="9525">
            <a:noFill/>
          </a:ln>
        </p:spPr>
        <p:txBody>
          <a:bodyPr anchor="ctr"/>
          <a:p>
            <a:pPr lvl="0" indent="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3078" name="页脚占位符 3077"/>
          <p:cNvSpPr>
            <a:spLocks noGrp="1"/>
          </p:cNvSpPr>
          <p:nvPr>
            <p:ph type="ftr" sz="quarter" idx="4"/>
          </p:nvPr>
        </p:nvSpPr>
        <p:spPr>
          <a:xfrm>
            <a:off x="0" y="9286875"/>
            <a:ext cx="2879725" cy="488950"/>
          </a:xfrm>
          <a:prstGeom prst="rect">
            <a:avLst/>
          </a:prstGeom>
          <a:noFill/>
          <a:ln w="9525">
            <a:noFill/>
          </a:ln>
        </p:spPr>
        <p:txBody>
          <a:bodyPr anchor="b"/>
          <a:p>
            <a:pPr lvl="0" fontAlgn="base"/>
            <a:endParaRPr lang="zh-CN" altLang="en-US" sz="1200" strike="noStrike" noProof="1" dirty="0"/>
          </a:p>
        </p:txBody>
      </p:sp>
      <p:sp>
        <p:nvSpPr>
          <p:cNvPr id="3079" name="灯片编号占位符 3078"/>
          <p:cNvSpPr>
            <a:spLocks noGrp="1"/>
          </p:cNvSpPr>
          <p:nvPr>
            <p:ph type="sldNum" sz="quarter" idx="5"/>
          </p:nvPr>
        </p:nvSpPr>
        <p:spPr>
          <a:xfrm>
            <a:off x="3763963" y="9286875"/>
            <a:ext cx="2879725" cy="488950"/>
          </a:xfrm>
          <a:prstGeom prst="rect">
            <a:avLst/>
          </a:prstGeom>
          <a:noFill/>
          <a:ln w="9525">
            <a:noFill/>
          </a:ln>
        </p:spPr>
        <p:txBody>
          <a:bodyPr anchor="b"/>
          <a:p>
            <a:pPr lvl="0" algn="r" fontAlgn="base"/>
            <a:fld id="{9A0DB2DC-4C9A-4742-B13C-FB6460FD3503}" type="slidenum">
              <a:rPr lang="zh-CN" altLang="en-US" sz="1200" strike="noStrike" noProof="1" dirty="0">
                <a:latin typeface="Verdana" panose="020B060403050404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pattFill prst="ltHorz">
          <a:fgClr>
            <a:schemeClr val="bg2"/>
          </a:fgClr>
          <a:bgClr>
            <a:schemeClr val="bg1"/>
          </a:bgClr>
        </a:pattFill>
        <a:effectLst/>
      </p:bgPr>
    </p:bg>
    <p:spTree>
      <p:nvGrpSpPr>
        <p:cNvPr id="1" name=""/>
        <p:cNvGrpSpPr/>
        <p:nvPr/>
      </p:nvGrpSpPr>
      <p:grpSpPr/>
      <p:sp>
        <p:nvSpPr>
          <p:cNvPr id="2" name="任意多边形 2054"/>
          <p:cNvSpPr/>
          <p:nvPr/>
        </p:nvSpPr>
        <p:spPr>
          <a:xfrm>
            <a:off x="685800" y="2393950"/>
            <a:ext cx="7772400" cy="109538"/>
          </a:xfrm>
          <a:custGeom>
            <a:avLst/>
            <a:gdLst/>
            <a:ahLst/>
            <a:cxnLst/>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cap="flat" cmpd="sng">
            <a:solidFill>
              <a:schemeClr val="accent2"/>
            </a:solidFill>
            <a:prstDash val="solid"/>
            <a:miter/>
            <a:headEnd type="none" w="med" len="med"/>
            <a:tailEnd type="none" w="med" len="med"/>
          </a:ln>
        </p:spPr>
        <p:txBody>
          <a:bodyPr/>
          <a:p>
            <a:endParaRPr lang="zh-CN" altLang="en-US"/>
          </a:p>
        </p:txBody>
      </p:sp>
      <p:sp>
        <p:nvSpPr>
          <p:cNvPr id="2050" name="标题 2049"/>
          <p:cNvSpPr>
            <a:spLocks noGrp="1"/>
          </p:cNvSpPr>
          <p:nvPr>
            <p:ph type="ctrTitle"/>
          </p:nvPr>
        </p:nvSpPr>
        <p:spPr>
          <a:xfrm>
            <a:off x="685800" y="990600"/>
            <a:ext cx="7772400" cy="1371600"/>
          </a:xfrm>
          <a:prstGeom prst="rect">
            <a:avLst/>
          </a:prstGeom>
          <a:noFill/>
          <a:ln w="9525">
            <a:noFill/>
          </a:ln>
        </p:spPr>
        <p:txBody>
          <a:bodyPr anchor="b"/>
          <a:lstStyle>
            <a:lvl1pPr lvl="0">
              <a:defRPr sz="4000"/>
            </a:lvl1pPr>
          </a:lstStyle>
          <a:p>
            <a:pPr lvl="0" fontAlgn="base"/>
            <a:r>
              <a:rPr lang="zh-CN" altLang="en-US" strike="noStrike" noProof="1"/>
              <a:t>单击此处编辑母版标题样式</a:t>
            </a:r>
            <a:endParaRPr lang="zh-CN" altLang="en-US" strike="noStrike" noProof="1"/>
          </a:p>
        </p:txBody>
      </p:sp>
      <p:sp>
        <p:nvSpPr>
          <p:cNvPr id="2051" name="副标题 2050"/>
          <p:cNvSpPr>
            <a:spLocks noGrp="1"/>
          </p:cNvSpPr>
          <p:nvPr>
            <p:ph type="subTitle" idx="1"/>
          </p:nvPr>
        </p:nvSpPr>
        <p:spPr>
          <a:xfrm>
            <a:off x="1447800" y="3429000"/>
            <a:ext cx="7010400" cy="1600200"/>
          </a:xfrm>
          <a:prstGeom prst="rect">
            <a:avLst/>
          </a:prstGeom>
          <a:noFill/>
          <a:ln w="9525">
            <a:noFill/>
          </a:ln>
        </p:spPr>
        <p:txBody>
          <a:bodyPr anchor="t"/>
          <a:lstStyle>
            <a:lvl1pPr marL="0" lvl="0" indent="0">
              <a:buNone/>
              <a:defRPr sz="2800"/>
            </a:lvl1pPr>
            <a:lvl2pPr marL="457200" lvl="1" indent="14605" algn="ctr">
              <a:buNone/>
              <a:defRPr sz="2800"/>
            </a:lvl2pPr>
            <a:lvl3pPr marL="909955" lvl="2" indent="0" algn="ctr">
              <a:buNone/>
              <a:defRPr sz="2800"/>
            </a:lvl3pPr>
            <a:lvl4pPr marL="1306830" lvl="3" indent="0" algn="ctr">
              <a:buNone/>
              <a:defRPr sz="2800"/>
            </a:lvl4pPr>
            <a:lvl5pPr marL="1695450" lvl="4" indent="0" algn="ctr">
              <a:buNone/>
              <a:defRPr sz="2800"/>
            </a:lvl5pPr>
          </a:lstStyle>
          <a:p>
            <a:pPr lvl="0" fontAlgn="base"/>
            <a:r>
              <a:rPr lang="zh-CN" altLang="en-US" strike="noStrike" noProof="1"/>
              <a:t>单击此处编辑母版副标题样式</a:t>
            </a:r>
            <a:endParaRPr lang="zh-CN" altLang="en-US" strike="noStrike" noProof="1"/>
          </a:p>
        </p:txBody>
      </p:sp>
      <p:sp>
        <p:nvSpPr>
          <p:cNvPr id="2052" name="日期占位符 2051"/>
          <p:cNvSpPr>
            <a:spLocks noGrp="1"/>
          </p:cNvSpPr>
          <p:nvPr>
            <p:ph type="dt" sz="half" idx="2"/>
          </p:nvPr>
        </p:nvSpPr>
        <p:spPr>
          <a:xfrm>
            <a:off x="685800" y="6248400"/>
            <a:ext cx="1905000" cy="457200"/>
          </a:xfrm>
          <a:prstGeom prst="rect">
            <a:avLst/>
          </a:prstGeom>
          <a:noFill/>
          <a:ln w="9525">
            <a:noFill/>
          </a:ln>
        </p:spPr>
        <p:txBody>
          <a:bodyPr anchor="t"/>
          <a:lstStyle>
            <a:lvl1pPr>
              <a:defRPr sz="1200">
                <a:latin typeface="Verdana" panose="020B0604030504040204" pitchFamily="34" charset="0"/>
              </a:defRPr>
            </a:lvl1pPr>
          </a:lstStyle>
          <a:p>
            <a:pPr fontAlgn="base"/>
            <a:endParaRPr lang="zh-CN" altLang="en-US" strike="noStrike" noProof="1" dirty="0">
              <a:latin typeface="Arial" panose="020B0604020202020204" pitchFamily="34" charset="0"/>
            </a:endParaRPr>
          </a:p>
        </p:txBody>
      </p:sp>
      <p:sp>
        <p:nvSpPr>
          <p:cNvPr id="2053" name="页脚占位符 2052"/>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200">
                <a:latin typeface="Verdana" panose="020B0604030504040204" pitchFamily="34" charset="0"/>
              </a:defRPr>
            </a:lvl1pPr>
          </a:lstStyle>
          <a:p>
            <a:pPr fontAlgn="base"/>
            <a:endParaRPr lang="zh-CN" altLang="en-US" strike="noStrike" noProof="1" dirty="0"/>
          </a:p>
        </p:txBody>
      </p:sp>
      <p:sp>
        <p:nvSpPr>
          <p:cNvPr id="2054" name="灯片编号占位符 2053"/>
          <p:cNvSpPr>
            <a:spLocks noGrp="1"/>
          </p:cNvSpPr>
          <p:nvPr>
            <p:ph type="sldNum" sz="quarter" idx="4"/>
          </p:nvPr>
        </p:nvSpPr>
        <p:spPr>
          <a:xfrm>
            <a:off x="6553200" y="6248400"/>
            <a:ext cx="1905000" cy="457200"/>
          </a:xfrm>
          <a:prstGeom prst="rect">
            <a:avLst/>
          </a:prstGeom>
          <a:noFill/>
          <a:ln w="9525">
            <a:noFill/>
          </a:ln>
        </p:spPr>
        <p:txBody>
          <a:bodyPr anchor="t"/>
          <a:lstStyle>
            <a:lvl1pPr algn="r">
              <a:defRPr sz="1200">
                <a:latin typeface="Verdana" panose="020B0604030504040204" pitchFamily="34" charset="0"/>
              </a:defRPr>
            </a:lvl1pPr>
          </a:lstStyle>
          <a:p>
            <a:pPr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441" y="304800"/>
            <a:ext cx="2002234" cy="5715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66738" y="304800"/>
            <a:ext cx="5890631" cy="5715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quarter" idx="1"/>
          </p:nvPr>
        </p:nvSpPr>
        <p:spPr>
          <a:xfrm>
            <a:off x="6286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6286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内容占位符 5"/>
          <p:cNvSpPr>
            <a:spLocks noGrp="1"/>
          </p:cNvSpPr>
          <p:nvPr>
            <p:ph sz="quarter" idx="4"/>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66738" y="1752600"/>
            <a:ext cx="3920490"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7248" y="1752600"/>
            <a:ext cx="3920490"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med">
    <p:cover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p:sp>
        <p:nvSpPr>
          <p:cNvPr id="1026" name="标题 1025"/>
          <p:cNvSpPr>
            <a:spLocks noGrp="1"/>
          </p:cNvSpPr>
          <p:nvPr>
            <p:ph type="title"/>
          </p:nvPr>
        </p:nvSpPr>
        <p:spPr>
          <a:xfrm>
            <a:off x="574675" y="304800"/>
            <a:ext cx="8001000" cy="1216025"/>
          </a:xfrm>
          <a:prstGeom prst="rect">
            <a:avLst/>
          </a:prstGeom>
          <a:noFill/>
          <a:ln w="9525">
            <a:noFill/>
          </a:ln>
        </p:spPr>
        <p:txBody>
          <a:bodyPr anchor="b"/>
          <a:p>
            <a:pPr lvl="0" indent="0"/>
            <a:r>
              <a:rPr lang="zh-CN" altLang="en-US"/>
              <a:t>单击此处编辑母版标题样式</a:t>
            </a:r>
            <a:endParaRPr lang="zh-CN" altLang="en-US"/>
          </a:p>
        </p:txBody>
      </p:sp>
      <p:sp>
        <p:nvSpPr>
          <p:cNvPr id="1027" name="文本占位符 1026"/>
          <p:cNvSpPr>
            <a:spLocks noGrp="1"/>
          </p:cNvSpPr>
          <p:nvPr>
            <p:ph type="body"/>
          </p:nvPr>
        </p:nvSpPr>
        <p:spPr>
          <a:xfrm>
            <a:off x="566738" y="1752600"/>
            <a:ext cx="8001000" cy="4267200"/>
          </a:xfrm>
          <a:prstGeom prst="rect">
            <a:avLst/>
          </a:prstGeom>
          <a:noFill/>
          <a:ln w="9525">
            <a:noFill/>
          </a:ln>
        </p:spPr>
        <p:txBody>
          <a:bodyPr anchor="t"/>
          <a:p>
            <a:pPr lvl="0" indent="-469900"/>
            <a:r>
              <a:rPr lang="zh-CN" altLang="en-US"/>
              <a:t>单击此处编辑母版文本样式</a:t>
            </a:r>
            <a:endParaRPr lang="zh-CN" altLang="en-US"/>
          </a:p>
          <a:p>
            <a:pPr lvl="1" indent="-436245"/>
            <a:r>
              <a:rPr lang="zh-CN" altLang="en-US"/>
              <a:t>第二级</a:t>
            </a:r>
            <a:endParaRPr lang="zh-CN" altLang="en-US"/>
          </a:p>
          <a:p>
            <a:pPr lvl="2" indent="-394970"/>
            <a:r>
              <a:rPr lang="zh-CN" altLang="en-US"/>
              <a:t>第三级</a:t>
            </a:r>
            <a:endParaRPr lang="zh-CN" altLang="en-US"/>
          </a:p>
          <a:p>
            <a:pPr lvl="3" indent="-387350"/>
            <a:r>
              <a:rPr lang="zh-CN" altLang="en-US"/>
              <a:t>第四级</a:t>
            </a:r>
            <a:endParaRPr lang="zh-CN" altLang="en-US"/>
          </a:p>
          <a:p>
            <a:pPr lvl="4" indent="-398780"/>
            <a:r>
              <a:rPr lang="zh-CN" altLang="en-US"/>
              <a:t>第五级</a:t>
            </a:r>
            <a:endParaRPr lang="zh-CN" altLang="en-US"/>
          </a:p>
        </p:txBody>
      </p:sp>
      <p:sp>
        <p:nvSpPr>
          <p:cNvPr id="1028" name="任意多边形 1027"/>
          <p:cNvSpPr/>
          <p:nvPr/>
        </p:nvSpPr>
        <p:spPr>
          <a:xfrm>
            <a:off x="609600" y="1566863"/>
            <a:ext cx="7958138" cy="109537"/>
          </a:xfrm>
          <a:custGeom>
            <a:avLst/>
            <a:gdLst/>
            <a:ahLst/>
            <a:cxnLst/>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cap="flat" cmpd="sng">
            <a:solidFill>
              <a:schemeClr val="accent2"/>
            </a:solidFill>
            <a:prstDash val="solid"/>
            <a:miter/>
            <a:headEnd type="none" w="med" len="med"/>
            <a:tailEnd type="none" w="med" len="med"/>
          </a:ln>
        </p:spPr>
        <p:txBody>
          <a:bodyPr/>
          <a:p>
            <a:endParaRPr lang="zh-CN" altLang="en-US"/>
          </a:p>
        </p:txBody>
      </p:sp>
      <p:sp>
        <p:nvSpPr>
          <p:cNvPr id="1029" name="直接连接符 1028"/>
          <p:cNvSpPr/>
          <p:nvPr/>
        </p:nvSpPr>
        <p:spPr>
          <a:xfrm flipV="1">
            <a:off x="609600" y="6172200"/>
            <a:ext cx="7924800" cy="0"/>
          </a:xfrm>
          <a:prstGeom prst="line">
            <a:avLst/>
          </a:prstGeom>
          <a:ln w="3175" cap="flat" cmpd="sng">
            <a:solidFill>
              <a:schemeClr val="accent2"/>
            </a:solidFill>
            <a:prstDash val="solid"/>
            <a:round/>
            <a:headEnd type="none" w="med" len="med"/>
            <a:tailEnd type="none" w="med" len="med"/>
          </a:ln>
        </p:spPr>
      </p:sp>
      <p:sp>
        <p:nvSpPr>
          <p:cNvPr id="1030" name="日期占位符 1029"/>
          <p:cNvSpPr>
            <a:spLocks noGrp="1"/>
          </p:cNvSpPr>
          <p:nvPr>
            <p:ph type="dt" sz="half" idx="2"/>
          </p:nvPr>
        </p:nvSpPr>
        <p:spPr>
          <a:xfrm>
            <a:off x="609600" y="6245225"/>
            <a:ext cx="1981200" cy="476250"/>
          </a:xfrm>
          <a:prstGeom prst="rect">
            <a:avLst/>
          </a:prstGeom>
          <a:noFill/>
          <a:ln w="9525">
            <a:noFill/>
          </a:ln>
        </p:spPr>
        <p:txBody>
          <a:bodyPr/>
          <a:lstStyle>
            <a:lvl1pPr>
              <a:defRPr sz="1200">
                <a:latin typeface="Verdana" panose="020B0604030504040204" pitchFamily="34" charset="0"/>
              </a:defRPr>
            </a:lvl1pPr>
          </a:lstStyle>
          <a:p>
            <a:pPr lvl="0" fontAlgn="base"/>
            <a:endParaRPr lang="zh-CN" altLang="en-US" strike="noStrike" noProof="1" dirty="0">
              <a:latin typeface="Arial" panose="020B0604020202020204" pitchFamily="34" charset="0"/>
            </a:endParaRPr>
          </a:p>
        </p:txBody>
      </p:sp>
      <p:sp>
        <p:nvSpPr>
          <p:cNvPr id="1031" name="页脚占位符 1030"/>
          <p:cNvSpPr>
            <a:spLocks noGrp="1"/>
          </p:cNvSpPr>
          <p:nvPr>
            <p:ph type="ftr" sz="quarter" idx="3"/>
          </p:nvPr>
        </p:nvSpPr>
        <p:spPr>
          <a:xfrm>
            <a:off x="3124200" y="6245225"/>
            <a:ext cx="2895600" cy="476250"/>
          </a:xfrm>
          <a:prstGeom prst="rect">
            <a:avLst/>
          </a:prstGeom>
          <a:noFill/>
          <a:ln w="9525">
            <a:noFill/>
          </a:ln>
        </p:spPr>
        <p:txBody>
          <a:bodyPr/>
          <a:lstStyle>
            <a:lvl1pPr algn="ctr">
              <a:defRPr sz="1200">
                <a:latin typeface="Verdana" panose="020B0604030504040204" pitchFamily="34" charset="0"/>
              </a:defRPr>
            </a:lvl1pPr>
          </a:lstStyle>
          <a:p>
            <a:pPr lvl="0" fontAlgn="base"/>
            <a:endParaRPr lang="zh-CN" altLang="en-US" strike="noStrike" noProof="1" dirty="0"/>
          </a:p>
        </p:txBody>
      </p:sp>
      <p:sp>
        <p:nvSpPr>
          <p:cNvPr id="1032" name="灯片编号占位符 1031"/>
          <p:cNvSpPr>
            <a:spLocks noGrp="1"/>
          </p:cNvSpPr>
          <p:nvPr>
            <p:ph type="sldNum" sz="quarter" idx="4"/>
          </p:nvPr>
        </p:nvSpPr>
        <p:spPr>
          <a:xfrm>
            <a:off x="6553200" y="6245225"/>
            <a:ext cx="1981200" cy="476250"/>
          </a:xfrm>
          <a:prstGeom prst="rect">
            <a:avLst/>
          </a:prstGeom>
          <a:noFill/>
          <a:ln w="9525">
            <a:noFill/>
          </a:ln>
        </p:spPr>
        <p:txBody>
          <a:bodyPr/>
          <a:lstStyle>
            <a:lvl1pPr algn="r">
              <a:defRPr sz="1200">
                <a:latin typeface="Verdana" panose="020B0604030504040204" pitchFamily="34" charset="0"/>
              </a:defRPr>
            </a:lvl1p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cover dir="u"/>
  </p:transition>
  <p:hf sldNum="0" hdr="0" ftr="0" dt="0"/>
  <p:txStyles>
    <p:title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p:titleStyle>
    <p:body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b="0" i="0" u="none" kern="1200" baseline="0">
          <a:solidFill>
            <a:schemeClr val="tx1"/>
          </a:solidFill>
          <a:latin typeface="+mn-lt"/>
          <a:ea typeface="+mn-ea"/>
          <a:cs typeface="+mn-cs"/>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mn-lt"/>
          <a:ea typeface="+mn-ea"/>
          <a:cs typeface="+mn-cs"/>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mn-lt"/>
          <a:ea typeface="+mn-ea"/>
          <a:cs typeface="+mn-cs"/>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mn-lt"/>
          <a:ea typeface="+mn-ea"/>
          <a:cs typeface="+mn-cs"/>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1.xml"/><Relationship Id="rId3" Type="http://schemas.openxmlformats.org/officeDocument/2006/relationships/slide" Target="slide40.xml"/><Relationship Id="rId2" Type="http://schemas.openxmlformats.org/officeDocument/2006/relationships/slide" Target="slide29.xml"/><Relationship Id="rId1" Type="http://schemas.openxmlformats.org/officeDocument/2006/relationships/slide" Target="slide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11.xml"/><Relationship Id="rId2" Type="http://schemas.openxmlformats.org/officeDocument/2006/relationships/slide" Target="slide1.xml"/><Relationship Id="rId1" Type="http://schemas.openxmlformats.org/officeDocument/2006/relationships/slide" Target="slide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3.xml"/><Relationship Id="rId2" Type="http://schemas.openxmlformats.org/officeDocument/2006/relationships/image" Target="../media/image9.emf"/><Relationship Id="rId1"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0.emf"/><Relationship Id="rId1"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3.xml"/><Relationship Id="rId2" Type="http://schemas.openxmlformats.org/officeDocument/2006/relationships/image" Target="../media/image11.wmf"/><Relationship Id="rId1"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2.wmf"/><Relationship Id="rId1"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7.xml"/><Relationship Id="rId4" Type="http://schemas.openxmlformats.org/officeDocument/2006/relationships/image" Target="../media/image14.wmf"/><Relationship Id="rId3" Type="http://schemas.openxmlformats.org/officeDocument/2006/relationships/oleObject" Target="../embeddings/oleObject6.bin"/><Relationship Id="rId2" Type="http://schemas.openxmlformats.org/officeDocument/2006/relationships/image" Target="../media/image13.wmf"/><Relationship Id="rId1"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15.wmf"/><Relationship Id="rId1" Type="http://schemas.openxmlformats.org/officeDocument/2006/relationships/oleObject" Target="../embeddings/oleObject7.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16.wmf"/><Relationship Id="rId1" Type="http://schemas.openxmlformats.org/officeDocument/2006/relationships/oleObject" Target="../embeddings/oleObject8.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xml"/></Relationships>
</file>

<file path=ppt/slides/_rels/slide62.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2.xml"/><Relationship Id="rId2" Type="http://schemas.openxmlformats.org/officeDocument/2006/relationships/image" Target="../media/image17.wmf"/><Relationship Id="rId1" Type="http://schemas.openxmlformats.org/officeDocument/2006/relationships/oleObject" Target="../embeddings/oleObject9.bin"/></Relationships>
</file>

<file path=ppt/slides/_rels/slide63.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2.xml"/><Relationship Id="rId2" Type="http://schemas.openxmlformats.org/officeDocument/2006/relationships/image" Target="../media/image18.wmf"/><Relationship Id="rId1" Type="http://schemas.openxmlformats.org/officeDocument/2006/relationships/oleObject" Target="../embeddings/oleObject10.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2.xml"/><Relationship Id="rId2" Type="http://schemas.openxmlformats.org/officeDocument/2006/relationships/image" Target="../media/image19.wmf"/><Relationship Id="rId1" Type="http://schemas.openxmlformats.org/officeDocument/2006/relationships/oleObject" Target="../embeddings/oleObject11.bin"/></Relationships>
</file>

<file path=ppt/slides/_rels/slide66.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2.xml"/><Relationship Id="rId2" Type="http://schemas.openxmlformats.org/officeDocument/2006/relationships/image" Target="../media/image20.wmf"/><Relationship Id="rId1" Type="http://schemas.openxmlformats.org/officeDocument/2006/relationships/oleObject" Target="../embeddings/oleObject12.bin"/></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4.wmf"/><Relationship Id="rId7" Type="http://schemas.openxmlformats.org/officeDocument/2006/relationships/oleObject" Target="../embeddings/oleObject16.bin"/><Relationship Id="rId6" Type="http://schemas.openxmlformats.org/officeDocument/2006/relationships/image" Target="../media/image23.wmf"/><Relationship Id="rId5" Type="http://schemas.openxmlformats.org/officeDocument/2006/relationships/oleObject" Target="../embeddings/oleObject15.bin"/><Relationship Id="rId4" Type="http://schemas.openxmlformats.org/officeDocument/2006/relationships/image" Target="../media/image22.wmf"/><Relationship Id="rId3" Type="http://schemas.openxmlformats.org/officeDocument/2006/relationships/oleObject" Target="../embeddings/oleObject14.bin"/><Relationship Id="rId2" Type="http://schemas.openxmlformats.org/officeDocument/2006/relationships/image" Target="../media/image21.wmf"/><Relationship Id="rId10" Type="http://schemas.openxmlformats.org/officeDocument/2006/relationships/vmlDrawing" Target="../drawings/vmlDrawing12.vml"/><Relationship Id="rId1" Type="http://schemas.openxmlformats.org/officeDocument/2006/relationships/oleObject" Target="../embeddings/oleObject13.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文本框 4097"/>
          <p:cNvSpPr txBox="1"/>
          <p:nvPr/>
        </p:nvSpPr>
        <p:spPr>
          <a:xfrm>
            <a:off x="468313" y="260350"/>
            <a:ext cx="8424863" cy="5477510"/>
          </a:xfrm>
          <a:prstGeom prst="rect">
            <a:avLst/>
          </a:prstGeom>
          <a:noFill/>
          <a:ln w="9525">
            <a:noFill/>
          </a:ln>
          <a:scene3d>
            <a:camera prst="legacyPerspectiveBottom">
              <a:rot lat="0" lon="0" rev="0"/>
            </a:camera>
            <a:lightRig rig="legacyFlat3" dir="t"/>
          </a:scene3d>
          <a:sp3d extrusionH="887400" prstMaterial="legacyMatte">
            <a:bevelT w="13500" h="13500" prst="angle"/>
            <a:bevelB w="13500" h="13500" prst="angle"/>
          </a:sp3d>
        </p:spPr>
        <p:txBody>
          <a:bodyPr>
            <a:spAutoFit/>
            <a:flatTx/>
          </a:bodyPr>
          <a:p>
            <a:pPr algn="ctr"/>
            <a:r>
              <a:rPr lang="zh-CN" altLang="en-US" sz="6600" b="1" noProof="1">
                <a:effectLst>
                  <a:outerShdw blurRad="38100" dist="38100" dir="2700000">
                    <a:srgbClr val="FFFFFF"/>
                  </a:outerShdw>
                </a:effectLst>
                <a:latin typeface="黑体" panose="02010609060101010101" pitchFamily="49" charset="-122"/>
                <a:ea typeface="黑体" panose="02010609060101010101" pitchFamily="49" charset="-122"/>
                <a:cs typeface="+mn-cs"/>
              </a:rPr>
              <a:t>工程造价控制</a:t>
            </a:r>
            <a:endParaRPr lang="zh-CN" altLang="en-US" sz="6600" b="1" noProof="1">
              <a:effectLst>
                <a:outerShdw blurRad="38100" dist="38100" dir="2700000">
                  <a:srgbClr val="FFFFFF"/>
                </a:outerShdw>
              </a:effectLst>
              <a:latin typeface="黑体" panose="02010609060101010101" pitchFamily="49" charset="-122"/>
              <a:ea typeface="黑体" panose="02010609060101010101" pitchFamily="49" charset="-122"/>
            </a:endParaRPr>
          </a:p>
          <a:p>
            <a:pPr algn="ctr"/>
            <a:endParaRPr lang="zh-CN" altLang="en-US" sz="2400" b="1" noProof="1">
              <a:latin typeface="黑体" panose="02010609060101010101" pitchFamily="49" charset="-122"/>
              <a:ea typeface="黑体" panose="02010609060101010101" pitchFamily="49" charset="-122"/>
            </a:endParaRPr>
          </a:p>
          <a:p>
            <a:pPr algn="ctr"/>
            <a:endParaRPr lang="zh-CN" altLang="en-US" sz="3600" b="1" noProof="1">
              <a:latin typeface="黑体" panose="02010609060101010101" pitchFamily="49" charset="-122"/>
              <a:ea typeface="黑体" panose="02010609060101010101" pitchFamily="49" charset="-122"/>
            </a:endParaRPr>
          </a:p>
          <a:p>
            <a:pPr algn="ctr"/>
            <a:r>
              <a:rPr lang="zh-CN" altLang="en-US" sz="3600" b="1" noProof="1">
                <a:latin typeface="黑体" panose="02010609060101010101" pitchFamily="49" charset="-122"/>
                <a:ea typeface="黑体" panose="02010609060101010101" pitchFamily="49" charset="-122"/>
                <a:cs typeface="+mn-cs"/>
              </a:rPr>
              <a:t>单元</a:t>
            </a:r>
            <a:r>
              <a:rPr lang="en-US" altLang="zh-CN" sz="3600" b="1" noProof="1">
                <a:latin typeface="黑体" panose="02010609060101010101" pitchFamily="49" charset="-122"/>
                <a:ea typeface="黑体" panose="02010609060101010101" pitchFamily="49" charset="-122"/>
                <a:cs typeface="+mn-cs"/>
              </a:rPr>
              <a:t>2</a:t>
            </a:r>
            <a:endParaRPr lang="en-US" altLang="zh-CN" sz="3600" b="1" noProof="1">
              <a:latin typeface="黑体" panose="02010609060101010101" pitchFamily="49" charset="-122"/>
              <a:ea typeface="黑体" panose="02010609060101010101" pitchFamily="49" charset="-122"/>
            </a:endParaRPr>
          </a:p>
          <a:p>
            <a:pPr algn="ctr"/>
            <a:r>
              <a:rPr lang="zh-CN" altLang="en-US" sz="3600" b="1" noProof="1">
                <a:latin typeface="黑体" panose="02010609060101010101" pitchFamily="49" charset="-122"/>
                <a:ea typeface="黑体" panose="02010609060101010101" pitchFamily="49" charset="-122"/>
                <a:cs typeface="+mn-cs"/>
              </a:rPr>
              <a:t>建设项目</a:t>
            </a:r>
            <a:r>
              <a:rPr lang="zh-CN" altLang="en-US" sz="3600" b="1" noProof="1">
                <a:solidFill>
                  <a:srgbClr val="0000FF"/>
                </a:solidFill>
                <a:latin typeface="黑体" panose="02010609060101010101" pitchFamily="49" charset="-122"/>
                <a:ea typeface="黑体" panose="02010609060101010101" pitchFamily="49" charset="-122"/>
                <a:cs typeface="+mn-cs"/>
              </a:rPr>
              <a:t>决策阶段</a:t>
            </a:r>
            <a:r>
              <a:rPr lang="zh-CN" altLang="en-US" sz="3600" b="1" noProof="1">
                <a:latin typeface="黑体" panose="02010609060101010101" pitchFamily="49" charset="-122"/>
                <a:ea typeface="黑体" panose="02010609060101010101" pitchFamily="49" charset="-122"/>
                <a:cs typeface="+mn-cs"/>
              </a:rPr>
              <a:t>工程造价的控制</a:t>
            </a:r>
            <a:endParaRPr lang="zh-CN" altLang="en-US" sz="3600" b="1" noProof="1">
              <a:latin typeface="黑体" panose="02010609060101010101" pitchFamily="49" charset="-122"/>
              <a:ea typeface="黑体" panose="02010609060101010101" pitchFamily="49" charset="-122"/>
            </a:endParaRPr>
          </a:p>
          <a:p>
            <a:pPr algn="ctr"/>
            <a:endParaRPr lang="zh-CN" altLang="en-US" sz="3200" b="1" noProof="1">
              <a:latin typeface="黑体" panose="02010609060101010101" pitchFamily="49" charset="-122"/>
              <a:ea typeface="黑体" panose="02010609060101010101" pitchFamily="49" charset="-122"/>
            </a:endParaRPr>
          </a:p>
          <a:p>
            <a:pPr algn="ctr"/>
            <a:endParaRPr lang="zh-CN" altLang="en-US" sz="2400" b="1" noProof="1">
              <a:latin typeface="黑体" panose="02010609060101010101" pitchFamily="49" charset="-122"/>
              <a:ea typeface="黑体" panose="02010609060101010101" pitchFamily="49" charset="-122"/>
            </a:endParaRPr>
          </a:p>
          <a:p>
            <a:pPr algn="ctr"/>
            <a:endParaRPr lang="zh-CN" altLang="en-US" sz="2400" b="1" noProof="1">
              <a:latin typeface="宋体" panose="02010600030101010101" pitchFamily="2" charset="-122"/>
            </a:endParaRPr>
          </a:p>
          <a:p>
            <a:pPr algn="ctr"/>
            <a:endParaRPr lang="zh-CN" altLang="en-US" sz="2400" b="1" noProof="1">
              <a:latin typeface="宋体" panose="02010600030101010101" pitchFamily="2" charset="-122"/>
            </a:endParaRPr>
          </a:p>
          <a:p>
            <a:pPr algn="ctr"/>
            <a:endParaRPr lang="zh-CN" altLang="en-US" sz="2400" b="1" noProof="1">
              <a:latin typeface="Arial" panose="020B0604020202020204" pitchFamily="34" charset="0"/>
              <a:ea typeface="New Gulim" pitchFamily="2" charset="-127"/>
            </a:endParaRPr>
          </a:p>
          <a:p>
            <a:pPr algn="ctr"/>
            <a:endParaRPr lang="zh-CN" altLang="en-US" sz="2400" b="1" noProof="1">
              <a:latin typeface="Arial" panose="020B0604020202020204" pitchFamily="34" charset="0"/>
              <a:ea typeface="New Gulim" pitchFamily="2" charset="-127"/>
            </a:endParaRPr>
          </a:p>
        </p:txBody>
      </p:sp>
    </p:spTree>
  </p:cSld>
  <p:clrMapOvr>
    <a:masterClrMapping/>
  </p:clrMapOvr>
  <p:transition spd="med">
    <p:cover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3313"/>
          <p:cNvSpPr>
            <a:spLocks noGrp="1"/>
          </p:cNvSpPr>
          <p:nvPr>
            <p:ph type="title"/>
          </p:nvPr>
        </p:nvSpPr>
        <p:spPr>
          <a:ln/>
        </p:spPr>
        <p:txBody>
          <a:bodyPr anchor="b"/>
          <a:p>
            <a:r>
              <a:rPr lang="zh-CN" altLang="en-US" dirty="0"/>
              <a:t>决策阶段造价确定与控制的意义</a:t>
            </a:r>
            <a:endParaRPr lang="zh-CN" altLang="en-US" dirty="0"/>
          </a:p>
        </p:txBody>
      </p:sp>
      <p:sp>
        <p:nvSpPr>
          <p:cNvPr id="13314" name="文本占位符 13314"/>
          <p:cNvSpPr>
            <a:spLocks noGrp="1"/>
          </p:cNvSpPr>
          <p:nvPr>
            <p:ph idx="1"/>
          </p:nvPr>
        </p:nvSpPr>
        <p:spPr>
          <a:ln/>
        </p:spPr>
        <p:txBody>
          <a:bodyPr anchor="t"/>
          <a:p>
            <a:r>
              <a:rPr lang="zh-CN" altLang="en-US" dirty="0"/>
              <a:t>1.提高资金利用率和投资控制效率。</a:t>
            </a:r>
            <a:endParaRPr lang="zh-CN" altLang="en-US" dirty="0"/>
          </a:p>
          <a:p>
            <a:r>
              <a:rPr lang="zh-CN" altLang="en-US" dirty="0"/>
              <a:t>2.使工程造价确定与控制工作更主动。</a:t>
            </a:r>
            <a:endParaRPr lang="zh-CN" altLang="en-US" dirty="0"/>
          </a:p>
          <a:p>
            <a:r>
              <a:rPr lang="zh-CN" altLang="en-US" dirty="0"/>
              <a:t>3.便于技术与经济相结合。</a:t>
            </a:r>
            <a:endParaRPr lang="zh-CN" altLang="en-US" dirty="0"/>
          </a:p>
          <a:p>
            <a:r>
              <a:rPr lang="zh-CN" altLang="en-US" dirty="0"/>
              <a:t>4.在决策和设计阶段控制工程造价效果更显著。</a:t>
            </a:r>
            <a:endParaRPr lang="zh-CN" altLang="en-US" dirty="0"/>
          </a:p>
        </p:txBody>
      </p:sp>
    </p:spTree>
  </p:cSld>
  <p:clrMapOvr>
    <a:masterClrMapping/>
  </p:clrMapOvr>
  <p:transition spd="med">
    <p:cover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4337"/>
          <p:cNvSpPr>
            <a:spLocks noGrp="1"/>
          </p:cNvSpPr>
          <p:nvPr>
            <p:ph type="title"/>
          </p:nvPr>
        </p:nvSpPr>
        <p:spPr>
          <a:xfrm>
            <a:off x="0" y="549275"/>
            <a:ext cx="8934450" cy="830263"/>
          </a:xfrm>
          <a:ln/>
        </p:spPr>
        <p:txBody>
          <a:bodyPr anchor="b"/>
          <a:p>
            <a:r>
              <a:rPr lang="en-US" altLang="zh-CN" sz="3400" b="1">
                <a:latin typeface="黑体" panose="02010609060101010101" pitchFamily="49" charset="-122"/>
                <a:ea typeface="黑体" panose="02010609060101010101" pitchFamily="49" charset="-122"/>
              </a:rPr>
              <a:t>4.1.3 </a:t>
            </a:r>
            <a:r>
              <a:rPr lang="zh-CN" altLang="en-US" sz="3400" b="1">
                <a:latin typeface="黑体" panose="02010609060101010101" pitchFamily="49" charset="-122"/>
                <a:ea typeface="黑体" panose="02010609060101010101" pitchFamily="49" charset="-122"/>
              </a:rPr>
              <a:t>项目决策阶段影响工程造价的     </a:t>
            </a:r>
            <a:br>
              <a:rPr lang="zh-CN" altLang="en-US" sz="3400" b="1">
                <a:latin typeface="黑体" panose="02010609060101010101" pitchFamily="49" charset="-122"/>
                <a:ea typeface="黑体" panose="02010609060101010101" pitchFamily="49" charset="-122"/>
              </a:rPr>
            </a:br>
            <a:r>
              <a:rPr lang="zh-CN" altLang="en-US" sz="3400" b="1">
                <a:latin typeface="黑体" panose="02010609060101010101" pitchFamily="49" charset="-122"/>
                <a:ea typeface="黑体" panose="02010609060101010101" pitchFamily="49" charset="-122"/>
              </a:rPr>
              <a:t>                          主要因素</a:t>
            </a:r>
            <a:endParaRPr lang="zh-CN" altLang="en-US" sz="3400" b="1">
              <a:latin typeface="黑体" panose="02010609060101010101" pitchFamily="49" charset="-122"/>
              <a:ea typeface="黑体" panose="02010609060101010101" pitchFamily="49" charset="-122"/>
            </a:endParaRPr>
          </a:p>
        </p:txBody>
      </p:sp>
      <p:sp>
        <p:nvSpPr>
          <p:cNvPr id="14339" name="内容占位符 14338"/>
          <p:cNvSpPr>
            <a:spLocks noGrp="1"/>
          </p:cNvSpPr>
          <p:nvPr>
            <p:ph idx="1"/>
          </p:nvPr>
        </p:nvSpPr>
        <p:spPr>
          <a:xfrm>
            <a:off x="539750" y="2205038"/>
            <a:ext cx="8351838" cy="5689600"/>
          </a:xfrm>
          <a:ln/>
        </p:spPr>
        <p:txBody>
          <a:bodyPr anchor="t"/>
          <a:p>
            <a:pPr marL="186055" indent="-186055" algn="just">
              <a:buClr>
                <a:schemeClr val="tx1"/>
              </a:buClr>
              <a:buSzPct val="120000"/>
            </a:pPr>
            <a:r>
              <a:rPr lang="zh-CN" altLang="en-US" sz="2600"/>
              <a:t> 项目工程造价的多少主要取决于项目的</a:t>
            </a:r>
            <a:r>
              <a:rPr lang="zh-CN" altLang="en-US" sz="2600">
                <a:solidFill>
                  <a:srgbClr val="0066FF"/>
                </a:solidFill>
              </a:rPr>
              <a:t>建设标准</a:t>
            </a:r>
            <a:r>
              <a:rPr lang="zh-CN" altLang="en-US" sz="2600"/>
              <a:t>。</a:t>
            </a:r>
            <a:endParaRPr lang="zh-CN" altLang="en-US" sz="2600"/>
          </a:p>
          <a:p>
            <a:pPr marL="186055" indent="-186055" algn="just">
              <a:buClr>
                <a:schemeClr val="tx1"/>
              </a:buClr>
              <a:buSzPct val="120000"/>
            </a:pPr>
            <a:r>
              <a:rPr lang="zh-CN" altLang="en-US" sz="2600"/>
              <a:t> </a:t>
            </a:r>
            <a:r>
              <a:rPr lang="zh-CN" altLang="en-US" sz="2600">
                <a:solidFill>
                  <a:srgbClr val="0066FF"/>
                </a:solidFill>
              </a:rPr>
              <a:t>建设标准的主要内容</a:t>
            </a:r>
            <a:r>
              <a:rPr lang="zh-CN" altLang="en-US" sz="2600"/>
              <a:t>有：建设规模、占地面积、工艺装备、建筑标准、配套工程、劳动定员等方面的标准或指标。</a:t>
            </a:r>
            <a:endParaRPr lang="zh-CN" altLang="en-US" sz="2600"/>
          </a:p>
          <a:p>
            <a:pPr marL="186055" indent="-186055" algn="just">
              <a:buClr>
                <a:schemeClr val="tx1"/>
              </a:buClr>
              <a:buSzPct val="120000"/>
            </a:pPr>
            <a:r>
              <a:rPr lang="zh-CN" altLang="en-US" sz="2600"/>
              <a:t> 建设标准是编制、评估、审批项目可行性研究的重要依据，是衡量工程造价是否合理及监督检查项目建设的客观尺度。</a:t>
            </a:r>
            <a:endParaRPr lang="zh-CN" altLang="en-US" sz="2600"/>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charRg st="0" end="2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4339">
                                            <p:txEl>
                                              <p:charRg st="24" end="76"/>
                                            </p:txEl>
                                          </p:spTgt>
                                        </p:tgtEl>
                                        <p:attrNameLst>
                                          <p:attrName>style.visibility</p:attrName>
                                        </p:attrNameLst>
                                      </p:cBhvr>
                                      <p:to>
                                        <p:strVal val="visible"/>
                                      </p:to>
                                    </p:set>
                                    <p:animEffect transition="in" filter="dissolve">
                                      <p:cBhvr>
                                        <p:cTn id="11" dur="500"/>
                                        <p:tgtEl>
                                          <p:spTgt spid="14339">
                                            <p:txEl>
                                              <p:charRg st="24" end="7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4339">
                                            <p:txEl>
                                              <p:charRg st="76" end="130"/>
                                            </p:txEl>
                                          </p:spTgt>
                                        </p:tgtEl>
                                        <p:attrNameLst>
                                          <p:attrName>style.visibility</p:attrName>
                                        </p:attrNameLst>
                                      </p:cBhvr>
                                      <p:to>
                                        <p:strVal val="visible"/>
                                      </p:to>
                                    </p:set>
                                    <p:animEffect transition="in" filter="dissolve">
                                      <p:cBhvr>
                                        <p:cTn id="16" dur="500"/>
                                        <p:tgtEl>
                                          <p:spTgt spid="14339">
                                            <p:txEl>
                                              <p:charRg st="76" end="13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2000" fill="hold"/>
                                        <p:tgtEl>
                                          <p:spTgt spid="14339">
                                            <p:txEl>
                                              <p:charRg st="76" end="13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5361"/>
          <p:cNvSpPr>
            <a:spLocks noGrp="1"/>
          </p:cNvSpPr>
          <p:nvPr>
            <p:ph type="title"/>
          </p:nvPr>
        </p:nvSpPr>
        <p:spPr>
          <a:xfrm>
            <a:off x="179388" y="620713"/>
            <a:ext cx="8964612" cy="830262"/>
          </a:xfrm>
          <a:ln/>
        </p:spPr>
        <p:txBody>
          <a:bodyPr anchor="b"/>
          <a:p>
            <a:r>
              <a:rPr lang="en-US" altLang="zh-CN" sz="3400" b="1">
                <a:latin typeface="黑体" panose="02010609060101010101" pitchFamily="49" charset="-122"/>
                <a:ea typeface="黑体" panose="02010609060101010101" pitchFamily="49" charset="-122"/>
              </a:rPr>
              <a:t>4.1.3</a:t>
            </a:r>
            <a:r>
              <a:rPr lang="zh-CN" altLang="en-US" sz="3400" b="1">
                <a:latin typeface="黑体" panose="02010609060101010101" pitchFamily="49" charset="-122"/>
                <a:ea typeface="黑体" panose="02010609060101010101" pitchFamily="49" charset="-122"/>
              </a:rPr>
              <a:t>项目决策阶段影响工程造价的  </a:t>
            </a:r>
            <a:br>
              <a:rPr lang="zh-CN" altLang="en-US" sz="3400" b="1">
                <a:latin typeface="黑体" panose="02010609060101010101" pitchFamily="49" charset="-122"/>
                <a:ea typeface="黑体" panose="02010609060101010101" pitchFamily="49" charset="-122"/>
              </a:rPr>
            </a:br>
            <a:r>
              <a:rPr lang="zh-CN" altLang="en-US" sz="3400" b="1">
                <a:latin typeface="黑体" panose="02010609060101010101" pitchFamily="49" charset="-122"/>
                <a:ea typeface="黑体" panose="02010609060101010101" pitchFamily="49" charset="-122"/>
              </a:rPr>
              <a:t>                          主要因素</a:t>
            </a:r>
            <a:endParaRPr lang="zh-CN" altLang="en-US" sz="3400" b="1">
              <a:latin typeface="黑体" panose="02010609060101010101" pitchFamily="49" charset="-122"/>
              <a:ea typeface="黑体" panose="02010609060101010101" pitchFamily="49" charset="-122"/>
            </a:endParaRPr>
          </a:p>
        </p:txBody>
      </p:sp>
      <p:sp>
        <p:nvSpPr>
          <p:cNvPr id="15363" name="内容占位符 15362"/>
          <p:cNvSpPr>
            <a:spLocks noGrp="1"/>
          </p:cNvSpPr>
          <p:nvPr>
            <p:ph idx="1"/>
          </p:nvPr>
        </p:nvSpPr>
        <p:spPr>
          <a:xfrm>
            <a:off x="250825" y="1773238"/>
            <a:ext cx="8351838" cy="5689600"/>
          </a:xfrm>
          <a:ln/>
        </p:spPr>
        <p:txBody>
          <a:bodyPr anchor="t"/>
          <a:p>
            <a:pPr marL="186055" indent="-186055" algn="just">
              <a:buClr>
                <a:srgbClr val="FF3300"/>
              </a:buClr>
              <a:buSzPct val="120000"/>
              <a:buNone/>
            </a:pPr>
            <a:r>
              <a:rPr lang="zh-CN" altLang="en-US" b="1">
                <a:solidFill>
                  <a:srgbClr val="0066FF"/>
                </a:solidFill>
              </a:rPr>
              <a:t>（一）项目建设规模</a:t>
            </a:r>
            <a:endParaRPr lang="zh-CN" altLang="en-US" b="1">
              <a:solidFill>
                <a:srgbClr val="0066FF"/>
              </a:solidFill>
            </a:endParaRPr>
          </a:p>
          <a:p>
            <a:pPr marL="1303655" lvl="1" indent="-533400" algn="just">
              <a:buClr>
                <a:schemeClr val="tx1"/>
              </a:buClr>
              <a:buSzPct val="120000"/>
            </a:pPr>
            <a:r>
              <a:rPr lang="zh-CN" altLang="en-US" sz="2200"/>
              <a:t>项目建设规模也称项目生产规模，是指项目设定的正常生产营运年份可能达到的生产能力或者使用效益。</a:t>
            </a:r>
            <a:endParaRPr lang="zh-CN" altLang="en-US" sz="2200"/>
          </a:p>
          <a:p>
            <a:pPr marL="1303655" lvl="1" indent="-533400" algn="just">
              <a:buClr>
                <a:schemeClr val="tx1"/>
              </a:buClr>
              <a:buSzPct val="120000"/>
            </a:pPr>
            <a:r>
              <a:rPr lang="zh-CN" altLang="en-US" sz="2200"/>
              <a:t>合理经济规模是指在一定技术条件下，项目投入产出比处于较优状态，资源和资金可以得到充分利用，并可获得较优经济效益的规模。 </a:t>
            </a:r>
            <a:endParaRPr lang="zh-CN" altLang="en-US" sz="2200"/>
          </a:p>
          <a:p>
            <a:pPr marL="1303655" lvl="1" indent="-533400" algn="just">
              <a:buClr>
                <a:schemeClr val="tx1"/>
              </a:buClr>
              <a:buSzPct val="120000"/>
            </a:pPr>
            <a:r>
              <a:rPr lang="zh-CN" altLang="en-US" sz="2200"/>
              <a:t>项目规模合理化的制约因素有：</a:t>
            </a:r>
            <a:endParaRPr lang="zh-CN" altLang="en-US" sz="2200"/>
          </a:p>
          <a:p>
            <a:pPr marL="1951355" lvl="2" indent="-457200" algn="just">
              <a:buClr>
                <a:srgbClr val="FF3300"/>
              </a:buClr>
              <a:buSzPct val="120000"/>
              <a:buNone/>
            </a:pPr>
            <a:r>
              <a:rPr lang="zh-CN" altLang="en-US" sz="2100"/>
              <a:t>  </a:t>
            </a:r>
            <a:r>
              <a:rPr lang="en-US" altLang="zh-CN" sz="2100"/>
              <a:t>1. </a:t>
            </a:r>
            <a:r>
              <a:rPr lang="zh-CN" altLang="en-US" sz="2100"/>
              <a:t>市场因素</a:t>
            </a:r>
            <a:endParaRPr lang="zh-CN" altLang="en-US" sz="2100"/>
          </a:p>
          <a:p>
            <a:pPr marL="1951355" lvl="2" indent="-457200" algn="just">
              <a:buClr>
                <a:srgbClr val="FF3300"/>
              </a:buClr>
              <a:buSzPct val="120000"/>
              <a:buNone/>
            </a:pPr>
            <a:r>
              <a:rPr lang="zh-CN" altLang="en-US" sz="2100"/>
              <a:t>  </a:t>
            </a:r>
            <a:r>
              <a:rPr lang="en-US" altLang="zh-CN" sz="2100"/>
              <a:t>2. </a:t>
            </a:r>
            <a:r>
              <a:rPr lang="zh-CN" altLang="en-US" sz="2100"/>
              <a:t>技术因素</a:t>
            </a:r>
            <a:endParaRPr lang="zh-CN" altLang="en-US" sz="2100"/>
          </a:p>
          <a:p>
            <a:pPr marL="1951355" lvl="2" indent="-457200" algn="just">
              <a:buClr>
                <a:srgbClr val="FF3300"/>
              </a:buClr>
              <a:buSzPct val="120000"/>
              <a:buNone/>
            </a:pPr>
            <a:r>
              <a:rPr lang="zh-CN" altLang="en-US" sz="2100"/>
              <a:t>  </a:t>
            </a:r>
            <a:r>
              <a:rPr lang="en-US" altLang="zh-CN" sz="2100"/>
              <a:t>3. </a:t>
            </a:r>
            <a:r>
              <a:rPr lang="zh-CN" altLang="en-US" sz="2100"/>
              <a:t>环境因素</a:t>
            </a:r>
            <a:endParaRPr lang="zh-CN" altLang="en-US" sz="2100"/>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charRg st="10" end="57"/>
                                            </p:txEl>
                                          </p:spTgt>
                                        </p:tgtEl>
                                        <p:attrNameLst>
                                          <p:attrName>style.visibility</p:attrName>
                                        </p:attrNameLst>
                                      </p:cBhvr>
                                      <p:to>
                                        <p:strVal val="visible"/>
                                      </p:to>
                                    </p:set>
                                    <p:anim calcmode="lin" valueType="num">
                                      <p:cBhvr additive="base">
                                        <p:cTn id="7" dur="500" fill="hold"/>
                                        <p:tgtEl>
                                          <p:spTgt spid="15363">
                                            <p:txEl>
                                              <p:charRg st="10" end="5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charRg st="10" end="5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charRg st="57" end="118"/>
                                            </p:txEl>
                                          </p:spTgt>
                                        </p:tgtEl>
                                        <p:attrNameLst>
                                          <p:attrName>style.visibility</p:attrName>
                                        </p:attrNameLst>
                                      </p:cBhvr>
                                      <p:to>
                                        <p:strVal val="visible"/>
                                      </p:to>
                                    </p:set>
                                    <p:anim calcmode="lin" valueType="num">
                                      <p:cBhvr additive="base">
                                        <p:cTn id="11" dur="500" fill="hold"/>
                                        <p:tgtEl>
                                          <p:spTgt spid="15363">
                                            <p:txEl>
                                              <p:charRg st="57" end="11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charRg st="57" end="11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363">
                                            <p:txEl>
                                              <p:charRg st="118" end="133"/>
                                            </p:txEl>
                                          </p:spTgt>
                                        </p:tgtEl>
                                        <p:attrNameLst>
                                          <p:attrName>style.visibility</p:attrName>
                                        </p:attrNameLst>
                                      </p:cBhvr>
                                      <p:to>
                                        <p:strVal val="visible"/>
                                      </p:to>
                                    </p:set>
                                    <p:anim calcmode="lin" valueType="num">
                                      <p:cBhvr additive="base">
                                        <p:cTn id="17" dur="500" fill="hold"/>
                                        <p:tgtEl>
                                          <p:spTgt spid="15363">
                                            <p:txEl>
                                              <p:charRg st="118" end="13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charRg st="118" end="13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363">
                                            <p:txEl>
                                              <p:charRg st="133" end="143"/>
                                            </p:txEl>
                                          </p:spTgt>
                                        </p:tgtEl>
                                        <p:attrNameLst>
                                          <p:attrName>style.visibility</p:attrName>
                                        </p:attrNameLst>
                                      </p:cBhvr>
                                      <p:to>
                                        <p:strVal val="visible"/>
                                      </p:to>
                                    </p:set>
                                    <p:animEffect transition="in" filter="blinds(horizontal)">
                                      <p:cBhvr>
                                        <p:cTn id="23" dur="500"/>
                                        <p:tgtEl>
                                          <p:spTgt spid="15363">
                                            <p:txEl>
                                              <p:charRg st="133" end="14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5363">
                                            <p:txEl>
                                              <p:charRg st="143" end="153"/>
                                            </p:txEl>
                                          </p:spTgt>
                                        </p:tgtEl>
                                        <p:attrNameLst>
                                          <p:attrName>style.visibility</p:attrName>
                                        </p:attrNameLst>
                                      </p:cBhvr>
                                      <p:to>
                                        <p:strVal val="visible"/>
                                      </p:to>
                                    </p:set>
                                    <p:animEffect transition="in" filter="blinds(horizontal)">
                                      <p:cBhvr>
                                        <p:cTn id="28" dur="500"/>
                                        <p:tgtEl>
                                          <p:spTgt spid="15363">
                                            <p:txEl>
                                              <p:charRg st="143" end="15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5363">
                                            <p:txEl>
                                              <p:charRg st="153" end="163"/>
                                            </p:txEl>
                                          </p:spTgt>
                                        </p:tgtEl>
                                        <p:attrNameLst>
                                          <p:attrName>style.visibility</p:attrName>
                                        </p:attrNameLst>
                                      </p:cBhvr>
                                      <p:to>
                                        <p:strVal val="visible"/>
                                      </p:to>
                                    </p:set>
                                    <p:animEffect transition="in" filter="blinds(horizontal)">
                                      <p:cBhvr>
                                        <p:cTn id="33" dur="500"/>
                                        <p:tgtEl>
                                          <p:spTgt spid="15363">
                                            <p:txEl>
                                              <p:charRg st="153" end="1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16385"/>
          <p:cNvPicPr>
            <a:picLocks noChangeAspect="1"/>
          </p:cNvPicPr>
          <p:nvPr/>
        </p:nvPicPr>
        <p:blipFill>
          <a:blip r:embed="rId1"/>
          <a:stretch>
            <a:fillRect/>
          </a:stretch>
        </p:blipFill>
        <p:spPr>
          <a:xfrm>
            <a:off x="304800" y="1371600"/>
            <a:ext cx="4343400" cy="2911475"/>
          </a:xfrm>
          <a:prstGeom prst="rect">
            <a:avLst/>
          </a:prstGeom>
          <a:noFill/>
          <a:ln w="9525">
            <a:noFill/>
          </a:ln>
        </p:spPr>
      </p:pic>
      <p:pic>
        <p:nvPicPr>
          <p:cNvPr id="16386" name="图片 16386"/>
          <p:cNvPicPr>
            <a:picLocks noChangeAspect="1"/>
          </p:cNvPicPr>
          <p:nvPr/>
        </p:nvPicPr>
        <p:blipFill>
          <a:blip r:embed="rId2"/>
          <a:stretch>
            <a:fillRect/>
          </a:stretch>
        </p:blipFill>
        <p:spPr>
          <a:xfrm>
            <a:off x="4648200" y="3200400"/>
            <a:ext cx="4343400" cy="2865438"/>
          </a:xfrm>
          <a:prstGeom prst="rect">
            <a:avLst/>
          </a:prstGeom>
          <a:noFill/>
          <a:ln w="9525">
            <a:noFill/>
          </a:ln>
        </p:spPr>
      </p:pic>
      <p:sp>
        <p:nvSpPr>
          <p:cNvPr id="16387" name="标题 16387"/>
          <p:cNvSpPr>
            <a:spLocks noGrp="1"/>
          </p:cNvSpPr>
          <p:nvPr>
            <p:ph type="title"/>
          </p:nvPr>
        </p:nvSpPr>
        <p:spPr>
          <a:xfrm>
            <a:off x="457200" y="152400"/>
            <a:ext cx="8229600" cy="1143000"/>
          </a:xfrm>
          <a:ln/>
        </p:spPr>
        <p:txBody>
          <a:bodyPr anchor="ctr"/>
          <a:p>
            <a:r>
              <a:rPr lang="en-US" altLang="zh-CN" sz="2100">
                <a:ea typeface="华文楷体" pitchFamily="2" charset="-122"/>
              </a:rPr>
              <a:t>1</a:t>
            </a:r>
            <a:r>
              <a:rPr lang="zh-CN" altLang="en-US" sz="2100">
                <a:ea typeface="华文楷体" pitchFamily="2" charset="-122"/>
              </a:rPr>
              <a:t>、项目合理建设规模的确定</a:t>
            </a:r>
            <a:endParaRPr lang="zh-CN" altLang="en-US" sz="2100">
              <a:ea typeface="华文楷体" pitchFamily="2" charset="-122"/>
            </a:endParaRPr>
          </a:p>
        </p:txBody>
      </p:sp>
    </p:spTree>
  </p:cSld>
  <p:clrMapOvr>
    <a:masterClrMapping/>
  </p:clrMapOvr>
  <p:transition spd="med">
    <p:cover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7409"/>
          <p:cNvSpPr>
            <a:spLocks noGrp="1"/>
          </p:cNvSpPr>
          <p:nvPr>
            <p:ph type="title"/>
          </p:nvPr>
        </p:nvSpPr>
        <p:spPr>
          <a:ln/>
        </p:spPr>
        <p:txBody>
          <a:bodyPr anchor="b"/>
          <a:p>
            <a:r>
              <a:rPr lang="zh-CN" altLang="en-US" dirty="0"/>
              <a:t>4.建设规模方案比选</a:t>
            </a:r>
            <a:endParaRPr lang="zh-CN" altLang="en-US" dirty="0"/>
          </a:p>
        </p:txBody>
      </p:sp>
      <p:sp>
        <p:nvSpPr>
          <p:cNvPr id="17410" name="文本占位符 17410"/>
          <p:cNvSpPr>
            <a:spLocks noGrp="1"/>
          </p:cNvSpPr>
          <p:nvPr>
            <p:ph idx="1"/>
          </p:nvPr>
        </p:nvSpPr>
        <p:spPr>
          <a:ln/>
        </p:spPr>
        <p:txBody>
          <a:bodyPr anchor="t"/>
          <a:p>
            <a:r>
              <a:rPr lang="zh-CN" altLang="en-US" dirty="0"/>
              <a:t>1）盈亏平衡产量分析法。</a:t>
            </a:r>
            <a:endParaRPr lang="zh-CN" altLang="en-US" dirty="0"/>
          </a:p>
          <a:p>
            <a:r>
              <a:rPr lang="zh-CN" altLang="en-US" dirty="0"/>
              <a:t>2）平均成本法</a:t>
            </a:r>
            <a:endParaRPr lang="zh-CN" altLang="en-US" dirty="0"/>
          </a:p>
          <a:p>
            <a:r>
              <a:rPr lang="zh-CN" altLang="en-US" dirty="0"/>
              <a:t>3）生产能力平衡法</a:t>
            </a:r>
            <a:endParaRPr lang="zh-CN" altLang="en-US" dirty="0"/>
          </a:p>
          <a:p>
            <a:r>
              <a:rPr lang="zh-CN" altLang="en-US" dirty="0"/>
              <a:t>4）政府和行业规定。</a:t>
            </a:r>
            <a:endParaRPr lang="zh-CN" altLang="en-US" dirty="0"/>
          </a:p>
        </p:txBody>
      </p:sp>
    </p:spTree>
  </p:cSld>
  <p:clrMapOvr>
    <a:masterClrMapping/>
  </p:clrMapOvr>
  <p:transition spd="med">
    <p:cover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8433"/>
          <p:cNvSpPr>
            <a:spLocks noGrp="1"/>
          </p:cNvSpPr>
          <p:nvPr>
            <p:ph type="title"/>
          </p:nvPr>
        </p:nvSpPr>
        <p:spPr>
          <a:xfrm>
            <a:off x="0" y="404813"/>
            <a:ext cx="8934450" cy="830262"/>
          </a:xfrm>
          <a:ln/>
        </p:spPr>
        <p:txBody>
          <a:bodyPr anchor="b"/>
          <a:p>
            <a:r>
              <a:rPr lang="en-US" altLang="zh-CN" sz="3400" b="1">
                <a:latin typeface="黑体" panose="02010609060101010101" pitchFamily="49" charset="-122"/>
                <a:ea typeface="黑体" panose="02010609060101010101" pitchFamily="49" charset="-122"/>
              </a:rPr>
              <a:t>4.1.3</a:t>
            </a:r>
            <a:r>
              <a:rPr lang="zh-CN" altLang="en-US" sz="3400" b="1">
                <a:latin typeface="黑体" panose="02010609060101010101" pitchFamily="49" charset="-122"/>
                <a:ea typeface="黑体" panose="02010609060101010101" pitchFamily="49" charset="-122"/>
              </a:rPr>
              <a:t>项目决策阶段影响工程造价的</a:t>
            </a:r>
            <a:br>
              <a:rPr lang="zh-CN" altLang="en-US" sz="3400" b="1">
                <a:latin typeface="黑体" panose="02010609060101010101" pitchFamily="49" charset="-122"/>
                <a:ea typeface="黑体" panose="02010609060101010101" pitchFamily="49" charset="-122"/>
              </a:rPr>
            </a:br>
            <a:r>
              <a:rPr lang="zh-CN" altLang="en-US" sz="3400" b="1">
                <a:latin typeface="黑体" panose="02010609060101010101" pitchFamily="49" charset="-122"/>
                <a:ea typeface="黑体" panose="02010609060101010101" pitchFamily="49" charset="-122"/>
              </a:rPr>
              <a:t>                         主要因素</a:t>
            </a:r>
            <a:endParaRPr lang="zh-CN" altLang="en-US" sz="3400" b="1">
              <a:latin typeface="黑体" panose="02010609060101010101" pitchFamily="49" charset="-122"/>
              <a:ea typeface="黑体" panose="02010609060101010101" pitchFamily="49" charset="-122"/>
            </a:endParaRPr>
          </a:p>
        </p:txBody>
      </p:sp>
      <p:sp>
        <p:nvSpPr>
          <p:cNvPr id="18435" name="内容占位符 18434"/>
          <p:cNvSpPr>
            <a:spLocks noGrp="1"/>
          </p:cNvSpPr>
          <p:nvPr>
            <p:ph idx="1"/>
          </p:nvPr>
        </p:nvSpPr>
        <p:spPr>
          <a:xfrm>
            <a:off x="250825" y="1484313"/>
            <a:ext cx="8351838" cy="5689600"/>
          </a:xfrm>
          <a:ln/>
        </p:spPr>
        <p:txBody>
          <a:bodyPr anchor="t"/>
          <a:p>
            <a:pPr marL="186055" indent="-186055" algn="just">
              <a:buClr>
                <a:srgbClr val="FF3300"/>
              </a:buClr>
              <a:buSzPct val="120000"/>
              <a:buNone/>
            </a:pPr>
            <a:r>
              <a:rPr lang="zh-CN" altLang="en-US" b="1">
                <a:solidFill>
                  <a:srgbClr val="0066FF"/>
                </a:solidFill>
              </a:rPr>
              <a:t>（二）建设地区及建设地点（厂址）</a:t>
            </a:r>
            <a:endParaRPr lang="zh-CN" altLang="en-US" b="1">
              <a:solidFill>
                <a:srgbClr val="0066FF"/>
              </a:solidFill>
            </a:endParaRPr>
          </a:p>
          <a:p>
            <a:pPr marL="186055" indent="-186055">
              <a:buNone/>
            </a:pPr>
            <a:r>
              <a:rPr lang="zh-CN" altLang="en-US" sz="2600" b="1"/>
              <a:t>    </a:t>
            </a:r>
            <a:r>
              <a:rPr lang="en-US" altLang="zh-CN" sz="2600" b="1"/>
              <a:t>1. </a:t>
            </a:r>
            <a:r>
              <a:rPr lang="zh-CN" altLang="en-US" sz="2600" b="1"/>
              <a:t>建设地区的选择</a:t>
            </a:r>
            <a:endParaRPr lang="zh-CN" altLang="en-US" sz="2600" b="1"/>
          </a:p>
          <a:p>
            <a:pPr marL="186055" indent="-186055">
              <a:buNone/>
            </a:pPr>
            <a:r>
              <a:rPr lang="zh-CN" altLang="en-US" sz="1900">
                <a:latin typeface="宋体" panose="02010600030101010101" pitchFamily="2" charset="-122"/>
              </a:rPr>
              <a:t>      建设地区选择得合理与否，在很大程度上决定着拟建项目的命运，影响着工程造价的高低、建设工期的长短、建设质量的好坏，还影响到项目建成后的运营状况。因此，建设地区的选择要充分考虑各种因素的制约，具体要考虑以下因素：</a:t>
            </a:r>
            <a:endParaRPr lang="zh-CN" altLang="en-US" sz="1900">
              <a:latin typeface="宋体" panose="02010600030101010101" pitchFamily="2" charset="-122"/>
            </a:endParaRPr>
          </a:p>
          <a:p>
            <a:pPr marL="1303655" lvl="1" indent="-533400">
              <a:buNone/>
            </a:pPr>
            <a:r>
              <a:rPr lang="zh-CN" altLang="en-US" sz="2000"/>
              <a:t>（</a:t>
            </a:r>
            <a:r>
              <a:rPr lang="en-US" altLang="zh-CN" sz="2000"/>
              <a:t>1</a:t>
            </a:r>
            <a:r>
              <a:rPr lang="zh-CN" altLang="en-US" sz="2000"/>
              <a:t>）要符合国民经济发展战略规划、国家工业布局总体规划和地区经济发展规划的要求。</a:t>
            </a:r>
            <a:endParaRPr lang="zh-CN" altLang="en-US" sz="2000"/>
          </a:p>
          <a:p>
            <a:pPr marL="1303655" lvl="1" indent="-533400">
              <a:buNone/>
            </a:pPr>
            <a:r>
              <a:rPr lang="zh-CN" altLang="en-US" sz="2000"/>
              <a:t>（</a:t>
            </a:r>
            <a:r>
              <a:rPr lang="en-US" altLang="zh-CN" sz="2000"/>
              <a:t>2</a:t>
            </a:r>
            <a:r>
              <a:rPr lang="zh-CN" altLang="en-US" sz="2000"/>
              <a:t>）要根据项目的特点和需要，充分考虑原材料条件、能源条件、水源条件、各地区对项目产品需求及运输条件等。</a:t>
            </a:r>
            <a:endParaRPr lang="zh-CN" altLang="en-US" sz="2000"/>
          </a:p>
          <a:p>
            <a:pPr marL="1303655" lvl="1" indent="-533400">
              <a:buNone/>
            </a:pPr>
            <a:r>
              <a:rPr lang="zh-CN" altLang="en-US" sz="2000"/>
              <a:t>（</a:t>
            </a:r>
            <a:r>
              <a:rPr lang="en-US" altLang="zh-CN" sz="2000"/>
              <a:t>3</a:t>
            </a:r>
            <a:r>
              <a:rPr lang="zh-CN" altLang="en-US" sz="2000"/>
              <a:t>）要综合考虑气象、地质、水文等建厂的自然条件。</a:t>
            </a:r>
            <a:endParaRPr lang="zh-CN" altLang="en-US" sz="2000"/>
          </a:p>
          <a:p>
            <a:pPr marL="1303655" lvl="1" indent="-533400">
              <a:buNone/>
            </a:pPr>
            <a:r>
              <a:rPr lang="zh-CN" altLang="en-US" sz="2000"/>
              <a:t>（</a:t>
            </a:r>
            <a:r>
              <a:rPr lang="en-US" altLang="zh-CN" sz="2000"/>
              <a:t>4</a:t>
            </a:r>
            <a:r>
              <a:rPr lang="zh-CN" altLang="en-US" sz="2000"/>
              <a:t>）要充分考虑劳动力来源、生活环境、协作、施工力量、风俗文化等社会环境因素的影响。</a:t>
            </a:r>
            <a:endParaRPr lang="zh-CN" altLang="en-US" sz="2000"/>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435">
                                            <p:txEl>
                                              <p:charRg st="0" end="17"/>
                                            </p:txEl>
                                          </p:spTgt>
                                        </p:tgtEl>
                                        <p:attrNameLst>
                                          <p:attrName>style.visibility</p:attrName>
                                        </p:attrNameLst>
                                      </p:cBhvr>
                                      <p:to>
                                        <p:strVal val="visible"/>
                                      </p:to>
                                    </p:set>
                                    <p:anim calcmode="lin" valueType="num">
                                      <p:cBhvr additive="base">
                                        <p:cTn id="7" dur="500" fill="hold"/>
                                        <p:tgtEl>
                                          <p:spTgt spid="18435">
                                            <p:txEl>
                                              <p:charRg st="0" end="1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charRg st="0" end="1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charRg st="17" end="32"/>
                                            </p:txEl>
                                          </p:spTgt>
                                        </p:tgtEl>
                                        <p:attrNameLst>
                                          <p:attrName>style.visibility</p:attrName>
                                        </p:attrNameLst>
                                      </p:cBhvr>
                                      <p:to>
                                        <p:strVal val="visible"/>
                                      </p:to>
                                    </p:set>
                                    <p:anim calcmode="lin" valueType="num">
                                      <p:cBhvr additive="base">
                                        <p:cTn id="13" dur="500" fill="hold"/>
                                        <p:tgtEl>
                                          <p:spTgt spid="18435">
                                            <p:txEl>
                                              <p:charRg st="17" end="3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charRg st="17" end="3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charRg st="32" end="143"/>
                                            </p:txEl>
                                          </p:spTgt>
                                        </p:tgtEl>
                                        <p:attrNameLst>
                                          <p:attrName>style.visibility</p:attrName>
                                        </p:attrNameLst>
                                      </p:cBhvr>
                                      <p:to>
                                        <p:strVal val="visible"/>
                                      </p:to>
                                    </p:set>
                                    <p:anim calcmode="lin" valueType="num">
                                      <p:cBhvr additive="base">
                                        <p:cTn id="19" dur="500" fill="hold"/>
                                        <p:tgtEl>
                                          <p:spTgt spid="18435">
                                            <p:txEl>
                                              <p:charRg st="32" end="14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charRg st="32" end="14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435">
                                            <p:txEl>
                                              <p:charRg st="143" end="184"/>
                                            </p:txEl>
                                          </p:spTgt>
                                        </p:tgtEl>
                                        <p:attrNameLst>
                                          <p:attrName>style.visibility</p:attrName>
                                        </p:attrNameLst>
                                      </p:cBhvr>
                                      <p:to>
                                        <p:strVal val="visible"/>
                                      </p:to>
                                    </p:set>
                                    <p:animEffect transition="in" filter="blinds(horizontal)">
                                      <p:cBhvr>
                                        <p:cTn id="25" dur="500"/>
                                        <p:tgtEl>
                                          <p:spTgt spid="18435">
                                            <p:txEl>
                                              <p:charRg st="143" end="18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8435">
                                            <p:txEl>
                                              <p:charRg st="184" end="237"/>
                                            </p:txEl>
                                          </p:spTgt>
                                        </p:tgtEl>
                                        <p:attrNameLst>
                                          <p:attrName>style.visibility</p:attrName>
                                        </p:attrNameLst>
                                      </p:cBhvr>
                                      <p:to>
                                        <p:strVal val="visible"/>
                                      </p:to>
                                    </p:set>
                                    <p:animEffect transition="in" filter="blinds(horizontal)">
                                      <p:cBhvr>
                                        <p:cTn id="30" dur="500"/>
                                        <p:tgtEl>
                                          <p:spTgt spid="18435">
                                            <p:txEl>
                                              <p:charRg st="184" end="23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8435">
                                            <p:txEl>
                                              <p:charRg st="237" end="263"/>
                                            </p:txEl>
                                          </p:spTgt>
                                        </p:tgtEl>
                                        <p:attrNameLst>
                                          <p:attrName>style.visibility</p:attrName>
                                        </p:attrNameLst>
                                      </p:cBhvr>
                                      <p:to>
                                        <p:strVal val="visible"/>
                                      </p:to>
                                    </p:set>
                                    <p:animEffect transition="in" filter="blinds(horizontal)">
                                      <p:cBhvr>
                                        <p:cTn id="35" dur="500"/>
                                        <p:tgtEl>
                                          <p:spTgt spid="18435">
                                            <p:txEl>
                                              <p:charRg st="237" end="26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8435">
                                            <p:txEl>
                                              <p:charRg st="263" end="306"/>
                                            </p:txEl>
                                          </p:spTgt>
                                        </p:tgtEl>
                                        <p:attrNameLst>
                                          <p:attrName>style.visibility</p:attrName>
                                        </p:attrNameLst>
                                      </p:cBhvr>
                                      <p:to>
                                        <p:strVal val="visible"/>
                                      </p:to>
                                    </p:set>
                                    <p:animEffect transition="in" filter="blinds(horizontal)">
                                      <p:cBhvr>
                                        <p:cTn id="40" dur="500"/>
                                        <p:tgtEl>
                                          <p:spTgt spid="18435">
                                            <p:txEl>
                                              <p:charRg st="263" end="30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9457"/>
          <p:cNvSpPr>
            <a:spLocks noGrp="1"/>
          </p:cNvSpPr>
          <p:nvPr>
            <p:ph type="title"/>
          </p:nvPr>
        </p:nvSpPr>
        <p:spPr>
          <a:ln/>
        </p:spPr>
        <p:txBody>
          <a:bodyPr anchor="b"/>
          <a:p>
            <a:endParaRPr lang="zh-CN" altLang="en-US" dirty="0"/>
          </a:p>
        </p:txBody>
      </p:sp>
      <p:sp>
        <p:nvSpPr>
          <p:cNvPr id="19458" name="文本占位符 19458"/>
          <p:cNvSpPr>
            <a:spLocks noGrp="1"/>
          </p:cNvSpPr>
          <p:nvPr>
            <p:ph idx="1"/>
          </p:nvPr>
        </p:nvSpPr>
        <p:spPr>
          <a:ln/>
        </p:spPr>
        <p:txBody>
          <a:bodyPr anchor="t"/>
          <a:p>
            <a:pPr>
              <a:buNone/>
            </a:pPr>
            <a:r>
              <a:rPr lang="zh-CN" altLang="en-US" b="1">
                <a:latin typeface="华文楷体" pitchFamily="2" charset="-122"/>
                <a:ea typeface="华文楷体" pitchFamily="2" charset="-122"/>
              </a:rPr>
              <a:t>建设地区的选择要遵循两个原则</a:t>
            </a:r>
            <a:r>
              <a:rPr lang="zh-CN" altLang="en-US">
                <a:latin typeface="华文楷体" pitchFamily="2" charset="-122"/>
                <a:ea typeface="华文楷体" pitchFamily="2" charset="-122"/>
              </a:rPr>
              <a:t>：</a:t>
            </a:r>
            <a:endParaRPr lang="zh-CN" altLang="en-US">
              <a:latin typeface="华文楷体" pitchFamily="2" charset="-122"/>
              <a:ea typeface="华文楷体" pitchFamily="2" charset="-122"/>
            </a:endParaRPr>
          </a:p>
          <a:p>
            <a:pPr>
              <a:buNone/>
            </a:pPr>
            <a:r>
              <a:rPr lang="zh-CN" altLang="en-US">
                <a:latin typeface="华文楷体" pitchFamily="2" charset="-122"/>
                <a:ea typeface="华文楷体" pitchFamily="2" charset="-122"/>
              </a:rPr>
              <a:t>（</a:t>
            </a:r>
            <a:r>
              <a:rPr lang="en-US" altLang="zh-CN" sz="2600">
                <a:latin typeface="华文楷体" pitchFamily="2" charset="-122"/>
                <a:ea typeface="华文楷体" pitchFamily="2" charset="-122"/>
              </a:rPr>
              <a:t>1</a:t>
            </a:r>
            <a:r>
              <a:rPr lang="zh-CN" altLang="en-US" sz="2600">
                <a:latin typeface="华文楷体" pitchFamily="2" charset="-122"/>
                <a:ea typeface="华文楷体" pitchFamily="2" charset="-122"/>
              </a:rPr>
              <a:t>）靠近原料、燃料供应地和产品消费地的原则。</a:t>
            </a:r>
            <a:endParaRPr lang="zh-CN" altLang="en-US" sz="2600">
              <a:latin typeface="华文楷体" pitchFamily="2" charset="-122"/>
              <a:ea typeface="华文楷体" pitchFamily="2" charset="-122"/>
            </a:endParaRPr>
          </a:p>
          <a:p>
            <a:pPr>
              <a:buNone/>
            </a:pPr>
            <a:r>
              <a:rPr lang="zh-CN" altLang="en-US" sz="2600">
                <a:latin typeface="华文楷体" pitchFamily="2" charset="-122"/>
                <a:ea typeface="华文楷体" pitchFamily="2" charset="-122"/>
              </a:rPr>
              <a:t>（</a:t>
            </a:r>
            <a:r>
              <a:rPr lang="en-US" altLang="zh-CN" sz="2600">
                <a:latin typeface="华文楷体" pitchFamily="2" charset="-122"/>
                <a:ea typeface="华文楷体" pitchFamily="2" charset="-122"/>
              </a:rPr>
              <a:t>2</a:t>
            </a:r>
            <a:r>
              <a:rPr lang="zh-CN" altLang="en-US" sz="2600">
                <a:latin typeface="华文楷体" pitchFamily="2" charset="-122"/>
                <a:ea typeface="华文楷体" pitchFamily="2" charset="-122"/>
              </a:rPr>
              <a:t>）工业项目适当聚集的原则。</a:t>
            </a:r>
            <a:endParaRPr lang="zh-CN" altLang="en-US" sz="2600">
              <a:latin typeface="华文楷体" pitchFamily="2" charset="-122"/>
              <a:ea typeface="华文楷体" pitchFamily="2" charset="-122"/>
            </a:endParaRPr>
          </a:p>
          <a:p>
            <a:endParaRPr lang="zh-CN" altLang="en-US" sz="2600"/>
          </a:p>
        </p:txBody>
      </p:sp>
      <p:pic>
        <p:nvPicPr>
          <p:cNvPr id="19459" name="图片 19459"/>
          <p:cNvPicPr>
            <a:picLocks noChangeAspect="1"/>
          </p:cNvPicPr>
          <p:nvPr/>
        </p:nvPicPr>
        <p:blipFill>
          <a:blip r:embed="rId1"/>
          <a:stretch>
            <a:fillRect/>
          </a:stretch>
        </p:blipFill>
        <p:spPr>
          <a:xfrm>
            <a:off x="4859338" y="3617913"/>
            <a:ext cx="4284662" cy="3201987"/>
          </a:xfrm>
          <a:prstGeom prst="rect">
            <a:avLst/>
          </a:prstGeom>
          <a:noFill/>
          <a:ln w="9525">
            <a:noFill/>
          </a:ln>
        </p:spPr>
      </p:pic>
    </p:spTree>
  </p:cSld>
  <p:clrMapOvr>
    <a:masterClrMapping/>
  </p:clrMapOvr>
  <p:transition spd="med">
    <p:cover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20481"/>
          <p:cNvSpPr>
            <a:spLocks noGrp="1"/>
          </p:cNvSpPr>
          <p:nvPr>
            <p:ph type="title"/>
          </p:nvPr>
        </p:nvSpPr>
        <p:spPr>
          <a:xfrm>
            <a:off x="179388" y="260350"/>
            <a:ext cx="8755062" cy="830263"/>
          </a:xfrm>
          <a:ln/>
        </p:spPr>
        <p:txBody>
          <a:bodyPr anchor="b"/>
          <a:p>
            <a:r>
              <a:rPr lang="en-US" altLang="zh-CN" sz="3400" b="1">
                <a:latin typeface="黑体" panose="02010609060101010101" pitchFamily="49" charset="-122"/>
                <a:ea typeface="黑体" panose="02010609060101010101" pitchFamily="49" charset="-122"/>
              </a:rPr>
              <a:t>4.1.3</a:t>
            </a:r>
            <a:r>
              <a:rPr lang="zh-CN" altLang="en-US" sz="3400" b="1">
                <a:latin typeface="黑体" panose="02010609060101010101" pitchFamily="49" charset="-122"/>
                <a:ea typeface="黑体" panose="02010609060101010101" pitchFamily="49" charset="-122"/>
              </a:rPr>
              <a:t>项目决策阶段影响工程造价的</a:t>
            </a:r>
            <a:br>
              <a:rPr lang="zh-CN" altLang="en-US" sz="3400" b="1">
                <a:solidFill>
                  <a:srgbClr val="0066FF"/>
                </a:solidFill>
                <a:latin typeface="黑体" panose="02010609060101010101" pitchFamily="49" charset="-122"/>
                <a:ea typeface="黑体" panose="02010609060101010101" pitchFamily="49" charset="-122"/>
              </a:rPr>
            </a:br>
            <a:r>
              <a:rPr lang="zh-CN" altLang="en-US" sz="3400" b="1">
                <a:latin typeface="黑体" panose="02010609060101010101" pitchFamily="49" charset="-122"/>
                <a:ea typeface="黑体" panose="02010609060101010101" pitchFamily="49" charset="-122"/>
              </a:rPr>
              <a:t>                         主要因素</a:t>
            </a:r>
            <a:endParaRPr lang="zh-CN" altLang="en-US" sz="3400" b="1">
              <a:latin typeface="黑体" panose="02010609060101010101" pitchFamily="49" charset="-122"/>
              <a:ea typeface="黑体" panose="02010609060101010101" pitchFamily="49" charset="-122"/>
            </a:endParaRPr>
          </a:p>
        </p:txBody>
      </p:sp>
      <p:sp>
        <p:nvSpPr>
          <p:cNvPr id="20483" name="内容占位符 20482"/>
          <p:cNvSpPr>
            <a:spLocks noGrp="1"/>
          </p:cNvSpPr>
          <p:nvPr>
            <p:ph idx="1"/>
          </p:nvPr>
        </p:nvSpPr>
        <p:spPr>
          <a:xfrm>
            <a:off x="0" y="1412875"/>
            <a:ext cx="9361488" cy="6092825"/>
          </a:xfrm>
          <a:ln/>
        </p:spPr>
        <p:txBody>
          <a:bodyPr anchor="t"/>
          <a:p>
            <a:pPr marL="186055" indent="-186055">
              <a:buClr>
                <a:srgbClr val="FF3300"/>
              </a:buClr>
              <a:buSzPct val="120000"/>
              <a:buNone/>
            </a:pPr>
            <a:r>
              <a:rPr lang="zh-CN" altLang="en-US">
                <a:solidFill>
                  <a:srgbClr val="0066FF"/>
                </a:solidFill>
                <a:latin typeface="黑体" panose="02010609060101010101" pitchFamily="49" charset="-122"/>
                <a:ea typeface="黑体" panose="02010609060101010101" pitchFamily="49" charset="-122"/>
              </a:rPr>
              <a:t>（二）建设地区及建设地点（厂址）</a:t>
            </a:r>
            <a:endParaRPr lang="zh-CN" altLang="en-US">
              <a:solidFill>
                <a:srgbClr val="0066FF"/>
              </a:solidFill>
              <a:latin typeface="黑体" panose="02010609060101010101" pitchFamily="49" charset="-122"/>
              <a:ea typeface="黑体" panose="02010609060101010101" pitchFamily="49" charset="-122"/>
            </a:endParaRPr>
          </a:p>
          <a:p>
            <a:pPr marL="1303655" lvl="1" indent="-533400">
              <a:buClr>
                <a:srgbClr val="FF3300"/>
              </a:buClr>
              <a:buSzPct val="120000"/>
              <a:buNone/>
            </a:pPr>
            <a:r>
              <a:rPr lang="en-US" altLang="zh-CN" b="1"/>
              <a:t>2. </a:t>
            </a:r>
            <a:r>
              <a:rPr lang="zh-CN" altLang="en-US" b="1"/>
              <a:t>建设地点（厂址）的选择</a:t>
            </a:r>
            <a:endParaRPr lang="zh-CN" altLang="en-US" b="1"/>
          </a:p>
          <a:p>
            <a:pPr marL="1303655" lvl="1" indent="-533400">
              <a:buClr>
                <a:srgbClr val="FF3300"/>
              </a:buClr>
              <a:buSzPct val="120000"/>
              <a:buNone/>
            </a:pPr>
            <a:r>
              <a:rPr lang="zh-CN" altLang="en-US" sz="2200">
                <a:latin typeface="宋体" panose="02010600030101010101" pitchFamily="2" charset="-122"/>
              </a:rPr>
              <a:t>（</a:t>
            </a:r>
            <a:r>
              <a:rPr lang="en-US" altLang="zh-CN" sz="2200">
                <a:latin typeface="宋体" panose="02010600030101010101" pitchFamily="2" charset="-122"/>
              </a:rPr>
              <a:t>1</a:t>
            </a:r>
            <a:r>
              <a:rPr lang="zh-CN" altLang="en-US" sz="2200">
                <a:latin typeface="宋体" panose="02010600030101010101" pitchFamily="2" charset="-122"/>
              </a:rPr>
              <a:t>）选择建设地点的要求：</a:t>
            </a:r>
            <a:r>
              <a:rPr lang="zh-CN" altLang="en-US">
                <a:latin typeface="宋体" panose="02010600030101010101" pitchFamily="2" charset="-122"/>
              </a:rPr>
              <a:t> </a:t>
            </a:r>
            <a:endParaRPr lang="zh-CN" altLang="en-US" b="1">
              <a:latin typeface="宋体" panose="02010600030101010101" pitchFamily="2" charset="-122"/>
            </a:endParaRPr>
          </a:p>
          <a:p>
            <a:pPr marL="1951355" lvl="2" indent="-457200"/>
            <a:r>
              <a:rPr lang="en-US" altLang="zh-CN" sz="2100">
                <a:latin typeface="宋体" panose="02010600030101010101" pitchFamily="2" charset="-122"/>
              </a:rPr>
              <a:t>1</a:t>
            </a:r>
            <a:r>
              <a:rPr lang="zh-CN" altLang="en-US" sz="2100">
                <a:latin typeface="宋体" panose="02010600030101010101" pitchFamily="2" charset="-122"/>
              </a:rPr>
              <a:t>）节约土地，少占耕地。</a:t>
            </a:r>
            <a:endParaRPr lang="zh-CN" altLang="en-US" sz="2100">
              <a:latin typeface="宋体" panose="02010600030101010101" pitchFamily="2" charset="-122"/>
            </a:endParaRPr>
          </a:p>
          <a:p>
            <a:pPr marL="1951355" lvl="2" indent="-457200"/>
            <a:r>
              <a:rPr lang="en-US" altLang="zh-CN" sz="2100">
                <a:latin typeface="宋体" panose="02010600030101010101" pitchFamily="2" charset="-122"/>
              </a:rPr>
              <a:t>2</a:t>
            </a:r>
            <a:r>
              <a:rPr lang="zh-CN" altLang="en-US" sz="2100">
                <a:latin typeface="宋体" panose="02010600030101010101" pitchFamily="2" charset="-122"/>
              </a:rPr>
              <a:t>）减少拆迁移民。 </a:t>
            </a:r>
            <a:endParaRPr lang="zh-CN" altLang="en-US" sz="2100">
              <a:latin typeface="宋体" panose="02010600030101010101" pitchFamily="2" charset="-122"/>
            </a:endParaRPr>
          </a:p>
          <a:p>
            <a:pPr marL="1951355" lvl="2" indent="-457200"/>
            <a:r>
              <a:rPr lang="en-US" altLang="zh-CN" sz="2100">
                <a:latin typeface="宋体" panose="02010600030101010101" pitchFamily="2" charset="-122"/>
              </a:rPr>
              <a:t>3</a:t>
            </a:r>
            <a:r>
              <a:rPr lang="zh-CN" altLang="en-US" sz="2100">
                <a:latin typeface="宋体" panose="02010600030101010101" pitchFamily="2" charset="-122"/>
              </a:rPr>
              <a:t>）应尽量选在工程地质、水文地质条件较好的地段 </a:t>
            </a:r>
            <a:endParaRPr lang="zh-CN" altLang="en-US" sz="2100">
              <a:latin typeface="宋体" panose="02010600030101010101" pitchFamily="2" charset="-122"/>
            </a:endParaRPr>
          </a:p>
          <a:p>
            <a:pPr marL="1951355" lvl="2" indent="-457200"/>
            <a:r>
              <a:rPr lang="en-US" altLang="zh-CN" sz="2100">
                <a:latin typeface="宋体" panose="02010600030101010101" pitchFamily="2" charset="-122"/>
              </a:rPr>
              <a:t>4</a:t>
            </a:r>
            <a:r>
              <a:rPr lang="zh-CN" altLang="en-US" sz="2100">
                <a:latin typeface="宋体" panose="02010600030101010101" pitchFamily="2" charset="-122"/>
              </a:rPr>
              <a:t>）要有利于厂区合理布置和安全运行。 </a:t>
            </a:r>
            <a:endParaRPr lang="zh-CN" altLang="en-US" sz="2100">
              <a:latin typeface="宋体" panose="02010600030101010101" pitchFamily="2" charset="-122"/>
            </a:endParaRPr>
          </a:p>
          <a:p>
            <a:pPr marL="1951355" lvl="2" indent="-457200"/>
            <a:r>
              <a:rPr lang="en-US" altLang="zh-CN" sz="2100">
                <a:latin typeface="宋体" panose="02010600030101010101" pitchFamily="2" charset="-122"/>
              </a:rPr>
              <a:t>5</a:t>
            </a:r>
            <a:r>
              <a:rPr lang="zh-CN" altLang="en-US" sz="2100">
                <a:latin typeface="宋体" panose="02010600030101010101" pitchFamily="2" charset="-122"/>
              </a:rPr>
              <a:t>）尽量靠近交通运输条件和水电等供应条件好的地方。 </a:t>
            </a:r>
            <a:endParaRPr lang="zh-CN" altLang="en-US" sz="2100">
              <a:latin typeface="宋体" panose="02010600030101010101" pitchFamily="2" charset="-122"/>
            </a:endParaRPr>
          </a:p>
          <a:p>
            <a:pPr marL="1951355" lvl="2" indent="-457200"/>
            <a:r>
              <a:rPr lang="en-US" altLang="zh-CN" sz="2100">
                <a:latin typeface="宋体" panose="02010600030101010101" pitchFamily="2" charset="-122"/>
              </a:rPr>
              <a:t>6</a:t>
            </a:r>
            <a:r>
              <a:rPr lang="zh-CN" altLang="en-US" sz="2100">
                <a:latin typeface="宋体" panose="02010600030101010101" pitchFamily="2" charset="-122"/>
              </a:rPr>
              <a:t>）应尽量减少对环境的污染。</a:t>
            </a:r>
            <a:r>
              <a:rPr lang="zh-CN" altLang="en-US" b="1"/>
              <a:t>  </a:t>
            </a:r>
            <a:endParaRPr lang="zh-CN" altLang="en-US" b="1"/>
          </a:p>
          <a:p>
            <a:pPr marL="1303655" lvl="1" indent="-533400">
              <a:buClr>
                <a:srgbClr val="FF3300"/>
              </a:buClr>
              <a:buNone/>
            </a:pPr>
            <a:r>
              <a:rPr lang="zh-CN" altLang="en-US" sz="2200">
                <a:latin typeface="宋体" panose="02010600030101010101" pitchFamily="2" charset="-122"/>
              </a:rPr>
              <a:t>（</a:t>
            </a:r>
            <a:r>
              <a:rPr lang="en-US" altLang="zh-CN" sz="2200">
                <a:latin typeface="宋体" panose="02010600030101010101" pitchFamily="2" charset="-122"/>
              </a:rPr>
              <a:t>2</a:t>
            </a:r>
            <a:r>
              <a:rPr lang="zh-CN" altLang="en-US" sz="2200">
                <a:latin typeface="宋体" panose="02010600030101010101" pitchFamily="2" charset="-122"/>
              </a:rPr>
              <a:t>）厂址选择时的费用分析。</a:t>
            </a:r>
            <a:endParaRPr lang="zh-CN" altLang="en-US" sz="2200">
              <a:latin typeface="宋体" panose="02010600030101010101" pitchFamily="2" charset="-122"/>
            </a:endParaRPr>
          </a:p>
          <a:p>
            <a:pPr marL="1951355" lvl="2" indent="-457200"/>
            <a:r>
              <a:rPr lang="en-US" altLang="zh-CN" sz="2100">
                <a:latin typeface="宋体" panose="02010600030101010101" pitchFamily="2" charset="-122"/>
              </a:rPr>
              <a:t>1</a:t>
            </a:r>
            <a:r>
              <a:rPr lang="zh-CN" altLang="en-US" sz="2100">
                <a:latin typeface="宋体" panose="02010600030101010101" pitchFamily="2" charset="-122"/>
              </a:rPr>
              <a:t>）项目投资费用。 </a:t>
            </a:r>
            <a:endParaRPr lang="zh-CN" altLang="en-US" sz="2100">
              <a:latin typeface="宋体" panose="02010600030101010101" pitchFamily="2" charset="-122"/>
            </a:endParaRPr>
          </a:p>
          <a:p>
            <a:pPr marL="1951355" lvl="2" indent="-457200"/>
            <a:r>
              <a:rPr lang="en-US" altLang="zh-CN" sz="2100">
                <a:latin typeface="宋体" panose="02010600030101010101" pitchFamily="2" charset="-122"/>
              </a:rPr>
              <a:t>2</a:t>
            </a:r>
            <a:r>
              <a:rPr lang="zh-CN" altLang="en-US" sz="2100">
                <a:latin typeface="宋体" panose="02010600030101010101" pitchFamily="2" charset="-122"/>
              </a:rPr>
              <a:t>）项目投产后生产经营费用比较。</a:t>
            </a:r>
            <a:r>
              <a:rPr lang="zh-CN" altLang="en-US"/>
              <a:t>  </a:t>
            </a:r>
            <a:endParaRPr lang="zh-CN" altLang="en-US"/>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charRg st="17" end="3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0483">
                                            <p:txEl>
                                              <p:charRg st="32" end="47"/>
                                            </p:txEl>
                                          </p:spTgt>
                                        </p:tgtEl>
                                        <p:attrNameLst>
                                          <p:attrName>style.visibility</p:attrName>
                                        </p:attrNameLst>
                                      </p:cBhvr>
                                      <p:to>
                                        <p:strVal val="visible"/>
                                      </p:to>
                                    </p:set>
                                    <p:animEffect transition="in" filter="dissolve">
                                      <p:cBhvr>
                                        <p:cTn id="11" dur="500"/>
                                        <p:tgtEl>
                                          <p:spTgt spid="20483">
                                            <p:txEl>
                                              <p:charRg st="32" end="47"/>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20483">
                                            <p:txEl>
                                              <p:charRg st="47" end="60"/>
                                            </p:txEl>
                                          </p:spTgt>
                                        </p:tgtEl>
                                        <p:attrNameLst>
                                          <p:attrName>style.visibility</p:attrName>
                                        </p:attrNameLst>
                                      </p:cBhvr>
                                      <p:to>
                                        <p:strVal val="visible"/>
                                      </p:to>
                                    </p:set>
                                    <p:animEffect transition="in" filter="dissolve">
                                      <p:cBhvr>
                                        <p:cTn id="14" dur="500"/>
                                        <p:tgtEl>
                                          <p:spTgt spid="20483">
                                            <p:txEl>
                                              <p:charRg st="47" end="6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20483">
                                            <p:txEl>
                                              <p:charRg st="60" end="71"/>
                                            </p:txEl>
                                          </p:spTgt>
                                        </p:tgtEl>
                                        <p:attrNameLst>
                                          <p:attrName>style.visibility</p:attrName>
                                        </p:attrNameLst>
                                      </p:cBhvr>
                                      <p:to>
                                        <p:strVal val="visible"/>
                                      </p:to>
                                    </p:set>
                                    <p:animEffect transition="in" filter="dissolve">
                                      <p:cBhvr>
                                        <p:cTn id="17" dur="500"/>
                                        <p:tgtEl>
                                          <p:spTgt spid="20483">
                                            <p:txEl>
                                              <p:charRg st="60" end="7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20483">
                                            <p:txEl>
                                              <p:charRg st="71" end="96"/>
                                            </p:txEl>
                                          </p:spTgt>
                                        </p:tgtEl>
                                        <p:attrNameLst>
                                          <p:attrName>style.visibility</p:attrName>
                                        </p:attrNameLst>
                                      </p:cBhvr>
                                      <p:to>
                                        <p:strVal val="visible"/>
                                      </p:to>
                                    </p:set>
                                    <p:animEffect transition="in" filter="dissolve">
                                      <p:cBhvr>
                                        <p:cTn id="20" dur="500"/>
                                        <p:tgtEl>
                                          <p:spTgt spid="20483">
                                            <p:txEl>
                                              <p:charRg st="71" end="96"/>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0483">
                                            <p:txEl>
                                              <p:charRg st="96" end="116"/>
                                            </p:txEl>
                                          </p:spTgt>
                                        </p:tgtEl>
                                        <p:attrNameLst>
                                          <p:attrName>style.visibility</p:attrName>
                                        </p:attrNameLst>
                                      </p:cBhvr>
                                      <p:to>
                                        <p:strVal val="visible"/>
                                      </p:to>
                                    </p:set>
                                    <p:animEffect transition="in" filter="dissolve">
                                      <p:cBhvr>
                                        <p:cTn id="23" dur="500"/>
                                        <p:tgtEl>
                                          <p:spTgt spid="20483">
                                            <p:txEl>
                                              <p:charRg st="96" end="11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20483">
                                            <p:txEl>
                                              <p:charRg st="116" end="143"/>
                                            </p:txEl>
                                          </p:spTgt>
                                        </p:tgtEl>
                                        <p:attrNameLst>
                                          <p:attrName>style.visibility</p:attrName>
                                        </p:attrNameLst>
                                      </p:cBhvr>
                                      <p:to>
                                        <p:strVal val="visible"/>
                                      </p:to>
                                    </p:set>
                                    <p:animEffect transition="in" filter="dissolve">
                                      <p:cBhvr>
                                        <p:cTn id="26" dur="500"/>
                                        <p:tgtEl>
                                          <p:spTgt spid="20483">
                                            <p:txEl>
                                              <p:charRg st="116" end="143"/>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20483">
                                            <p:txEl>
                                              <p:charRg st="143" end="160"/>
                                            </p:txEl>
                                          </p:spTgt>
                                        </p:tgtEl>
                                        <p:attrNameLst>
                                          <p:attrName>style.visibility</p:attrName>
                                        </p:attrNameLst>
                                      </p:cBhvr>
                                      <p:to>
                                        <p:strVal val="visible"/>
                                      </p:to>
                                    </p:set>
                                    <p:animEffect transition="in" filter="dissolve">
                                      <p:cBhvr>
                                        <p:cTn id="29" dur="500"/>
                                        <p:tgtEl>
                                          <p:spTgt spid="20483">
                                            <p:txEl>
                                              <p:charRg st="143" end="16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0483">
                                            <p:txEl>
                                              <p:charRg st="160" end="175"/>
                                            </p:txEl>
                                          </p:spTgt>
                                        </p:tgtEl>
                                        <p:attrNameLst>
                                          <p:attrName>style.visibility</p:attrName>
                                        </p:attrNameLst>
                                      </p:cBhvr>
                                      <p:to>
                                        <p:strVal val="visible"/>
                                      </p:to>
                                    </p:set>
                                    <p:animEffect transition="in" filter="dissolve">
                                      <p:cBhvr>
                                        <p:cTn id="34" dur="500"/>
                                        <p:tgtEl>
                                          <p:spTgt spid="20483">
                                            <p:txEl>
                                              <p:charRg st="160" end="175"/>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20483">
                                            <p:txEl>
                                              <p:charRg st="175" end="186"/>
                                            </p:txEl>
                                          </p:spTgt>
                                        </p:tgtEl>
                                        <p:attrNameLst>
                                          <p:attrName>style.visibility</p:attrName>
                                        </p:attrNameLst>
                                      </p:cBhvr>
                                      <p:to>
                                        <p:strVal val="visible"/>
                                      </p:to>
                                    </p:set>
                                    <p:animEffect transition="in" filter="dissolve">
                                      <p:cBhvr>
                                        <p:cTn id="37" dur="500"/>
                                        <p:tgtEl>
                                          <p:spTgt spid="20483">
                                            <p:txEl>
                                              <p:charRg st="175" end="186"/>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20483">
                                            <p:txEl>
                                              <p:charRg st="186" end="205"/>
                                            </p:txEl>
                                          </p:spTgt>
                                        </p:tgtEl>
                                        <p:attrNameLst>
                                          <p:attrName>style.visibility</p:attrName>
                                        </p:attrNameLst>
                                      </p:cBhvr>
                                      <p:to>
                                        <p:strVal val="visible"/>
                                      </p:to>
                                    </p:set>
                                    <p:animEffect transition="in" filter="dissolve">
                                      <p:cBhvr>
                                        <p:cTn id="40" dur="500"/>
                                        <p:tgtEl>
                                          <p:spTgt spid="20483">
                                            <p:txEl>
                                              <p:charRg st="186" end="2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21505"/>
          <p:cNvSpPr>
            <a:spLocks noGrp="1"/>
          </p:cNvSpPr>
          <p:nvPr>
            <p:ph type="title"/>
          </p:nvPr>
        </p:nvSpPr>
        <p:spPr>
          <a:xfrm>
            <a:off x="179388" y="404813"/>
            <a:ext cx="8755062" cy="830262"/>
          </a:xfrm>
          <a:ln/>
        </p:spPr>
        <p:txBody>
          <a:bodyPr anchor="b"/>
          <a:p>
            <a:r>
              <a:rPr lang="en-US" altLang="zh-CN" sz="3400" b="1">
                <a:latin typeface="黑体" panose="02010609060101010101" pitchFamily="49" charset="-122"/>
                <a:ea typeface="黑体" panose="02010609060101010101" pitchFamily="49" charset="-122"/>
              </a:rPr>
              <a:t>4.1.3</a:t>
            </a:r>
            <a:r>
              <a:rPr lang="zh-CN" altLang="en-US" sz="3400" b="1">
                <a:latin typeface="黑体" panose="02010609060101010101" pitchFamily="49" charset="-122"/>
                <a:ea typeface="黑体" panose="02010609060101010101" pitchFamily="49" charset="-122"/>
              </a:rPr>
              <a:t>项目决策阶段影响工程造价的</a:t>
            </a:r>
            <a:br>
              <a:rPr lang="zh-CN" altLang="en-US" sz="3400" b="1">
                <a:latin typeface="黑体" panose="02010609060101010101" pitchFamily="49" charset="-122"/>
                <a:ea typeface="黑体" panose="02010609060101010101" pitchFamily="49" charset="-122"/>
              </a:rPr>
            </a:br>
            <a:r>
              <a:rPr lang="zh-CN" altLang="en-US" sz="3400" b="1">
                <a:latin typeface="黑体" panose="02010609060101010101" pitchFamily="49" charset="-122"/>
                <a:ea typeface="黑体" panose="02010609060101010101" pitchFamily="49" charset="-122"/>
              </a:rPr>
              <a:t>                         主要因素</a:t>
            </a:r>
            <a:endParaRPr lang="zh-CN" altLang="en-US" sz="3400" b="1">
              <a:latin typeface="黑体" panose="02010609060101010101" pitchFamily="49" charset="-122"/>
              <a:ea typeface="黑体" panose="02010609060101010101" pitchFamily="49" charset="-122"/>
            </a:endParaRPr>
          </a:p>
        </p:txBody>
      </p:sp>
      <p:sp>
        <p:nvSpPr>
          <p:cNvPr id="21507" name="内容占位符 21506"/>
          <p:cNvSpPr>
            <a:spLocks noGrp="1"/>
          </p:cNvSpPr>
          <p:nvPr>
            <p:ph idx="1"/>
          </p:nvPr>
        </p:nvSpPr>
        <p:spPr>
          <a:xfrm>
            <a:off x="0" y="1484313"/>
            <a:ext cx="8820150" cy="6092825"/>
          </a:xfrm>
          <a:ln/>
        </p:spPr>
        <p:txBody>
          <a:bodyPr anchor="t"/>
          <a:p>
            <a:pPr marL="186055" indent="-186055">
              <a:buClr>
                <a:srgbClr val="FF3300"/>
              </a:buClr>
              <a:buSzPct val="120000"/>
              <a:buNone/>
            </a:pPr>
            <a:r>
              <a:rPr lang="zh-CN" altLang="en-US">
                <a:solidFill>
                  <a:srgbClr val="0066FF"/>
                </a:solidFill>
                <a:latin typeface="黑体" panose="02010609060101010101" pitchFamily="49" charset="-122"/>
                <a:ea typeface="黑体" panose="02010609060101010101" pitchFamily="49" charset="-122"/>
              </a:rPr>
              <a:t>（三）技术方案</a:t>
            </a:r>
            <a:endParaRPr lang="zh-CN" altLang="en-US">
              <a:solidFill>
                <a:srgbClr val="0066FF"/>
              </a:solidFill>
              <a:latin typeface="黑体" panose="02010609060101010101" pitchFamily="49" charset="-122"/>
              <a:ea typeface="黑体" panose="02010609060101010101" pitchFamily="49" charset="-122"/>
            </a:endParaRPr>
          </a:p>
          <a:p>
            <a:pPr marL="1303655" lvl="1" indent="-533400">
              <a:buClr>
                <a:srgbClr val="FF3300"/>
              </a:buClr>
              <a:buSzPct val="120000"/>
              <a:buNone/>
            </a:pPr>
            <a:r>
              <a:rPr lang="en-US" altLang="zh-CN" b="1"/>
              <a:t>1.</a:t>
            </a:r>
            <a:r>
              <a:rPr lang="zh-CN" altLang="en-US" b="1"/>
              <a:t>技术方案选择的基本原则</a:t>
            </a:r>
            <a:endParaRPr lang="zh-CN" altLang="en-US" b="1"/>
          </a:p>
          <a:p>
            <a:pPr marL="1303655" lvl="1" indent="-533400">
              <a:buClr>
                <a:srgbClr val="FF3300"/>
              </a:buClr>
              <a:buSzPct val="120000"/>
              <a:buNone/>
            </a:pPr>
            <a:r>
              <a:rPr lang="zh-CN" altLang="en-US" sz="2200"/>
              <a:t>（</a:t>
            </a:r>
            <a:r>
              <a:rPr lang="en-US" altLang="zh-CN" sz="2200"/>
              <a:t>1</a:t>
            </a:r>
            <a:r>
              <a:rPr lang="zh-CN" altLang="en-US" sz="2200"/>
              <a:t>）先进适用</a:t>
            </a:r>
            <a:r>
              <a:rPr lang="zh-CN" altLang="en-US">
                <a:latin typeface="宋体" panose="02010600030101010101" pitchFamily="2" charset="-122"/>
              </a:rPr>
              <a:t> </a:t>
            </a:r>
            <a:endParaRPr lang="zh-CN" altLang="en-US">
              <a:latin typeface="宋体" panose="02010600030101010101" pitchFamily="2" charset="-122"/>
            </a:endParaRPr>
          </a:p>
          <a:p>
            <a:pPr marL="1951355" lvl="2" indent="-457200">
              <a:buClr>
                <a:schemeClr val="tx1"/>
              </a:buClr>
              <a:buSzPct val="120000"/>
            </a:pPr>
            <a:r>
              <a:rPr lang="zh-CN" altLang="en-US" sz="2100"/>
              <a:t>先进与适用，是对立的统一。</a:t>
            </a:r>
            <a:r>
              <a:rPr lang="zh-CN" altLang="en-US"/>
              <a:t> </a:t>
            </a:r>
            <a:endParaRPr lang="zh-CN" altLang="en-US" b="1"/>
          </a:p>
          <a:p>
            <a:pPr marL="1303655" lvl="1" indent="-533400">
              <a:buClr>
                <a:srgbClr val="FF3300"/>
              </a:buClr>
              <a:buNone/>
            </a:pPr>
            <a:r>
              <a:rPr lang="zh-CN" altLang="en-US" sz="2200"/>
              <a:t>（</a:t>
            </a:r>
            <a:r>
              <a:rPr lang="en-US" altLang="zh-CN" sz="2200"/>
              <a:t>2</a:t>
            </a:r>
            <a:r>
              <a:rPr lang="zh-CN" altLang="en-US" sz="2200"/>
              <a:t>）安全可靠</a:t>
            </a:r>
            <a:endParaRPr lang="zh-CN" altLang="en-US" sz="2200"/>
          </a:p>
          <a:p>
            <a:pPr marL="1951355" lvl="2" indent="-457200">
              <a:buClr>
                <a:schemeClr val="tx1"/>
              </a:buClr>
              <a:buSzPct val="120000"/>
            </a:pPr>
            <a:r>
              <a:rPr lang="zh-CN" altLang="en-US" sz="2100"/>
              <a:t>项目所采用的技术或工艺，必须经过多次试验和实践证明是成熟的，技术过关，质量可靠，有详尽的技术分析数据和可靠性记录，并且生产工艺的危害程度控制在国家规定的标准之内，才能确保生产安全运行，发挥项目的经济效益。</a:t>
            </a:r>
            <a:r>
              <a:rPr lang="zh-CN" altLang="en-US" sz="2100" b="1"/>
              <a:t> </a:t>
            </a:r>
            <a:endParaRPr lang="zh-CN" altLang="en-US" sz="2100" b="1"/>
          </a:p>
          <a:p>
            <a:pPr marL="1303655" lvl="1" indent="-533400">
              <a:buClr>
                <a:srgbClr val="FF3300"/>
              </a:buClr>
              <a:buNone/>
            </a:pPr>
            <a:r>
              <a:rPr lang="zh-CN" altLang="en-US" sz="2200"/>
              <a:t>（</a:t>
            </a:r>
            <a:r>
              <a:rPr lang="en-US" altLang="zh-CN" sz="2200"/>
              <a:t>3</a:t>
            </a:r>
            <a:r>
              <a:rPr lang="zh-CN" altLang="en-US" sz="2200"/>
              <a:t>）经济合理</a:t>
            </a:r>
            <a:endParaRPr lang="zh-CN" altLang="en-US" sz="2200"/>
          </a:p>
          <a:p>
            <a:pPr marL="1951355" lvl="2" indent="-457200">
              <a:buClr>
                <a:schemeClr val="tx1"/>
              </a:buClr>
              <a:buSzPct val="120000"/>
            </a:pPr>
            <a:r>
              <a:rPr lang="zh-CN" altLang="en-US" sz="2100">
                <a:latin typeface="宋体" panose="02010600030101010101" pitchFamily="2" charset="-122"/>
              </a:rPr>
              <a:t>经济合理是指所用的技术或工艺应能以尽可能小的消耗获得最大的经济效果 </a:t>
            </a:r>
            <a:endParaRPr lang="zh-CN" altLang="en-US" sz="2100">
              <a:latin typeface="宋体" panose="02010600030101010101" pitchFamily="2" charset="-122"/>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507">
                                            <p:txEl>
                                              <p:charRg st="22" end="31"/>
                                            </p:txEl>
                                          </p:spTgt>
                                        </p:tgtEl>
                                        <p:attrNameLst>
                                          <p:attrName>style.visibility</p:attrName>
                                        </p:attrNameLst>
                                      </p:cBhvr>
                                      <p:to>
                                        <p:strVal val="visible"/>
                                      </p:to>
                                    </p:set>
                                    <p:anim calcmode="lin" valueType="num">
                                      <p:cBhvr additive="base">
                                        <p:cTn id="7" dur="1000" fill="hold"/>
                                        <p:tgtEl>
                                          <p:spTgt spid="21507">
                                            <p:txEl>
                                              <p:charRg st="22" end="3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1507">
                                            <p:txEl>
                                              <p:charRg st="22" end="3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507">
                                            <p:txEl>
                                              <p:charRg st="31" end="46"/>
                                            </p:txEl>
                                          </p:spTgt>
                                        </p:tgtEl>
                                        <p:attrNameLst>
                                          <p:attrName>style.visibility</p:attrName>
                                        </p:attrNameLst>
                                      </p:cBhvr>
                                      <p:to>
                                        <p:strVal val="visible"/>
                                      </p:to>
                                    </p:set>
                                    <p:anim calcmode="lin" valueType="num">
                                      <p:cBhvr additive="base">
                                        <p:cTn id="11" dur="1000" fill="hold"/>
                                        <p:tgtEl>
                                          <p:spTgt spid="21507">
                                            <p:txEl>
                                              <p:charRg st="31" end="46"/>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1507">
                                            <p:txEl>
                                              <p:charRg st="31" end="46"/>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507">
                                            <p:txEl>
                                              <p:charRg st="46" end="54"/>
                                            </p:txEl>
                                          </p:spTgt>
                                        </p:tgtEl>
                                        <p:attrNameLst>
                                          <p:attrName>style.visibility</p:attrName>
                                        </p:attrNameLst>
                                      </p:cBhvr>
                                      <p:to>
                                        <p:strVal val="visible"/>
                                      </p:to>
                                    </p:set>
                                    <p:anim calcmode="lin" valueType="num">
                                      <p:cBhvr additive="base">
                                        <p:cTn id="17" dur="1000" fill="hold"/>
                                        <p:tgtEl>
                                          <p:spTgt spid="21507">
                                            <p:txEl>
                                              <p:charRg st="46" end="5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1507">
                                            <p:txEl>
                                              <p:charRg st="46" end="54"/>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1507">
                                            <p:txEl>
                                              <p:charRg st="54" end="158"/>
                                            </p:txEl>
                                          </p:spTgt>
                                        </p:tgtEl>
                                        <p:attrNameLst>
                                          <p:attrName>style.visibility</p:attrName>
                                        </p:attrNameLst>
                                      </p:cBhvr>
                                      <p:to>
                                        <p:strVal val="visible"/>
                                      </p:to>
                                    </p:set>
                                    <p:anim calcmode="lin" valueType="num">
                                      <p:cBhvr additive="base">
                                        <p:cTn id="21" dur="1000" fill="hold"/>
                                        <p:tgtEl>
                                          <p:spTgt spid="21507">
                                            <p:txEl>
                                              <p:charRg st="54" end="158"/>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21507">
                                            <p:txEl>
                                              <p:charRg st="54" end="158"/>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1507">
                                            <p:txEl>
                                              <p:charRg st="158" end="166"/>
                                            </p:txEl>
                                          </p:spTgt>
                                        </p:tgtEl>
                                        <p:attrNameLst>
                                          <p:attrName>style.visibility</p:attrName>
                                        </p:attrNameLst>
                                      </p:cBhvr>
                                      <p:to>
                                        <p:strVal val="visible"/>
                                      </p:to>
                                    </p:set>
                                    <p:anim calcmode="lin" valueType="num">
                                      <p:cBhvr additive="base">
                                        <p:cTn id="27" dur="1000" fill="hold"/>
                                        <p:tgtEl>
                                          <p:spTgt spid="21507">
                                            <p:txEl>
                                              <p:charRg st="158" end="16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1507">
                                            <p:txEl>
                                              <p:charRg st="158" end="16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507">
                                            <p:txEl>
                                              <p:charRg st="166" end="201"/>
                                            </p:txEl>
                                          </p:spTgt>
                                        </p:tgtEl>
                                        <p:attrNameLst>
                                          <p:attrName>style.visibility</p:attrName>
                                        </p:attrNameLst>
                                      </p:cBhvr>
                                      <p:to>
                                        <p:strVal val="visible"/>
                                      </p:to>
                                    </p:set>
                                    <p:anim calcmode="lin" valueType="num">
                                      <p:cBhvr additive="base">
                                        <p:cTn id="31" dur="1000" fill="hold"/>
                                        <p:tgtEl>
                                          <p:spTgt spid="21507">
                                            <p:txEl>
                                              <p:charRg st="166" end="201"/>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1507">
                                            <p:txEl>
                                              <p:charRg st="166" end="20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ldLvl="2"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22529" descr="AZX"/>
          <p:cNvPicPr>
            <a:picLocks noChangeAspect="1"/>
          </p:cNvPicPr>
          <p:nvPr/>
        </p:nvPicPr>
        <p:blipFill>
          <a:blip r:embed="rId1"/>
          <a:stretch>
            <a:fillRect/>
          </a:stretch>
        </p:blipFill>
        <p:spPr>
          <a:xfrm>
            <a:off x="0" y="3403600"/>
            <a:ext cx="4787900" cy="3408363"/>
          </a:xfrm>
          <a:prstGeom prst="rect">
            <a:avLst/>
          </a:prstGeom>
          <a:noFill/>
          <a:ln w="9525">
            <a:noFill/>
          </a:ln>
        </p:spPr>
      </p:pic>
      <p:pic>
        <p:nvPicPr>
          <p:cNvPr id="22530" name="图片 22530"/>
          <p:cNvPicPr>
            <a:picLocks noChangeAspect="1"/>
          </p:cNvPicPr>
          <p:nvPr/>
        </p:nvPicPr>
        <p:blipFill>
          <a:blip r:embed="rId2"/>
          <a:stretch>
            <a:fillRect/>
          </a:stretch>
        </p:blipFill>
        <p:spPr>
          <a:xfrm>
            <a:off x="4716463" y="0"/>
            <a:ext cx="4427537" cy="3335338"/>
          </a:xfrm>
          <a:prstGeom prst="rect">
            <a:avLst/>
          </a:prstGeom>
          <a:noFill/>
          <a:ln w="9525">
            <a:noFill/>
          </a:ln>
        </p:spPr>
      </p:pic>
    </p:spTree>
  </p:cSld>
  <p:clrMapOvr>
    <a:masterClrMapping/>
  </p:clrMapOvr>
  <p:transition spd="med">
    <p:cover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占位符 5121"/>
          <p:cNvSpPr>
            <a:spLocks noGrp="1"/>
          </p:cNvSpPr>
          <p:nvPr>
            <p:ph idx="1"/>
          </p:nvPr>
        </p:nvSpPr>
        <p:spPr>
          <a:xfrm>
            <a:off x="539750" y="1639888"/>
            <a:ext cx="8229600" cy="4525962"/>
          </a:xfrm>
          <a:ln/>
        </p:spPr>
        <p:txBody>
          <a:bodyPr anchor="t"/>
          <a:p>
            <a:pPr algn="just"/>
            <a:r>
              <a:rPr lang="en-US" altLang="zh-CN" b="1">
                <a:latin typeface="黑体" panose="02010609060101010101" pitchFamily="49" charset="-122"/>
                <a:ea typeface="黑体" panose="02010609060101010101" pitchFamily="49" charset="-122"/>
              </a:rPr>
              <a:t>2.1 </a:t>
            </a:r>
            <a:r>
              <a:rPr lang="zh-CN" altLang="en-US" b="1">
                <a:latin typeface="黑体" panose="02010609060101010101" pitchFamily="49" charset="-122"/>
                <a:ea typeface="黑体" panose="02010609060101010101" pitchFamily="49" charset="-122"/>
              </a:rPr>
              <a:t>投资决策与工程造价控制</a:t>
            </a:r>
            <a:endParaRPr lang="zh-CN" altLang="en-US" b="1">
              <a:latin typeface="黑体" panose="02010609060101010101" pitchFamily="49" charset="-122"/>
              <a:ea typeface="黑体" panose="02010609060101010101" pitchFamily="49" charset="-122"/>
            </a:endParaRPr>
          </a:p>
          <a:p>
            <a:pPr algn="just"/>
            <a:r>
              <a:rPr lang="en-US" altLang="zh-CN" b="1">
                <a:latin typeface="黑体" panose="02010609060101010101" pitchFamily="49" charset="-122"/>
                <a:ea typeface="黑体" panose="02010609060101010101" pitchFamily="49" charset="-122"/>
              </a:rPr>
              <a:t>4.2 </a:t>
            </a:r>
            <a:r>
              <a:rPr lang="zh-CN" altLang="en-US" b="1">
                <a:latin typeface="黑体" panose="02010609060101010101" pitchFamily="49" charset="-122"/>
                <a:ea typeface="黑体" panose="02010609060101010101" pitchFamily="49" charset="-122"/>
              </a:rPr>
              <a:t>建设项目可行性研究报告</a:t>
            </a:r>
            <a:endParaRPr lang="zh-CN" altLang="en-US" b="1">
              <a:latin typeface="黑体" panose="02010609060101010101" pitchFamily="49" charset="-122"/>
              <a:ea typeface="黑体" panose="02010609060101010101" pitchFamily="49" charset="-122"/>
            </a:endParaRPr>
          </a:p>
          <a:p>
            <a:pPr algn="just"/>
            <a:r>
              <a:rPr lang="en-US" altLang="zh-CN" b="1">
                <a:latin typeface="黑体" panose="02010609060101010101" pitchFamily="49" charset="-122"/>
                <a:ea typeface="黑体" panose="02010609060101010101" pitchFamily="49" charset="-122"/>
              </a:rPr>
              <a:t>4.3 </a:t>
            </a:r>
            <a:r>
              <a:rPr lang="zh-CN" altLang="en-US" b="1">
                <a:latin typeface="黑体" panose="02010609060101010101" pitchFamily="49" charset="-122"/>
                <a:ea typeface="黑体" panose="02010609060101010101" pitchFamily="49" charset="-122"/>
              </a:rPr>
              <a:t>投资估算的编制与审查</a:t>
            </a:r>
            <a:endParaRPr lang="zh-CN" altLang="en-US" b="1">
              <a:latin typeface="黑体" panose="02010609060101010101" pitchFamily="49" charset="-122"/>
              <a:ea typeface="黑体" panose="02010609060101010101" pitchFamily="49" charset="-122"/>
            </a:endParaRPr>
          </a:p>
          <a:p>
            <a:pPr algn="just"/>
            <a:r>
              <a:rPr lang="en-US" altLang="zh-CN" b="1">
                <a:latin typeface="黑体" panose="02010609060101010101" pitchFamily="49" charset="-122"/>
                <a:ea typeface="黑体" panose="02010609060101010101" pitchFamily="49" charset="-122"/>
              </a:rPr>
              <a:t>4.4 </a:t>
            </a:r>
            <a:r>
              <a:rPr lang="zh-CN" altLang="en-US" b="1">
                <a:latin typeface="黑体" panose="02010609060101010101" pitchFamily="49" charset="-122"/>
                <a:ea typeface="黑体" panose="02010609060101010101" pitchFamily="49" charset="-122"/>
              </a:rPr>
              <a:t>建设项目经济与财务评价</a:t>
            </a:r>
            <a:endParaRPr lang="zh-CN" altLang="en-US" b="1">
              <a:latin typeface="黑体" panose="02010609060101010101" pitchFamily="49" charset="-122"/>
              <a:ea typeface="黑体" panose="02010609060101010101" pitchFamily="49" charset="-122"/>
            </a:endParaRPr>
          </a:p>
        </p:txBody>
      </p:sp>
      <p:sp>
        <p:nvSpPr>
          <p:cNvPr id="5122" name="标题 5122"/>
          <p:cNvSpPr>
            <a:spLocks noGrp="1"/>
          </p:cNvSpPr>
          <p:nvPr>
            <p:ph type="title"/>
          </p:nvPr>
        </p:nvSpPr>
        <p:spPr>
          <a:xfrm>
            <a:off x="0" y="274638"/>
            <a:ext cx="9144000" cy="1143000"/>
          </a:xfrm>
          <a:ln/>
        </p:spPr>
        <p:txBody>
          <a:bodyPr anchor="ctr"/>
          <a:p>
            <a:r>
              <a:rPr lang="zh-CN" altLang="en-US" b="1">
                <a:latin typeface="黑体" panose="02010609060101010101" pitchFamily="49" charset="-122"/>
                <a:ea typeface="黑体" panose="02010609060101010101" pitchFamily="49" charset="-122"/>
              </a:rPr>
              <a:t>单元</a:t>
            </a:r>
            <a:r>
              <a:rPr lang="en-US" altLang="zh-CN" b="1">
                <a:latin typeface="黑体" panose="02010609060101010101" pitchFamily="49" charset="-122"/>
                <a:ea typeface="黑体" panose="02010609060101010101" pitchFamily="49" charset="-122"/>
              </a:rPr>
              <a:t>2</a:t>
            </a:r>
            <a:r>
              <a:rPr lang="en-US" altLang="zh-CN" b="1">
                <a:latin typeface="黑体" panose="02010609060101010101" pitchFamily="49" charset="-122"/>
                <a:ea typeface="黑体" panose="02010609060101010101" pitchFamily="49" charset="-122"/>
              </a:rPr>
              <a:t> </a:t>
            </a:r>
            <a:r>
              <a:rPr lang="zh-CN" altLang="en-US" b="1">
                <a:latin typeface="黑体" panose="02010609060101010101" pitchFamily="49" charset="-122"/>
                <a:ea typeface="黑体" panose="02010609060101010101" pitchFamily="49" charset="-122"/>
              </a:rPr>
              <a:t>投资决策阶段工程造价的控制</a:t>
            </a:r>
            <a:endParaRPr lang="zh-CN" altLang="en-US" b="1">
              <a:latin typeface="黑体" panose="02010609060101010101" pitchFamily="49" charset="-122"/>
              <a:ea typeface="黑体" panose="02010609060101010101" pitchFamily="49" charset="-122"/>
            </a:endParaRPr>
          </a:p>
        </p:txBody>
      </p:sp>
    </p:spTree>
  </p:cSld>
  <p:clrMapOvr>
    <a:masterClrMapping/>
  </p:clrMapOvr>
  <p:transition spd="med">
    <p:cover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23553"/>
          <p:cNvSpPr>
            <a:spLocks noGrp="1"/>
          </p:cNvSpPr>
          <p:nvPr>
            <p:ph type="title"/>
          </p:nvPr>
        </p:nvSpPr>
        <p:spPr>
          <a:xfrm>
            <a:off x="179388" y="333375"/>
            <a:ext cx="8755062" cy="830263"/>
          </a:xfrm>
          <a:ln/>
        </p:spPr>
        <p:txBody>
          <a:bodyPr anchor="b"/>
          <a:p>
            <a:r>
              <a:rPr lang="en-US" altLang="zh-CN" sz="3400" b="1">
                <a:latin typeface="黑体" panose="02010609060101010101" pitchFamily="49" charset="-122"/>
                <a:ea typeface="黑体" panose="02010609060101010101" pitchFamily="49" charset="-122"/>
              </a:rPr>
              <a:t>4.1.3</a:t>
            </a:r>
            <a:r>
              <a:rPr lang="zh-CN" altLang="en-US" sz="3400" b="1">
                <a:latin typeface="黑体" panose="02010609060101010101" pitchFamily="49" charset="-122"/>
                <a:ea typeface="黑体" panose="02010609060101010101" pitchFamily="49" charset="-122"/>
              </a:rPr>
              <a:t>项目决策阶段影响工程造价的</a:t>
            </a:r>
            <a:br>
              <a:rPr lang="zh-CN" altLang="en-US" sz="3400" b="1">
                <a:latin typeface="黑体" panose="02010609060101010101" pitchFamily="49" charset="-122"/>
                <a:ea typeface="黑体" panose="02010609060101010101" pitchFamily="49" charset="-122"/>
              </a:rPr>
            </a:br>
            <a:r>
              <a:rPr lang="zh-CN" altLang="en-US" sz="3400" b="1">
                <a:latin typeface="黑体" panose="02010609060101010101" pitchFamily="49" charset="-122"/>
                <a:ea typeface="黑体" panose="02010609060101010101" pitchFamily="49" charset="-122"/>
              </a:rPr>
              <a:t>                         主要因素</a:t>
            </a:r>
            <a:endParaRPr lang="zh-CN" altLang="en-US" sz="3400" b="1">
              <a:latin typeface="黑体" panose="02010609060101010101" pitchFamily="49" charset="-122"/>
              <a:ea typeface="黑体" panose="02010609060101010101" pitchFamily="49" charset="-122"/>
            </a:endParaRPr>
          </a:p>
        </p:txBody>
      </p:sp>
      <p:sp>
        <p:nvSpPr>
          <p:cNvPr id="23555" name="内容占位符 23554"/>
          <p:cNvSpPr>
            <a:spLocks noGrp="1"/>
          </p:cNvSpPr>
          <p:nvPr>
            <p:ph idx="1"/>
          </p:nvPr>
        </p:nvSpPr>
        <p:spPr>
          <a:xfrm>
            <a:off x="179388" y="1484313"/>
            <a:ext cx="8750300" cy="6092825"/>
          </a:xfrm>
          <a:ln/>
        </p:spPr>
        <p:txBody>
          <a:bodyPr anchor="t"/>
          <a:p>
            <a:pPr marL="186055" indent="-186055">
              <a:buClr>
                <a:srgbClr val="FF3300"/>
              </a:buClr>
              <a:buSzPct val="120000"/>
              <a:buNone/>
            </a:pPr>
            <a:r>
              <a:rPr lang="zh-CN" altLang="en-US">
                <a:solidFill>
                  <a:srgbClr val="0066FF"/>
                </a:solidFill>
                <a:latin typeface="黑体" panose="02010609060101010101" pitchFamily="49" charset="-122"/>
                <a:ea typeface="黑体" panose="02010609060101010101" pitchFamily="49" charset="-122"/>
              </a:rPr>
              <a:t>（四）设备方案</a:t>
            </a:r>
            <a:endParaRPr lang="zh-CN" altLang="en-US">
              <a:solidFill>
                <a:srgbClr val="0066FF"/>
              </a:solidFill>
              <a:latin typeface="黑体" panose="02010609060101010101" pitchFamily="49" charset="-122"/>
              <a:ea typeface="黑体" panose="02010609060101010101" pitchFamily="49" charset="-122"/>
            </a:endParaRPr>
          </a:p>
          <a:p>
            <a:pPr marL="1303655" lvl="1" indent="-533400">
              <a:buClr>
                <a:schemeClr val="tx1"/>
              </a:buClr>
              <a:buSzPct val="120000"/>
            </a:pPr>
            <a:r>
              <a:rPr lang="zh-CN" altLang="en-US" sz="2200"/>
              <a:t>在生产工艺流程和生产技术确定后，就要根据工厂生产规模和工艺过程的要求，选择设备的型号和数量。 </a:t>
            </a:r>
            <a:endParaRPr lang="zh-CN" altLang="en-US" sz="2200"/>
          </a:p>
          <a:p>
            <a:pPr marL="1303655" lvl="1" indent="-533400">
              <a:buClr>
                <a:schemeClr val="tx1"/>
              </a:buClr>
              <a:buSzPct val="120000"/>
            </a:pPr>
            <a:r>
              <a:rPr lang="zh-CN" altLang="en-US" sz="2200"/>
              <a:t>主要设备方案选择，应符合以下要求：</a:t>
            </a:r>
            <a:r>
              <a:rPr lang="zh-CN" altLang="en-US"/>
              <a:t> </a:t>
            </a:r>
            <a:endParaRPr lang="zh-CN" altLang="en-US"/>
          </a:p>
          <a:p>
            <a:pPr marL="1951355" lvl="2" indent="-457200">
              <a:buNone/>
            </a:pPr>
            <a:r>
              <a:rPr lang="zh-CN" altLang="en-US" sz="2100"/>
              <a:t>（</a:t>
            </a:r>
            <a:r>
              <a:rPr lang="en-US" altLang="zh-CN" sz="2100"/>
              <a:t>1</a:t>
            </a:r>
            <a:r>
              <a:rPr lang="zh-CN" altLang="en-US" sz="2100"/>
              <a:t>）主要设备方案应与确定的建设规模、产品方案和技术方案相适应，并满足项目投产后生产或使用的要求。</a:t>
            </a:r>
            <a:endParaRPr lang="zh-CN" altLang="en-US" sz="2100"/>
          </a:p>
          <a:p>
            <a:pPr marL="1951355" lvl="2" indent="-457200">
              <a:buNone/>
            </a:pPr>
            <a:r>
              <a:rPr lang="zh-CN" altLang="en-US" sz="2100"/>
              <a:t>（</a:t>
            </a:r>
            <a:r>
              <a:rPr lang="en-US" altLang="zh-CN" sz="2100"/>
              <a:t>2</a:t>
            </a:r>
            <a:r>
              <a:rPr lang="zh-CN" altLang="en-US" sz="2100"/>
              <a:t>）主要设备之间、主要设备与辅助设备之间能力要相互匹配。</a:t>
            </a:r>
            <a:endParaRPr lang="zh-CN" altLang="en-US" sz="2100"/>
          </a:p>
          <a:p>
            <a:pPr marL="1951355" lvl="2" indent="-457200">
              <a:buNone/>
            </a:pPr>
            <a:r>
              <a:rPr lang="zh-CN" altLang="en-US" sz="2100"/>
              <a:t>（</a:t>
            </a:r>
            <a:r>
              <a:rPr lang="en-US" altLang="zh-CN" sz="2100"/>
              <a:t>3</a:t>
            </a:r>
            <a:r>
              <a:rPr lang="zh-CN" altLang="en-US" sz="2100"/>
              <a:t>）设备质量可靠、性能成熟，保证生产和产品质量稳定。</a:t>
            </a:r>
            <a:endParaRPr lang="zh-CN" altLang="en-US" sz="2100"/>
          </a:p>
          <a:p>
            <a:pPr marL="1951355" lvl="2" indent="-457200">
              <a:buNone/>
            </a:pPr>
            <a:r>
              <a:rPr lang="zh-CN" altLang="en-US" sz="2100"/>
              <a:t>（</a:t>
            </a:r>
            <a:r>
              <a:rPr lang="en-US" altLang="zh-CN" sz="2100"/>
              <a:t>4</a:t>
            </a:r>
            <a:r>
              <a:rPr lang="zh-CN" altLang="en-US" sz="2100"/>
              <a:t>）在保证设备性能前提下，力求经济合理。</a:t>
            </a:r>
            <a:endParaRPr lang="zh-CN" altLang="en-US" sz="2100"/>
          </a:p>
          <a:p>
            <a:pPr marL="1951355" lvl="2" indent="-457200">
              <a:buNone/>
            </a:pPr>
            <a:r>
              <a:rPr lang="zh-CN" altLang="en-US" sz="2100"/>
              <a:t>（</a:t>
            </a:r>
            <a:r>
              <a:rPr lang="en-US" altLang="zh-CN" sz="2100"/>
              <a:t>5</a:t>
            </a:r>
            <a:r>
              <a:rPr lang="zh-CN" altLang="en-US" sz="2100"/>
              <a:t>）选择的设备应符合政府部门或专门机构发布的技术标准要求。</a:t>
            </a:r>
            <a:endParaRPr lang="zh-CN" altLang="en-US" sz="2100" b="1"/>
          </a:p>
        </p:txBody>
      </p:sp>
      <p:sp>
        <p:nvSpPr>
          <p:cNvPr id="2" name="左箭头 23555">
            <a:hlinkClick r:id="rId1" action="ppaction://hlinksldjump"/>
          </p:cNvPr>
          <p:cNvSpPr/>
          <p:nvPr/>
        </p:nvSpPr>
        <p:spPr>
          <a:xfrm>
            <a:off x="8027988" y="6381750"/>
            <a:ext cx="504825" cy="287338"/>
          </a:xfrm>
          <a:prstGeom prst="leftArrow">
            <a:avLst>
              <a:gd name="adj1" fmla="val 50000"/>
              <a:gd name="adj2" fmla="val 43914"/>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Verdana" panose="020B0604030504040204" pitchFamily="34" charset="0"/>
              <a:ea typeface="宋体" panose="02010600030101010101" pitchFamily="2" charset="-122"/>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charRg st="8" end="5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charRg st="56" end="7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3555">
                                            <p:txEl>
                                              <p:charRg st="75" end="125"/>
                                            </p:txEl>
                                          </p:spTgt>
                                        </p:tgtEl>
                                        <p:attrNameLst>
                                          <p:attrName>style.visibility</p:attrName>
                                        </p:attrNameLst>
                                      </p:cBhvr>
                                      <p:to>
                                        <p:strVal val="visible"/>
                                      </p:to>
                                    </p:set>
                                    <p:anim calcmode="lin" valueType="num">
                                      <p:cBhvr additive="base">
                                        <p:cTn id="15" dur="500" fill="hold"/>
                                        <p:tgtEl>
                                          <p:spTgt spid="23555">
                                            <p:txEl>
                                              <p:charRg st="75" end="12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5">
                                            <p:txEl>
                                              <p:charRg st="75" end="12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555">
                                            <p:txEl>
                                              <p:charRg st="125" end="155"/>
                                            </p:txEl>
                                          </p:spTgt>
                                        </p:tgtEl>
                                        <p:attrNameLst>
                                          <p:attrName>style.visibility</p:attrName>
                                        </p:attrNameLst>
                                      </p:cBhvr>
                                      <p:to>
                                        <p:strVal val="visible"/>
                                      </p:to>
                                    </p:set>
                                    <p:anim calcmode="lin" valueType="num">
                                      <p:cBhvr additive="base">
                                        <p:cTn id="21" dur="500" fill="hold"/>
                                        <p:tgtEl>
                                          <p:spTgt spid="23555">
                                            <p:txEl>
                                              <p:charRg st="125" end="15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555">
                                            <p:txEl>
                                              <p:charRg st="125" end="15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555">
                                            <p:txEl>
                                              <p:charRg st="155" end="183"/>
                                            </p:txEl>
                                          </p:spTgt>
                                        </p:tgtEl>
                                        <p:attrNameLst>
                                          <p:attrName>style.visibility</p:attrName>
                                        </p:attrNameLst>
                                      </p:cBhvr>
                                      <p:to>
                                        <p:strVal val="visible"/>
                                      </p:to>
                                    </p:set>
                                    <p:anim calcmode="lin" valueType="num">
                                      <p:cBhvr additive="base">
                                        <p:cTn id="27" dur="500" fill="hold"/>
                                        <p:tgtEl>
                                          <p:spTgt spid="23555">
                                            <p:txEl>
                                              <p:charRg st="155" end="18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555">
                                            <p:txEl>
                                              <p:charRg st="155" end="18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3555">
                                            <p:txEl>
                                              <p:charRg st="183" end="205"/>
                                            </p:txEl>
                                          </p:spTgt>
                                        </p:tgtEl>
                                        <p:attrNameLst>
                                          <p:attrName>style.visibility</p:attrName>
                                        </p:attrNameLst>
                                      </p:cBhvr>
                                      <p:to>
                                        <p:strVal val="visible"/>
                                      </p:to>
                                    </p:set>
                                    <p:anim calcmode="lin" valueType="num">
                                      <p:cBhvr additive="base">
                                        <p:cTn id="33" dur="500" fill="hold"/>
                                        <p:tgtEl>
                                          <p:spTgt spid="23555">
                                            <p:txEl>
                                              <p:charRg st="183" end="20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555">
                                            <p:txEl>
                                              <p:charRg st="183" end="20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3555">
                                            <p:txEl>
                                              <p:charRg st="205" end="236"/>
                                            </p:txEl>
                                          </p:spTgt>
                                        </p:tgtEl>
                                        <p:attrNameLst>
                                          <p:attrName>style.visibility</p:attrName>
                                        </p:attrNameLst>
                                      </p:cBhvr>
                                      <p:to>
                                        <p:strVal val="visible"/>
                                      </p:to>
                                    </p:set>
                                    <p:anim calcmode="lin" valueType="num">
                                      <p:cBhvr additive="base">
                                        <p:cTn id="39" dur="500" fill="hold"/>
                                        <p:tgtEl>
                                          <p:spTgt spid="23555">
                                            <p:txEl>
                                              <p:charRg st="205" end="23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555">
                                            <p:txEl>
                                              <p:charRg st="205" end="23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24577"/>
          <p:cNvSpPr>
            <a:spLocks noGrp="1"/>
          </p:cNvSpPr>
          <p:nvPr>
            <p:ph type="title"/>
          </p:nvPr>
        </p:nvSpPr>
        <p:spPr>
          <a:xfrm>
            <a:off x="574675" y="304800"/>
            <a:ext cx="8001000" cy="842963"/>
          </a:xfrm>
          <a:ln/>
        </p:spPr>
        <p:txBody>
          <a:bodyPr anchor="b"/>
          <a:p>
            <a:r>
              <a:rPr lang="zh-CN" altLang="en-US" sz="2100">
                <a:ea typeface="华文楷体" pitchFamily="2" charset="-122"/>
              </a:rPr>
              <a:t>设备的选用</a:t>
            </a:r>
            <a:endParaRPr lang="zh-CN" altLang="en-US" sz="2100">
              <a:ea typeface="华文楷体" pitchFamily="2" charset="-122"/>
            </a:endParaRPr>
          </a:p>
        </p:txBody>
      </p:sp>
      <p:sp>
        <p:nvSpPr>
          <p:cNvPr id="24578" name="文本占位符 24578"/>
          <p:cNvSpPr>
            <a:spLocks noGrp="1"/>
          </p:cNvSpPr>
          <p:nvPr>
            <p:ph idx="1"/>
          </p:nvPr>
        </p:nvSpPr>
        <p:spPr>
          <a:xfrm>
            <a:off x="457200" y="990600"/>
            <a:ext cx="8229600" cy="4525963"/>
          </a:xfrm>
          <a:ln/>
        </p:spPr>
        <p:txBody>
          <a:bodyPr anchor="t"/>
          <a:p>
            <a:pPr>
              <a:buNone/>
            </a:pPr>
            <a:r>
              <a:rPr lang="zh-CN" altLang="en-US" sz="1700">
                <a:latin typeface="华文楷体" pitchFamily="2" charset="-122"/>
                <a:ea typeface="华文楷体" pitchFamily="2" charset="-122"/>
              </a:rPr>
              <a:t>     设备费用在生产性建设项目总投资中所占的比例较大</a:t>
            </a:r>
            <a:r>
              <a:rPr lang="en-US" altLang="zh-CN" sz="1700">
                <a:latin typeface="华文楷体" pitchFamily="2" charset="-122"/>
                <a:ea typeface="华文楷体" pitchFamily="2" charset="-122"/>
              </a:rPr>
              <a:t>,</a:t>
            </a:r>
            <a:r>
              <a:rPr lang="zh-CN" altLang="en-US" sz="1700">
                <a:latin typeface="华文楷体" pitchFamily="2" charset="-122"/>
                <a:ea typeface="华文楷体" pitchFamily="2" charset="-122"/>
              </a:rPr>
              <a:t>因而应特别注重设备的选用</a:t>
            </a:r>
            <a:r>
              <a:rPr lang="en-US" altLang="zh-CN" sz="1700">
                <a:latin typeface="华文楷体" pitchFamily="2" charset="-122"/>
                <a:ea typeface="华文楷体" pitchFamily="2" charset="-122"/>
              </a:rPr>
              <a:t>,</a:t>
            </a:r>
            <a:r>
              <a:rPr lang="zh-CN" altLang="en-US" sz="1700">
                <a:latin typeface="华文楷体" pitchFamily="2" charset="-122"/>
                <a:ea typeface="华文楷体" pitchFamily="2" charset="-122"/>
              </a:rPr>
              <a:t>以控制投资成本。设备的选择与技术密切相关，二者必须匹配。</a:t>
            </a:r>
            <a:endParaRPr lang="zh-CN" altLang="en-US" sz="1700">
              <a:latin typeface="华文楷体" pitchFamily="2" charset="-122"/>
              <a:ea typeface="华文楷体" pitchFamily="2" charset="-122"/>
            </a:endParaRPr>
          </a:p>
          <a:p>
            <a:pPr>
              <a:buNone/>
            </a:pPr>
            <a:r>
              <a:rPr lang="zh-CN" altLang="en-US" sz="1700">
                <a:latin typeface="华文楷体" pitchFamily="2" charset="-122"/>
                <a:ea typeface="华文楷体" pitchFamily="2" charset="-122"/>
              </a:rPr>
              <a:t>    在设备选用中</a:t>
            </a:r>
            <a:r>
              <a:rPr lang="en-US" altLang="zh-CN" sz="1700">
                <a:latin typeface="华文楷体" pitchFamily="2" charset="-122"/>
                <a:ea typeface="华文楷体" pitchFamily="2" charset="-122"/>
              </a:rPr>
              <a:t>,</a:t>
            </a:r>
            <a:r>
              <a:rPr lang="zh-CN" altLang="en-US" sz="1700">
                <a:latin typeface="华文楷体" pitchFamily="2" charset="-122"/>
                <a:ea typeface="华文楷体" pitchFamily="2" charset="-122"/>
              </a:rPr>
              <a:t>还应</a:t>
            </a:r>
            <a:r>
              <a:rPr lang="zh-CN" altLang="en-US" sz="1700" b="1">
                <a:latin typeface="华文楷体" pitchFamily="2" charset="-122"/>
                <a:ea typeface="华文楷体" pitchFamily="2" charset="-122"/>
              </a:rPr>
              <a:t>注意处理好以下几个问题</a:t>
            </a:r>
            <a:r>
              <a:rPr lang="en-US" altLang="zh-CN" sz="1700">
                <a:latin typeface="华文楷体" pitchFamily="2" charset="-122"/>
                <a:ea typeface="华文楷体" pitchFamily="2" charset="-122"/>
              </a:rPr>
              <a:t>:</a:t>
            </a:r>
            <a:endParaRPr lang="en-US" altLang="zh-CN" sz="1700">
              <a:latin typeface="华文楷体" pitchFamily="2" charset="-122"/>
              <a:ea typeface="华文楷体" pitchFamily="2" charset="-122"/>
            </a:endParaRPr>
          </a:p>
          <a:p>
            <a:pPr>
              <a:buNone/>
            </a:pPr>
            <a:r>
              <a:rPr lang="en-US" altLang="zh-CN" sz="1700">
                <a:latin typeface="华文楷体" pitchFamily="2" charset="-122"/>
                <a:ea typeface="华文楷体" pitchFamily="2" charset="-122"/>
              </a:rPr>
              <a:t>  </a:t>
            </a:r>
            <a:r>
              <a:rPr lang="zh-CN" altLang="en-US" sz="1700">
                <a:latin typeface="华文楷体" pitchFamily="2" charset="-122"/>
                <a:ea typeface="华文楷体" pitchFamily="2" charset="-122"/>
              </a:rPr>
              <a:t>（</a:t>
            </a:r>
            <a:r>
              <a:rPr lang="en-US" altLang="zh-CN" sz="1700">
                <a:latin typeface="华文楷体" pitchFamily="2" charset="-122"/>
                <a:ea typeface="华文楷体" pitchFamily="2" charset="-122"/>
              </a:rPr>
              <a:t>1</a:t>
            </a:r>
            <a:r>
              <a:rPr lang="zh-CN" altLang="en-US" sz="1700">
                <a:latin typeface="华文楷体" pitchFamily="2" charset="-122"/>
                <a:ea typeface="华文楷体" pitchFamily="2" charset="-122"/>
              </a:rPr>
              <a:t>）要尽量选用国产设备</a:t>
            </a:r>
            <a:r>
              <a:rPr lang="en-US" altLang="zh-CN" sz="1700">
                <a:latin typeface="华文楷体" pitchFamily="2" charset="-122"/>
                <a:ea typeface="华文楷体" pitchFamily="2" charset="-122"/>
              </a:rPr>
              <a:t>,</a:t>
            </a:r>
            <a:r>
              <a:rPr lang="zh-CN" altLang="en-US" sz="1700">
                <a:latin typeface="华文楷体" pitchFamily="2" charset="-122"/>
                <a:ea typeface="华文楷体" pitchFamily="2" charset="-122"/>
              </a:rPr>
              <a:t>凡只引进关键设备就能配套使用的</a:t>
            </a:r>
            <a:r>
              <a:rPr lang="en-US" altLang="zh-CN" sz="1700">
                <a:latin typeface="华文楷体" pitchFamily="2" charset="-122"/>
                <a:ea typeface="华文楷体" pitchFamily="2" charset="-122"/>
              </a:rPr>
              <a:t>,</a:t>
            </a:r>
            <a:r>
              <a:rPr lang="zh-CN" altLang="en-US" sz="1700">
                <a:latin typeface="华文楷体" pitchFamily="2" charset="-122"/>
                <a:ea typeface="华文楷体" pitchFamily="2" charset="-122"/>
              </a:rPr>
              <a:t>就不要成套引进；</a:t>
            </a:r>
            <a:endParaRPr lang="zh-CN" altLang="en-US" sz="1700">
              <a:latin typeface="华文楷体" pitchFamily="2" charset="-122"/>
              <a:ea typeface="华文楷体" pitchFamily="2" charset="-122"/>
            </a:endParaRPr>
          </a:p>
          <a:p>
            <a:pPr>
              <a:buNone/>
            </a:pPr>
            <a:r>
              <a:rPr lang="zh-CN" altLang="en-US" sz="1700">
                <a:latin typeface="华文楷体" pitchFamily="2" charset="-122"/>
                <a:ea typeface="华文楷体" pitchFamily="2" charset="-122"/>
              </a:rPr>
              <a:t>  （</a:t>
            </a:r>
            <a:r>
              <a:rPr lang="en-US" altLang="zh-CN" sz="1700">
                <a:latin typeface="华文楷体" pitchFamily="2" charset="-122"/>
                <a:ea typeface="华文楷体" pitchFamily="2" charset="-122"/>
              </a:rPr>
              <a:t>2</a:t>
            </a:r>
            <a:r>
              <a:rPr lang="zh-CN" altLang="en-US" sz="1700">
                <a:latin typeface="华文楷体" pitchFamily="2" charset="-122"/>
                <a:ea typeface="华文楷体" pitchFamily="2" charset="-122"/>
              </a:rPr>
              <a:t>）要注意进口设备之间以及国内外设备间的衔接问题；</a:t>
            </a:r>
            <a:endParaRPr lang="zh-CN" altLang="en-US" sz="1700">
              <a:latin typeface="华文楷体" pitchFamily="2" charset="-122"/>
              <a:ea typeface="华文楷体" pitchFamily="2" charset="-122"/>
            </a:endParaRPr>
          </a:p>
          <a:p>
            <a:pPr>
              <a:buNone/>
            </a:pPr>
            <a:r>
              <a:rPr lang="zh-CN" altLang="en-US" sz="1700">
                <a:latin typeface="华文楷体" pitchFamily="2" charset="-122"/>
                <a:ea typeface="华文楷体" pitchFamily="2" charset="-122"/>
              </a:rPr>
              <a:t>  （</a:t>
            </a:r>
            <a:r>
              <a:rPr lang="en-US" altLang="zh-CN" sz="1700">
                <a:latin typeface="华文楷体" pitchFamily="2" charset="-122"/>
                <a:ea typeface="华文楷体" pitchFamily="2" charset="-122"/>
              </a:rPr>
              <a:t>3</a:t>
            </a:r>
            <a:r>
              <a:rPr lang="zh-CN" altLang="en-US" sz="1700">
                <a:latin typeface="华文楷体" pitchFamily="2" charset="-122"/>
                <a:ea typeface="华文楷体" pitchFamily="2" charset="-122"/>
              </a:rPr>
              <a:t>）要注意进口设备与原有国产设备、厂房之间的配套问题；</a:t>
            </a:r>
            <a:endParaRPr lang="zh-CN" altLang="en-US" sz="1700">
              <a:latin typeface="华文楷体" pitchFamily="2" charset="-122"/>
              <a:ea typeface="华文楷体" pitchFamily="2" charset="-122"/>
            </a:endParaRPr>
          </a:p>
          <a:p>
            <a:pPr>
              <a:buNone/>
            </a:pPr>
            <a:r>
              <a:rPr lang="zh-CN" altLang="en-US" sz="1700">
                <a:latin typeface="华文楷体" pitchFamily="2" charset="-122"/>
                <a:ea typeface="华文楷体" pitchFamily="2" charset="-122"/>
              </a:rPr>
              <a:t>  （</a:t>
            </a:r>
            <a:r>
              <a:rPr lang="en-US" altLang="zh-CN" sz="1700">
                <a:latin typeface="华文楷体" pitchFamily="2" charset="-122"/>
                <a:ea typeface="华文楷体" pitchFamily="2" charset="-122"/>
              </a:rPr>
              <a:t>4</a:t>
            </a:r>
            <a:r>
              <a:rPr lang="zh-CN" altLang="en-US" sz="1700">
                <a:latin typeface="华文楷体" pitchFamily="2" charset="-122"/>
                <a:ea typeface="华文楷体" pitchFamily="2" charset="-122"/>
              </a:rPr>
              <a:t>）要注意进口设备与原材料、备品备件及维修能力间的配套问题；</a:t>
            </a:r>
            <a:endParaRPr lang="zh-CN" altLang="en-US" sz="1700">
              <a:latin typeface="华文楷体" pitchFamily="2" charset="-122"/>
              <a:ea typeface="华文楷体" pitchFamily="2" charset="-122"/>
            </a:endParaRPr>
          </a:p>
          <a:p>
            <a:pPr>
              <a:buNone/>
            </a:pPr>
            <a:r>
              <a:rPr lang="zh-CN" altLang="en-US" sz="1700">
                <a:latin typeface="华文楷体" pitchFamily="2" charset="-122"/>
                <a:ea typeface="华文楷体" pitchFamily="2" charset="-122"/>
              </a:rPr>
              <a:t>  （</a:t>
            </a:r>
            <a:r>
              <a:rPr lang="en-US" altLang="zh-CN" sz="1700">
                <a:latin typeface="华文楷体" pitchFamily="2" charset="-122"/>
                <a:ea typeface="华文楷体" pitchFamily="2" charset="-122"/>
              </a:rPr>
              <a:t>5</a:t>
            </a:r>
            <a:r>
              <a:rPr lang="zh-CN" altLang="en-US" sz="1700">
                <a:latin typeface="华文楷体" pitchFamily="2" charset="-122"/>
                <a:ea typeface="华文楷体" pitchFamily="2" charset="-122"/>
              </a:rPr>
              <a:t>）要特别注意引进技术资料</a:t>
            </a:r>
            <a:r>
              <a:rPr lang="en-US" altLang="zh-CN" sz="1700">
                <a:latin typeface="华文楷体" pitchFamily="2" charset="-122"/>
                <a:ea typeface="华文楷体" pitchFamily="2" charset="-122"/>
              </a:rPr>
              <a:t>,</a:t>
            </a:r>
            <a:r>
              <a:rPr lang="zh-CN" altLang="en-US" sz="1700">
                <a:latin typeface="华文楷体" pitchFamily="2" charset="-122"/>
                <a:ea typeface="华文楷体" pitchFamily="2" charset="-122"/>
              </a:rPr>
              <a:t>即所谓“软件”的问题。</a:t>
            </a:r>
            <a:endParaRPr lang="zh-CN" altLang="en-US" sz="1700">
              <a:latin typeface="华文楷体" pitchFamily="2" charset="-122"/>
              <a:ea typeface="华文楷体" pitchFamily="2" charset="-122"/>
            </a:endParaRPr>
          </a:p>
        </p:txBody>
      </p:sp>
      <p:pic>
        <p:nvPicPr>
          <p:cNvPr id="24579" name="图片 24579"/>
          <p:cNvPicPr>
            <a:picLocks noChangeAspect="1"/>
          </p:cNvPicPr>
          <p:nvPr/>
        </p:nvPicPr>
        <p:blipFill>
          <a:blip r:embed="rId1"/>
          <a:stretch>
            <a:fillRect/>
          </a:stretch>
        </p:blipFill>
        <p:spPr>
          <a:xfrm>
            <a:off x="457200" y="3810000"/>
            <a:ext cx="3962400" cy="3038475"/>
          </a:xfrm>
          <a:prstGeom prst="rect">
            <a:avLst/>
          </a:prstGeom>
          <a:noFill/>
          <a:ln w="9525">
            <a:noFill/>
          </a:ln>
        </p:spPr>
      </p:pic>
      <p:pic>
        <p:nvPicPr>
          <p:cNvPr id="24580" name="图片 24580" descr="tt"/>
          <p:cNvPicPr>
            <a:picLocks noChangeAspect="1"/>
          </p:cNvPicPr>
          <p:nvPr/>
        </p:nvPicPr>
        <p:blipFill>
          <a:blip r:embed="rId2"/>
          <a:stretch>
            <a:fillRect/>
          </a:stretch>
        </p:blipFill>
        <p:spPr>
          <a:xfrm>
            <a:off x="4419600" y="3810000"/>
            <a:ext cx="4343400" cy="3008313"/>
          </a:xfrm>
          <a:prstGeom prst="rect">
            <a:avLst/>
          </a:prstGeom>
          <a:noFill/>
          <a:ln w="9525">
            <a:noFill/>
          </a:ln>
        </p:spPr>
      </p:pic>
    </p:spTree>
  </p:cSld>
  <p:clrMapOvr>
    <a:masterClrMapping/>
  </p:clrMapOvr>
  <p:transition spd="med">
    <p:cover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25601"/>
          <p:cNvSpPr>
            <a:spLocks noGrp="1"/>
          </p:cNvSpPr>
          <p:nvPr>
            <p:ph type="title"/>
          </p:nvPr>
        </p:nvSpPr>
        <p:spPr>
          <a:ln/>
        </p:spPr>
        <p:txBody>
          <a:bodyPr anchor="b"/>
          <a:p>
            <a:r>
              <a:rPr lang="zh-CN" altLang="en-US" dirty="0"/>
              <a:t>5.工程方案</a:t>
            </a:r>
            <a:endParaRPr lang="zh-CN" altLang="en-US" dirty="0"/>
          </a:p>
        </p:txBody>
      </p:sp>
      <p:sp>
        <p:nvSpPr>
          <p:cNvPr id="25602" name="文本占位符 25602"/>
          <p:cNvSpPr>
            <a:spLocks noGrp="1"/>
          </p:cNvSpPr>
          <p:nvPr>
            <p:ph idx="1"/>
          </p:nvPr>
        </p:nvSpPr>
        <p:spPr>
          <a:ln/>
        </p:spPr>
        <p:txBody>
          <a:bodyPr anchor="t"/>
          <a:p>
            <a:r>
              <a:rPr lang="zh-CN" altLang="en-US" dirty="0"/>
              <a:t>研究主要建筑物、构筑物的建造方案，一般工业项目的工业厂房、工业窑炉、生产装置等建筑物、构筑物的工程方案，主要研究其建筑特征（面积、层数、高度、跨度），建筑物、构筑物的结构形式，以及特殊建筑要求（防火、防爆、防腐蚀、隔音、隔热等），基础工程方案，抗震设防等。</a:t>
            </a:r>
            <a:endParaRPr lang="zh-CN" altLang="en-US" dirty="0"/>
          </a:p>
        </p:txBody>
      </p:sp>
    </p:spTree>
  </p:cSld>
  <p:clrMapOvr>
    <a:masterClrMapping/>
  </p:clrMapOvr>
  <p:transition spd="med">
    <p:cover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26625"/>
          <p:cNvSpPr>
            <a:spLocks noGrp="1"/>
          </p:cNvSpPr>
          <p:nvPr>
            <p:ph type="title"/>
          </p:nvPr>
        </p:nvSpPr>
        <p:spPr>
          <a:ln/>
        </p:spPr>
        <p:txBody>
          <a:bodyPr anchor="b"/>
          <a:p>
            <a:r>
              <a:rPr lang="zh-CN" altLang="en-US" dirty="0"/>
              <a:t>6.环境保护措施</a:t>
            </a:r>
            <a:endParaRPr lang="zh-CN" altLang="en-US" dirty="0"/>
          </a:p>
        </p:txBody>
      </p:sp>
      <p:sp>
        <p:nvSpPr>
          <p:cNvPr id="26626" name="文本占位符 26626"/>
          <p:cNvSpPr>
            <a:spLocks noGrp="1"/>
          </p:cNvSpPr>
          <p:nvPr>
            <p:ph idx="1"/>
          </p:nvPr>
        </p:nvSpPr>
        <p:spPr>
          <a:ln/>
        </p:spPr>
        <p:txBody>
          <a:bodyPr anchor="t"/>
          <a:p>
            <a:endParaRPr lang="zh-CN" altLang="en-US" dirty="0"/>
          </a:p>
        </p:txBody>
      </p:sp>
    </p:spTree>
  </p:cSld>
  <p:clrMapOvr>
    <a:masterClrMapping/>
  </p:clrMapOvr>
  <p:transition spd="med">
    <p:cover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27649"/>
          <p:cNvSpPr>
            <a:spLocks noGrp="1"/>
          </p:cNvSpPr>
          <p:nvPr>
            <p:ph type="title"/>
          </p:nvPr>
        </p:nvSpPr>
        <p:spPr>
          <a:ln/>
        </p:spPr>
        <p:txBody>
          <a:bodyPr anchor="b"/>
          <a:p>
            <a:r>
              <a:rPr lang="en-US" altLang="zh-CN" sz="2100">
                <a:latin typeface="华文楷体" pitchFamily="2" charset="-122"/>
                <a:ea typeface="华文楷体" pitchFamily="2" charset="-122"/>
              </a:rPr>
              <a:t>4.1.4  </a:t>
            </a:r>
            <a:r>
              <a:rPr lang="zh-CN" altLang="en-US" sz="2100">
                <a:latin typeface="华文楷体" pitchFamily="2" charset="-122"/>
                <a:ea typeface="华文楷体" pitchFamily="2" charset="-122"/>
              </a:rPr>
              <a:t>决策阶段造价控制的</a:t>
            </a:r>
            <a:r>
              <a:rPr lang="zh-CN" altLang="en-US" sz="2100">
                <a:solidFill>
                  <a:schemeClr val="tx1"/>
                </a:solidFill>
                <a:latin typeface="华文楷体" pitchFamily="2" charset="-122"/>
                <a:ea typeface="华文楷体" pitchFamily="2" charset="-122"/>
              </a:rPr>
              <a:t>工作</a:t>
            </a:r>
            <a:endParaRPr lang="zh-CN" altLang="en-US" sz="2100">
              <a:solidFill>
                <a:schemeClr val="tx1"/>
              </a:solidFill>
              <a:latin typeface="华文楷体" pitchFamily="2" charset="-122"/>
              <a:ea typeface="华文楷体" pitchFamily="2" charset="-122"/>
            </a:endParaRPr>
          </a:p>
        </p:txBody>
      </p:sp>
      <p:sp>
        <p:nvSpPr>
          <p:cNvPr id="27650" name="文本占位符 27650"/>
          <p:cNvSpPr>
            <a:spLocks noGrp="1"/>
          </p:cNvSpPr>
          <p:nvPr>
            <p:ph idx="1"/>
          </p:nvPr>
        </p:nvSpPr>
        <p:spPr>
          <a:ln/>
        </p:spPr>
        <p:txBody>
          <a:bodyPr anchor="t"/>
          <a:p>
            <a:pPr>
              <a:buNone/>
            </a:pPr>
            <a:r>
              <a:rPr lang="en-US" altLang="zh-CN" sz="2100">
                <a:latin typeface="华文楷体" pitchFamily="2" charset="-122"/>
                <a:ea typeface="华文楷体" pitchFamily="2" charset="-122"/>
              </a:rPr>
              <a:t>1</a:t>
            </a:r>
            <a:r>
              <a:rPr lang="zh-CN" altLang="en-US" sz="2100">
                <a:latin typeface="华文楷体" pitchFamily="2" charset="-122"/>
                <a:ea typeface="华文楷体" pitchFamily="2" charset="-122"/>
              </a:rPr>
              <a:t>、进行工程项目的机会研究、初步可行性研究、编制项目建议书；</a:t>
            </a:r>
            <a:endParaRPr lang="zh-CN" altLang="en-US" sz="2100">
              <a:latin typeface="华文楷体" pitchFamily="2" charset="-122"/>
              <a:ea typeface="华文楷体" pitchFamily="2" charset="-122"/>
            </a:endParaRPr>
          </a:p>
          <a:p>
            <a:pPr>
              <a:buNone/>
            </a:pPr>
            <a:r>
              <a:rPr lang="en-US" altLang="zh-CN" sz="2100">
                <a:latin typeface="华文楷体" pitchFamily="2" charset="-122"/>
                <a:ea typeface="华文楷体" pitchFamily="2" charset="-122"/>
              </a:rPr>
              <a:t>2</a:t>
            </a:r>
            <a:r>
              <a:rPr lang="zh-CN" altLang="en-US" sz="2100">
                <a:latin typeface="华文楷体" pitchFamily="2" charset="-122"/>
                <a:ea typeface="华文楷体" pitchFamily="2" charset="-122"/>
              </a:rPr>
              <a:t>、进行可行性研究；</a:t>
            </a:r>
            <a:endParaRPr lang="zh-CN" altLang="en-US" sz="2100">
              <a:latin typeface="华文楷体" pitchFamily="2" charset="-122"/>
              <a:ea typeface="华文楷体" pitchFamily="2" charset="-122"/>
            </a:endParaRPr>
          </a:p>
          <a:p>
            <a:pPr>
              <a:buNone/>
            </a:pPr>
            <a:r>
              <a:rPr lang="en-US" altLang="zh-CN" sz="2100">
                <a:latin typeface="华文楷体" pitchFamily="2" charset="-122"/>
                <a:ea typeface="华文楷体" pitchFamily="2" charset="-122"/>
              </a:rPr>
              <a:t>3</a:t>
            </a:r>
            <a:r>
              <a:rPr lang="zh-CN" altLang="en-US" sz="2100">
                <a:latin typeface="华文楷体" pitchFamily="2" charset="-122"/>
                <a:ea typeface="华文楷体" pitchFamily="2" charset="-122"/>
              </a:rPr>
              <a:t>、对拟建项目进行市场调查和预测；</a:t>
            </a:r>
            <a:endParaRPr lang="zh-CN" altLang="en-US" sz="2100">
              <a:latin typeface="华文楷体" pitchFamily="2" charset="-122"/>
              <a:ea typeface="华文楷体" pitchFamily="2" charset="-122"/>
            </a:endParaRPr>
          </a:p>
          <a:p>
            <a:pPr>
              <a:buNone/>
            </a:pPr>
            <a:r>
              <a:rPr lang="en-US" altLang="zh-CN" sz="2100">
                <a:latin typeface="华文楷体" pitchFamily="2" charset="-122"/>
                <a:ea typeface="华文楷体" pitchFamily="2" charset="-122"/>
              </a:rPr>
              <a:t>4</a:t>
            </a:r>
            <a:r>
              <a:rPr lang="zh-CN" altLang="en-US" sz="2100">
                <a:latin typeface="华文楷体" pitchFamily="2" charset="-122"/>
                <a:ea typeface="华文楷体" pitchFamily="2" charset="-122"/>
              </a:rPr>
              <a:t>、编制投资估算；</a:t>
            </a:r>
            <a:endParaRPr lang="zh-CN" altLang="en-US" sz="2100">
              <a:latin typeface="华文楷体" pitchFamily="2" charset="-122"/>
              <a:ea typeface="华文楷体" pitchFamily="2" charset="-122"/>
            </a:endParaRPr>
          </a:p>
          <a:p>
            <a:pPr>
              <a:buNone/>
            </a:pPr>
            <a:r>
              <a:rPr lang="en-US" altLang="zh-CN" sz="2100">
                <a:latin typeface="华文楷体" pitchFamily="2" charset="-122"/>
                <a:ea typeface="华文楷体" pitchFamily="2" charset="-122"/>
              </a:rPr>
              <a:t>5</a:t>
            </a:r>
            <a:r>
              <a:rPr lang="zh-CN" altLang="en-US" sz="2100">
                <a:latin typeface="华文楷体" pitchFamily="2" charset="-122"/>
                <a:ea typeface="华文楷体" pitchFamily="2" charset="-122"/>
              </a:rPr>
              <a:t>、进行环境影响评价、财务评价、国民经济评价和社会评价。</a:t>
            </a:r>
            <a:endParaRPr lang="zh-CN" altLang="en-US" sz="2100">
              <a:latin typeface="华文楷体" pitchFamily="2" charset="-122"/>
              <a:ea typeface="华文楷体" pitchFamily="2" charset="-122"/>
            </a:endParaRPr>
          </a:p>
          <a:p>
            <a:pPr>
              <a:buNone/>
            </a:pPr>
            <a:endParaRPr lang="zh-CN" altLang="en-US" sz="2100">
              <a:latin typeface="华文楷体" pitchFamily="2" charset="-122"/>
              <a:ea typeface="华文楷体" pitchFamily="2" charset="-122"/>
            </a:endParaRPr>
          </a:p>
          <a:p>
            <a:pPr>
              <a:buNone/>
            </a:pPr>
            <a:endParaRPr lang="zh-CN" altLang="en-US" sz="2100">
              <a:latin typeface="华文楷体" pitchFamily="2" charset="-122"/>
              <a:ea typeface="华文楷体" pitchFamily="2" charset="-122"/>
            </a:endParaRPr>
          </a:p>
        </p:txBody>
      </p:sp>
    </p:spTree>
  </p:cSld>
  <p:clrMapOvr>
    <a:masterClrMapping/>
  </p:clrMapOvr>
  <p:transition spd="med">
    <p:cover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28673"/>
          <p:cNvSpPr>
            <a:spLocks noGrp="1"/>
          </p:cNvSpPr>
          <p:nvPr>
            <p:ph type="title"/>
          </p:nvPr>
        </p:nvSpPr>
        <p:spPr>
          <a:xfrm>
            <a:off x="250825" y="260350"/>
            <a:ext cx="8610600" cy="830263"/>
          </a:xfrm>
          <a:ln/>
        </p:spPr>
        <p:txBody>
          <a:bodyPr anchor="b"/>
          <a:p>
            <a:r>
              <a:rPr lang="zh-CN" altLang="en-US" sz="3400" b="1">
                <a:latin typeface="黑体" panose="02010609060101010101" pitchFamily="49" charset="-122"/>
                <a:ea typeface="黑体" panose="02010609060101010101" pitchFamily="49" charset="-122"/>
              </a:rPr>
              <a:t> 建设项目建议书的内容</a:t>
            </a:r>
            <a:endParaRPr lang="zh-CN" altLang="en-US" sz="3400" b="1">
              <a:latin typeface="黑体" panose="02010609060101010101" pitchFamily="49" charset="-122"/>
              <a:ea typeface="黑体" panose="02010609060101010101" pitchFamily="49" charset="-122"/>
            </a:endParaRPr>
          </a:p>
        </p:txBody>
      </p:sp>
      <p:sp>
        <p:nvSpPr>
          <p:cNvPr id="28674" name="文本占位符 28674"/>
          <p:cNvSpPr>
            <a:spLocks noGrp="1"/>
          </p:cNvSpPr>
          <p:nvPr>
            <p:ph idx="1"/>
          </p:nvPr>
        </p:nvSpPr>
        <p:spPr>
          <a:xfrm>
            <a:off x="468313" y="1412875"/>
            <a:ext cx="8064500" cy="4895850"/>
          </a:xfrm>
          <a:ln/>
        </p:spPr>
        <p:txBody>
          <a:bodyPr anchor="t"/>
          <a:p>
            <a:pPr marL="186055" indent="-186055">
              <a:lnSpc>
                <a:spcPct val="90000"/>
              </a:lnSpc>
              <a:buClr>
                <a:srgbClr val="FF3300"/>
              </a:buClr>
              <a:buSzPct val="120000"/>
              <a:buNone/>
            </a:pPr>
            <a:r>
              <a:rPr lang="zh-CN" altLang="en-US" sz="2100" b="1"/>
              <a:t>（</a:t>
            </a:r>
            <a:r>
              <a:rPr lang="en-US" altLang="zh-CN" sz="2100" b="1"/>
              <a:t>1</a:t>
            </a:r>
            <a:r>
              <a:rPr lang="zh-CN" altLang="en-US" sz="2100" b="1"/>
              <a:t>）建设项目提出的必要性和依据。</a:t>
            </a:r>
            <a:endParaRPr lang="zh-CN" altLang="en-US" sz="2100" b="1"/>
          </a:p>
          <a:p>
            <a:pPr marL="1303655" lvl="1" indent="-533400">
              <a:lnSpc>
                <a:spcPct val="90000"/>
              </a:lnSpc>
              <a:buClr>
                <a:schemeClr val="tx1"/>
              </a:buClr>
              <a:buSzPct val="120000"/>
            </a:pPr>
            <a:r>
              <a:rPr lang="zh-CN" altLang="en-US" sz="2000"/>
              <a:t>引进技术和进口设备的，还要说明国内外技术差距和概况以及进口的理由。</a:t>
            </a:r>
            <a:endParaRPr lang="zh-CN" altLang="en-US" sz="2000"/>
          </a:p>
          <a:p>
            <a:pPr marL="186055" indent="-186055">
              <a:lnSpc>
                <a:spcPct val="90000"/>
              </a:lnSpc>
              <a:buClr>
                <a:srgbClr val="FF3300"/>
              </a:buClr>
              <a:buSzPct val="120000"/>
              <a:buNone/>
            </a:pPr>
            <a:r>
              <a:rPr lang="zh-CN" altLang="en-US" sz="2100" b="1"/>
              <a:t>（</a:t>
            </a:r>
            <a:r>
              <a:rPr lang="en-US" altLang="zh-CN" sz="2100" b="1"/>
              <a:t>2</a:t>
            </a:r>
            <a:r>
              <a:rPr lang="zh-CN" altLang="en-US" sz="2100" b="1"/>
              <a:t>）产品方案，拟建规模和建设地点的初步设想。</a:t>
            </a:r>
            <a:endParaRPr lang="zh-CN" altLang="en-US" sz="2100" b="1"/>
          </a:p>
          <a:p>
            <a:pPr marL="1303655" lvl="1" indent="-533400">
              <a:lnSpc>
                <a:spcPct val="90000"/>
              </a:lnSpc>
              <a:buClr>
                <a:schemeClr val="tx1"/>
              </a:buClr>
              <a:buSzPct val="120000"/>
            </a:pPr>
            <a:r>
              <a:rPr lang="zh-CN" altLang="en-US" sz="2000"/>
              <a:t>拟在城市规划区建设的非生产性建设项目，还要说明城市规划和行政主管部门的初步审 核意见。</a:t>
            </a:r>
            <a:endParaRPr lang="zh-CN" altLang="en-US" sz="2000"/>
          </a:p>
          <a:p>
            <a:pPr marL="186055" indent="-186055">
              <a:lnSpc>
                <a:spcPct val="90000"/>
              </a:lnSpc>
              <a:buClr>
                <a:srgbClr val="FF3300"/>
              </a:buClr>
              <a:buSzPct val="120000"/>
              <a:buNone/>
            </a:pPr>
            <a:r>
              <a:rPr lang="zh-CN" altLang="en-US" sz="2100" b="1"/>
              <a:t>（</a:t>
            </a:r>
            <a:r>
              <a:rPr lang="en-US" altLang="zh-CN" sz="2100" b="1"/>
              <a:t>3</a:t>
            </a:r>
            <a:r>
              <a:rPr lang="zh-CN" altLang="en-US" sz="2100" b="1"/>
              <a:t>）资源情况、建设条件、协作关系和引进国别、厂商的初步分析。</a:t>
            </a:r>
            <a:endParaRPr lang="zh-CN" altLang="en-US" sz="2100" b="1"/>
          </a:p>
          <a:p>
            <a:pPr marL="186055" indent="-186055">
              <a:lnSpc>
                <a:spcPct val="90000"/>
              </a:lnSpc>
              <a:buClr>
                <a:srgbClr val="FF3300"/>
              </a:buClr>
              <a:buSzPct val="120000"/>
              <a:buNone/>
            </a:pPr>
            <a:r>
              <a:rPr lang="zh-CN" altLang="en-US" sz="2100" b="1"/>
              <a:t>（</a:t>
            </a:r>
            <a:r>
              <a:rPr lang="en-US" altLang="zh-CN" sz="2100" b="1"/>
              <a:t>4</a:t>
            </a:r>
            <a:r>
              <a:rPr lang="zh-CN" altLang="en-US" sz="2100" b="1"/>
              <a:t>）投资估算和资金筹措设想。</a:t>
            </a:r>
            <a:endParaRPr lang="zh-CN" altLang="en-US" sz="2100" b="1"/>
          </a:p>
          <a:p>
            <a:pPr marL="1303655" lvl="1" indent="-533400">
              <a:lnSpc>
                <a:spcPct val="90000"/>
              </a:lnSpc>
              <a:buClr>
                <a:schemeClr val="tx1"/>
              </a:buClr>
              <a:buSzPct val="120000"/>
            </a:pPr>
            <a:r>
              <a:rPr lang="zh-CN" altLang="en-US" sz="2000"/>
              <a:t>利用外资项目要说明利用外资的可能性，以及偿还贷款能力的大体测算。</a:t>
            </a:r>
            <a:endParaRPr lang="zh-CN" altLang="en-US" sz="2000"/>
          </a:p>
          <a:p>
            <a:pPr marL="186055" indent="-186055">
              <a:lnSpc>
                <a:spcPct val="90000"/>
              </a:lnSpc>
              <a:buClr>
                <a:srgbClr val="FF3300"/>
              </a:buClr>
              <a:buSzPct val="120000"/>
              <a:buNone/>
            </a:pPr>
            <a:r>
              <a:rPr lang="zh-CN" altLang="en-US" sz="2100" b="1"/>
              <a:t>（</a:t>
            </a:r>
            <a:r>
              <a:rPr lang="en-US" altLang="zh-CN" sz="2100" b="1"/>
              <a:t>5</a:t>
            </a:r>
            <a:r>
              <a:rPr lang="zh-CN" altLang="en-US" sz="2100" b="1"/>
              <a:t>）项目的进度安排。</a:t>
            </a:r>
            <a:endParaRPr lang="zh-CN" altLang="en-US" sz="2100" b="1"/>
          </a:p>
          <a:p>
            <a:pPr marL="186055" indent="-186055">
              <a:lnSpc>
                <a:spcPct val="90000"/>
              </a:lnSpc>
              <a:buClr>
                <a:srgbClr val="FF3300"/>
              </a:buClr>
              <a:buSzPct val="120000"/>
              <a:buNone/>
            </a:pPr>
            <a:r>
              <a:rPr lang="zh-CN" altLang="en-US" sz="2100" b="1"/>
              <a:t>（</a:t>
            </a:r>
            <a:r>
              <a:rPr lang="en-US" altLang="zh-CN" sz="2100" b="1"/>
              <a:t>6</a:t>
            </a:r>
            <a:r>
              <a:rPr lang="zh-CN" altLang="en-US" sz="2100" b="1"/>
              <a:t>）经济效益和社会效益的初步估计。</a:t>
            </a:r>
            <a:r>
              <a:rPr lang="zh-CN" altLang="en-US" sz="2100"/>
              <a:t></a:t>
            </a:r>
            <a:endParaRPr lang="zh-CN" altLang="en-US" sz="2100"/>
          </a:p>
        </p:txBody>
      </p:sp>
      <p:sp>
        <p:nvSpPr>
          <p:cNvPr id="28675" name="左箭头 28675">
            <a:hlinkClick r:id="rId1" action="ppaction://hlinksldjump"/>
          </p:cNvPr>
          <p:cNvSpPr/>
          <p:nvPr/>
        </p:nvSpPr>
        <p:spPr>
          <a:xfrm>
            <a:off x="8027988" y="6381750"/>
            <a:ext cx="504825" cy="287338"/>
          </a:xfrm>
          <a:prstGeom prst="leftArrow">
            <a:avLst>
              <a:gd name="adj1" fmla="val 50000"/>
              <a:gd name="adj2" fmla="val 43914"/>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Verdana" panose="020B0604030504040204" pitchFamily="34" charset="0"/>
              <a:ea typeface="宋体" panose="02010600030101010101" pitchFamily="2" charset="-122"/>
            </a:endParaRPr>
          </a:p>
        </p:txBody>
      </p:sp>
    </p:spTree>
  </p:cSld>
  <p:clrMapOvr>
    <a:masterClrMapping/>
  </p:clrMapOvr>
  <p:transition spd="med">
    <p:cover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29697"/>
          <p:cNvSpPr>
            <a:spLocks noGrp="1"/>
          </p:cNvSpPr>
          <p:nvPr>
            <p:ph type="title"/>
          </p:nvPr>
        </p:nvSpPr>
        <p:spPr>
          <a:xfrm>
            <a:off x="468313" y="549275"/>
            <a:ext cx="8229600" cy="1143000"/>
          </a:xfrm>
          <a:ln/>
        </p:spPr>
        <p:txBody>
          <a:bodyPr anchor="b"/>
          <a:p>
            <a:r>
              <a:rPr lang="en-US" altLang="zh-CN" b="1">
                <a:ea typeface="黑体" panose="02010609060101010101" pitchFamily="49" charset="-122"/>
              </a:rPr>
              <a:t>4.2  </a:t>
            </a:r>
            <a:r>
              <a:rPr lang="zh-CN" altLang="en-US" b="1">
                <a:ea typeface="黑体" panose="02010609060101010101" pitchFamily="49" charset="-122"/>
              </a:rPr>
              <a:t>建设项目可行性研究</a:t>
            </a:r>
            <a:endParaRPr lang="zh-CN" altLang="en-US" b="1">
              <a:ea typeface="黑体" panose="02010609060101010101" pitchFamily="49" charset="-122"/>
            </a:endParaRPr>
          </a:p>
        </p:txBody>
      </p:sp>
      <p:sp>
        <p:nvSpPr>
          <p:cNvPr id="29698" name="文本占位符 29698"/>
          <p:cNvSpPr>
            <a:spLocks noGrp="1"/>
          </p:cNvSpPr>
          <p:nvPr>
            <p:ph idx="1"/>
          </p:nvPr>
        </p:nvSpPr>
        <p:spPr>
          <a:xfrm>
            <a:off x="574675" y="2133600"/>
            <a:ext cx="8569325" cy="4525963"/>
          </a:xfrm>
          <a:ln/>
        </p:spPr>
        <p:txBody>
          <a:bodyPr anchor="t"/>
          <a:p>
            <a:pPr algn="just">
              <a:lnSpc>
                <a:spcPct val="120000"/>
              </a:lnSpc>
              <a:buNone/>
            </a:pPr>
            <a:r>
              <a:rPr lang="en-US" altLang="zh-CN" sz="3400" b="1">
                <a:latin typeface="宋体" panose="02010600030101010101" pitchFamily="2" charset="-122"/>
              </a:rPr>
              <a:t>4.2.1 </a:t>
            </a:r>
            <a:r>
              <a:rPr lang="zh-CN" altLang="en-US" sz="3400" b="1">
                <a:latin typeface="宋体" panose="02010600030101010101" pitchFamily="2" charset="-122"/>
                <a:hlinkClick r:id="rId1" action="ppaction://hlinksldjump"/>
              </a:rPr>
              <a:t>建设项目可行性研究的概念和作用</a:t>
            </a:r>
            <a:endParaRPr lang="zh-CN" altLang="en-US" sz="3400" b="1">
              <a:latin typeface="宋体" panose="02010600030101010101" pitchFamily="2" charset="-122"/>
            </a:endParaRPr>
          </a:p>
          <a:p>
            <a:pPr algn="just">
              <a:lnSpc>
                <a:spcPct val="120000"/>
              </a:lnSpc>
              <a:buNone/>
            </a:pPr>
            <a:r>
              <a:rPr lang="en-US" altLang="zh-CN" sz="3400" b="1">
                <a:latin typeface="宋体" panose="02010600030101010101" pitchFamily="2" charset="-122"/>
              </a:rPr>
              <a:t>4.2.2 </a:t>
            </a:r>
            <a:r>
              <a:rPr lang="zh-CN" altLang="en-US" sz="3400" b="1">
                <a:latin typeface="宋体" panose="02010600030101010101" pitchFamily="2" charset="-122"/>
                <a:hlinkClick r:id="rId2" action="ppaction://hlinksldjump"/>
              </a:rPr>
              <a:t>建设项目可行性研究的内容与编制</a:t>
            </a:r>
            <a:endParaRPr lang="zh-CN" altLang="en-US" sz="3400" b="1">
              <a:latin typeface="宋体" panose="02010600030101010101" pitchFamily="2" charset="-122"/>
            </a:endParaRPr>
          </a:p>
          <a:p>
            <a:pPr algn="just">
              <a:lnSpc>
                <a:spcPct val="120000"/>
              </a:lnSpc>
              <a:buNone/>
            </a:pPr>
            <a:r>
              <a:rPr lang="en-US" altLang="zh-CN" sz="3400" b="1">
                <a:latin typeface="宋体" panose="02010600030101010101" pitchFamily="2" charset="-122"/>
              </a:rPr>
              <a:t>4.2.3 </a:t>
            </a:r>
            <a:r>
              <a:rPr lang="zh-CN" altLang="en-US" sz="3400" b="1">
                <a:latin typeface="宋体" panose="02010600030101010101" pitchFamily="2" charset="-122"/>
                <a:hlinkClick r:id="rId3" action="ppaction://hlinksldjump"/>
              </a:rPr>
              <a:t>建设项目可行性研究报告的审批</a:t>
            </a:r>
            <a:endParaRPr lang="zh-CN" altLang="en-US" sz="3400" b="1">
              <a:latin typeface="宋体" panose="02010600030101010101" pitchFamily="2" charset="-122"/>
            </a:endParaRPr>
          </a:p>
        </p:txBody>
      </p:sp>
      <p:sp>
        <p:nvSpPr>
          <p:cNvPr id="29699" name="上箭头 29699">
            <a:hlinkClick r:id="rId4" action="ppaction://hlinksldjump"/>
          </p:cNvPr>
          <p:cNvSpPr/>
          <p:nvPr/>
        </p:nvSpPr>
        <p:spPr>
          <a:xfrm>
            <a:off x="8027988" y="6165850"/>
            <a:ext cx="431800" cy="431800"/>
          </a:xfrm>
          <a:prstGeom prst="up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Verdana" panose="020B0604030504040204" pitchFamily="34" charset="0"/>
              <a:ea typeface="宋体" panose="02010600030101010101" pitchFamily="2" charset="-122"/>
            </a:endParaRPr>
          </a:p>
        </p:txBody>
      </p:sp>
    </p:spTree>
  </p:cSld>
  <p:clrMapOvr>
    <a:masterClrMapping/>
  </p:clrMapOvr>
  <p:transition spd="med">
    <p:cover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30721"/>
          <p:cNvSpPr>
            <a:spLocks noGrp="1"/>
          </p:cNvSpPr>
          <p:nvPr>
            <p:ph type="title"/>
          </p:nvPr>
        </p:nvSpPr>
        <p:spPr>
          <a:xfrm>
            <a:off x="209550" y="333375"/>
            <a:ext cx="8934450" cy="830263"/>
          </a:xfrm>
          <a:ln/>
        </p:spPr>
        <p:txBody>
          <a:bodyPr anchor="b"/>
          <a:p>
            <a:r>
              <a:rPr lang="en-US" altLang="zh-CN" sz="3400" b="1">
                <a:latin typeface="黑体" panose="02010609060101010101" pitchFamily="49" charset="-122"/>
                <a:ea typeface="黑体" panose="02010609060101010101" pitchFamily="49" charset="-122"/>
              </a:rPr>
              <a:t>4.2.1 </a:t>
            </a:r>
            <a:r>
              <a:rPr lang="zh-CN" altLang="en-US" sz="3400" b="1">
                <a:latin typeface="黑体" panose="02010609060101010101" pitchFamily="49" charset="-122"/>
                <a:ea typeface="黑体" panose="02010609060101010101" pitchFamily="49" charset="-122"/>
              </a:rPr>
              <a:t>可行性研究的概念和作用</a:t>
            </a:r>
            <a:endParaRPr lang="zh-CN" altLang="en-US" sz="3400" b="1">
              <a:latin typeface="黑体" panose="02010609060101010101" pitchFamily="49" charset="-122"/>
              <a:ea typeface="黑体" panose="02010609060101010101" pitchFamily="49" charset="-122"/>
            </a:endParaRPr>
          </a:p>
        </p:txBody>
      </p:sp>
      <p:sp>
        <p:nvSpPr>
          <p:cNvPr id="30723" name="文本占位符 30722"/>
          <p:cNvSpPr>
            <a:spLocks noGrp="1"/>
          </p:cNvSpPr>
          <p:nvPr>
            <p:ph idx="1"/>
          </p:nvPr>
        </p:nvSpPr>
        <p:spPr>
          <a:xfrm>
            <a:off x="395288" y="1268413"/>
            <a:ext cx="8496300" cy="5878513"/>
          </a:xfrm>
        </p:spPr>
        <p:txBody>
          <a:bodyPr/>
          <a:p>
            <a:pPr marL="186055" indent="-186055" fontAlgn="base">
              <a:lnSpc>
                <a:spcPct val="110000"/>
              </a:lnSpc>
              <a:buClr>
                <a:srgbClr val="FF3300"/>
              </a:buClr>
              <a:buSzPct val="120000"/>
              <a:buNone/>
            </a:pPr>
            <a:r>
              <a:rPr lang="zh-CN" altLang="en-US" b="1" strike="noStrike" noProof="1">
                <a:solidFill>
                  <a:srgbClr val="0066FF"/>
                </a:solidFill>
              </a:rPr>
              <a:t>（一）可行性研究的概念</a:t>
            </a:r>
            <a:endParaRPr lang="zh-CN" altLang="en-US" b="1" strike="noStrike" noProof="1">
              <a:solidFill>
                <a:srgbClr val="0066FF"/>
              </a:solidFill>
            </a:endParaRPr>
          </a:p>
          <a:p>
            <a:pPr marL="1303655" lvl="1" indent="-533400" fontAlgn="base">
              <a:lnSpc>
                <a:spcPct val="110000"/>
              </a:lnSpc>
              <a:buClr>
                <a:schemeClr val="tx1"/>
              </a:buClr>
              <a:buSzPct val="120000"/>
            </a:pPr>
            <a:r>
              <a:rPr lang="zh-CN" altLang="en-US" sz="2200" strike="noStrike" noProof="1"/>
              <a:t>建设项目的可行性研究是在投资决策前，对与拟建项目有关的社会、经济、技术等各方面进行深入细致的调查研究，对各种可能拟定的技术方案和建设方案进行认真的技术经济分析和比较论证，对项目建成后的经济效益进行科学的预测和评价。</a:t>
            </a:r>
            <a:endParaRPr lang="zh-CN" altLang="en-US" sz="2200" strike="noStrike" noProof="1"/>
          </a:p>
          <a:p>
            <a:pPr marL="1303655" lvl="1" indent="-533400" fontAlgn="base">
              <a:lnSpc>
                <a:spcPct val="110000"/>
              </a:lnSpc>
              <a:buClr>
                <a:schemeClr val="tx1"/>
              </a:buClr>
              <a:buSzPct val="120000"/>
            </a:pPr>
            <a:r>
              <a:rPr lang="zh-CN" altLang="en-US" sz="2200" strike="noStrike" noProof="1"/>
              <a:t>在此基础上，对拟建项目的</a:t>
            </a:r>
            <a:r>
              <a:rPr lang="zh-CN" altLang="en-US" sz="2200" strike="noStrike" noProof="1">
                <a:solidFill>
                  <a:srgbClr val="FF3300"/>
                </a:solidFill>
                <a:effectLst>
                  <a:outerShdw blurRad="38100" dist="38100" dir="2700000">
                    <a:srgbClr val="000000"/>
                  </a:outerShdw>
                </a:effectLst>
              </a:rPr>
              <a:t>技术先进性和适用性</a:t>
            </a:r>
            <a:r>
              <a:rPr lang="zh-CN" altLang="en-US" sz="2200" strike="noStrike" noProof="1"/>
              <a:t>、</a:t>
            </a:r>
            <a:r>
              <a:rPr lang="zh-CN" altLang="en-US" sz="2200" strike="noStrike" noProof="1">
                <a:solidFill>
                  <a:srgbClr val="FF3300"/>
                </a:solidFill>
                <a:effectLst>
                  <a:outerShdw blurRad="38100" dist="38100" dir="2700000">
                    <a:srgbClr val="000000"/>
                  </a:outerShdw>
                </a:effectLst>
              </a:rPr>
              <a:t>经济合理性和有效性</a:t>
            </a:r>
            <a:r>
              <a:rPr lang="zh-CN" altLang="en-US" sz="2200" strike="noStrike" noProof="1"/>
              <a:t>，以及</a:t>
            </a:r>
            <a:r>
              <a:rPr lang="zh-CN" altLang="en-US" sz="2200" strike="noStrike" noProof="1">
                <a:solidFill>
                  <a:srgbClr val="FF3300"/>
                </a:solidFill>
                <a:effectLst>
                  <a:outerShdw blurRad="38100" dist="38100" dir="2700000">
                    <a:srgbClr val="000000"/>
                  </a:outerShdw>
                </a:effectLst>
              </a:rPr>
              <a:t>建设必要性和可行性</a:t>
            </a:r>
            <a:r>
              <a:rPr lang="zh-CN" altLang="en-US" sz="2200" strike="noStrike" noProof="1"/>
              <a:t>进行全面分析、系统论证、多方案比较和综合评价，由此得出该项目是否应该投资和如何投资等结论性意见，为项目投资决策提供可靠的科学依据。</a:t>
            </a:r>
            <a:endParaRPr lang="zh-CN" altLang="en-US" sz="2200" strike="noStrike" noProof="1"/>
          </a:p>
        </p:txBody>
      </p:sp>
    </p:spTree>
  </p:cSld>
  <p:clrMapOvr>
    <a:masterClrMapping/>
  </p:clrMapOvr>
  <p:transition spd="med">
    <p:cover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31745"/>
          <p:cNvSpPr>
            <a:spLocks noGrp="1"/>
          </p:cNvSpPr>
          <p:nvPr>
            <p:ph type="title"/>
          </p:nvPr>
        </p:nvSpPr>
        <p:spPr>
          <a:xfrm>
            <a:off x="209550" y="404813"/>
            <a:ext cx="8934450" cy="830262"/>
          </a:xfrm>
          <a:ln/>
        </p:spPr>
        <p:txBody>
          <a:bodyPr anchor="b"/>
          <a:p>
            <a:r>
              <a:rPr lang="en-US" altLang="zh-CN" sz="3400" b="1">
                <a:latin typeface="黑体" panose="02010609060101010101" pitchFamily="49" charset="-122"/>
                <a:ea typeface="黑体" panose="02010609060101010101" pitchFamily="49" charset="-122"/>
              </a:rPr>
              <a:t>4.2.1 </a:t>
            </a:r>
            <a:r>
              <a:rPr lang="zh-CN" altLang="en-US" sz="3400" b="1">
                <a:latin typeface="黑体" panose="02010609060101010101" pitchFamily="49" charset="-122"/>
                <a:ea typeface="黑体" panose="02010609060101010101" pitchFamily="49" charset="-122"/>
              </a:rPr>
              <a:t>可行性研究的概念和作用</a:t>
            </a:r>
            <a:endParaRPr lang="zh-CN" altLang="en-US" sz="3400" b="1">
              <a:latin typeface="黑体" panose="02010609060101010101" pitchFamily="49" charset="-122"/>
              <a:ea typeface="黑体" panose="02010609060101010101" pitchFamily="49" charset="-122"/>
            </a:endParaRPr>
          </a:p>
        </p:txBody>
      </p:sp>
      <p:sp>
        <p:nvSpPr>
          <p:cNvPr id="31747" name="内容占位符 31746"/>
          <p:cNvSpPr>
            <a:spLocks noGrp="1"/>
          </p:cNvSpPr>
          <p:nvPr>
            <p:ph idx="1"/>
          </p:nvPr>
        </p:nvSpPr>
        <p:spPr>
          <a:xfrm>
            <a:off x="250825" y="1412875"/>
            <a:ext cx="8569325" cy="5878513"/>
          </a:xfrm>
          <a:ln/>
        </p:spPr>
        <p:txBody>
          <a:bodyPr anchor="t"/>
          <a:p>
            <a:pPr marL="186055" indent="-186055">
              <a:lnSpc>
                <a:spcPct val="90000"/>
              </a:lnSpc>
              <a:buClr>
                <a:srgbClr val="FF3300"/>
              </a:buClr>
              <a:buSzPct val="120000"/>
              <a:buNone/>
            </a:pPr>
            <a:r>
              <a:rPr lang="zh-CN" altLang="en-US" b="1">
                <a:solidFill>
                  <a:srgbClr val="0066FF"/>
                </a:solidFill>
              </a:rPr>
              <a:t>（二）可行性研究的作用</a:t>
            </a:r>
            <a:endParaRPr lang="zh-CN" altLang="en-US" b="1">
              <a:solidFill>
                <a:srgbClr val="0066FF"/>
              </a:solidFill>
            </a:endParaRPr>
          </a:p>
          <a:p>
            <a:pPr marL="1303655" lvl="1" indent="-533400">
              <a:lnSpc>
                <a:spcPct val="115000"/>
              </a:lnSpc>
              <a:buClr>
                <a:srgbClr val="FF3300"/>
              </a:buClr>
              <a:buSzPct val="120000"/>
              <a:buNone/>
            </a:pPr>
            <a:r>
              <a:rPr lang="zh-CN" altLang="en-US" sz="2200"/>
              <a:t>（</a:t>
            </a:r>
            <a:r>
              <a:rPr lang="en-US" altLang="zh-CN" sz="2200"/>
              <a:t>1</a:t>
            </a:r>
            <a:r>
              <a:rPr lang="zh-CN" altLang="en-US" sz="2200"/>
              <a:t>）作为建设项目投资决策的依据。</a:t>
            </a:r>
            <a:endParaRPr lang="zh-CN" altLang="en-US" sz="2200"/>
          </a:p>
          <a:p>
            <a:pPr marL="1303655" lvl="1" indent="-533400">
              <a:lnSpc>
                <a:spcPct val="115000"/>
              </a:lnSpc>
              <a:buClr>
                <a:srgbClr val="FF3300"/>
              </a:buClr>
              <a:buSzPct val="120000"/>
              <a:buNone/>
            </a:pPr>
            <a:r>
              <a:rPr lang="zh-CN" altLang="en-US" sz="2200"/>
              <a:t>（</a:t>
            </a:r>
            <a:r>
              <a:rPr lang="en-US" altLang="zh-CN" sz="2200"/>
              <a:t>2</a:t>
            </a:r>
            <a:r>
              <a:rPr lang="zh-CN" altLang="en-US" sz="2200"/>
              <a:t>）作为编制设计文件的依据。 </a:t>
            </a:r>
            <a:endParaRPr lang="zh-CN" altLang="en-US" sz="2200"/>
          </a:p>
          <a:p>
            <a:pPr marL="1303655" lvl="1" indent="-533400">
              <a:lnSpc>
                <a:spcPct val="115000"/>
              </a:lnSpc>
              <a:buClr>
                <a:srgbClr val="FF3300"/>
              </a:buClr>
              <a:buSzPct val="120000"/>
              <a:buNone/>
            </a:pPr>
            <a:r>
              <a:rPr lang="zh-CN" altLang="en-US" sz="2200"/>
              <a:t>（</a:t>
            </a:r>
            <a:r>
              <a:rPr lang="en-US" altLang="zh-CN" sz="2200"/>
              <a:t>3</a:t>
            </a:r>
            <a:r>
              <a:rPr lang="zh-CN" altLang="en-US" sz="2200"/>
              <a:t>）作为向银行贷款的依据。 </a:t>
            </a:r>
            <a:endParaRPr lang="zh-CN" altLang="en-US" sz="2200"/>
          </a:p>
          <a:p>
            <a:pPr marL="1303655" lvl="1" indent="-533400">
              <a:lnSpc>
                <a:spcPct val="115000"/>
              </a:lnSpc>
              <a:buClr>
                <a:srgbClr val="FF3300"/>
              </a:buClr>
              <a:buSzPct val="120000"/>
              <a:buNone/>
            </a:pPr>
            <a:r>
              <a:rPr lang="zh-CN" altLang="en-US" sz="2200"/>
              <a:t>（</a:t>
            </a:r>
            <a:r>
              <a:rPr lang="en-US" altLang="zh-CN" sz="2200"/>
              <a:t>4</a:t>
            </a:r>
            <a:r>
              <a:rPr lang="zh-CN" altLang="en-US" sz="2200"/>
              <a:t>）作为建设项目与各协作单位签订合同和有关协议的依据。 </a:t>
            </a:r>
            <a:endParaRPr lang="zh-CN" altLang="en-US" sz="2200"/>
          </a:p>
          <a:p>
            <a:pPr marL="1303655" lvl="1" indent="-533400">
              <a:lnSpc>
                <a:spcPct val="115000"/>
              </a:lnSpc>
              <a:buClr>
                <a:srgbClr val="FF3300"/>
              </a:buClr>
              <a:buSzPct val="120000"/>
              <a:buNone/>
            </a:pPr>
            <a:r>
              <a:rPr lang="zh-CN" altLang="en-US" sz="2200"/>
              <a:t>（</a:t>
            </a:r>
            <a:r>
              <a:rPr lang="en-US" altLang="zh-CN" sz="2200"/>
              <a:t>5</a:t>
            </a:r>
            <a:r>
              <a:rPr lang="zh-CN" altLang="en-US" sz="2200"/>
              <a:t>）作为环保部门、地方政府和规划部门审批项目的依据。 </a:t>
            </a:r>
            <a:endParaRPr lang="zh-CN" altLang="en-US" sz="2200"/>
          </a:p>
          <a:p>
            <a:pPr marL="1303655" lvl="1" indent="-533400">
              <a:lnSpc>
                <a:spcPct val="115000"/>
              </a:lnSpc>
              <a:buClr>
                <a:srgbClr val="FF3300"/>
              </a:buClr>
              <a:buSzPct val="120000"/>
              <a:buNone/>
            </a:pPr>
            <a:r>
              <a:rPr lang="zh-CN" altLang="en-US" sz="2200"/>
              <a:t>（</a:t>
            </a:r>
            <a:r>
              <a:rPr lang="en-US" altLang="zh-CN" sz="2200"/>
              <a:t>6</a:t>
            </a:r>
            <a:r>
              <a:rPr lang="zh-CN" altLang="en-US" sz="2200"/>
              <a:t>）作为施工组织、工程进度安排及竣工验收的依据。 </a:t>
            </a:r>
            <a:endParaRPr lang="zh-CN" altLang="en-US" sz="2200"/>
          </a:p>
          <a:p>
            <a:pPr marL="1303655" lvl="1" indent="-533400">
              <a:lnSpc>
                <a:spcPct val="115000"/>
              </a:lnSpc>
              <a:buClr>
                <a:srgbClr val="FF3300"/>
              </a:buClr>
              <a:buSzPct val="120000"/>
              <a:buNone/>
            </a:pPr>
            <a:r>
              <a:rPr lang="zh-CN" altLang="en-US" sz="2200"/>
              <a:t>（</a:t>
            </a:r>
            <a:r>
              <a:rPr lang="en-US" altLang="zh-CN" sz="2200"/>
              <a:t>7</a:t>
            </a:r>
            <a:r>
              <a:rPr lang="zh-CN" altLang="en-US" sz="2200"/>
              <a:t>）作为项目后评估的依据。</a:t>
            </a:r>
            <a:r>
              <a:rPr lang="zh-CN" altLang="en-US" b="1"/>
              <a:t> </a:t>
            </a:r>
            <a:endParaRPr lang="zh-CN" altLang="en-US" b="1"/>
          </a:p>
        </p:txBody>
      </p:sp>
      <p:sp>
        <p:nvSpPr>
          <p:cNvPr id="2" name="左箭头 31747">
            <a:hlinkClick r:id="rId1" action="ppaction://hlinksldjump"/>
          </p:cNvPr>
          <p:cNvSpPr/>
          <p:nvPr/>
        </p:nvSpPr>
        <p:spPr>
          <a:xfrm>
            <a:off x="8027988" y="6381750"/>
            <a:ext cx="504825" cy="287338"/>
          </a:xfrm>
          <a:prstGeom prst="leftArrow">
            <a:avLst>
              <a:gd name="adj1" fmla="val 50000"/>
              <a:gd name="adj2" fmla="val 43914"/>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Verdana" panose="020B0604030504040204" pitchFamily="34" charset="0"/>
              <a:ea typeface="宋体" panose="02010600030101010101" pitchFamily="2" charset="-122"/>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7">
                                            <p:txEl>
                                              <p:charRg st="12" end="30"/>
                                            </p:txEl>
                                          </p:spTgt>
                                        </p:tgtEl>
                                        <p:attrNameLst>
                                          <p:attrName>style.visibility</p:attrName>
                                        </p:attrNameLst>
                                      </p:cBhvr>
                                      <p:to>
                                        <p:strVal val="visible"/>
                                      </p:to>
                                    </p:set>
                                    <p:animEffect transition="in" filter="blinds(horizontal)">
                                      <p:cBhvr>
                                        <p:cTn id="7" dur="500"/>
                                        <p:tgtEl>
                                          <p:spTgt spid="31747">
                                            <p:txEl>
                                              <p:charRg st="12" end="3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47">
                                            <p:txEl>
                                              <p:charRg st="30" end="47"/>
                                            </p:txEl>
                                          </p:spTgt>
                                        </p:tgtEl>
                                        <p:attrNameLst>
                                          <p:attrName>style.visibility</p:attrName>
                                        </p:attrNameLst>
                                      </p:cBhvr>
                                      <p:to>
                                        <p:strVal val="visible"/>
                                      </p:to>
                                    </p:set>
                                    <p:animEffect transition="in" filter="blinds(horizontal)">
                                      <p:cBhvr>
                                        <p:cTn id="10" dur="500"/>
                                        <p:tgtEl>
                                          <p:spTgt spid="31747">
                                            <p:txEl>
                                              <p:charRg st="30" end="4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747">
                                            <p:txEl>
                                              <p:charRg st="47" end="63"/>
                                            </p:txEl>
                                          </p:spTgt>
                                        </p:tgtEl>
                                        <p:attrNameLst>
                                          <p:attrName>style.visibility</p:attrName>
                                        </p:attrNameLst>
                                      </p:cBhvr>
                                      <p:to>
                                        <p:strVal val="visible"/>
                                      </p:to>
                                    </p:set>
                                    <p:animEffect transition="in" filter="blinds(horizontal)">
                                      <p:cBhvr>
                                        <p:cTn id="13" dur="500"/>
                                        <p:tgtEl>
                                          <p:spTgt spid="31747">
                                            <p:txEl>
                                              <p:charRg st="47" end="6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747">
                                            <p:txEl>
                                              <p:charRg st="63" end="93"/>
                                            </p:txEl>
                                          </p:spTgt>
                                        </p:tgtEl>
                                        <p:attrNameLst>
                                          <p:attrName>style.visibility</p:attrName>
                                        </p:attrNameLst>
                                      </p:cBhvr>
                                      <p:to>
                                        <p:strVal val="visible"/>
                                      </p:to>
                                    </p:set>
                                    <p:animEffect transition="in" filter="blinds(horizontal)">
                                      <p:cBhvr>
                                        <p:cTn id="16" dur="500"/>
                                        <p:tgtEl>
                                          <p:spTgt spid="31747">
                                            <p:txEl>
                                              <p:charRg st="63" end="9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1747">
                                            <p:txEl>
                                              <p:charRg st="93" end="122"/>
                                            </p:txEl>
                                          </p:spTgt>
                                        </p:tgtEl>
                                        <p:attrNameLst>
                                          <p:attrName>style.visibility</p:attrName>
                                        </p:attrNameLst>
                                      </p:cBhvr>
                                      <p:to>
                                        <p:strVal val="visible"/>
                                      </p:to>
                                    </p:set>
                                    <p:animEffect transition="in" filter="blinds(horizontal)">
                                      <p:cBhvr>
                                        <p:cTn id="19" dur="500"/>
                                        <p:tgtEl>
                                          <p:spTgt spid="31747">
                                            <p:txEl>
                                              <p:charRg st="93" end="12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1747">
                                            <p:txEl>
                                              <p:charRg st="122" end="149"/>
                                            </p:txEl>
                                          </p:spTgt>
                                        </p:tgtEl>
                                        <p:attrNameLst>
                                          <p:attrName>style.visibility</p:attrName>
                                        </p:attrNameLst>
                                      </p:cBhvr>
                                      <p:to>
                                        <p:strVal val="visible"/>
                                      </p:to>
                                    </p:set>
                                    <p:animEffect transition="in" filter="blinds(horizontal)">
                                      <p:cBhvr>
                                        <p:cTn id="22" dur="500"/>
                                        <p:tgtEl>
                                          <p:spTgt spid="31747">
                                            <p:txEl>
                                              <p:charRg st="122" end="149"/>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1747">
                                            <p:txEl>
                                              <p:charRg st="149" end="165"/>
                                            </p:txEl>
                                          </p:spTgt>
                                        </p:tgtEl>
                                        <p:attrNameLst>
                                          <p:attrName>style.visibility</p:attrName>
                                        </p:attrNameLst>
                                      </p:cBhvr>
                                      <p:to>
                                        <p:strVal val="visible"/>
                                      </p:to>
                                    </p:set>
                                    <p:animEffect transition="in" filter="blinds(horizontal)">
                                      <p:cBhvr>
                                        <p:cTn id="25" dur="500"/>
                                        <p:tgtEl>
                                          <p:spTgt spid="31747">
                                            <p:txEl>
                                              <p:charRg st="149" end="16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mph" presetSubtype="2" fill="hold" nodeType="clickEffect">
                                  <p:stCondLst>
                                    <p:cond delay="0"/>
                                  </p:stCondLst>
                                  <p:childTnLst>
                                    <p:animClr clrSpc="rgb" dir="cw">
                                      <p:cBhvr override="childStyle">
                                        <p:cTn id="29" dur="2000" fill="hold"/>
                                        <p:tgtEl>
                                          <p:spTgt spid="31747">
                                            <p:txEl>
                                              <p:charRg st="12" end="30"/>
                                            </p:txEl>
                                          </p:spTgt>
                                        </p:tgtEl>
                                        <p:attrNameLst>
                                          <p:attrName>style.color</p:attrName>
                                        </p:attrNameLst>
                                      </p:cBhvr>
                                      <p:to>
                                        <a:srgbClr val="FF3300"/>
                                      </p:to>
                                    </p:animClr>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2000" fill="hold"/>
                                        <p:tgtEl>
                                          <p:spTgt spid="31747">
                                            <p:txEl>
                                              <p:charRg st="30" end="47"/>
                                            </p:txEl>
                                          </p:spTgt>
                                        </p:tgtEl>
                                        <p:attrNameLst>
                                          <p:attrName>style.color</p:attrName>
                                        </p:attrNameLst>
                                      </p:cBhvr>
                                      <p:to>
                                        <a:srgbClr val="FF3300"/>
                                      </p:to>
                                    </p:animClr>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nodeType="clickEffect">
                                  <p:stCondLst>
                                    <p:cond delay="0"/>
                                  </p:stCondLst>
                                  <p:childTnLst>
                                    <p:animClr clrSpc="rgb" dir="cw">
                                      <p:cBhvr override="childStyle">
                                        <p:cTn id="37" dur="2000" fill="hold"/>
                                        <p:tgtEl>
                                          <p:spTgt spid="31747">
                                            <p:txEl>
                                              <p:charRg st="47" end="63"/>
                                            </p:txEl>
                                          </p:spTgt>
                                        </p:tgtEl>
                                        <p:attrNameLst>
                                          <p:attrName>style.color</p:attrName>
                                        </p:attrNameLst>
                                      </p:cBhvr>
                                      <p:to>
                                        <a:srgbClr val="FF3300"/>
                                      </p:to>
                                    </p:animClr>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nodeType="clickEffect">
                                  <p:stCondLst>
                                    <p:cond delay="0"/>
                                  </p:stCondLst>
                                  <p:childTnLst>
                                    <p:animClr clrSpc="rgb" dir="cw">
                                      <p:cBhvr override="childStyle">
                                        <p:cTn id="41" dur="2000" fill="hold"/>
                                        <p:tgtEl>
                                          <p:spTgt spid="31747">
                                            <p:txEl>
                                              <p:charRg st="63" end="93"/>
                                            </p:txEl>
                                          </p:spTgt>
                                        </p:tgtEl>
                                        <p:attrNameLst>
                                          <p:attrName>style.color</p:attrName>
                                        </p:attrNameLst>
                                      </p:cBhvr>
                                      <p:to>
                                        <a:srgbClr val="FF3300"/>
                                      </p:to>
                                    </p:animClr>
                                  </p:childTnLst>
                                </p:cTn>
                              </p:par>
                            </p:childTnLst>
                          </p:cTn>
                        </p:par>
                      </p:childTnLst>
                    </p:cTn>
                  </p:par>
                  <p:par>
                    <p:cTn id="42" fill="hold">
                      <p:stCondLst>
                        <p:cond delay="indefinite"/>
                      </p:stCondLst>
                      <p:childTnLst>
                        <p:par>
                          <p:cTn id="43" fill="hold">
                            <p:stCondLst>
                              <p:cond delay="0"/>
                            </p:stCondLst>
                            <p:childTnLst>
                              <p:par>
                                <p:cTn id="44" presetID="3" presetClass="emph" presetSubtype="2" fill="hold" nodeType="clickEffect">
                                  <p:stCondLst>
                                    <p:cond delay="0"/>
                                  </p:stCondLst>
                                  <p:childTnLst>
                                    <p:animClr clrSpc="rgb" dir="cw">
                                      <p:cBhvr override="childStyle">
                                        <p:cTn id="45" dur="2000" fill="hold"/>
                                        <p:tgtEl>
                                          <p:spTgt spid="31747">
                                            <p:txEl>
                                              <p:charRg st="93" end="122"/>
                                            </p:txEl>
                                          </p:spTgt>
                                        </p:tgtEl>
                                        <p:attrNameLst>
                                          <p:attrName>style.color</p:attrName>
                                        </p:attrNameLst>
                                      </p:cBhvr>
                                      <p:to>
                                        <a:srgbClr val="FF3300"/>
                                      </p:to>
                                    </p:animClr>
                                  </p:childTnLst>
                                </p:cTn>
                              </p:par>
                            </p:childTnLst>
                          </p:cTn>
                        </p:par>
                      </p:childTnLst>
                    </p:cTn>
                  </p:par>
                  <p:par>
                    <p:cTn id="46" fill="hold">
                      <p:stCondLst>
                        <p:cond delay="indefinite"/>
                      </p:stCondLst>
                      <p:childTnLst>
                        <p:par>
                          <p:cTn id="47" fill="hold">
                            <p:stCondLst>
                              <p:cond delay="0"/>
                            </p:stCondLst>
                            <p:childTnLst>
                              <p:par>
                                <p:cTn id="48" presetID="3" presetClass="emph" presetSubtype="2" fill="hold" nodeType="clickEffect">
                                  <p:stCondLst>
                                    <p:cond delay="0"/>
                                  </p:stCondLst>
                                  <p:childTnLst>
                                    <p:animClr clrSpc="rgb" dir="cw">
                                      <p:cBhvr override="childStyle">
                                        <p:cTn id="49" dur="2000" fill="hold"/>
                                        <p:tgtEl>
                                          <p:spTgt spid="31747">
                                            <p:txEl>
                                              <p:charRg st="122" end="149"/>
                                            </p:txEl>
                                          </p:spTgt>
                                        </p:tgtEl>
                                        <p:attrNameLst>
                                          <p:attrName>style.color</p:attrName>
                                        </p:attrNameLst>
                                      </p:cBhvr>
                                      <p:to>
                                        <a:srgbClr val="FF3300"/>
                                      </p:to>
                                    </p:animClr>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nodeType="clickEffect">
                                  <p:stCondLst>
                                    <p:cond delay="0"/>
                                  </p:stCondLst>
                                  <p:childTnLst>
                                    <p:animClr clrSpc="rgb" dir="cw">
                                      <p:cBhvr override="childStyle">
                                        <p:cTn id="53" dur="2000" fill="hold"/>
                                        <p:tgtEl>
                                          <p:spTgt spid="31747">
                                            <p:txEl>
                                              <p:charRg st="149" end="165"/>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32769"/>
          <p:cNvSpPr>
            <a:spLocks noGrp="1"/>
          </p:cNvSpPr>
          <p:nvPr>
            <p:ph type="title"/>
          </p:nvPr>
        </p:nvSpPr>
        <p:spPr>
          <a:xfrm>
            <a:off x="209550" y="188913"/>
            <a:ext cx="8934450" cy="830262"/>
          </a:xfrm>
          <a:ln/>
        </p:spPr>
        <p:txBody>
          <a:bodyPr anchor="b"/>
          <a:p>
            <a:r>
              <a:rPr lang="en-US" altLang="zh-CN" sz="3400" b="1">
                <a:latin typeface="黑体" panose="02010609060101010101" pitchFamily="49" charset="-122"/>
                <a:ea typeface="黑体" panose="02010609060101010101" pitchFamily="49" charset="-122"/>
              </a:rPr>
              <a:t>4.2.2 </a:t>
            </a:r>
            <a:r>
              <a:rPr lang="zh-CN" altLang="en-US" sz="3400" b="1">
                <a:latin typeface="黑体" panose="02010609060101010101" pitchFamily="49" charset="-122"/>
                <a:ea typeface="黑体" panose="02010609060101010101" pitchFamily="49" charset="-122"/>
              </a:rPr>
              <a:t>可行性研究的内容与编制</a:t>
            </a:r>
            <a:endParaRPr lang="zh-CN" altLang="en-US" sz="3400" b="1">
              <a:latin typeface="黑体" panose="02010609060101010101" pitchFamily="49" charset="-122"/>
              <a:ea typeface="黑体" panose="02010609060101010101" pitchFamily="49" charset="-122"/>
            </a:endParaRPr>
          </a:p>
        </p:txBody>
      </p:sp>
      <p:sp>
        <p:nvSpPr>
          <p:cNvPr id="32771" name="文本占位符 32770"/>
          <p:cNvSpPr>
            <a:spLocks noGrp="1"/>
          </p:cNvSpPr>
          <p:nvPr>
            <p:ph idx="1"/>
          </p:nvPr>
        </p:nvSpPr>
        <p:spPr>
          <a:xfrm>
            <a:off x="0" y="1052513"/>
            <a:ext cx="9036050" cy="5949950"/>
          </a:xfrm>
        </p:spPr>
        <p:txBody>
          <a:bodyPr/>
          <a:p>
            <a:pPr marL="186055" indent="-186055" fontAlgn="base">
              <a:lnSpc>
                <a:spcPct val="90000"/>
              </a:lnSpc>
              <a:buClr>
                <a:srgbClr val="FF3300"/>
              </a:buClr>
              <a:buSzPct val="120000"/>
              <a:buNone/>
            </a:pPr>
            <a:r>
              <a:rPr lang="zh-CN" altLang="en-US" b="1" strike="noStrike" noProof="1" dirty="0">
                <a:solidFill>
                  <a:srgbClr val="0066FF"/>
                </a:solidFill>
              </a:rPr>
              <a:t>（一）可行性研究报告的内容</a:t>
            </a:r>
            <a:endParaRPr lang="zh-CN" altLang="en-US" b="1" strike="noStrike" noProof="1" dirty="0">
              <a:solidFill>
                <a:srgbClr val="0066FF"/>
              </a:solidFill>
            </a:endParaRPr>
          </a:p>
          <a:p>
            <a:pPr marL="1303655" lvl="1" indent="-533400" fontAlgn="base">
              <a:lnSpc>
                <a:spcPct val="95000"/>
              </a:lnSpc>
              <a:buClr>
                <a:schemeClr val="tx1"/>
              </a:buClr>
              <a:buSzPct val="120000"/>
            </a:pPr>
            <a:r>
              <a:rPr lang="zh-CN" altLang="en-US" sz="2200" strike="noStrike" noProof="1" dirty="0"/>
              <a:t>可行性研究的内容应能满足作为</a:t>
            </a:r>
            <a:r>
              <a:rPr lang="zh-CN" altLang="en-US" sz="2200" strike="noStrike" noProof="1" dirty="0">
                <a:solidFill>
                  <a:srgbClr val="FF3300"/>
                </a:solidFill>
                <a:effectLst>
                  <a:outerShdw blurRad="38100" dist="38100" dir="2700000">
                    <a:srgbClr val="000000"/>
                  </a:outerShdw>
                </a:effectLst>
              </a:rPr>
              <a:t>项目投资决策的基础和重要依据</a:t>
            </a:r>
            <a:r>
              <a:rPr lang="zh-CN" altLang="en-US" sz="2200" strike="noStrike" noProof="1" dirty="0"/>
              <a:t>的要求。</a:t>
            </a:r>
            <a:endParaRPr lang="zh-CN" altLang="en-US" sz="2200" strike="noStrike" noProof="1" dirty="0"/>
          </a:p>
          <a:p>
            <a:pPr marL="1303655" lvl="1" indent="-533400" fontAlgn="base">
              <a:lnSpc>
                <a:spcPct val="95000"/>
              </a:lnSpc>
              <a:buClr>
                <a:schemeClr val="tx1"/>
              </a:buClr>
              <a:buSzPct val="120000"/>
            </a:pPr>
            <a:r>
              <a:rPr lang="zh-CN" altLang="en-US" sz="2200" strike="noStrike" noProof="1" dirty="0"/>
              <a:t>一般工业建设项目的可行性研究应包含以下几个方面内容： </a:t>
            </a:r>
            <a:endParaRPr lang="zh-CN" altLang="en-US" sz="2200" strike="noStrike" noProof="1" dirty="0"/>
          </a:p>
          <a:p>
            <a:pPr marL="1303655" lvl="1" indent="-533400" fontAlgn="base">
              <a:lnSpc>
                <a:spcPct val="95000"/>
              </a:lnSpc>
              <a:buClr>
                <a:srgbClr val="FF3300"/>
              </a:buClr>
              <a:buSzPct val="120000"/>
              <a:buNone/>
            </a:pPr>
            <a:r>
              <a:rPr lang="zh-CN" altLang="en-US" sz="2200" b="1" strike="noStrike" noProof="1" dirty="0"/>
              <a:t>    1. 总论</a:t>
            </a:r>
            <a:r>
              <a:rPr lang="zh-CN" altLang="en-US" sz="2200" strike="noStrike" noProof="1" dirty="0"/>
              <a:t> </a:t>
            </a:r>
            <a:endParaRPr lang="zh-CN" altLang="en-US" sz="2200" strike="noStrike" noProof="1" dirty="0"/>
          </a:p>
          <a:p>
            <a:pPr marL="1951355" lvl="2" indent="-457200" fontAlgn="base">
              <a:buNone/>
            </a:pPr>
            <a:r>
              <a:rPr lang="zh-CN" altLang="en-US" sz="2100" b="1" strike="noStrike" noProof="1" dirty="0"/>
              <a:t>（1）项目背景</a:t>
            </a:r>
            <a:r>
              <a:rPr lang="zh-CN" altLang="en-US" sz="2100" strike="noStrike" noProof="1" dirty="0"/>
              <a:t>。</a:t>
            </a:r>
            <a:endParaRPr lang="zh-CN" altLang="en-US" sz="2100" strike="noStrike" noProof="1" dirty="0"/>
          </a:p>
          <a:p>
            <a:pPr marL="1951355" lvl="2" indent="-457200" fontAlgn="base"/>
            <a:r>
              <a:rPr lang="zh-CN" altLang="en-US" sz="1800" strike="noStrike" noProof="1" dirty="0"/>
              <a:t>包括项目名称、承办单位情况、可行性研究报告编制依据、项目提出的理由与过程等。</a:t>
            </a:r>
            <a:endParaRPr lang="zh-CN" altLang="en-US" sz="1800" strike="noStrike" noProof="1" dirty="0"/>
          </a:p>
          <a:p>
            <a:pPr marL="1951355" lvl="2" indent="-457200" fontAlgn="base">
              <a:buNone/>
            </a:pPr>
            <a:r>
              <a:rPr lang="zh-CN" altLang="en-US" sz="2100" b="1" strike="noStrike" noProof="1" dirty="0"/>
              <a:t>（2）项目概况</a:t>
            </a:r>
            <a:r>
              <a:rPr lang="zh-CN" altLang="en-US" sz="2100" strike="noStrike" noProof="1" dirty="0"/>
              <a:t>。</a:t>
            </a:r>
            <a:endParaRPr lang="zh-CN" altLang="en-US" sz="2100" strike="noStrike" noProof="1" dirty="0"/>
          </a:p>
          <a:p>
            <a:pPr marL="1951355" lvl="2" indent="-457200" fontAlgn="base"/>
            <a:r>
              <a:rPr lang="zh-CN" altLang="en-US" sz="2100" strike="noStrike" noProof="1" dirty="0"/>
              <a:t>包括项目拟建地点、拟建规模与目标、主要建设条件、项目投入总资金及效益情况和主要技术经济指标等。</a:t>
            </a:r>
            <a:endParaRPr lang="zh-CN" altLang="en-US" sz="2100" strike="noStrike" noProof="1" dirty="0"/>
          </a:p>
          <a:p>
            <a:pPr marL="1951355" lvl="2" indent="-457200" fontAlgn="base">
              <a:buNone/>
            </a:pPr>
            <a:r>
              <a:rPr lang="zh-CN" altLang="en-US" sz="2100" b="1" strike="noStrike" noProof="1" dirty="0"/>
              <a:t>（3）问题与建议</a:t>
            </a:r>
            <a:r>
              <a:rPr lang="zh-CN" altLang="en-US" sz="2100" strike="noStrike" noProof="1" dirty="0"/>
              <a:t>。</a:t>
            </a:r>
            <a:endParaRPr lang="zh-CN" altLang="en-US" sz="2100" strike="noStrike" noProof="1" dirty="0"/>
          </a:p>
          <a:p>
            <a:pPr marL="1951355" lvl="2" indent="-457200" fontAlgn="base"/>
            <a:r>
              <a:rPr lang="zh-CN" altLang="en-US" sz="2100" strike="noStrike" noProof="1" dirty="0"/>
              <a:t>主要指存在的可能对拟建项目造成影响的问题及相关解决建议。</a:t>
            </a:r>
            <a:endParaRPr lang="zh-CN" altLang="en-US" sz="2100" b="1" strike="noStrike" noProof="1" dirty="0"/>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charRg st="75" end="86"/>
                                            </p:txEl>
                                          </p:spTgt>
                                        </p:tgtEl>
                                        <p:attrNameLst>
                                          <p:attrName>style.visibility</p:attrName>
                                        </p:attrNameLst>
                                      </p:cBhvr>
                                      <p:to>
                                        <p:strVal val="visible"/>
                                      </p:to>
                                    </p:set>
                                    <p:animEffect transition="in" filter="blinds(horizontal)">
                                      <p:cBhvr>
                                        <p:cTn id="7" dur="500"/>
                                        <p:tgtEl>
                                          <p:spTgt spid="32771">
                                            <p:txEl>
                                              <p:charRg st="75" end="8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771">
                                            <p:txEl>
                                              <p:charRg st="86" end="95"/>
                                            </p:txEl>
                                          </p:spTgt>
                                        </p:tgtEl>
                                        <p:attrNameLst>
                                          <p:attrName>style.visibility</p:attrName>
                                        </p:attrNameLst>
                                      </p:cBhvr>
                                      <p:to>
                                        <p:strVal val="visible"/>
                                      </p:to>
                                    </p:set>
                                    <p:animEffect transition="in" filter="blinds(horizontal)">
                                      <p:cBhvr>
                                        <p:cTn id="10" dur="500"/>
                                        <p:tgtEl>
                                          <p:spTgt spid="32771">
                                            <p:txEl>
                                              <p:charRg st="86" end="9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771">
                                            <p:txEl>
                                              <p:charRg st="95" end="134"/>
                                            </p:txEl>
                                          </p:spTgt>
                                        </p:tgtEl>
                                        <p:attrNameLst>
                                          <p:attrName>style.visibility</p:attrName>
                                        </p:attrNameLst>
                                      </p:cBhvr>
                                      <p:to>
                                        <p:strVal val="visible"/>
                                      </p:to>
                                    </p:set>
                                    <p:animEffect transition="in" filter="blinds(horizontal)">
                                      <p:cBhvr>
                                        <p:cTn id="13" dur="500"/>
                                        <p:tgtEl>
                                          <p:spTgt spid="32771">
                                            <p:txEl>
                                              <p:charRg st="95" end="13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771">
                                            <p:txEl>
                                              <p:charRg st="134" end="143"/>
                                            </p:txEl>
                                          </p:spTgt>
                                        </p:tgtEl>
                                        <p:attrNameLst>
                                          <p:attrName>style.visibility</p:attrName>
                                        </p:attrNameLst>
                                      </p:cBhvr>
                                      <p:to>
                                        <p:strVal val="visible"/>
                                      </p:to>
                                    </p:set>
                                    <p:animEffect transition="in" filter="blinds(horizontal)">
                                      <p:cBhvr>
                                        <p:cTn id="16" dur="500"/>
                                        <p:tgtEl>
                                          <p:spTgt spid="32771">
                                            <p:txEl>
                                              <p:charRg st="134" end="14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2771">
                                            <p:txEl>
                                              <p:charRg st="143" end="191"/>
                                            </p:txEl>
                                          </p:spTgt>
                                        </p:tgtEl>
                                        <p:attrNameLst>
                                          <p:attrName>style.visibility</p:attrName>
                                        </p:attrNameLst>
                                      </p:cBhvr>
                                      <p:to>
                                        <p:strVal val="visible"/>
                                      </p:to>
                                    </p:set>
                                    <p:animEffect transition="in" filter="blinds(horizontal)">
                                      <p:cBhvr>
                                        <p:cTn id="19" dur="500"/>
                                        <p:tgtEl>
                                          <p:spTgt spid="32771">
                                            <p:txEl>
                                              <p:charRg st="143" end="19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2771">
                                            <p:txEl>
                                              <p:charRg st="191" end="201"/>
                                            </p:txEl>
                                          </p:spTgt>
                                        </p:tgtEl>
                                        <p:attrNameLst>
                                          <p:attrName>style.visibility</p:attrName>
                                        </p:attrNameLst>
                                      </p:cBhvr>
                                      <p:to>
                                        <p:strVal val="visible"/>
                                      </p:to>
                                    </p:set>
                                    <p:animEffect transition="in" filter="blinds(horizontal)">
                                      <p:cBhvr>
                                        <p:cTn id="22" dur="500"/>
                                        <p:tgtEl>
                                          <p:spTgt spid="32771">
                                            <p:txEl>
                                              <p:charRg st="191" end="20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2771">
                                            <p:txEl>
                                              <p:charRg st="201" end="230"/>
                                            </p:txEl>
                                          </p:spTgt>
                                        </p:tgtEl>
                                        <p:attrNameLst>
                                          <p:attrName>style.visibility</p:attrName>
                                        </p:attrNameLst>
                                      </p:cBhvr>
                                      <p:to>
                                        <p:strVal val="visible"/>
                                      </p:to>
                                    </p:set>
                                    <p:animEffect transition="in" filter="blinds(horizontal)">
                                      <p:cBhvr>
                                        <p:cTn id="25" dur="500"/>
                                        <p:tgtEl>
                                          <p:spTgt spid="32771">
                                            <p:txEl>
                                              <p:charRg st="201" end="2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6145"/>
          <p:cNvSpPr>
            <a:spLocks noGrp="1"/>
          </p:cNvSpPr>
          <p:nvPr>
            <p:ph type="title"/>
          </p:nvPr>
        </p:nvSpPr>
        <p:spPr>
          <a:xfrm>
            <a:off x="395288" y="620713"/>
            <a:ext cx="8229600" cy="1143000"/>
          </a:xfrm>
          <a:ln/>
        </p:spPr>
        <p:txBody>
          <a:bodyPr anchor="b"/>
          <a:p>
            <a:r>
              <a:rPr lang="en-US" altLang="zh-CN" b="1">
                <a:ea typeface="黑体" panose="02010609060101010101" pitchFamily="49" charset="-122"/>
              </a:rPr>
              <a:t>4.1 </a:t>
            </a:r>
            <a:r>
              <a:rPr lang="zh-CN" altLang="en-US" b="1">
                <a:ea typeface="黑体" panose="02010609060101010101" pitchFamily="49" charset="-122"/>
              </a:rPr>
              <a:t>概述</a:t>
            </a:r>
            <a:endParaRPr lang="zh-CN" altLang="en-US" b="1">
              <a:ea typeface="黑体" panose="02010609060101010101" pitchFamily="49" charset="-122"/>
            </a:endParaRPr>
          </a:p>
        </p:txBody>
      </p:sp>
      <p:sp>
        <p:nvSpPr>
          <p:cNvPr id="6146" name="文本占位符 6146"/>
          <p:cNvSpPr>
            <a:spLocks noGrp="1"/>
          </p:cNvSpPr>
          <p:nvPr>
            <p:ph idx="1"/>
          </p:nvPr>
        </p:nvSpPr>
        <p:spPr>
          <a:xfrm>
            <a:off x="539750" y="1989138"/>
            <a:ext cx="7993063" cy="4525962"/>
          </a:xfrm>
          <a:ln/>
        </p:spPr>
        <p:txBody>
          <a:bodyPr anchor="t"/>
          <a:p>
            <a:pPr algn="just">
              <a:lnSpc>
                <a:spcPct val="115000"/>
              </a:lnSpc>
              <a:buNone/>
            </a:pPr>
            <a:r>
              <a:rPr lang="en-US" altLang="zh-CN" sz="3400" b="1">
                <a:latin typeface="宋体" panose="02010600030101010101" pitchFamily="2" charset="-122"/>
              </a:rPr>
              <a:t>4.1.1 </a:t>
            </a:r>
            <a:r>
              <a:rPr lang="zh-CN" altLang="en-US" sz="3400" b="1">
                <a:latin typeface="宋体" panose="02010600030101010101" pitchFamily="2" charset="-122"/>
                <a:hlinkClick r:id="rId1" action="ppaction://hlinksldjump"/>
              </a:rPr>
              <a:t>建设项目决策的含义</a:t>
            </a:r>
            <a:endParaRPr lang="zh-CN" altLang="en-US" sz="3400" b="1">
              <a:latin typeface="宋体" panose="02010600030101010101" pitchFamily="2" charset="-122"/>
            </a:endParaRPr>
          </a:p>
          <a:p>
            <a:pPr algn="just">
              <a:lnSpc>
                <a:spcPct val="115000"/>
              </a:lnSpc>
              <a:buNone/>
            </a:pPr>
            <a:r>
              <a:rPr lang="en-US" altLang="zh-CN" sz="3400" b="1">
                <a:latin typeface="宋体" panose="02010600030101010101" pitchFamily="2" charset="-122"/>
              </a:rPr>
              <a:t>4.1.2 </a:t>
            </a:r>
            <a:r>
              <a:rPr lang="zh-CN" altLang="en-US" sz="3400" b="1">
                <a:latin typeface="宋体" panose="02010600030101010101" pitchFamily="2" charset="-122"/>
                <a:hlinkClick r:id="rId2" action="ppaction://hlinksldjump"/>
              </a:rPr>
              <a:t>建设项目决策与工程造价的关系</a:t>
            </a:r>
            <a:endParaRPr lang="zh-CN" altLang="en-US" sz="3400" b="1">
              <a:latin typeface="宋体" panose="02010600030101010101" pitchFamily="2" charset="-122"/>
            </a:endParaRPr>
          </a:p>
          <a:p>
            <a:pPr algn="just">
              <a:lnSpc>
                <a:spcPct val="115000"/>
              </a:lnSpc>
              <a:buNone/>
            </a:pPr>
            <a:r>
              <a:rPr lang="en-US" altLang="zh-CN" sz="3400" b="1">
                <a:latin typeface="宋体" panose="02010600030101010101" pitchFamily="2" charset="-122"/>
              </a:rPr>
              <a:t>4.1.3 </a:t>
            </a:r>
            <a:r>
              <a:rPr lang="zh-CN" altLang="en-US" sz="3400" b="1">
                <a:latin typeface="宋体" panose="02010600030101010101" pitchFamily="2" charset="-122"/>
                <a:hlinkClick r:id="rId3" action="ppaction://hlinksldjump"/>
              </a:rPr>
              <a:t>决策阶段影响工程造价的主要因素</a:t>
            </a:r>
            <a:endParaRPr lang="zh-CN" altLang="en-US" sz="3400" b="1">
              <a:latin typeface="宋体" panose="02010600030101010101" pitchFamily="2" charset="-122"/>
            </a:endParaRPr>
          </a:p>
        </p:txBody>
      </p:sp>
      <p:sp>
        <p:nvSpPr>
          <p:cNvPr id="6147" name="上箭头 6147">
            <a:hlinkClick r:id="rId2" action="ppaction://hlinksldjump"/>
          </p:cNvPr>
          <p:cNvSpPr/>
          <p:nvPr/>
        </p:nvSpPr>
        <p:spPr>
          <a:xfrm>
            <a:off x="8027988" y="6165850"/>
            <a:ext cx="431800" cy="431800"/>
          </a:xfrm>
          <a:prstGeom prst="up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Verdana" panose="020B0604030504040204" pitchFamily="34" charset="0"/>
              <a:ea typeface="宋体" panose="02010600030101010101" pitchFamily="2" charset="-122"/>
            </a:endParaRPr>
          </a:p>
        </p:txBody>
      </p:sp>
    </p:spTree>
  </p:cSld>
  <p:clrMapOvr>
    <a:masterClrMapping/>
  </p:clrMapOvr>
  <p:transition spd="med">
    <p:cover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33793"/>
          <p:cNvSpPr>
            <a:spLocks noGrp="1"/>
          </p:cNvSpPr>
          <p:nvPr>
            <p:ph type="title"/>
          </p:nvPr>
        </p:nvSpPr>
        <p:spPr>
          <a:xfrm>
            <a:off x="209550" y="260350"/>
            <a:ext cx="8934450" cy="830263"/>
          </a:xfrm>
          <a:ln/>
        </p:spPr>
        <p:txBody>
          <a:bodyPr anchor="b"/>
          <a:p>
            <a:r>
              <a:rPr lang="en-US" altLang="zh-CN" sz="3400" b="1">
                <a:latin typeface="黑体" panose="02010609060101010101" pitchFamily="49" charset="-122"/>
                <a:ea typeface="黑体" panose="02010609060101010101" pitchFamily="49" charset="-122"/>
              </a:rPr>
              <a:t>4.2.2 </a:t>
            </a:r>
            <a:r>
              <a:rPr lang="zh-CN" altLang="en-US" sz="3400" b="1">
                <a:latin typeface="黑体" panose="02010609060101010101" pitchFamily="49" charset="-122"/>
                <a:ea typeface="黑体" panose="02010609060101010101" pitchFamily="49" charset="-122"/>
              </a:rPr>
              <a:t>可行性研究的内容与编制</a:t>
            </a:r>
            <a:endParaRPr lang="zh-CN" altLang="en-US" sz="3400" b="1">
              <a:latin typeface="黑体" panose="02010609060101010101" pitchFamily="49" charset="-122"/>
              <a:ea typeface="黑体" panose="02010609060101010101" pitchFamily="49" charset="-122"/>
            </a:endParaRPr>
          </a:p>
        </p:txBody>
      </p:sp>
      <p:sp>
        <p:nvSpPr>
          <p:cNvPr id="33795" name="内容占位符 33794"/>
          <p:cNvSpPr>
            <a:spLocks noGrp="1"/>
          </p:cNvSpPr>
          <p:nvPr>
            <p:ph idx="1"/>
          </p:nvPr>
        </p:nvSpPr>
        <p:spPr>
          <a:xfrm>
            <a:off x="250825" y="1341438"/>
            <a:ext cx="8569325" cy="5949950"/>
          </a:xfrm>
          <a:ln/>
        </p:spPr>
        <p:txBody>
          <a:bodyPr anchor="t"/>
          <a:p>
            <a:pPr marL="186055" indent="-186055">
              <a:lnSpc>
                <a:spcPct val="90000"/>
              </a:lnSpc>
              <a:buClr>
                <a:srgbClr val="FF3300"/>
              </a:buClr>
              <a:buSzPct val="120000"/>
              <a:buNone/>
            </a:pPr>
            <a:r>
              <a:rPr lang="zh-CN" altLang="en-US" b="1">
                <a:solidFill>
                  <a:srgbClr val="0066FF"/>
                </a:solidFill>
              </a:rPr>
              <a:t>（一）可行性研究的内容</a:t>
            </a:r>
            <a:endParaRPr lang="zh-CN" altLang="en-US" b="1">
              <a:solidFill>
                <a:srgbClr val="0066FF"/>
              </a:solidFill>
            </a:endParaRPr>
          </a:p>
          <a:p>
            <a:pPr marL="1303655" lvl="1" indent="-533400">
              <a:buClr>
                <a:srgbClr val="FF3300"/>
              </a:buClr>
              <a:buNone/>
            </a:pPr>
            <a:r>
              <a:rPr lang="zh-CN" altLang="en-US" sz="2200"/>
              <a:t> </a:t>
            </a:r>
            <a:r>
              <a:rPr lang="en-US" altLang="zh-CN" sz="2200" b="1"/>
              <a:t>2. </a:t>
            </a:r>
            <a:r>
              <a:rPr lang="zh-CN" altLang="en-US" sz="2200" b="1"/>
              <a:t>市场预测</a:t>
            </a:r>
            <a:r>
              <a:rPr lang="zh-CN" altLang="en-US" sz="3000" b="1"/>
              <a:t>  </a:t>
            </a:r>
            <a:endParaRPr lang="zh-CN" altLang="en-US" sz="3000" b="1"/>
          </a:p>
          <a:p>
            <a:pPr marL="1951355" lvl="2" indent="-457200">
              <a:buClr>
                <a:schemeClr val="tx1"/>
              </a:buClr>
            </a:pPr>
            <a:r>
              <a:rPr lang="zh-CN" altLang="en-US" sz="2100"/>
              <a:t>市场预测是对项目的产出品和所需的主要投入品的市场容量、价格、竞争力和市场风险进行分析预测，为确定项目建设规模与产品方案提供依据。包括：产品市场供应预测、产品市场需求预测、产品目标市场分析、价格现状与预测、市场竞争力分析、市场风险。</a:t>
            </a:r>
            <a:endParaRPr lang="zh-CN" altLang="en-US" sz="2100"/>
          </a:p>
          <a:p>
            <a:pPr marL="1951355" lvl="2" indent="-457200">
              <a:buClr>
                <a:schemeClr val="tx1"/>
              </a:buClr>
            </a:pPr>
            <a:endParaRPr lang="zh-CN" altLang="en-US" sz="2100"/>
          </a:p>
          <a:p>
            <a:pPr marL="1303655" lvl="1" indent="-533400">
              <a:buClr>
                <a:srgbClr val="FF3300"/>
              </a:buClr>
              <a:buNone/>
            </a:pPr>
            <a:r>
              <a:rPr lang="en-US" altLang="zh-CN" sz="2200" b="1"/>
              <a:t>3. </a:t>
            </a:r>
            <a:r>
              <a:rPr lang="zh-CN" altLang="en-US" sz="2200" b="1"/>
              <a:t>资源条件评价</a:t>
            </a:r>
            <a:endParaRPr lang="zh-CN" altLang="en-US" sz="2200" b="1"/>
          </a:p>
          <a:p>
            <a:pPr marL="1951355" lvl="2" indent="-457200">
              <a:buClr>
                <a:schemeClr val="tx1"/>
              </a:buClr>
            </a:pPr>
            <a:r>
              <a:rPr lang="zh-CN" altLang="en-US" sz="2100"/>
              <a:t>只有资源开发项目的可行性研究报告才包含此项。资源条件评价包括资源可利用量、资源品质情况、资源赋存条件和资源开发价值。</a:t>
            </a:r>
            <a:endParaRPr lang="zh-CN" altLang="en-US" sz="2100"/>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xEl>
                                              <p:charRg st="12" end="23"/>
                                            </p:txEl>
                                          </p:spTgt>
                                        </p:tgtEl>
                                        <p:attrNameLst>
                                          <p:attrName>style.visibility</p:attrName>
                                        </p:attrNameLst>
                                      </p:cBhvr>
                                      <p:to>
                                        <p:strVal val="visible"/>
                                      </p:to>
                                    </p:set>
                                    <p:animEffect transition="in" filter="blinds(horizontal)">
                                      <p:cBhvr>
                                        <p:cTn id="7" dur="500"/>
                                        <p:tgtEl>
                                          <p:spTgt spid="33795">
                                            <p:txEl>
                                              <p:charRg st="12" end="2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795">
                                            <p:txEl>
                                              <p:charRg st="23" end="139"/>
                                            </p:txEl>
                                          </p:spTgt>
                                        </p:tgtEl>
                                        <p:attrNameLst>
                                          <p:attrName>style.visibility</p:attrName>
                                        </p:attrNameLst>
                                      </p:cBhvr>
                                      <p:to>
                                        <p:strVal val="visible"/>
                                      </p:to>
                                    </p:set>
                                    <p:animEffect transition="in" filter="blinds(horizontal)">
                                      <p:cBhvr>
                                        <p:cTn id="10" dur="500"/>
                                        <p:tgtEl>
                                          <p:spTgt spid="33795">
                                            <p:txEl>
                                              <p:charRg st="23" end="13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3795">
                                            <p:txEl>
                                              <p:charRg st="140" end="150"/>
                                            </p:txEl>
                                          </p:spTgt>
                                        </p:tgtEl>
                                        <p:attrNameLst>
                                          <p:attrName>style.visibility</p:attrName>
                                        </p:attrNameLst>
                                      </p:cBhvr>
                                      <p:to>
                                        <p:strVal val="visible"/>
                                      </p:to>
                                    </p:set>
                                    <p:animEffect transition="in" filter="blinds(horizontal)">
                                      <p:cBhvr>
                                        <p:cTn id="15" dur="500"/>
                                        <p:tgtEl>
                                          <p:spTgt spid="33795">
                                            <p:txEl>
                                              <p:charRg st="140" end="15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3795">
                                            <p:txEl>
                                              <p:charRg st="150" end="209"/>
                                            </p:txEl>
                                          </p:spTgt>
                                        </p:tgtEl>
                                        <p:attrNameLst>
                                          <p:attrName>style.visibility</p:attrName>
                                        </p:attrNameLst>
                                      </p:cBhvr>
                                      <p:to>
                                        <p:strVal val="visible"/>
                                      </p:to>
                                    </p:set>
                                    <p:animEffect transition="in" filter="blinds(horizontal)">
                                      <p:cBhvr>
                                        <p:cTn id="18" dur="500"/>
                                        <p:tgtEl>
                                          <p:spTgt spid="33795">
                                            <p:txEl>
                                              <p:charRg st="150" end="20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34817"/>
          <p:cNvSpPr>
            <a:spLocks noGrp="1"/>
          </p:cNvSpPr>
          <p:nvPr>
            <p:ph type="title"/>
          </p:nvPr>
        </p:nvSpPr>
        <p:spPr>
          <a:xfrm>
            <a:off x="209550" y="260350"/>
            <a:ext cx="8934450" cy="830263"/>
          </a:xfrm>
          <a:ln/>
        </p:spPr>
        <p:txBody>
          <a:bodyPr anchor="b"/>
          <a:p>
            <a:r>
              <a:rPr lang="en-US" altLang="zh-CN" sz="3400" b="1">
                <a:latin typeface="黑体" panose="02010609060101010101" pitchFamily="49" charset="-122"/>
                <a:ea typeface="黑体" panose="02010609060101010101" pitchFamily="49" charset="-122"/>
              </a:rPr>
              <a:t>4.2.2 </a:t>
            </a:r>
            <a:r>
              <a:rPr lang="zh-CN" altLang="en-US" sz="3400" b="1">
                <a:latin typeface="黑体" panose="02010609060101010101" pitchFamily="49" charset="-122"/>
                <a:ea typeface="黑体" panose="02010609060101010101" pitchFamily="49" charset="-122"/>
              </a:rPr>
              <a:t>可行性研究的内容与编制</a:t>
            </a:r>
            <a:endParaRPr lang="zh-CN" altLang="en-US" sz="3400" b="1">
              <a:latin typeface="黑体" panose="02010609060101010101" pitchFamily="49" charset="-122"/>
              <a:ea typeface="黑体" panose="02010609060101010101" pitchFamily="49" charset="-122"/>
            </a:endParaRPr>
          </a:p>
        </p:txBody>
      </p:sp>
      <p:sp>
        <p:nvSpPr>
          <p:cNvPr id="34819" name="内容占位符 34818"/>
          <p:cNvSpPr>
            <a:spLocks noGrp="1"/>
          </p:cNvSpPr>
          <p:nvPr>
            <p:ph idx="1"/>
          </p:nvPr>
        </p:nvSpPr>
        <p:spPr>
          <a:xfrm>
            <a:off x="0" y="1196975"/>
            <a:ext cx="8675688" cy="5949950"/>
          </a:xfrm>
          <a:ln/>
        </p:spPr>
        <p:txBody>
          <a:bodyPr anchor="t"/>
          <a:p>
            <a:pPr marL="186055" indent="-186055">
              <a:lnSpc>
                <a:spcPct val="115000"/>
              </a:lnSpc>
              <a:buClr>
                <a:srgbClr val="FF3300"/>
              </a:buClr>
              <a:buSzPct val="120000"/>
              <a:buNone/>
            </a:pPr>
            <a:r>
              <a:rPr lang="zh-CN" altLang="en-US" b="1">
                <a:solidFill>
                  <a:srgbClr val="0066FF"/>
                </a:solidFill>
              </a:rPr>
              <a:t>（一）可行性研究的内容</a:t>
            </a:r>
            <a:endParaRPr lang="zh-CN" altLang="en-US" b="1">
              <a:solidFill>
                <a:srgbClr val="0066FF"/>
              </a:solidFill>
            </a:endParaRPr>
          </a:p>
          <a:p>
            <a:pPr marL="1303655" lvl="1" indent="-533400">
              <a:lnSpc>
                <a:spcPct val="115000"/>
              </a:lnSpc>
              <a:buClr>
                <a:srgbClr val="FF3300"/>
              </a:buClr>
              <a:buNone/>
            </a:pPr>
            <a:r>
              <a:rPr lang="en-US" altLang="zh-CN" sz="2200" b="1">
                <a:latin typeface="宋体" panose="02010600030101010101" pitchFamily="2" charset="-122"/>
              </a:rPr>
              <a:t>4. </a:t>
            </a:r>
            <a:r>
              <a:rPr lang="zh-CN" altLang="en-US" sz="2200" b="1">
                <a:latin typeface="宋体" panose="02010600030101010101" pitchFamily="2" charset="-122"/>
              </a:rPr>
              <a:t>建设规模与产品方案</a:t>
            </a:r>
            <a:endParaRPr lang="zh-CN" altLang="en-US" sz="2200" b="1">
              <a:latin typeface="宋体" panose="02010600030101010101" pitchFamily="2" charset="-122"/>
            </a:endParaRPr>
          </a:p>
          <a:p>
            <a:pPr marL="1951355" lvl="2" indent="-457200">
              <a:lnSpc>
                <a:spcPct val="115000"/>
              </a:lnSpc>
              <a:buClr>
                <a:schemeClr val="tx1"/>
              </a:buClr>
            </a:pPr>
            <a:r>
              <a:rPr lang="zh-CN" altLang="en-US" sz="2100"/>
              <a:t>在市场预测和资源评价的基础上，论证拟建项目的建设规模和产品方案，为项目技术方案、设备方案、工程方案、原材料燃料供应方案及投资估算提供依据。</a:t>
            </a:r>
            <a:endParaRPr lang="zh-CN" altLang="en-US" sz="2100"/>
          </a:p>
          <a:p>
            <a:pPr marL="1951355" lvl="2" indent="-457200">
              <a:lnSpc>
                <a:spcPct val="115000"/>
              </a:lnSpc>
              <a:buClr>
                <a:srgbClr val="FF3300"/>
              </a:buClr>
              <a:buNone/>
            </a:pPr>
            <a:r>
              <a:rPr lang="zh-CN" altLang="en-US" sz="2100"/>
              <a:t>（</a:t>
            </a:r>
            <a:r>
              <a:rPr lang="en-US" altLang="zh-CN" sz="2100"/>
              <a:t>1</a:t>
            </a:r>
            <a:r>
              <a:rPr lang="zh-CN" altLang="en-US" sz="2100"/>
              <a:t>）</a:t>
            </a:r>
            <a:r>
              <a:rPr lang="zh-CN" altLang="en-US" sz="2100" b="1"/>
              <a:t>建设规模</a:t>
            </a:r>
            <a:r>
              <a:rPr lang="zh-CN" altLang="en-US" sz="2100"/>
              <a:t>。包括建设规模方案比选和比选的结果</a:t>
            </a:r>
            <a:r>
              <a:rPr lang="en-US" altLang="zh-CN" sz="2100">
                <a:latin typeface="Arial" panose="020B0604020202020204" pitchFamily="34" charset="0"/>
              </a:rPr>
              <a:t>——</a:t>
            </a:r>
            <a:r>
              <a:rPr lang="zh-CN" altLang="en-US" sz="2100"/>
              <a:t>推荐方案及理由。</a:t>
            </a:r>
            <a:endParaRPr lang="zh-CN" altLang="en-US" sz="2100"/>
          </a:p>
          <a:p>
            <a:pPr marL="1951355" lvl="2" indent="-457200">
              <a:lnSpc>
                <a:spcPct val="115000"/>
              </a:lnSpc>
              <a:buClr>
                <a:srgbClr val="FF3300"/>
              </a:buClr>
              <a:buNone/>
            </a:pPr>
            <a:r>
              <a:rPr lang="zh-CN" altLang="en-US" sz="2100"/>
              <a:t>（</a:t>
            </a:r>
            <a:r>
              <a:rPr lang="en-US" altLang="zh-CN" sz="2100"/>
              <a:t>2</a:t>
            </a:r>
            <a:r>
              <a:rPr lang="zh-CN" altLang="en-US" sz="2100"/>
              <a:t>）</a:t>
            </a:r>
            <a:r>
              <a:rPr lang="zh-CN" altLang="en-US" sz="2100" b="1"/>
              <a:t>产品方案</a:t>
            </a:r>
            <a:r>
              <a:rPr lang="zh-CN" altLang="en-US" sz="2100"/>
              <a:t>。包括产品方案构成、产品方案比选和比选的结果</a:t>
            </a:r>
            <a:r>
              <a:rPr lang="en-US" altLang="zh-CN" sz="2100">
                <a:latin typeface="Arial" panose="020B0604020202020204" pitchFamily="34" charset="0"/>
              </a:rPr>
              <a:t>——</a:t>
            </a:r>
            <a:r>
              <a:rPr lang="zh-CN" altLang="en-US" sz="2100"/>
              <a:t>推荐方案及理由。</a:t>
            </a:r>
            <a:endParaRPr lang="zh-CN" altLang="en-US" sz="2100"/>
          </a:p>
          <a:p>
            <a:pPr marL="1303655" lvl="1" indent="-533400">
              <a:lnSpc>
                <a:spcPct val="115000"/>
              </a:lnSpc>
              <a:buClr>
                <a:srgbClr val="FF3300"/>
              </a:buClr>
              <a:buNone/>
            </a:pPr>
            <a:r>
              <a:rPr lang="en-US" altLang="zh-CN" sz="2200" b="1"/>
              <a:t>5. </a:t>
            </a:r>
            <a:r>
              <a:rPr lang="zh-CN" altLang="en-US" sz="2200" b="1"/>
              <a:t>厂址选择</a:t>
            </a:r>
            <a:endParaRPr lang="zh-CN" altLang="en-US" sz="2200" b="1"/>
          </a:p>
          <a:p>
            <a:pPr marL="1951355" lvl="2" indent="-457200">
              <a:lnSpc>
                <a:spcPct val="115000"/>
              </a:lnSpc>
            </a:pPr>
            <a:r>
              <a:rPr lang="zh-CN" altLang="en-US" sz="2100"/>
              <a:t>可行性研究阶段的厂址选择是在项目建议书的基础上，进行具体坐落位置选择。</a:t>
            </a:r>
            <a:endParaRPr lang="zh-CN" altLang="en-US" sz="2100"/>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charRg st="12" end="25"/>
                                            </p:txEl>
                                          </p:spTgt>
                                        </p:tgtEl>
                                        <p:attrNameLst>
                                          <p:attrName>style.visibility</p:attrName>
                                        </p:attrNameLst>
                                      </p:cBhvr>
                                      <p:to>
                                        <p:strVal val="visible"/>
                                      </p:to>
                                    </p:set>
                                    <p:animEffect transition="in" filter="blinds(horizontal)">
                                      <p:cBhvr>
                                        <p:cTn id="7" dur="500"/>
                                        <p:tgtEl>
                                          <p:spTgt spid="34819">
                                            <p:txEl>
                                              <p:charRg st="12" end="2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819">
                                            <p:txEl>
                                              <p:charRg st="25" end="95"/>
                                            </p:txEl>
                                          </p:spTgt>
                                        </p:tgtEl>
                                        <p:attrNameLst>
                                          <p:attrName>style.visibility</p:attrName>
                                        </p:attrNameLst>
                                      </p:cBhvr>
                                      <p:to>
                                        <p:strVal val="visible"/>
                                      </p:to>
                                    </p:set>
                                    <p:animEffect transition="in" filter="blinds(horizontal)">
                                      <p:cBhvr>
                                        <p:cTn id="10" dur="500"/>
                                        <p:tgtEl>
                                          <p:spTgt spid="34819">
                                            <p:txEl>
                                              <p:charRg st="25" end="9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4819">
                                            <p:txEl>
                                              <p:charRg st="95" end="130"/>
                                            </p:txEl>
                                          </p:spTgt>
                                        </p:tgtEl>
                                        <p:attrNameLst>
                                          <p:attrName>style.visibility</p:attrName>
                                        </p:attrNameLst>
                                      </p:cBhvr>
                                      <p:to>
                                        <p:strVal val="visible"/>
                                      </p:to>
                                    </p:set>
                                    <p:animEffect transition="in" filter="blinds(horizontal)">
                                      <p:cBhvr>
                                        <p:cTn id="13" dur="500"/>
                                        <p:tgtEl>
                                          <p:spTgt spid="34819">
                                            <p:txEl>
                                              <p:charRg st="95" end="13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4819">
                                            <p:txEl>
                                              <p:charRg st="130" end="170"/>
                                            </p:txEl>
                                          </p:spTgt>
                                        </p:tgtEl>
                                        <p:attrNameLst>
                                          <p:attrName>style.visibility</p:attrName>
                                        </p:attrNameLst>
                                      </p:cBhvr>
                                      <p:to>
                                        <p:strVal val="visible"/>
                                      </p:to>
                                    </p:set>
                                    <p:animEffect transition="in" filter="blinds(horizontal)">
                                      <p:cBhvr>
                                        <p:cTn id="16" dur="500"/>
                                        <p:tgtEl>
                                          <p:spTgt spid="34819">
                                            <p:txEl>
                                              <p:charRg st="130" end="17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4819">
                                            <p:txEl>
                                              <p:charRg st="170" end="178"/>
                                            </p:txEl>
                                          </p:spTgt>
                                        </p:tgtEl>
                                        <p:attrNameLst>
                                          <p:attrName>style.visibility</p:attrName>
                                        </p:attrNameLst>
                                      </p:cBhvr>
                                      <p:to>
                                        <p:strVal val="visible"/>
                                      </p:to>
                                    </p:set>
                                    <p:animEffect transition="in" filter="blinds(horizontal)">
                                      <p:cBhvr>
                                        <p:cTn id="21" dur="500"/>
                                        <p:tgtEl>
                                          <p:spTgt spid="34819">
                                            <p:txEl>
                                              <p:charRg st="170" end="17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4819">
                                            <p:txEl>
                                              <p:charRg st="178" end="214"/>
                                            </p:txEl>
                                          </p:spTgt>
                                        </p:tgtEl>
                                        <p:attrNameLst>
                                          <p:attrName>style.visibility</p:attrName>
                                        </p:attrNameLst>
                                      </p:cBhvr>
                                      <p:to>
                                        <p:strVal val="visible"/>
                                      </p:to>
                                    </p:set>
                                    <p:animEffect transition="in" filter="blinds(horizontal)">
                                      <p:cBhvr>
                                        <p:cTn id="24" dur="500"/>
                                        <p:tgtEl>
                                          <p:spTgt spid="34819">
                                            <p:txEl>
                                              <p:charRg st="178" end="2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35841"/>
          <p:cNvSpPr>
            <a:spLocks noGrp="1"/>
          </p:cNvSpPr>
          <p:nvPr>
            <p:ph type="title"/>
          </p:nvPr>
        </p:nvSpPr>
        <p:spPr>
          <a:xfrm>
            <a:off x="209550" y="188913"/>
            <a:ext cx="8934450" cy="830262"/>
          </a:xfrm>
          <a:ln/>
        </p:spPr>
        <p:txBody>
          <a:bodyPr anchor="b"/>
          <a:p>
            <a:r>
              <a:rPr lang="en-US" altLang="zh-CN" sz="3400" b="1">
                <a:latin typeface="黑体" panose="02010609060101010101" pitchFamily="49" charset="-122"/>
                <a:ea typeface="黑体" panose="02010609060101010101" pitchFamily="49" charset="-122"/>
              </a:rPr>
              <a:t>4.2.2 </a:t>
            </a:r>
            <a:r>
              <a:rPr lang="zh-CN" altLang="en-US" sz="3400" b="1">
                <a:latin typeface="黑体" panose="02010609060101010101" pitchFamily="49" charset="-122"/>
                <a:ea typeface="黑体" panose="02010609060101010101" pitchFamily="49" charset="-122"/>
              </a:rPr>
              <a:t>可行性研究的内容与编制</a:t>
            </a:r>
            <a:endParaRPr lang="zh-CN" altLang="en-US" sz="3400" b="1">
              <a:latin typeface="黑体" panose="02010609060101010101" pitchFamily="49" charset="-122"/>
              <a:ea typeface="黑体" panose="02010609060101010101" pitchFamily="49" charset="-122"/>
            </a:endParaRPr>
          </a:p>
        </p:txBody>
      </p:sp>
      <p:sp>
        <p:nvSpPr>
          <p:cNvPr id="35843" name="内容占位符 35842"/>
          <p:cNvSpPr>
            <a:spLocks noGrp="1"/>
          </p:cNvSpPr>
          <p:nvPr>
            <p:ph idx="1"/>
          </p:nvPr>
        </p:nvSpPr>
        <p:spPr>
          <a:xfrm>
            <a:off x="250825" y="908050"/>
            <a:ext cx="8569325" cy="5949950"/>
          </a:xfrm>
          <a:ln/>
        </p:spPr>
        <p:txBody>
          <a:bodyPr anchor="t"/>
          <a:p>
            <a:pPr marL="186055" indent="-186055">
              <a:lnSpc>
                <a:spcPct val="90000"/>
              </a:lnSpc>
              <a:buClr>
                <a:srgbClr val="FF3300"/>
              </a:buClr>
              <a:buSzPct val="120000"/>
              <a:buNone/>
            </a:pPr>
            <a:r>
              <a:rPr lang="zh-CN" altLang="en-US" b="1">
                <a:solidFill>
                  <a:srgbClr val="0066FF"/>
                </a:solidFill>
              </a:rPr>
              <a:t>（一）可行性研究的内容</a:t>
            </a:r>
            <a:endParaRPr lang="zh-CN" altLang="en-US" b="1">
              <a:solidFill>
                <a:srgbClr val="0066FF"/>
              </a:solidFill>
            </a:endParaRPr>
          </a:p>
          <a:p>
            <a:pPr marL="1303655" lvl="1" indent="-533400">
              <a:buNone/>
            </a:pPr>
            <a:r>
              <a:rPr lang="zh-CN" altLang="en-US" sz="2200"/>
              <a:t> </a:t>
            </a:r>
            <a:r>
              <a:rPr lang="en-US" altLang="zh-CN" sz="2200" b="1"/>
              <a:t>6. </a:t>
            </a:r>
            <a:r>
              <a:rPr lang="zh-CN" altLang="en-US" sz="2200" b="1"/>
              <a:t>技术方案、设备方案和工程方案</a:t>
            </a:r>
            <a:endParaRPr lang="zh-CN" altLang="en-US" sz="2200" b="1"/>
          </a:p>
          <a:p>
            <a:pPr marL="1951355" lvl="2" indent="-457200">
              <a:buNone/>
            </a:pPr>
            <a:r>
              <a:rPr lang="zh-CN" altLang="en-US" sz="2100" b="1"/>
              <a:t>（</a:t>
            </a:r>
            <a:r>
              <a:rPr lang="en-US" altLang="zh-CN" sz="2100" b="1"/>
              <a:t>1</a:t>
            </a:r>
            <a:r>
              <a:rPr lang="zh-CN" altLang="en-US" sz="2100" b="1"/>
              <a:t>）技术方案。</a:t>
            </a:r>
            <a:endParaRPr lang="zh-CN" altLang="en-US" sz="2100" b="1"/>
          </a:p>
          <a:p>
            <a:pPr marL="1951355" lvl="2" indent="-457200"/>
            <a:r>
              <a:rPr lang="zh-CN" altLang="en-US" sz="2100"/>
              <a:t>包括生产方法、工艺流程、工艺技术来源及推荐方案的主要工艺。</a:t>
            </a:r>
            <a:endParaRPr lang="zh-CN" altLang="en-US" sz="2100"/>
          </a:p>
          <a:p>
            <a:pPr marL="1951355" lvl="2" indent="-457200">
              <a:buNone/>
            </a:pPr>
            <a:r>
              <a:rPr lang="zh-CN" altLang="en-US" sz="2100" b="1"/>
              <a:t>（</a:t>
            </a:r>
            <a:r>
              <a:rPr lang="en-US" altLang="zh-CN" sz="2100" b="1"/>
              <a:t>2</a:t>
            </a:r>
            <a:r>
              <a:rPr lang="zh-CN" altLang="en-US" sz="2100" b="1"/>
              <a:t>）主要设备方案。</a:t>
            </a:r>
            <a:endParaRPr lang="zh-CN" altLang="en-US" sz="2100" b="1"/>
          </a:p>
          <a:p>
            <a:pPr marL="1951355" lvl="2" indent="-457200"/>
            <a:r>
              <a:rPr lang="zh-CN" altLang="en-US" sz="2100"/>
              <a:t>包括主要设备选型、来源和推荐的设备清单。</a:t>
            </a:r>
            <a:endParaRPr lang="zh-CN" altLang="en-US" sz="2100"/>
          </a:p>
          <a:p>
            <a:pPr marL="1951355" lvl="2" indent="-457200">
              <a:buNone/>
            </a:pPr>
            <a:r>
              <a:rPr lang="zh-CN" altLang="en-US" sz="2100" b="1"/>
              <a:t>（</a:t>
            </a:r>
            <a:r>
              <a:rPr lang="en-US" altLang="zh-CN" sz="2100" b="1"/>
              <a:t>3</a:t>
            </a:r>
            <a:r>
              <a:rPr lang="zh-CN" altLang="en-US" sz="2100" b="1"/>
              <a:t>）工程方案。</a:t>
            </a:r>
            <a:endParaRPr lang="zh-CN" altLang="en-US" sz="2100" b="1"/>
          </a:p>
          <a:p>
            <a:pPr marL="1951355" lvl="2" indent="-457200"/>
            <a:r>
              <a:rPr lang="zh-CN" altLang="en-US" sz="2100"/>
              <a:t>主要包括建筑物、构筑物的建筑特征、结构及面积方案，特殊基础工程方案、建筑安装工程量及“三材”用量估算和主要建筑物、构筑物工程一览表。</a:t>
            </a:r>
            <a:endParaRPr lang="zh-CN" altLang="en-US" sz="2100"/>
          </a:p>
          <a:p>
            <a:pPr marL="1303655" lvl="1" indent="-533400">
              <a:lnSpc>
                <a:spcPct val="115000"/>
              </a:lnSpc>
              <a:buNone/>
            </a:pPr>
            <a:r>
              <a:rPr lang="en-US" altLang="zh-CN" sz="2200" b="1"/>
              <a:t>7. </a:t>
            </a:r>
            <a:r>
              <a:rPr lang="zh-CN" altLang="en-US" sz="2200" b="1"/>
              <a:t>主要原材料、燃料供应</a:t>
            </a:r>
            <a:endParaRPr lang="zh-CN" altLang="en-US" sz="2200" b="1"/>
          </a:p>
          <a:p>
            <a:pPr marL="1303655" lvl="1" indent="-533400">
              <a:lnSpc>
                <a:spcPct val="115000"/>
              </a:lnSpc>
              <a:buNone/>
            </a:pPr>
            <a:r>
              <a:rPr lang="en-US" altLang="zh-CN" sz="2200" b="1"/>
              <a:t>8. </a:t>
            </a:r>
            <a:r>
              <a:rPr lang="zh-CN" altLang="en-US" sz="2200" b="1"/>
              <a:t>总图布置、场内外运输与公用辅助工程</a:t>
            </a:r>
            <a:r>
              <a:rPr lang="zh-CN" altLang="en-US" sz="2200"/>
              <a:t> </a:t>
            </a:r>
            <a:endParaRPr lang="zh-CN" altLang="en-US" sz="2200"/>
          </a:p>
          <a:p>
            <a:pPr marL="1303655" lvl="1" indent="-533400">
              <a:lnSpc>
                <a:spcPct val="115000"/>
              </a:lnSpc>
              <a:buNone/>
            </a:pPr>
            <a:r>
              <a:rPr lang="en-US" altLang="zh-CN" sz="2200" b="1"/>
              <a:t>9. </a:t>
            </a:r>
            <a:r>
              <a:rPr lang="zh-CN" altLang="en-US" sz="2200" b="1"/>
              <a:t>能源、资源节约措施</a:t>
            </a:r>
            <a:endParaRPr lang="zh-CN" altLang="en-US" sz="2200" b="1"/>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charRg st="12" end="31"/>
                                            </p:txEl>
                                          </p:spTgt>
                                        </p:tgtEl>
                                        <p:attrNameLst>
                                          <p:attrName>style.visibility</p:attrName>
                                        </p:attrNameLst>
                                      </p:cBhvr>
                                      <p:to>
                                        <p:strVal val="visible"/>
                                      </p:to>
                                    </p:set>
                                    <p:animEffect transition="in" filter="blinds(horizontal)">
                                      <p:cBhvr>
                                        <p:cTn id="7" dur="500"/>
                                        <p:tgtEl>
                                          <p:spTgt spid="35843">
                                            <p:txEl>
                                              <p:charRg st="12" end="3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5843">
                                            <p:txEl>
                                              <p:charRg st="31" end="40"/>
                                            </p:txEl>
                                          </p:spTgt>
                                        </p:tgtEl>
                                        <p:attrNameLst>
                                          <p:attrName>style.visibility</p:attrName>
                                        </p:attrNameLst>
                                      </p:cBhvr>
                                      <p:to>
                                        <p:strVal val="visible"/>
                                      </p:to>
                                    </p:set>
                                    <p:animEffect transition="in" filter="blinds(horizontal)">
                                      <p:cBhvr>
                                        <p:cTn id="10" dur="500"/>
                                        <p:tgtEl>
                                          <p:spTgt spid="35843">
                                            <p:txEl>
                                              <p:charRg st="31" end="4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5843">
                                            <p:txEl>
                                              <p:charRg st="40" end="70"/>
                                            </p:txEl>
                                          </p:spTgt>
                                        </p:tgtEl>
                                        <p:attrNameLst>
                                          <p:attrName>style.visibility</p:attrName>
                                        </p:attrNameLst>
                                      </p:cBhvr>
                                      <p:to>
                                        <p:strVal val="visible"/>
                                      </p:to>
                                    </p:set>
                                    <p:animEffect transition="in" filter="blinds(horizontal)">
                                      <p:cBhvr>
                                        <p:cTn id="13" dur="500"/>
                                        <p:tgtEl>
                                          <p:spTgt spid="35843">
                                            <p:txEl>
                                              <p:charRg st="40" end="7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5843">
                                            <p:txEl>
                                              <p:charRg st="70" end="81"/>
                                            </p:txEl>
                                          </p:spTgt>
                                        </p:tgtEl>
                                        <p:attrNameLst>
                                          <p:attrName>style.visibility</p:attrName>
                                        </p:attrNameLst>
                                      </p:cBhvr>
                                      <p:to>
                                        <p:strVal val="visible"/>
                                      </p:to>
                                    </p:set>
                                    <p:animEffect transition="in" filter="blinds(horizontal)">
                                      <p:cBhvr>
                                        <p:cTn id="16" dur="500"/>
                                        <p:tgtEl>
                                          <p:spTgt spid="35843">
                                            <p:txEl>
                                              <p:charRg st="70" end="8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5843">
                                            <p:txEl>
                                              <p:charRg st="81" end="102"/>
                                            </p:txEl>
                                          </p:spTgt>
                                        </p:tgtEl>
                                        <p:attrNameLst>
                                          <p:attrName>style.visibility</p:attrName>
                                        </p:attrNameLst>
                                      </p:cBhvr>
                                      <p:to>
                                        <p:strVal val="visible"/>
                                      </p:to>
                                    </p:set>
                                    <p:animEffect transition="in" filter="blinds(horizontal)">
                                      <p:cBhvr>
                                        <p:cTn id="19" dur="500"/>
                                        <p:tgtEl>
                                          <p:spTgt spid="35843">
                                            <p:txEl>
                                              <p:charRg st="81" end="10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5843">
                                            <p:txEl>
                                              <p:charRg st="102" end="111"/>
                                            </p:txEl>
                                          </p:spTgt>
                                        </p:tgtEl>
                                        <p:attrNameLst>
                                          <p:attrName>style.visibility</p:attrName>
                                        </p:attrNameLst>
                                      </p:cBhvr>
                                      <p:to>
                                        <p:strVal val="visible"/>
                                      </p:to>
                                    </p:set>
                                    <p:animEffect transition="in" filter="blinds(horizontal)">
                                      <p:cBhvr>
                                        <p:cTn id="22" dur="500"/>
                                        <p:tgtEl>
                                          <p:spTgt spid="35843">
                                            <p:txEl>
                                              <p:charRg st="102" end="11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5843">
                                            <p:txEl>
                                              <p:charRg st="111" end="178"/>
                                            </p:txEl>
                                          </p:spTgt>
                                        </p:tgtEl>
                                        <p:attrNameLst>
                                          <p:attrName>style.visibility</p:attrName>
                                        </p:attrNameLst>
                                      </p:cBhvr>
                                      <p:to>
                                        <p:strVal val="visible"/>
                                      </p:to>
                                    </p:set>
                                    <p:animEffect transition="in" filter="blinds(horizontal)">
                                      <p:cBhvr>
                                        <p:cTn id="25" dur="500"/>
                                        <p:tgtEl>
                                          <p:spTgt spid="35843">
                                            <p:txEl>
                                              <p:charRg st="111" end="17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5843">
                                            <p:txEl>
                                              <p:charRg st="178" end="192"/>
                                            </p:txEl>
                                          </p:spTgt>
                                        </p:tgtEl>
                                        <p:attrNameLst>
                                          <p:attrName>style.visibility</p:attrName>
                                        </p:attrNameLst>
                                      </p:cBhvr>
                                      <p:to>
                                        <p:strVal val="visible"/>
                                      </p:to>
                                    </p:set>
                                    <p:animEffect transition="in" filter="blinds(horizontal)">
                                      <p:cBhvr>
                                        <p:cTn id="30" dur="500"/>
                                        <p:tgtEl>
                                          <p:spTgt spid="35843">
                                            <p:txEl>
                                              <p:charRg st="178" end="19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5843">
                                            <p:txEl>
                                              <p:charRg st="192" end="214"/>
                                            </p:txEl>
                                          </p:spTgt>
                                        </p:tgtEl>
                                        <p:attrNameLst>
                                          <p:attrName>style.visibility</p:attrName>
                                        </p:attrNameLst>
                                      </p:cBhvr>
                                      <p:to>
                                        <p:strVal val="visible"/>
                                      </p:to>
                                    </p:set>
                                    <p:animEffect transition="in" filter="blinds(horizontal)">
                                      <p:cBhvr>
                                        <p:cTn id="35" dur="500"/>
                                        <p:tgtEl>
                                          <p:spTgt spid="35843">
                                            <p:txEl>
                                              <p:charRg st="192" end="21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5843">
                                            <p:txEl>
                                              <p:charRg st="214" end="227"/>
                                            </p:txEl>
                                          </p:spTgt>
                                        </p:tgtEl>
                                        <p:attrNameLst>
                                          <p:attrName>style.visibility</p:attrName>
                                        </p:attrNameLst>
                                      </p:cBhvr>
                                      <p:to>
                                        <p:strVal val="visible"/>
                                      </p:to>
                                    </p:set>
                                    <p:animEffect transition="in" filter="blinds(horizontal)">
                                      <p:cBhvr>
                                        <p:cTn id="40" dur="500"/>
                                        <p:tgtEl>
                                          <p:spTgt spid="35843">
                                            <p:txEl>
                                              <p:charRg st="214" end="2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36865"/>
          <p:cNvSpPr>
            <a:spLocks noGrp="1"/>
          </p:cNvSpPr>
          <p:nvPr>
            <p:ph type="title"/>
          </p:nvPr>
        </p:nvSpPr>
        <p:spPr>
          <a:xfrm>
            <a:off x="101600" y="77788"/>
            <a:ext cx="8934450" cy="830262"/>
          </a:xfrm>
          <a:ln/>
        </p:spPr>
        <p:txBody>
          <a:bodyPr anchor="b"/>
          <a:p>
            <a:r>
              <a:rPr lang="en-US" altLang="zh-CN" sz="3400" b="1">
                <a:latin typeface="黑体" panose="02010609060101010101" pitchFamily="49" charset="-122"/>
                <a:ea typeface="黑体" panose="02010609060101010101" pitchFamily="49" charset="-122"/>
              </a:rPr>
              <a:t>4.2.2 </a:t>
            </a:r>
            <a:r>
              <a:rPr lang="zh-CN" altLang="en-US" sz="3400" b="1">
                <a:latin typeface="黑体" panose="02010609060101010101" pitchFamily="49" charset="-122"/>
                <a:ea typeface="黑体" panose="02010609060101010101" pitchFamily="49" charset="-122"/>
              </a:rPr>
              <a:t>可行性研究的内容与编制</a:t>
            </a:r>
            <a:endParaRPr lang="zh-CN" altLang="en-US" sz="3400" b="1">
              <a:latin typeface="黑体" panose="02010609060101010101" pitchFamily="49" charset="-122"/>
              <a:ea typeface="黑体" panose="02010609060101010101" pitchFamily="49" charset="-122"/>
            </a:endParaRPr>
          </a:p>
        </p:txBody>
      </p:sp>
      <p:sp>
        <p:nvSpPr>
          <p:cNvPr id="36867" name="内容占位符 36866"/>
          <p:cNvSpPr>
            <a:spLocks noGrp="1"/>
          </p:cNvSpPr>
          <p:nvPr>
            <p:ph idx="1"/>
          </p:nvPr>
        </p:nvSpPr>
        <p:spPr>
          <a:xfrm>
            <a:off x="0" y="908050"/>
            <a:ext cx="8785225" cy="5949950"/>
          </a:xfrm>
          <a:ln/>
        </p:spPr>
        <p:txBody>
          <a:bodyPr anchor="t"/>
          <a:p>
            <a:pPr marL="186055" indent="-186055">
              <a:lnSpc>
                <a:spcPct val="90000"/>
              </a:lnSpc>
              <a:buClr>
                <a:srgbClr val="FF3300"/>
              </a:buClr>
              <a:buSzPct val="120000"/>
              <a:buNone/>
            </a:pPr>
            <a:r>
              <a:rPr lang="zh-CN" altLang="en-US" b="1">
                <a:solidFill>
                  <a:srgbClr val="0066FF"/>
                </a:solidFill>
              </a:rPr>
              <a:t>（一）可行性研究的内容</a:t>
            </a:r>
            <a:endParaRPr lang="zh-CN" altLang="en-US" b="1">
              <a:solidFill>
                <a:srgbClr val="0066FF"/>
              </a:solidFill>
            </a:endParaRPr>
          </a:p>
          <a:p>
            <a:pPr marL="1303655" lvl="1" indent="-533400">
              <a:buNone/>
            </a:pPr>
            <a:r>
              <a:rPr lang="en-US" altLang="zh-CN" sz="2200" b="1"/>
              <a:t>10. </a:t>
            </a:r>
            <a:r>
              <a:rPr lang="zh-CN" altLang="en-US" sz="2200" b="1"/>
              <a:t>环境影响评价</a:t>
            </a:r>
            <a:endParaRPr lang="zh-CN" altLang="en-US" sz="2200" b="1"/>
          </a:p>
          <a:p>
            <a:pPr marL="1951355" lvl="2" indent="-457200"/>
            <a:r>
              <a:rPr lang="zh-CN" altLang="en-US" sz="2100"/>
              <a:t>建设项目一般会对所在地的自然环境、社会环境和生态环境产生不同程度的影响。</a:t>
            </a:r>
            <a:r>
              <a:rPr lang="zh-CN" altLang="en-US"/>
              <a:t> </a:t>
            </a:r>
            <a:endParaRPr lang="zh-CN" altLang="en-US" b="1"/>
          </a:p>
          <a:p>
            <a:pPr marL="1303655" lvl="1" indent="-533400">
              <a:buNone/>
            </a:pPr>
            <a:r>
              <a:rPr lang="en-US" altLang="zh-CN" sz="2200" b="1"/>
              <a:t>11. </a:t>
            </a:r>
            <a:r>
              <a:rPr lang="zh-CN" altLang="en-US" sz="2200" b="1"/>
              <a:t>劳动安全卫生与消防</a:t>
            </a:r>
            <a:endParaRPr lang="zh-CN" altLang="en-US" sz="2200" b="1"/>
          </a:p>
          <a:p>
            <a:pPr marL="1951355" lvl="2" indent="-457200"/>
            <a:r>
              <a:rPr lang="zh-CN" altLang="en-US" sz="2100"/>
              <a:t>在技术方案和工程方案确定的基础上，分析论证在建设和生产过程中存在的对劳动者和财产可能产生的不安全因素，并提出相应的防范措施 </a:t>
            </a:r>
            <a:endParaRPr lang="zh-CN" altLang="en-US" sz="2100"/>
          </a:p>
          <a:p>
            <a:pPr marL="1303655" lvl="1" indent="-533400">
              <a:buNone/>
            </a:pPr>
            <a:r>
              <a:rPr lang="en-US" altLang="zh-CN" sz="2200" b="1"/>
              <a:t>12. </a:t>
            </a:r>
            <a:r>
              <a:rPr lang="zh-CN" altLang="en-US" sz="2200" b="1"/>
              <a:t>组织机构与人力资源配置</a:t>
            </a:r>
            <a:endParaRPr lang="zh-CN" altLang="en-US" sz="2200" b="1"/>
          </a:p>
          <a:p>
            <a:pPr marL="1951355" lvl="2" indent="-457200">
              <a:buNone/>
            </a:pPr>
            <a:r>
              <a:rPr lang="zh-CN" altLang="en-US" sz="2100" b="1"/>
              <a:t>（</a:t>
            </a:r>
            <a:r>
              <a:rPr lang="en-US" altLang="zh-CN" sz="2100" b="1"/>
              <a:t>1</a:t>
            </a:r>
            <a:r>
              <a:rPr lang="zh-CN" altLang="en-US" sz="2100" b="1"/>
              <a:t>）组织机构。</a:t>
            </a:r>
            <a:endParaRPr lang="zh-CN" altLang="en-US" sz="2100" b="1"/>
          </a:p>
          <a:p>
            <a:pPr marL="1951355" lvl="2" indent="-457200"/>
            <a:r>
              <a:rPr lang="zh-CN" altLang="en-US" sz="2100"/>
              <a:t>主要包括项目法人组建方案、管理机构组织方案和体系图及机构适应性分析。</a:t>
            </a:r>
            <a:endParaRPr lang="zh-CN" altLang="en-US" sz="2100"/>
          </a:p>
          <a:p>
            <a:pPr marL="1951355" lvl="2" indent="-457200">
              <a:buNone/>
            </a:pPr>
            <a:r>
              <a:rPr lang="zh-CN" altLang="en-US" sz="2100" b="1"/>
              <a:t>（</a:t>
            </a:r>
            <a:r>
              <a:rPr lang="en-US" altLang="zh-CN" sz="2100" b="1"/>
              <a:t>2</a:t>
            </a:r>
            <a:r>
              <a:rPr lang="zh-CN" altLang="en-US" sz="2100" b="1"/>
              <a:t>）人力资源配置。</a:t>
            </a:r>
            <a:endParaRPr lang="zh-CN" altLang="en-US" sz="2100" b="1"/>
          </a:p>
          <a:p>
            <a:pPr marL="1951355" lvl="2" indent="-457200"/>
            <a:r>
              <a:rPr lang="zh-CN" altLang="en-US" sz="2100"/>
              <a:t>包括生产作业班次、劳动定员数量及技能素质要求、职工工资福利、劳动生产力水平分析、员工来源及招聘计划、员工培训计划等。</a:t>
            </a:r>
            <a:endParaRPr lang="zh-CN" altLang="en-US" sz="2100"/>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xEl>
                                              <p:charRg st="12" end="23"/>
                                            </p:txEl>
                                          </p:spTgt>
                                        </p:tgtEl>
                                        <p:attrNameLst>
                                          <p:attrName>style.visibility</p:attrName>
                                        </p:attrNameLst>
                                      </p:cBhvr>
                                      <p:to>
                                        <p:strVal val="visible"/>
                                      </p:to>
                                    </p:set>
                                    <p:animEffect transition="in" filter="blinds(horizontal)">
                                      <p:cBhvr>
                                        <p:cTn id="7" dur="500"/>
                                        <p:tgtEl>
                                          <p:spTgt spid="36867">
                                            <p:txEl>
                                              <p:charRg st="12" end="2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6867">
                                            <p:txEl>
                                              <p:charRg st="23" end="61"/>
                                            </p:txEl>
                                          </p:spTgt>
                                        </p:tgtEl>
                                        <p:attrNameLst>
                                          <p:attrName>style.visibility</p:attrName>
                                        </p:attrNameLst>
                                      </p:cBhvr>
                                      <p:to>
                                        <p:strVal val="visible"/>
                                      </p:to>
                                    </p:set>
                                    <p:animEffect transition="in" filter="blinds(horizontal)">
                                      <p:cBhvr>
                                        <p:cTn id="10" dur="500"/>
                                        <p:tgtEl>
                                          <p:spTgt spid="36867">
                                            <p:txEl>
                                              <p:charRg st="23" end="6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6867">
                                            <p:txEl>
                                              <p:charRg st="61" end="75"/>
                                            </p:txEl>
                                          </p:spTgt>
                                        </p:tgtEl>
                                        <p:attrNameLst>
                                          <p:attrName>style.visibility</p:attrName>
                                        </p:attrNameLst>
                                      </p:cBhvr>
                                      <p:to>
                                        <p:strVal val="visible"/>
                                      </p:to>
                                    </p:set>
                                    <p:animEffect transition="in" filter="blinds(horizontal)">
                                      <p:cBhvr>
                                        <p:cTn id="15" dur="500"/>
                                        <p:tgtEl>
                                          <p:spTgt spid="36867">
                                            <p:txEl>
                                              <p:charRg st="61" end="7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6867">
                                            <p:txEl>
                                              <p:charRg st="75" end="138"/>
                                            </p:txEl>
                                          </p:spTgt>
                                        </p:tgtEl>
                                        <p:attrNameLst>
                                          <p:attrName>style.visibility</p:attrName>
                                        </p:attrNameLst>
                                      </p:cBhvr>
                                      <p:to>
                                        <p:strVal val="visible"/>
                                      </p:to>
                                    </p:set>
                                    <p:animEffect transition="in" filter="blinds(horizontal)">
                                      <p:cBhvr>
                                        <p:cTn id="18" dur="500"/>
                                        <p:tgtEl>
                                          <p:spTgt spid="36867">
                                            <p:txEl>
                                              <p:charRg st="75" end="13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6867">
                                            <p:txEl>
                                              <p:charRg st="138" end="154"/>
                                            </p:txEl>
                                          </p:spTgt>
                                        </p:tgtEl>
                                        <p:attrNameLst>
                                          <p:attrName>style.visibility</p:attrName>
                                        </p:attrNameLst>
                                      </p:cBhvr>
                                      <p:to>
                                        <p:strVal val="visible"/>
                                      </p:to>
                                    </p:set>
                                    <p:animEffect transition="in" filter="blinds(horizontal)">
                                      <p:cBhvr>
                                        <p:cTn id="23" dur="500"/>
                                        <p:tgtEl>
                                          <p:spTgt spid="36867">
                                            <p:txEl>
                                              <p:charRg st="138" end="15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6867">
                                            <p:txEl>
                                              <p:charRg st="198" end="209"/>
                                            </p:txEl>
                                          </p:spTgt>
                                        </p:tgtEl>
                                        <p:attrNameLst>
                                          <p:attrName>style.visibility</p:attrName>
                                        </p:attrNameLst>
                                      </p:cBhvr>
                                      <p:to>
                                        <p:strVal val="visible"/>
                                      </p:to>
                                    </p:set>
                                    <p:animEffect transition="in" filter="blinds(horizontal)">
                                      <p:cBhvr>
                                        <p:cTn id="26" dur="500"/>
                                        <p:tgtEl>
                                          <p:spTgt spid="36867">
                                            <p:txEl>
                                              <p:charRg st="198" end="20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6867">
                                            <p:txEl>
                                              <p:charRg st="209" end="268"/>
                                            </p:txEl>
                                          </p:spTgt>
                                        </p:tgtEl>
                                        <p:attrNameLst>
                                          <p:attrName>style.visibility</p:attrName>
                                        </p:attrNameLst>
                                      </p:cBhvr>
                                      <p:to>
                                        <p:strVal val="visible"/>
                                      </p:to>
                                    </p:set>
                                    <p:animEffect transition="in" filter="blinds(horizontal)">
                                      <p:cBhvr>
                                        <p:cTn id="29" dur="500"/>
                                        <p:tgtEl>
                                          <p:spTgt spid="36867">
                                            <p:txEl>
                                              <p:charRg st="209" end="268"/>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6867">
                                            <p:txEl>
                                              <p:charRg st="154" end="163"/>
                                            </p:txEl>
                                          </p:spTgt>
                                        </p:tgtEl>
                                        <p:attrNameLst>
                                          <p:attrName>style.visibility</p:attrName>
                                        </p:attrNameLst>
                                      </p:cBhvr>
                                      <p:to>
                                        <p:strVal val="visible"/>
                                      </p:to>
                                    </p:set>
                                    <p:animEffect transition="in" filter="blinds(horizontal)">
                                      <p:cBhvr>
                                        <p:cTn id="32" dur="500"/>
                                        <p:tgtEl>
                                          <p:spTgt spid="36867">
                                            <p:txEl>
                                              <p:charRg st="154" end="163"/>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6867">
                                            <p:txEl>
                                              <p:charRg st="163" end="198"/>
                                            </p:txEl>
                                          </p:spTgt>
                                        </p:tgtEl>
                                        <p:attrNameLst>
                                          <p:attrName>style.visibility</p:attrName>
                                        </p:attrNameLst>
                                      </p:cBhvr>
                                      <p:to>
                                        <p:strVal val="visible"/>
                                      </p:to>
                                    </p:set>
                                    <p:animEffect transition="in" filter="blinds(horizontal)">
                                      <p:cBhvr>
                                        <p:cTn id="35" dur="500"/>
                                        <p:tgtEl>
                                          <p:spTgt spid="36867">
                                            <p:txEl>
                                              <p:charRg st="163" end="1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37889"/>
          <p:cNvSpPr>
            <a:spLocks noGrp="1"/>
          </p:cNvSpPr>
          <p:nvPr>
            <p:ph type="title"/>
          </p:nvPr>
        </p:nvSpPr>
        <p:spPr>
          <a:xfrm>
            <a:off x="101600" y="77788"/>
            <a:ext cx="8934450" cy="830262"/>
          </a:xfrm>
          <a:ln/>
        </p:spPr>
        <p:txBody>
          <a:bodyPr anchor="b"/>
          <a:p>
            <a:r>
              <a:rPr lang="en-US" altLang="zh-CN" sz="3400" b="1">
                <a:latin typeface="黑体" panose="02010609060101010101" pitchFamily="49" charset="-122"/>
                <a:ea typeface="黑体" panose="02010609060101010101" pitchFamily="49" charset="-122"/>
              </a:rPr>
              <a:t>4.2.2 </a:t>
            </a:r>
            <a:r>
              <a:rPr lang="zh-CN" altLang="en-US" sz="3400" b="1">
                <a:latin typeface="黑体" panose="02010609060101010101" pitchFamily="49" charset="-122"/>
                <a:ea typeface="黑体" panose="02010609060101010101" pitchFamily="49" charset="-122"/>
              </a:rPr>
              <a:t>可行性研究的内容与编制</a:t>
            </a:r>
            <a:endParaRPr lang="zh-CN" altLang="en-US" sz="3400" b="1">
              <a:latin typeface="黑体" panose="02010609060101010101" pitchFamily="49" charset="-122"/>
              <a:ea typeface="黑体" panose="02010609060101010101" pitchFamily="49" charset="-122"/>
            </a:endParaRPr>
          </a:p>
        </p:txBody>
      </p:sp>
      <p:sp>
        <p:nvSpPr>
          <p:cNvPr id="37891" name="内容占位符 37890"/>
          <p:cNvSpPr>
            <a:spLocks noGrp="1"/>
          </p:cNvSpPr>
          <p:nvPr>
            <p:ph idx="1"/>
          </p:nvPr>
        </p:nvSpPr>
        <p:spPr>
          <a:xfrm>
            <a:off x="107950" y="1125538"/>
            <a:ext cx="8640763" cy="5949950"/>
          </a:xfrm>
          <a:ln/>
        </p:spPr>
        <p:txBody>
          <a:bodyPr anchor="t"/>
          <a:p>
            <a:pPr marL="186055" indent="-186055">
              <a:lnSpc>
                <a:spcPct val="120000"/>
              </a:lnSpc>
              <a:buClr>
                <a:srgbClr val="FF3300"/>
              </a:buClr>
              <a:buSzPct val="120000"/>
              <a:buNone/>
            </a:pPr>
            <a:r>
              <a:rPr lang="zh-CN" altLang="en-US" b="1">
                <a:solidFill>
                  <a:srgbClr val="0066FF"/>
                </a:solidFill>
              </a:rPr>
              <a:t>（一）可行性研究的内容</a:t>
            </a:r>
            <a:endParaRPr lang="zh-CN" altLang="en-US" b="1">
              <a:solidFill>
                <a:srgbClr val="0066FF"/>
              </a:solidFill>
            </a:endParaRPr>
          </a:p>
          <a:p>
            <a:pPr marL="1303655" lvl="1" indent="-533400">
              <a:lnSpc>
                <a:spcPct val="120000"/>
              </a:lnSpc>
              <a:buNone/>
            </a:pPr>
            <a:r>
              <a:rPr lang="en-US" altLang="zh-CN" sz="2200" b="1"/>
              <a:t>13. </a:t>
            </a:r>
            <a:r>
              <a:rPr lang="zh-CN" altLang="en-US" sz="2200" b="1"/>
              <a:t>项目实施进度</a:t>
            </a:r>
            <a:endParaRPr lang="zh-CN" altLang="en-US" sz="2200" b="1"/>
          </a:p>
          <a:p>
            <a:pPr marL="1951355" lvl="2" indent="-457200"/>
            <a:r>
              <a:rPr lang="zh-CN" altLang="en-US" sz="2100"/>
              <a:t>项目工程建设方案确定后，需确定项目实施进度，包括建设工期、项目实施进度计划（横线图的进度表），科学组织施工和安排资金计划，保证项目按期完工。</a:t>
            </a:r>
            <a:endParaRPr lang="zh-CN" altLang="en-US" sz="2100"/>
          </a:p>
          <a:p>
            <a:pPr marL="1951355" lvl="2" indent="-457200"/>
            <a:endParaRPr lang="zh-CN" altLang="en-US" sz="2100"/>
          </a:p>
          <a:p>
            <a:pPr marL="1303655" lvl="1" indent="-533400">
              <a:buNone/>
            </a:pPr>
            <a:r>
              <a:rPr lang="en-US" altLang="zh-CN" sz="2200" b="1"/>
              <a:t>14. </a:t>
            </a:r>
            <a:r>
              <a:rPr lang="zh-CN" altLang="en-US" sz="2200" b="1"/>
              <a:t>投资估算</a:t>
            </a:r>
            <a:endParaRPr lang="zh-CN" altLang="en-US" sz="2200" b="1"/>
          </a:p>
          <a:p>
            <a:pPr marL="1951355" lvl="2" indent="-457200"/>
            <a:r>
              <a:rPr lang="zh-CN" altLang="en-US" sz="2100"/>
              <a:t>投资估算是在项目建设规模、技术方案、设备方案、工程方案及项目进度计划基本确定的基础上，估算项目投入的总资金，包括投资估算依据、建设投资估算（建筑工程费、设备及工器具购置费、安装工程费、工程建设其它费用、基本预备费、涨价预备费、建设期利息）、流动资金估算和投资估算表等方面的内容。</a:t>
            </a:r>
            <a:endParaRPr lang="zh-CN" altLang="en-US" sz="2100"/>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charRg st="12" end="23"/>
                                            </p:txEl>
                                          </p:spTgt>
                                        </p:tgtEl>
                                        <p:attrNameLst>
                                          <p:attrName>style.visibility</p:attrName>
                                        </p:attrNameLst>
                                      </p:cBhvr>
                                      <p:to>
                                        <p:strVal val="visible"/>
                                      </p:to>
                                    </p:set>
                                    <p:animEffect transition="in" filter="blinds(horizontal)">
                                      <p:cBhvr>
                                        <p:cTn id="7" dur="500"/>
                                        <p:tgtEl>
                                          <p:spTgt spid="37891">
                                            <p:txEl>
                                              <p:charRg st="12" end="2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891">
                                            <p:txEl>
                                              <p:charRg st="23" end="94"/>
                                            </p:txEl>
                                          </p:spTgt>
                                        </p:tgtEl>
                                        <p:attrNameLst>
                                          <p:attrName>style.visibility</p:attrName>
                                        </p:attrNameLst>
                                      </p:cBhvr>
                                      <p:to>
                                        <p:strVal val="visible"/>
                                      </p:to>
                                    </p:set>
                                    <p:animEffect transition="in" filter="blinds(horizontal)">
                                      <p:cBhvr>
                                        <p:cTn id="10" dur="500"/>
                                        <p:tgtEl>
                                          <p:spTgt spid="37891">
                                            <p:txEl>
                                              <p:charRg st="23" end="9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7891">
                                            <p:txEl>
                                              <p:charRg st="95" end="104"/>
                                            </p:txEl>
                                          </p:spTgt>
                                        </p:tgtEl>
                                        <p:attrNameLst>
                                          <p:attrName>style.visibility</p:attrName>
                                        </p:attrNameLst>
                                      </p:cBhvr>
                                      <p:to>
                                        <p:strVal val="visible"/>
                                      </p:to>
                                    </p:set>
                                    <p:animEffect transition="in" filter="blinds(horizontal)">
                                      <p:cBhvr>
                                        <p:cTn id="15" dur="500"/>
                                        <p:tgtEl>
                                          <p:spTgt spid="37891">
                                            <p:txEl>
                                              <p:charRg st="95" end="10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7891">
                                            <p:txEl>
                                              <p:charRg st="104" end="244"/>
                                            </p:txEl>
                                          </p:spTgt>
                                        </p:tgtEl>
                                        <p:attrNameLst>
                                          <p:attrName>style.visibility</p:attrName>
                                        </p:attrNameLst>
                                      </p:cBhvr>
                                      <p:to>
                                        <p:strVal val="visible"/>
                                      </p:to>
                                    </p:set>
                                    <p:animEffect transition="in" filter="blinds(horizontal)">
                                      <p:cBhvr>
                                        <p:cTn id="18" dur="500"/>
                                        <p:tgtEl>
                                          <p:spTgt spid="37891">
                                            <p:txEl>
                                              <p:charRg st="104" end="2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38913"/>
          <p:cNvSpPr>
            <a:spLocks noGrp="1"/>
          </p:cNvSpPr>
          <p:nvPr>
            <p:ph type="title"/>
          </p:nvPr>
        </p:nvSpPr>
        <p:spPr>
          <a:xfrm>
            <a:off x="209550" y="188913"/>
            <a:ext cx="8934450" cy="830262"/>
          </a:xfrm>
          <a:ln/>
        </p:spPr>
        <p:txBody>
          <a:bodyPr anchor="b"/>
          <a:p>
            <a:r>
              <a:rPr lang="en-US" altLang="zh-CN" sz="3400" b="1">
                <a:latin typeface="黑体" panose="02010609060101010101" pitchFamily="49" charset="-122"/>
                <a:ea typeface="黑体" panose="02010609060101010101" pitchFamily="49" charset="-122"/>
              </a:rPr>
              <a:t>4.2.2 </a:t>
            </a:r>
            <a:r>
              <a:rPr lang="zh-CN" altLang="en-US" sz="3400" b="1">
                <a:latin typeface="黑体" panose="02010609060101010101" pitchFamily="49" charset="-122"/>
                <a:ea typeface="黑体" panose="02010609060101010101" pitchFamily="49" charset="-122"/>
              </a:rPr>
              <a:t>可行性研究的内容与编制</a:t>
            </a:r>
            <a:endParaRPr lang="zh-CN" altLang="en-US" sz="3400" b="1">
              <a:latin typeface="黑体" panose="02010609060101010101" pitchFamily="49" charset="-122"/>
              <a:ea typeface="黑体" panose="02010609060101010101" pitchFamily="49" charset="-122"/>
            </a:endParaRPr>
          </a:p>
        </p:txBody>
      </p:sp>
      <p:sp>
        <p:nvSpPr>
          <p:cNvPr id="38915" name="内容占位符 38914"/>
          <p:cNvSpPr>
            <a:spLocks noGrp="1"/>
          </p:cNvSpPr>
          <p:nvPr>
            <p:ph idx="1"/>
          </p:nvPr>
        </p:nvSpPr>
        <p:spPr>
          <a:xfrm>
            <a:off x="0" y="1196975"/>
            <a:ext cx="8675688" cy="5327650"/>
          </a:xfrm>
          <a:ln/>
        </p:spPr>
        <p:txBody>
          <a:bodyPr anchor="t"/>
          <a:p>
            <a:pPr marL="186055" indent="-186055">
              <a:buClr>
                <a:srgbClr val="FF3300"/>
              </a:buClr>
              <a:buSzPct val="120000"/>
              <a:buNone/>
            </a:pPr>
            <a:r>
              <a:rPr lang="zh-CN" altLang="en-US" b="1">
                <a:solidFill>
                  <a:srgbClr val="0066FF"/>
                </a:solidFill>
              </a:rPr>
              <a:t>（一）可行性研究的内容</a:t>
            </a:r>
            <a:endParaRPr lang="zh-CN" altLang="en-US" b="1">
              <a:solidFill>
                <a:srgbClr val="0066FF"/>
              </a:solidFill>
            </a:endParaRPr>
          </a:p>
          <a:p>
            <a:pPr marL="1303655" lvl="1" indent="-533400">
              <a:buNone/>
            </a:pPr>
            <a:r>
              <a:rPr lang="en-US" altLang="zh-CN" sz="2200" b="1"/>
              <a:t>15. </a:t>
            </a:r>
            <a:r>
              <a:rPr lang="zh-CN" altLang="en-US" sz="2200" b="1"/>
              <a:t>融资方案</a:t>
            </a:r>
            <a:endParaRPr lang="zh-CN" altLang="en-US" sz="2200" b="1"/>
          </a:p>
          <a:p>
            <a:pPr marL="1951355" lvl="2" indent="-457200"/>
            <a:r>
              <a:rPr lang="zh-CN" altLang="en-US" sz="2100"/>
              <a:t>在投资估算的基础上，研究拟建项目的资金渠道、融资形式、融资机构、融资成本和融资风险。</a:t>
            </a:r>
            <a:endParaRPr lang="zh-CN" altLang="en-US" sz="2100"/>
          </a:p>
          <a:p>
            <a:pPr marL="1303655" lvl="1" indent="-533400">
              <a:buNone/>
            </a:pPr>
            <a:r>
              <a:rPr lang="en-US" altLang="zh-CN" sz="2200" b="1"/>
              <a:t>16. </a:t>
            </a:r>
            <a:r>
              <a:rPr lang="zh-CN" altLang="en-US" sz="2200" b="1"/>
              <a:t>项目的经济评价</a:t>
            </a:r>
            <a:endParaRPr lang="zh-CN" altLang="en-US" sz="2200" b="1"/>
          </a:p>
          <a:p>
            <a:pPr marL="1951355" lvl="2" indent="-457200"/>
            <a:r>
              <a:rPr lang="zh-CN" altLang="en-US" sz="2100"/>
              <a:t>项目的经济评价包括</a:t>
            </a:r>
            <a:r>
              <a:rPr lang="zh-CN" altLang="en-US" sz="2100" b="1" u="sng">
                <a:solidFill>
                  <a:schemeClr val="folHlink"/>
                </a:solidFill>
              </a:rPr>
              <a:t>财务评价</a:t>
            </a:r>
            <a:r>
              <a:rPr lang="zh-CN" altLang="en-US" sz="2100"/>
              <a:t>和</a:t>
            </a:r>
            <a:r>
              <a:rPr lang="zh-CN" altLang="en-US" sz="2100" b="1" u="sng">
                <a:solidFill>
                  <a:schemeClr val="folHlink"/>
                </a:solidFill>
              </a:rPr>
              <a:t>国民经济评价</a:t>
            </a:r>
            <a:r>
              <a:rPr lang="zh-CN" altLang="en-US" sz="2100"/>
              <a:t>，并通过有关指标的计算，进行项目盈利能力、偿还能力等分析，得出经济评价结论。</a:t>
            </a:r>
            <a:endParaRPr lang="zh-CN" altLang="en-US" sz="2100"/>
          </a:p>
          <a:p>
            <a:pPr marL="1303655" lvl="1" indent="-533400">
              <a:buNone/>
            </a:pPr>
            <a:r>
              <a:rPr lang="en-US" altLang="zh-CN" sz="2200" b="1"/>
              <a:t>17. </a:t>
            </a:r>
            <a:r>
              <a:rPr lang="zh-CN" altLang="en-US" sz="2200" b="1"/>
              <a:t>社会评价</a:t>
            </a:r>
            <a:endParaRPr lang="zh-CN" altLang="en-US" sz="2200" b="1"/>
          </a:p>
          <a:p>
            <a:pPr marL="1951355" lvl="2" indent="-457200">
              <a:buClr>
                <a:schemeClr val="tx1"/>
              </a:buClr>
            </a:pPr>
            <a:r>
              <a:rPr lang="zh-CN" altLang="en-US" sz="2100" b="1" u="sng">
                <a:solidFill>
                  <a:schemeClr val="folHlink"/>
                </a:solidFill>
              </a:rPr>
              <a:t>社会评价</a:t>
            </a:r>
            <a:r>
              <a:rPr lang="zh-CN" altLang="en-US" sz="2100"/>
              <a:t>是分析拟建项目对当地社会的影响和当地社会条件对项目的适应性和可接受程度，评价项目的社会可行性。评价的内容包括项目的社会影响分析，项目与所在地区的互适性分析和社会风险分析，并得出评价结论。</a:t>
            </a:r>
            <a:endParaRPr lang="zh-CN" altLang="en-US" sz="2100"/>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charRg st="12" end="21"/>
                                            </p:txEl>
                                          </p:spTgt>
                                        </p:tgtEl>
                                        <p:attrNameLst>
                                          <p:attrName>style.visibility</p:attrName>
                                        </p:attrNameLst>
                                      </p:cBhvr>
                                      <p:to>
                                        <p:strVal val="visible"/>
                                      </p:to>
                                    </p:set>
                                    <p:animEffect transition="in" filter="blinds(horizontal)">
                                      <p:cBhvr>
                                        <p:cTn id="7" dur="500"/>
                                        <p:tgtEl>
                                          <p:spTgt spid="38915">
                                            <p:txEl>
                                              <p:charRg st="12" end="2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915">
                                            <p:txEl>
                                              <p:charRg st="21" end="64"/>
                                            </p:txEl>
                                          </p:spTgt>
                                        </p:tgtEl>
                                        <p:attrNameLst>
                                          <p:attrName>style.visibility</p:attrName>
                                        </p:attrNameLst>
                                      </p:cBhvr>
                                      <p:to>
                                        <p:strVal val="visible"/>
                                      </p:to>
                                    </p:set>
                                    <p:animEffect transition="in" filter="blinds(horizontal)">
                                      <p:cBhvr>
                                        <p:cTn id="10" dur="500"/>
                                        <p:tgtEl>
                                          <p:spTgt spid="38915">
                                            <p:txEl>
                                              <p:charRg st="21" end="6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8915">
                                            <p:txEl>
                                              <p:charRg st="64" end="76"/>
                                            </p:txEl>
                                          </p:spTgt>
                                        </p:tgtEl>
                                        <p:attrNameLst>
                                          <p:attrName>style.visibility</p:attrName>
                                        </p:attrNameLst>
                                      </p:cBhvr>
                                      <p:to>
                                        <p:strVal val="visible"/>
                                      </p:to>
                                    </p:set>
                                    <p:animEffect transition="in" filter="blinds(horizontal)">
                                      <p:cBhvr>
                                        <p:cTn id="15" dur="500"/>
                                        <p:tgtEl>
                                          <p:spTgt spid="38915">
                                            <p:txEl>
                                              <p:charRg st="64" end="7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8915">
                                            <p:txEl>
                                              <p:charRg st="76" end="135"/>
                                            </p:txEl>
                                          </p:spTgt>
                                        </p:tgtEl>
                                        <p:attrNameLst>
                                          <p:attrName>style.visibility</p:attrName>
                                        </p:attrNameLst>
                                      </p:cBhvr>
                                      <p:to>
                                        <p:strVal val="visible"/>
                                      </p:to>
                                    </p:set>
                                    <p:animEffect transition="in" filter="blinds(horizontal)">
                                      <p:cBhvr>
                                        <p:cTn id="18" dur="500"/>
                                        <p:tgtEl>
                                          <p:spTgt spid="38915">
                                            <p:txEl>
                                              <p:charRg st="76" end="13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8915">
                                            <p:txEl>
                                              <p:charRg st="135" end="144"/>
                                            </p:txEl>
                                          </p:spTgt>
                                        </p:tgtEl>
                                        <p:attrNameLst>
                                          <p:attrName>style.visibility</p:attrName>
                                        </p:attrNameLst>
                                      </p:cBhvr>
                                      <p:to>
                                        <p:strVal val="visible"/>
                                      </p:to>
                                    </p:set>
                                    <p:animEffect transition="in" filter="blinds(horizontal)">
                                      <p:cBhvr>
                                        <p:cTn id="23" dur="500"/>
                                        <p:tgtEl>
                                          <p:spTgt spid="38915">
                                            <p:txEl>
                                              <p:charRg st="135" end="14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8915">
                                            <p:txEl>
                                              <p:charRg st="144" end="242"/>
                                            </p:txEl>
                                          </p:spTgt>
                                        </p:tgtEl>
                                        <p:attrNameLst>
                                          <p:attrName>style.visibility</p:attrName>
                                        </p:attrNameLst>
                                      </p:cBhvr>
                                      <p:to>
                                        <p:strVal val="visible"/>
                                      </p:to>
                                    </p:set>
                                    <p:animEffect transition="in" filter="blinds(horizontal)">
                                      <p:cBhvr>
                                        <p:cTn id="26" dur="500"/>
                                        <p:tgtEl>
                                          <p:spTgt spid="38915">
                                            <p:txEl>
                                              <p:charRg st="144" end="2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39937"/>
          <p:cNvSpPr>
            <a:spLocks noGrp="1"/>
          </p:cNvSpPr>
          <p:nvPr>
            <p:ph type="title"/>
          </p:nvPr>
        </p:nvSpPr>
        <p:spPr>
          <a:xfrm>
            <a:off x="209550" y="188913"/>
            <a:ext cx="8934450" cy="830262"/>
          </a:xfrm>
          <a:ln/>
        </p:spPr>
        <p:txBody>
          <a:bodyPr anchor="b"/>
          <a:p>
            <a:r>
              <a:rPr lang="en-US" altLang="zh-CN" sz="3400" b="1">
                <a:latin typeface="黑体" panose="02010609060101010101" pitchFamily="49" charset="-122"/>
                <a:ea typeface="黑体" panose="02010609060101010101" pitchFamily="49" charset="-122"/>
              </a:rPr>
              <a:t>4.2.2 </a:t>
            </a:r>
            <a:r>
              <a:rPr lang="zh-CN" altLang="en-US" sz="3400" b="1">
                <a:latin typeface="黑体" panose="02010609060101010101" pitchFamily="49" charset="-122"/>
                <a:ea typeface="黑体" panose="02010609060101010101" pitchFamily="49" charset="-122"/>
              </a:rPr>
              <a:t>可行性研究的内容与编制</a:t>
            </a:r>
            <a:endParaRPr lang="zh-CN" altLang="en-US" sz="3400" b="1">
              <a:latin typeface="黑体" panose="02010609060101010101" pitchFamily="49" charset="-122"/>
              <a:ea typeface="黑体" panose="02010609060101010101" pitchFamily="49" charset="-122"/>
            </a:endParaRPr>
          </a:p>
        </p:txBody>
      </p:sp>
      <p:sp>
        <p:nvSpPr>
          <p:cNvPr id="39939" name="内容占位符 39938"/>
          <p:cNvSpPr>
            <a:spLocks noGrp="1"/>
          </p:cNvSpPr>
          <p:nvPr>
            <p:ph idx="1"/>
          </p:nvPr>
        </p:nvSpPr>
        <p:spPr>
          <a:xfrm>
            <a:off x="250825" y="1268413"/>
            <a:ext cx="8388350" cy="5329237"/>
          </a:xfrm>
          <a:ln/>
        </p:spPr>
        <p:txBody>
          <a:bodyPr anchor="t"/>
          <a:p>
            <a:pPr marL="186055" indent="-186055">
              <a:lnSpc>
                <a:spcPct val="115000"/>
              </a:lnSpc>
              <a:buClr>
                <a:srgbClr val="FF3300"/>
              </a:buClr>
              <a:buSzPct val="120000"/>
              <a:buNone/>
            </a:pPr>
            <a:r>
              <a:rPr lang="zh-CN" altLang="en-US" b="1">
                <a:solidFill>
                  <a:srgbClr val="0066FF"/>
                </a:solidFill>
              </a:rPr>
              <a:t>（一）可行性研究的内容</a:t>
            </a:r>
            <a:endParaRPr lang="zh-CN" altLang="en-US" b="1">
              <a:solidFill>
                <a:srgbClr val="0066FF"/>
              </a:solidFill>
            </a:endParaRPr>
          </a:p>
          <a:p>
            <a:pPr marL="1303655" lvl="1" indent="-533400">
              <a:lnSpc>
                <a:spcPct val="115000"/>
              </a:lnSpc>
              <a:buNone/>
            </a:pPr>
            <a:r>
              <a:rPr lang="en-US" altLang="zh-CN" sz="2200" b="1"/>
              <a:t>18. </a:t>
            </a:r>
            <a:r>
              <a:rPr lang="zh-CN" altLang="en-US" sz="2200" b="1"/>
              <a:t>风险分析</a:t>
            </a:r>
            <a:endParaRPr lang="zh-CN" altLang="en-US" sz="2200" b="1"/>
          </a:p>
          <a:p>
            <a:pPr marL="1951355" lvl="2" indent="-457200">
              <a:lnSpc>
                <a:spcPct val="115000"/>
              </a:lnSpc>
            </a:pPr>
            <a:r>
              <a:rPr lang="zh-CN" altLang="en-US" sz="2100"/>
              <a:t>项目风险分析贯穿与项目建设和生产运营的全过程。首先，识别风险，揭示风险来源。识别拟建项目在建设和运营中的主要风险因素（比如市场风险、资源风险、技术风险、工程风险、政策风险、社会风险等）；其次，进行风险评价，判别风险程度；再者，提出规避风险的对策，降低风险损失。</a:t>
            </a:r>
            <a:endParaRPr lang="zh-CN" altLang="en-US" sz="2100"/>
          </a:p>
          <a:p>
            <a:pPr marL="1303655" lvl="1" indent="-533400">
              <a:lnSpc>
                <a:spcPct val="115000"/>
              </a:lnSpc>
              <a:buNone/>
            </a:pPr>
            <a:r>
              <a:rPr lang="en-US" altLang="zh-CN" sz="2200" b="1"/>
              <a:t>19. </a:t>
            </a:r>
            <a:r>
              <a:rPr lang="zh-CN" altLang="en-US" sz="2200" b="1"/>
              <a:t>研究结论与建议</a:t>
            </a:r>
            <a:endParaRPr lang="zh-CN" altLang="en-US" sz="2200" b="1"/>
          </a:p>
          <a:p>
            <a:pPr marL="1951355" lvl="2" indent="-457200">
              <a:lnSpc>
                <a:spcPct val="115000"/>
              </a:lnSpc>
            </a:pPr>
            <a:r>
              <a:rPr lang="zh-CN" altLang="en-US" sz="2100"/>
              <a:t>在前面各项研究论证的基础上，从技术、经济、社会、财务等各个方面综合论述项目的可行性，推荐一个或几个方案供决策参考，指出项目存在的问题以及结论性意见和改进建议。</a:t>
            </a:r>
            <a:endParaRPr lang="zh-CN" altLang="en-US" sz="2100"/>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charRg st="12" end="21"/>
                                            </p:txEl>
                                          </p:spTgt>
                                        </p:tgtEl>
                                        <p:attrNameLst>
                                          <p:attrName>style.visibility</p:attrName>
                                        </p:attrNameLst>
                                      </p:cBhvr>
                                      <p:to>
                                        <p:strVal val="visible"/>
                                      </p:to>
                                    </p:set>
                                    <p:animEffect transition="in" filter="blinds(horizontal)">
                                      <p:cBhvr>
                                        <p:cTn id="7" dur="500"/>
                                        <p:tgtEl>
                                          <p:spTgt spid="39939">
                                            <p:txEl>
                                              <p:charRg st="12" end="2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939">
                                            <p:txEl>
                                              <p:charRg st="21" end="152"/>
                                            </p:txEl>
                                          </p:spTgt>
                                        </p:tgtEl>
                                        <p:attrNameLst>
                                          <p:attrName>style.visibility</p:attrName>
                                        </p:attrNameLst>
                                      </p:cBhvr>
                                      <p:to>
                                        <p:strVal val="visible"/>
                                      </p:to>
                                    </p:set>
                                    <p:animEffect transition="in" filter="blinds(horizontal)">
                                      <p:cBhvr>
                                        <p:cTn id="10" dur="500"/>
                                        <p:tgtEl>
                                          <p:spTgt spid="39939">
                                            <p:txEl>
                                              <p:charRg st="21" end="15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9939">
                                            <p:txEl>
                                              <p:charRg st="152" end="164"/>
                                            </p:txEl>
                                          </p:spTgt>
                                        </p:tgtEl>
                                        <p:attrNameLst>
                                          <p:attrName>style.visibility</p:attrName>
                                        </p:attrNameLst>
                                      </p:cBhvr>
                                      <p:to>
                                        <p:strVal val="visible"/>
                                      </p:to>
                                    </p:set>
                                    <p:animEffect transition="in" filter="blinds(horizontal)">
                                      <p:cBhvr>
                                        <p:cTn id="15" dur="500"/>
                                        <p:tgtEl>
                                          <p:spTgt spid="39939">
                                            <p:txEl>
                                              <p:charRg st="152" end="16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9939">
                                            <p:txEl>
                                              <p:charRg st="164" end="244"/>
                                            </p:txEl>
                                          </p:spTgt>
                                        </p:tgtEl>
                                        <p:attrNameLst>
                                          <p:attrName>style.visibility</p:attrName>
                                        </p:attrNameLst>
                                      </p:cBhvr>
                                      <p:to>
                                        <p:strVal val="visible"/>
                                      </p:to>
                                    </p:set>
                                    <p:animEffect transition="in" filter="blinds(horizontal)">
                                      <p:cBhvr>
                                        <p:cTn id="18" dur="500"/>
                                        <p:tgtEl>
                                          <p:spTgt spid="39939">
                                            <p:txEl>
                                              <p:charRg st="164" end="2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40961"/>
          <p:cNvSpPr>
            <a:spLocks noGrp="1"/>
          </p:cNvSpPr>
          <p:nvPr>
            <p:ph type="title"/>
          </p:nvPr>
        </p:nvSpPr>
        <p:spPr>
          <a:xfrm>
            <a:off x="209550" y="188913"/>
            <a:ext cx="8934450" cy="830262"/>
          </a:xfrm>
          <a:ln/>
        </p:spPr>
        <p:txBody>
          <a:bodyPr anchor="b"/>
          <a:p>
            <a:r>
              <a:rPr lang="en-US" altLang="zh-CN" sz="3400" b="1">
                <a:latin typeface="黑体" panose="02010609060101010101" pitchFamily="49" charset="-122"/>
                <a:ea typeface="黑体" panose="02010609060101010101" pitchFamily="49" charset="-122"/>
              </a:rPr>
              <a:t>4.2.2 </a:t>
            </a:r>
            <a:r>
              <a:rPr lang="zh-CN" altLang="en-US" sz="3400" b="1">
                <a:latin typeface="黑体" panose="02010609060101010101" pitchFamily="49" charset="-122"/>
                <a:ea typeface="黑体" panose="02010609060101010101" pitchFamily="49" charset="-122"/>
              </a:rPr>
              <a:t>可行性研究的内容与编制</a:t>
            </a:r>
            <a:endParaRPr lang="zh-CN" altLang="en-US" sz="3400" b="1">
              <a:latin typeface="黑体" panose="02010609060101010101" pitchFamily="49" charset="-122"/>
              <a:ea typeface="黑体" panose="02010609060101010101" pitchFamily="49" charset="-122"/>
            </a:endParaRPr>
          </a:p>
        </p:txBody>
      </p:sp>
      <p:sp>
        <p:nvSpPr>
          <p:cNvPr id="40963" name="文本占位符 40962"/>
          <p:cNvSpPr>
            <a:spLocks noGrp="1"/>
          </p:cNvSpPr>
          <p:nvPr>
            <p:ph idx="1"/>
          </p:nvPr>
        </p:nvSpPr>
        <p:spPr>
          <a:xfrm>
            <a:off x="0" y="1125538"/>
            <a:ext cx="8604250" cy="5949950"/>
          </a:xfrm>
        </p:spPr>
        <p:txBody>
          <a:bodyPr/>
          <a:p>
            <a:pPr marL="186055" indent="-186055" fontAlgn="base">
              <a:lnSpc>
                <a:spcPct val="115000"/>
              </a:lnSpc>
              <a:buClr>
                <a:srgbClr val="FF3300"/>
              </a:buClr>
              <a:buSzPct val="120000"/>
              <a:buNone/>
            </a:pPr>
            <a:r>
              <a:rPr lang="zh-CN" altLang="en-US" b="1" strike="noStrike" noProof="1">
                <a:solidFill>
                  <a:srgbClr val="0066FF"/>
                </a:solidFill>
              </a:rPr>
              <a:t>（一）可行性研究的内容</a:t>
            </a:r>
            <a:endParaRPr lang="zh-CN" altLang="en-US" b="1" strike="noStrike" noProof="1">
              <a:solidFill>
                <a:srgbClr val="0066FF"/>
              </a:solidFill>
            </a:endParaRPr>
          </a:p>
          <a:p>
            <a:pPr marL="1303655" lvl="1" indent="-533400" fontAlgn="base">
              <a:lnSpc>
                <a:spcPct val="115000"/>
              </a:lnSpc>
            </a:pPr>
            <a:r>
              <a:rPr lang="zh-CN" altLang="en-US" sz="2200" b="1" strike="noStrike" noProof="1"/>
              <a:t>项目可行性研究报告的内容可概括为三大部分。</a:t>
            </a:r>
            <a:endParaRPr lang="zh-CN" altLang="en-US" sz="2200" b="1" strike="noStrike" noProof="1"/>
          </a:p>
          <a:p>
            <a:pPr marL="1951355" lvl="2" indent="-457200" fontAlgn="base">
              <a:lnSpc>
                <a:spcPct val="115000"/>
              </a:lnSpc>
            </a:pPr>
            <a:r>
              <a:rPr lang="zh-CN" altLang="en-US" sz="2100" strike="noStrike" noProof="1"/>
              <a:t>首先是</a:t>
            </a:r>
            <a:r>
              <a:rPr lang="zh-CN" altLang="en-US" sz="2100" strike="noStrike" noProof="1">
                <a:solidFill>
                  <a:srgbClr val="FF3300"/>
                </a:solidFill>
                <a:effectLst>
                  <a:outerShdw blurRad="38100" dist="38100" dir="2700000">
                    <a:srgbClr val="000000"/>
                  </a:outerShdw>
                </a:effectLst>
              </a:rPr>
              <a:t>市场研究</a:t>
            </a:r>
            <a:r>
              <a:rPr lang="zh-CN" altLang="en-US" sz="2100" strike="noStrike" noProof="1"/>
              <a:t>，包括产品的市场调查和预测研究，这是项目可行性研究的前提和基础，其主要任务是要解决项目的“必要性”问题；</a:t>
            </a:r>
            <a:endParaRPr lang="zh-CN" altLang="en-US" sz="2100" strike="noStrike" noProof="1"/>
          </a:p>
          <a:p>
            <a:pPr marL="1951355" lvl="2" indent="-457200" fontAlgn="base">
              <a:lnSpc>
                <a:spcPct val="115000"/>
              </a:lnSpc>
            </a:pPr>
            <a:r>
              <a:rPr lang="zh-CN" altLang="en-US" sz="2100" strike="noStrike" noProof="1"/>
              <a:t>第二是</a:t>
            </a:r>
            <a:r>
              <a:rPr lang="zh-CN" altLang="en-US" sz="2100" strike="noStrike" noProof="1">
                <a:solidFill>
                  <a:srgbClr val="FF3300"/>
                </a:solidFill>
                <a:effectLst>
                  <a:outerShdw blurRad="38100" dist="38100" dir="2700000">
                    <a:srgbClr val="000000"/>
                  </a:outerShdw>
                </a:effectLst>
              </a:rPr>
              <a:t>技术研究</a:t>
            </a:r>
            <a:r>
              <a:rPr lang="zh-CN" altLang="en-US" sz="2100" strike="noStrike" noProof="1"/>
              <a:t>，即技术方案和建设条件研究，这是项目可行性研究的技术基础，它要解决项目在技术上的“可行性”问题；</a:t>
            </a:r>
            <a:endParaRPr lang="zh-CN" altLang="en-US" sz="2100" strike="noStrike" noProof="1"/>
          </a:p>
          <a:p>
            <a:pPr marL="1951355" lvl="2" indent="-457200" fontAlgn="base">
              <a:lnSpc>
                <a:spcPct val="115000"/>
              </a:lnSpc>
            </a:pPr>
            <a:r>
              <a:rPr lang="zh-CN" altLang="en-US" sz="2100" strike="noStrike" noProof="1"/>
              <a:t>第三是</a:t>
            </a:r>
            <a:r>
              <a:rPr lang="zh-CN" altLang="en-US" sz="2100" strike="noStrike" noProof="1">
                <a:solidFill>
                  <a:srgbClr val="FF3300"/>
                </a:solidFill>
                <a:effectLst>
                  <a:outerShdw blurRad="38100" dist="38100" dir="2700000">
                    <a:srgbClr val="000000"/>
                  </a:outerShdw>
                </a:effectLst>
              </a:rPr>
              <a:t>效益研究</a:t>
            </a:r>
            <a:r>
              <a:rPr lang="zh-CN" altLang="en-US" sz="2100" strike="noStrike" noProof="1"/>
              <a:t>，即经济效益的分析和评价，这是项目可行性研究的核心部分，主要解决项目在经济上的“合理性”问题。</a:t>
            </a:r>
            <a:endParaRPr lang="zh-CN" altLang="en-US" sz="2100" strike="noStrike" noProof="1"/>
          </a:p>
          <a:p>
            <a:pPr marL="1303655" lvl="1" indent="-533400" fontAlgn="base">
              <a:lnSpc>
                <a:spcPct val="115000"/>
              </a:lnSpc>
            </a:pPr>
            <a:r>
              <a:rPr lang="zh-CN" altLang="en-US" sz="2200" b="1" strike="noStrike" noProof="1"/>
              <a:t>市场研究、技术研究和效益研究共同构成项目可行性研究的</a:t>
            </a:r>
            <a:r>
              <a:rPr lang="zh-CN" altLang="en-US" sz="2200" b="1" strike="noStrike" noProof="1">
                <a:solidFill>
                  <a:srgbClr val="FF3300"/>
                </a:solidFill>
              </a:rPr>
              <a:t>三大支柱</a:t>
            </a:r>
            <a:r>
              <a:rPr lang="zh-CN" altLang="en-US" sz="2200" b="1" strike="noStrike" noProof="1"/>
              <a:t>。</a:t>
            </a:r>
            <a:r>
              <a:rPr lang="zh-CN" altLang="en-US" strike="noStrike" noProof="1"/>
              <a:t> </a:t>
            </a:r>
            <a:endParaRPr lang="zh-CN" altLang="en-US" strike="noStrike" noProof="1"/>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963">
                                            <p:txEl>
                                              <p:charRg st="12" end="34"/>
                                            </p:txEl>
                                          </p:spTgt>
                                        </p:tgtEl>
                                        <p:attrNameLst>
                                          <p:attrName>style.visibility</p:attrName>
                                        </p:attrNameLst>
                                      </p:cBhvr>
                                      <p:to>
                                        <p:strVal val="visible"/>
                                      </p:to>
                                    </p:set>
                                    <p:animEffect transition="in" filter="blinds(horizontal)">
                                      <p:cBhvr>
                                        <p:cTn id="7" dur="500"/>
                                        <p:tgtEl>
                                          <p:spTgt spid="40963">
                                            <p:txEl>
                                              <p:charRg st="12" end="3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3">
                                            <p:txEl>
                                              <p:charRg st="34" end="94"/>
                                            </p:txEl>
                                          </p:spTgt>
                                        </p:tgtEl>
                                        <p:attrNameLst>
                                          <p:attrName>style.visibility</p:attrName>
                                        </p:attrNameLst>
                                      </p:cBhvr>
                                      <p:to>
                                        <p:strVal val="visible"/>
                                      </p:to>
                                    </p:set>
                                    <p:animEffect transition="in" filter="blinds(horizontal)">
                                      <p:cBhvr>
                                        <p:cTn id="10" dur="500"/>
                                        <p:tgtEl>
                                          <p:spTgt spid="40963">
                                            <p:txEl>
                                              <p:charRg st="34" end="9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63">
                                            <p:txEl>
                                              <p:charRg st="94" end="150"/>
                                            </p:txEl>
                                          </p:spTgt>
                                        </p:tgtEl>
                                        <p:attrNameLst>
                                          <p:attrName>style.visibility</p:attrName>
                                        </p:attrNameLst>
                                      </p:cBhvr>
                                      <p:to>
                                        <p:strVal val="visible"/>
                                      </p:to>
                                    </p:set>
                                    <p:animEffect transition="in" filter="blinds(horizontal)">
                                      <p:cBhvr>
                                        <p:cTn id="13" dur="500"/>
                                        <p:tgtEl>
                                          <p:spTgt spid="40963">
                                            <p:txEl>
                                              <p:charRg st="94" end="15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963">
                                            <p:txEl>
                                              <p:charRg st="150" end="205"/>
                                            </p:txEl>
                                          </p:spTgt>
                                        </p:tgtEl>
                                        <p:attrNameLst>
                                          <p:attrName>style.visibility</p:attrName>
                                        </p:attrNameLst>
                                      </p:cBhvr>
                                      <p:to>
                                        <p:strVal val="visible"/>
                                      </p:to>
                                    </p:set>
                                    <p:animEffect transition="in" filter="blinds(horizontal)">
                                      <p:cBhvr>
                                        <p:cTn id="16" dur="500"/>
                                        <p:tgtEl>
                                          <p:spTgt spid="40963">
                                            <p:txEl>
                                              <p:charRg st="150" end="20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0963">
                                            <p:txEl>
                                              <p:charRg st="205" end="238"/>
                                            </p:txEl>
                                          </p:spTgt>
                                        </p:tgtEl>
                                        <p:attrNameLst>
                                          <p:attrName>style.visibility</p:attrName>
                                        </p:attrNameLst>
                                      </p:cBhvr>
                                      <p:to>
                                        <p:strVal val="visible"/>
                                      </p:to>
                                    </p:set>
                                    <p:animEffect transition="in" filter="blinds(horizontal)">
                                      <p:cBhvr>
                                        <p:cTn id="19" dur="500"/>
                                        <p:tgtEl>
                                          <p:spTgt spid="40963">
                                            <p:txEl>
                                              <p:charRg st="205" end="2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41985"/>
          <p:cNvSpPr>
            <a:spLocks noGrp="1"/>
          </p:cNvSpPr>
          <p:nvPr>
            <p:ph type="title"/>
          </p:nvPr>
        </p:nvSpPr>
        <p:spPr>
          <a:ln/>
        </p:spPr>
        <p:txBody>
          <a:bodyPr anchor="b"/>
          <a:p>
            <a:r>
              <a:rPr lang="en-US" altLang="zh-CN" sz="3400" b="1">
                <a:latin typeface="黑体" panose="02010609060101010101" pitchFamily="49" charset="-122"/>
                <a:ea typeface="黑体" panose="02010609060101010101" pitchFamily="49" charset="-122"/>
              </a:rPr>
              <a:t>4.2.2 </a:t>
            </a:r>
            <a:r>
              <a:rPr lang="zh-CN" altLang="en-US" sz="3400" b="1">
                <a:latin typeface="黑体" panose="02010609060101010101" pitchFamily="49" charset="-122"/>
                <a:ea typeface="黑体" panose="02010609060101010101" pitchFamily="49" charset="-122"/>
              </a:rPr>
              <a:t>可行性研究的内容与编制</a:t>
            </a:r>
            <a:endParaRPr lang="zh-CN" altLang="en-US" sz="3400" b="1">
              <a:latin typeface="黑体" panose="02010609060101010101" pitchFamily="49" charset="-122"/>
              <a:ea typeface="黑体" panose="02010609060101010101" pitchFamily="49" charset="-122"/>
            </a:endParaRPr>
          </a:p>
        </p:txBody>
      </p:sp>
      <p:sp>
        <p:nvSpPr>
          <p:cNvPr id="41987" name="文本占位符 41986"/>
          <p:cNvSpPr>
            <a:spLocks noGrp="1"/>
          </p:cNvSpPr>
          <p:nvPr>
            <p:ph type="body" sz="half" idx="1"/>
          </p:nvPr>
        </p:nvSpPr>
        <p:spPr>
          <a:xfrm>
            <a:off x="566738" y="1752600"/>
            <a:ext cx="7920038" cy="4267200"/>
          </a:xfrm>
        </p:spPr>
        <p:txBody>
          <a:bodyPr/>
          <a:p>
            <a:pPr marL="186055" indent="-186055" fontAlgn="base">
              <a:lnSpc>
                <a:spcPct val="120000"/>
              </a:lnSpc>
              <a:buClr>
                <a:srgbClr val="FF3300"/>
              </a:buClr>
              <a:buSzPct val="120000"/>
              <a:buNone/>
            </a:pPr>
            <a:r>
              <a:rPr lang="zh-CN" altLang="en-US" sz="2600" b="1" strike="noStrike" noProof="1">
                <a:solidFill>
                  <a:srgbClr val="0066FF"/>
                </a:solidFill>
              </a:rPr>
              <a:t>（二）可行性研究的编制</a:t>
            </a:r>
            <a:endParaRPr lang="zh-CN" altLang="en-US" sz="2600" b="1" strike="noStrike" noProof="1">
              <a:solidFill>
                <a:srgbClr val="0066FF"/>
              </a:solidFill>
            </a:endParaRPr>
          </a:p>
          <a:p>
            <a:pPr marL="1303655" lvl="1" indent="-533400" fontAlgn="base">
              <a:lnSpc>
                <a:spcPct val="120000"/>
              </a:lnSpc>
              <a:buNone/>
            </a:pPr>
            <a:r>
              <a:rPr lang="en-US" altLang="zh-CN" sz="2200" b="1" strike="noStrike" noProof="1"/>
              <a:t>1. </a:t>
            </a:r>
            <a:r>
              <a:rPr lang="zh-CN" altLang="en-US" sz="2200" b="1" strike="noStrike" noProof="1"/>
              <a:t>可行性研究报告的</a:t>
            </a:r>
            <a:r>
              <a:rPr lang="zh-CN" altLang="en-US" sz="2200" b="1" strike="noStrike" noProof="1">
                <a:solidFill>
                  <a:srgbClr val="FF3300"/>
                </a:solidFill>
                <a:effectLst>
                  <a:outerShdw blurRad="38100" dist="38100" dir="2700000">
                    <a:srgbClr val="000000"/>
                  </a:outerShdw>
                </a:effectLst>
              </a:rPr>
              <a:t>编制程序</a:t>
            </a:r>
            <a:endParaRPr lang="zh-CN" altLang="en-US" sz="2200" b="1" strike="noStrike" noProof="1">
              <a:solidFill>
                <a:srgbClr val="FF3300"/>
              </a:solidFill>
              <a:effectLst>
                <a:outerShdw blurRad="38100" dist="38100" dir="2700000">
                  <a:srgbClr val="000000"/>
                </a:outerShdw>
              </a:effectLst>
            </a:endParaRPr>
          </a:p>
          <a:p>
            <a:pPr marL="1951355" lvl="2" indent="-457200" fontAlgn="base">
              <a:lnSpc>
                <a:spcPct val="120000"/>
              </a:lnSpc>
              <a:buNone/>
            </a:pPr>
            <a:r>
              <a:rPr lang="zh-CN" altLang="en-US" sz="2100" strike="noStrike" noProof="1"/>
              <a:t>（</a:t>
            </a:r>
            <a:r>
              <a:rPr lang="en-US" altLang="zh-CN" sz="2100" strike="noStrike" noProof="1"/>
              <a:t>1</a:t>
            </a:r>
            <a:r>
              <a:rPr lang="zh-CN" altLang="en-US" sz="2100" strike="noStrike" noProof="1"/>
              <a:t>）建设单位提出项目建议书和初步可行性研究报告。</a:t>
            </a:r>
            <a:endParaRPr lang="zh-CN" altLang="en-US" sz="2100" strike="noStrike" noProof="1"/>
          </a:p>
          <a:p>
            <a:pPr marL="1951355" lvl="2" indent="-457200" fontAlgn="base">
              <a:lnSpc>
                <a:spcPct val="120000"/>
              </a:lnSpc>
              <a:buNone/>
            </a:pPr>
            <a:r>
              <a:rPr lang="zh-CN" altLang="en-US" sz="2100" strike="noStrike" noProof="1"/>
              <a:t>（</a:t>
            </a:r>
            <a:r>
              <a:rPr lang="en-US" altLang="zh-CN" sz="2100" strike="noStrike" noProof="1"/>
              <a:t>2</a:t>
            </a:r>
            <a:r>
              <a:rPr lang="zh-CN" altLang="en-US" sz="2100" strike="noStrike" noProof="1"/>
              <a:t>）项目业主、承办单位委托有资格的单位进行可行性研究。 </a:t>
            </a:r>
            <a:endParaRPr lang="zh-CN" altLang="en-US" sz="2100" strike="noStrike" noProof="1"/>
          </a:p>
          <a:p>
            <a:pPr marL="1951355" lvl="2" indent="-457200" fontAlgn="base">
              <a:lnSpc>
                <a:spcPct val="120000"/>
              </a:lnSpc>
              <a:buNone/>
            </a:pPr>
            <a:r>
              <a:rPr lang="zh-CN" altLang="en-US" sz="2100" strike="noStrike" noProof="1"/>
              <a:t>（</a:t>
            </a:r>
            <a:r>
              <a:rPr lang="en-US" altLang="zh-CN" sz="2100" strike="noStrike" noProof="1"/>
              <a:t>3</a:t>
            </a:r>
            <a:r>
              <a:rPr lang="zh-CN" altLang="en-US" sz="2100" strike="noStrike" noProof="1"/>
              <a:t>）设计或咨询单位进行可行性研究工作，编制完整的可行性研究报告。 （</a:t>
            </a:r>
            <a:r>
              <a:rPr lang="zh-CN" altLang="en-US" sz="2100" strike="noStrike" noProof="1">
                <a:solidFill>
                  <a:srgbClr val="FF3300"/>
                </a:solidFill>
                <a:effectLst>
                  <a:outerShdw blurRad="38100" dist="38100" dir="2700000">
                    <a:srgbClr val="000000"/>
                  </a:outerShdw>
                </a:effectLst>
              </a:rPr>
              <a:t>注意编制流程</a:t>
            </a:r>
            <a:r>
              <a:rPr lang="zh-CN" altLang="en-US" sz="2100" strike="noStrike" noProof="1"/>
              <a:t>）</a:t>
            </a:r>
            <a:endParaRPr lang="zh-CN" altLang="en-US" sz="2100" strike="noStrike" noProof="1"/>
          </a:p>
        </p:txBody>
      </p:sp>
      <p:graphicFrame>
        <p:nvGraphicFramePr>
          <p:cNvPr id="2" name="内容占位符 41987"/>
          <p:cNvGraphicFramePr>
            <a:graphicFrameLocks noGrp="1" noChangeAspect="1"/>
          </p:cNvGraphicFramePr>
          <p:nvPr>
            <p:ph sz="half" idx="2"/>
          </p:nvPr>
        </p:nvGraphicFramePr>
        <p:xfrm>
          <a:off x="323850" y="4784725"/>
          <a:ext cx="8280400" cy="1936750"/>
        </p:xfrm>
        <a:graphic>
          <a:graphicData uri="http://schemas.openxmlformats.org/presentationml/2006/ole">
            <mc:AlternateContent xmlns:mc="http://schemas.openxmlformats.org/markup-compatibility/2006">
              <mc:Choice xmlns:v="urn:schemas-microsoft-com:vml" Requires="v">
                <p:oleObj spid="_x0000_s3076" name="" r:id="rId1" imgW="5854065" imgH="1649730" progId="">
                  <p:embed/>
                </p:oleObj>
              </mc:Choice>
              <mc:Fallback>
                <p:oleObj name="" r:id="rId1" imgW="5854065" imgH="1649730" progId="">
                  <p:embed/>
                  <p:pic>
                    <p:nvPicPr>
                      <p:cNvPr id="0" name="图片 3075"/>
                      <p:cNvPicPr/>
                      <p:nvPr/>
                    </p:nvPicPr>
                    <p:blipFill>
                      <a:blip r:embed="rId2"/>
                      <a:stretch>
                        <a:fillRect/>
                      </a:stretch>
                    </p:blipFill>
                    <p:spPr>
                      <a:xfrm>
                        <a:off x="323850" y="4784725"/>
                        <a:ext cx="8280400" cy="1936750"/>
                      </a:xfrm>
                      <a:prstGeom prst="rect">
                        <a:avLst/>
                      </a:prstGeom>
                      <a:noFill/>
                      <a:ln w="38100">
                        <a:miter/>
                      </a:ln>
                    </p:spPr>
                  </p:pic>
                </p:oleObj>
              </mc:Fallback>
            </mc:AlternateContent>
          </a:graphicData>
        </a:graphic>
      </p:graphicFrame>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987">
                                            <p:txEl>
                                              <p:charRg st="12" end="28"/>
                                            </p:txEl>
                                          </p:spTgt>
                                        </p:tgtEl>
                                        <p:attrNameLst>
                                          <p:attrName>style.visibility</p:attrName>
                                        </p:attrNameLst>
                                      </p:cBhvr>
                                      <p:to>
                                        <p:strVal val="visible"/>
                                      </p:to>
                                    </p:set>
                                    <p:animEffect transition="in" filter="blinds(horizontal)">
                                      <p:cBhvr>
                                        <p:cTn id="7" dur="500"/>
                                        <p:tgtEl>
                                          <p:spTgt spid="41987">
                                            <p:txEl>
                                              <p:charRg st="12" end="2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987">
                                            <p:txEl>
                                              <p:charRg st="28" end="54"/>
                                            </p:txEl>
                                          </p:spTgt>
                                        </p:tgtEl>
                                        <p:attrNameLst>
                                          <p:attrName>style.visibility</p:attrName>
                                        </p:attrNameLst>
                                      </p:cBhvr>
                                      <p:to>
                                        <p:strVal val="visible"/>
                                      </p:to>
                                    </p:set>
                                    <p:animEffect transition="in" filter="blinds(horizontal)">
                                      <p:cBhvr>
                                        <p:cTn id="10" dur="500"/>
                                        <p:tgtEl>
                                          <p:spTgt spid="41987">
                                            <p:txEl>
                                              <p:charRg st="28" end="5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1987">
                                            <p:txEl>
                                              <p:charRg st="54" end="84"/>
                                            </p:txEl>
                                          </p:spTgt>
                                        </p:tgtEl>
                                        <p:attrNameLst>
                                          <p:attrName>style.visibility</p:attrName>
                                        </p:attrNameLst>
                                      </p:cBhvr>
                                      <p:to>
                                        <p:strVal val="visible"/>
                                      </p:to>
                                    </p:set>
                                    <p:animEffect transition="in" filter="blinds(horizontal)">
                                      <p:cBhvr>
                                        <p:cTn id="13" dur="500"/>
                                        <p:tgtEl>
                                          <p:spTgt spid="41987">
                                            <p:txEl>
                                              <p:charRg st="54" end="8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1987">
                                            <p:txEl>
                                              <p:charRg st="84" end="127"/>
                                            </p:txEl>
                                          </p:spTgt>
                                        </p:tgtEl>
                                        <p:attrNameLst>
                                          <p:attrName>style.visibility</p:attrName>
                                        </p:attrNameLst>
                                      </p:cBhvr>
                                      <p:to>
                                        <p:strVal val="visible"/>
                                      </p:to>
                                    </p:set>
                                    <p:animEffect transition="in" filter="blinds(horizontal)">
                                      <p:cBhvr>
                                        <p:cTn id="16" dur="500"/>
                                        <p:tgtEl>
                                          <p:spTgt spid="41987">
                                            <p:txEl>
                                              <p:charRg st="84"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43009"/>
          <p:cNvSpPr>
            <a:spLocks noGrp="1"/>
          </p:cNvSpPr>
          <p:nvPr>
            <p:ph type="title"/>
          </p:nvPr>
        </p:nvSpPr>
        <p:spPr>
          <a:xfrm>
            <a:off x="101600" y="77788"/>
            <a:ext cx="8934450" cy="830262"/>
          </a:xfrm>
          <a:ln/>
        </p:spPr>
        <p:txBody>
          <a:bodyPr anchor="b"/>
          <a:p>
            <a:r>
              <a:rPr lang="en-US" altLang="zh-CN" sz="3400" b="1">
                <a:latin typeface="黑体" panose="02010609060101010101" pitchFamily="49" charset="-122"/>
                <a:ea typeface="黑体" panose="02010609060101010101" pitchFamily="49" charset="-122"/>
              </a:rPr>
              <a:t>4.2.2 </a:t>
            </a:r>
            <a:r>
              <a:rPr lang="zh-CN" altLang="en-US" sz="3400" b="1">
                <a:latin typeface="黑体" panose="02010609060101010101" pitchFamily="49" charset="-122"/>
                <a:ea typeface="黑体" panose="02010609060101010101" pitchFamily="49" charset="-122"/>
              </a:rPr>
              <a:t>可行性研究的内容与编制</a:t>
            </a:r>
            <a:endParaRPr lang="zh-CN" altLang="en-US" sz="3400" b="1">
              <a:latin typeface="黑体" panose="02010609060101010101" pitchFamily="49" charset="-122"/>
              <a:ea typeface="黑体" panose="02010609060101010101" pitchFamily="49" charset="-122"/>
            </a:endParaRPr>
          </a:p>
        </p:txBody>
      </p:sp>
      <p:sp>
        <p:nvSpPr>
          <p:cNvPr id="43011" name="文本占位符 43010"/>
          <p:cNvSpPr>
            <a:spLocks noGrp="1"/>
          </p:cNvSpPr>
          <p:nvPr>
            <p:ph idx="1"/>
          </p:nvPr>
        </p:nvSpPr>
        <p:spPr>
          <a:xfrm>
            <a:off x="0" y="908050"/>
            <a:ext cx="9036050" cy="5949950"/>
          </a:xfrm>
        </p:spPr>
        <p:txBody>
          <a:bodyPr/>
          <a:p>
            <a:pPr marL="186055" indent="-186055" fontAlgn="base">
              <a:lnSpc>
                <a:spcPct val="90000"/>
              </a:lnSpc>
              <a:buClr>
                <a:srgbClr val="FF3300"/>
              </a:buClr>
              <a:buSzPct val="120000"/>
              <a:buNone/>
            </a:pPr>
            <a:r>
              <a:rPr lang="zh-CN" altLang="en-US" b="1" strike="noStrike" noProof="1">
                <a:solidFill>
                  <a:srgbClr val="0066FF"/>
                </a:solidFill>
              </a:rPr>
              <a:t>（二）可行性研究的编制</a:t>
            </a:r>
            <a:endParaRPr lang="zh-CN" altLang="en-US" b="1" strike="noStrike" noProof="1">
              <a:solidFill>
                <a:srgbClr val="0066FF"/>
              </a:solidFill>
            </a:endParaRPr>
          </a:p>
          <a:p>
            <a:pPr marL="1303655" lvl="1" indent="-533400" fontAlgn="base">
              <a:buNone/>
            </a:pPr>
            <a:r>
              <a:rPr lang="en-US" altLang="zh-CN" b="1" strike="noStrike" noProof="1"/>
              <a:t>2. </a:t>
            </a:r>
            <a:r>
              <a:rPr lang="zh-CN" altLang="en-US" b="1" strike="noStrike" noProof="1"/>
              <a:t>可行性研究报告的</a:t>
            </a:r>
            <a:r>
              <a:rPr lang="zh-CN" altLang="en-US" b="1" strike="noStrike" noProof="1">
                <a:solidFill>
                  <a:srgbClr val="FF3300"/>
                </a:solidFill>
                <a:effectLst>
                  <a:outerShdw blurRad="38100" dist="38100" dir="2700000">
                    <a:srgbClr val="000000"/>
                  </a:outerShdw>
                </a:effectLst>
              </a:rPr>
              <a:t>编制依据</a:t>
            </a:r>
            <a:endParaRPr lang="zh-CN" altLang="en-US" b="1" strike="noStrike" noProof="1">
              <a:solidFill>
                <a:srgbClr val="FF3300"/>
              </a:solidFill>
              <a:effectLst>
                <a:outerShdw blurRad="38100" dist="38100" dir="2700000">
                  <a:srgbClr val="000000"/>
                </a:outerShdw>
              </a:effectLst>
            </a:endParaRPr>
          </a:p>
          <a:p>
            <a:pPr marL="1951355" lvl="2" indent="-457200" fontAlgn="base">
              <a:buNone/>
            </a:pPr>
            <a:r>
              <a:rPr lang="zh-CN" altLang="en-US" strike="noStrike" noProof="1"/>
              <a:t>（</a:t>
            </a:r>
            <a:r>
              <a:rPr lang="en-US" altLang="zh-CN" strike="noStrike" noProof="1"/>
              <a:t>1</a:t>
            </a:r>
            <a:r>
              <a:rPr lang="zh-CN" altLang="en-US" strike="noStrike" noProof="1"/>
              <a:t>）</a:t>
            </a:r>
            <a:r>
              <a:rPr lang="zh-CN" altLang="en-US" strike="noStrike" noProof="1">
                <a:solidFill>
                  <a:srgbClr val="FF3300"/>
                </a:solidFill>
                <a:effectLst>
                  <a:outerShdw blurRad="38100" dist="38100" dir="2700000">
                    <a:srgbClr val="000000"/>
                  </a:outerShdw>
                </a:effectLst>
              </a:rPr>
              <a:t>项目建议</a:t>
            </a:r>
            <a:r>
              <a:rPr lang="zh-CN" altLang="en-US" strike="noStrike" noProof="1">
                <a:solidFill>
                  <a:srgbClr val="FF3300"/>
                </a:solidFill>
              </a:rPr>
              <a:t>书</a:t>
            </a:r>
            <a:r>
              <a:rPr lang="zh-CN" altLang="en-US" strike="noStrike" noProof="1"/>
              <a:t>（初步可行性研究报告）及其批复文件。</a:t>
            </a:r>
            <a:endParaRPr lang="zh-CN" altLang="en-US" strike="noStrike" noProof="1"/>
          </a:p>
          <a:p>
            <a:pPr marL="1951355" lvl="2" indent="-457200" fontAlgn="base">
              <a:buNone/>
            </a:pPr>
            <a:r>
              <a:rPr lang="zh-CN" altLang="en-US" strike="noStrike" noProof="1"/>
              <a:t>（</a:t>
            </a:r>
            <a:r>
              <a:rPr lang="en-US" altLang="zh-CN" strike="noStrike" noProof="1"/>
              <a:t>2</a:t>
            </a:r>
            <a:r>
              <a:rPr lang="zh-CN" altLang="en-US" strike="noStrike" noProof="1"/>
              <a:t>）国家和地方的经济和社会发展规划，行业部门发展规划</a:t>
            </a:r>
            <a:endParaRPr lang="zh-CN" altLang="en-US" strike="noStrike" noProof="1"/>
          </a:p>
          <a:p>
            <a:pPr marL="1951355" lvl="2" indent="-457200" fontAlgn="base">
              <a:buNone/>
            </a:pPr>
            <a:r>
              <a:rPr lang="zh-CN" altLang="en-US" strike="noStrike" noProof="1"/>
              <a:t>（</a:t>
            </a:r>
            <a:r>
              <a:rPr lang="en-US" altLang="zh-CN" strike="noStrike" noProof="1"/>
              <a:t>3</a:t>
            </a:r>
            <a:r>
              <a:rPr lang="zh-CN" altLang="en-US" strike="noStrike" noProof="1"/>
              <a:t>）国家有关法律、法规、政策</a:t>
            </a:r>
            <a:endParaRPr lang="zh-CN" altLang="en-US" strike="noStrike" noProof="1"/>
          </a:p>
          <a:p>
            <a:pPr marL="1951355" lvl="2" indent="-457200" fontAlgn="base">
              <a:buNone/>
            </a:pPr>
            <a:r>
              <a:rPr lang="zh-CN" altLang="en-US" strike="noStrike" noProof="1"/>
              <a:t>（</a:t>
            </a:r>
            <a:r>
              <a:rPr lang="en-US" altLang="zh-CN" strike="noStrike" noProof="1"/>
              <a:t>4</a:t>
            </a:r>
            <a:r>
              <a:rPr lang="zh-CN" altLang="en-US" strike="noStrike" noProof="1"/>
              <a:t>）对于大中型骨干项目，必须具有国家批准的资源报告、国土开发整治规划、区域规划、江河流域规划、工业基地规划等有关文件。</a:t>
            </a:r>
            <a:endParaRPr lang="zh-CN" altLang="en-US" strike="noStrike" noProof="1"/>
          </a:p>
          <a:p>
            <a:pPr marL="1951355" lvl="2" indent="-457200" fontAlgn="base">
              <a:buNone/>
            </a:pPr>
            <a:r>
              <a:rPr lang="zh-CN" altLang="en-US" strike="noStrike" noProof="1"/>
              <a:t>（</a:t>
            </a:r>
            <a:r>
              <a:rPr lang="en-US" altLang="zh-CN" strike="noStrike" noProof="1"/>
              <a:t>5</a:t>
            </a:r>
            <a:r>
              <a:rPr lang="zh-CN" altLang="en-US" strike="noStrike" noProof="1"/>
              <a:t>）有关机构发布的工程建设方面的标准、规范、定额。</a:t>
            </a:r>
            <a:endParaRPr lang="zh-CN" altLang="en-US" strike="noStrike" noProof="1"/>
          </a:p>
          <a:p>
            <a:pPr marL="1951355" lvl="2" indent="-457200" fontAlgn="base">
              <a:buNone/>
            </a:pPr>
            <a:r>
              <a:rPr lang="zh-CN" altLang="en-US" strike="noStrike" noProof="1"/>
              <a:t>（</a:t>
            </a:r>
            <a:r>
              <a:rPr lang="en-US" altLang="zh-CN" strike="noStrike" noProof="1"/>
              <a:t>6</a:t>
            </a:r>
            <a:r>
              <a:rPr lang="zh-CN" altLang="en-US" strike="noStrike" noProof="1"/>
              <a:t>）合资、合作项目各方签订的协议书或意向书。</a:t>
            </a:r>
            <a:endParaRPr lang="zh-CN" altLang="en-US" strike="noStrike" noProof="1"/>
          </a:p>
          <a:p>
            <a:pPr marL="1951355" lvl="2" indent="-457200" fontAlgn="base">
              <a:buNone/>
            </a:pPr>
            <a:r>
              <a:rPr lang="zh-CN" altLang="en-US" strike="noStrike" noProof="1"/>
              <a:t>（</a:t>
            </a:r>
            <a:r>
              <a:rPr lang="en-US" altLang="zh-CN" strike="noStrike" noProof="1"/>
              <a:t>7</a:t>
            </a:r>
            <a:r>
              <a:rPr lang="zh-CN" altLang="en-US" strike="noStrike" noProof="1"/>
              <a:t>）</a:t>
            </a:r>
            <a:r>
              <a:rPr lang="zh-CN" altLang="en-US" strike="noStrike" noProof="1">
                <a:solidFill>
                  <a:srgbClr val="FF3300"/>
                </a:solidFill>
                <a:effectLst>
                  <a:outerShdw blurRad="38100" dist="38100" dir="2700000">
                    <a:srgbClr val="000000"/>
                  </a:outerShdw>
                </a:effectLst>
              </a:rPr>
              <a:t>委托单位的委托合同</a:t>
            </a:r>
            <a:endParaRPr lang="zh-CN" altLang="en-US" strike="noStrike" noProof="1">
              <a:solidFill>
                <a:srgbClr val="FF3300"/>
              </a:solidFill>
              <a:effectLst>
                <a:outerShdw blurRad="38100" dist="38100" dir="2700000">
                  <a:srgbClr val="000000"/>
                </a:outerShdw>
              </a:effectLst>
            </a:endParaRPr>
          </a:p>
          <a:p>
            <a:pPr marL="1951355" lvl="2" indent="-457200" fontAlgn="base">
              <a:buNone/>
            </a:pPr>
            <a:r>
              <a:rPr lang="zh-CN" altLang="en-US" strike="noStrike" noProof="1"/>
              <a:t>（</a:t>
            </a:r>
            <a:r>
              <a:rPr lang="en-US" altLang="zh-CN" strike="noStrike" noProof="1"/>
              <a:t>8</a:t>
            </a:r>
            <a:r>
              <a:rPr lang="zh-CN" altLang="en-US" strike="noStrike" noProof="1"/>
              <a:t>）经国家统一颁布的有关项目评价的基本参数和指标。</a:t>
            </a:r>
            <a:endParaRPr lang="zh-CN" altLang="en-US" strike="noStrike" noProof="1"/>
          </a:p>
          <a:p>
            <a:pPr marL="1951355" lvl="2" indent="-457200" fontAlgn="base">
              <a:buNone/>
            </a:pPr>
            <a:r>
              <a:rPr lang="zh-CN" altLang="en-US" strike="noStrike" noProof="1"/>
              <a:t>（</a:t>
            </a:r>
            <a:r>
              <a:rPr lang="en-US" altLang="zh-CN" strike="noStrike" noProof="1"/>
              <a:t>9</a:t>
            </a:r>
            <a:r>
              <a:rPr lang="zh-CN" altLang="en-US" strike="noStrike" noProof="1"/>
              <a:t>）</a:t>
            </a:r>
            <a:r>
              <a:rPr lang="zh-CN" altLang="en-US" strike="noStrike" noProof="1">
                <a:solidFill>
                  <a:srgbClr val="FF3300"/>
                </a:solidFill>
                <a:effectLst>
                  <a:outerShdw blurRad="38100" dist="38100" dir="2700000">
                    <a:srgbClr val="000000"/>
                  </a:outerShdw>
                </a:effectLst>
              </a:rPr>
              <a:t>有关的基础数据。</a:t>
            </a:r>
            <a:endParaRPr lang="zh-CN" altLang="en-US" strike="noStrike" noProof="1">
              <a:solidFill>
                <a:srgbClr val="FF3300"/>
              </a:solidFill>
              <a:effectLst>
                <a:outerShdw blurRad="38100" dist="38100" dir="2700000">
                  <a:srgbClr val="000000"/>
                </a:outerShdw>
              </a:effectLst>
            </a:endParaRPr>
          </a:p>
        </p:txBody>
      </p:sp>
      <p:sp>
        <p:nvSpPr>
          <p:cNvPr id="2" name="左箭头 43011">
            <a:hlinkClick r:id="rId1" action="ppaction://hlinksldjump"/>
          </p:cNvPr>
          <p:cNvSpPr/>
          <p:nvPr/>
        </p:nvSpPr>
        <p:spPr>
          <a:xfrm>
            <a:off x="8027988" y="6381750"/>
            <a:ext cx="504825" cy="287338"/>
          </a:xfrm>
          <a:prstGeom prst="leftArrow">
            <a:avLst>
              <a:gd name="adj1" fmla="val 50000"/>
              <a:gd name="adj2" fmla="val 43914"/>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Verdana" panose="020B0604030504040204" pitchFamily="34" charset="0"/>
              <a:ea typeface="宋体" panose="02010600030101010101" pitchFamily="2" charset="-122"/>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3011">
                                            <p:txEl>
                                              <p:charRg st="12" end="28"/>
                                            </p:txEl>
                                          </p:spTgt>
                                        </p:tgtEl>
                                        <p:attrNameLst>
                                          <p:attrName>style.visibility</p:attrName>
                                        </p:attrNameLst>
                                      </p:cBhvr>
                                      <p:to>
                                        <p:strVal val="visible"/>
                                      </p:to>
                                    </p:set>
                                    <p:animEffect transition="in" filter="blinds(horizontal)">
                                      <p:cBhvr>
                                        <p:cTn id="7" dur="500"/>
                                        <p:tgtEl>
                                          <p:spTgt spid="43011">
                                            <p:txEl>
                                              <p:charRg st="12" end="2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3011">
                                            <p:txEl>
                                              <p:charRg st="251" end="263"/>
                                            </p:txEl>
                                          </p:spTgt>
                                        </p:tgtEl>
                                        <p:attrNameLst>
                                          <p:attrName>style.visibility</p:attrName>
                                        </p:attrNameLst>
                                      </p:cBhvr>
                                      <p:to>
                                        <p:strVal val="visible"/>
                                      </p:to>
                                    </p:set>
                                    <p:animEffect transition="in" filter="blinds(horizontal)">
                                      <p:cBhvr>
                                        <p:cTn id="10" dur="500"/>
                                        <p:tgtEl>
                                          <p:spTgt spid="43011">
                                            <p:txEl>
                                              <p:charRg st="251" end="26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3011">
                                            <p:txEl>
                                              <p:charRg st="28" end="55"/>
                                            </p:txEl>
                                          </p:spTgt>
                                        </p:tgtEl>
                                        <p:attrNameLst>
                                          <p:attrName>style.visibility</p:attrName>
                                        </p:attrNameLst>
                                      </p:cBhvr>
                                      <p:to>
                                        <p:strVal val="visible"/>
                                      </p:to>
                                    </p:set>
                                    <p:animEffect transition="in" filter="blinds(horizontal)">
                                      <p:cBhvr>
                                        <p:cTn id="13" dur="500"/>
                                        <p:tgtEl>
                                          <p:spTgt spid="43011">
                                            <p:txEl>
                                              <p:charRg st="28" end="5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3011">
                                            <p:txEl>
                                              <p:charRg st="55" end="83"/>
                                            </p:txEl>
                                          </p:spTgt>
                                        </p:tgtEl>
                                        <p:attrNameLst>
                                          <p:attrName>style.visibility</p:attrName>
                                        </p:attrNameLst>
                                      </p:cBhvr>
                                      <p:to>
                                        <p:strVal val="visible"/>
                                      </p:to>
                                    </p:set>
                                    <p:animEffect transition="in" filter="blinds(horizontal)">
                                      <p:cBhvr>
                                        <p:cTn id="16" dur="500"/>
                                        <p:tgtEl>
                                          <p:spTgt spid="43011">
                                            <p:txEl>
                                              <p:charRg st="55" end="8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3011">
                                            <p:txEl>
                                              <p:charRg st="83" end="99"/>
                                            </p:txEl>
                                          </p:spTgt>
                                        </p:tgtEl>
                                        <p:attrNameLst>
                                          <p:attrName>style.visibility</p:attrName>
                                        </p:attrNameLst>
                                      </p:cBhvr>
                                      <p:to>
                                        <p:strVal val="visible"/>
                                      </p:to>
                                    </p:set>
                                    <p:animEffect transition="in" filter="blinds(horizontal)">
                                      <p:cBhvr>
                                        <p:cTn id="19" dur="500"/>
                                        <p:tgtEl>
                                          <p:spTgt spid="43011">
                                            <p:txEl>
                                              <p:charRg st="83" end="9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3011">
                                            <p:txEl>
                                              <p:charRg st="99" end="160"/>
                                            </p:txEl>
                                          </p:spTgt>
                                        </p:tgtEl>
                                        <p:attrNameLst>
                                          <p:attrName>style.visibility</p:attrName>
                                        </p:attrNameLst>
                                      </p:cBhvr>
                                      <p:to>
                                        <p:strVal val="visible"/>
                                      </p:to>
                                    </p:set>
                                    <p:animEffect transition="in" filter="blinds(horizontal)">
                                      <p:cBhvr>
                                        <p:cTn id="22" dur="500"/>
                                        <p:tgtEl>
                                          <p:spTgt spid="43011">
                                            <p:txEl>
                                              <p:charRg st="99" end="16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3011">
                                            <p:txEl>
                                              <p:charRg st="160" end="187"/>
                                            </p:txEl>
                                          </p:spTgt>
                                        </p:tgtEl>
                                        <p:attrNameLst>
                                          <p:attrName>style.visibility</p:attrName>
                                        </p:attrNameLst>
                                      </p:cBhvr>
                                      <p:to>
                                        <p:strVal val="visible"/>
                                      </p:to>
                                    </p:set>
                                    <p:animEffect transition="in" filter="blinds(horizontal)">
                                      <p:cBhvr>
                                        <p:cTn id="25" dur="500"/>
                                        <p:tgtEl>
                                          <p:spTgt spid="43011">
                                            <p:txEl>
                                              <p:charRg st="160" end="18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3011">
                                            <p:txEl>
                                              <p:charRg st="187" end="211"/>
                                            </p:txEl>
                                          </p:spTgt>
                                        </p:tgtEl>
                                        <p:attrNameLst>
                                          <p:attrName>style.visibility</p:attrName>
                                        </p:attrNameLst>
                                      </p:cBhvr>
                                      <p:to>
                                        <p:strVal val="visible"/>
                                      </p:to>
                                    </p:set>
                                    <p:animEffect transition="in" filter="blinds(horizontal)">
                                      <p:cBhvr>
                                        <p:cTn id="28" dur="500"/>
                                        <p:tgtEl>
                                          <p:spTgt spid="43011">
                                            <p:txEl>
                                              <p:charRg st="187" end="211"/>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3011">
                                            <p:txEl>
                                              <p:charRg st="211" end="224"/>
                                            </p:txEl>
                                          </p:spTgt>
                                        </p:tgtEl>
                                        <p:attrNameLst>
                                          <p:attrName>style.visibility</p:attrName>
                                        </p:attrNameLst>
                                      </p:cBhvr>
                                      <p:to>
                                        <p:strVal val="visible"/>
                                      </p:to>
                                    </p:set>
                                    <p:animEffect transition="in" filter="blinds(horizontal)">
                                      <p:cBhvr>
                                        <p:cTn id="31" dur="500"/>
                                        <p:tgtEl>
                                          <p:spTgt spid="43011">
                                            <p:txEl>
                                              <p:charRg st="211" end="22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3011">
                                            <p:txEl>
                                              <p:charRg st="224" end="251"/>
                                            </p:txEl>
                                          </p:spTgt>
                                        </p:tgtEl>
                                        <p:attrNameLst>
                                          <p:attrName>style.visibility</p:attrName>
                                        </p:attrNameLst>
                                      </p:cBhvr>
                                      <p:to>
                                        <p:strVal val="visible"/>
                                      </p:to>
                                    </p:set>
                                    <p:animEffect transition="in" filter="blinds(horizontal)">
                                      <p:cBhvr>
                                        <p:cTn id="34" dur="500"/>
                                        <p:tgtEl>
                                          <p:spTgt spid="43011">
                                            <p:txEl>
                                              <p:charRg st="224" end="2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占位符 7169"/>
          <p:cNvSpPr>
            <a:spLocks noGrp="1"/>
          </p:cNvSpPr>
          <p:nvPr>
            <p:ph idx="1"/>
          </p:nvPr>
        </p:nvSpPr>
        <p:spPr>
          <a:ln/>
        </p:spPr>
        <p:txBody>
          <a:bodyPr anchor="t"/>
          <a:p>
            <a:pPr>
              <a:buNone/>
            </a:pPr>
            <a:r>
              <a:rPr lang="zh-CN" altLang="en-US" sz="2600">
                <a:latin typeface="华文楷体" pitchFamily="2" charset="-122"/>
                <a:ea typeface="华文楷体" pitchFamily="2" charset="-122"/>
              </a:rPr>
              <a:t> 建设项目的周期与造价控制</a:t>
            </a:r>
            <a:endParaRPr lang="zh-CN" altLang="en-US" sz="2600">
              <a:latin typeface="华文楷体" pitchFamily="2" charset="-122"/>
              <a:ea typeface="华文楷体" pitchFamily="2" charset="-122"/>
            </a:endParaRPr>
          </a:p>
          <a:p>
            <a:pPr>
              <a:buNone/>
            </a:pPr>
            <a:r>
              <a:rPr lang="zh-CN" altLang="en-US" sz="2100">
                <a:latin typeface="华文楷体" pitchFamily="2" charset="-122"/>
                <a:ea typeface="华文楷体" pitchFamily="2" charset="-122"/>
              </a:rPr>
              <a:t>     </a:t>
            </a:r>
            <a:endParaRPr lang="zh-CN" altLang="en-US" sz="2100">
              <a:latin typeface="华文楷体" pitchFamily="2" charset="-122"/>
              <a:ea typeface="华文楷体" pitchFamily="2" charset="-122"/>
            </a:endParaRPr>
          </a:p>
          <a:p>
            <a:pPr>
              <a:buNone/>
            </a:pPr>
            <a:r>
              <a:rPr lang="zh-CN" altLang="en-US" sz="2100">
                <a:latin typeface="华文楷体" pitchFamily="2" charset="-122"/>
                <a:ea typeface="华文楷体" pitchFamily="2" charset="-122"/>
              </a:rPr>
              <a:t>     </a:t>
            </a:r>
            <a:r>
              <a:rPr lang="zh-CN" altLang="en-US" sz="2100" b="1">
                <a:latin typeface="华文楷体" pitchFamily="2" charset="-122"/>
                <a:ea typeface="华文楷体" pitchFamily="2" charset="-122"/>
              </a:rPr>
              <a:t>项目建设的周期</a:t>
            </a:r>
            <a:r>
              <a:rPr lang="zh-CN" altLang="en-US" sz="2100">
                <a:latin typeface="华文楷体" pitchFamily="2" charset="-122"/>
                <a:ea typeface="华文楷体" pitchFamily="2" charset="-122"/>
              </a:rPr>
              <a:t>是指建设工程项目从投资意向开始到投资终结的全过程。</a:t>
            </a:r>
            <a:endParaRPr lang="zh-CN" altLang="en-US" sz="2100">
              <a:latin typeface="华文楷体" pitchFamily="2" charset="-122"/>
              <a:ea typeface="华文楷体" pitchFamily="2" charset="-122"/>
            </a:endParaRPr>
          </a:p>
          <a:p>
            <a:pPr>
              <a:buNone/>
            </a:pPr>
            <a:r>
              <a:rPr lang="zh-CN" altLang="en-US" sz="2100">
                <a:latin typeface="华文楷体" pitchFamily="2" charset="-122"/>
                <a:ea typeface="华文楷体" pitchFamily="2" charset="-122"/>
              </a:rPr>
              <a:t>     一般包括三个方面内容</a:t>
            </a:r>
            <a:r>
              <a:rPr lang="zh-CN" altLang="en-US" sz="2100">
                <a:latin typeface="华文楷体" pitchFamily="2" charset="-122"/>
                <a:ea typeface="华文楷体" pitchFamily="2" charset="-122"/>
                <a:sym typeface="Wingdings" panose="05000000000000000000" pitchFamily="2" charset="2"/>
              </a:rPr>
              <a:t>：（</a:t>
            </a:r>
            <a:r>
              <a:rPr lang="en-US" altLang="zh-CN" sz="2100">
                <a:latin typeface="华文楷体" pitchFamily="2" charset="-122"/>
                <a:ea typeface="华文楷体" pitchFamily="2" charset="-122"/>
                <a:sym typeface="Wingdings" panose="05000000000000000000" pitchFamily="2" charset="2"/>
              </a:rPr>
              <a:t>1</a:t>
            </a:r>
            <a:r>
              <a:rPr lang="zh-CN" altLang="en-US" sz="2100">
                <a:latin typeface="华文楷体" pitchFamily="2" charset="-122"/>
                <a:ea typeface="华文楷体" pitchFamily="2" charset="-122"/>
                <a:sym typeface="Wingdings" panose="05000000000000000000" pitchFamily="2" charset="2"/>
              </a:rPr>
              <a:t>）投资全过程客观上包括的工作内容、工作次序和工作类型；（</a:t>
            </a:r>
            <a:r>
              <a:rPr lang="en-US" altLang="zh-CN" sz="2100">
                <a:latin typeface="华文楷体" pitchFamily="2" charset="-122"/>
                <a:ea typeface="华文楷体" pitchFamily="2" charset="-122"/>
                <a:sym typeface="Wingdings" panose="05000000000000000000" pitchFamily="2" charset="2"/>
              </a:rPr>
              <a:t>2</a:t>
            </a:r>
            <a:r>
              <a:rPr lang="zh-CN" altLang="en-US" sz="2100">
                <a:latin typeface="华文楷体" pitchFamily="2" charset="-122"/>
                <a:ea typeface="华文楷体" pitchFamily="2" charset="-122"/>
                <a:sym typeface="Wingdings" panose="05000000000000000000" pitchFamily="2" charset="2"/>
              </a:rPr>
              <a:t>）投资全过程中性质不同的各阶段划分；（</a:t>
            </a:r>
            <a:r>
              <a:rPr lang="en-US" altLang="zh-CN" sz="2100">
                <a:latin typeface="华文楷体" pitchFamily="2" charset="-122"/>
                <a:ea typeface="华文楷体" pitchFamily="2" charset="-122"/>
                <a:sym typeface="Wingdings" panose="05000000000000000000" pitchFamily="2" charset="2"/>
              </a:rPr>
              <a:t>3</a:t>
            </a:r>
            <a:r>
              <a:rPr lang="zh-CN" altLang="en-US" sz="2100">
                <a:latin typeface="华文楷体" pitchFamily="2" charset="-122"/>
                <a:ea typeface="华文楷体" pitchFamily="2" charset="-122"/>
                <a:sym typeface="Wingdings" panose="05000000000000000000" pitchFamily="2" charset="2"/>
              </a:rPr>
              <a:t>）各阶段、各项工作间的联系。</a:t>
            </a:r>
            <a:endParaRPr lang="zh-CN" altLang="en-US" sz="2100">
              <a:latin typeface="华文楷体" pitchFamily="2" charset="-122"/>
              <a:ea typeface="华文楷体" pitchFamily="2" charset="-122"/>
            </a:endParaRPr>
          </a:p>
          <a:p>
            <a:pPr>
              <a:buNone/>
            </a:pPr>
            <a:r>
              <a:rPr lang="zh-CN" altLang="en-US" sz="2100">
                <a:latin typeface="华文楷体" pitchFamily="2" charset="-122"/>
                <a:ea typeface="华文楷体" pitchFamily="2" charset="-122"/>
              </a:rPr>
              <a:t>     一个建设项目从计划建设到建成投产一般要经过</a:t>
            </a:r>
            <a:r>
              <a:rPr lang="zh-CN" altLang="en-US" sz="2100">
                <a:solidFill>
                  <a:srgbClr val="FF0000"/>
                </a:solidFill>
                <a:latin typeface="华文楷体" pitchFamily="2" charset="-122"/>
                <a:ea typeface="华文楷体" pitchFamily="2" charset="-122"/>
              </a:rPr>
              <a:t>决策、设计、施工和总结评价</a:t>
            </a:r>
            <a:r>
              <a:rPr lang="en-US" altLang="zh-CN" sz="2100">
                <a:latin typeface="华文楷体" pitchFamily="2" charset="-122"/>
                <a:ea typeface="华文楷体" pitchFamily="2" charset="-122"/>
              </a:rPr>
              <a:t>4</a:t>
            </a:r>
            <a:r>
              <a:rPr lang="zh-CN" altLang="en-US" sz="2100">
                <a:latin typeface="华文楷体" pitchFamily="2" charset="-122"/>
                <a:ea typeface="华文楷体" pitchFamily="2" charset="-122"/>
              </a:rPr>
              <a:t>个阶段。</a:t>
            </a:r>
            <a:endParaRPr lang="zh-CN" altLang="en-US" sz="2100">
              <a:latin typeface="华文楷体" pitchFamily="2" charset="-122"/>
              <a:ea typeface="华文楷体" pitchFamily="2" charset="-122"/>
            </a:endParaRPr>
          </a:p>
        </p:txBody>
      </p:sp>
      <p:sp>
        <p:nvSpPr>
          <p:cNvPr id="7170" name="标题 7170"/>
          <p:cNvSpPr>
            <a:spLocks noGrp="1"/>
          </p:cNvSpPr>
          <p:nvPr>
            <p:ph type="title"/>
          </p:nvPr>
        </p:nvSpPr>
        <p:spPr>
          <a:ln/>
        </p:spPr>
        <p:txBody>
          <a:bodyPr anchor="b"/>
          <a:p>
            <a:endParaRPr lang="zh-CN" altLang="en-US" dirty="0"/>
          </a:p>
        </p:txBody>
      </p:sp>
    </p:spTree>
  </p:cSld>
  <p:clrMapOvr>
    <a:masterClrMapping/>
  </p:clrMapOvr>
  <p:transition spd="med">
    <p:cover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44033"/>
          <p:cNvSpPr>
            <a:spLocks noGrp="1"/>
          </p:cNvSpPr>
          <p:nvPr>
            <p:ph type="title"/>
          </p:nvPr>
        </p:nvSpPr>
        <p:spPr>
          <a:xfrm>
            <a:off x="209550" y="260350"/>
            <a:ext cx="8934450" cy="830263"/>
          </a:xfrm>
          <a:ln/>
        </p:spPr>
        <p:txBody>
          <a:bodyPr anchor="b"/>
          <a:p>
            <a:r>
              <a:rPr lang="en-US" altLang="zh-CN" sz="3400" b="1">
                <a:latin typeface="黑体" panose="02010609060101010101" pitchFamily="49" charset="-122"/>
                <a:ea typeface="黑体" panose="02010609060101010101" pitchFamily="49" charset="-122"/>
              </a:rPr>
              <a:t>4.2.3 </a:t>
            </a:r>
            <a:r>
              <a:rPr lang="zh-CN" altLang="en-US" sz="3400" b="1">
                <a:latin typeface="黑体" panose="02010609060101010101" pitchFamily="49" charset="-122"/>
                <a:ea typeface="黑体" panose="02010609060101010101" pitchFamily="49" charset="-122"/>
              </a:rPr>
              <a:t>可行性研究报告的审批</a:t>
            </a:r>
            <a:endParaRPr lang="zh-CN" altLang="en-US" sz="3400" b="1">
              <a:latin typeface="黑体" panose="02010609060101010101" pitchFamily="49" charset="-122"/>
              <a:ea typeface="黑体" panose="02010609060101010101" pitchFamily="49" charset="-122"/>
            </a:endParaRPr>
          </a:p>
        </p:txBody>
      </p:sp>
      <p:sp>
        <p:nvSpPr>
          <p:cNvPr id="44035" name="文本占位符 44034"/>
          <p:cNvSpPr>
            <a:spLocks noGrp="1"/>
          </p:cNvSpPr>
          <p:nvPr>
            <p:ph idx="1"/>
          </p:nvPr>
        </p:nvSpPr>
        <p:spPr>
          <a:xfrm>
            <a:off x="395288" y="1341438"/>
            <a:ext cx="8207375" cy="5949950"/>
          </a:xfrm>
        </p:spPr>
        <p:txBody>
          <a:bodyPr/>
          <a:p>
            <a:pPr marL="186055" indent="-186055" fontAlgn="base">
              <a:lnSpc>
                <a:spcPct val="110000"/>
              </a:lnSpc>
              <a:buClr>
                <a:schemeClr val="tx1"/>
              </a:buClr>
              <a:buSzPct val="120000"/>
            </a:pPr>
            <a:r>
              <a:rPr lang="zh-CN" altLang="en-US" strike="noStrike" noProof="1"/>
              <a:t>   </a:t>
            </a:r>
            <a:r>
              <a:rPr lang="zh-CN" altLang="en-US" sz="2600" strike="noStrike" noProof="1"/>
              <a:t>根据</a:t>
            </a:r>
            <a:r>
              <a:rPr lang="en-US" altLang="zh-CN" sz="2600" strike="noStrike" noProof="1"/>
              <a:t>《</a:t>
            </a:r>
            <a:r>
              <a:rPr lang="zh-CN" altLang="en-US" sz="2600" strike="noStrike" noProof="1"/>
              <a:t>国务院关于投资体制改革的决定</a:t>
            </a:r>
            <a:r>
              <a:rPr lang="en-US" altLang="zh-CN" sz="2600" strike="noStrike" noProof="1"/>
              <a:t>》</a:t>
            </a:r>
            <a:r>
              <a:rPr lang="zh-CN" altLang="en-US" sz="2600" strike="noStrike" noProof="1"/>
              <a:t>，政府对于投资项目的管理分为</a:t>
            </a:r>
            <a:r>
              <a:rPr lang="zh-CN" altLang="en-US" sz="2600" strike="noStrike" noProof="1">
                <a:solidFill>
                  <a:srgbClr val="FF3300"/>
                </a:solidFill>
                <a:effectLst>
                  <a:outerShdw blurRad="38100" dist="38100" dir="2700000">
                    <a:srgbClr val="000000"/>
                  </a:outerShdw>
                </a:effectLst>
              </a:rPr>
              <a:t>审批</a:t>
            </a:r>
            <a:r>
              <a:rPr lang="zh-CN" altLang="en-US" sz="2600" strike="noStrike" noProof="1"/>
              <a:t>、</a:t>
            </a:r>
            <a:r>
              <a:rPr lang="zh-CN" altLang="en-US" sz="2600" strike="noStrike" noProof="1">
                <a:solidFill>
                  <a:srgbClr val="FF3300"/>
                </a:solidFill>
                <a:effectLst>
                  <a:outerShdw blurRad="38100" dist="38100" dir="2700000">
                    <a:srgbClr val="000000"/>
                  </a:outerShdw>
                </a:effectLst>
              </a:rPr>
              <a:t>核准</a:t>
            </a:r>
            <a:r>
              <a:rPr lang="zh-CN" altLang="en-US" sz="2600" strike="noStrike" noProof="1"/>
              <a:t>和</a:t>
            </a:r>
            <a:r>
              <a:rPr lang="zh-CN" altLang="en-US" sz="2600" strike="noStrike" noProof="1">
                <a:solidFill>
                  <a:srgbClr val="FF3300"/>
                </a:solidFill>
                <a:effectLst>
                  <a:outerShdw blurRad="38100" dist="38100" dir="2700000">
                    <a:srgbClr val="000000"/>
                  </a:outerShdw>
                </a:effectLst>
              </a:rPr>
              <a:t>备案</a:t>
            </a:r>
            <a:r>
              <a:rPr lang="zh-CN" altLang="en-US" sz="2600" strike="noStrike" noProof="1"/>
              <a:t>三种方式。</a:t>
            </a:r>
            <a:endParaRPr lang="zh-CN" altLang="en-US" sz="2600" strike="noStrike" noProof="1"/>
          </a:p>
          <a:p>
            <a:pPr marL="1303655" lvl="1" indent="-533400" algn="just" fontAlgn="base">
              <a:lnSpc>
                <a:spcPct val="110000"/>
              </a:lnSpc>
              <a:buClr>
                <a:schemeClr val="tx1"/>
              </a:buClr>
              <a:buSzPct val="120000"/>
            </a:pPr>
            <a:r>
              <a:rPr lang="zh-CN" altLang="en-US" sz="2200" strike="noStrike" noProof="1"/>
              <a:t>凡企业不使用政府性资金投资建设的项目，政府实行核准制或备案制，其中企业投资建设实行核准制的项目，仅须向政府提交“项目申请报告”，而无需报批项目建议书、可行性研究报告和开工报告；</a:t>
            </a:r>
            <a:endParaRPr lang="zh-CN" altLang="en-US" sz="2200" strike="noStrike" noProof="1"/>
          </a:p>
          <a:p>
            <a:pPr marL="1303655" lvl="1" indent="-533400" algn="just" fontAlgn="base">
              <a:lnSpc>
                <a:spcPct val="110000"/>
              </a:lnSpc>
              <a:buClr>
                <a:schemeClr val="tx1"/>
              </a:buClr>
              <a:buSzPct val="120000"/>
            </a:pPr>
            <a:r>
              <a:rPr lang="zh-CN" altLang="en-US" sz="2200" strike="noStrike" noProof="1"/>
              <a:t>备案制无需提交项目申请报告，只要备案即可。</a:t>
            </a:r>
            <a:endParaRPr lang="zh-CN" altLang="en-US" sz="2200" strike="noStrike" noProof="1"/>
          </a:p>
          <a:p>
            <a:pPr marL="1303655" lvl="1" indent="-533400" algn="just" fontAlgn="base">
              <a:lnSpc>
                <a:spcPct val="110000"/>
              </a:lnSpc>
              <a:buClr>
                <a:schemeClr val="tx1"/>
              </a:buClr>
              <a:buSzPct val="120000"/>
            </a:pPr>
            <a:r>
              <a:rPr lang="zh-CN" altLang="en-US" sz="2200" strike="noStrike" noProof="1"/>
              <a:t>因此，凡不使用政府性投资资金的项目，可行性研究报告无需经过任何部门审批。</a:t>
            </a:r>
            <a:endParaRPr lang="zh-CN" altLang="en-US" sz="2200" strike="noStrike" noProof="1"/>
          </a:p>
        </p:txBody>
      </p:sp>
      <p:sp>
        <p:nvSpPr>
          <p:cNvPr id="2" name="左箭头 44035">
            <a:hlinkClick r:id="rId1" action="ppaction://hlinksldjump"/>
          </p:cNvPr>
          <p:cNvSpPr/>
          <p:nvPr/>
        </p:nvSpPr>
        <p:spPr>
          <a:xfrm>
            <a:off x="8027988" y="6381750"/>
            <a:ext cx="504825" cy="287338"/>
          </a:xfrm>
          <a:prstGeom prst="leftArrow">
            <a:avLst>
              <a:gd name="adj1" fmla="val 50000"/>
              <a:gd name="adj2" fmla="val 43914"/>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Verdana" panose="020B0604030504040204" pitchFamily="34" charset="0"/>
              <a:ea typeface="宋体" panose="02010600030101010101" pitchFamily="2" charset="-122"/>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4035">
                                            <p:txEl>
                                              <p:charRg st="49" end="138"/>
                                            </p:txEl>
                                          </p:spTgt>
                                        </p:tgtEl>
                                        <p:attrNameLst>
                                          <p:attrName>style.visibility</p:attrName>
                                        </p:attrNameLst>
                                      </p:cBhvr>
                                      <p:to>
                                        <p:strVal val="visible"/>
                                      </p:to>
                                    </p:set>
                                    <p:animEffect transition="in" filter="blinds(horizontal)">
                                      <p:cBhvr>
                                        <p:cTn id="7" dur="500"/>
                                        <p:tgtEl>
                                          <p:spTgt spid="44035">
                                            <p:txEl>
                                              <p:charRg st="49" end="13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4035">
                                            <p:txEl>
                                              <p:charRg st="138" end="160"/>
                                            </p:txEl>
                                          </p:spTgt>
                                        </p:tgtEl>
                                        <p:attrNameLst>
                                          <p:attrName>style.visibility</p:attrName>
                                        </p:attrNameLst>
                                      </p:cBhvr>
                                      <p:to>
                                        <p:strVal val="visible"/>
                                      </p:to>
                                    </p:set>
                                    <p:animEffect transition="in" filter="blinds(horizontal)">
                                      <p:cBhvr>
                                        <p:cTn id="10" dur="500"/>
                                        <p:tgtEl>
                                          <p:spTgt spid="44035">
                                            <p:txEl>
                                              <p:charRg st="138" end="16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4035">
                                            <p:txEl>
                                              <p:charRg st="160" end="197"/>
                                            </p:txEl>
                                          </p:spTgt>
                                        </p:tgtEl>
                                        <p:attrNameLst>
                                          <p:attrName>style.visibility</p:attrName>
                                        </p:attrNameLst>
                                      </p:cBhvr>
                                      <p:to>
                                        <p:strVal val="visible"/>
                                      </p:to>
                                    </p:set>
                                    <p:animEffect transition="in" filter="blinds(horizontal)">
                                      <p:cBhvr>
                                        <p:cTn id="13" dur="500"/>
                                        <p:tgtEl>
                                          <p:spTgt spid="44035">
                                            <p:txEl>
                                              <p:charRg st="160" end="19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45057"/>
          <p:cNvSpPr>
            <a:spLocks noGrp="1"/>
          </p:cNvSpPr>
          <p:nvPr>
            <p:ph type="title"/>
          </p:nvPr>
        </p:nvSpPr>
        <p:spPr>
          <a:ln/>
        </p:spPr>
        <p:txBody>
          <a:bodyPr anchor="b"/>
          <a:p>
            <a:r>
              <a:rPr lang="en-US" altLang="zh-CN" sz="2500">
                <a:latin typeface="华文楷体" pitchFamily="2" charset="-122"/>
                <a:ea typeface="华文楷体" pitchFamily="2" charset="-122"/>
              </a:rPr>
              <a:t>4.3  </a:t>
            </a:r>
            <a:r>
              <a:rPr lang="zh-CN" altLang="en-US" sz="2500">
                <a:latin typeface="华文楷体" pitchFamily="2" charset="-122"/>
                <a:ea typeface="华文楷体" pitchFamily="2" charset="-122"/>
              </a:rPr>
              <a:t>项目决策阶段的投资估算</a:t>
            </a:r>
            <a:endParaRPr lang="zh-CN" altLang="en-US" sz="2500">
              <a:latin typeface="华文楷体" pitchFamily="2" charset="-122"/>
              <a:ea typeface="华文楷体" pitchFamily="2" charset="-122"/>
            </a:endParaRPr>
          </a:p>
        </p:txBody>
      </p:sp>
      <p:sp>
        <p:nvSpPr>
          <p:cNvPr id="45058" name="文本占位符 45058"/>
          <p:cNvSpPr>
            <a:spLocks noGrp="1"/>
          </p:cNvSpPr>
          <p:nvPr>
            <p:ph idx="1"/>
          </p:nvPr>
        </p:nvSpPr>
        <p:spPr>
          <a:xfrm>
            <a:off x="457200" y="1722438"/>
            <a:ext cx="8229600" cy="4525962"/>
          </a:xfrm>
          <a:ln/>
        </p:spPr>
        <p:txBody>
          <a:bodyPr anchor="t"/>
          <a:p>
            <a:pPr>
              <a:buNone/>
            </a:pPr>
            <a:r>
              <a:rPr lang="en-US" altLang="zh-CN" sz="2600">
                <a:latin typeface="华文楷体" pitchFamily="2" charset="-122"/>
                <a:ea typeface="华文楷体" pitchFamily="2" charset="-122"/>
              </a:rPr>
              <a:t>4.3.1  </a:t>
            </a:r>
            <a:r>
              <a:rPr lang="zh-CN" altLang="en-US" sz="2600">
                <a:latin typeface="华文楷体" pitchFamily="2" charset="-122"/>
                <a:ea typeface="华文楷体" pitchFamily="2" charset="-122"/>
              </a:rPr>
              <a:t>投资估算的定义</a:t>
            </a:r>
            <a:endParaRPr lang="zh-CN" altLang="en-US" sz="2600">
              <a:latin typeface="华文楷体" pitchFamily="2" charset="-122"/>
              <a:ea typeface="华文楷体" pitchFamily="2" charset="-122"/>
            </a:endParaRPr>
          </a:p>
          <a:p>
            <a:pPr>
              <a:buNone/>
            </a:pPr>
            <a:r>
              <a:rPr lang="zh-CN" altLang="en-US" sz="2100">
                <a:latin typeface="华文楷体" pitchFamily="2" charset="-122"/>
                <a:ea typeface="华文楷体" pitchFamily="2" charset="-122"/>
              </a:rPr>
              <a:t>             </a:t>
            </a:r>
            <a:endParaRPr lang="zh-CN" altLang="en-US" sz="2100">
              <a:latin typeface="华文楷体" pitchFamily="2" charset="-122"/>
              <a:ea typeface="华文楷体" pitchFamily="2" charset="-122"/>
            </a:endParaRPr>
          </a:p>
          <a:p>
            <a:pPr>
              <a:buNone/>
            </a:pPr>
            <a:r>
              <a:rPr lang="zh-CN" altLang="en-US" sz="2100">
                <a:latin typeface="华文楷体" pitchFamily="2" charset="-122"/>
                <a:ea typeface="华文楷体" pitchFamily="2" charset="-122"/>
              </a:rPr>
              <a:t>       </a:t>
            </a:r>
            <a:r>
              <a:rPr lang="zh-CN" altLang="en-US" sz="2100" b="1">
                <a:latin typeface="华文楷体" pitchFamily="2" charset="-122"/>
                <a:ea typeface="华文楷体" pitchFamily="2" charset="-122"/>
              </a:rPr>
              <a:t>投资估算</a:t>
            </a:r>
            <a:r>
              <a:rPr lang="zh-CN" altLang="en-US" sz="2100">
                <a:latin typeface="华文楷体" pitchFamily="2" charset="-122"/>
                <a:ea typeface="华文楷体" pitchFamily="2" charset="-122"/>
              </a:rPr>
              <a:t>是在对项目的建设规模、产品方案、工艺技术和设备方案、工程方案及项目实施进度等进行研究并基本确定的基础上，估算项目所需资金总额（包括建设投资和流动资金）并测算建设期分年资金使用计划。</a:t>
            </a:r>
            <a:endParaRPr lang="zh-CN" altLang="en-US" sz="2100">
              <a:latin typeface="华文楷体" pitchFamily="2" charset="-122"/>
              <a:ea typeface="华文楷体" pitchFamily="2" charset="-122"/>
            </a:endParaRPr>
          </a:p>
        </p:txBody>
      </p:sp>
    </p:spTree>
  </p:cSld>
  <p:clrMapOvr>
    <a:masterClrMapping/>
  </p:clrMapOvr>
  <p:transition spd="med">
    <p:cover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46081"/>
          <p:cNvSpPr>
            <a:spLocks noGrp="1"/>
          </p:cNvSpPr>
          <p:nvPr>
            <p:ph type="title"/>
          </p:nvPr>
        </p:nvSpPr>
        <p:spPr>
          <a:ln/>
        </p:spPr>
        <p:txBody>
          <a:bodyPr anchor="b"/>
          <a:p>
            <a:r>
              <a:rPr lang="en-US" altLang="zh-CN" sz="2100">
                <a:latin typeface="华文楷体" pitchFamily="2" charset="-122"/>
                <a:ea typeface="华文楷体" pitchFamily="2" charset="-122"/>
              </a:rPr>
              <a:t>4.3.2  </a:t>
            </a:r>
            <a:r>
              <a:rPr lang="zh-CN" altLang="en-US" sz="2100">
                <a:latin typeface="华文楷体" pitchFamily="2" charset="-122"/>
                <a:ea typeface="华文楷体" pitchFamily="2" charset="-122"/>
              </a:rPr>
              <a:t>建设工程项目投资估算的内容</a:t>
            </a:r>
            <a:endParaRPr lang="zh-CN" altLang="en-US" sz="2100">
              <a:latin typeface="华文楷体" pitchFamily="2" charset="-122"/>
              <a:ea typeface="华文楷体" pitchFamily="2" charset="-122"/>
            </a:endParaRPr>
          </a:p>
        </p:txBody>
      </p:sp>
      <p:sp>
        <p:nvSpPr>
          <p:cNvPr id="46082" name="文本占位符 46082"/>
          <p:cNvSpPr>
            <a:spLocks noGrp="1"/>
          </p:cNvSpPr>
          <p:nvPr>
            <p:ph idx="1"/>
          </p:nvPr>
        </p:nvSpPr>
        <p:spPr>
          <a:ln/>
        </p:spPr>
        <p:txBody>
          <a:bodyPr anchor="t"/>
          <a:p>
            <a:pPr>
              <a:buNone/>
            </a:pPr>
            <a:r>
              <a:rPr lang="zh-CN" altLang="en-US" sz="2100">
                <a:latin typeface="华文楷体" pitchFamily="2" charset="-122"/>
                <a:ea typeface="华文楷体" pitchFamily="2" charset="-122"/>
              </a:rPr>
              <a:t>            投资估算的内容，从费用构成来讲应包括该项目从筹建、设计、施工直至竣工投产所需的全部费用，分为</a:t>
            </a:r>
            <a:r>
              <a:rPr lang="zh-CN" altLang="en-US" sz="2100">
                <a:solidFill>
                  <a:srgbClr val="FF0000"/>
                </a:solidFill>
                <a:latin typeface="华文楷体" pitchFamily="2" charset="-122"/>
                <a:ea typeface="华文楷体" pitchFamily="2" charset="-122"/>
              </a:rPr>
              <a:t>建设投资</a:t>
            </a:r>
            <a:r>
              <a:rPr lang="zh-CN" altLang="en-US" sz="2100">
                <a:latin typeface="华文楷体" pitchFamily="2" charset="-122"/>
                <a:ea typeface="华文楷体" pitchFamily="2" charset="-122"/>
              </a:rPr>
              <a:t>和</a:t>
            </a:r>
            <a:r>
              <a:rPr lang="zh-CN" altLang="en-US" sz="2100">
                <a:solidFill>
                  <a:srgbClr val="FF0000"/>
                </a:solidFill>
                <a:latin typeface="华文楷体" pitchFamily="2" charset="-122"/>
                <a:ea typeface="华文楷体" pitchFamily="2" charset="-122"/>
              </a:rPr>
              <a:t>流动资金</a:t>
            </a:r>
            <a:r>
              <a:rPr lang="zh-CN" altLang="en-US" sz="2100">
                <a:latin typeface="华文楷体" pitchFamily="2" charset="-122"/>
                <a:ea typeface="华文楷体" pitchFamily="2" charset="-122"/>
              </a:rPr>
              <a:t>两部分。</a:t>
            </a:r>
            <a:endParaRPr lang="zh-CN" altLang="en-US" sz="2100">
              <a:latin typeface="华文楷体" pitchFamily="2" charset="-122"/>
              <a:ea typeface="华文楷体" pitchFamily="2" charset="-122"/>
            </a:endParaRPr>
          </a:p>
          <a:p>
            <a:pPr>
              <a:buNone/>
            </a:pPr>
            <a:r>
              <a:rPr lang="zh-CN" altLang="en-US" sz="2100">
                <a:latin typeface="华文楷体" pitchFamily="2" charset="-122"/>
                <a:ea typeface="华文楷体" pitchFamily="2" charset="-122"/>
              </a:rPr>
              <a:t>            建设投资估算内容</a:t>
            </a:r>
            <a:r>
              <a:rPr lang="zh-CN" altLang="en-US" sz="2100" b="1">
                <a:latin typeface="华文楷体" pitchFamily="2" charset="-122"/>
                <a:ea typeface="华文楷体" pitchFamily="2" charset="-122"/>
              </a:rPr>
              <a:t>按照费用的性质</a:t>
            </a:r>
            <a:r>
              <a:rPr lang="zh-CN" altLang="en-US" sz="2100">
                <a:latin typeface="华文楷体" pitchFamily="2" charset="-122"/>
                <a:ea typeface="华文楷体" pitchFamily="2" charset="-122"/>
              </a:rPr>
              <a:t>划分，包括建筑安装工程费、设备及工器具购置费、工程建设其他费、基本预备费、涨价预备费、建设期利息等。</a:t>
            </a:r>
            <a:endParaRPr lang="zh-CN" altLang="en-US" sz="2100">
              <a:latin typeface="华文楷体" pitchFamily="2" charset="-122"/>
              <a:ea typeface="华文楷体" pitchFamily="2" charset="-122"/>
            </a:endParaRPr>
          </a:p>
          <a:p>
            <a:pPr>
              <a:buNone/>
            </a:pPr>
            <a:r>
              <a:rPr lang="zh-CN" altLang="en-US" sz="2100">
                <a:latin typeface="华文楷体" pitchFamily="2" charset="-122"/>
                <a:ea typeface="华文楷体" pitchFamily="2" charset="-122"/>
              </a:rPr>
              <a:t>     </a:t>
            </a:r>
            <a:endParaRPr lang="zh-CN" altLang="en-US" sz="2100">
              <a:solidFill>
                <a:srgbClr val="FF0000"/>
              </a:solidFill>
              <a:latin typeface="华文楷体" pitchFamily="2" charset="-122"/>
              <a:ea typeface="华文楷体" pitchFamily="2" charset="-122"/>
            </a:endParaRPr>
          </a:p>
        </p:txBody>
      </p:sp>
    </p:spTree>
  </p:cSld>
  <p:clrMapOvr>
    <a:masterClrMapping/>
  </p:clrMapOvr>
  <p:transition spd="med">
    <p:cover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47105"/>
          <p:cNvSpPr>
            <a:spLocks noGrp="1"/>
          </p:cNvSpPr>
          <p:nvPr>
            <p:ph type="title"/>
          </p:nvPr>
        </p:nvSpPr>
        <p:spPr>
          <a:ln/>
        </p:spPr>
        <p:txBody>
          <a:bodyPr anchor="b"/>
          <a:p>
            <a:r>
              <a:rPr lang="en-US" altLang="zh-CN" sz="2100">
                <a:latin typeface="华文楷体" pitchFamily="2" charset="-122"/>
                <a:ea typeface="华文楷体" pitchFamily="2" charset="-122"/>
              </a:rPr>
              <a:t>4.3.3  </a:t>
            </a:r>
            <a:r>
              <a:rPr lang="zh-CN" altLang="en-US" sz="2100">
                <a:latin typeface="华文楷体" pitchFamily="2" charset="-122"/>
                <a:ea typeface="华文楷体" pitchFamily="2" charset="-122"/>
              </a:rPr>
              <a:t>建设工程投资估算的阶段划分和精度要求</a:t>
            </a:r>
            <a:endParaRPr lang="zh-CN" altLang="en-US" sz="2100">
              <a:latin typeface="华文楷体" pitchFamily="2" charset="-122"/>
              <a:ea typeface="华文楷体" pitchFamily="2" charset="-122"/>
            </a:endParaRPr>
          </a:p>
        </p:txBody>
      </p:sp>
      <p:sp>
        <p:nvSpPr>
          <p:cNvPr id="47106" name="文本占位符 47106"/>
          <p:cNvSpPr>
            <a:spLocks noGrp="1"/>
          </p:cNvSpPr>
          <p:nvPr>
            <p:ph idx="1"/>
          </p:nvPr>
        </p:nvSpPr>
        <p:spPr>
          <a:xfrm>
            <a:off x="457200" y="1600200"/>
            <a:ext cx="8458200" cy="4525963"/>
          </a:xfrm>
          <a:ln/>
        </p:spPr>
        <p:txBody>
          <a:bodyPr anchor="t"/>
          <a:p>
            <a:pPr>
              <a:buNone/>
            </a:pPr>
            <a:r>
              <a:rPr lang="en-US" altLang="zh-CN" sz="1900">
                <a:latin typeface="华文楷体" pitchFamily="2" charset="-122"/>
                <a:ea typeface="华文楷体" pitchFamily="2" charset="-122"/>
              </a:rPr>
              <a:t>1</a:t>
            </a:r>
            <a:r>
              <a:rPr lang="zh-CN" altLang="en-US" sz="1900">
                <a:latin typeface="华文楷体" pitchFamily="2" charset="-122"/>
                <a:ea typeface="华文楷体" pitchFamily="2" charset="-122"/>
              </a:rPr>
              <a:t>、我国建设工程项目的投资估算分为以下几个阶段：</a:t>
            </a:r>
            <a:endParaRPr lang="zh-CN" altLang="en-US" sz="1900">
              <a:latin typeface="华文楷体" pitchFamily="2" charset="-122"/>
              <a:ea typeface="华文楷体" pitchFamily="2" charset="-122"/>
            </a:endParaRPr>
          </a:p>
          <a:p>
            <a:pPr>
              <a:buNone/>
            </a:pPr>
            <a:r>
              <a:rPr lang="zh-CN" altLang="en-US" sz="1900">
                <a:latin typeface="华文楷体" pitchFamily="2" charset="-122"/>
                <a:ea typeface="华文楷体" pitchFamily="2" charset="-122"/>
              </a:rPr>
              <a:t>（</a:t>
            </a:r>
            <a:r>
              <a:rPr lang="en-US" altLang="zh-CN" sz="1900">
                <a:latin typeface="华文楷体" pitchFamily="2" charset="-122"/>
                <a:ea typeface="华文楷体" pitchFamily="2" charset="-122"/>
              </a:rPr>
              <a:t>1</a:t>
            </a:r>
            <a:r>
              <a:rPr lang="zh-CN" altLang="en-US" sz="1900">
                <a:latin typeface="华文楷体" pitchFamily="2" charset="-122"/>
                <a:ea typeface="华文楷体" pitchFamily="2" charset="-122"/>
              </a:rPr>
              <a:t>）项目规划阶段的投资估算。此阶段是指有关部门根据国民经济发展规划、地区发展规划和行业发展规划的要求，编制一个项目的建设规划。</a:t>
            </a:r>
            <a:endParaRPr lang="zh-CN" altLang="en-US" sz="1900">
              <a:latin typeface="华文楷体" pitchFamily="2" charset="-122"/>
              <a:ea typeface="华文楷体" pitchFamily="2" charset="-122"/>
            </a:endParaRPr>
          </a:p>
          <a:p>
            <a:pPr>
              <a:buNone/>
            </a:pPr>
            <a:r>
              <a:rPr lang="zh-CN" altLang="en-US" sz="1900">
                <a:latin typeface="华文楷体" pitchFamily="2" charset="-122"/>
                <a:ea typeface="华文楷体" pitchFamily="2" charset="-122"/>
              </a:rPr>
              <a:t>（</a:t>
            </a:r>
            <a:r>
              <a:rPr lang="en-US" altLang="zh-CN" sz="1900">
                <a:latin typeface="华文楷体" pitchFamily="2" charset="-122"/>
                <a:ea typeface="华文楷体" pitchFamily="2" charset="-122"/>
              </a:rPr>
              <a:t>2</a:t>
            </a:r>
            <a:r>
              <a:rPr lang="zh-CN" altLang="en-US" sz="1900">
                <a:latin typeface="华文楷体" pitchFamily="2" charset="-122"/>
                <a:ea typeface="华文楷体" pitchFamily="2" charset="-122"/>
              </a:rPr>
              <a:t>）项目建议书阶段的投资估算。此阶段，按项目建议书中的产品方案、项目建设规模、产品主要生产工艺、企业车间组成、初选建厂地点等，估算项目所需要的投资额。</a:t>
            </a:r>
            <a:endParaRPr lang="zh-CN" altLang="en-US" sz="1900">
              <a:latin typeface="华文楷体" pitchFamily="2" charset="-122"/>
              <a:ea typeface="华文楷体" pitchFamily="2" charset="-122"/>
            </a:endParaRPr>
          </a:p>
          <a:p>
            <a:pPr>
              <a:buNone/>
            </a:pPr>
            <a:r>
              <a:rPr lang="zh-CN" altLang="en-US" sz="1900">
                <a:latin typeface="华文楷体" pitchFamily="2" charset="-122"/>
                <a:ea typeface="华文楷体" pitchFamily="2" charset="-122"/>
              </a:rPr>
              <a:t>（</a:t>
            </a:r>
            <a:r>
              <a:rPr lang="en-US" altLang="zh-CN" sz="1900">
                <a:latin typeface="华文楷体" pitchFamily="2" charset="-122"/>
                <a:ea typeface="华文楷体" pitchFamily="2" charset="-122"/>
              </a:rPr>
              <a:t>3</a:t>
            </a:r>
            <a:r>
              <a:rPr lang="zh-CN" altLang="en-US" sz="1900">
                <a:latin typeface="华文楷体" pitchFamily="2" charset="-122"/>
                <a:ea typeface="华文楷体" pitchFamily="2" charset="-122"/>
              </a:rPr>
              <a:t>）初步可行性研究阶段的投资估算。此阶段是在掌握了更详细、更深入的资料条件下，估算项目所需的投资额。</a:t>
            </a:r>
            <a:endParaRPr lang="zh-CN" altLang="en-US" sz="1900">
              <a:latin typeface="华文楷体" pitchFamily="2" charset="-122"/>
              <a:ea typeface="华文楷体" pitchFamily="2" charset="-122"/>
            </a:endParaRPr>
          </a:p>
          <a:p>
            <a:pPr>
              <a:buNone/>
            </a:pPr>
            <a:r>
              <a:rPr lang="zh-CN" altLang="en-US" sz="1900">
                <a:latin typeface="华文楷体" pitchFamily="2" charset="-122"/>
                <a:ea typeface="华文楷体" pitchFamily="2" charset="-122"/>
              </a:rPr>
              <a:t>（</a:t>
            </a:r>
            <a:r>
              <a:rPr lang="en-US" altLang="zh-CN" sz="1900">
                <a:latin typeface="华文楷体" pitchFamily="2" charset="-122"/>
                <a:ea typeface="华文楷体" pitchFamily="2" charset="-122"/>
              </a:rPr>
              <a:t>4</a:t>
            </a:r>
            <a:r>
              <a:rPr lang="zh-CN" altLang="en-US" sz="1900">
                <a:latin typeface="华文楷体" pitchFamily="2" charset="-122"/>
                <a:ea typeface="华文楷体" pitchFamily="2" charset="-122"/>
              </a:rPr>
              <a:t>）详细可行性研究阶段的投资估算。此阶段的投资估算至关重要，因为这个阶段的投资估算经审查批准之后，便是工程设计任务书中规定的项目投资限额，并可据此列入项目年度基本建设计划。</a:t>
            </a:r>
            <a:endParaRPr lang="zh-CN" altLang="en-US" sz="1900">
              <a:latin typeface="华文楷体" pitchFamily="2" charset="-122"/>
              <a:ea typeface="华文楷体" pitchFamily="2" charset="-122"/>
            </a:endParaRPr>
          </a:p>
        </p:txBody>
      </p:sp>
    </p:spTree>
  </p:cSld>
  <p:clrMapOvr>
    <a:masterClrMapping/>
  </p:clrMapOvr>
  <p:transition spd="med">
    <p:cover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48129"/>
          <p:cNvSpPr>
            <a:spLocks noGrp="1"/>
          </p:cNvSpPr>
          <p:nvPr>
            <p:ph type="title"/>
          </p:nvPr>
        </p:nvSpPr>
        <p:spPr>
          <a:ln/>
        </p:spPr>
        <p:txBody>
          <a:bodyPr anchor="b"/>
          <a:p>
            <a:r>
              <a:rPr lang="en-US" altLang="zh-CN" sz="2100">
                <a:latin typeface="华文楷体" pitchFamily="2" charset="-122"/>
                <a:ea typeface="华文楷体" pitchFamily="2" charset="-122"/>
              </a:rPr>
              <a:t>4.3.3  </a:t>
            </a:r>
            <a:r>
              <a:rPr lang="zh-CN" altLang="en-US" sz="2100">
                <a:latin typeface="华文楷体" pitchFamily="2" charset="-122"/>
                <a:ea typeface="华文楷体" pitchFamily="2" charset="-122"/>
              </a:rPr>
              <a:t>建设工程投资估算的阶段划分和精度要求</a:t>
            </a:r>
            <a:endParaRPr lang="zh-CN" altLang="en-US" sz="2100">
              <a:latin typeface="华文楷体" pitchFamily="2" charset="-122"/>
              <a:ea typeface="华文楷体" pitchFamily="2" charset="-122"/>
            </a:endParaRPr>
          </a:p>
        </p:txBody>
      </p:sp>
      <p:sp>
        <p:nvSpPr>
          <p:cNvPr id="48130" name="文本占位符 48130"/>
          <p:cNvSpPr>
            <a:spLocks noGrp="1"/>
          </p:cNvSpPr>
          <p:nvPr>
            <p:ph type="body" sz="half" idx="1"/>
          </p:nvPr>
        </p:nvSpPr>
        <p:spPr>
          <a:xfrm>
            <a:off x="457200" y="1371600"/>
            <a:ext cx="4648200" cy="381000"/>
          </a:xfrm>
          <a:ln/>
        </p:spPr>
        <p:txBody>
          <a:bodyPr anchor="t"/>
          <a:p>
            <a:pPr>
              <a:buNone/>
            </a:pPr>
            <a:r>
              <a:rPr lang="en-US" altLang="zh-CN" sz="2000" b="1">
                <a:latin typeface="华文楷体" pitchFamily="2" charset="-122"/>
                <a:ea typeface="华文楷体" pitchFamily="2" charset="-122"/>
              </a:rPr>
              <a:t>2</a:t>
            </a:r>
            <a:r>
              <a:rPr lang="zh-CN" altLang="en-US" sz="2000" b="1">
                <a:latin typeface="华文楷体" pitchFamily="2" charset="-122"/>
                <a:ea typeface="华文楷体" pitchFamily="2" charset="-122"/>
              </a:rPr>
              <a:t>、投资阶段划分和精度要求对比表</a:t>
            </a:r>
            <a:endParaRPr lang="zh-CN" altLang="en-US" sz="2000" b="1">
              <a:latin typeface="华文楷体" pitchFamily="2" charset="-122"/>
              <a:ea typeface="华文楷体" pitchFamily="2" charset="-122"/>
            </a:endParaRPr>
          </a:p>
        </p:txBody>
      </p:sp>
      <p:graphicFrame>
        <p:nvGraphicFramePr>
          <p:cNvPr id="48132" name="内容占位符 48131"/>
          <p:cNvGraphicFramePr/>
          <p:nvPr>
            <p:ph sz="half" idx="2"/>
          </p:nvPr>
        </p:nvGraphicFramePr>
        <p:xfrm>
          <a:off x="609600" y="1905000"/>
          <a:ext cx="8534400" cy="4206875"/>
        </p:xfrm>
        <a:graphic>
          <a:graphicData uri="http://schemas.openxmlformats.org/drawingml/2006/table">
            <a:tbl>
              <a:tblPr/>
              <a:tblGrid>
                <a:gridCol w="579438"/>
                <a:gridCol w="1325562"/>
                <a:gridCol w="830263"/>
                <a:gridCol w="1760537"/>
                <a:gridCol w="1222375"/>
                <a:gridCol w="2816225"/>
              </a:tblGrid>
              <a:tr h="762000">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工作阶段</a:t>
                      </a:r>
                      <a:endParaRPr lang="zh-CN" altLang="en-US" sz="20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工作性质</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投资估算方法</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投资估算误差率</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投资估算作用</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11275">
                <a:tc rowSpan="3">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项目决策阶段</a:t>
                      </a:r>
                      <a:endParaRPr lang="zh-CN" altLang="en-US" sz="20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投资机会研究或项目建议书阶段</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项目设想</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生产能力指数法、资金周转率法</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2000">
                          <a:latin typeface="华文楷体" pitchFamily="2" charset="-122"/>
                          <a:ea typeface="华文楷体" pitchFamily="2" charset="-122"/>
                        </a:rPr>
                        <a:t>±30%</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鉴别投资方向；寻找投资机会提出项目投资建议</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271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初步可行性研究</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项目初选</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比例系数法、指标估算法</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2000">
                          <a:latin typeface="华文楷体" pitchFamily="2" charset="-122"/>
                          <a:ea typeface="华文楷体" pitchFamily="2" charset="-122"/>
                        </a:rPr>
                        <a:t>±20%</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广泛分析，筛选方案；</a:t>
                      </a:r>
                      <a:endParaRPr lang="zh-CN" altLang="en-US" sz="2000">
                        <a:latin typeface="华文楷体" pitchFamily="2" charset="-122"/>
                        <a:ea typeface="华文楷体" pitchFamily="2" charset="-122"/>
                      </a:endParaRPr>
                    </a:p>
                    <a:p>
                      <a:pPr marL="0" lvl="0" indent="0">
                        <a:buNone/>
                      </a:pPr>
                      <a:r>
                        <a:rPr lang="zh-CN" altLang="en-US" sz="2000">
                          <a:latin typeface="华文楷体" pitchFamily="2" charset="-122"/>
                          <a:ea typeface="华文楷体" pitchFamily="2" charset="-122"/>
                        </a:rPr>
                        <a:t>确定项目初步可行；</a:t>
                      </a:r>
                      <a:endParaRPr lang="zh-CN" altLang="en-US" sz="2000">
                        <a:latin typeface="华文楷体" pitchFamily="2" charset="-122"/>
                        <a:ea typeface="华文楷体" pitchFamily="2" charset="-122"/>
                      </a:endParaRPr>
                    </a:p>
                    <a:p>
                      <a:pPr marL="0" lvl="0" indent="0">
                        <a:buNone/>
                      </a:pPr>
                      <a:r>
                        <a:rPr lang="zh-CN" altLang="en-US" sz="2000">
                          <a:latin typeface="华文楷体" pitchFamily="2" charset="-122"/>
                          <a:ea typeface="华文楷体" pitchFamily="2" charset="-122"/>
                        </a:rPr>
                        <a:t>确定专题研究课题</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064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详细可行性研究</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项目拟订</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模拟该算法</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2000">
                          <a:latin typeface="华文楷体" pitchFamily="2" charset="-122"/>
                          <a:ea typeface="华文楷体" pitchFamily="2" charset="-122"/>
                        </a:rPr>
                        <a:t>±10%</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多方案比较，提出结论性建议，确定项目投资的可行性</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cover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49153"/>
          <p:cNvSpPr>
            <a:spLocks noGrp="1"/>
          </p:cNvSpPr>
          <p:nvPr>
            <p:ph type="title"/>
          </p:nvPr>
        </p:nvSpPr>
        <p:spPr>
          <a:xfrm>
            <a:off x="574675" y="304800"/>
            <a:ext cx="8001000" cy="519113"/>
          </a:xfrm>
          <a:ln/>
        </p:spPr>
        <p:txBody>
          <a:bodyPr anchor="b"/>
          <a:p>
            <a:r>
              <a:rPr lang="en-US" altLang="zh-CN" sz="2100">
                <a:latin typeface="华文楷体" pitchFamily="2" charset="-122"/>
                <a:ea typeface="华文楷体" pitchFamily="2" charset="-122"/>
              </a:rPr>
              <a:t>4.3.4  </a:t>
            </a:r>
            <a:r>
              <a:rPr lang="zh-CN" altLang="en-US" sz="2100">
                <a:latin typeface="华文楷体" pitchFamily="2" charset="-122"/>
                <a:ea typeface="华文楷体" pitchFamily="2" charset="-122"/>
              </a:rPr>
              <a:t>投资估算的编制步骤</a:t>
            </a:r>
            <a:endParaRPr lang="zh-CN" altLang="en-US" sz="2100">
              <a:solidFill>
                <a:srgbClr val="FF0000"/>
              </a:solidFill>
              <a:latin typeface="华文楷体" pitchFamily="2" charset="-122"/>
              <a:ea typeface="华文楷体" pitchFamily="2" charset="-122"/>
            </a:endParaRPr>
          </a:p>
        </p:txBody>
      </p:sp>
      <p:graphicFrame>
        <p:nvGraphicFramePr>
          <p:cNvPr id="49154" name="内容占位符 49154"/>
          <p:cNvGraphicFramePr>
            <a:graphicFrameLocks noGrp="1" noChangeAspect="1"/>
          </p:cNvGraphicFramePr>
          <p:nvPr>
            <p:ph idx="1"/>
          </p:nvPr>
        </p:nvGraphicFramePr>
        <p:xfrm>
          <a:off x="1752600" y="838200"/>
          <a:ext cx="5200650" cy="6019800"/>
        </p:xfrm>
        <a:graphic>
          <a:graphicData uri="http://schemas.openxmlformats.org/presentationml/2006/ole">
            <mc:AlternateContent xmlns:mc="http://schemas.openxmlformats.org/markup-compatibility/2006">
              <mc:Choice xmlns:v="urn:schemas-microsoft-com:vml" Requires="v">
                <p:oleObj spid="_x0000_s3077" name="" r:id="rId1" imgW="4177665" imgH="4841240" progId="">
                  <p:embed/>
                </p:oleObj>
              </mc:Choice>
              <mc:Fallback>
                <p:oleObj name="" r:id="rId1" imgW="4177665" imgH="4841240" progId="">
                  <p:embed/>
                  <p:pic>
                    <p:nvPicPr>
                      <p:cNvPr id="0" name="图片 3076"/>
                      <p:cNvPicPr/>
                      <p:nvPr/>
                    </p:nvPicPr>
                    <p:blipFill>
                      <a:blip r:embed="rId2"/>
                      <a:stretch>
                        <a:fillRect/>
                      </a:stretch>
                    </p:blipFill>
                    <p:spPr>
                      <a:xfrm>
                        <a:off x="1752600" y="838200"/>
                        <a:ext cx="5200650" cy="6019800"/>
                      </a:xfrm>
                      <a:prstGeom prst="rect">
                        <a:avLst/>
                      </a:prstGeom>
                      <a:noFill/>
                      <a:ln w="38100">
                        <a:miter/>
                      </a:ln>
                    </p:spPr>
                  </p:pic>
                </p:oleObj>
              </mc:Fallback>
            </mc:AlternateContent>
          </a:graphicData>
        </a:graphic>
      </p:graphicFrame>
    </p:spTree>
  </p:cSld>
  <p:clrMapOvr>
    <a:masterClrMapping/>
  </p:clrMapOvr>
  <p:transition spd="med">
    <p:cover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50177"/>
          <p:cNvSpPr>
            <a:spLocks noGrp="1"/>
          </p:cNvSpPr>
          <p:nvPr>
            <p:ph type="title" sz="quarter"/>
          </p:nvPr>
        </p:nvSpPr>
        <p:spPr>
          <a:xfrm>
            <a:off x="457200" y="122238"/>
            <a:ext cx="8229600" cy="411162"/>
          </a:xfrm>
          <a:ln/>
        </p:spPr>
        <p:txBody>
          <a:bodyPr anchor="b"/>
          <a:p>
            <a:r>
              <a:rPr lang="en-US" altLang="zh-CN" sz="2100">
                <a:latin typeface="华文楷体" pitchFamily="2" charset="-122"/>
                <a:ea typeface="华文楷体" pitchFamily="2" charset="-122"/>
              </a:rPr>
              <a:t>4.4.5  </a:t>
            </a:r>
            <a:r>
              <a:rPr lang="zh-CN" altLang="en-US" sz="2100">
                <a:latin typeface="华文楷体" pitchFamily="2" charset="-122"/>
                <a:ea typeface="华文楷体" pitchFamily="2" charset="-122"/>
              </a:rPr>
              <a:t>建设投资估算的方法</a:t>
            </a:r>
            <a:endParaRPr lang="zh-CN" altLang="en-US" sz="2100">
              <a:solidFill>
                <a:srgbClr val="FF0000"/>
              </a:solidFill>
              <a:latin typeface="华文楷体" pitchFamily="2" charset="-122"/>
              <a:ea typeface="华文楷体" pitchFamily="2" charset="-122"/>
            </a:endParaRPr>
          </a:p>
        </p:txBody>
      </p:sp>
      <p:graphicFrame>
        <p:nvGraphicFramePr>
          <p:cNvPr id="50179" name="内容占位符 50178"/>
          <p:cNvGraphicFramePr/>
          <p:nvPr>
            <p:ph sz="quarter" idx="1"/>
          </p:nvPr>
        </p:nvGraphicFramePr>
        <p:xfrm>
          <a:off x="152400" y="533400"/>
          <a:ext cx="8839200" cy="6254750"/>
        </p:xfrm>
        <a:graphic>
          <a:graphicData uri="http://schemas.openxmlformats.org/drawingml/2006/table">
            <a:tbl>
              <a:tblPr/>
              <a:tblGrid>
                <a:gridCol w="330200"/>
                <a:gridCol w="660400"/>
                <a:gridCol w="4957763"/>
                <a:gridCol w="1568450"/>
                <a:gridCol w="1322387"/>
              </a:tblGrid>
              <a:tr h="303213">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名称</a:t>
                      </a:r>
                      <a:endParaRPr lang="zh-CN" altLang="en-US" sz="1300">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特点</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适应范围</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精度</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28662">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单位生产能力估算法</a:t>
                      </a:r>
                      <a:endParaRPr lang="zh-CN" altLang="en-US" sz="1300">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把项目的建设投资与其生产能力的关系视为简单的线性关系。使用这种方法时要注意拟建项目的生产能力和完全类似项目的可比性。</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适用于新建项目或装置的估算。</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误差较大</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3">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生产能力指数法</a:t>
                      </a:r>
                      <a:endParaRPr lang="zh-CN" altLang="en-US" sz="1300">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造价与规模（或容量）呈非线性关系，且单位造价随工程规模（或容量）的增大而减小。</a:t>
                      </a:r>
                      <a:endParaRPr lang="zh-CN" altLang="en-US" sz="1300">
                        <a:ea typeface="华文楷体" pitchFamily="2" charset="-122"/>
                      </a:endParaRPr>
                    </a:p>
                    <a:p>
                      <a:pPr marL="0" lvl="0" indent="0">
                        <a:buNone/>
                      </a:pPr>
                      <a:r>
                        <a:rPr lang="zh-CN" altLang="en-US" sz="1300">
                          <a:ea typeface="华文楷体" pitchFamily="2" charset="-122"/>
                        </a:rPr>
                        <a:t>此方法不需要详细的工程设计资料，只知道工艺流程及规模就可以。</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适用于拟建装置或项目与用来参考的已知装置或项目的规模不同的场合。</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精确度略高于单位生产能力估算法，误差在</a:t>
                      </a:r>
                      <a:r>
                        <a:rPr lang="en-US" altLang="zh-CN" sz="1300">
                          <a:latin typeface="华文楷体" pitchFamily="2" charset="-122"/>
                          <a:ea typeface="华文楷体" pitchFamily="2" charset="-122"/>
                        </a:rPr>
                        <a:t>±20%</a:t>
                      </a:r>
                      <a:r>
                        <a:rPr lang="zh-CN" altLang="en-US" sz="1300">
                          <a:latin typeface="华文楷体" pitchFamily="2" charset="-122"/>
                          <a:ea typeface="华文楷体" pitchFamily="2" charset="-122"/>
                        </a:rPr>
                        <a:t>之内</a:t>
                      </a:r>
                      <a:r>
                        <a:rPr lang="zh-CN" altLang="en-US" sz="1300">
                          <a:ea typeface="华文楷体" pitchFamily="2" charset="-122"/>
                        </a:rPr>
                        <a:t>。</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28662">
                <a:tc rowSpan="3">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系数估算法</a:t>
                      </a:r>
                      <a:endParaRPr lang="zh-CN" altLang="en-US" sz="1300">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设备系数法</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以拟建项目的设备费为基数，根据已建成的同类项目的建筑安装费和其他工程费等与设备价值的百分比，求出拟建项目建筑安装工程费和其他工程费，进而求出建设项目总投资。</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常用于国内项目的项目建议书阶段。</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精度较低。</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主体专业系数法</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以拟建项目中投资比重较大，并与生产能力直接相关的工艺设备投资为基数，根据已建同类项目的有关资料，计算出拟建项目各专业工程与工艺设备投资的百分比，进而求项目总投资。</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7286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朗格系数法</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以设备费为基数，乘以适当系数来推算项目的建设费用。原理是将总成本费用中的直接成本和间接成本分别计算，再合为项目建设的总成本费用。</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世行项目投资估算常用方法，适用于工业项目。</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dirty="0">
                          <a:ea typeface="华文楷体" pitchFamily="2" charset="-122"/>
                        </a:rPr>
                        <a:t>估算误差在</a:t>
                      </a:r>
                      <a:r>
                        <a:rPr lang="zh-CN" altLang="en-US" sz="1300" dirty="0">
                          <a:latin typeface="华文楷体" pitchFamily="2" charset="-122"/>
                          <a:ea typeface="华文楷体" pitchFamily="2" charset="-122"/>
                        </a:rPr>
                        <a:t>10% </a:t>
                      </a:r>
                      <a:r>
                        <a:rPr lang="en-US" altLang="zh-CN" sz="1300">
                          <a:latin typeface="华文楷体" pitchFamily="2" charset="-122"/>
                          <a:ea typeface="华文楷体" pitchFamily="2" charset="-122"/>
                        </a:rPr>
                        <a:t>～</a:t>
                      </a:r>
                      <a:r>
                        <a:rPr lang="zh-CN" altLang="en-US" sz="1300" dirty="0">
                          <a:latin typeface="华文楷体" pitchFamily="2" charset="-122"/>
                          <a:ea typeface="华文楷体" pitchFamily="2" charset="-122"/>
                        </a:rPr>
                        <a:t>15%</a:t>
                      </a:r>
                      <a:endParaRPr lang="zh-CN" altLang="en-US" sz="1300" dirty="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28663">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比例估算法</a:t>
                      </a:r>
                      <a:endParaRPr lang="zh-CN" altLang="en-US" sz="1300">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根据统计资料，先求出已有同类企业主要设备投资占全厂建设投资的比例，然后再估算出拟建项目的主要设备投资，即可按比例求出拟建项目的建设投资。</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适用于设备投资占比例较大的项目</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endParaRPr lang="zh-CN" altLang="en-US" sz="1300" dirty="0">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7">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指标估算法</a:t>
                      </a:r>
                      <a:endParaRPr lang="zh-CN" altLang="en-US" sz="1300">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这种方法是把建设项目划分为各项具体工程，再根据各种具体的投资估算指标，进行各项费用项目或单位工程投资的估算，在此基础上，可汇总成每一单项工程的投资，进而求得总投资。</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适用于规划性建设项目</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ea typeface="华文楷体" pitchFamily="2" charset="-122"/>
                        </a:rPr>
                        <a:t>其精度依赖于对各项指标的实事求是地调整与换算。</a:t>
                      </a:r>
                      <a:endParaRPr lang="zh-CN" altLang="en-US" sz="1300">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cover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占位符 51201"/>
          <p:cNvSpPr>
            <a:spLocks noGrp="1"/>
          </p:cNvSpPr>
          <p:nvPr>
            <p:ph type="body" sz="half" idx="1"/>
          </p:nvPr>
        </p:nvSpPr>
        <p:spPr>
          <a:xfrm>
            <a:off x="457200" y="457200"/>
            <a:ext cx="8077200" cy="990600"/>
          </a:xfrm>
          <a:ln/>
        </p:spPr>
        <p:txBody>
          <a:bodyPr anchor="t"/>
          <a:p>
            <a:pPr>
              <a:lnSpc>
                <a:spcPct val="90000"/>
              </a:lnSpc>
              <a:buNone/>
            </a:pPr>
            <a:r>
              <a:rPr lang="en-US" altLang="zh-CN" sz="2000">
                <a:latin typeface="华文楷体" pitchFamily="2" charset="-122"/>
                <a:ea typeface="华文楷体" pitchFamily="2" charset="-122"/>
              </a:rPr>
              <a:t>1.</a:t>
            </a:r>
            <a:r>
              <a:rPr lang="zh-CN" altLang="en-US" sz="2000">
                <a:ea typeface="华文楷体" pitchFamily="2" charset="-122"/>
              </a:rPr>
              <a:t>单位生产能力估算法</a:t>
            </a:r>
            <a:endParaRPr lang="zh-CN" altLang="en-US" sz="2000">
              <a:latin typeface="华文楷体" pitchFamily="2" charset="-122"/>
              <a:ea typeface="华文楷体" pitchFamily="2" charset="-122"/>
            </a:endParaRPr>
          </a:p>
          <a:p>
            <a:pPr>
              <a:lnSpc>
                <a:spcPct val="90000"/>
              </a:lnSpc>
              <a:buNone/>
            </a:pPr>
            <a:r>
              <a:rPr lang="zh-CN" altLang="en-US" sz="2000">
                <a:latin typeface="华文楷体" pitchFamily="2" charset="-122"/>
                <a:ea typeface="华文楷体" pitchFamily="2" charset="-122"/>
              </a:rPr>
              <a:t>      依据调查的统计资料，利用相近规模的单位生产能力投资乘以建设规模，即得拟建项目投资。计算公式为：</a:t>
            </a:r>
            <a:endParaRPr lang="zh-CN" altLang="en-US" sz="2000">
              <a:latin typeface="华文楷体" pitchFamily="2" charset="-122"/>
              <a:ea typeface="华文楷体" pitchFamily="2" charset="-122"/>
            </a:endParaRPr>
          </a:p>
        </p:txBody>
      </p:sp>
      <p:sp>
        <p:nvSpPr>
          <p:cNvPr id="51202" name="文本框 51202"/>
          <p:cNvSpPr txBox="1"/>
          <p:nvPr/>
        </p:nvSpPr>
        <p:spPr>
          <a:xfrm>
            <a:off x="609600" y="2286000"/>
            <a:ext cx="7772400" cy="4216400"/>
          </a:xfrm>
          <a:prstGeom prst="rect">
            <a:avLst/>
          </a:prstGeom>
          <a:noFill/>
          <a:ln w="9525">
            <a:noFill/>
          </a:ln>
        </p:spPr>
        <p:txBody>
          <a:bodyPr anchor="t">
            <a:spAutoFit/>
          </a:bodyPr>
          <a:p>
            <a:pPr>
              <a:spcBef>
                <a:spcPct val="50000"/>
              </a:spcBef>
            </a:pPr>
            <a:r>
              <a:rPr lang="zh-CN" altLang="en-US">
                <a:latin typeface="Arial" panose="020B0604020202020204" pitchFamily="34" charset="0"/>
                <a:ea typeface="华文楷体" pitchFamily="2" charset="-122"/>
              </a:rPr>
              <a:t>式</a:t>
            </a:r>
            <a:r>
              <a:rPr lang="zh-CN" altLang="en-US">
                <a:latin typeface="华文楷体" pitchFamily="2" charset="-122"/>
                <a:ea typeface="华文楷体" pitchFamily="2" charset="-122"/>
              </a:rPr>
              <a:t>中    </a:t>
            </a:r>
            <a:r>
              <a:rPr lang="en-US" altLang="zh-CN">
                <a:latin typeface="华文楷体" pitchFamily="2" charset="-122"/>
                <a:ea typeface="华文楷体" pitchFamily="2" charset="-122"/>
              </a:rPr>
              <a:t>C1  ——</a:t>
            </a:r>
            <a:r>
              <a:rPr lang="zh-CN" altLang="en-US">
                <a:latin typeface="华文楷体" pitchFamily="2" charset="-122"/>
                <a:ea typeface="华文楷体" pitchFamily="2" charset="-122"/>
              </a:rPr>
              <a:t>已建类似项目的静态投资额；</a:t>
            </a:r>
            <a:endParaRPr lang="zh-CN" altLang="en-US">
              <a:latin typeface="华文楷体" pitchFamily="2" charset="-122"/>
              <a:ea typeface="华文楷体" pitchFamily="2" charset="-122"/>
            </a:endParaRPr>
          </a:p>
          <a:p>
            <a:pPr>
              <a:spcBef>
                <a:spcPct val="50000"/>
              </a:spcBef>
            </a:pPr>
            <a:r>
              <a:rPr lang="zh-CN" altLang="en-US">
                <a:latin typeface="华文楷体" pitchFamily="2" charset="-122"/>
                <a:ea typeface="华文楷体" pitchFamily="2" charset="-122"/>
              </a:rPr>
              <a:t>           </a:t>
            </a:r>
            <a:r>
              <a:rPr lang="en-US" altLang="zh-CN">
                <a:latin typeface="华文楷体" pitchFamily="2" charset="-122"/>
                <a:ea typeface="华文楷体" pitchFamily="2" charset="-122"/>
              </a:rPr>
              <a:t>C2 ——</a:t>
            </a:r>
            <a:r>
              <a:rPr lang="zh-CN" altLang="en-US">
                <a:latin typeface="华文楷体" pitchFamily="2" charset="-122"/>
                <a:ea typeface="华文楷体" pitchFamily="2" charset="-122"/>
              </a:rPr>
              <a:t>拟建项目静态投资额；</a:t>
            </a:r>
            <a:endParaRPr lang="zh-CN" altLang="en-US">
              <a:latin typeface="华文楷体" pitchFamily="2" charset="-122"/>
              <a:ea typeface="华文楷体" pitchFamily="2" charset="-122"/>
            </a:endParaRPr>
          </a:p>
          <a:p>
            <a:pPr>
              <a:spcBef>
                <a:spcPct val="50000"/>
              </a:spcBef>
            </a:pPr>
            <a:r>
              <a:rPr lang="zh-CN" altLang="en-US">
                <a:latin typeface="华文楷体" pitchFamily="2" charset="-122"/>
                <a:ea typeface="华文楷体" pitchFamily="2" charset="-122"/>
              </a:rPr>
              <a:t>            </a:t>
            </a:r>
            <a:r>
              <a:rPr lang="en-US" altLang="zh-CN">
                <a:latin typeface="华文楷体" pitchFamily="2" charset="-122"/>
                <a:ea typeface="华文楷体" pitchFamily="2" charset="-122"/>
              </a:rPr>
              <a:t>Q1——</a:t>
            </a:r>
            <a:r>
              <a:rPr lang="zh-CN" altLang="en-US">
                <a:latin typeface="华文楷体" pitchFamily="2" charset="-122"/>
                <a:ea typeface="华文楷体" pitchFamily="2" charset="-122"/>
              </a:rPr>
              <a:t>已建类似项目的生产能力；</a:t>
            </a:r>
            <a:endParaRPr lang="zh-CN" altLang="en-US">
              <a:latin typeface="华文楷体" pitchFamily="2" charset="-122"/>
              <a:ea typeface="华文楷体" pitchFamily="2" charset="-122"/>
            </a:endParaRPr>
          </a:p>
          <a:p>
            <a:pPr>
              <a:spcBef>
                <a:spcPct val="50000"/>
              </a:spcBef>
            </a:pPr>
            <a:r>
              <a:rPr lang="zh-CN" altLang="en-US">
                <a:latin typeface="华文楷体" pitchFamily="2" charset="-122"/>
                <a:ea typeface="华文楷体" pitchFamily="2" charset="-122"/>
              </a:rPr>
              <a:t>           </a:t>
            </a:r>
            <a:r>
              <a:rPr lang="en-US" altLang="zh-CN">
                <a:latin typeface="华文楷体" pitchFamily="2" charset="-122"/>
                <a:ea typeface="华文楷体" pitchFamily="2" charset="-122"/>
              </a:rPr>
              <a:t>Q2——</a:t>
            </a:r>
            <a:r>
              <a:rPr lang="zh-CN" altLang="en-US">
                <a:latin typeface="Arial" panose="020B0604020202020204" pitchFamily="34" charset="0"/>
                <a:ea typeface="华文楷体" pitchFamily="2" charset="-122"/>
              </a:rPr>
              <a:t>拟建项目的生产能力；</a:t>
            </a:r>
            <a:endParaRPr lang="zh-CN" altLang="en-US">
              <a:latin typeface="Arial" panose="020B0604020202020204" pitchFamily="34" charset="0"/>
              <a:ea typeface="华文楷体" pitchFamily="2" charset="-122"/>
            </a:endParaRPr>
          </a:p>
          <a:p>
            <a:pPr>
              <a:spcBef>
                <a:spcPct val="50000"/>
              </a:spcBef>
            </a:pPr>
            <a:r>
              <a:rPr lang="zh-CN" altLang="en-US">
                <a:latin typeface="华文楷体" pitchFamily="2" charset="-122"/>
                <a:ea typeface="华文楷体" pitchFamily="2" charset="-122"/>
              </a:rPr>
              <a:t>         </a:t>
            </a:r>
            <a:r>
              <a:rPr lang="en-US" altLang="zh-CN">
                <a:latin typeface="华文楷体" pitchFamily="2" charset="-122"/>
                <a:ea typeface="华文楷体" pitchFamily="2" charset="-122"/>
              </a:rPr>
              <a:t>f</a:t>
            </a:r>
            <a:r>
              <a:rPr lang="en-US" altLang="zh-CN">
                <a:latin typeface="Arial" panose="020B0604020202020204" pitchFamily="34" charset="0"/>
                <a:ea typeface="华文楷体" pitchFamily="2" charset="-122"/>
              </a:rPr>
              <a:t> </a:t>
            </a:r>
            <a:r>
              <a:rPr lang="en-US" altLang="zh-CN">
                <a:latin typeface="华文楷体" pitchFamily="2" charset="-122"/>
                <a:ea typeface="华文楷体" pitchFamily="2" charset="-122"/>
              </a:rPr>
              <a:t>——</a:t>
            </a:r>
            <a:r>
              <a:rPr lang="zh-CN" altLang="en-US">
                <a:latin typeface="Arial" panose="020B0604020202020204" pitchFamily="34" charset="0"/>
                <a:ea typeface="华文楷体" pitchFamily="2" charset="-122"/>
              </a:rPr>
              <a:t>不同时期、不同地点的定额、单价、费用变更等的综合调整系数。</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      这种方法把项目的建设投资与其生产能力的关系视为简单的线性关系。使用这种方法时要注意拟建项目的生产能力和完全类似项目的可比性，否则误差很大。</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      这种方法主要用于新建项目或装置的估算，十分简便迅速，但要求估价人员掌握足够的典型工程的历史数据，而且这些数据应与单位生产能力的造价有关，方可应用，而且必须是新建资料与所选取装置的历史资料相类似，仅存在规模大小和时间上的差异。</a:t>
            </a:r>
            <a:endParaRPr lang="zh-CN" altLang="en-US">
              <a:latin typeface="Arial" panose="020B0604020202020204" pitchFamily="34" charset="0"/>
              <a:ea typeface="华文楷体" pitchFamily="2" charset="-122"/>
            </a:endParaRPr>
          </a:p>
        </p:txBody>
      </p:sp>
      <p:graphicFrame>
        <p:nvGraphicFramePr>
          <p:cNvPr id="51203" name="内容占位符 51203"/>
          <p:cNvGraphicFramePr>
            <a:graphicFrameLocks noGrp="1" noChangeAspect="1"/>
          </p:cNvGraphicFramePr>
          <p:nvPr>
            <p:ph sz="half" idx="2"/>
          </p:nvPr>
        </p:nvGraphicFramePr>
        <p:xfrm>
          <a:off x="1066800" y="1447800"/>
          <a:ext cx="1371600" cy="704850"/>
        </p:xfrm>
        <a:graphic>
          <a:graphicData uri="http://schemas.openxmlformats.org/presentationml/2006/ole">
            <mc:AlternateContent xmlns:mc="http://schemas.openxmlformats.org/markup-compatibility/2006">
              <mc:Choice xmlns:v="urn:schemas-microsoft-com:vml" Requires="v">
                <p:oleObj spid="_x0000_s3078" name="" r:id="rId1" imgW="940435" imgH="482600" progId="Equation.3">
                  <p:embed/>
                </p:oleObj>
              </mc:Choice>
              <mc:Fallback>
                <p:oleObj name="" r:id="rId1" imgW="940435" imgH="482600" progId="Equation.3">
                  <p:embed/>
                  <p:pic>
                    <p:nvPicPr>
                      <p:cNvPr id="0" name="图片 3077"/>
                      <p:cNvPicPr/>
                      <p:nvPr/>
                    </p:nvPicPr>
                    <p:blipFill>
                      <a:blip r:embed="rId2"/>
                      <a:stretch>
                        <a:fillRect/>
                      </a:stretch>
                    </p:blipFill>
                    <p:spPr>
                      <a:xfrm>
                        <a:off x="1066800" y="1447800"/>
                        <a:ext cx="1371600" cy="704850"/>
                      </a:xfrm>
                      <a:prstGeom prst="rect">
                        <a:avLst/>
                      </a:prstGeom>
                      <a:noFill/>
                      <a:ln w="38100">
                        <a:miter/>
                      </a:ln>
                    </p:spPr>
                  </p:pic>
                </p:oleObj>
              </mc:Fallback>
            </mc:AlternateContent>
          </a:graphicData>
        </a:graphic>
      </p:graphicFrame>
    </p:spTree>
  </p:cSld>
  <p:clrMapOvr>
    <a:masterClrMapping/>
  </p:clrMapOvr>
  <p:transition spd="med">
    <p:cover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框 52225"/>
          <p:cNvSpPr txBox="1"/>
          <p:nvPr/>
        </p:nvSpPr>
        <p:spPr>
          <a:xfrm>
            <a:off x="609600" y="533400"/>
            <a:ext cx="8077200" cy="779463"/>
          </a:xfrm>
          <a:prstGeom prst="rect">
            <a:avLst/>
          </a:prstGeom>
          <a:noFill/>
          <a:ln w="9525">
            <a:noFill/>
          </a:ln>
        </p:spPr>
        <p:txBody>
          <a:bodyPr anchor="t">
            <a:spAutoFit/>
          </a:bodyPr>
          <a:p>
            <a:pPr>
              <a:spcBef>
                <a:spcPct val="50000"/>
              </a:spcBef>
            </a:pPr>
            <a:r>
              <a:rPr lang="en-US" altLang="zh-CN">
                <a:latin typeface="华文楷体" pitchFamily="2" charset="-122"/>
                <a:ea typeface="华文楷体" pitchFamily="2" charset="-122"/>
              </a:rPr>
              <a:t>2.</a:t>
            </a:r>
            <a:r>
              <a:rPr lang="zh-CN" altLang="en-US">
                <a:latin typeface="华文楷体" pitchFamily="2" charset="-122"/>
                <a:ea typeface="华文楷体" pitchFamily="2" charset="-122"/>
              </a:rPr>
              <a:t>生产能力指数法</a:t>
            </a:r>
            <a:endParaRPr lang="zh-CN" altLang="en-US">
              <a:latin typeface="华文楷体" pitchFamily="2" charset="-122"/>
              <a:ea typeface="华文楷体" pitchFamily="2" charset="-122"/>
            </a:endParaRPr>
          </a:p>
          <a:p>
            <a:pPr>
              <a:spcBef>
                <a:spcPct val="50000"/>
              </a:spcBef>
            </a:pPr>
            <a:r>
              <a:rPr lang="zh-CN" altLang="en-US">
                <a:latin typeface="华文楷体" pitchFamily="2" charset="-122"/>
                <a:ea typeface="华文楷体" pitchFamily="2" charset="-122"/>
              </a:rPr>
              <a:t>  计算公式：</a:t>
            </a:r>
            <a:endParaRPr lang="zh-CN" altLang="en-US">
              <a:latin typeface="华文楷体" pitchFamily="2" charset="-122"/>
              <a:ea typeface="华文楷体" pitchFamily="2" charset="-122"/>
            </a:endParaRPr>
          </a:p>
        </p:txBody>
      </p:sp>
      <p:sp>
        <p:nvSpPr>
          <p:cNvPr id="52226" name="文本框 52226"/>
          <p:cNvSpPr txBox="1"/>
          <p:nvPr/>
        </p:nvSpPr>
        <p:spPr>
          <a:xfrm>
            <a:off x="762000" y="2057400"/>
            <a:ext cx="7772400" cy="4654550"/>
          </a:xfrm>
          <a:prstGeom prst="rect">
            <a:avLst/>
          </a:prstGeom>
          <a:noFill/>
          <a:ln w="9525">
            <a:noFill/>
          </a:ln>
        </p:spPr>
        <p:txBody>
          <a:bodyPr anchor="t">
            <a:spAutoFit/>
          </a:bodyPr>
          <a:p>
            <a:r>
              <a:rPr lang="zh-CN" altLang="en-US" sz="1600" dirty="0">
                <a:latin typeface="华文楷体" pitchFamily="2" charset="-122"/>
                <a:ea typeface="华文楷体" pitchFamily="2" charset="-122"/>
              </a:rPr>
              <a:t>式中， </a:t>
            </a:r>
            <a:r>
              <a:rPr lang="zh-CN" altLang="en-US" dirty="0">
                <a:latin typeface="华文楷体" pitchFamily="2" charset="-122"/>
                <a:ea typeface="华文楷体" pitchFamily="2" charset="-122"/>
              </a:rPr>
              <a:t>C1  ——已建类似项目的静态投资额；</a:t>
            </a:r>
            <a:endParaRPr lang="zh-CN" altLang="en-US" dirty="0">
              <a:latin typeface="华文楷体" pitchFamily="2" charset="-122"/>
              <a:ea typeface="华文楷体" pitchFamily="2" charset="-122"/>
            </a:endParaRPr>
          </a:p>
          <a:p>
            <a:r>
              <a:rPr lang="zh-CN" altLang="en-US" dirty="0">
                <a:latin typeface="华文楷体" pitchFamily="2" charset="-122"/>
                <a:ea typeface="华文楷体" pitchFamily="2" charset="-122"/>
              </a:rPr>
              <a:t>           C2 ——拟建项目静态投资额；</a:t>
            </a:r>
            <a:endParaRPr lang="zh-CN" altLang="en-US" dirty="0">
              <a:latin typeface="华文楷体" pitchFamily="2" charset="-122"/>
              <a:ea typeface="华文楷体" pitchFamily="2" charset="-122"/>
            </a:endParaRPr>
          </a:p>
          <a:p>
            <a:r>
              <a:rPr lang="zh-CN" altLang="en-US" dirty="0">
                <a:latin typeface="华文楷体" pitchFamily="2" charset="-122"/>
                <a:ea typeface="华文楷体" pitchFamily="2" charset="-122"/>
              </a:rPr>
              <a:t>            Q1——已建类似项目的生产能力；</a:t>
            </a:r>
            <a:endParaRPr lang="zh-CN" altLang="en-US" dirty="0">
              <a:latin typeface="华文楷体" pitchFamily="2" charset="-122"/>
              <a:ea typeface="华文楷体" pitchFamily="2" charset="-122"/>
            </a:endParaRPr>
          </a:p>
          <a:p>
            <a:r>
              <a:rPr lang="zh-CN" altLang="en-US" dirty="0">
                <a:latin typeface="华文楷体" pitchFamily="2" charset="-122"/>
                <a:ea typeface="华文楷体" pitchFamily="2" charset="-122"/>
              </a:rPr>
              <a:t>           Q2——拟建项目的生产能力；</a:t>
            </a:r>
            <a:endParaRPr lang="zh-CN" altLang="en-US" dirty="0">
              <a:latin typeface="华文楷体" pitchFamily="2" charset="-122"/>
              <a:ea typeface="华文楷体" pitchFamily="2" charset="-122"/>
            </a:endParaRPr>
          </a:p>
          <a:p>
            <a:r>
              <a:rPr lang="zh-CN" altLang="en-US" dirty="0">
                <a:latin typeface="华文楷体" pitchFamily="2" charset="-122"/>
                <a:ea typeface="华文楷体" pitchFamily="2" charset="-122"/>
              </a:rPr>
              <a:t>         f ——不同时期、不同地点的定额、单价、费用变更等的综合调整系数。            x——生产能力指数。</a:t>
            </a:r>
            <a:endParaRPr lang="zh-CN" altLang="en-US" dirty="0">
              <a:latin typeface="华文楷体" pitchFamily="2" charset="-122"/>
              <a:ea typeface="华文楷体" pitchFamily="2" charset="-122"/>
            </a:endParaRPr>
          </a:p>
          <a:p>
            <a:pPr>
              <a:spcBef>
                <a:spcPct val="50000"/>
              </a:spcBef>
            </a:pPr>
            <a:r>
              <a:rPr lang="zh-CN" altLang="en-US" sz="1600" dirty="0">
                <a:latin typeface="华文楷体" pitchFamily="2" charset="-122"/>
                <a:ea typeface="华文楷体" pitchFamily="2" charset="-122"/>
              </a:rPr>
              <a:t>       该法中生产能力指数n是一个关键因素。不同行业、性质、工艺流程、建设水平、生产率水平的项目，应取不同的指数值。</a:t>
            </a:r>
            <a:endParaRPr lang="zh-CN" altLang="en-US" sz="1600" dirty="0">
              <a:latin typeface="华文楷体" pitchFamily="2" charset="-122"/>
              <a:ea typeface="华文楷体" pitchFamily="2" charset="-122"/>
            </a:endParaRPr>
          </a:p>
          <a:p>
            <a:pPr>
              <a:spcBef>
                <a:spcPct val="50000"/>
              </a:spcBef>
            </a:pPr>
            <a:r>
              <a:rPr lang="zh-CN" altLang="en-US" sz="1600" dirty="0">
                <a:latin typeface="华文楷体" pitchFamily="2" charset="-122"/>
                <a:ea typeface="华文楷体" pitchFamily="2" charset="-122"/>
              </a:rPr>
              <a:t>       选取x的原则是：靠增加设备、装置的数量，以及靠扩大生产场所扩大生产规模时，x取0.8～0.9；靠提高设备、装置的功能和效率扩大生产规模时， x取0.6～0.7</a:t>
            </a:r>
            <a:r>
              <a:rPr lang="zh-CN" altLang="en-US" dirty="0">
                <a:latin typeface="Arial" panose="020B0604020202020204" pitchFamily="34" charset="0"/>
                <a:ea typeface="华文楷体" pitchFamily="2" charset="-122"/>
              </a:rPr>
              <a:t> 。</a:t>
            </a:r>
            <a:endParaRPr lang="zh-CN" altLang="en-US" dirty="0">
              <a:latin typeface="Arial" panose="020B0604020202020204" pitchFamily="34" charset="0"/>
              <a:ea typeface="华文楷体" pitchFamily="2" charset="-122"/>
            </a:endParaRPr>
          </a:p>
          <a:p>
            <a:pPr>
              <a:spcBef>
                <a:spcPct val="50000"/>
              </a:spcBef>
            </a:pPr>
            <a:r>
              <a:rPr lang="zh-CN" altLang="en-US" dirty="0">
                <a:latin typeface="Arial" panose="020B0604020202020204" pitchFamily="34" charset="0"/>
                <a:ea typeface="华文楷体" pitchFamily="2" charset="-122"/>
              </a:rPr>
              <a:t>      生产能力指数法误差可控制在正负20%以内，尽管误差仍较大，但有它独特的好处：即这种估价法不需要详细的工程设计资料，只知道工艺流程及规模就可以，</a:t>
            </a:r>
            <a:r>
              <a:rPr lang="zh-CN" altLang="en-US" sz="2400" b="1" dirty="0">
                <a:latin typeface="Arial" panose="020B0604020202020204" pitchFamily="34" charset="0"/>
                <a:ea typeface="华文楷体" pitchFamily="2" charset="-122"/>
              </a:rPr>
              <a:t>在总承包工程报价时，承包商大都采用这种方法估价。</a:t>
            </a:r>
            <a:endParaRPr lang="zh-CN" altLang="en-US" sz="2400" b="1" dirty="0">
              <a:latin typeface="Arial" panose="020B0604020202020204" pitchFamily="34" charset="0"/>
              <a:ea typeface="华文楷体" pitchFamily="2" charset="-122"/>
            </a:endParaRPr>
          </a:p>
        </p:txBody>
      </p:sp>
      <p:graphicFrame>
        <p:nvGraphicFramePr>
          <p:cNvPr id="52227" name="对象 52227"/>
          <p:cNvGraphicFramePr>
            <a:graphicFrameLocks noChangeAspect="1"/>
          </p:cNvGraphicFramePr>
          <p:nvPr/>
        </p:nvGraphicFramePr>
        <p:xfrm>
          <a:off x="1676400" y="1295400"/>
          <a:ext cx="1600200" cy="744538"/>
        </p:xfrm>
        <a:graphic>
          <a:graphicData uri="http://schemas.openxmlformats.org/presentationml/2006/ole">
            <mc:AlternateContent xmlns:mc="http://schemas.openxmlformats.org/markup-compatibility/2006">
              <mc:Choice xmlns:v="urn:schemas-microsoft-com:vml" Requires="v">
                <p:oleObj spid="_x0000_s3079" name="" r:id="rId1" imgW="1092835" imgH="508000" progId="Equation.3">
                  <p:embed/>
                </p:oleObj>
              </mc:Choice>
              <mc:Fallback>
                <p:oleObj name="" r:id="rId1" imgW="1092835" imgH="508000" progId="Equation.3">
                  <p:embed/>
                  <p:pic>
                    <p:nvPicPr>
                      <p:cNvPr id="0" name="图片 3078"/>
                      <p:cNvPicPr/>
                      <p:nvPr/>
                    </p:nvPicPr>
                    <p:blipFill>
                      <a:blip r:embed="rId2"/>
                      <a:stretch>
                        <a:fillRect/>
                      </a:stretch>
                    </p:blipFill>
                    <p:spPr>
                      <a:xfrm>
                        <a:off x="1676400" y="1295400"/>
                        <a:ext cx="1600200" cy="744538"/>
                      </a:xfrm>
                      <a:prstGeom prst="rect">
                        <a:avLst/>
                      </a:prstGeom>
                      <a:noFill/>
                      <a:ln w="38100">
                        <a:noFill/>
                        <a:miter/>
                      </a:ln>
                    </p:spPr>
                  </p:pic>
                </p:oleObj>
              </mc:Fallback>
            </mc:AlternateContent>
          </a:graphicData>
        </a:graphic>
      </p:graphicFrame>
    </p:spTree>
  </p:cSld>
  <p:clrMapOvr>
    <a:masterClrMapping/>
  </p:clrMapOvr>
  <p:transition spd="med">
    <p:cover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文本框 53249"/>
          <p:cNvSpPr txBox="1"/>
          <p:nvPr/>
        </p:nvSpPr>
        <p:spPr>
          <a:xfrm>
            <a:off x="609600" y="381000"/>
            <a:ext cx="7924800" cy="1328738"/>
          </a:xfrm>
          <a:prstGeom prst="rect">
            <a:avLst/>
          </a:prstGeom>
          <a:noFill/>
          <a:ln w="9525">
            <a:noFill/>
          </a:ln>
        </p:spPr>
        <p:txBody>
          <a:bodyPr anchor="t">
            <a:spAutoFit/>
          </a:bodyPr>
          <a:p>
            <a:pPr>
              <a:spcBef>
                <a:spcPct val="50000"/>
              </a:spcBef>
            </a:pPr>
            <a:r>
              <a:rPr lang="en-US" altLang="zh-CN">
                <a:latin typeface="Arial" panose="020B0604020202020204" pitchFamily="34" charset="0"/>
                <a:ea typeface="华文楷体" pitchFamily="2" charset="-122"/>
              </a:rPr>
              <a:t>3.</a:t>
            </a:r>
            <a:r>
              <a:rPr lang="zh-CN" altLang="en-US">
                <a:latin typeface="Arial" panose="020B0604020202020204" pitchFamily="34" charset="0"/>
                <a:ea typeface="华文楷体" pitchFamily="2" charset="-122"/>
              </a:rPr>
              <a:t>系数估算法</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  </a:t>
            </a:r>
            <a:r>
              <a:rPr lang="zh-CN" altLang="en-US">
                <a:latin typeface="华文楷体" pitchFamily="2" charset="-122"/>
                <a:ea typeface="华文楷体" pitchFamily="2" charset="-122"/>
              </a:rPr>
              <a:t>（</a:t>
            </a:r>
            <a:r>
              <a:rPr lang="en-US" altLang="zh-CN">
                <a:latin typeface="华文楷体" pitchFamily="2" charset="-122"/>
                <a:ea typeface="华文楷体" pitchFamily="2" charset="-122"/>
              </a:rPr>
              <a:t>1</a:t>
            </a:r>
            <a:r>
              <a:rPr lang="zh-CN" altLang="en-US">
                <a:latin typeface="华文楷体" pitchFamily="2" charset="-122"/>
                <a:ea typeface="华文楷体" pitchFamily="2" charset="-122"/>
              </a:rPr>
              <a:t>）设备系数法。此法</a:t>
            </a:r>
            <a:r>
              <a:rPr lang="zh-CN" altLang="en-US">
                <a:latin typeface="Arial" panose="020B0604020202020204" pitchFamily="34" charset="0"/>
                <a:ea typeface="华文楷体" pitchFamily="2" charset="-122"/>
              </a:rPr>
              <a:t>以拟建项目的设备费为基数，根据已建成的同类项目的建筑安装费和其他工程费等与设备价值的百分比，求出拟建项目建筑安装工程费和其他工程费，进而求出建设项目总投资。计算公式为：</a:t>
            </a:r>
            <a:endParaRPr lang="zh-CN" altLang="en-US">
              <a:latin typeface="Arial" panose="020B0604020202020204" pitchFamily="34" charset="0"/>
              <a:ea typeface="华文楷体" pitchFamily="2" charset="-122"/>
            </a:endParaRPr>
          </a:p>
        </p:txBody>
      </p:sp>
      <p:graphicFrame>
        <p:nvGraphicFramePr>
          <p:cNvPr id="53250" name="对象 53250"/>
          <p:cNvGraphicFramePr>
            <a:graphicFrameLocks noChangeAspect="1"/>
          </p:cNvGraphicFramePr>
          <p:nvPr/>
        </p:nvGraphicFramePr>
        <p:xfrm>
          <a:off x="942975" y="1981200"/>
          <a:ext cx="3602038" cy="357188"/>
        </p:xfrm>
        <a:graphic>
          <a:graphicData uri="http://schemas.openxmlformats.org/presentationml/2006/ole">
            <mc:AlternateContent xmlns:mc="http://schemas.openxmlformats.org/markup-compatibility/2006">
              <mc:Choice xmlns:v="urn:schemas-microsoft-com:vml" Requires="v">
                <p:oleObj spid="_x0000_s3080" name="" r:id="rId1" imgW="2311400" imgH="228600" progId="Equation.3">
                  <p:embed/>
                </p:oleObj>
              </mc:Choice>
              <mc:Fallback>
                <p:oleObj name="" r:id="rId1" imgW="2311400" imgH="228600" progId="Equation.3">
                  <p:embed/>
                  <p:pic>
                    <p:nvPicPr>
                      <p:cNvPr id="0" name="图片 3079"/>
                      <p:cNvPicPr/>
                      <p:nvPr/>
                    </p:nvPicPr>
                    <p:blipFill>
                      <a:blip r:embed="rId2"/>
                      <a:stretch>
                        <a:fillRect/>
                      </a:stretch>
                    </p:blipFill>
                    <p:spPr>
                      <a:xfrm>
                        <a:off x="942975" y="1981200"/>
                        <a:ext cx="3602038" cy="357188"/>
                      </a:xfrm>
                      <a:prstGeom prst="rect">
                        <a:avLst/>
                      </a:prstGeom>
                      <a:noFill/>
                      <a:ln w="38100">
                        <a:noFill/>
                        <a:miter/>
                      </a:ln>
                    </p:spPr>
                  </p:pic>
                </p:oleObj>
              </mc:Fallback>
            </mc:AlternateContent>
          </a:graphicData>
        </a:graphic>
      </p:graphicFrame>
      <p:sp>
        <p:nvSpPr>
          <p:cNvPr id="53251" name="文本框 53251"/>
          <p:cNvSpPr txBox="1"/>
          <p:nvPr/>
        </p:nvSpPr>
        <p:spPr>
          <a:xfrm>
            <a:off x="533400" y="2438400"/>
            <a:ext cx="7924800" cy="3254375"/>
          </a:xfrm>
          <a:prstGeom prst="rect">
            <a:avLst/>
          </a:prstGeom>
          <a:noFill/>
          <a:ln w="9525">
            <a:noFill/>
          </a:ln>
        </p:spPr>
        <p:txBody>
          <a:bodyPr anchor="t">
            <a:spAutoFit/>
          </a:bodyPr>
          <a:p>
            <a:pPr>
              <a:spcBef>
                <a:spcPct val="50000"/>
              </a:spcBef>
            </a:pPr>
            <a:r>
              <a:rPr lang="zh-CN" altLang="en-US" sz="1600">
                <a:latin typeface="华文楷体" pitchFamily="2" charset="-122"/>
                <a:ea typeface="华文楷体" pitchFamily="2" charset="-122"/>
              </a:rPr>
              <a:t>式中    </a:t>
            </a:r>
            <a:r>
              <a:rPr lang="en-US" altLang="zh-CN" sz="1600">
                <a:latin typeface="华文楷体" pitchFamily="2" charset="-122"/>
                <a:ea typeface="华文楷体" pitchFamily="2" charset="-122"/>
              </a:rPr>
              <a:t>C——</a:t>
            </a:r>
            <a:r>
              <a:rPr lang="zh-CN" altLang="en-US" sz="1600">
                <a:latin typeface="华文楷体" pitchFamily="2" charset="-122"/>
                <a:ea typeface="华文楷体" pitchFamily="2" charset="-122"/>
              </a:rPr>
              <a:t>拟建项目的建设投资额；</a:t>
            </a:r>
            <a:endParaRPr lang="zh-CN" altLang="en-US" sz="1600">
              <a:latin typeface="华文楷体" pitchFamily="2" charset="-122"/>
              <a:ea typeface="华文楷体" pitchFamily="2" charset="-122"/>
            </a:endParaRPr>
          </a:p>
          <a:p>
            <a:pPr>
              <a:spcBef>
                <a:spcPct val="50000"/>
              </a:spcBef>
            </a:pPr>
            <a:r>
              <a:rPr lang="zh-CN" altLang="en-US" sz="1600">
                <a:latin typeface="华文楷体" pitchFamily="2" charset="-122"/>
                <a:ea typeface="华文楷体" pitchFamily="2" charset="-122"/>
              </a:rPr>
              <a:t>           </a:t>
            </a:r>
            <a:r>
              <a:rPr lang="en-US" altLang="zh-CN" sz="1600">
                <a:latin typeface="华文楷体" pitchFamily="2" charset="-122"/>
                <a:ea typeface="华文楷体" pitchFamily="2" charset="-122"/>
              </a:rPr>
              <a:t>E——</a:t>
            </a:r>
            <a:r>
              <a:rPr lang="zh-CN" altLang="en-US" sz="1600">
                <a:latin typeface="华文楷体" pitchFamily="2" charset="-122"/>
                <a:ea typeface="华文楷体" pitchFamily="2" charset="-122"/>
              </a:rPr>
              <a:t>根据设备清单按现行价格计算的设备费（包括运杂费）的总和；</a:t>
            </a:r>
            <a:endParaRPr lang="zh-CN" altLang="en-US" sz="1600">
              <a:latin typeface="华文楷体" pitchFamily="2" charset="-122"/>
              <a:ea typeface="华文楷体" pitchFamily="2" charset="-122"/>
            </a:endParaRPr>
          </a:p>
          <a:p>
            <a:pPr>
              <a:spcBef>
                <a:spcPct val="50000"/>
              </a:spcBef>
            </a:pPr>
            <a:r>
              <a:rPr lang="zh-CN" altLang="en-US" sz="1600">
                <a:latin typeface="华文楷体" pitchFamily="2" charset="-122"/>
                <a:ea typeface="华文楷体" pitchFamily="2" charset="-122"/>
              </a:rPr>
              <a:t> </a:t>
            </a:r>
            <a:r>
              <a:rPr lang="en-US" altLang="zh-CN" sz="1600">
                <a:latin typeface="华文楷体" pitchFamily="2" charset="-122"/>
                <a:ea typeface="华文楷体" pitchFamily="2" charset="-122"/>
              </a:rPr>
              <a:t>P1</a:t>
            </a:r>
            <a:r>
              <a:rPr lang="zh-CN" altLang="en-US" sz="1600">
                <a:latin typeface="华文楷体" pitchFamily="2" charset="-122"/>
                <a:ea typeface="华文楷体" pitchFamily="2" charset="-122"/>
              </a:rPr>
              <a:t>、</a:t>
            </a:r>
            <a:r>
              <a:rPr lang="en-US" altLang="zh-CN" sz="1600">
                <a:latin typeface="华文楷体" pitchFamily="2" charset="-122"/>
                <a:ea typeface="华文楷体" pitchFamily="2" charset="-122"/>
              </a:rPr>
              <a:t>P2</a:t>
            </a:r>
            <a:r>
              <a:rPr lang="zh-CN" altLang="en-US" sz="1600">
                <a:latin typeface="华文楷体" pitchFamily="2" charset="-122"/>
                <a:ea typeface="华文楷体" pitchFamily="2" charset="-122"/>
              </a:rPr>
              <a:t>、</a:t>
            </a:r>
            <a:r>
              <a:rPr lang="en-US" altLang="zh-CN" sz="1600">
                <a:latin typeface="华文楷体" pitchFamily="2" charset="-122"/>
                <a:ea typeface="华文楷体" pitchFamily="2" charset="-122"/>
              </a:rPr>
              <a:t>P3——</a:t>
            </a:r>
            <a:r>
              <a:rPr lang="zh-CN" altLang="en-US" sz="1600">
                <a:latin typeface="华文楷体" pitchFamily="2" charset="-122"/>
                <a:ea typeface="华文楷体" pitchFamily="2" charset="-122"/>
              </a:rPr>
              <a:t>表示已建成项目中的建筑、安装及其他工程费用分别占设备费的百分比；</a:t>
            </a:r>
            <a:endParaRPr lang="zh-CN" altLang="en-US" sz="1600">
              <a:latin typeface="华文楷体" pitchFamily="2" charset="-122"/>
              <a:ea typeface="华文楷体" pitchFamily="2" charset="-122"/>
            </a:endParaRPr>
          </a:p>
          <a:p>
            <a:pPr>
              <a:spcBef>
                <a:spcPct val="50000"/>
              </a:spcBef>
            </a:pPr>
            <a:r>
              <a:rPr lang="zh-CN" altLang="en-US" sz="1600">
                <a:latin typeface="华文楷体" pitchFamily="2" charset="-122"/>
                <a:ea typeface="华文楷体" pitchFamily="2" charset="-122"/>
              </a:rPr>
              <a:t>    </a:t>
            </a:r>
            <a:r>
              <a:rPr lang="en-US" altLang="zh-CN" sz="1600">
                <a:latin typeface="华文楷体" pitchFamily="2" charset="-122"/>
                <a:ea typeface="华文楷体" pitchFamily="2" charset="-122"/>
              </a:rPr>
              <a:t>f1</a:t>
            </a:r>
            <a:r>
              <a:rPr lang="zh-CN" altLang="en-US" sz="1600">
                <a:latin typeface="华文楷体" pitchFamily="2" charset="-122"/>
                <a:ea typeface="华文楷体" pitchFamily="2" charset="-122"/>
              </a:rPr>
              <a:t>、</a:t>
            </a:r>
            <a:r>
              <a:rPr lang="en-US" altLang="zh-CN" sz="1600">
                <a:latin typeface="华文楷体" pitchFamily="2" charset="-122"/>
                <a:ea typeface="华文楷体" pitchFamily="2" charset="-122"/>
              </a:rPr>
              <a:t>f2</a:t>
            </a:r>
            <a:r>
              <a:rPr lang="zh-CN" altLang="en-US" sz="1600">
                <a:latin typeface="华文楷体" pitchFamily="2" charset="-122"/>
                <a:ea typeface="华文楷体" pitchFamily="2" charset="-122"/>
              </a:rPr>
              <a:t>、</a:t>
            </a:r>
            <a:r>
              <a:rPr lang="en-US" altLang="zh-CN" sz="1600">
                <a:latin typeface="华文楷体" pitchFamily="2" charset="-122"/>
                <a:ea typeface="华文楷体" pitchFamily="2" charset="-122"/>
              </a:rPr>
              <a:t>f3——</a:t>
            </a:r>
            <a:r>
              <a:rPr lang="zh-CN" altLang="en-US" sz="1600">
                <a:latin typeface="华文楷体" pitchFamily="2" charset="-122"/>
                <a:ea typeface="华文楷体" pitchFamily="2" charset="-122"/>
              </a:rPr>
              <a:t>表示由于时间因素引起的定额、价格、费用标准等变化的综合调整系数；</a:t>
            </a:r>
            <a:endParaRPr lang="zh-CN" altLang="en-US" sz="1600">
              <a:latin typeface="华文楷体" pitchFamily="2" charset="-122"/>
              <a:ea typeface="华文楷体" pitchFamily="2" charset="-122"/>
            </a:endParaRPr>
          </a:p>
          <a:p>
            <a:pPr>
              <a:spcBef>
                <a:spcPct val="50000"/>
              </a:spcBef>
            </a:pPr>
            <a:r>
              <a:rPr lang="zh-CN" altLang="en-US" sz="1600">
                <a:latin typeface="华文楷体" pitchFamily="2" charset="-122"/>
                <a:ea typeface="华文楷体" pitchFamily="2" charset="-122"/>
              </a:rPr>
              <a:t>            </a:t>
            </a:r>
            <a:r>
              <a:rPr lang="en-US" altLang="zh-CN" sz="1600">
                <a:latin typeface="华文楷体" pitchFamily="2" charset="-122"/>
                <a:ea typeface="华文楷体" pitchFamily="2" charset="-122"/>
              </a:rPr>
              <a:t>I——</a:t>
            </a:r>
            <a:r>
              <a:rPr lang="zh-CN" altLang="en-US" sz="1600">
                <a:latin typeface="华文楷体" pitchFamily="2" charset="-122"/>
                <a:ea typeface="华文楷体" pitchFamily="2" charset="-122"/>
              </a:rPr>
              <a:t>拟建项目的其他费用。</a:t>
            </a:r>
            <a:endParaRPr lang="zh-CN" altLang="en-US" sz="1600">
              <a:latin typeface="华文楷体" pitchFamily="2" charset="-122"/>
              <a:ea typeface="华文楷体" pitchFamily="2" charset="-122"/>
            </a:endParaRPr>
          </a:p>
          <a:p>
            <a:pPr>
              <a:spcBef>
                <a:spcPct val="50000"/>
              </a:spcBef>
            </a:pPr>
            <a:r>
              <a:rPr lang="zh-CN" altLang="en-US" sz="1600">
                <a:latin typeface="华文楷体" pitchFamily="2" charset="-122"/>
                <a:ea typeface="华文楷体" pitchFamily="2" charset="-122"/>
              </a:rPr>
              <a:t>（</a:t>
            </a:r>
            <a:r>
              <a:rPr lang="en-US" altLang="zh-CN">
                <a:latin typeface="华文楷体" pitchFamily="2" charset="-122"/>
                <a:ea typeface="华文楷体" pitchFamily="2" charset="-122"/>
              </a:rPr>
              <a:t>2</a:t>
            </a:r>
            <a:r>
              <a:rPr lang="zh-CN" altLang="en-US">
                <a:latin typeface="华文楷体" pitchFamily="2" charset="-122"/>
                <a:ea typeface="华文楷体" pitchFamily="2" charset="-122"/>
              </a:rPr>
              <a:t>）主体专业系数法。</a:t>
            </a:r>
            <a:r>
              <a:rPr lang="zh-CN" altLang="en-US">
                <a:latin typeface="Arial" panose="020B0604020202020204" pitchFamily="34" charset="0"/>
                <a:ea typeface="华文楷体" pitchFamily="2" charset="-122"/>
              </a:rPr>
              <a:t>以拟建项目中投资比重较大，并与生产能力直接相关的工艺设备投资为基数，根据已建同类项目的有关资料，计算出拟建项目各专业工程与工艺设备投资的百分比，进而求项目总投资。计算公式为：</a:t>
            </a:r>
            <a:endParaRPr lang="zh-CN" altLang="en-US">
              <a:latin typeface="Arial" panose="020B0604020202020204" pitchFamily="34" charset="0"/>
              <a:ea typeface="华文楷体" pitchFamily="2" charset="-122"/>
            </a:endParaRPr>
          </a:p>
        </p:txBody>
      </p:sp>
      <p:graphicFrame>
        <p:nvGraphicFramePr>
          <p:cNvPr id="53252" name="对象 53252"/>
          <p:cNvGraphicFramePr>
            <a:graphicFrameLocks noChangeAspect="1"/>
          </p:cNvGraphicFramePr>
          <p:nvPr/>
        </p:nvGraphicFramePr>
        <p:xfrm>
          <a:off x="947738" y="5781675"/>
          <a:ext cx="3840162" cy="376238"/>
        </p:xfrm>
        <a:graphic>
          <a:graphicData uri="http://schemas.openxmlformats.org/presentationml/2006/ole">
            <mc:AlternateContent xmlns:mc="http://schemas.openxmlformats.org/markup-compatibility/2006">
              <mc:Choice xmlns:v="urn:schemas-microsoft-com:vml" Requires="v">
                <p:oleObj spid="_x0000_s3081" name="" r:id="rId3" imgW="2462530" imgH="241300" progId="Equation.3">
                  <p:embed/>
                </p:oleObj>
              </mc:Choice>
              <mc:Fallback>
                <p:oleObj name="" r:id="rId3" imgW="2462530" imgH="241300" progId="Equation.3">
                  <p:embed/>
                  <p:pic>
                    <p:nvPicPr>
                      <p:cNvPr id="0" name="图片 3080"/>
                      <p:cNvPicPr/>
                      <p:nvPr/>
                    </p:nvPicPr>
                    <p:blipFill>
                      <a:blip r:embed="rId4"/>
                      <a:stretch>
                        <a:fillRect/>
                      </a:stretch>
                    </p:blipFill>
                    <p:spPr>
                      <a:xfrm>
                        <a:off x="947738" y="5781675"/>
                        <a:ext cx="3840162" cy="376238"/>
                      </a:xfrm>
                      <a:prstGeom prst="rect">
                        <a:avLst/>
                      </a:prstGeom>
                      <a:noFill/>
                      <a:ln w="38100">
                        <a:noFill/>
                        <a:miter/>
                      </a:ln>
                    </p:spPr>
                  </p:pic>
                </p:oleObj>
              </mc:Fallback>
            </mc:AlternateContent>
          </a:graphicData>
        </a:graphic>
      </p:graphicFrame>
      <p:sp>
        <p:nvSpPr>
          <p:cNvPr id="53253" name="文本框 53253"/>
          <p:cNvSpPr txBox="1"/>
          <p:nvPr/>
        </p:nvSpPr>
        <p:spPr>
          <a:xfrm>
            <a:off x="685800" y="6172200"/>
            <a:ext cx="7848600" cy="366713"/>
          </a:xfrm>
          <a:prstGeom prst="rect">
            <a:avLst/>
          </a:prstGeom>
          <a:noFill/>
          <a:ln w="9525">
            <a:noFill/>
          </a:ln>
        </p:spPr>
        <p:txBody>
          <a:bodyPr anchor="t">
            <a:spAutoFit/>
          </a:bodyPr>
          <a:p>
            <a:pPr>
              <a:spcBef>
                <a:spcPct val="50000"/>
              </a:spcBef>
            </a:pPr>
            <a:r>
              <a:rPr lang="en-US" altLang="zh-CN">
                <a:latin typeface="华文楷体" pitchFamily="2" charset="-122"/>
                <a:ea typeface="华文楷体" pitchFamily="2" charset="-122"/>
              </a:rPr>
              <a:t>P’1</a:t>
            </a:r>
            <a:r>
              <a:rPr lang="zh-CN" altLang="en-US">
                <a:latin typeface="华文楷体" pitchFamily="2" charset="-122"/>
                <a:ea typeface="华文楷体" pitchFamily="2" charset="-122"/>
              </a:rPr>
              <a:t>、</a:t>
            </a:r>
            <a:r>
              <a:rPr lang="en-US" altLang="zh-CN">
                <a:latin typeface="华文楷体" pitchFamily="2" charset="-122"/>
                <a:ea typeface="华文楷体" pitchFamily="2" charset="-122"/>
              </a:rPr>
              <a:t>P’2</a:t>
            </a:r>
            <a:r>
              <a:rPr lang="zh-CN" altLang="en-US">
                <a:latin typeface="华文楷体" pitchFamily="2" charset="-122"/>
                <a:ea typeface="华文楷体" pitchFamily="2" charset="-122"/>
              </a:rPr>
              <a:t>、</a:t>
            </a:r>
            <a:r>
              <a:rPr lang="en-US" altLang="zh-CN">
                <a:latin typeface="华文楷体" pitchFamily="2" charset="-122"/>
                <a:ea typeface="华文楷体" pitchFamily="2" charset="-122"/>
              </a:rPr>
              <a:t>P’3……——</a:t>
            </a:r>
            <a:r>
              <a:rPr lang="zh-CN" altLang="en-US">
                <a:latin typeface="华文楷体" pitchFamily="2" charset="-122"/>
                <a:ea typeface="华文楷体" pitchFamily="2" charset="-122"/>
              </a:rPr>
              <a:t>已建项目中各专业工程费用与设备投资的比重。</a:t>
            </a:r>
            <a:endParaRPr lang="zh-CN" altLang="en-US">
              <a:latin typeface="华文楷体" pitchFamily="2" charset="-122"/>
              <a:ea typeface="华文楷体" pitchFamily="2" charset="-122"/>
            </a:endParaRPr>
          </a:p>
        </p:txBody>
      </p:sp>
    </p:spTree>
  </p:cSld>
  <p:clrMapOvr>
    <a:masterClrMapping/>
  </p:clrMapOvr>
  <p:transition spd="med">
    <p:cover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8193"/>
          <p:cNvSpPr>
            <a:spLocks noGrp="1"/>
          </p:cNvSpPr>
          <p:nvPr>
            <p:ph type="title"/>
          </p:nvPr>
        </p:nvSpPr>
        <p:spPr>
          <a:xfrm>
            <a:off x="574675" y="304800"/>
            <a:ext cx="8001000" cy="681038"/>
          </a:xfrm>
          <a:ln/>
        </p:spPr>
        <p:txBody>
          <a:bodyPr anchor="b"/>
          <a:p>
            <a:r>
              <a:rPr lang="zh-CN" altLang="en-US" sz="2500">
                <a:ea typeface="华文楷体" pitchFamily="2" charset="-122"/>
              </a:rPr>
              <a:t>项目建设周期各阶段</a:t>
            </a:r>
            <a:endParaRPr lang="zh-CN" altLang="en-US" sz="2500">
              <a:ea typeface="华文楷体" pitchFamily="2" charset="-122"/>
            </a:endParaRPr>
          </a:p>
        </p:txBody>
      </p:sp>
      <p:graphicFrame>
        <p:nvGraphicFramePr>
          <p:cNvPr id="8195" name="内容占位符 8194"/>
          <p:cNvGraphicFramePr/>
          <p:nvPr>
            <p:ph idx="1"/>
          </p:nvPr>
        </p:nvGraphicFramePr>
        <p:xfrm>
          <a:off x="152400" y="1066800"/>
          <a:ext cx="8686800" cy="5568950"/>
        </p:xfrm>
        <a:graphic>
          <a:graphicData uri="http://schemas.openxmlformats.org/drawingml/2006/table">
            <a:tbl>
              <a:tblPr/>
              <a:tblGrid>
                <a:gridCol w="334963"/>
                <a:gridCol w="655637"/>
                <a:gridCol w="2819400"/>
                <a:gridCol w="914400"/>
                <a:gridCol w="3048000"/>
                <a:gridCol w="914400"/>
              </a:tblGrid>
              <a:tr h="904875">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latin typeface="华文楷体" pitchFamily="2" charset="-122"/>
                          <a:ea typeface="华文楷体" pitchFamily="2" charset="-122"/>
                        </a:rPr>
                        <a:t>序号</a:t>
                      </a:r>
                      <a:endParaRPr lang="zh-CN" altLang="en-US" sz="17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latin typeface="华文楷体" pitchFamily="2" charset="-122"/>
                          <a:ea typeface="华文楷体" pitchFamily="2" charset="-122"/>
                        </a:rPr>
                        <a:t>阶段</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latin typeface="华文楷体" pitchFamily="2" charset="-122"/>
                          <a:ea typeface="华文楷体" pitchFamily="2" charset="-122"/>
                        </a:rPr>
                        <a:t>内容</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latin typeface="华文楷体" pitchFamily="2" charset="-122"/>
                          <a:ea typeface="华文楷体" pitchFamily="2" charset="-122"/>
                        </a:rPr>
                        <a:t>基本</a:t>
                      </a:r>
                      <a:endParaRPr lang="zh-CN" altLang="en-US" sz="1700">
                        <a:latin typeface="华文楷体" pitchFamily="2" charset="-122"/>
                        <a:ea typeface="华文楷体" pitchFamily="2" charset="-122"/>
                      </a:endParaRPr>
                    </a:p>
                    <a:p>
                      <a:pPr marL="0" lvl="0" indent="0" algn="ctr">
                        <a:buNone/>
                      </a:pPr>
                      <a:r>
                        <a:rPr lang="zh-CN" altLang="en-US" sz="1700">
                          <a:latin typeface="华文楷体" pitchFamily="2" charset="-122"/>
                          <a:ea typeface="华文楷体" pitchFamily="2" charset="-122"/>
                        </a:rPr>
                        <a:t>特征</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latin typeface="华文楷体" pitchFamily="2" charset="-122"/>
                          <a:ea typeface="华文楷体" pitchFamily="2" charset="-122"/>
                        </a:rPr>
                        <a:t>投入</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latin typeface="华文楷体" pitchFamily="2" charset="-122"/>
                          <a:ea typeface="华文楷体" pitchFamily="2" charset="-122"/>
                        </a:rPr>
                        <a:t>费用</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87475">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700">
                          <a:latin typeface="华文楷体" pitchFamily="2" charset="-122"/>
                          <a:ea typeface="华文楷体" pitchFamily="2" charset="-122"/>
                        </a:rPr>
                        <a:t>1</a:t>
                      </a:r>
                      <a:endParaRPr lang="en-US" altLang="zh-CN" sz="17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决策阶段</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700">
                          <a:latin typeface="华文楷体" pitchFamily="2" charset="-122"/>
                          <a:ea typeface="华文楷体" pitchFamily="2" charset="-122"/>
                        </a:rPr>
                        <a:t>1</a:t>
                      </a:r>
                      <a:r>
                        <a:rPr lang="zh-CN" altLang="en-US" sz="1700">
                          <a:latin typeface="华文楷体" pitchFamily="2" charset="-122"/>
                          <a:ea typeface="华文楷体" pitchFamily="2" charset="-122"/>
                        </a:rPr>
                        <a:t>、投资意向；</a:t>
                      </a:r>
                      <a:r>
                        <a:rPr lang="en-US" altLang="zh-CN" sz="1700">
                          <a:latin typeface="华文楷体" pitchFamily="2" charset="-122"/>
                          <a:ea typeface="华文楷体" pitchFamily="2" charset="-122"/>
                        </a:rPr>
                        <a:t>2</a:t>
                      </a:r>
                      <a:r>
                        <a:rPr lang="zh-CN" altLang="en-US" sz="1700">
                          <a:latin typeface="华文楷体" pitchFamily="2" charset="-122"/>
                          <a:ea typeface="华文楷体" pitchFamily="2" charset="-122"/>
                        </a:rPr>
                        <a:t>、市场研究与投资机会分析；</a:t>
                      </a:r>
                      <a:r>
                        <a:rPr lang="en-US" altLang="zh-CN" sz="1700">
                          <a:latin typeface="华文楷体" pitchFamily="2" charset="-122"/>
                          <a:ea typeface="华文楷体" pitchFamily="2" charset="-122"/>
                        </a:rPr>
                        <a:t>3</a:t>
                      </a:r>
                      <a:r>
                        <a:rPr lang="zh-CN" altLang="en-US" sz="1700">
                          <a:latin typeface="华文楷体" pitchFamily="2" charset="-122"/>
                          <a:ea typeface="华文楷体" pitchFamily="2" charset="-122"/>
                        </a:rPr>
                        <a:t>、项目建议书；</a:t>
                      </a:r>
                      <a:r>
                        <a:rPr lang="en-US" altLang="zh-CN" sz="1700">
                          <a:latin typeface="华文楷体" pitchFamily="2" charset="-122"/>
                          <a:ea typeface="华文楷体" pitchFamily="2" charset="-122"/>
                        </a:rPr>
                        <a:t>4</a:t>
                      </a:r>
                      <a:r>
                        <a:rPr lang="zh-CN" altLang="en-US" sz="1700">
                          <a:latin typeface="华文楷体" pitchFamily="2" charset="-122"/>
                          <a:ea typeface="华文楷体" pitchFamily="2" charset="-122"/>
                        </a:rPr>
                        <a:t>、初步可行性研究；</a:t>
                      </a:r>
                      <a:r>
                        <a:rPr lang="en-US" altLang="zh-CN" sz="1700">
                          <a:latin typeface="华文楷体" pitchFamily="2" charset="-122"/>
                          <a:ea typeface="华文楷体" pitchFamily="2" charset="-122"/>
                        </a:rPr>
                        <a:t>5</a:t>
                      </a:r>
                      <a:r>
                        <a:rPr lang="zh-CN" altLang="en-US" sz="1700">
                          <a:latin typeface="华文楷体" pitchFamily="2" charset="-122"/>
                          <a:ea typeface="华文楷体" pitchFamily="2" charset="-122"/>
                        </a:rPr>
                        <a:t>、详细可行性研究；</a:t>
                      </a:r>
                      <a:r>
                        <a:rPr lang="en-US" altLang="zh-CN" sz="1700">
                          <a:latin typeface="华文楷体" pitchFamily="2" charset="-122"/>
                          <a:ea typeface="华文楷体" pitchFamily="2" charset="-122"/>
                        </a:rPr>
                        <a:t>6</a:t>
                      </a:r>
                      <a:r>
                        <a:rPr lang="zh-CN" altLang="en-US" sz="1700">
                          <a:latin typeface="华文楷体" pitchFamily="2" charset="-122"/>
                          <a:ea typeface="华文楷体" pitchFamily="2" charset="-122"/>
                        </a:rPr>
                        <a:t>、建设项目决策</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智力化或称知识密集性</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投资机会分析费、市场调查分析费和可行性研究费</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≤总投资   的</a:t>
                      </a:r>
                      <a:r>
                        <a:rPr lang="en-US" altLang="zh-CN" sz="1700">
                          <a:latin typeface="华文楷体" pitchFamily="2" charset="-122"/>
                          <a:ea typeface="华文楷体" pitchFamily="2" charset="-122"/>
                        </a:rPr>
                        <a:t>5%</a:t>
                      </a:r>
                      <a:endParaRPr lang="en-US" altLang="zh-CN"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27125">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700">
                          <a:latin typeface="华文楷体" pitchFamily="2" charset="-122"/>
                          <a:ea typeface="华文楷体" pitchFamily="2" charset="-122"/>
                        </a:rPr>
                        <a:t>2</a:t>
                      </a:r>
                      <a:endParaRPr lang="en-US" altLang="zh-CN" sz="17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设计阶段</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700">
                          <a:latin typeface="华文楷体" pitchFamily="2" charset="-122"/>
                          <a:ea typeface="华文楷体" pitchFamily="2" charset="-122"/>
                        </a:rPr>
                        <a:t>1</a:t>
                      </a:r>
                      <a:r>
                        <a:rPr lang="zh-CN" altLang="en-US" sz="1700">
                          <a:latin typeface="华文楷体" pitchFamily="2" charset="-122"/>
                          <a:ea typeface="华文楷体" pitchFamily="2" charset="-122"/>
                        </a:rPr>
                        <a:t>、初步设计；</a:t>
                      </a:r>
                      <a:r>
                        <a:rPr lang="en-US" altLang="zh-CN" sz="1700">
                          <a:latin typeface="华文楷体" pitchFamily="2" charset="-122"/>
                          <a:ea typeface="华文楷体" pitchFamily="2" charset="-122"/>
                        </a:rPr>
                        <a:t>2</a:t>
                      </a:r>
                      <a:r>
                        <a:rPr lang="zh-CN" altLang="en-US" sz="1700">
                          <a:latin typeface="华文楷体" pitchFamily="2" charset="-122"/>
                          <a:ea typeface="华文楷体" pitchFamily="2" charset="-122"/>
                        </a:rPr>
                        <a:t>、投资准备；</a:t>
                      </a:r>
                      <a:r>
                        <a:rPr lang="en-US" altLang="zh-CN" sz="1700">
                          <a:latin typeface="华文楷体" pitchFamily="2" charset="-122"/>
                          <a:ea typeface="华文楷体" pitchFamily="2" charset="-122"/>
                        </a:rPr>
                        <a:t>3</a:t>
                      </a:r>
                      <a:r>
                        <a:rPr lang="zh-CN" altLang="en-US" sz="1700">
                          <a:latin typeface="华文楷体" pitchFamily="2" charset="-122"/>
                          <a:ea typeface="华文楷体" pitchFamily="2" charset="-122"/>
                        </a:rPr>
                        <a:t>、技术设计；</a:t>
                      </a:r>
                      <a:r>
                        <a:rPr lang="en-US" altLang="zh-CN" sz="1700">
                          <a:latin typeface="华文楷体" pitchFamily="2" charset="-122"/>
                          <a:ea typeface="华文楷体" pitchFamily="2" charset="-122"/>
                        </a:rPr>
                        <a:t>4</a:t>
                      </a:r>
                      <a:r>
                        <a:rPr lang="zh-CN" altLang="en-US" sz="1700">
                          <a:latin typeface="华文楷体" pitchFamily="2" charset="-122"/>
                          <a:ea typeface="华文楷体" pitchFamily="2" charset="-122"/>
                        </a:rPr>
                        <a:t>、施工图设计</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智力和技术的双重性</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a:t>
                      </a:r>
                      <a:r>
                        <a:rPr lang="en-US" altLang="zh-CN" sz="1700">
                          <a:latin typeface="华文楷体" pitchFamily="2" charset="-122"/>
                          <a:ea typeface="华文楷体" pitchFamily="2" charset="-122"/>
                        </a:rPr>
                        <a:t>1</a:t>
                      </a:r>
                      <a:r>
                        <a:rPr lang="zh-CN" altLang="en-US" sz="1700">
                          <a:latin typeface="华文楷体" pitchFamily="2" charset="-122"/>
                          <a:ea typeface="华文楷体" pitchFamily="2" charset="-122"/>
                        </a:rPr>
                        <a:t>）设计人员的工作报酬（</a:t>
                      </a:r>
                      <a:r>
                        <a:rPr lang="en-US" altLang="zh-CN" sz="1700">
                          <a:latin typeface="华文楷体" pitchFamily="2" charset="-122"/>
                          <a:ea typeface="华文楷体" pitchFamily="2" charset="-122"/>
                        </a:rPr>
                        <a:t>2</a:t>
                      </a:r>
                      <a:r>
                        <a:rPr lang="zh-CN" altLang="en-US" sz="1700">
                          <a:latin typeface="华文楷体" pitchFamily="2" charset="-122"/>
                          <a:ea typeface="华文楷体" pitchFamily="2" charset="-122"/>
                        </a:rPr>
                        <a:t>）某些重要建设要素的预订和购置，主要订购的是土地和特殊材料设备</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≤总投资的</a:t>
                      </a:r>
                      <a:r>
                        <a:rPr lang="en-US" altLang="zh-CN" sz="1700">
                          <a:latin typeface="华文楷体" pitchFamily="2" charset="-122"/>
                          <a:ea typeface="华文楷体" pitchFamily="2" charset="-122"/>
                        </a:rPr>
                        <a:t>10%</a:t>
                      </a:r>
                      <a:endParaRPr lang="en-US" altLang="zh-CN"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44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700">
                          <a:latin typeface="华文楷体" pitchFamily="2" charset="-122"/>
                          <a:ea typeface="华文楷体" pitchFamily="2" charset="-122"/>
                        </a:rPr>
                        <a:t>3</a:t>
                      </a:r>
                      <a:endParaRPr lang="en-US" altLang="zh-CN" sz="17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施工阶段</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700">
                          <a:latin typeface="华文楷体" pitchFamily="2" charset="-122"/>
                          <a:ea typeface="华文楷体" pitchFamily="2" charset="-122"/>
                        </a:rPr>
                        <a:t>1</a:t>
                      </a:r>
                      <a:r>
                        <a:rPr lang="zh-CN" altLang="en-US" sz="1700">
                          <a:latin typeface="华文楷体" pitchFamily="2" charset="-122"/>
                          <a:ea typeface="华文楷体" pitchFamily="2" charset="-122"/>
                        </a:rPr>
                        <a:t>、施工组织设计；</a:t>
                      </a:r>
                      <a:r>
                        <a:rPr lang="en-US" altLang="zh-CN" sz="1700">
                          <a:latin typeface="华文楷体" pitchFamily="2" charset="-122"/>
                          <a:ea typeface="华文楷体" pitchFamily="2" charset="-122"/>
                        </a:rPr>
                        <a:t>2</a:t>
                      </a:r>
                      <a:r>
                        <a:rPr lang="zh-CN" altLang="en-US" sz="1700">
                          <a:latin typeface="华文楷体" pitchFamily="2" charset="-122"/>
                          <a:ea typeface="华文楷体" pitchFamily="2" charset="-122"/>
                        </a:rPr>
                        <a:t>、施工准备；</a:t>
                      </a:r>
                      <a:endParaRPr lang="zh-CN" altLang="en-US" sz="1700">
                        <a:latin typeface="华文楷体" pitchFamily="2" charset="-122"/>
                        <a:ea typeface="华文楷体" pitchFamily="2" charset="-122"/>
                      </a:endParaRPr>
                    </a:p>
                    <a:p>
                      <a:pPr marL="0" lvl="0" indent="0">
                        <a:buNone/>
                      </a:pPr>
                      <a:r>
                        <a:rPr lang="en-US" altLang="zh-CN" sz="1700">
                          <a:latin typeface="华文楷体" pitchFamily="2" charset="-122"/>
                          <a:ea typeface="华文楷体" pitchFamily="2" charset="-122"/>
                        </a:rPr>
                        <a:t>3</a:t>
                      </a:r>
                      <a:r>
                        <a:rPr lang="zh-CN" altLang="en-US" sz="1700">
                          <a:latin typeface="华文楷体" pitchFamily="2" charset="-122"/>
                          <a:ea typeface="华文楷体" pitchFamily="2" charset="-122"/>
                        </a:rPr>
                        <a:t>、组织施工；</a:t>
                      </a:r>
                      <a:r>
                        <a:rPr lang="en-US" altLang="zh-CN" sz="1700">
                          <a:latin typeface="华文楷体" pitchFamily="2" charset="-122"/>
                          <a:ea typeface="华文楷体" pitchFamily="2" charset="-122"/>
                        </a:rPr>
                        <a:t>4</a:t>
                      </a:r>
                      <a:r>
                        <a:rPr lang="zh-CN" altLang="en-US" sz="1700">
                          <a:latin typeface="华文楷体" pitchFamily="2" charset="-122"/>
                          <a:ea typeface="华文楷体" pitchFamily="2" charset="-122"/>
                        </a:rPr>
                        <a:t>、生产准备；</a:t>
                      </a:r>
                      <a:r>
                        <a:rPr lang="en-US" altLang="zh-CN" sz="1700">
                          <a:latin typeface="华文楷体" pitchFamily="2" charset="-122"/>
                          <a:ea typeface="华文楷体" pitchFamily="2" charset="-122"/>
                        </a:rPr>
                        <a:t>5</a:t>
                      </a:r>
                      <a:r>
                        <a:rPr lang="zh-CN" altLang="en-US" sz="1700">
                          <a:latin typeface="华文楷体" pitchFamily="2" charset="-122"/>
                          <a:ea typeface="华文楷体" pitchFamily="2" charset="-122"/>
                        </a:rPr>
                        <a:t>、竣工验收</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资金和劳动的双重性</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a:t>
                      </a:r>
                      <a:r>
                        <a:rPr lang="en-US" altLang="zh-CN" sz="1700">
                          <a:latin typeface="华文楷体" pitchFamily="2" charset="-122"/>
                          <a:ea typeface="华文楷体" pitchFamily="2" charset="-122"/>
                        </a:rPr>
                        <a:t>1</a:t>
                      </a:r>
                      <a:r>
                        <a:rPr lang="zh-CN" altLang="en-US" sz="1700">
                          <a:latin typeface="华文楷体" pitchFamily="2" charset="-122"/>
                          <a:ea typeface="华文楷体" pitchFamily="2" charset="-122"/>
                        </a:rPr>
                        <a:t>）建筑施工人员的工作报酬（</a:t>
                      </a:r>
                      <a:r>
                        <a:rPr lang="en-US" altLang="zh-CN" sz="1700">
                          <a:latin typeface="华文楷体" pitchFamily="2" charset="-122"/>
                          <a:ea typeface="华文楷体" pitchFamily="2" charset="-122"/>
                        </a:rPr>
                        <a:t>2</a:t>
                      </a:r>
                      <a:r>
                        <a:rPr lang="zh-CN" altLang="en-US" sz="1700">
                          <a:latin typeface="华文楷体" pitchFamily="2" charset="-122"/>
                          <a:ea typeface="华文楷体" pitchFamily="2" charset="-122"/>
                        </a:rPr>
                        <a:t>）建筑施工要素的投入</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约占总投资的</a:t>
                      </a:r>
                      <a:endParaRPr lang="zh-CN" altLang="en-US" sz="1700">
                        <a:latin typeface="华文楷体" pitchFamily="2" charset="-122"/>
                        <a:ea typeface="华文楷体" pitchFamily="2" charset="-122"/>
                      </a:endParaRPr>
                    </a:p>
                    <a:p>
                      <a:pPr marL="0" lvl="0" indent="0">
                        <a:buNone/>
                      </a:pPr>
                      <a:r>
                        <a:rPr lang="en-US" altLang="zh-CN" sz="1700">
                          <a:latin typeface="华文楷体" pitchFamily="2" charset="-122"/>
                          <a:ea typeface="华文楷体" pitchFamily="2" charset="-122"/>
                        </a:rPr>
                        <a:t>70%</a:t>
                      </a:r>
                      <a:r>
                        <a:rPr lang="zh-CN" altLang="en-US" sz="1700">
                          <a:latin typeface="华文楷体" pitchFamily="2" charset="-122"/>
                          <a:ea typeface="华文楷体" pitchFamily="2" charset="-122"/>
                        </a:rPr>
                        <a:t>～</a:t>
                      </a:r>
                      <a:r>
                        <a:rPr lang="en-US" altLang="zh-CN" sz="1700">
                          <a:latin typeface="华文楷体" pitchFamily="2" charset="-122"/>
                          <a:ea typeface="华文楷体" pitchFamily="2" charset="-122"/>
                        </a:rPr>
                        <a:t>80% </a:t>
                      </a:r>
                      <a:endParaRPr lang="en-US" altLang="zh-CN"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04875">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700">
                          <a:latin typeface="华文楷体" pitchFamily="2" charset="-122"/>
                          <a:ea typeface="华文楷体" pitchFamily="2" charset="-122"/>
                        </a:rPr>
                        <a:t>4</a:t>
                      </a:r>
                      <a:endParaRPr lang="en-US" altLang="zh-CN" sz="17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总结评价阶段</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700">
                          <a:latin typeface="华文楷体" pitchFamily="2" charset="-122"/>
                          <a:ea typeface="华文楷体" pitchFamily="2" charset="-122"/>
                        </a:rPr>
                        <a:t>1</a:t>
                      </a:r>
                      <a:r>
                        <a:rPr lang="zh-CN" altLang="en-US" sz="1700">
                          <a:latin typeface="华文楷体" pitchFamily="2" charset="-122"/>
                          <a:ea typeface="华文楷体" pitchFamily="2" charset="-122"/>
                        </a:rPr>
                        <a:t>、投产运营和投资回收；</a:t>
                      </a:r>
                      <a:r>
                        <a:rPr lang="en-US" altLang="zh-CN" sz="1700">
                          <a:latin typeface="华文楷体" pitchFamily="2" charset="-122"/>
                          <a:ea typeface="华文楷体" pitchFamily="2" charset="-122"/>
                        </a:rPr>
                        <a:t>2</a:t>
                      </a:r>
                      <a:r>
                        <a:rPr lang="zh-CN" altLang="en-US" sz="1700">
                          <a:latin typeface="华文楷体" pitchFamily="2" charset="-122"/>
                          <a:ea typeface="华文楷体" pitchFamily="2" charset="-122"/>
                        </a:rPr>
                        <a:t>、投资项目后评价</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3">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700">
                          <a:latin typeface="华文楷体" pitchFamily="2" charset="-122"/>
                          <a:ea typeface="华文楷体" pitchFamily="2" charset="-122"/>
                        </a:rPr>
                        <a:t>探索项目事后控制和检验评价的规律和方法</a:t>
                      </a:r>
                      <a:endParaRPr lang="zh-CN" altLang="en-US" sz="17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Tree>
  </p:cSld>
  <p:clrMapOvr>
    <a:masterClrMapping/>
  </p:clrMapOvr>
  <p:transition spd="med">
    <p:cover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54273"/>
          <p:cNvSpPr>
            <a:spLocks noGrp="1"/>
          </p:cNvSpPr>
          <p:nvPr>
            <p:ph type="title"/>
          </p:nvPr>
        </p:nvSpPr>
        <p:spPr>
          <a:ln/>
        </p:spPr>
        <p:txBody>
          <a:bodyPr anchor="b"/>
          <a:p>
            <a:endParaRPr lang="zh-CN" altLang="en-US" dirty="0"/>
          </a:p>
        </p:txBody>
      </p:sp>
      <p:sp>
        <p:nvSpPr>
          <p:cNvPr id="54274" name="文本占位符 54274"/>
          <p:cNvSpPr>
            <a:spLocks noGrp="1"/>
          </p:cNvSpPr>
          <p:nvPr>
            <p:ph idx="1"/>
          </p:nvPr>
        </p:nvSpPr>
        <p:spPr>
          <a:ln/>
        </p:spPr>
        <p:txBody>
          <a:bodyPr anchor="t"/>
          <a:p>
            <a:r>
              <a:rPr lang="zh-CN" altLang="en-US" dirty="0"/>
              <a:t>这种方法简单易行，但是精度较低，一般用于设计深度不足，拟建建设项目与类似建设项目的主体工程费或主要生产工艺设备投资比重较大，行业内相关系数等基础资料完备的情况。</a:t>
            </a:r>
            <a:endParaRPr lang="zh-CN" altLang="en-US" dirty="0"/>
          </a:p>
        </p:txBody>
      </p:sp>
    </p:spTree>
  </p:cSld>
  <p:clrMapOvr>
    <a:masterClrMapping/>
  </p:clrMapOvr>
  <p:transition spd="med">
    <p:cover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框 55297"/>
          <p:cNvSpPr txBox="1"/>
          <p:nvPr/>
        </p:nvSpPr>
        <p:spPr>
          <a:xfrm>
            <a:off x="533400" y="533400"/>
            <a:ext cx="8077200" cy="915988"/>
          </a:xfrm>
          <a:prstGeom prst="rect">
            <a:avLst/>
          </a:prstGeom>
          <a:noFill/>
          <a:ln w="9525">
            <a:noFill/>
          </a:ln>
        </p:spPr>
        <p:txBody>
          <a:bodyPr anchor="t">
            <a:spAutoFit/>
          </a:bodyPr>
          <a:p>
            <a:pPr>
              <a:spcBef>
                <a:spcPct val="50000"/>
              </a:spcBef>
            </a:pPr>
            <a:r>
              <a:rPr lang="zh-CN" altLang="en-US">
                <a:latin typeface="Arial" panose="020B0604020202020204" pitchFamily="34" charset="0"/>
                <a:ea typeface="华文楷体" pitchFamily="2" charset="-122"/>
              </a:rPr>
              <a:t>（</a:t>
            </a:r>
            <a:r>
              <a:rPr lang="en-US" altLang="zh-CN">
                <a:latin typeface="Arial" panose="020B0604020202020204" pitchFamily="34" charset="0"/>
                <a:ea typeface="华文楷体" pitchFamily="2" charset="-122"/>
              </a:rPr>
              <a:t>3</a:t>
            </a:r>
            <a:r>
              <a:rPr lang="zh-CN" altLang="en-US">
                <a:latin typeface="Arial" panose="020B0604020202020204" pitchFamily="34" charset="0"/>
                <a:ea typeface="华文楷体" pitchFamily="2" charset="-122"/>
              </a:rPr>
              <a:t>）朗格系数法。这种方法是以设备费为基数，乘以适当系数来推算项目的建设费用。原理是将总成本费用中的直接成本和间接成本分别计算，再合为项目建设的总成本费用。其计算公式为：</a:t>
            </a:r>
            <a:endParaRPr lang="zh-CN" altLang="en-US">
              <a:latin typeface="Arial" panose="020B0604020202020204" pitchFamily="34" charset="0"/>
              <a:ea typeface="华文楷体" pitchFamily="2" charset="-122"/>
            </a:endParaRPr>
          </a:p>
        </p:txBody>
      </p:sp>
      <p:graphicFrame>
        <p:nvGraphicFramePr>
          <p:cNvPr id="55298" name="对象 55298"/>
          <p:cNvGraphicFramePr>
            <a:graphicFrameLocks noChangeAspect="1"/>
          </p:cNvGraphicFramePr>
          <p:nvPr/>
        </p:nvGraphicFramePr>
        <p:xfrm>
          <a:off x="838200" y="1600200"/>
          <a:ext cx="4876800" cy="2368550"/>
        </p:xfrm>
        <a:graphic>
          <a:graphicData uri="http://schemas.openxmlformats.org/presentationml/2006/ole">
            <mc:AlternateContent xmlns:mc="http://schemas.openxmlformats.org/markup-compatibility/2006">
              <mc:Choice xmlns:v="urn:schemas-microsoft-com:vml" Requires="v">
                <p:oleObj spid="_x0000_s3082" name="" r:id="rId1" imgW="3530600" imgH="1714500" progId="Equation.3">
                  <p:embed/>
                </p:oleObj>
              </mc:Choice>
              <mc:Fallback>
                <p:oleObj name="" r:id="rId1" imgW="3530600" imgH="1714500" progId="Equation.3">
                  <p:embed/>
                  <p:pic>
                    <p:nvPicPr>
                      <p:cNvPr id="0" name="图片 3081"/>
                      <p:cNvPicPr/>
                      <p:nvPr/>
                    </p:nvPicPr>
                    <p:blipFill>
                      <a:blip r:embed="rId2"/>
                      <a:stretch>
                        <a:fillRect/>
                      </a:stretch>
                    </p:blipFill>
                    <p:spPr>
                      <a:xfrm>
                        <a:off x="838200" y="1600200"/>
                        <a:ext cx="4876800" cy="2368550"/>
                      </a:xfrm>
                      <a:prstGeom prst="rect">
                        <a:avLst/>
                      </a:prstGeom>
                      <a:noFill/>
                      <a:ln w="38100">
                        <a:noFill/>
                        <a:miter/>
                      </a:ln>
                    </p:spPr>
                  </p:pic>
                </p:oleObj>
              </mc:Fallback>
            </mc:AlternateContent>
          </a:graphicData>
        </a:graphic>
      </p:graphicFrame>
      <p:sp>
        <p:nvSpPr>
          <p:cNvPr id="55299" name="矩形 55299"/>
          <p:cNvSpPr/>
          <p:nvPr/>
        </p:nvSpPr>
        <p:spPr>
          <a:xfrm>
            <a:off x="609600" y="4270375"/>
            <a:ext cx="4984750" cy="641350"/>
          </a:xfrm>
          <a:prstGeom prst="rect">
            <a:avLst/>
          </a:prstGeom>
          <a:noFill/>
          <a:ln w="9525">
            <a:noFill/>
          </a:ln>
        </p:spPr>
        <p:txBody>
          <a:bodyPr wrap="none" anchor="t">
            <a:spAutoFit/>
          </a:bodyPr>
          <a:p>
            <a:r>
              <a:rPr lang="zh-CN" altLang="en-US" dirty="0">
                <a:latin typeface="Arial" panose="020B0604020202020204" pitchFamily="34" charset="0"/>
                <a:ea typeface="华文楷体" pitchFamily="2" charset="-122"/>
              </a:rPr>
              <a:t>朗格系数法是世行项目投资估算常采用的方法。</a:t>
            </a:r>
            <a:endParaRPr lang="zh-CN" altLang="en-US" dirty="0">
              <a:latin typeface="Arial" panose="020B0604020202020204" pitchFamily="34" charset="0"/>
              <a:ea typeface="华文楷体" pitchFamily="2" charset="-122"/>
            </a:endParaRPr>
          </a:p>
          <a:p>
            <a:r>
              <a:rPr lang="zh-CN" altLang="en-US" dirty="0">
                <a:latin typeface="Arial" panose="020B0604020202020204" pitchFamily="34" charset="0"/>
                <a:ea typeface="华文楷体" pitchFamily="2" charset="-122"/>
              </a:rPr>
              <a:t>朗格系数法估算误差在10% </a:t>
            </a:r>
            <a:r>
              <a:rPr lang="en-US" altLang="zh-CN">
                <a:latin typeface="Arial" panose="020B0604020202020204" pitchFamily="34" charset="0"/>
                <a:ea typeface="华文楷体" pitchFamily="2" charset="-122"/>
              </a:rPr>
              <a:t>～</a:t>
            </a:r>
            <a:r>
              <a:rPr lang="zh-CN" altLang="en-US" dirty="0">
                <a:latin typeface="Arial" panose="020B0604020202020204" pitchFamily="34" charset="0"/>
                <a:ea typeface="华文楷体" pitchFamily="2" charset="-122"/>
              </a:rPr>
              <a:t>15%。</a:t>
            </a:r>
            <a:endParaRPr lang="zh-CN" altLang="en-US" dirty="0">
              <a:latin typeface="Arial" panose="020B0604020202020204" pitchFamily="34" charset="0"/>
              <a:ea typeface="华文楷体" pitchFamily="2" charset="-122"/>
            </a:endParaRPr>
          </a:p>
        </p:txBody>
      </p:sp>
    </p:spTree>
  </p:cSld>
  <p:clrMapOvr>
    <a:masterClrMapping/>
  </p:clrMapOvr>
  <p:transition spd="med">
    <p:cover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文本框 56321"/>
          <p:cNvSpPr txBox="1"/>
          <p:nvPr/>
        </p:nvSpPr>
        <p:spPr>
          <a:xfrm>
            <a:off x="533400" y="533400"/>
            <a:ext cx="8153400" cy="641350"/>
          </a:xfrm>
          <a:prstGeom prst="rect">
            <a:avLst/>
          </a:prstGeom>
          <a:noFill/>
          <a:ln w="9525">
            <a:noFill/>
          </a:ln>
        </p:spPr>
        <p:txBody>
          <a:bodyPr anchor="t">
            <a:spAutoFit/>
          </a:bodyPr>
          <a:p>
            <a:pPr>
              <a:spcBef>
                <a:spcPct val="50000"/>
              </a:spcBef>
            </a:pPr>
            <a:r>
              <a:rPr lang="en-US" altLang="zh-CN">
                <a:latin typeface="Arial" panose="020B0604020202020204" pitchFamily="34" charset="0"/>
                <a:ea typeface="华文楷体" pitchFamily="2" charset="-122"/>
              </a:rPr>
              <a:t>[</a:t>
            </a:r>
            <a:r>
              <a:rPr lang="zh-CN" altLang="en-US">
                <a:latin typeface="Arial" panose="020B0604020202020204" pitchFamily="34" charset="0"/>
                <a:ea typeface="华文楷体" pitchFamily="2" charset="-122"/>
              </a:rPr>
              <a:t>例题</a:t>
            </a:r>
            <a:r>
              <a:rPr lang="en-US" altLang="zh-CN">
                <a:latin typeface="Arial" panose="020B0604020202020204" pitchFamily="34" charset="0"/>
                <a:ea typeface="华文楷体" pitchFamily="2" charset="-122"/>
              </a:rPr>
              <a:t>]</a:t>
            </a:r>
            <a:r>
              <a:rPr lang="zh-CN" altLang="en-US">
                <a:latin typeface="Arial" panose="020B0604020202020204" pitchFamily="34" charset="0"/>
                <a:ea typeface="华文楷体" pitchFamily="2" charset="-122"/>
              </a:rPr>
              <a:t>在北非某地建设一座年产</a:t>
            </a:r>
            <a:r>
              <a:rPr lang="en-US" altLang="zh-CN">
                <a:latin typeface="Arial" panose="020B0604020202020204" pitchFamily="34" charset="0"/>
                <a:ea typeface="华文楷体" pitchFamily="2" charset="-122"/>
              </a:rPr>
              <a:t>30</a:t>
            </a:r>
            <a:r>
              <a:rPr lang="zh-CN" altLang="en-US">
                <a:latin typeface="Arial" panose="020B0604020202020204" pitchFamily="34" charset="0"/>
                <a:ea typeface="华文楷体" pitchFamily="2" charset="-122"/>
              </a:rPr>
              <a:t>万套汽车轮胎的工厂，已知该工厂的设备到达该工地的费用为</a:t>
            </a:r>
            <a:r>
              <a:rPr lang="en-US" altLang="zh-CN">
                <a:latin typeface="Arial" panose="020B0604020202020204" pitchFamily="34" charset="0"/>
                <a:ea typeface="华文楷体" pitchFamily="2" charset="-122"/>
              </a:rPr>
              <a:t>2204</a:t>
            </a:r>
            <a:r>
              <a:rPr lang="zh-CN" altLang="en-US">
                <a:latin typeface="Arial" panose="020B0604020202020204" pitchFamily="34" charset="0"/>
                <a:ea typeface="华文楷体" pitchFamily="2" charset="-122"/>
              </a:rPr>
              <a:t>万美元。试估算该工厂的投资。</a:t>
            </a:r>
            <a:endParaRPr lang="zh-CN" altLang="en-US">
              <a:latin typeface="Arial" panose="020B0604020202020204" pitchFamily="34" charset="0"/>
              <a:ea typeface="华文楷体" pitchFamily="2" charset="-122"/>
            </a:endParaRPr>
          </a:p>
        </p:txBody>
      </p:sp>
      <p:graphicFrame>
        <p:nvGraphicFramePr>
          <p:cNvPr id="56323" name="表格 56322"/>
          <p:cNvGraphicFramePr/>
          <p:nvPr/>
        </p:nvGraphicFramePr>
        <p:xfrm>
          <a:off x="457200" y="1524000"/>
          <a:ext cx="8077200" cy="4178300"/>
        </p:xfrm>
        <a:graphic>
          <a:graphicData uri="http://schemas.openxmlformats.org/drawingml/2006/table">
            <a:tbl>
              <a:tblPr/>
              <a:tblGrid>
                <a:gridCol w="522288"/>
                <a:gridCol w="2982912"/>
                <a:gridCol w="1339850"/>
                <a:gridCol w="1616075"/>
                <a:gridCol w="1616075"/>
              </a:tblGrid>
              <a:tr h="396875">
                <a:tc gridSpan="5">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朗格系数包含的内容</a:t>
                      </a:r>
                      <a:endParaRPr lang="zh-CN" altLang="en-US" sz="20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58800">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项目</a:t>
                      </a:r>
                      <a:endParaRPr lang="zh-CN" altLang="en-US" sz="20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固体流程</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固流流程</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流体流程</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8800">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朗格系数</a:t>
                      </a:r>
                      <a:r>
                        <a:rPr lang="en-US" altLang="zh-CN" sz="2000">
                          <a:latin typeface="华文楷体" pitchFamily="2" charset="-122"/>
                          <a:ea typeface="华文楷体" pitchFamily="2" charset="-122"/>
                        </a:rPr>
                        <a:t>L</a:t>
                      </a:r>
                      <a:endParaRPr lang="en-US" altLang="zh-CN" sz="20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2000">
                          <a:latin typeface="华文楷体" pitchFamily="2" charset="-122"/>
                          <a:ea typeface="华文楷体" pitchFamily="2" charset="-122"/>
                        </a:rPr>
                        <a:t>3.1</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2000">
                          <a:latin typeface="华文楷体" pitchFamily="2" charset="-122"/>
                          <a:ea typeface="华文楷体" pitchFamily="2" charset="-122"/>
                        </a:rPr>
                        <a:t>3.63</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2000">
                          <a:latin typeface="华文楷体" pitchFamily="2" charset="-122"/>
                          <a:ea typeface="华文楷体" pitchFamily="2" charset="-122"/>
                        </a:rPr>
                        <a:t>4.74</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1675">
                <a:tc rowSpan="4">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内容</a:t>
                      </a:r>
                      <a:endParaRPr lang="zh-CN" altLang="en-US" sz="20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a</a:t>
                      </a:r>
                      <a:r>
                        <a:rPr lang="zh-CN" altLang="en-US" sz="2000">
                          <a:latin typeface="华文楷体" pitchFamily="2" charset="-122"/>
                          <a:ea typeface="华文楷体" pitchFamily="2" charset="-122"/>
                        </a:rPr>
                        <a:t>）包括基础、设备、绝热、油漆及设备安装费</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2000">
                          <a:latin typeface="华文楷体" pitchFamily="2" charset="-122"/>
                          <a:ea typeface="华文楷体" pitchFamily="2" charset="-122"/>
                        </a:rPr>
                        <a:t>E×1.43</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7016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b</a:t>
                      </a:r>
                      <a:r>
                        <a:rPr lang="zh-CN" altLang="en-US" sz="2000">
                          <a:latin typeface="华文楷体" pitchFamily="2" charset="-122"/>
                          <a:ea typeface="华文楷体" pitchFamily="2" charset="-122"/>
                        </a:rPr>
                        <a:t>）包括上述在内和配管工程费</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a</a:t>
                      </a: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×1.1</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a</a:t>
                      </a: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×1.25</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a</a:t>
                      </a: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×1.6</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88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c</a:t>
                      </a:r>
                      <a:r>
                        <a:rPr lang="zh-CN" altLang="en-US" sz="2000">
                          <a:latin typeface="华文楷体" pitchFamily="2" charset="-122"/>
                          <a:ea typeface="华文楷体" pitchFamily="2" charset="-122"/>
                        </a:rPr>
                        <a:t>）装置直接费</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b</a:t>
                      </a: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×1.5</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7016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d</a:t>
                      </a:r>
                      <a:r>
                        <a:rPr lang="zh-CN" altLang="en-US" sz="2000">
                          <a:latin typeface="华文楷体" pitchFamily="2" charset="-122"/>
                          <a:ea typeface="华文楷体" pitchFamily="2" charset="-122"/>
                        </a:rPr>
                        <a:t>）包括上述在内和间接费，总费用（</a:t>
                      </a:r>
                      <a:r>
                        <a:rPr lang="en-US" altLang="zh-CN" sz="2000">
                          <a:latin typeface="华文楷体" pitchFamily="2" charset="-122"/>
                          <a:ea typeface="华文楷体" pitchFamily="2" charset="-122"/>
                        </a:rPr>
                        <a:t>C</a:t>
                      </a:r>
                      <a:r>
                        <a:rPr lang="zh-CN" altLang="en-US" sz="2000">
                          <a:latin typeface="华文楷体" pitchFamily="2" charset="-122"/>
                          <a:ea typeface="华文楷体" pitchFamily="2" charset="-122"/>
                        </a:rPr>
                        <a:t>）</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c</a:t>
                      </a: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×1.31</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c</a:t>
                      </a: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×1.35</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c</a:t>
                      </a: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×1.38</a:t>
                      </a:r>
                      <a:endParaRPr lang="en-US" altLang="zh-CN"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cover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文本框 57345"/>
          <p:cNvSpPr txBox="1"/>
          <p:nvPr/>
        </p:nvSpPr>
        <p:spPr>
          <a:xfrm>
            <a:off x="457200" y="381000"/>
            <a:ext cx="8229600" cy="6007100"/>
          </a:xfrm>
          <a:prstGeom prst="rect">
            <a:avLst/>
          </a:prstGeom>
          <a:noFill/>
          <a:ln w="9525">
            <a:noFill/>
          </a:ln>
        </p:spPr>
        <p:txBody>
          <a:bodyPr anchor="t">
            <a:spAutoFit/>
          </a:bodyPr>
          <a:p>
            <a:pPr>
              <a:spcBef>
                <a:spcPct val="50000"/>
              </a:spcBef>
            </a:pPr>
            <a:r>
              <a:rPr lang="en-US" altLang="zh-CN">
                <a:latin typeface="Arial" panose="020B0604020202020204" pitchFamily="34" charset="0"/>
                <a:ea typeface="华文楷体" pitchFamily="2" charset="-122"/>
              </a:rPr>
              <a:t>[</a:t>
            </a:r>
            <a:r>
              <a:rPr lang="zh-CN" altLang="en-US">
                <a:latin typeface="Arial" panose="020B0604020202020204" pitchFamily="34" charset="0"/>
                <a:ea typeface="华文楷体" pitchFamily="2" charset="-122"/>
              </a:rPr>
              <a:t>解</a:t>
            </a:r>
            <a:r>
              <a:rPr lang="en-US" altLang="zh-CN">
                <a:latin typeface="Arial" panose="020B0604020202020204" pitchFamily="34" charset="0"/>
                <a:ea typeface="华文楷体" pitchFamily="2" charset="-122"/>
              </a:rPr>
              <a:t>]</a:t>
            </a:r>
            <a:r>
              <a:rPr lang="zh-CN" altLang="en-US">
                <a:latin typeface="Arial" panose="020B0604020202020204" pitchFamily="34" charset="0"/>
                <a:ea typeface="华文楷体" pitchFamily="2" charset="-122"/>
              </a:rPr>
              <a:t>轮胎工厂的生产流程基本上属于固体流程，因此在采用朗格系数法时，全部数据应采用固体流程的数据。现计算如下：</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a:t>
            </a:r>
            <a:r>
              <a:rPr lang="en-US" altLang="zh-CN">
                <a:latin typeface="Arial" panose="020B0604020202020204" pitchFamily="34" charset="0"/>
                <a:ea typeface="华文楷体" pitchFamily="2" charset="-122"/>
              </a:rPr>
              <a:t>1</a:t>
            </a:r>
            <a:r>
              <a:rPr lang="zh-CN" altLang="en-US">
                <a:latin typeface="Arial" panose="020B0604020202020204" pitchFamily="34" charset="0"/>
                <a:ea typeface="华文楷体" pitchFamily="2" charset="-122"/>
              </a:rPr>
              <a:t>）设备到达现场的费用</a:t>
            </a:r>
            <a:r>
              <a:rPr lang="en-US" altLang="zh-CN">
                <a:latin typeface="Arial" panose="020B0604020202020204" pitchFamily="34" charset="0"/>
                <a:ea typeface="华文楷体" pitchFamily="2" charset="-122"/>
              </a:rPr>
              <a:t>2204</a:t>
            </a:r>
            <a:r>
              <a:rPr lang="zh-CN" altLang="en-US">
                <a:latin typeface="Arial" panose="020B0604020202020204" pitchFamily="34" charset="0"/>
                <a:ea typeface="华文楷体" pitchFamily="2" charset="-122"/>
              </a:rPr>
              <a:t>万美元。</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a:t>
            </a:r>
            <a:r>
              <a:rPr lang="en-US" altLang="zh-CN">
                <a:latin typeface="Arial" panose="020B0604020202020204" pitchFamily="34" charset="0"/>
                <a:ea typeface="华文楷体" pitchFamily="2" charset="-122"/>
              </a:rPr>
              <a:t>2</a:t>
            </a:r>
            <a:r>
              <a:rPr lang="zh-CN" altLang="en-US">
                <a:latin typeface="Arial" panose="020B0604020202020204" pitchFamily="34" charset="0"/>
                <a:ea typeface="华文楷体" pitchFamily="2" charset="-122"/>
              </a:rPr>
              <a:t>）计算费用（</a:t>
            </a:r>
            <a:r>
              <a:rPr lang="en-US" altLang="zh-CN">
                <a:latin typeface="Arial" panose="020B0604020202020204" pitchFamily="34" charset="0"/>
                <a:ea typeface="华文楷体" pitchFamily="2" charset="-122"/>
              </a:rPr>
              <a:t>a</a:t>
            </a:r>
            <a:r>
              <a:rPr lang="zh-CN" altLang="en-US">
                <a:latin typeface="Arial" panose="020B0604020202020204" pitchFamily="34" charset="0"/>
                <a:ea typeface="华文楷体" pitchFamily="2" charset="-122"/>
              </a:rPr>
              <a:t>）</a:t>
            </a:r>
            <a:r>
              <a:rPr lang="en-US" altLang="zh-CN">
                <a:latin typeface="Arial" panose="020B0604020202020204" pitchFamily="34" charset="0"/>
                <a:ea typeface="华文楷体" pitchFamily="2" charset="-122"/>
              </a:rPr>
              <a:t>=E×1.43=3151.72</a:t>
            </a:r>
            <a:r>
              <a:rPr lang="zh-CN" altLang="en-US">
                <a:latin typeface="Arial" panose="020B0604020202020204" pitchFamily="34" charset="0"/>
                <a:ea typeface="华文楷体" pitchFamily="2" charset="-122"/>
              </a:rPr>
              <a:t>（万美元）</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则设备基础、绝热、油刷及安装费用为：</a:t>
            </a:r>
            <a:r>
              <a:rPr lang="en-US" altLang="zh-CN">
                <a:latin typeface="Arial" panose="020B0604020202020204" pitchFamily="34" charset="0"/>
                <a:ea typeface="华文楷体" pitchFamily="2" charset="-122"/>
              </a:rPr>
              <a:t>3151.72</a:t>
            </a:r>
            <a:r>
              <a:rPr lang="zh-CN" altLang="en-US">
                <a:latin typeface="Arial" panose="020B0604020202020204" pitchFamily="34" charset="0"/>
                <a:ea typeface="华文楷体" pitchFamily="2" charset="-122"/>
              </a:rPr>
              <a:t>－</a:t>
            </a:r>
            <a:r>
              <a:rPr lang="en-US" altLang="zh-CN">
                <a:latin typeface="Arial" panose="020B0604020202020204" pitchFamily="34" charset="0"/>
                <a:ea typeface="华文楷体" pitchFamily="2" charset="-122"/>
              </a:rPr>
              <a:t>2204=947.72</a:t>
            </a:r>
            <a:r>
              <a:rPr lang="zh-CN" altLang="en-US">
                <a:latin typeface="Arial" panose="020B0604020202020204" pitchFamily="34" charset="0"/>
                <a:ea typeface="华文楷体" pitchFamily="2" charset="-122"/>
              </a:rPr>
              <a:t>（万美元）</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a:t>
            </a:r>
            <a:r>
              <a:rPr lang="en-US" altLang="zh-CN">
                <a:latin typeface="Arial" panose="020B0604020202020204" pitchFamily="34" charset="0"/>
                <a:ea typeface="华文楷体" pitchFamily="2" charset="-122"/>
              </a:rPr>
              <a:t>3</a:t>
            </a:r>
            <a:r>
              <a:rPr lang="zh-CN" altLang="en-US">
                <a:latin typeface="Arial" panose="020B0604020202020204" pitchFamily="34" charset="0"/>
                <a:ea typeface="华文楷体" pitchFamily="2" charset="-122"/>
              </a:rPr>
              <a:t>）计算费用（</a:t>
            </a:r>
            <a:r>
              <a:rPr lang="en-US" altLang="zh-CN">
                <a:latin typeface="Arial" panose="020B0604020202020204" pitchFamily="34" charset="0"/>
                <a:ea typeface="华文楷体" pitchFamily="2" charset="-122"/>
              </a:rPr>
              <a:t>b</a:t>
            </a:r>
            <a:r>
              <a:rPr lang="zh-CN" altLang="en-US">
                <a:latin typeface="Arial" panose="020B0604020202020204" pitchFamily="34" charset="0"/>
                <a:ea typeface="华文楷体" pitchFamily="2" charset="-122"/>
              </a:rPr>
              <a:t>）</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         （</a:t>
            </a:r>
            <a:r>
              <a:rPr lang="en-US" altLang="zh-CN">
                <a:latin typeface="Arial" panose="020B0604020202020204" pitchFamily="34" charset="0"/>
                <a:ea typeface="华文楷体" pitchFamily="2" charset="-122"/>
              </a:rPr>
              <a:t>b</a:t>
            </a:r>
            <a:r>
              <a:rPr lang="zh-CN" altLang="en-US">
                <a:latin typeface="Arial" panose="020B0604020202020204" pitchFamily="34" charset="0"/>
                <a:ea typeface="华文楷体" pitchFamily="2" charset="-122"/>
              </a:rPr>
              <a:t>）</a:t>
            </a:r>
            <a:r>
              <a:rPr lang="en-US" altLang="zh-CN">
                <a:latin typeface="Arial" panose="020B0604020202020204" pitchFamily="34" charset="0"/>
                <a:ea typeface="华文楷体" pitchFamily="2" charset="-122"/>
              </a:rPr>
              <a:t>=E×1.43×1.1=2204×1.43×1.1=3466.89 </a:t>
            </a:r>
            <a:r>
              <a:rPr lang="zh-CN" altLang="en-US">
                <a:latin typeface="Arial" panose="020B0604020202020204" pitchFamily="34" charset="0"/>
                <a:ea typeface="华文楷体" pitchFamily="2" charset="-122"/>
              </a:rPr>
              <a:t>（万美元）</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则其中配管（管道工程）费用为：</a:t>
            </a:r>
            <a:r>
              <a:rPr lang="en-US" altLang="zh-CN">
                <a:latin typeface="Arial" panose="020B0604020202020204" pitchFamily="34" charset="0"/>
                <a:ea typeface="华文楷体" pitchFamily="2" charset="-122"/>
              </a:rPr>
              <a:t>3466.89 </a:t>
            </a:r>
            <a:r>
              <a:rPr lang="zh-CN" altLang="en-US">
                <a:latin typeface="Arial" panose="020B0604020202020204" pitchFamily="34" charset="0"/>
                <a:ea typeface="华文楷体" pitchFamily="2" charset="-122"/>
              </a:rPr>
              <a:t>－ </a:t>
            </a:r>
            <a:r>
              <a:rPr lang="en-US" altLang="zh-CN">
                <a:latin typeface="Arial" panose="020B0604020202020204" pitchFamily="34" charset="0"/>
                <a:ea typeface="华文楷体" pitchFamily="2" charset="-122"/>
              </a:rPr>
              <a:t>3151.72=315.17</a:t>
            </a:r>
            <a:r>
              <a:rPr lang="zh-CN" altLang="en-US">
                <a:latin typeface="Arial" panose="020B0604020202020204" pitchFamily="34" charset="0"/>
                <a:ea typeface="华文楷体" pitchFamily="2" charset="-122"/>
              </a:rPr>
              <a:t>（万美元）</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a:t>
            </a:r>
            <a:r>
              <a:rPr lang="en-US" altLang="zh-CN">
                <a:latin typeface="Arial" panose="020B0604020202020204" pitchFamily="34" charset="0"/>
                <a:ea typeface="华文楷体" pitchFamily="2" charset="-122"/>
              </a:rPr>
              <a:t>4</a:t>
            </a:r>
            <a:r>
              <a:rPr lang="zh-CN" altLang="en-US">
                <a:latin typeface="Arial" panose="020B0604020202020204" pitchFamily="34" charset="0"/>
                <a:ea typeface="华文楷体" pitchFamily="2" charset="-122"/>
              </a:rPr>
              <a:t>）计算费用（</a:t>
            </a:r>
            <a:r>
              <a:rPr lang="en-US" altLang="zh-CN">
                <a:latin typeface="Arial" panose="020B0604020202020204" pitchFamily="34" charset="0"/>
                <a:ea typeface="华文楷体" pitchFamily="2" charset="-122"/>
              </a:rPr>
              <a:t>c</a:t>
            </a:r>
            <a:r>
              <a:rPr lang="zh-CN" altLang="en-US">
                <a:latin typeface="Arial" panose="020B0604020202020204" pitchFamily="34" charset="0"/>
                <a:ea typeface="华文楷体" pitchFamily="2" charset="-122"/>
              </a:rPr>
              <a:t>）</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         （</a:t>
            </a:r>
            <a:r>
              <a:rPr lang="en-US" altLang="zh-CN">
                <a:latin typeface="Arial" panose="020B0604020202020204" pitchFamily="34" charset="0"/>
                <a:ea typeface="华文楷体" pitchFamily="2" charset="-122"/>
              </a:rPr>
              <a:t>c</a:t>
            </a:r>
            <a:r>
              <a:rPr lang="zh-CN" altLang="en-US">
                <a:latin typeface="Arial" panose="020B0604020202020204" pitchFamily="34" charset="0"/>
                <a:ea typeface="华文楷体" pitchFamily="2" charset="-122"/>
              </a:rPr>
              <a:t>） </a:t>
            </a:r>
            <a:r>
              <a:rPr lang="en-US" altLang="zh-CN">
                <a:latin typeface="Arial" panose="020B0604020202020204" pitchFamily="34" charset="0"/>
                <a:ea typeface="华文楷体" pitchFamily="2" charset="-122"/>
              </a:rPr>
              <a:t>=E×1.43×1.1×1.5=5200.34 </a:t>
            </a:r>
            <a:r>
              <a:rPr lang="zh-CN" altLang="en-US">
                <a:latin typeface="Arial" panose="020B0604020202020204" pitchFamily="34" charset="0"/>
                <a:ea typeface="华文楷体" pitchFamily="2" charset="-122"/>
              </a:rPr>
              <a:t>（万美元）</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则电气、仪表、建筑等工程费用为：</a:t>
            </a:r>
            <a:r>
              <a:rPr lang="en-US" altLang="zh-CN">
                <a:latin typeface="Arial" panose="020B0604020202020204" pitchFamily="34" charset="0"/>
                <a:ea typeface="华文楷体" pitchFamily="2" charset="-122"/>
              </a:rPr>
              <a:t>5200.34 </a:t>
            </a:r>
            <a:r>
              <a:rPr lang="zh-CN" altLang="en-US">
                <a:latin typeface="Arial" panose="020B0604020202020204" pitchFamily="34" charset="0"/>
                <a:ea typeface="华文楷体" pitchFamily="2" charset="-122"/>
              </a:rPr>
              <a:t>－ </a:t>
            </a:r>
            <a:r>
              <a:rPr lang="en-US" altLang="zh-CN">
                <a:latin typeface="Arial" panose="020B0604020202020204" pitchFamily="34" charset="0"/>
                <a:ea typeface="华文楷体" pitchFamily="2" charset="-122"/>
              </a:rPr>
              <a:t>3466.89=1733.45(</a:t>
            </a:r>
            <a:r>
              <a:rPr lang="zh-CN" altLang="en-US">
                <a:latin typeface="Arial" panose="020B0604020202020204" pitchFamily="34" charset="0"/>
                <a:ea typeface="华文楷体" pitchFamily="2" charset="-122"/>
              </a:rPr>
              <a:t>万美元）</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a:t>
            </a:r>
            <a:r>
              <a:rPr lang="en-US" altLang="zh-CN">
                <a:latin typeface="Arial" panose="020B0604020202020204" pitchFamily="34" charset="0"/>
                <a:ea typeface="华文楷体" pitchFamily="2" charset="-122"/>
              </a:rPr>
              <a:t>5</a:t>
            </a:r>
            <a:r>
              <a:rPr lang="zh-CN" altLang="en-US">
                <a:latin typeface="Arial" panose="020B0604020202020204" pitchFamily="34" charset="0"/>
                <a:ea typeface="华文楷体" pitchFamily="2" charset="-122"/>
              </a:rPr>
              <a:t>）计算投资</a:t>
            </a:r>
            <a:r>
              <a:rPr lang="en-US" altLang="zh-CN">
                <a:latin typeface="Arial" panose="020B0604020202020204" pitchFamily="34" charset="0"/>
                <a:ea typeface="华文楷体" pitchFamily="2" charset="-122"/>
              </a:rPr>
              <a:t>C</a:t>
            </a:r>
            <a:endParaRPr lang="en-US" altLang="zh-CN">
              <a:latin typeface="Arial" panose="020B0604020202020204" pitchFamily="34" charset="0"/>
              <a:ea typeface="华文楷体" pitchFamily="2" charset="-122"/>
            </a:endParaRPr>
          </a:p>
          <a:p>
            <a:pPr>
              <a:spcBef>
                <a:spcPct val="50000"/>
              </a:spcBef>
            </a:pPr>
            <a:r>
              <a:rPr lang="en-US" altLang="zh-CN">
                <a:latin typeface="Arial" panose="020B0604020202020204" pitchFamily="34" charset="0"/>
                <a:ea typeface="华文楷体" pitchFamily="2" charset="-122"/>
              </a:rPr>
              <a:t>           C= E×1.43×1.1×1.5×1.31=6812.45 </a:t>
            </a:r>
            <a:r>
              <a:rPr lang="zh-CN" altLang="en-US">
                <a:latin typeface="Arial" panose="020B0604020202020204" pitchFamily="34" charset="0"/>
                <a:ea typeface="华文楷体" pitchFamily="2" charset="-122"/>
              </a:rPr>
              <a:t>（万美元）</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则间接费用为：</a:t>
            </a:r>
            <a:r>
              <a:rPr lang="en-US" altLang="zh-CN">
                <a:latin typeface="Arial" panose="020B0604020202020204" pitchFamily="34" charset="0"/>
                <a:ea typeface="华文楷体" pitchFamily="2" charset="-122"/>
              </a:rPr>
              <a:t>6812.45</a:t>
            </a:r>
            <a:r>
              <a:rPr lang="zh-CN" altLang="en-US">
                <a:latin typeface="Arial" panose="020B0604020202020204" pitchFamily="34" charset="0"/>
                <a:ea typeface="华文楷体" pitchFamily="2" charset="-122"/>
              </a:rPr>
              <a:t>－ </a:t>
            </a:r>
            <a:r>
              <a:rPr lang="en-US" altLang="zh-CN">
                <a:latin typeface="Arial" panose="020B0604020202020204" pitchFamily="34" charset="0"/>
                <a:ea typeface="华文楷体" pitchFamily="2" charset="-122"/>
              </a:rPr>
              <a:t>5200.34=1612.11</a:t>
            </a:r>
            <a:r>
              <a:rPr lang="zh-CN" altLang="en-US">
                <a:latin typeface="Arial" panose="020B0604020202020204" pitchFamily="34" charset="0"/>
                <a:ea typeface="华文楷体" pitchFamily="2" charset="-122"/>
              </a:rPr>
              <a:t>（万美元）</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由此估算出该厂的总投资为</a:t>
            </a:r>
            <a:r>
              <a:rPr lang="en-US" altLang="zh-CN">
                <a:latin typeface="Arial" panose="020B0604020202020204" pitchFamily="34" charset="0"/>
                <a:ea typeface="华文楷体" pitchFamily="2" charset="-122"/>
              </a:rPr>
              <a:t>6812.45 </a:t>
            </a:r>
            <a:r>
              <a:rPr lang="zh-CN" altLang="en-US">
                <a:latin typeface="Arial" panose="020B0604020202020204" pitchFamily="34" charset="0"/>
                <a:ea typeface="华文楷体" pitchFamily="2" charset="-122"/>
              </a:rPr>
              <a:t>万美元，其中间接费用为</a:t>
            </a:r>
            <a:r>
              <a:rPr lang="en-US" altLang="zh-CN">
                <a:latin typeface="Arial" panose="020B0604020202020204" pitchFamily="34" charset="0"/>
                <a:ea typeface="华文楷体" pitchFamily="2" charset="-122"/>
              </a:rPr>
              <a:t>1612.11</a:t>
            </a:r>
            <a:r>
              <a:rPr lang="zh-CN" altLang="en-US">
                <a:latin typeface="Arial" panose="020B0604020202020204" pitchFamily="34" charset="0"/>
                <a:ea typeface="华文楷体" pitchFamily="2" charset="-122"/>
              </a:rPr>
              <a:t>万美元。</a:t>
            </a:r>
            <a:endParaRPr lang="zh-CN" altLang="en-US">
              <a:latin typeface="Arial" panose="020B0604020202020204" pitchFamily="34" charset="0"/>
              <a:ea typeface="华文楷体" pitchFamily="2" charset="-122"/>
            </a:endParaRPr>
          </a:p>
        </p:txBody>
      </p:sp>
    </p:spTree>
  </p:cSld>
  <p:clrMapOvr>
    <a:masterClrMapping/>
  </p:clrMapOvr>
  <p:transition spd="med">
    <p:cover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文本框 58369"/>
          <p:cNvSpPr txBox="1"/>
          <p:nvPr/>
        </p:nvSpPr>
        <p:spPr>
          <a:xfrm>
            <a:off x="685800" y="685800"/>
            <a:ext cx="8153400" cy="1328738"/>
          </a:xfrm>
          <a:prstGeom prst="rect">
            <a:avLst/>
          </a:prstGeom>
          <a:noFill/>
          <a:ln w="9525">
            <a:noFill/>
          </a:ln>
        </p:spPr>
        <p:txBody>
          <a:bodyPr anchor="t">
            <a:spAutoFit/>
          </a:bodyPr>
          <a:p>
            <a:pPr>
              <a:spcBef>
                <a:spcPct val="50000"/>
              </a:spcBef>
            </a:pPr>
            <a:r>
              <a:rPr lang="en-US" altLang="zh-CN">
                <a:latin typeface="Arial" panose="020B0604020202020204" pitchFamily="34" charset="0"/>
                <a:ea typeface="华文楷体" pitchFamily="2" charset="-122"/>
              </a:rPr>
              <a:t>4.</a:t>
            </a:r>
            <a:r>
              <a:rPr lang="zh-CN" altLang="en-US">
                <a:latin typeface="Arial" panose="020B0604020202020204" pitchFamily="34" charset="0"/>
                <a:ea typeface="华文楷体" pitchFamily="2" charset="-122"/>
              </a:rPr>
              <a:t>比例估算法</a:t>
            </a:r>
            <a:endParaRPr lang="zh-CN" altLang="en-US">
              <a:latin typeface="Arial" panose="020B0604020202020204" pitchFamily="34" charset="0"/>
              <a:ea typeface="华文楷体" pitchFamily="2" charset="-122"/>
            </a:endParaRPr>
          </a:p>
          <a:p>
            <a:pPr>
              <a:spcBef>
                <a:spcPct val="50000"/>
              </a:spcBef>
            </a:pPr>
            <a:r>
              <a:rPr lang="zh-CN" altLang="en-US">
                <a:latin typeface="Arial" panose="020B0604020202020204" pitchFamily="34" charset="0"/>
                <a:ea typeface="华文楷体" pitchFamily="2" charset="-122"/>
              </a:rPr>
              <a:t>   根据统计资料，先求出已有同类企业主要设备投资占全厂建设投资的比例，然后再估算出拟建项目的主要设备投资，即可按比例求出拟建项目的建设投资。其表达式为：</a:t>
            </a:r>
            <a:endParaRPr lang="zh-CN" altLang="en-US">
              <a:latin typeface="Arial" panose="020B0604020202020204" pitchFamily="34" charset="0"/>
              <a:ea typeface="华文楷体" pitchFamily="2" charset="-122"/>
            </a:endParaRPr>
          </a:p>
        </p:txBody>
      </p:sp>
      <p:graphicFrame>
        <p:nvGraphicFramePr>
          <p:cNvPr id="58370" name="对象 58370"/>
          <p:cNvGraphicFramePr>
            <a:graphicFrameLocks noChangeAspect="1"/>
          </p:cNvGraphicFramePr>
          <p:nvPr/>
        </p:nvGraphicFramePr>
        <p:xfrm>
          <a:off x="990600" y="2362200"/>
          <a:ext cx="5181600" cy="2536825"/>
        </p:xfrm>
        <a:graphic>
          <a:graphicData uri="http://schemas.openxmlformats.org/presentationml/2006/ole">
            <mc:AlternateContent xmlns:mc="http://schemas.openxmlformats.org/markup-compatibility/2006">
              <mc:Choice xmlns:v="urn:schemas-microsoft-com:vml" Requires="v">
                <p:oleObj spid="_x0000_s3083" name="" r:id="rId1" imgW="3708400" imgH="1816100" progId="Equation.3">
                  <p:embed/>
                </p:oleObj>
              </mc:Choice>
              <mc:Fallback>
                <p:oleObj name="" r:id="rId1" imgW="3708400" imgH="1816100" progId="Equation.3">
                  <p:embed/>
                  <p:pic>
                    <p:nvPicPr>
                      <p:cNvPr id="0" name="图片 3082"/>
                      <p:cNvPicPr/>
                      <p:nvPr/>
                    </p:nvPicPr>
                    <p:blipFill>
                      <a:blip r:embed="rId2"/>
                      <a:stretch>
                        <a:fillRect/>
                      </a:stretch>
                    </p:blipFill>
                    <p:spPr>
                      <a:xfrm>
                        <a:off x="990600" y="2362200"/>
                        <a:ext cx="5181600" cy="2536825"/>
                      </a:xfrm>
                      <a:prstGeom prst="rect">
                        <a:avLst/>
                      </a:prstGeom>
                      <a:noFill/>
                      <a:ln w="38100">
                        <a:noFill/>
                        <a:miter/>
                      </a:ln>
                    </p:spPr>
                  </p:pic>
                </p:oleObj>
              </mc:Fallback>
            </mc:AlternateContent>
          </a:graphicData>
        </a:graphic>
      </p:graphicFrame>
      <p:sp>
        <p:nvSpPr>
          <p:cNvPr id="58371" name="矩形 58371"/>
          <p:cNvSpPr/>
          <p:nvPr/>
        </p:nvSpPr>
        <p:spPr>
          <a:xfrm>
            <a:off x="914400" y="4876800"/>
            <a:ext cx="8266113" cy="641350"/>
          </a:xfrm>
          <a:prstGeom prst="rect">
            <a:avLst/>
          </a:prstGeom>
          <a:noFill/>
          <a:ln w="9525">
            <a:noFill/>
          </a:ln>
        </p:spPr>
        <p:txBody>
          <a:bodyPr anchor="t">
            <a:spAutoFit/>
          </a:bodyPr>
          <a:p>
            <a:r>
              <a:rPr lang="zh-CN" altLang="en-US" dirty="0">
                <a:latin typeface="Arial" panose="020B0604020202020204" pitchFamily="34" charset="0"/>
                <a:ea typeface="华文楷体" pitchFamily="2" charset="-122"/>
              </a:rPr>
              <a:t>比例估算法适用于设计深度不足，主要生产工艺设备投资占比例较大的项目，行业内相关系数等基础资料完备的情况。</a:t>
            </a:r>
            <a:endParaRPr lang="zh-CN" altLang="en-US" dirty="0">
              <a:latin typeface="Arial" panose="020B0604020202020204" pitchFamily="34" charset="0"/>
              <a:ea typeface="华文楷体" pitchFamily="2" charset="-122"/>
            </a:endParaRPr>
          </a:p>
        </p:txBody>
      </p:sp>
    </p:spTree>
  </p:cSld>
  <p:clrMapOvr>
    <a:masterClrMapping/>
  </p:clrMapOvr>
  <p:transition spd="med">
    <p:cover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标题 59393"/>
          <p:cNvSpPr>
            <a:spLocks noGrp="1"/>
          </p:cNvSpPr>
          <p:nvPr>
            <p:ph type="title"/>
          </p:nvPr>
        </p:nvSpPr>
        <p:spPr>
          <a:ln/>
        </p:spPr>
        <p:txBody>
          <a:bodyPr anchor="b"/>
          <a:p>
            <a:endParaRPr lang="zh-CN" altLang="en-US" dirty="0"/>
          </a:p>
        </p:txBody>
      </p:sp>
      <p:sp>
        <p:nvSpPr>
          <p:cNvPr id="59394" name="文本占位符 59394"/>
          <p:cNvSpPr>
            <a:spLocks noGrp="1"/>
          </p:cNvSpPr>
          <p:nvPr>
            <p:ph idx="1"/>
          </p:nvPr>
        </p:nvSpPr>
        <p:spPr>
          <a:ln/>
        </p:spPr>
        <p:txBody>
          <a:bodyPr anchor="t"/>
          <a:p>
            <a:r>
              <a:rPr lang="zh-CN" altLang="en-US" dirty="0"/>
              <a:t>5.混合法</a:t>
            </a:r>
            <a:endParaRPr lang="zh-CN" altLang="en-US" dirty="0"/>
          </a:p>
        </p:txBody>
      </p:sp>
    </p:spTree>
  </p:cSld>
  <p:clrMapOvr>
    <a:masterClrMapping/>
  </p:clrMapOvr>
  <p:transition spd="med">
    <p:cover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文本框 60417"/>
          <p:cNvSpPr txBox="1"/>
          <p:nvPr/>
        </p:nvSpPr>
        <p:spPr>
          <a:xfrm>
            <a:off x="762000" y="609600"/>
            <a:ext cx="7620000" cy="4754563"/>
          </a:xfrm>
          <a:prstGeom prst="rect">
            <a:avLst/>
          </a:prstGeom>
          <a:noFill/>
          <a:ln w="9525">
            <a:noFill/>
          </a:ln>
        </p:spPr>
        <p:txBody>
          <a:bodyPr anchor="t">
            <a:spAutoFit/>
          </a:bodyPr>
          <a:p>
            <a:pPr>
              <a:spcBef>
                <a:spcPct val="50000"/>
              </a:spcBef>
            </a:pPr>
            <a:r>
              <a:rPr lang="zh-CN" altLang="en-US" dirty="0">
                <a:latin typeface="Arial" panose="020B0604020202020204" pitchFamily="34" charset="0"/>
                <a:ea typeface="华文楷体" pitchFamily="2" charset="-122"/>
              </a:rPr>
              <a:t>6、指标估算法（</a:t>
            </a:r>
            <a:r>
              <a:rPr lang="zh-CN" altLang="en-US" dirty="0">
                <a:solidFill>
                  <a:srgbClr val="FF3300"/>
                </a:solidFill>
                <a:latin typeface="Arial" panose="020B0604020202020204" pitchFamily="34" charset="0"/>
                <a:ea typeface="华文楷体" pitchFamily="2" charset="-122"/>
              </a:rPr>
              <a:t>用于项目建议书和可行性研究阶段</a:t>
            </a:r>
            <a:r>
              <a:rPr lang="zh-CN" altLang="en-US" dirty="0">
                <a:latin typeface="Arial" panose="020B0604020202020204" pitchFamily="34" charset="0"/>
                <a:ea typeface="华文楷体" pitchFamily="2" charset="-122"/>
              </a:rPr>
              <a:t>）</a:t>
            </a:r>
            <a:endParaRPr lang="zh-CN" altLang="en-US" dirty="0">
              <a:latin typeface="Arial" panose="020B0604020202020204" pitchFamily="34" charset="0"/>
              <a:ea typeface="华文楷体" pitchFamily="2" charset="-122"/>
            </a:endParaRPr>
          </a:p>
          <a:p>
            <a:pPr>
              <a:spcBef>
                <a:spcPct val="50000"/>
              </a:spcBef>
            </a:pPr>
            <a:r>
              <a:rPr lang="zh-CN" altLang="en-US" dirty="0">
                <a:latin typeface="Arial" panose="020B0604020202020204" pitchFamily="34" charset="0"/>
                <a:ea typeface="华文楷体" pitchFamily="2" charset="-122"/>
              </a:rPr>
              <a:t>        这种方法是把建设项目划分为建筑工程、设备安装工程、设备及工器具购置费及其他基本建设费等费用项目或单位工程，再根据各种具体的投资估算指标，进行各项费用项目或单位工程投资的估算，在此基础上，可汇总成每一单项工程的投资。另外再估算工程其它费用及预备费，即求得建设项目总投资。</a:t>
            </a:r>
            <a:endParaRPr lang="zh-CN" altLang="en-US" dirty="0">
              <a:latin typeface="Arial" panose="020B0604020202020204" pitchFamily="34" charset="0"/>
              <a:ea typeface="华文楷体" pitchFamily="2" charset="-122"/>
            </a:endParaRPr>
          </a:p>
          <a:p>
            <a:pPr>
              <a:spcBef>
                <a:spcPct val="50000"/>
              </a:spcBef>
            </a:pPr>
            <a:r>
              <a:rPr lang="zh-CN" altLang="en-US" dirty="0">
                <a:latin typeface="Arial" panose="020B0604020202020204" pitchFamily="34" charset="0"/>
                <a:ea typeface="华文楷体" pitchFamily="2" charset="-122"/>
              </a:rPr>
              <a:t>        使用指标估算法，应注意以下事项：</a:t>
            </a:r>
            <a:endParaRPr lang="zh-CN" altLang="en-US" dirty="0">
              <a:latin typeface="Arial" panose="020B0604020202020204" pitchFamily="34" charset="0"/>
              <a:ea typeface="华文楷体" pitchFamily="2" charset="-122"/>
            </a:endParaRPr>
          </a:p>
          <a:p>
            <a:pPr>
              <a:spcBef>
                <a:spcPct val="50000"/>
              </a:spcBef>
            </a:pPr>
            <a:r>
              <a:rPr lang="zh-CN" altLang="en-US" dirty="0">
                <a:latin typeface="Arial" panose="020B0604020202020204" pitchFamily="34" charset="0"/>
                <a:ea typeface="华文楷体" pitchFamily="2" charset="-122"/>
              </a:rPr>
              <a:t>   a、使用指标估算法应根据不同地区、年代而进行调整。因为地区、年代不同，设备与材料的价格均有差异，调整方法可以按主要材料消耗量或“工程量”为计算依据；也可以按不同的工程项目的“万元工料消耗定额”而定不同的系数。在有关部门颁布有定额或材料价差系数（物价指数）时，可据其调整。</a:t>
            </a:r>
            <a:endParaRPr lang="zh-CN" altLang="en-US" dirty="0">
              <a:latin typeface="Arial" panose="020B0604020202020204" pitchFamily="34" charset="0"/>
              <a:ea typeface="华文楷体" pitchFamily="2" charset="-122"/>
            </a:endParaRPr>
          </a:p>
          <a:p>
            <a:pPr>
              <a:spcBef>
                <a:spcPct val="50000"/>
              </a:spcBef>
            </a:pPr>
            <a:r>
              <a:rPr lang="zh-CN" altLang="en-US" dirty="0">
                <a:latin typeface="Arial" panose="020B0604020202020204" pitchFamily="34" charset="0"/>
                <a:ea typeface="华文楷体" pitchFamily="2" charset="-122"/>
              </a:rPr>
              <a:t>   b、使用估算指标法进行投资估算决不能生搬硬套，必须对工艺流程、定额、价格及费用标准进行分析，经过实事求是的调整与换算后，才能提高其精度。</a:t>
            </a:r>
            <a:endParaRPr lang="zh-CN" altLang="en-US" dirty="0">
              <a:latin typeface="Arial" panose="020B0604020202020204" pitchFamily="34" charset="0"/>
              <a:ea typeface="华文楷体" pitchFamily="2" charset="-122"/>
            </a:endParaRPr>
          </a:p>
        </p:txBody>
      </p:sp>
    </p:spTree>
  </p:cSld>
  <p:clrMapOvr>
    <a:masterClrMapping/>
  </p:clrMapOvr>
  <p:transition spd="med">
    <p:cover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61441"/>
          <p:cNvSpPr>
            <a:spLocks noGrp="1"/>
          </p:cNvSpPr>
          <p:nvPr>
            <p:ph type="title"/>
          </p:nvPr>
        </p:nvSpPr>
        <p:spPr>
          <a:ln/>
        </p:spPr>
        <p:txBody>
          <a:bodyPr anchor="b"/>
          <a:p>
            <a:r>
              <a:rPr lang="en-US" altLang="zh-CN" sz="2100">
                <a:latin typeface="华文楷体" pitchFamily="2" charset="-122"/>
                <a:ea typeface="华文楷体" pitchFamily="2" charset="-122"/>
              </a:rPr>
              <a:t>4.4.6  </a:t>
            </a:r>
            <a:r>
              <a:rPr lang="zh-CN" altLang="en-US" sz="2100">
                <a:latin typeface="华文楷体" pitchFamily="2" charset="-122"/>
                <a:ea typeface="华文楷体" pitchFamily="2" charset="-122"/>
              </a:rPr>
              <a:t>流动资金估算方法</a:t>
            </a:r>
            <a:endParaRPr lang="zh-CN" altLang="en-US" sz="2100">
              <a:solidFill>
                <a:srgbClr val="FF0000"/>
              </a:solidFill>
              <a:latin typeface="华文楷体" pitchFamily="2" charset="-122"/>
              <a:ea typeface="华文楷体" pitchFamily="2" charset="-122"/>
            </a:endParaRPr>
          </a:p>
        </p:txBody>
      </p:sp>
      <p:graphicFrame>
        <p:nvGraphicFramePr>
          <p:cNvPr id="61443" name="内容占位符 61442"/>
          <p:cNvGraphicFramePr/>
          <p:nvPr>
            <p:ph idx="1"/>
          </p:nvPr>
        </p:nvGraphicFramePr>
        <p:xfrm>
          <a:off x="457200" y="1600200"/>
          <a:ext cx="8382000" cy="4451350"/>
        </p:xfrm>
        <a:graphic>
          <a:graphicData uri="http://schemas.openxmlformats.org/drawingml/2006/table">
            <a:tbl>
              <a:tblPr/>
              <a:tblGrid>
                <a:gridCol w="1344613"/>
                <a:gridCol w="4243387"/>
                <a:gridCol w="2794000"/>
              </a:tblGrid>
              <a:tr h="609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方法</a:t>
                      </a:r>
                      <a:endParaRPr lang="zh-CN" altLang="en-US" sz="20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定义</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估算的具体步骤或内容</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16075">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分项详细估算法</a:t>
                      </a:r>
                      <a:endParaRPr lang="zh-CN" altLang="en-US" sz="20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分项详细估算法是根据周转额与周转速度之间的关系，对构成流动资金的各项流动资产和流动负债分别进行估算。</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1</a:t>
                      </a:r>
                      <a:r>
                        <a:rPr lang="zh-CN" altLang="en-US" sz="2000">
                          <a:latin typeface="华文楷体" pitchFamily="2" charset="-122"/>
                          <a:ea typeface="华文楷体" pitchFamily="2" charset="-122"/>
                        </a:rPr>
                        <a:t>）周转次数计算；（</a:t>
                      </a:r>
                      <a:r>
                        <a:rPr lang="en-US" altLang="zh-CN" sz="2000">
                          <a:latin typeface="华文楷体" pitchFamily="2" charset="-122"/>
                          <a:ea typeface="华文楷体" pitchFamily="2" charset="-122"/>
                        </a:rPr>
                        <a:t>2</a:t>
                      </a:r>
                      <a:r>
                        <a:rPr lang="zh-CN" altLang="en-US" sz="2000">
                          <a:latin typeface="华文楷体" pitchFamily="2" charset="-122"/>
                          <a:ea typeface="华文楷体" pitchFamily="2" charset="-122"/>
                        </a:rPr>
                        <a:t>）应收帐款估算；（</a:t>
                      </a:r>
                      <a:r>
                        <a:rPr lang="en-US" altLang="zh-CN" sz="2000">
                          <a:latin typeface="华文楷体" pitchFamily="2" charset="-122"/>
                          <a:ea typeface="华文楷体" pitchFamily="2" charset="-122"/>
                        </a:rPr>
                        <a:t>3</a:t>
                      </a:r>
                      <a:r>
                        <a:rPr lang="zh-CN" altLang="en-US" sz="2000">
                          <a:latin typeface="华文楷体" pitchFamily="2" charset="-122"/>
                          <a:ea typeface="华文楷体" pitchFamily="2" charset="-122"/>
                        </a:rPr>
                        <a:t>）存货估算；（</a:t>
                      </a:r>
                      <a:r>
                        <a:rPr lang="en-US" altLang="zh-CN" sz="2000">
                          <a:latin typeface="华文楷体" pitchFamily="2" charset="-122"/>
                          <a:ea typeface="华文楷体" pitchFamily="2" charset="-122"/>
                        </a:rPr>
                        <a:t>4</a:t>
                      </a:r>
                      <a:r>
                        <a:rPr lang="zh-CN" altLang="en-US" sz="2000">
                          <a:latin typeface="华文楷体" pitchFamily="2" charset="-122"/>
                          <a:ea typeface="华文楷体" pitchFamily="2" charset="-122"/>
                        </a:rPr>
                        <a:t>）现金需要量估算；（</a:t>
                      </a:r>
                      <a:r>
                        <a:rPr lang="en-US" altLang="zh-CN" sz="2000">
                          <a:latin typeface="华文楷体" pitchFamily="2" charset="-122"/>
                          <a:ea typeface="华文楷体" pitchFamily="2" charset="-122"/>
                        </a:rPr>
                        <a:t>5</a:t>
                      </a:r>
                      <a:r>
                        <a:rPr lang="zh-CN" altLang="en-US" sz="2000">
                          <a:latin typeface="华文楷体" pitchFamily="2" charset="-122"/>
                          <a:ea typeface="华文楷体" pitchFamily="2" charset="-122"/>
                        </a:rPr>
                        <a:t>）流动负债估算。</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25675">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扩大指标估算法</a:t>
                      </a:r>
                      <a:endParaRPr lang="zh-CN" altLang="en-US" sz="2000">
                        <a:latin typeface="华文楷体" pitchFamily="2" charset="-122"/>
                        <a:ea typeface="华文楷体"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扩大指标估算法是根据现有同类企业的实际资料，求得各种流动资金率指标，也可依据行业或部门给定的参考值或经验确定比率，将各类流动资金率乘以相对应的费用基数来估算流动资金。</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2000">
                          <a:latin typeface="华文楷体" pitchFamily="2" charset="-122"/>
                          <a:ea typeface="华文楷体" pitchFamily="2" charset="-122"/>
                        </a:rPr>
                        <a:t>（</a:t>
                      </a:r>
                      <a:r>
                        <a:rPr lang="en-US" altLang="zh-CN" sz="2000">
                          <a:latin typeface="华文楷体" pitchFamily="2" charset="-122"/>
                          <a:ea typeface="华文楷体" pitchFamily="2" charset="-122"/>
                        </a:rPr>
                        <a:t>1</a:t>
                      </a:r>
                      <a:r>
                        <a:rPr lang="zh-CN" altLang="en-US" sz="2000">
                          <a:latin typeface="华文楷体" pitchFamily="2" charset="-122"/>
                          <a:ea typeface="华文楷体" pitchFamily="2" charset="-122"/>
                        </a:rPr>
                        <a:t>）按建设投资的一定比例估算；（</a:t>
                      </a:r>
                      <a:r>
                        <a:rPr lang="en-US" altLang="zh-CN" sz="2000">
                          <a:latin typeface="华文楷体" pitchFamily="2" charset="-122"/>
                          <a:ea typeface="华文楷体" pitchFamily="2" charset="-122"/>
                        </a:rPr>
                        <a:t>2</a:t>
                      </a:r>
                      <a:r>
                        <a:rPr lang="zh-CN" altLang="en-US" sz="2000">
                          <a:latin typeface="华文楷体" pitchFamily="2" charset="-122"/>
                          <a:ea typeface="华文楷体" pitchFamily="2" charset="-122"/>
                        </a:rPr>
                        <a:t>）按经济成本的一定比例估算；（</a:t>
                      </a:r>
                      <a:r>
                        <a:rPr lang="en-US" altLang="zh-CN" sz="2000">
                          <a:latin typeface="华文楷体" pitchFamily="2" charset="-122"/>
                          <a:ea typeface="华文楷体" pitchFamily="2" charset="-122"/>
                        </a:rPr>
                        <a:t>3</a:t>
                      </a:r>
                      <a:r>
                        <a:rPr lang="zh-CN" altLang="en-US" sz="2000">
                          <a:latin typeface="华文楷体" pitchFamily="2" charset="-122"/>
                          <a:ea typeface="华文楷体" pitchFamily="2" charset="-122"/>
                        </a:rPr>
                        <a:t>）按年销售收入的一定比例估算；（</a:t>
                      </a:r>
                      <a:r>
                        <a:rPr lang="en-US" altLang="zh-CN" sz="2000">
                          <a:latin typeface="华文楷体" pitchFamily="2" charset="-122"/>
                          <a:ea typeface="华文楷体" pitchFamily="2" charset="-122"/>
                        </a:rPr>
                        <a:t>4</a:t>
                      </a:r>
                      <a:r>
                        <a:rPr lang="zh-CN" altLang="en-US" sz="2000">
                          <a:latin typeface="华文楷体" pitchFamily="2" charset="-122"/>
                          <a:ea typeface="华文楷体" pitchFamily="2" charset="-122"/>
                        </a:rPr>
                        <a:t>）按单位产量占用流动资金的比例估算。</a:t>
                      </a:r>
                      <a:endParaRPr lang="zh-CN" altLang="en-US" sz="2000">
                        <a:latin typeface="华文楷体" pitchFamily="2" charset="-122"/>
                        <a:ea typeface="华文楷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cover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62465"/>
          <p:cNvSpPr>
            <a:spLocks noGrp="1"/>
          </p:cNvSpPr>
          <p:nvPr>
            <p:ph type="title"/>
          </p:nvPr>
        </p:nvSpPr>
        <p:spPr>
          <a:ln/>
        </p:spPr>
        <p:txBody>
          <a:bodyPr anchor="b"/>
          <a:p>
            <a:r>
              <a:rPr lang="en-US" altLang="zh-CN" b="1">
                <a:ea typeface="黑体" panose="02010609060101010101" pitchFamily="49" charset="-122"/>
              </a:rPr>
              <a:t>4.4  </a:t>
            </a:r>
            <a:r>
              <a:rPr lang="zh-CN" altLang="en-US" b="1">
                <a:ea typeface="黑体" panose="02010609060101010101" pitchFamily="49" charset="-122"/>
              </a:rPr>
              <a:t>建设项目财务评价</a:t>
            </a:r>
            <a:endParaRPr lang="zh-CN" altLang="en-US" b="1">
              <a:ea typeface="黑体" panose="02010609060101010101" pitchFamily="49" charset="-122"/>
            </a:endParaRPr>
          </a:p>
        </p:txBody>
      </p:sp>
      <p:sp>
        <p:nvSpPr>
          <p:cNvPr id="62466" name="文本占位符 62466"/>
          <p:cNvSpPr>
            <a:spLocks noGrp="1"/>
          </p:cNvSpPr>
          <p:nvPr>
            <p:ph idx="1"/>
          </p:nvPr>
        </p:nvSpPr>
        <p:spPr>
          <a:ln/>
        </p:spPr>
        <p:txBody>
          <a:bodyPr anchor="t"/>
          <a:p>
            <a:pPr>
              <a:lnSpc>
                <a:spcPct val="90000"/>
              </a:lnSpc>
            </a:pPr>
            <a:r>
              <a:rPr lang="zh-CN" altLang="en-US"/>
              <a:t>一、财务分析概述</a:t>
            </a:r>
            <a:endParaRPr lang="zh-CN" altLang="en-US"/>
          </a:p>
          <a:p>
            <a:pPr>
              <a:lnSpc>
                <a:spcPct val="90000"/>
              </a:lnSpc>
            </a:pPr>
            <a:r>
              <a:rPr lang="en-US" altLang="zh-CN"/>
              <a:t>1.</a:t>
            </a:r>
            <a:r>
              <a:rPr lang="zh-CN" altLang="en-US"/>
              <a:t>财务分析的概念</a:t>
            </a:r>
            <a:endParaRPr lang="zh-CN" altLang="en-US"/>
          </a:p>
          <a:p>
            <a:pPr>
              <a:lnSpc>
                <a:spcPct val="90000"/>
              </a:lnSpc>
            </a:pPr>
            <a:r>
              <a:rPr lang="zh-CN" altLang="en-US"/>
              <a:t>财务分析是根据国家行政财税制度和价格体系，在财务效益与费用的估算以及编制财务辅助报表的基础上，分析、计算项目直接发生的财务效益和费用，编制财务报表，计算财务分析指标，考察项目盈利能力、清偿能力以及外汇平衡等财务状况来判别财务的可行性。</a:t>
            </a:r>
            <a:endParaRPr lang="zh-CN" altLang="en-US"/>
          </a:p>
        </p:txBody>
      </p:sp>
    </p:spTree>
  </p:cSld>
  <p:clrMapOvr>
    <a:masterClrMapping/>
  </p:clrMapOvr>
  <p:transition spd="med">
    <p:cover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63489"/>
          <p:cNvSpPr>
            <a:spLocks noGrp="1"/>
          </p:cNvSpPr>
          <p:nvPr>
            <p:ph type="title"/>
          </p:nvPr>
        </p:nvSpPr>
        <p:spPr>
          <a:ln/>
        </p:spPr>
        <p:txBody>
          <a:bodyPr anchor="b"/>
          <a:p>
            <a:r>
              <a:rPr lang="en-US" altLang="zh-CN"/>
              <a:t>2.</a:t>
            </a:r>
            <a:r>
              <a:rPr lang="zh-CN" altLang="en-US"/>
              <a:t>财务评价的作用</a:t>
            </a:r>
            <a:endParaRPr lang="zh-CN" altLang="en-US"/>
          </a:p>
        </p:txBody>
      </p:sp>
      <p:sp>
        <p:nvSpPr>
          <p:cNvPr id="63490" name="文本占位符 63490"/>
          <p:cNvSpPr>
            <a:spLocks noGrp="1"/>
          </p:cNvSpPr>
          <p:nvPr>
            <p:ph idx="1"/>
          </p:nvPr>
        </p:nvSpPr>
        <p:spPr>
          <a:ln/>
        </p:spPr>
        <p:txBody>
          <a:bodyPr anchor="t"/>
          <a:p>
            <a:r>
              <a:rPr lang="zh-CN" altLang="en-US"/>
              <a:t>（</a:t>
            </a:r>
            <a:r>
              <a:rPr lang="en-US" altLang="zh-CN"/>
              <a:t>1</a:t>
            </a:r>
            <a:r>
              <a:rPr lang="zh-CN" altLang="en-US"/>
              <a:t>）考察项目的财务盈利能力</a:t>
            </a:r>
            <a:endParaRPr lang="zh-CN" altLang="en-US"/>
          </a:p>
          <a:p>
            <a:r>
              <a:rPr lang="zh-CN" altLang="en-US"/>
              <a:t>（</a:t>
            </a:r>
            <a:r>
              <a:rPr lang="en-US" altLang="zh-CN"/>
              <a:t>2</a:t>
            </a:r>
            <a:r>
              <a:rPr lang="zh-CN" altLang="en-US"/>
              <a:t>）用于制定适宜的资金规划</a:t>
            </a:r>
            <a:endParaRPr lang="zh-CN" altLang="en-US"/>
          </a:p>
          <a:p>
            <a:r>
              <a:rPr lang="zh-CN" altLang="en-US"/>
              <a:t>（</a:t>
            </a:r>
            <a:r>
              <a:rPr lang="en-US" altLang="zh-CN"/>
              <a:t>3</a:t>
            </a:r>
            <a:r>
              <a:rPr lang="zh-CN" altLang="en-US"/>
              <a:t>）为协调企业利益与国家利益提供依据</a:t>
            </a:r>
            <a:endParaRPr lang="zh-CN" altLang="en-US"/>
          </a:p>
          <a:p>
            <a:r>
              <a:rPr lang="zh-CN" altLang="en-US"/>
              <a:t>（</a:t>
            </a:r>
            <a:r>
              <a:rPr lang="en-US" altLang="zh-CN"/>
              <a:t>4</a:t>
            </a:r>
            <a:r>
              <a:rPr lang="zh-CN" altLang="en-US"/>
              <a:t>）为中外合资项目提供双方合作的基础</a:t>
            </a:r>
            <a:endParaRPr lang="zh-CN" altLang="en-US"/>
          </a:p>
        </p:txBody>
      </p:sp>
    </p:spTree>
  </p:cSld>
  <p:clrMapOvr>
    <a:masterClrMapping/>
  </p:clrMapOvr>
  <p:transition spd="med">
    <p:cover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9217"/>
          <p:cNvSpPr>
            <a:spLocks noGrp="1"/>
          </p:cNvSpPr>
          <p:nvPr>
            <p:ph type="title"/>
          </p:nvPr>
        </p:nvSpPr>
        <p:spPr>
          <a:xfrm>
            <a:off x="574675" y="304800"/>
            <a:ext cx="8001000" cy="274638"/>
          </a:xfrm>
          <a:ln/>
        </p:spPr>
        <p:txBody>
          <a:bodyPr anchor="b"/>
          <a:p>
            <a:r>
              <a:rPr lang="zh-CN" altLang="en-US" sz="2100">
                <a:ea typeface="华文楷体" pitchFamily="2" charset="-122"/>
              </a:rPr>
              <a:t>不同建设阶段影响投资控制程度的坐标图</a:t>
            </a:r>
            <a:endParaRPr lang="zh-CN" altLang="en-US" sz="2100">
              <a:solidFill>
                <a:srgbClr val="FF0000"/>
              </a:solidFill>
              <a:ea typeface="华文楷体" pitchFamily="2" charset="-122"/>
            </a:endParaRPr>
          </a:p>
        </p:txBody>
      </p:sp>
      <p:sp>
        <p:nvSpPr>
          <p:cNvPr id="9218" name="文本框 9218"/>
          <p:cNvSpPr txBox="1"/>
          <p:nvPr/>
        </p:nvSpPr>
        <p:spPr>
          <a:xfrm>
            <a:off x="7010400" y="960438"/>
            <a:ext cx="1981200" cy="5592762"/>
          </a:xfrm>
          <a:prstGeom prst="rect">
            <a:avLst/>
          </a:prstGeom>
          <a:noFill/>
          <a:ln w="9525">
            <a:noFill/>
          </a:ln>
        </p:spPr>
        <p:txBody>
          <a:bodyPr anchor="t">
            <a:spAutoFit/>
          </a:bodyPr>
          <a:p>
            <a:pPr>
              <a:spcBef>
                <a:spcPct val="50000"/>
              </a:spcBef>
            </a:pPr>
            <a:r>
              <a:rPr lang="zh-CN" altLang="en-US" sz="1600">
                <a:latin typeface="华文楷体" pitchFamily="2" charset="-122"/>
                <a:ea typeface="华文楷体" pitchFamily="2" charset="-122"/>
              </a:rPr>
              <a:t>从该图可以看出，影响项目投资最大的阶段，是约占工程项目建设周期</a:t>
            </a:r>
            <a:r>
              <a:rPr lang="en-US" altLang="zh-CN" sz="1600">
                <a:latin typeface="华文楷体" pitchFamily="2" charset="-122"/>
                <a:ea typeface="华文楷体" pitchFamily="2" charset="-122"/>
              </a:rPr>
              <a:t>1/4</a:t>
            </a:r>
            <a:r>
              <a:rPr lang="zh-CN" altLang="en-US" sz="1600">
                <a:latin typeface="华文楷体" pitchFamily="2" charset="-122"/>
                <a:ea typeface="华文楷体" pitchFamily="2" charset="-122"/>
              </a:rPr>
              <a:t>的技术设计前的工作阶段。在初步设计阶段，影响项目投资的可能性为</a:t>
            </a:r>
            <a:r>
              <a:rPr lang="en-US" altLang="zh-CN" sz="1600">
                <a:latin typeface="华文楷体" pitchFamily="2" charset="-122"/>
                <a:ea typeface="华文楷体" pitchFamily="2" charset="-122"/>
              </a:rPr>
              <a:t>75%</a:t>
            </a:r>
            <a:r>
              <a:rPr lang="zh-CN" altLang="en-US" sz="1600">
                <a:latin typeface="华文楷体" pitchFamily="2" charset="-122"/>
                <a:ea typeface="华文楷体" pitchFamily="2" charset="-122"/>
              </a:rPr>
              <a:t>～</a:t>
            </a:r>
            <a:r>
              <a:rPr lang="en-US" altLang="zh-CN" sz="1600">
                <a:latin typeface="华文楷体" pitchFamily="2" charset="-122"/>
                <a:ea typeface="华文楷体" pitchFamily="2" charset="-122"/>
              </a:rPr>
              <a:t>95%</a:t>
            </a:r>
            <a:r>
              <a:rPr lang="zh-CN" altLang="en-US" sz="1600">
                <a:latin typeface="华文楷体" pitchFamily="2" charset="-122"/>
                <a:ea typeface="华文楷体" pitchFamily="2" charset="-122"/>
              </a:rPr>
              <a:t>；在技术设计阶段，影响项目投资的可能性为</a:t>
            </a:r>
            <a:r>
              <a:rPr lang="en-US" altLang="zh-CN" sz="1600">
                <a:latin typeface="华文楷体" pitchFamily="2" charset="-122"/>
                <a:ea typeface="华文楷体" pitchFamily="2" charset="-122"/>
              </a:rPr>
              <a:t>35%</a:t>
            </a:r>
            <a:r>
              <a:rPr lang="zh-CN" altLang="en-US" sz="1600">
                <a:latin typeface="华文楷体" pitchFamily="2" charset="-122"/>
                <a:ea typeface="华文楷体" pitchFamily="2" charset="-122"/>
              </a:rPr>
              <a:t>～</a:t>
            </a:r>
            <a:r>
              <a:rPr lang="en-US" altLang="zh-CN" sz="1600">
                <a:latin typeface="华文楷体" pitchFamily="2" charset="-122"/>
                <a:ea typeface="华文楷体" pitchFamily="2" charset="-122"/>
              </a:rPr>
              <a:t>75%</a:t>
            </a:r>
            <a:r>
              <a:rPr lang="zh-CN" altLang="en-US" sz="1600">
                <a:latin typeface="华文楷体" pitchFamily="2" charset="-122"/>
                <a:ea typeface="华文楷体" pitchFamily="2" charset="-122"/>
              </a:rPr>
              <a:t>；在施工图设计阶段，影响项目投资的可能性为</a:t>
            </a:r>
            <a:r>
              <a:rPr lang="en-US" altLang="zh-CN" sz="1600">
                <a:latin typeface="华文楷体" pitchFamily="2" charset="-122"/>
                <a:ea typeface="华文楷体" pitchFamily="2" charset="-122"/>
              </a:rPr>
              <a:t>5%</a:t>
            </a:r>
            <a:r>
              <a:rPr lang="zh-CN" altLang="en-US" sz="1600">
                <a:latin typeface="华文楷体" pitchFamily="2" charset="-122"/>
                <a:ea typeface="华文楷体" pitchFamily="2" charset="-122"/>
              </a:rPr>
              <a:t>～</a:t>
            </a:r>
            <a:r>
              <a:rPr lang="en-US" altLang="zh-CN" sz="1600">
                <a:latin typeface="华文楷体" pitchFamily="2" charset="-122"/>
                <a:ea typeface="华文楷体" pitchFamily="2" charset="-122"/>
              </a:rPr>
              <a:t>35%</a:t>
            </a:r>
            <a:r>
              <a:rPr lang="zh-CN" altLang="en-US" sz="1600">
                <a:latin typeface="华文楷体" pitchFamily="2" charset="-122"/>
                <a:ea typeface="华文楷体" pitchFamily="2" charset="-122"/>
              </a:rPr>
              <a:t>。</a:t>
            </a:r>
            <a:endParaRPr lang="zh-CN" altLang="en-US" sz="1600">
              <a:latin typeface="华文楷体" pitchFamily="2" charset="-122"/>
              <a:ea typeface="华文楷体" pitchFamily="2" charset="-122"/>
            </a:endParaRPr>
          </a:p>
          <a:p>
            <a:pPr>
              <a:spcBef>
                <a:spcPct val="50000"/>
              </a:spcBef>
            </a:pPr>
            <a:r>
              <a:rPr lang="zh-CN" altLang="en-US" sz="1600">
                <a:latin typeface="华文楷体" pitchFamily="2" charset="-122"/>
                <a:ea typeface="华文楷体" pitchFamily="2" charset="-122"/>
              </a:rPr>
              <a:t>很显然，项目投资控制的重点在于施工以前的投资决策和设计阶段，而在项目做出投资决策后，控制项目投资的关键就在于设计。</a:t>
            </a:r>
            <a:endParaRPr lang="zh-CN" altLang="en-US" sz="1600">
              <a:latin typeface="华文楷体" pitchFamily="2" charset="-122"/>
              <a:ea typeface="华文楷体" pitchFamily="2" charset="-122"/>
            </a:endParaRPr>
          </a:p>
        </p:txBody>
      </p:sp>
      <p:pic>
        <p:nvPicPr>
          <p:cNvPr id="9219" name="图片 9219" descr="绘图1"/>
          <p:cNvPicPr>
            <a:picLocks noChangeAspect="1"/>
          </p:cNvPicPr>
          <p:nvPr/>
        </p:nvPicPr>
        <p:blipFill>
          <a:blip r:embed="rId1"/>
          <a:stretch>
            <a:fillRect/>
          </a:stretch>
        </p:blipFill>
        <p:spPr>
          <a:xfrm>
            <a:off x="228600" y="1143000"/>
            <a:ext cx="6858000" cy="4916488"/>
          </a:xfrm>
          <a:prstGeom prst="rect">
            <a:avLst/>
          </a:prstGeom>
          <a:noFill/>
          <a:ln w="9525">
            <a:noFill/>
          </a:ln>
        </p:spPr>
      </p:pic>
    </p:spTree>
  </p:cSld>
  <p:clrMapOvr>
    <a:masterClrMapping/>
  </p:clrMapOvr>
  <p:transition spd="med">
    <p:cover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64513"/>
          <p:cNvSpPr>
            <a:spLocks noGrp="1"/>
          </p:cNvSpPr>
          <p:nvPr>
            <p:ph type="title"/>
          </p:nvPr>
        </p:nvSpPr>
        <p:spPr>
          <a:ln/>
        </p:spPr>
        <p:txBody>
          <a:bodyPr anchor="b"/>
          <a:p>
            <a:r>
              <a:rPr lang="zh-CN" altLang="en-US"/>
              <a:t>二、融资前财务分析</a:t>
            </a:r>
            <a:endParaRPr lang="zh-CN" altLang="en-US"/>
          </a:p>
        </p:txBody>
      </p:sp>
      <p:sp>
        <p:nvSpPr>
          <p:cNvPr id="64514" name="文本占位符 64514"/>
          <p:cNvSpPr>
            <a:spLocks noGrp="1"/>
          </p:cNvSpPr>
          <p:nvPr>
            <p:ph idx="1"/>
          </p:nvPr>
        </p:nvSpPr>
        <p:spPr>
          <a:ln/>
        </p:spPr>
        <p:txBody>
          <a:bodyPr anchor="t"/>
          <a:p>
            <a:r>
              <a:rPr lang="zh-CN" altLang="en-US"/>
              <a:t>融资前分析只进行盈利能力分析，并以投资现金流量分析为主要手段。</a:t>
            </a:r>
            <a:endParaRPr lang="zh-CN" altLang="en-US"/>
          </a:p>
        </p:txBody>
      </p:sp>
    </p:spTree>
  </p:cSld>
  <p:clrMapOvr>
    <a:masterClrMapping/>
  </p:clrMapOvr>
  <p:transition spd="med">
    <p:cover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65537"/>
          <p:cNvSpPr>
            <a:spLocks noGrp="1"/>
          </p:cNvSpPr>
          <p:nvPr>
            <p:ph type="title"/>
          </p:nvPr>
        </p:nvSpPr>
        <p:spPr>
          <a:xfrm>
            <a:off x="323850" y="476250"/>
            <a:ext cx="8229600" cy="1143000"/>
          </a:xfrm>
          <a:ln/>
        </p:spPr>
        <p:txBody>
          <a:bodyPr anchor="b"/>
          <a:p>
            <a:r>
              <a:rPr lang="en-US" altLang="zh-CN" b="1">
                <a:ea typeface="黑体" panose="02010609060101010101" pitchFamily="49" charset="-122"/>
              </a:rPr>
              <a:t>4.4  </a:t>
            </a:r>
            <a:r>
              <a:rPr lang="zh-CN" altLang="en-US" b="1">
                <a:ea typeface="黑体" panose="02010609060101010101" pitchFamily="49" charset="-122"/>
              </a:rPr>
              <a:t>建设项目财务评价</a:t>
            </a:r>
            <a:endParaRPr lang="zh-CN" altLang="en-US" b="1">
              <a:ea typeface="黑体" panose="02010609060101010101" pitchFamily="49" charset="-122"/>
            </a:endParaRPr>
          </a:p>
        </p:txBody>
      </p:sp>
      <p:sp>
        <p:nvSpPr>
          <p:cNvPr id="65538" name="文本占位符 65538"/>
          <p:cNvSpPr>
            <a:spLocks noGrp="1"/>
          </p:cNvSpPr>
          <p:nvPr>
            <p:ph idx="1"/>
          </p:nvPr>
        </p:nvSpPr>
        <p:spPr>
          <a:xfrm>
            <a:off x="971550" y="1989138"/>
            <a:ext cx="7931150" cy="4525962"/>
          </a:xfrm>
          <a:ln/>
        </p:spPr>
        <p:txBody>
          <a:bodyPr anchor="t"/>
          <a:p>
            <a:pPr algn="just">
              <a:buNone/>
            </a:pPr>
            <a:r>
              <a:rPr lang="en-US" altLang="zh-CN" sz="3400" b="1"/>
              <a:t>4.4.1 </a:t>
            </a:r>
            <a:r>
              <a:rPr lang="zh-CN" altLang="en-US" sz="3400" b="1"/>
              <a:t>财务盈利能力评价</a:t>
            </a:r>
            <a:endParaRPr lang="zh-CN" altLang="en-US" sz="3400" b="1"/>
          </a:p>
        </p:txBody>
      </p:sp>
      <p:sp>
        <p:nvSpPr>
          <p:cNvPr id="65539" name="上箭头 65539">
            <a:hlinkClick r:id="rId1" action="ppaction://hlinksldjump"/>
          </p:cNvPr>
          <p:cNvSpPr/>
          <p:nvPr/>
        </p:nvSpPr>
        <p:spPr>
          <a:xfrm>
            <a:off x="8027988" y="6165850"/>
            <a:ext cx="431800" cy="431800"/>
          </a:xfrm>
          <a:prstGeom prst="up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Verdana" panose="020B0604030504040204" pitchFamily="34" charset="0"/>
              <a:ea typeface="宋体" panose="02010600030101010101" pitchFamily="2" charset="-122"/>
            </a:endParaRPr>
          </a:p>
        </p:txBody>
      </p:sp>
    </p:spTree>
  </p:cSld>
  <p:clrMapOvr>
    <a:masterClrMapping/>
  </p:clrMapOvr>
  <p:transition spd="med">
    <p:cover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66561"/>
          <p:cNvSpPr>
            <a:spLocks noGrp="1"/>
          </p:cNvSpPr>
          <p:nvPr>
            <p:ph type="title"/>
          </p:nvPr>
        </p:nvSpPr>
        <p:spPr>
          <a:xfrm>
            <a:off x="101600" y="77788"/>
            <a:ext cx="8934450" cy="830262"/>
          </a:xfrm>
          <a:ln/>
        </p:spPr>
        <p:txBody>
          <a:bodyPr anchor="b"/>
          <a:p>
            <a:r>
              <a:rPr lang="en-US" altLang="zh-CN" sz="3400" b="1">
                <a:latin typeface="黑体" panose="02010609060101010101" pitchFamily="49" charset="-122"/>
                <a:ea typeface="黑体" panose="02010609060101010101" pitchFamily="49" charset="-122"/>
              </a:rPr>
              <a:t>4.4.1 </a:t>
            </a:r>
            <a:r>
              <a:rPr lang="zh-CN" altLang="en-US" sz="3400" b="1">
                <a:latin typeface="黑体" panose="02010609060101010101" pitchFamily="49" charset="-122"/>
                <a:ea typeface="黑体" panose="02010609060101010101" pitchFamily="49" charset="-122"/>
              </a:rPr>
              <a:t>财务盈利能力评价</a:t>
            </a:r>
            <a:endParaRPr lang="zh-CN" altLang="en-US" sz="3400" b="1">
              <a:latin typeface="黑体" panose="02010609060101010101" pitchFamily="49" charset="-122"/>
              <a:ea typeface="黑体" panose="02010609060101010101" pitchFamily="49" charset="-122"/>
            </a:endParaRPr>
          </a:p>
        </p:txBody>
      </p:sp>
      <p:sp>
        <p:nvSpPr>
          <p:cNvPr id="66563" name="文本占位符 66562"/>
          <p:cNvSpPr>
            <a:spLocks noGrp="1"/>
          </p:cNvSpPr>
          <p:nvPr>
            <p:ph idx="1"/>
          </p:nvPr>
        </p:nvSpPr>
        <p:spPr>
          <a:xfrm>
            <a:off x="250825" y="908050"/>
            <a:ext cx="8532813" cy="5949950"/>
          </a:xfrm>
        </p:spPr>
        <p:txBody>
          <a:bodyPr/>
          <a:p>
            <a:pPr marL="186055" indent="-186055" algn="just" fontAlgn="base">
              <a:buNone/>
            </a:pPr>
            <a:r>
              <a:rPr lang="zh-CN" altLang="en-US" b="1" strike="noStrike" noProof="1">
                <a:solidFill>
                  <a:srgbClr val="0066FF"/>
                </a:solidFill>
                <a:effectLst>
                  <a:outerShdw blurRad="38100" dist="38100" dir="2700000">
                    <a:srgbClr val="000000"/>
                  </a:outerShdw>
                </a:effectLst>
              </a:rPr>
              <a:t>（</a:t>
            </a:r>
            <a:r>
              <a:rPr lang="en-US" altLang="zh-CN" b="1" strike="noStrike" noProof="1">
                <a:solidFill>
                  <a:srgbClr val="0066FF"/>
                </a:solidFill>
                <a:effectLst>
                  <a:outerShdw blurRad="38100" dist="38100" dir="2700000">
                    <a:srgbClr val="000000"/>
                  </a:outerShdw>
                </a:effectLst>
              </a:rPr>
              <a:t>1</a:t>
            </a:r>
            <a:r>
              <a:rPr lang="zh-CN" altLang="en-US" b="1" strike="noStrike" noProof="1">
                <a:solidFill>
                  <a:srgbClr val="0066FF"/>
                </a:solidFill>
                <a:effectLst>
                  <a:outerShdw blurRad="38100" dist="38100" dir="2700000">
                    <a:srgbClr val="000000"/>
                  </a:outerShdw>
                </a:effectLst>
              </a:rPr>
              <a:t>）财务净现值（</a:t>
            </a:r>
            <a:r>
              <a:rPr lang="en-US" altLang="zh-CN" b="1" strike="noStrike" noProof="1">
                <a:solidFill>
                  <a:srgbClr val="0066FF"/>
                </a:solidFill>
                <a:effectLst>
                  <a:outerShdw blurRad="38100" dist="38100" dir="2700000">
                    <a:srgbClr val="000000"/>
                  </a:outerShdw>
                </a:effectLst>
              </a:rPr>
              <a:t>FNPV</a:t>
            </a:r>
            <a:r>
              <a:rPr lang="zh-CN" altLang="en-US" b="1" strike="noStrike" noProof="1">
                <a:solidFill>
                  <a:srgbClr val="0066FF"/>
                </a:solidFill>
                <a:effectLst>
                  <a:outerShdw blurRad="38100" dist="38100" dir="2700000">
                    <a:srgbClr val="000000"/>
                  </a:outerShdw>
                </a:effectLst>
              </a:rPr>
              <a:t>）</a:t>
            </a:r>
            <a:r>
              <a:rPr lang="zh-CN" altLang="en-US" strike="noStrike" noProof="1"/>
              <a:t>。</a:t>
            </a:r>
            <a:endParaRPr lang="zh-CN" altLang="en-US" strike="noStrike" noProof="1"/>
          </a:p>
          <a:p>
            <a:pPr marL="186055" indent="-186055" algn="just" fontAlgn="base"/>
            <a:r>
              <a:rPr lang="zh-CN" altLang="en-US" sz="2100" strike="noStrike" noProof="1"/>
              <a:t>  指把项目计算期内各年的财务净现金流量，按照一个给定的标准折现率（基准收益率）折算到建设期初（项目计算期第一年年初）的现值之和。 财务净现值是考察项目在其计算期内盈利能力的主要动态评价指标。其表达式为：</a:t>
            </a:r>
            <a:endParaRPr lang="zh-CN" altLang="en-US" sz="2100" strike="noStrike" noProof="1"/>
          </a:p>
          <a:p>
            <a:pPr marL="186055" indent="-186055" fontAlgn="base"/>
            <a:r>
              <a:rPr lang="zh-CN" altLang="en-US" strike="noStrike" noProof="1"/>
              <a:t> </a:t>
            </a:r>
            <a:r>
              <a:rPr lang="en-US" altLang="zh-CN" sz="2100" strike="noStrike" noProof="1"/>
              <a:t>FNPV</a:t>
            </a:r>
            <a:r>
              <a:rPr lang="en-US" altLang="zh-CN" sz="2100" strike="noStrike" noProof="1">
                <a:latin typeface="Arial" panose="020B0604020202020204" pitchFamily="34" charset="0"/>
              </a:rPr>
              <a:t>——</a:t>
            </a:r>
            <a:r>
              <a:rPr lang="zh-CN" altLang="en-US" sz="2100" strike="noStrike" noProof="1"/>
              <a:t>净现值；</a:t>
            </a:r>
            <a:endParaRPr lang="zh-CN" altLang="en-US" sz="2100" strike="noStrike" noProof="1"/>
          </a:p>
          <a:p>
            <a:pPr marL="186055" indent="-186055" fontAlgn="base"/>
            <a:r>
              <a:rPr lang="zh-CN" altLang="en-US" sz="2100" strike="noStrike" noProof="1"/>
              <a:t> </a:t>
            </a:r>
            <a:r>
              <a:rPr lang="en-US" altLang="zh-CN" sz="2100" strike="noStrike" noProof="1"/>
              <a:t>n</a:t>
            </a:r>
            <a:r>
              <a:rPr lang="en-US" altLang="zh-CN" sz="2100" strike="noStrike" noProof="1">
                <a:latin typeface="Arial" panose="020B0604020202020204" pitchFamily="34" charset="0"/>
              </a:rPr>
              <a:t>——</a:t>
            </a:r>
            <a:r>
              <a:rPr lang="zh-CN" altLang="en-US" sz="2100" strike="noStrike" noProof="1"/>
              <a:t>项目计算期；</a:t>
            </a:r>
            <a:endParaRPr lang="zh-CN" altLang="en-US" sz="2100" strike="noStrike" noProof="1"/>
          </a:p>
          <a:p>
            <a:pPr marL="186055" indent="-186055" fontAlgn="base"/>
            <a:r>
              <a:rPr lang="zh-CN" altLang="en-US" sz="2100" strike="noStrike" noProof="1"/>
              <a:t> </a:t>
            </a:r>
            <a:r>
              <a:rPr lang="en-US" altLang="zh-CN" sz="2100" strike="noStrike" noProof="1"/>
              <a:t>i</a:t>
            </a:r>
            <a:r>
              <a:rPr lang="en-US" altLang="zh-CN" sz="2100" strike="noStrike" baseline="-25000" noProof="1"/>
              <a:t>c</a:t>
            </a:r>
            <a:r>
              <a:rPr lang="en-US" altLang="zh-CN" sz="2100" strike="noStrike" noProof="1">
                <a:latin typeface="Arial" panose="020B0604020202020204" pitchFamily="34" charset="0"/>
              </a:rPr>
              <a:t>——</a:t>
            </a:r>
            <a:r>
              <a:rPr lang="zh-CN" altLang="en-US" sz="2100" strike="noStrike" noProof="1"/>
              <a:t>标准折现率。</a:t>
            </a:r>
            <a:endParaRPr lang="zh-CN" altLang="en-US" sz="2100" strike="noStrike" noProof="1"/>
          </a:p>
          <a:p>
            <a:pPr marL="186055" indent="-186055" fontAlgn="base"/>
            <a:endParaRPr lang="zh-CN" altLang="en-US" sz="2100" strike="noStrike" noProof="1"/>
          </a:p>
          <a:p>
            <a:pPr marL="186055" indent="-186055" fontAlgn="base"/>
            <a:r>
              <a:rPr lang="zh-CN" altLang="en-US" sz="2100" strike="noStrike" noProof="1"/>
              <a:t>财务净现值表示建设项目的收益水平超过基准收益的额外收益。该指标在用于投资方案的经济评价时，</a:t>
            </a:r>
            <a:r>
              <a:rPr lang="zh-CN" altLang="en-US" sz="2100" strike="noStrike" noProof="1">
                <a:solidFill>
                  <a:srgbClr val="FF3300"/>
                </a:solidFill>
              </a:rPr>
              <a:t>财务净现值大于等于零，项目可行</a:t>
            </a:r>
            <a:r>
              <a:rPr lang="zh-CN" altLang="en-US" sz="2100" strike="noStrike" noProof="1"/>
              <a:t>。 </a:t>
            </a:r>
            <a:endParaRPr lang="zh-CN" altLang="en-US" sz="2100" strike="noStrike" noProof="1"/>
          </a:p>
        </p:txBody>
      </p:sp>
      <p:sp>
        <p:nvSpPr>
          <p:cNvPr id="2" name="矩形 66563"/>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6564" name="矩形 66564"/>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6565" name="矩形 66565"/>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6566" name="矩形 66566"/>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6567" name="矩形 66567"/>
          <p:cNvSpPr/>
          <p:nvPr/>
        </p:nvSpPr>
        <p:spPr>
          <a:xfrm>
            <a:off x="4314825" y="3556000"/>
            <a:ext cx="514350" cy="503238"/>
          </a:xfrm>
          <a:prstGeom prst="rect">
            <a:avLst/>
          </a:prstGeom>
          <a:noFill/>
          <a:ln w="9525">
            <a:noFill/>
          </a:ln>
        </p:spPr>
        <p:txBody>
          <a:bodyPr wrap="none" anchor="ctr">
            <a:spAutoFit/>
          </a:bodyPr>
          <a:p>
            <a:pPr indent="266700" algn="ctr"/>
            <a:endParaRPr lang="zh-CN" altLang="en-US" sz="900">
              <a:latin typeface="Arial" panose="020B0604020202020204" pitchFamily="34" charset="0"/>
              <a:ea typeface="宋体" panose="02010600030101010101" pitchFamily="2" charset="-122"/>
            </a:endParaRPr>
          </a:p>
          <a:p>
            <a:pPr indent="266700" algn="ctr" eaLnBrk="0" hangingPunct="0"/>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66568" name="矩形 66568"/>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6569" name="矩形 66569"/>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66571" name="对象 66570"/>
          <p:cNvGraphicFramePr>
            <a:graphicFrameLocks noChangeAspect="1"/>
          </p:cNvGraphicFramePr>
          <p:nvPr/>
        </p:nvGraphicFramePr>
        <p:xfrm>
          <a:off x="3635375" y="3141663"/>
          <a:ext cx="4968875" cy="1131887"/>
        </p:xfrm>
        <a:graphic>
          <a:graphicData uri="http://schemas.openxmlformats.org/presentationml/2006/ole">
            <mc:AlternateContent xmlns:mc="http://schemas.openxmlformats.org/markup-compatibility/2006">
              <mc:Choice xmlns:v="urn:schemas-microsoft-com:vml" Requires="v">
                <p:oleObj spid="_x0000_s3084" name="" r:id="rId1" imgW="1714500" imgH="393700" progId="">
                  <p:embed/>
                </p:oleObj>
              </mc:Choice>
              <mc:Fallback>
                <p:oleObj name="" r:id="rId1" imgW="1714500" imgH="393700" progId="">
                  <p:embed/>
                  <p:pic>
                    <p:nvPicPr>
                      <p:cNvPr id="0" name="图片 3083"/>
                      <p:cNvPicPr/>
                      <p:nvPr/>
                    </p:nvPicPr>
                    <p:blipFill>
                      <a:blip r:embed="rId2"/>
                      <a:stretch>
                        <a:fillRect/>
                      </a:stretch>
                    </p:blipFill>
                    <p:spPr>
                      <a:xfrm>
                        <a:off x="3635375" y="3141663"/>
                        <a:ext cx="4968875" cy="1131887"/>
                      </a:xfrm>
                      <a:prstGeom prst="rect">
                        <a:avLst/>
                      </a:prstGeom>
                      <a:solidFill>
                        <a:schemeClr val="accent1"/>
                      </a:solidFill>
                      <a:ln w="38100">
                        <a:noFill/>
                        <a:miter/>
                      </a:ln>
                    </p:spPr>
                  </p:pic>
                </p:oleObj>
              </mc:Fallback>
            </mc:AlternateContent>
          </a:graphicData>
        </a:graphic>
      </p:graphicFrame>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71"/>
                                        </p:tgtEl>
                                        <p:attrNameLst>
                                          <p:attrName>style.visibility</p:attrName>
                                        </p:attrNameLst>
                                      </p:cBhvr>
                                      <p:to>
                                        <p:strVal val="visible"/>
                                      </p:to>
                                    </p:set>
                                    <p:animEffect transition="in" filter="blinds(horizontal)">
                                      <p:cBhvr>
                                        <p:cTn id="7" dur="500"/>
                                        <p:tgtEl>
                                          <p:spTgt spid="665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6563">
                                            <p:txEl>
                                              <p:charRg st="119" end="13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6563">
                                            <p:txEl>
                                              <p:charRg st="131" end="14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66563">
                                            <p:txEl>
                                              <p:charRg st="142" end="15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6563">
                                            <p:txEl>
                                              <p:charRg st="155" end="218"/>
                                            </p:txEl>
                                          </p:spTgt>
                                        </p:tgtEl>
                                        <p:attrNameLst>
                                          <p:attrName>style.visibility</p:attrName>
                                        </p:attrNameLst>
                                      </p:cBhvr>
                                      <p:to>
                                        <p:strVal val="visible"/>
                                      </p:to>
                                    </p:set>
                                    <p:animEffect transition="in" filter="blinds(horizontal)">
                                      <p:cBhvr>
                                        <p:cTn id="21" dur="500"/>
                                        <p:tgtEl>
                                          <p:spTgt spid="66563">
                                            <p:txEl>
                                              <p:charRg st="155" end="21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nodeType="clickEffect">
                                  <p:stCondLst>
                                    <p:cond delay="0"/>
                                  </p:stCondLst>
                                  <p:childTnLst>
                                    <p:animClr clrSpc="rgb" dir="cw">
                                      <p:cBhvr override="childStyle">
                                        <p:cTn id="25" dur="2000" fill="hold"/>
                                        <p:tgtEl>
                                          <p:spTgt spid="66563">
                                            <p:txEl>
                                              <p:charRg st="155" end="218"/>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标题 67585"/>
          <p:cNvSpPr>
            <a:spLocks noGrp="1"/>
          </p:cNvSpPr>
          <p:nvPr>
            <p:ph type="title"/>
          </p:nvPr>
        </p:nvSpPr>
        <p:spPr>
          <a:xfrm>
            <a:off x="209550" y="188913"/>
            <a:ext cx="8934450" cy="830262"/>
          </a:xfrm>
          <a:ln/>
        </p:spPr>
        <p:txBody>
          <a:bodyPr anchor="b"/>
          <a:p>
            <a:r>
              <a:rPr lang="en-US" altLang="zh-CN" sz="3400" b="1">
                <a:latin typeface="黑体" panose="02010609060101010101" pitchFamily="49" charset="-122"/>
                <a:ea typeface="黑体" panose="02010609060101010101" pitchFamily="49" charset="-122"/>
              </a:rPr>
              <a:t>4.4.1 </a:t>
            </a:r>
            <a:r>
              <a:rPr lang="zh-CN" altLang="en-US" sz="3400" b="1">
                <a:latin typeface="黑体" panose="02010609060101010101" pitchFamily="49" charset="-122"/>
                <a:ea typeface="黑体" panose="02010609060101010101" pitchFamily="49" charset="-122"/>
              </a:rPr>
              <a:t>财务盈利能力评价</a:t>
            </a:r>
            <a:endParaRPr lang="zh-CN" altLang="en-US" sz="3400" b="1">
              <a:latin typeface="黑体" panose="02010609060101010101" pitchFamily="49" charset="-122"/>
              <a:ea typeface="黑体" panose="02010609060101010101" pitchFamily="49" charset="-122"/>
            </a:endParaRPr>
          </a:p>
        </p:txBody>
      </p:sp>
      <p:sp>
        <p:nvSpPr>
          <p:cNvPr id="67587" name="文本占位符 67586"/>
          <p:cNvSpPr>
            <a:spLocks noGrp="1"/>
          </p:cNvSpPr>
          <p:nvPr>
            <p:ph idx="1"/>
          </p:nvPr>
        </p:nvSpPr>
        <p:spPr>
          <a:xfrm>
            <a:off x="250825" y="1125538"/>
            <a:ext cx="8675688" cy="5949950"/>
          </a:xfrm>
        </p:spPr>
        <p:txBody>
          <a:bodyPr/>
          <a:p>
            <a:pPr marL="186055" indent="-186055" fontAlgn="base">
              <a:buNone/>
            </a:pPr>
            <a:r>
              <a:rPr lang="zh-CN" altLang="en-US" b="1" strike="noStrike" noProof="1">
                <a:solidFill>
                  <a:srgbClr val="0066FF"/>
                </a:solidFill>
                <a:effectLst>
                  <a:outerShdw blurRad="38100" dist="38100" dir="2700000">
                    <a:srgbClr val="000000"/>
                  </a:outerShdw>
                </a:effectLst>
              </a:rPr>
              <a:t>（</a:t>
            </a:r>
            <a:r>
              <a:rPr lang="en-US" altLang="zh-CN" b="1" strike="noStrike" noProof="1">
                <a:solidFill>
                  <a:srgbClr val="0066FF"/>
                </a:solidFill>
                <a:effectLst>
                  <a:outerShdw blurRad="38100" dist="38100" dir="2700000">
                    <a:srgbClr val="000000"/>
                  </a:outerShdw>
                </a:effectLst>
              </a:rPr>
              <a:t>2</a:t>
            </a:r>
            <a:r>
              <a:rPr lang="zh-CN" altLang="en-US" b="1" strike="noStrike" noProof="1">
                <a:solidFill>
                  <a:srgbClr val="0066FF"/>
                </a:solidFill>
                <a:effectLst>
                  <a:outerShdw blurRad="38100" dist="38100" dir="2700000">
                    <a:srgbClr val="000000"/>
                  </a:outerShdw>
                </a:effectLst>
              </a:rPr>
              <a:t>）财务内部收益率（</a:t>
            </a:r>
            <a:r>
              <a:rPr lang="en-US" altLang="zh-CN" b="1" strike="noStrike" noProof="1">
                <a:solidFill>
                  <a:srgbClr val="0066FF"/>
                </a:solidFill>
                <a:effectLst>
                  <a:outerShdw blurRad="38100" dist="38100" dir="2700000">
                    <a:srgbClr val="000000"/>
                  </a:outerShdw>
                </a:effectLst>
              </a:rPr>
              <a:t>FIRR</a:t>
            </a:r>
            <a:r>
              <a:rPr lang="zh-CN" altLang="en-US" b="1" strike="noStrike" noProof="1">
                <a:solidFill>
                  <a:srgbClr val="0066FF"/>
                </a:solidFill>
                <a:effectLst>
                  <a:outerShdw blurRad="38100" dist="38100" dir="2700000">
                    <a:srgbClr val="000000"/>
                  </a:outerShdw>
                </a:effectLst>
              </a:rPr>
              <a:t>）</a:t>
            </a:r>
            <a:endParaRPr lang="zh-CN" altLang="en-US" b="1" strike="noStrike" noProof="1">
              <a:solidFill>
                <a:srgbClr val="0066FF"/>
              </a:solidFill>
              <a:effectLst>
                <a:outerShdw blurRad="38100" dist="38100" dir="2700000">
                  <a:srgbClr val="000000"/>
                </a:outerShdw>
              </a:effectLst>
            </a:endParaRPr>
          </a:p>
          <a:p>
            <a:pPr marL="186055" indent="-186055" fontAlgn="base"/>
            <a:r>
              <a:rPr lang="zh-CN" altLang="en-US" sz="2600" strike="noStrike" noProof="1"/>
              <a:t>  财务内部收益率是指项目在整个计算期内各年财务净现金流量的现值之和等于零时的折现率，也就是使项目的财务净现值等于零时的折现率。</a:t>
            </a:r>
            <a:endParaRPr lang="zh-CN" altLang="en-US" sz="2600" strike="noStrike" noProof="1"/>
          </a:p>
          <a:p>
            <a:pPr marL="186055" indent="-186055" fontAlgn="base"/>
            <a:endParaRPr lang="zh-CN" altLang="en-US" sz="2600" strike="noStrike" noProof="1"/>
          </a:p>
          <a:p>
            <a:pPr marL="186055" indent="-186055" fontAlgn="base"/>
            <a:endParaRPr lang="zh-CN" altLang="en-US" strike="noStrike" noProof="1"/>
          </a:p>
          <a:p>
            <a:pPr marL="186055" indent="-186055" fontAlgn="base"/>
            <a:endParaRPr lang="zh-CN" altLang="en-US" strike="noStrike" noProof="1"/>
          </a:p>
          <a:p>
            <a:pPr marL="186055" indent="-186055" fontAlgn="base"/>
            <a:r>
              <a:rPr lang="zh-CN" altLang="en-US" sz="2600" strike="noStrike" noProof="1"/>
              <a:t>  财务内部收益率是反映项目实际收益率的一个动态指标，该指标越大越好。一般情况下，</a:t>
            </a:r>
            <a:r>
              <a:rPr lang="zh-CN" altLang="en-US" sz="2600" b="1" strike="noStrike" noProof="1">
                <a:solidFill>
                  <a:srgbClr val="FF3300"/>
                </a:solidFill>
              </a:rPr>
              <a:t>财务内部收益率大于等于基准收益率时，项目可行。</a:t>
            </a:r>
            <a:r>
              <a:rPr lang="zh-CN" altLang="en-US" b="1" strike="noStrike" noProof="1">
                <a:solidFill>
                  <a:srgbClr val="FF3300"/>
                </a:solidFill>
              </a:rPr>
              <a:t> </a:t>
            </a:r>
            <a:endParaRPr lang="zh-CN" altLang="en-US" b="1" strike="noStrike" noProof="1">
              <a:solidFill>
                <a:srgbClr val="FF3300"/>
              </a:solidFill>
            </a:endParaRPr>
          </a:p>
        </p:txBody>
      </p:sp>
      <p:sp>
        <p:nvSpPr>
          <p:cNvPr id="2" name="矩形 67587"/>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7588" name="矩形 67588"/>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7589" name="矩形 67589"/>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7590" name="矩形 67590"/>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7591" name="矩形 67591"/>
          <p:cNvSpPr/>
          <p:nvPr/>
        </p:nvSpPr>
        <p:spPr>
          <a:xfrm>
            <a:off x="4314825" y="3556000"/>
            <a:ext cx="514350" cy="503238"/>
          </a:xfrm>
          <a:prstGeom prst="rect">
            <a:avLst/>
          </a:prstGeom>
          <a:noFill/>
          <a:ln w="9525">
            <a:noFill/>
          </a:ln>
        </p:spPr>
        <p:txBody>
          <a:bodyPr wrap="none" anchor="ctr">
            <a:spAutoFit/>
          </a:bodyPr>
          <a:p>
            <a:pPr indent="266700" algn="ctr"/>
            <a:endParaRPr lang="zh-CN" altLang="en-US" sz="900">
              <a:latin typeface="Arial" panose="020B0604020202020204" pitchFamily="34" charset="0"/>
              <a:ea typeface="宋体" panose="02010600030101010101" pitchFamily="2" charset="-122"/>
            </a:endParaRPr>
          </a:p>
          <a:p>
            <a:pPr indent="266700" algn="ctr" eaLnBrk="0" hangingPunct="0"/>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67592" name="矩形 67592"/>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7593" name="矩形 67593"/>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7594" name="矩形 67594"/>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67596" name="对象 67595"/>
          <p:cNvGraphicFramePr>
            <a:graphicFrameLocks noChangeAspect="1"/>
          </p:cNvGraphicFramePr>
          <p:nvPr/>
        </p:nvGraphicFramePr>
        <p:xfrm>
          <a:off x="1476375" y="3213100"/>
          <a:ext cx="6119813" cy="1363663"/>
        </p:xfrm>
        <a:graphic>
          <a:graphicData uri="http://schemas.openxmlformats.org/presentationml/2006/ole">
            <mc:AlternateContent xmlns:mc="http://schemas.openxmlformats.org/markup-compatibility/2006">
              <mc:Choice xmlns:v="urn:schemas-microsoft-com:vml" Requires="v">
                <p:oleObj spid="_x0000_s3085" name="" r:id="rId1" imgW="1752600" imgH="393700" progId="">
                  <p:embed/>
                </p:oleObj>
              </mc:Choice>
              <mc:Fallback>
                <p:oleObj name="" r:id="rId1" imgW="1752600" imgH="393700" progId="">
                  <p:embed/>
                  <p:pic>
                    <p:nvPicPr>
                      <p:cNvPr id="0" name="图片 3084"/>
                      <p:cNvPicPr/>
                      <p:nvPr/>
                    </p:nvPicPr>
                    <p:blipFill>
                      <a:blip r:embed="rId2"/>
                      <a:stretch>
                        <a:fillRect/>
                      </a:stretch>
                    </p:blipFill>
                    <p:spPr>
                      <a:xfrm>
                        <a:off x="1476375" y="3213100"/>
                        <a:ext cx="6119813" cy="1363663"/>
                      </a:xfrm>
                      <a:prstGeom prst="rect">
                        <a:avLst/>
                      </a:prstGeom>
                      <a:solidFill>
                        <a:schemeClr val="accent1"/>
                      </a:solidFill>
                      <a:ln w="38100">
                        <a:noFill/>
                        <a:miter/>
                      </a:ln>
                    </p:spPr>
                  </p:pic>
                </p:oleObj>
              </mc:Fallback>
            </mc:AlternateContent>
          </a:graphicData>
        </a:graphic>
      </p:graphicFrame>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596"/>
                                        </p:tgtEl>
                                        <p:attrNameLst>
                                          <p:attrName>style.visibility</p:attrName>
                                        </p:attrNameLst>
                                      </p:cBhvr>
                                      <p:to>
                                        <p:strVal val="visible"/>
                                      </p:to>
                                    </p:set>
                                    <p:animEffect transition="in" filter="blinds(horizontal)">
                                      <p:cBhvr>
                                        <p:cTn id="7" dur="500"/>
                                        <p:tgtEl>
                                          <p:spTgt spid="675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xEl>
                                              <p:charRg st="85" end="151"/>
                                            </p:txEl>
                                          </p:spTgt>
                                        </p:tgtEl>
                                        <p:attrNameLst>
                                          <p:attrName>style.visibility</p:attrName>
                                        </p:attrNameLst>
                                      </p:cBhvr>
                                      <p:to>
                                        <p:strVal val="visible"/>
                                      </p:to>
                                    </p:set>
                                    <p:animEffect transition="in" filter="blinds(horizontal)">
                                      <p:cBhvr>
                                        <p:cTn id="12" dur="500"/>
                                        <p:tgtEl>
                                          <p:spTgt spid="67587">
                                            <p:txEl>
                                              <p:charRg st="85" end="15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67587">
                                            <p:txEl>
                                              <p:charRg st="85" end="15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标题 68609"/>
          <p:cNvSpPr>
            <a:spLocks noGrp="1"/>
          </p:cNvSpPr>
          <p:nvPr>
            <p:ph type="title"/>
          </p:nvPr>
        </p:nvSpPr>
        <p:spPr>
          <a:xfrm>
            <a:off x="209550" y="333375"/>
            <a:ext cx="8934450" cy="830263"/>
          </a:xfrm>
          <a:ln/>
        </p:spPr>
        <p:txBody>
          <a:bodyPr anchor="b"/>
          <a:p>
            <a:r>
              <a:rPr lang="en-US" altLang="zh-CN" sz="3400" b="1">
                <a:latin typeface="黑体" panose="02010609060101010101" pitchFamily="49" charset="-122"/>
                <a:ea typeface="黑体" panose="02010609060101010101" pitchFamily="49" charset="-122"/>
              </a:rPr>
              <a:t>4.4.1 </a:t>
            </a:r>
            <a:r>
              <a:rPr lang="zh-CN" altLang="en-US" sz="3400" b="1">
                <a:latin typeface="黑体" panose="02010609060101010101" pitchFamily="49" charset="-122"/>
                <a:ea typeface="黑体" panose="02010609060101010101" pitchFamily="49" charset="-122"/>
              </a:rPr>
              <a:t>财务盈利能力评价</a:t>
            </a:r>
            <a:endParaRPr lang="zh-CN" altLang="en-US" sz="3400" b="1">
              <a:latin typeface="黑体" panose="02010609060101010101" pitchFamily="49" charset="-122"/>
              <a:ea typeface="黑体" panose="02010609060101010101" pitchFamily="49" charset="-122"/>
            </a:endParaRPr>
          </a:p>
        </p:txBody>
      </p:sp>
      <p:sp>
        <p:nvSpPr>
          <p:cNvPr id="68611" name="文本占位符 68610"/>
          <p:cNvSpPr>
            <a:spLocks noGrp="1"/>
          </p:cNvSpPr>
          <p:nvPr>
            <p:ph idx="1"/>
          </p:nvPr>
        </p:nvSpPr>
        <p:spPr>
          <a:xfrm>
            <a:off x="323850" y="1484313"/>
            <a:ext cx="8351838" cy="5949950"/>
          </a:xfrm>
        </p:spPr>
        <p:txBody>
          <a:bodyPr/>
          <a:p>
            <a:pPr marL="186055" indent="-186055" fontAlgn="base">
              <a:buNone/>
            </a:pPr>
            <a:r>
              <a:rPr lang="zh-CN" altLang="en-US" b="1" strike="noStrike" noProof="1">
                <a:solidFill>
                  <a:srgbClr val="0066FF"/>
                </a:solidFill>
                <a:effectLst>
                  <a:outerShdw blurRad="38100" dist="38100" dir="2700000">
                    <a:srgbClr val="000000"/>
                  </a:outerShdw>
                </a:effectLst>
              </a:rPr>
              <a:t>（</a:t>
            </a:r>
            <a:r>
              <a:rPr lang="en-US" altLang="zh-CN" b="1" strike="noStrike" noProof="1">
                <a:solidFill>
                  <a:srgbClr val="0066FF"/>
                </a:solidFill>
                <a:effectLst>
                  <a:outerShdw blurRad="38100" dist="38100" dir="2700000">
                    <a:srgbClr val="000000"/>
                  </a:outerShdw>
                </a:effectLst>
              </a:rPr>
              <a:t>3</a:t>
            </a:r>
            <a:r>
              <a:rPr lang="zh-CN" altLang="en-US" b="1" strike="noStrike" noProof="1">
                <a:solidFill>
                  <a:srgbClr val="0066FF"/>
                </a:solidFill>
                <a:effectLst>
                  <a:outerShdw blurRad="38100" dist="38100" dir="2700000">
                    <a:srgbClr val="000000"/>
                  </a:outerShdw>
                </a:effectLst>
              </a:rPr>
              <a:t>）投资回收期</a:t>
            </a:r>
            <a:endParaRPr lang="zh-CN" altLang="en-US" b="1" strike="noStrike" noProof="1">
              <a:solidFill>
                <a:srgbClr val="0066FF"/>
              </a:solidFill>
              <a:effectLst>
                <a:outerShdw blurRad="38100" dist="38100" dir="2700000">
                  <a:srgbClr val="000000"/>
                </a:outerShdw>
              </a:effectLst>
            </a:endParaRPr>
          </a:p>
          <a:p>
            <a:pPr marL="186055" indent="-186055" fontAlgn="base"/>
            <a:r>
              <a:rPr lang="zh-CN" altLang="en-US" strike="noStrike" noProof="1"/>
              <a:t>  投资回收期按照是否考虑资金时间价值可以分为</a:t>
            </a:r>
            <a:r>
              <a:rPr lang="zh-CN" altLang="en-US" strike="noStrike" noProof="1">
                <a:solidFill>
                  <a:srgbClr val="FF3300"/>
                </a:solidFill>
              </a:rPr>
              <a:t>静态投资回收期</a:t>
            </a:r>
            <a:r>
              <a:rPr lang="zh-CN" altLang="en-US" strike="noStrike" noProof="1"/>
              <a:t>和</a:t>
            </a:r>
            <a:r>
              <a:rPr lang="zh-CN" altLang="en-US" strike="noStrike" noProof="1">
                <a:solidFill>
                  <a:srgbClr val="FF3300"/>
                </a:solidFill>
              </a:rPr>
              <a:t>动态投资回收期</a:t>
            </a:r>
            <a:r>
              <a:rPr lang="zh-CN" altLang="en-US" strike="noStrike" noProof="1"/>
              <a:t>。</a:t>
            </a:r>
            <a:endParaRPr lang="zh-CN" altLang="en-US" strike="noStrike" noProof="1"/>
          </a:p>
        </p:txBody>
      </p:sp>
      <p:sp>
        <p:nvSpPr>
          <p:cNvPr id="2" name="矩形 68611"/>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8612" name="矩形 68612"/>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8613" name="矩形 68613"/>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8614" name="矩形 68614"/>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8615" name="矩形 68615"/>
          <p:cNvSpPr/>
          <p:nvPr/>
        </p:nvSpPr>
        <p:spPr>
          <a:xfrm>
            <a:off x="4314825" y="3556000"/>
            <a:ext cx="514350" cy="503238"/>
          </a:xfrm>
          <a:prstGeom prst="rect">
            <a:avLst/>
          </a:prstGeom>
          <a:noFill/>
          <a:ln w="9525">
            <a:noFill/>
          </a:ln>
        </p:spPr>
        <p:txBody>
          <a:bodyPr wrap="none" anchor="ctr">
            <a:spAutoFit/>
          </a:bodyPr>
          <a:p>
            <a:pPr indent="266700" algn="ctr"/>
            <a:endParaRPr lang="zh-CN" altLang="en-US" sz="900">
              <a:latin typeface="Arial" panose="020B0604020202020204" pitchFamily="34" charset="0"/>
              <a:ea typeface="宋体" panose="02010600030101010101" pitchFamily="2" charset="-122"/>
            </a:endParaRPr>
          </a:p>
          <a:p>
            <a:pPr indent="266700" algn="ctr" eaLnBrk="0" hangingPunct="0"/>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68616" name="矩形 68616"/>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8617" name="矩形 68617"/>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8618" name="矩形 68618"/>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Tree>
  </p:cSld>
  <p:clrMapOvr>
    <a:masterClrMapping/>
  </p:clrMapOvr>
  <p:transition spd="med">
    <p:cover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标题 69633"/>
          <p:cNvSpPr>
            <a:spLocks noGrp="1"/>
          </p:cNvSpPr>
          <p:nvPr>
            <p:ph type="title"/>
          </p:nvPr>
        </p:nvSpPr>
        <p:spPr>
          <a:xfrm>
            <a:off x="209550" y="333375"/>
            <a:ext cx="8934450" cy="830263"/>
          </a:xfrm>
          <a:ln/>
        </p:spPr>
        <p:txBody>
          <a:bodyPr anchor="b"/>
          <a:p>
            <a:r>
              <a:rPr lang="en-US" altLang="zh-CN" sz="3400" b="1">
                <a:latin typeface="黑体" panose="02010609060101010101" pitchFamily="49" charset="-122"/>
                <a:ea typeface="黑体" panose="02010609060101010101" pitchFamily="49" charset="-122"/>
              </a:rPr>
              <a:t>4.4.1 </a:t>
            </a:r>
            <a:r>
              <a:rPr lang="zh-CN" altLang="en-US" sz="3400" b="1">
                <a:latin typeface="黑体" panose="02010609060101010101" pitchFamily="49" charset="-122"/>
                <a:ea typeface="黑体" panose="02010609060101010101" pitchFamily="49" charset="-122"/>
              </a:rPr>
              <a:t>财务盈利能力评价</a:t>
            </a:r>
            <a:endParaRPr lang="zh-CN" altLang="en-US" sz="3400" b="1">
              <a:latin typeface="黑体" panose="02010609060101010101" pitchFamily="49" charset="-122"/>
              <a:ea typeface="黑体" panose="02010609060101010101" pitchFamily="49" charset="-122"/>
            </a:endParaRPr>
          </a:p>
        </p:txBody>
      </p:sp>
      <p:sp>
        <p:nvSpPr>
          <p:cNvPr id="69635" name="文本占位符 69634"/>
          <p:cNvSpPr>
            <a:spLocks noGrp="1"/>
          </p:cNvSpPr>
          <p:nvPr>
            <p:ph idx="1"/>
          </p:nvPr>
        </p:nvSpPr>
        <p:spPr>
          <a:xfrm>
            <a:off x="468313" y="1125538"/>
            <a:ext cx="8424863" cy="5949950"/>
          </a:xfrm>
        </p:spPr>
        <p:txBody>
          <a:bodyPr/>
          <a:p>
            <a:pPr marL="186055" indent="-186055" fontAlgn="base">
              <a:buNone/>
            </a:pPr>
            <a:r>
              <a:rPr lang="zh-CN" altLang="en-US" b="1" strike="noStrike" noProof="1">
                <a:solidFill>
                  <a:srgbClr val="0066FF"/>
                </a:solidFill>
                <a:effectLst>
                  <a:outerShdw blurRad="38100" dist="38100" dir="2700000">
                    <a:srgbClr val="000000"/>
                  </a:outerShdw>
                </a:effectLst>
              </a:rPr>
              <a:t>（</a:t>
            </a:r>
            <a:r>
              <a:rPr lang="en-US" altLang="zh-CN" b="1" strike="noStrike" noProof="1">
                <a:solidFill>
                  <a:srgbClr val="0066FF"/>
                </a:solidFill>
                <a:effectLst>
                  <a:outerShdw blurRad="38100" dist="38100" dir="2700000">
                    <a:srgbClr val="000000"/>
                  </a:outerShdw>
                </a:effectLst>
              </a:rPr>
              <a:t>3</a:t>
            </a:r>
            <a:r>
              <a:rPr lang="zh-CN" altLang="en-US" b="1" strike="noStrike" noProof="1">
                <a:solidFill>
                  <a:srgbClr val="0066FF"/>
                </a:solidFill>
                <a:effectLst>
                  <a:outerShdw blurRad="38100" dist="38100" dir="2700000">
                    <a:srgbClr val="000000"/>
                  </a:outerShdw>
                </a:effectLst>
              </a:rPr>
              <a:t>）投资回收期</a:t>
            </a:r>
            <a:endParaRPr lang="zh-CN" altLang="en-US" b="1" strike="noStrike" noProof="1">
              <a:solidFill>
                <a:srgbClr val="0066FF"/>
              </a:solidFill>
              <a:effectLst>
                <a:outerShdw blurRad="38100" dist="38100" dir="2700000">
                  <a:srgbClr val="000000"/>
                </a:outerShdw>
              </a:effectLst>
            </a:endParaRPr>
          </a:p>
          <a:p>
            <a:pPr marL="186055" indent="-186055" fontAlgn="base">
              <a:buNone/>
            </a:pPr>
            <a:r>
              <a:rPr lang="zh-CN" altLang="en-US" b="1" strike="noStrike" noProof="1">
                <a:solidFill>
                  <a:srgbClr val="0000FF"/>
                </a:solidFill>
              </a:rPr>
              <a:t>    </a:t>
            </a:r>
            <a:r>
              <a:rPr lang="en-US" altLang="zh-CN" sz="2600" b="1" strike="noStrike" noProof="1"/>
              <a:t>1</a:t>
            </a:r>
            <a:r>
              <a:rPr lang="zh-CN" altLang="en-US" sz="2600" b="1" strike="noStrike" noProof="1"/>
              <a:t>）</a:t>
            </a:r>
            <a:r>
              <a:rPr lang="zh-CN" altLang="en-US" sz="2600" b="1" u="sng" strike="noStrike" noProof="1">
                <a:solidFill>
                  <a:schemeClr val="folHlink"/>
                </a:solidFill>
              </a:rPr>
              <a:t>静态投资回收期</a:t>
            </a:r>
            <a:endParaRPr lang="zh-CN" altLang="en-US" sz="2600" b="1" u="sng" strike="noStrike" noProof="1">
              <a:solidFill>
                <a:schemeClr val="folHlink"/>
              </a:solidFill>
            </a:endParaRPr>
          </a:p>
          <a:p>
            <a:pPr marL="186055" indent="-186055" fontAlgn="base">
              <a:buNone/>
            </a:pPr>
            <a:r>
              <a:rPr lang="zh-CN" altLang="en-US" sz="2100" strike="noStrike" noProof="1"/>
              <a:t>         静态投资回收期是指以项目每年的净收益回收项目全部投资所需要的时间，是考察项目财务上投资回收能力的重要指标。这里所说的全部投资既包括固定资产投资，又包括流动资金投资。项目每年的净收益是指税后利润加折旧。</a:t>
            </a:r>
            <a:endParaRPr lang="zh-CN" altLang="en-US" sz="2100" strike="noStrike" noProof="1"/>
          </a:p>
          <a:p>
            <a:pPr marL="186055" indent="-186055" fontAlgn="base"/>
            <a:endParaRPr lang="zh-CN" altLang="en-US" sz="2100" strike="noStrike" noProof="1"/>
          </a:p>
          <a:p>
            <a:pPr marL="186055" indent="-186055" fontAlgn="base"/>
            <a:r>
              <a:rPr lang="en-US" altLang="zh-CN" sz="2100" strike="noStrike" noProof="1"/>
              <a:t>P</a:t>
            </a:r>
            <a:r>
              <a:rPr lang="en-US" altLang="zh-CN" sz="2100" strike="noStrike" baseline="-25000" noProof="1"/>
              <a:t>t</a:t>
            </a:r>
            <a:r>
              <a:rPr lang="en-US" altLang="zh-CN" sz="2100" strike="noStrike" noProof="1">
                <a:latin typeface="Arial" panose="020B0604020202020204" pitchFamily="34" charset="0"/>
              </a:rPr>
              <a:t>——</a:t>
            </a:r>
            <a:r>
              <a:rPr lang="zh-CN" altLang="en-US" sz="2100" strike="noStrike" noProof="1"/>
              <a:t>静态投资回收期</a:t>
            </a:r>
            <a:endParaRPr lang="zh-CN" altLang="en-US" sz="2100" strike="noStrike" noProof="1"/>
          </a:p>
          <a:p>
            <a:pPr marL="186055" indent="-186055" fontAlgn="base"/>
            <a:endParaRPr lang="zh-CN" altLang="en-US" strike="noStrike" noProof="1"/>
          </a:p>
          <a:p>
            <a:pPr marL="186055" indent="-186055" fontAlgn="base"/>
            <a:endParaRPr lang="zh-CN" altLang="en-US" sz="2100" b="1" strike="noStrike" noProof="1">
              <a:solidFill>
                <a:srgbClr val="0000FF"/>
              </a:solidFill>
            </a:endParaRPr>
          </a:p>
          <a:p>
            <a:pPr marL="186055" indent="-186055" fontAlgn="base"/>
            <a:r>
              <a:rPr lang="zh-CN" altLang="en-US" sz="2100" b="1" strike="noStrike" noProof="1">
                <a:solidFill>
                  <a:srgbClr val="FF3300"/>
                </a:solidFill>
              </a:rPr>
              <a:t>当静态投资回收期小于等于基准投资回收期时，项目可行。</a:t>
            </a:r>
            <a:endParaRPr lang="zh-CN" altLang="en-US" sz="2100" b="1" strike="noStrike" noProof="1">
              <a:solidFill>
                <a:srgbClr val="FF3300"/>
              </a:solidFill>
            </a:endParaRPr>
          </a:p>
        </p:txBody>
      </p:sp>
      <p:sp>
        <p:nvSpPr>
          <p:cNvPr id="2" name="矩形 69635"/>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9636" name="矩形 69636"/>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9637" name="矩形 69637"/>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9638" name="矩形 69638"/>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9639" name="矩形 69639"/>
          <p:cNvSpPr/>
          <p:nvPr/>
        </p:nvSpPr>
        <p:spPr>
          <a:xfrm>
            <a:off x="4314825" y="3556000"/>
            <a:ext cx="514350" cy="503238"/>
          </a:xfrm>
          <a:prstGeom prst="rect">
            <a:avLst/>
          </a:prstGeom>
          <a:noFill/>
          <a:ln w="9525">
            <a:noFill/>
          </a:ln>
        </p:spPr>
        <p:txBody>
          <a:bodyPr wrap="none" anchor="ctr">
            <a:spAutoFit/>
          </a:bodyPr>
          <a:p>
            <a:pPr indent="266700" algn="ctr"/>
            <a:endParaRPr lang="zh-CN" altLang="en-US" sz="900">
              <a:latin typeface="Arial" panose="020B0604020202020204" pitchFamily="34" charset="0"/>
              <a:ea typeface="宋体" panose="02010600030101010101" pitchFamily="2" charset="-122"/>
            </a:endParaRPr>
          </a:p>
          <a:p>
            <a:pPr indent="266700" algn="ctr" eaLnBrk="0" hangingPunct="0"/>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69640" name="矩形 69640"/>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9641" name="矩形 69641"/>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9642" name="矩形 69642"/>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9643" name="矩形 69643"/>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69645" name="对象 69644"/>
          <p:cNvGraphicFramePr>
            <a:graphicFrameLocks noChangeAspect="1"/>
          </p:cNvGraphicFramePr>
          <p:nvPr/>
        </p:nvGraphicFramePr>
        <p:xfrm>
          <a:off x="4211638" y="4076700"/>
          <a:ext cx="3887787" cy="1322388"/>
        </p:xfrm>
        <a:graphic>
          <a:graphicData uri="http://schemas.openxmlformats.org/presentationml/2006/ole">
            <mc:AlternateContent xmlns:mc="http://schemas.openxmlformats.org/markup-compatibility/2006">
              <mc:Choice xmlns:v="urn:schemas-microsoft-com:vml" Requires="v">
                <p:oleObj spid="_x0000_s3086" name="" r:id="rId1" imgW="991235" imgH="393700" progId="">
                  <p:embed/>
                </p:oleObj>
              </mc:Choice>
              <mc:Fallback>
                <p:oleObj name="" r:id="rId1" imgW="991235" imgH="393700" progId="">
                  <p:embed/>
                  <p:pic>
                    <p:nvPicPr>
                      <p:cNvPr id="0" name="图片 3085"/>
                      <p:cNvPicPr/>
                      <p:nvPr/>
                    </p:nvPicPr>
                    <p:blipFill>
                      <a:blip r:embed="rId2"/>
                      <a:stretch>
                        <a:fillRect/>
                      </a:stretch>
                    </p:blipFill>
                    <p:spPr>
                      <a:xfrm>
                        <a:off x="4211638" y="4076700"/>
                        <a:ext cx="3887787" cy="1322388"/>
                      </a:xfrm>
                      <a:prstGeom prst="rect">
                        <a:avLst/>
                      </a:prstGeom>
                      <a:solidFill>
                        <a:schemeClr val="accent1"/>
                      </a:solidFill>
                      <a:ln w="38100">
                        <a:noFill/>
                        <a:miter/>
                      </a:ln>
                    </p:spPr>
                  </p:pic>
                </p:oleObj>
              </mc:Fallback>
            </mc:AlternateContent>
          </a:graphicData>
        </a:graphic>
      </p:graphicFrame>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645"/>
                                        </p:tgtEl>
                                        <p:attrNameLst>
                                          <p:attrName>style.visibility</p:attrName>
                                        </p:attrNameLst>
                                      </p:cBhvr>
                                      <p:to>
                                        <p:strVal val="visible"/>
                                      </p:to>
                                    </p:set>
                                    <p:animEffect transition="in" filter="blinds(horizontal)">
                                      <p:cBhvr>
                                        <p:cTn id="7" dur="500"/>
                                        <p:tgtEl>
                                          <p:spTgt spid="696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9635">
                                            <p:txEl>
                                              <p:charRg st="134" end="146"/>
                                            </p:txEl>
                                          </p:spTgt>
                                        </p:tgtEl>
                                        <p:attrNameLst>
                                          <p:attrName>style.visibility</p:attrName>
                                        </p:attrNameLst>
                                      </p:cBhvr>
                                      <p:to>
                                        <p:strVal val="visible"/>
                                      </p:to>
                                    </p:set>
                                    <p:animEffect transition="in" filter="blinds(horizontal)">
                                      <p:cBhvr>
                                        <p:cTn id="12" dur="500"/>
                                        <p:tgtEl>
                                          <p:spTgt spid="69635">
                                            <p:txEl>
                                              <p:charRg st="134" end="14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9635">
                                            <p:txEl>
                                              <p:charRg st="148" end="175"/>
                                            </p:txEl>
                                          </p:spTgt>
                                        </p:tgtEl>
                                        <p:attrNameLst>
                                          <p:attrName>style.visibility</p:attrName>
                                        </p:attrNameLst>
                                      </p:cBhvr>
                                      <p:to>
                                        <p:strVal val="visible"/>
                                      </p:to>
                                    </p:set>
                                    <p:animEffect transition="in" filter="blinds(horizontal)">
                                      <p:cBhvr>
                                        <p:cTn id="15" dur="500"/>
                                        <p:tgtEl>
                                          <p:spTgt spid="69635">
                                            <p:txEl>
                                              <p:charRg st="148" end="1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标题 70657"/>
          <p:cNvSpPr>
            <a:spLocks noGrp="1"/>
          </p:cNvSpPr>
          <p:nvPr>
            <p:ph type="title"/>
          </p:nvPr>
        </p:nvSpPr>
        <p:spPr>
          <a:xfrm>
            <a:off x="209550" y="260350"/>
            <a:ext cx="8934450" cy="830263"/>
          </a:xfrm>
          <a:ln/>
        </p:spPr>
        <p:txBody>
          <a:bodyPr anchor="b"/>
          <a:p>
            <a:r>
              <a:rPr lang="en-US" altLang="zh-CN" sz="3400" b="1">
                <a:latin typeface="黑体" panose="02010609060101010101" pitchFamily="49" charset="-122"/>
                <a:ea typeface="黑体" panose="02010609060101010101" pitchFamily="49" charset="-122"/>
              </a:rPr>
              <a:t>4.4.1 </a:t>
            </a:r>
            <a:r>
              <a:rPr lang="zh-CN" altLang="en-US" sz="3400" b="1">
                <a:latin typeface="黑体" panose="02010609060101010101" pitchFamily="49" charset="-122"/>
                <a:ea typeface="黑体" panose="02010609060101010101" pitchFamily="49" charset="-122"/>
              </a:rPr>
              <a:t>财务盈利能力评价</a:t>
            </a:r>
            <a:endParaRPr lang="zh-CN" altLang="en-US" sz="3400" b="1">
              <a:latin typeface="黑体" panose="02010609060101010101" pitchFamily="49" charset="-122"/>
              <a:ea typeface="黑体" panose="02010609060101010101" pitchFamily="49" charset="-122"/>
            </a:endParaRPr>
          </a:p>
        </p:txBody>
      </p:sp>
      <p:sp>
        <p:nvSpPr>
          <p:cNvPr id="70659" name="文本占位符 70658"/>
          <p:cNvSpPr>
            <a:spLocks noGrp="1"/>
          </p:cNvSpPr>
          <p:nvPr>
            <p:ph idx="1"/>
          </p:nvPr>
        </p:nvSpPr>
        <p:spPr>
          <a:xfrm>
            <a:off x="250825" y="1125538"/>
            <a:ext cx="8567738" cy="5949950"/>
          </a:xfrm>
        </p:spPr>
        <p:txBody>
          <a:bodyPr/>
          <a:p>
            <a:pPr marL="186055" indent="-186055" fontAlgn="base">
              <a:buNone/>
            </a:pPr>
            <a:r>
              <a:rPr lang="zh-CN" altLang="en-US" sz="3400" b="1" strike="noStrike" noProof="1">
                <a:solidFill>
                  <a:srgbClr val="0066FF"/>
                </a:solidFill>
                <a:effectLst>
                  <a:outerShdw blurRad="38100" dist="38100" dir="2700000">
                    <a:srgbClr val="000000"/>
                  </a:outerShdw>
                </a:effectLst>
              </a:rPr>
              <a:t>（</a:t>
            </a:r>
            <a:r>
              <a:rPr lang="en-US" altLang="zh-CN" sz="3400" b="1" strike="noStrike" noProof="1">
                <a:solidFill>
                  <a:srgbClr val="0066FF"/>
                </a:solidFill>
                <a:effectLst>
                  <a:outerShdw blurRad="38100" dist="38100" dir="2700000">
                    <a:srgbClr val="000000"/>
                  </a:outerShdw>
                </a:effectLst>
              </a:rPr>
              <a:t>3</a:t>
            </a:r>
            <a:r>
              <a:rPr lang="zh-CN" altLang="en-US" sz="3400" b="1" strike="noStrike" noProof="1">
                <a:solidFill>
                  <a:srgbClr val="0066FF"/>
                </a:solidFill>
                <a:effectLst>
                  <a:outerShdw blurRad="38100" dist="38100" dir="2700000">
                    <a:srgbClr val="000000"/>
                  </a:outerShdw>
                </a:effectLst>
              </a:rPr>
              <a:t>）投资回收期</a:t>
            </a:r>
            <a:endParaRPr lang="zh-CN" altLang="en-US" sz="3400" b="1" strike="noStrike" noProof="1">
              <a:solidFill>
                <a:srgbClr val="0066FF"/>
              </a:solidFill>
              <a:effectLst>
                <a:outerShdw blurRad="38100" dist="38100" dir="2700000">
                  <a:srgbClr val="000000"/>
                </a:outerShdw>
              </a:effectLst>
            </a:endParaRPr>
          </a:p>
          <a:p>
            <a:pPr marL="186055" indent="-186055" fontAlgn="base">
              <a:buNone/>
            </a:pPr>
            <a:r>
              <a:rPr lang="zh-CN" altLang="en-US" b="1" strike="noStrike" noProof="1"/>
              <a:t>    </a:t>
            </a:r>
            <a:r>
              <a:rPr lang="en-US" altLang="zh-CN" b="1" strike="noStrike" noProof="1"/>
              <a:t>2</a:t>
            </a:r>
            <a:r>
              <a:rPr lang="zh-CN" altLang="en-US" b="1" strike="noStrike" noProof="1"/>
              <a:t>）</a:t>
            </a:r>
            <a:r>
              <a:rPr lang="zh-CN" altLang="en-US" b="1" u="sng" strike="noStrike" noProof="1">
                <a:solidFill>
                  <a:schemeClr val="folHlink"/>
                </a:solidFill>
              </a:rPr>
              <a:t>动态投资回收期</a:t>
            </a:r>
            <a:endParaRPr lang="zh-CN" altLang="en-US" b="1" u="sng" strike="noStrike" noProof="1">
              <a:solidFill>
                <a:schemeClr val="folHlink"/>
              </a:solidFill>
            </a:endParaRPr>
          </a:p>
          <a:p>
            <a:pPr marL="186055" indent="-186055" fontAlgn="base"/>
            <a:r>
              <a:rPr lang="zh-CN" altLang="en-US" sz="2100" strike="noStrike" noProof="1"/>
              <a:t>        动态投资回收期是指在考虑了资金时间价值的情况下，以项目每年的净收益回收项目全部投资所需要的时间。这个指标主要是为了克服静态投资回收期指标没有考虑资金时间价值的缺点而提出的。</a:t>
            </a:r>
            <a:endParaRPr lang="zh-CN" altLang="en-US" sz="2100" strike="noStrike" noProof="1"/>
          </a:p>
          <a:p>
            <a:pPr marL="186055" indent="-186055" fontAlgn="base"/>
            <a:endParaRPr lang="zh-CN" altLang="en-US" sz="2100" strike="noStrike" noProof="1"/>
          </a:p>
          <a:p>
            <a:pPr marL="186055" indent="-186055" fontAlgn="base"/>
            <a:r>
              <a:rPr lang="zh-CN" altLang="en-US" sz="2100" strike="noStrike" noProof="1"/>
              <a:t>    </a:t>
            </a:r>
            <a:r>
              <a:rPr lang="en-US" altLang="zh-CN" sz="2100" strike="noStrike" noProof="1"/>
              <a:t>P‘</a:t>
            </a:r>
            <a:r>
              <a:rPr lang="en-US" altLang="zh-CN" sz="2100" strike="noStrike" baseline="-25000" noProof="1"/>
              <a:t>t</a:t>
            </a:r>
            <a:r>
              <a:rPr lang="en-US" altLang="zh-CN" sz="2100" strike="noStrike" noProof="1">
                <a:latin typeface="Arial" panose="020B0604020202020204" pitchFamily="34" charset="0"/>
              </a:rPr>
              <a:t>——</a:t>
            </a:r>
            <a:r>
              <a:rPr lang="zh-CN" altLang="en-US" sz="2100" strike="noStrike" noProof="1"/>
              <a:t>动态投资回收期。</a:t>
            </a:r>
            <a:endParaRPr lang="zh-CN" altLang="en-US" sz="2100" strike="noStrike" noProof="1"/>
          </a:p>
          <a:p>
            <a:pPr marL="186055" indent="-186055" fontAlgn="base"/>
            <a:endParaRPr lang="zh-CN" altLang="en-US" sz="2100" strike="noStrike" noProof="1"/>
          </a:p>
          <a:p>
            <a:pPr marL="186055" indent="-186055" fontAlgn="base"/>
            <a:r>
              <a:rPr lang="zh-CN" altLang="en-US" sz="2100" strike="noStrike" noProof="1"/>
              <a:t>       动态投资回收期是在考虑了项目合理收益的基础上收回投资的时间，只要在项目寿命期结束之前能够收回投资，就表示项目已经获得了合理的收益。因此，</a:t>
            </a:r>
            <a:r>
              <a:rPr lang="zh-CN" altLang="en-US" sz="2100" b="1" strike="noStrike" noProof="1">
                <a:solidFill>
                  <a:srgbClr val="FF3300"/>
                </a:solidFill>
                <a:effectLst>
                  <a:outerShdw blurRad="38100" dist="38100" dir="2700000">
                    <a:srgbClr val="000000"/>
                  </a:outerShdw>
                </a:effectLst>
              </a:rPr>
              <a:t>只要动态投资回收期不大于项目寿命期，项目就可行。</a:t>
            </a:r>
            <a:r>
              <a:rPr lang="zh-CN" altLang="en-US" strike="noStrike" noProof="1">
                <a:solidFill>
                  <a:srgbClr val="FF3300"/>
                </a:solidFill>
              </a:rPr>
              <a:t>  </a:t>
            </a:r>
            <a:endParaRPr lang="zh-CN" altLang="en-US" strike="noStrike" noProof="1">
              <a:solidFill>
                <a:srgbClr val="FF3300"/>
              </a:solidFill>
            </a:endParaRPr>
          </a:p>
        </p:txBody>
      </p:sp>
      <p:sp>
        <p:nvSpPr>
          <p:cNvPr id="2" name="矩形 70659"/>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0660" name="矩形 70660"/>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0661" name="矩形 70661"/>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0662" name="矩形 70662"/>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0663" name="矩形 70663"/>
          <p:cNvSpPr/>
          <p:nvPr/>
        </p:nvSpPr>
        <p:spPr>
          <a:xfrm>
            <a:off x="4314825" y="3556000"/>
            <a:ext cx="514350" cy="503238"/>
          </a:xfrm>
          <a:prstGeom prst="rect">
            <a:avLst/>
          </a:prstGeom>
          <a:noFill/>
          <a:ln w="9525">
            <a:noFill/>
          </a:ln>
        </p:spPr>
        <p:txBody>
          <a:bodyPr wrap="none" anchor="ctr">
            <a:spAutoFit/>
          </a:bodyPr>
          <a:p>
            <a:pPr indent="266700" algn="ctr"/>
            <a:endParaRPr lang="zh-CN" altLang="en-US" sz="900">
              <a:latin typeface="Arial" panose="020B0604020202020204" pitchFamily="34" charset="0"/>
              <a:ea typeface="宋体" panose="02010600030101010101" pitchFamily="2" charset="-122"/>
            </a:endParaRPr>
          </a:p>
          <a:p>
            <a:pPr indent="266700" algn="ctr" eaLnBrk="0" hangingPunct="0"/>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70664" name="矩形 70664"/>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0665" name="矩形 70665"/>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0666" name="矩形 70666"/>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0667" name="矩形 70667"/>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0668" name="矩形 70668"/>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70670" name="对象 70669"/>
          <p:cNvGraphicFramePr>
            <a:graphicFrameLocks noChangeAspect="1"/>
          </p:cNvGraphicFramePr>
          <p:nvPr/>
        </p:nvGraphicFramePr>
        <p:xfrm>
          <a:off x="4140200" y="3644900"/>
          <a:ext cx="4032250" cy="1150938"/>
        </p:xfrm>
        <a:graphic>
          <a:graphicData uri="http://schemas.openxmlformats.org/presentationml/2006/ole">
            <mc:AlternateContent xmlns:mc="http://schemas.openxmlformats.org/markup-compatibility/2006">
              <mc:Choice xmlns:v="urn:schemas-microsoft-com:vml" Requires="v">
                <p:oleObj spid="_x0000_s3087" name="" r:id="rId1" imgW="1436370" imgH="394335" progId="">
                  <p:embed/>
                </p:oleObj>
              </mc:Choice>
              <mc:Fallback>
                <p:oleObj name="" r:id="rId1" imgW="1436370" imgH="394335" progId="">
                  <p:embed/>
                  <p:pic>
                    <p:nvPicPr>
                      <p:cNvPr id="0" name="图片 3086"/>
                      <p:cNvPicPr/>
                      <p:nvPr/>
                    </p:nvPicPr>
                    <p:blipFill>
                      <a:blip r:embed="rId2"/>
                      <a:stretch>
                        <a:fillRect/>
                      </a:stretch>
                    </p:blipFill>
                    <p:spPr>
                      <a:xfrm>
                        <a:off x="4140200" y="3644900"/>
                        <a:ext cx="4032250" cy="1150938"/>
                      </a:xfrm>
                      <a:prstGeom prst="rect">
                        <a:avLst/>
                      </a:prstGeom>
                      <a:solidFill>
                        <a:schemeClr val="accent1"/>
                      </a:solidFill>
                      <a:ln w="38100">
                        <a:noFill/>
                        <a:miter/>
                      </a:ln>
                    </p:spPr>
                  </p:pic>
                </p:oleObj>
              </mc:Fallback>
            </mc:AlternateContent>
          </a:graphicData>
        </a:graphic>
      </p:graphicFrame>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70"/>
                                        </p:tgtEl>
                                        <p:attrNameLst>
                                          <p:attrName>style.visibility</p:attrName>
                                        </p:attrNameLst>
                                      </p:cBhvr>
                                      <p:to>
                                        <p:strVal val="visible"/>
                                      </p:to>
                                    </p:set>
                                    <p:animEffect transition="in" filter="blinds(horizontal)">
                                      <p:cBhvr>
                                        <p:cTn id="7" dur="500"/>
                                        <p:tgtEl>
                                          <p:spTgt spid="706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xEl>
                                              <p:charRg st="119" end="137"/>
                                            </p:txEl>
                                          </p:spTgt>
                                        </p:tgtEl>
                                        <p:attrNameLst>
                                          <p:attrName>style.visibility</p:attrName>
                                        </p:attrNameLst>
                                      </p:cBhvr>
                                      <p:to>
                                        <p:strVal val="visible"/>
                                      </p:to>
                                    </p:set>
                                    <p:animEffect transition="in" filter="blinds(horizontal)">
                                      <p:cBhvr>
                                        <p:cTn id="12" dur="500"/>
                                        <p:tgtEl>
                                          <p:spTgt spid="70659">
                                            <p:txEl>
                                              <p:charRg st="119" end="13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0659">
                                            <p:txEl>
                                              <p:charRg st="138" end="240"/>
                                            </p:txEl>
                                          </p:spTgt>
                                        </p:tgtEl>
                                        <p:attrNameLst>
                                          <p:attrName>style.visibility</p:attrName>
                                        </p:attrNameLst>
                                      </p:cBhvr>
                                      <p:to>
                                        <p:strVal val="visible"/>
                                      </p:to>
                                    </p:set>
                                    <p:animEffect transition="in" filter="blinds(horizontal)">
                                      <p:cBhvr>
                                        <p:cTn id="15" dur="500"/>
                                        <p:tgtEl>
                                          <p:spTgt spid="70659">
                                            <p:txEl>
                                              <p:charRg st="138" end="2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71681"/>
          <p:cNvSpPr>
            <a:spLocks noGrp="1"/>
          </p:cNvSpPr>
          <p:nvPr>
            <p:ph type="title"/>
          </p:nvPr>
        </p:nvSpPr>
        <p:spPr>
          <a:xfrm>
            <a:off x="101600" y="77788"/>
            <a:ext cx="8934450" cy="830262"/>
          </a:xfrm>
          <a:ln/>
        </p:spPr>
        <p:txBody>
          <a:bodyPr anchor="b"/>
          <a:p>
            <a:r>
              <a:rPr lang="en-US" altLang="zh-CN" sz="3400" b="1">
                <a:latin typeface="黑体" panose="02010609060101010101" pitchFamily="49" charset="-122"/>
                <a:ea typeface="黑体" panose="02010609060101010101" pitchFamily="49" charset="-122"/>
              </a:rPr>
              <a:t>4.4.1 </a:t>
            </a:r>
            <a:r>
              <a:rPr lang="zh-CN" altLang="en-US" sz="3400" b="1">
                <a:latin typeface="黑体" panose="02010609060101010101" pitchFamily="49" charset="-122"/>
                <a:ea typeface="黑体" panose="02010609060101010101" pitchFamily="49" charset="-122"/>
              </a:rPr>
              <a:t>财务盈利能力评价</a:t>
            </a:r>
            <a:endParaRPr lang="zh-CN" altLang="en-US" sz="3400" b="1">
              <a:latin typeface="黑体" panose="02010609060101010101" pitchFamily="49" charset="-122"/>
              <a:ea typeface="黑体" panose="02010609060101010101" pitchFamily="49" charset="-122"/>
            </a:endParaRPr>
          </a:p>
        </p:txBody>
      </p:sp>
      <p:sp>
        <p:nvSpPr>
          <p:cNvPr id="71683" name="文本占位符 71682"/>
          <p:cNvSpPr>
            <a:spLocks noGrp="1"/>
          </p:cNvSpPr>
          <p:nvPr>
            <p:ph idx="1"/>
          </p:nvPr>
        </p:nvSpPr>
        <p:spPr>
          <a:xfrm>
            <a:off x="107950" y="908050"/>
            <a:ext cx="9036050" cy="5949950"/>
          </a:xfrm>
        </p:spPr>
        <p:txBody>
          <a:bodyPr/>
          <a:p>
            <a:pPr marL="186055" indent="-186055" fontAlgn="base">
              <a:buNone/>
            </a:pPr>
            <a:r>
              <a:rPr lang="zh-CN" altLang="en-US" b="1" strike="noStrike" noProof="1">
                <a:solidFill>
                  <a:srgbClr val="0066FF"/>
                </a:solidFill>
                <a:effectLst>
                  <a:outerShdw blurRad="38100" dist="38100" dir="2700000">
                    <a:srgbClr val="000000"/>
                  </a:outerShdw>
                </a:effectLst>
              </a:rPr>
              <a:t>（</a:t>
            </a:r>
            <a:r>
              <a:rPr lang="en-US" altLang="zh-CN" b="1" strike="noStrike" noProof="1">
                <a:solidFill>
                  <a:srgbClr val="0066FF"/>
                </a:solidFill>
                <a:effectLst>
                  <a:outerShdw blurRad="38100" dist="38100" dir="2700000">
                    <a:srgbClr val="000000"/>
                  </a:outerShdw>
                </a:effectLst>
              </a:rPr>
              <a:t>4</a:t>
            </a:r>
            <a:r>
              <a:rPr lang="zh-CN" altLang="en-US" b="1" strike="noStrike" noProof="1">
                <a:solidFill>
                  <a:srgbClr val="0066FF"/>
                </a:solidFill>
                <a:effectLst>
                  <a:outerShdw blurRad="38100" dist="38100" dir="2700000">
                    <a:srgbClr val="000000"/>
                  </a:outerShdw>
                </a:effectLst>
              </a:rPr>
              <a:t>） 投资收益率</a:t>
            </a:r>
            <a:endParaRPr lang="zh-CN" altLang="en-US" b="1" strike="noStrike" noProof="1">
              <a:solidFill>
                <a:srgbClr val="0066FF"/>
              </a:solidFill>
              <a:effectLst>
                <a:outerShdw blurRad="38100" dist="38100" dir="2700000">
                  <a:srgbClr val="000000"/>
                </a:outerShdw>
              </a:effectLst>
            </a:endParaRPr>
          </a:p>
          <a:p>
            <a:pPr marL="186055" indent="-186055" fontAlgn="base"/>
            <a:r>
              <a:rPr lang="zh-CN" altLang="en-US" sz="2100" strike="noStrike" noProof="1"/>
              <a:t>    投资收益率是指在项目达到设计能力后，其每年的净收益与项目全部投资的比率，是考察项目单位投资盈利能力的静态指标。</a:t>
            </a:r>
            <a:endParaRPr lang="zh-CN" altLang="en-US" sz="2100" strike="noStrike" noProof="1"/>
          </a:p>
          <a:p>
            <a:pPr marL="186055" indent="-186055" fontAlgn="base"/>
            <a:endParaRPr lang="zh-CN" altLang="en-US" b="1" strike="noStrike" noProof="1">
              <a:effectLst>
                <a:outerShdw blurRad="38100" dist="38100" dir="2700000">
                  <a:srgbClr val="FFFFFF"/>
                </a:outerShdw>
              </a:effectLst>
            </a:endParaRPr>
          </a:p>
          <a:p>
            <a:pPr marL="186055" indent="-186055" fontAlgn="base"/>
            <a:endParaRPr lang="zh-CN" altLang="en-US" b="1" strike="noStrike" noProof="1">
              <a:effectLst>
                <a:outerShdw blurRad="38100" dist="38100" dir="2700000">
                  <a:srgbClr val="FFFFFF"/>
                </a:outerShdw>
              </a:effectLst>
            </a:endParaRPr>
          </a:p>
          <a:p>
            <a:pPr marL="186055" indent="-186055" fontAlgn="base"/>
            <a:r>
              <a:rPr lang="zh-CN" altLang="en-US" sz="2100" strike="noStrike" noProof="1"/>
              <a:t>    在采用投资收益率对项目进行经济评价时，</a:t>
            </a:r>
            <a:r>
              <a:rPr lang="zh-CN" altLang="en-US" sz="2100" strike="noStrike" noProof="1">
                <a:solidFill>
                  <a:srgbClr val="FF3300"/>
                </a:solidFill>
                <a:effectLst>
                  <a:outerShdw blurRad="38100" dist="38100" dir="2700000">
                    <a:srgbClr val="000000"/>
                  </a:outerShdw>
                </a:effectLst>
              </a:rPr>
              <a:t>投资收益率不小于行业平均的投资收益率（或投资者要求的最低收益率），项目即可行</a:t>
            </a:r>
            <a:r>
              <a:rPr lang="zh-CN" altLang="en-US" sz="2100" strike="noStrike" noProof="1">
                <a:solidFill>
                  <a:srgbClr val="FF3300"/>
                </a:solidFill>
              </a:rPr>
              <a:t>。</a:t>
            </a:r>
            <a:r>
              <a:rPr lang="zh-CN" altLang="en-US" sz="2100" strike="noStrike" noProof="1"/>
              <a:t>投资收益率指标由于计算口径不同，又可分为</a:t>
            </a:r>
            <a:r>
              <a:rPr lang="zh-CN" altLang="en-US" sz="2100" strike="noStrike" noProof="1">
                <a:solidFill>
                  <a:srgbClr val="0000FF"/>
                </a:solidFill>
              </a:rPr>
              <a:t>投资利润率</a:t>
            </a:r>
            <a:r>
              <a:rPr lang="zh-CN" altLang="en-US" sz="2100" strike="noStrike" noProof="1"/>
              <a:t>、</a:t>
            </a:r>
            <a:r>
              <a:rPr lang="zh-CN" altLang="en-US" sz="2100" strike="noStrike" noProof="1">
                <a:solidFill>
                  <a:srgbClr val="0000FF"/>
                </a:solidFill>
              </a:rPr>
              <a:t>投资利税率</a:t>
            </a:r>
            <a:r>
              <a:rPr lang="zh-CN" altLang="en-US" sz="2100" strike="noStrike" noProof="1"/>
              <a:t>、</a:t>
            </a:r>
            <a:r>
              <a:rPr lang="zh-CN" altLang="en-US" sz="2100" strike="noStrike" noProof="1">
                <a:solidFill>
                  <a:srgbClr val="0000FF"/>
                </a:solidFill>
              </a:rPr>
              <a:t>资本金利润率</a:t>
            </a:r>
            <a:r>
              <a:rPr lang="zh-CN" altLang="en-US" sz="2100" strike="noStrike" noProof="1"/>
              <a:t>等指标。</a:t>
            </a:r>
            <a:endParaRPr lang="zh-CN" altLang="en-US" sz="2100" strike="noStrike" noProof="1"/>
          </a:p>
        </p:txBody>
      </p:sp>
      <p:sp>
        <p:nvSpPr>
          <p:cNvPr id="2" name="矩形 71683"/>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1684" name="矩形 71684"/>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1685" name="矩形 71685"/>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1686" name="矩形 71686"/>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1687" name="矩形 71687"/>
          <p:cNvSpPr/>
          <p:nvPr/>
        </p:nvSpPr>
        <p:spPr>
          <a:xfrm>
            <a:off x="0" y="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1688" name="矩形 71688"/>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1689" name="矩形 71689"/>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1690" name="矩形 71690"/>
          <p:cNvSpPr/>
          <p:nvPr/>
        </p:nvSpPr>
        <p:spPr>
          <a:xfrm>
            <a:off x="0" y="323373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71692" name="对象 71691"/>
          <p:cNvGraphicFramePr>
            <a:graphicFrameLocks noChangeAspect="1"/>
          </p:cNvGraphicFramePr>
          <p:nvPr/>
        </p:nvGraphicFramePr>
        <p:xfrm>
          <a:off x="3779838" y="2349500"/>
          <a:ext cx="2946400" cy="928688"/>
        </p:xfrm>
        <a:graphic>
          <a:graphicData uri="http://schemas.openxmlformats.org/presentationml/2006/ole">
            <mc:AlternateContent xmlns:mc="http://schemas.openxmlformats.org/markup-compatibility/2006">
              <mc:Choice xmlns:v="urn:schemas-microsoft-com:vml" Requires="v">
                <p:oleObj spid="_x0000_s3088" name="" r:id="rId1" imgW="1232535" imgH="406400" progId="Equation.3">
                  <p:embed/>
                </p:oleObj>
              </mc:Choice>
              <mc:Fallback>
                <p:oleObj name="" r:id="rId1" imgW="1232535" imgH="406400" progId="Equation.3">
                  <p:embed/>
                  <p:pic>
                    <p:nvPicPr>
                      <p:cNvPr id="0" name="图片 3087"/>
                      <p:cNvPicPr/>
                      <p:nvPr/>
                    </p:nvPicPr>
                    <p:blipFill>
                      <a:blip r:embed="rId2"/>
                      <a:stretch>
                        <a:fillRect/>
                      </a:stretch>
                    </p:blipFill>
                    <p:spPr>
                      <a:xfrm>
                        <a:off x="3779838" y="2349500"/>
                        <a:ext cx="2946400" cy="928688"/>
                      </a:xfrm>
                      <a:prstGeom prst="rect">
                        <a:avLst/>
                      </a:prstGeom>
                      <a:solidFill>
                        <a:schemeClr val="accent1"/>
                      </a:solidFill>
                      <a:ln w="38100">
                        <a:noFill/>
                        <a:miter/>
                      </a:ln>
                    </p:spPr>
                  </p:pic>
                </p:oleObj>
              </mc:Fallback>
            </mc:AlternateContent>
          </a:graphicData>
        </a:graphic>
      </p:graphicFrame>
      <p:sp>
        <p:nvSpPr>
          <p:cNvPr id="3" name="矩形 71692"/>
          <p:cNvSpPr/>
          <p:nvPr/>
        </p:nvSpPr>
        <p:spPr>
          <a:xfrm>
            <a:off x="0" y="297338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71694" name="矩形 71693"/>
          <p:cNvSpPr/>
          <p:nvPr/>
        </p:nvSpPr>
        <p:spPr>
          <a:xfrm>
            <a:off x="1547813" y="2349500"/>
            <a:ext cx="2252662" cy="928688"/>
          </a:xfrm>
          <a:prstGeom prst="rect">
            <a:avLst/>
          </a:prstGeom>
          <a:solidFill>
            <a:schemeClr val="accent1"/>
          </a:solidFill>
          <a:ln w="9525">
            <a:noFill/>
          </a:ln>
        </p:spPr>
        <p:txBody>
          <a:bodyPr anchor="ctr"/>
          <a:p>
            <a:endParaRPr lang="zh-CN" altLang="en-US" sz="900">
              <a:latin typeface="Times New Roman" panose="02020603050405020304" pitchFamily="18" charset="0"/>
              <a:ea typeface="宋体" panose="02010600030101010101" pitchFamily="2" charset="-122"/>
            </a:endParaRPr>
          </a:p>
          <a:p>
            <a:pPr eaLnBrk="0" hangingPunct="0"/>
            <a:r>
              <a:rPr lang="zh-CN" altLang="en-US" sz="2800">
                <a:latin typeface="Times New Roman" panose="02020603050405020304" pitchFamily="18" charset="0"/>
                <a:ea typeface="宋体" panose="02010600030101010101" pitchFamily="2" charset="-122"/>
              </a:rPr>
              <a:t>投资收益率</a:t>
            </a:r>
            <a:r>
              <a:rPr lang="en-US" altLang="zh-CN" sz="2800">
                <a:latin typeface="Arial" panose="020B0604020202020204" pitchFamily="34" charset="0"/>
                <a:ea typeface="宋体" panose="02010600030101010101" pitchFamily="2" charset="-122"/>
              </a:rPr>
              <a:t>=</a:t>
            </a:r>
            <a:endParaRPr lang="en-US" altLang="zh-CN" sz="2800">
              <a:latin typeface="Arial" panose="020B0604020202020204" pitchFamily="34" charset="0"/>
              <a:ea typeface="宋体" panose="02010600030101010101" pitchFamily="2" charset="-122"/>
            </a:endParaRPr>
          </a:p>
        </p:txBody>
      </p:sp>
      <p:sp>
        <p:nvSpPr>
          <p:cNvPr id="4" name="矩形 71694"/>
          <p:cNvSpPr/>
          <p:nvPr/>
        </p:nvSpPr>
        <p:spPr>
          <a:xfrm>
            <a:off x="0" y="3243263"/>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71696" name="对象 71695"/>
          <p:cNvGraphicFramePr>
            <a:graphicFrameLocks noChangeAspect="1"/>
          </p:cNvGraphicFramePr>
          <p:nvPr/>
        </p:nvGraphicFramePr>
        <p:xfrm>
          <a:off x="900113" y="5013325"/>
          <a:ext cx="3097212" cy="863600"/>
        </p:xfrm>
        <a:graphic>
          <a:graphicData uri="http://schemas.openxmlformats.org/presentationml/2006/ole">
            <mc:AlternateContent xmlns:mc="http://schemas.openxmlformats.org/markup-compatibility/2006">
              <mc:Choice xmlns:v="urn:schemas-microsoft-com:vml" Requires="v">
                <p:oleObj spid="_x0000_s3089" name="" r:id="rId3" imgW="1334770" imgH="368935" progId="">
                  <p:embed/>
                </p:oleObj>
              </mc:Choice>
              <mc:Fallback>
                <p:oleObj name="" r:id="rId3" imgW="1334770" imgH="368935" progId="">
                  <p:embed/>
                  <p:pic>
                    <p:nvPicPr>
                      <p:cNvPr id="0" name="图片 3088"/>
                      <p:cNvPicPr/>
                      <p:nvPr/>
                    </p:nvPicPr>
                    <p:blipFill>
                      <a:blip r:embed="rId4"/>
                      <a:stretch>
                        <a:fillRect/>
                      </a:stretch>
                    </p:blipFill>
                    <p:spPr>
                      <a:xfrm>
                        <a:off x="900113" y="5013325"/>
                        <a:ext cx="3097212" cy="863600"/>
                      </a:xfrm>
                      <a:prstGeom prst="rect">
                        <a:avLst/>
                      </a:prstGeom>
                      <a:solidFill>
                        <a:schemeClr val="accent1"/>
                      </a:solidFill>
                      <a:ln w="38100">
                        <a:noFill/>
                        <a:miter/>
                      </a:ln>
                    </p:spPr>
                  </p:pic>
                </p:oleObj>
              </mc:Fallback>
            </mc:AlternateContent>
          </a:graphicData>
        </a:graphic>
      </p:graphicFrame>
      <p:sp>
        <p:nvSpPr>
          <p:cNvPr id="5" name="矩形 71696"/>
          <p:cNvSpPr/>
          <p:nvPr/>
        </p:nvSpPr>
        <p:spPr>
          <a:xfrm>
            <a:off x="0" y="3243263"/>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71698" name="对象 71697"/>
          <p:cNvGraphicFramePr>
            <a:graphicFrameLocks noChangeAspect="1"/>
          </p:cNvGraphicFramePr>
          <p:nvPr/>
        </p:nvGraphicFramePr>
        <p:xfrm>
          <a:off x="1908175" y="5997575"/>
          <a:ext cx="5256213" cy="838200"/>
        </p:xfrm>
        <a:graphic>
          <a:graphicData uri="http://schemas.openxmlformats.org/presentationml/2006/ole">
            <mc:AlternateContent xmlns:mc="http://schemas.openxmlformats.org/markup-compatibility/2006">
              <mc:Choice xmlns:v="urn:schemas-microsoft-com:vml" Requires="v">
                <p:oleObj spid="_x0000_s3090" name="" r:id="rId5" imgW="2336800" imgH="368300" progId="">
                  <p:embed/>
                </p:oleObj>
              </mc:Choice>
              <mc:Fallback>
                <p:oleObj name="" r:id="rId5" imgW="2336800" imgH="368300" progId="">
                  <p:embed/>
                  <p:pic>
                    <p:nvPicPr>
                      <p:cNvPr id="0" name="图片 3089"/>
                      <p:cNvPicPr/>
                      <p:nvPr/>
                    </p:nvPicPr>
                    <p:blipFill>
                      <a:blip r:embed="rId6"/>
                      <a:stretch>
                        <a:fillRect/>
                      </a:stretch>
                    </p:blipFill>
                    <p:spPr>
                      <a:xfrm>
                        <a:off x="1908175" y="5997575"/>
                        <a:ext cx="5256213" cy="838200"/>
                      </a:xfrm>
                      <a:prstGeom prst="rect">
                        <a:avLst/>
                      </a:prstGeom>
                      <a:solidFill>
                        <a:schemeClr val="accent1"/>
                      </a:solidFill>
                      <a:ln w="38100">
                        <a:noFill/>
                        <a:miter/>
                      </a:ln>
                    </p:spPr>
                  </p:pic>
                </p:oleObj>
              </mc:Fallback>
            </mc:AlternateContent>
          </a:graphicData>
        </a:graphic>
      </p:graphicFrame>
      <p:sp>
        <p:nvSpPr>
          <p:cNvPr id="6" name="矩形 71698"/>
          <p:cNvSpPr/>
          <p:nvPr/>
        </p:nvSpPr>
        <p:spPr>
          <a:xfrm>
            <a:off x="0" y="3243263"/>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71700" name="对象 71699"/>
          <p:cNvGraphicFramePr>
            <a:graphicFrameLocks noChangeAspect="1"/>
          </p:cNvGraphicFramePr>
          <p:nvPr/>
        </p:nvGraphicFramePr>
        <p:xfrm>
          <a:off x="4500563" y="5013325"/>
          <a:ext cx="3311525" cy="842963"/>
        </p:xfrm>
        <a:graphic>
          <a:graphicData uri="http://schemas.openxmlformats.org/presentationml/2006/ole">
            <mc:AlternateContent xmlns:mc="http://schemas.openxmlformats.org/markup-compatibility/2006">
              <mc:Choice xmlns:v="urn:schemas-microsoft-com:vml" Requires="v">
                <p:oleObj spid="_x0000_s3091" name="" r:id="rId7" imgW="1460500" imgH="368300" progId="">
                  <p:embed/>
                </p:oleObj>
              </mc:Choice>
              <mc:Fallback>
                <p:oleObj name="" r:id="rId7" imgW="1460500" imgH="368300" progId="">
                  <p:embed/>
                  <p:pic>
                    <p:nvPicPr>
                      <p:cNvPr id="0" name="图片 3090"/>
                      <p:cNvPicPr/>
                      <p:nvPr/>
                    </p:nvPicPr>
                    <p:blipFill>
                      <a:blip r:embed="rId8"/>
                      <a:stretch>
                        <a:fillRect/>
                      </a:stretch>
                    </p:blipFill>
                    <p:spPr>
                      <a:xfrm>
                        <a:off x="4500563" y="5013325"/>
                        <a:ext cx="3311525" cy="842963"/>
                      </a:xfrm>
                      <a:prstGeom prst="rect">
                        <a:avLst/>
                      </a:prstGeom>
                      <a:solidFill>
                        <a:schemeClr val="accent1"/>
                      </a:solidFill>
                      <a:ln w="38100">
                        <a:noFill/>
                        <a:miter/>
                      </a:ln>
                    </p:spPr>
                  </p:pic>
                </p:oleObj>
              </mc:Fallback>
            </mc:AlternateContent>
          </a:graphicData>
        </a:graphic>
      </p:graphicFrame>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92"/>
                                        </p:tgtEl>
                                        <p:attrNameLst>
                                          <p:attrName>style.visibility</p:attrName>
                                        </p:attrNameLst>
                                      </p:cBhvr>
                                      <p:to>
                                        <p:strVal val="visible"/>
                                      </p:to>
                                    </p:set>
                                    <p:animEffect transition="in" filter="blinds(horizontal)">
                                      <p:cBhvr>
                                        <p:cTn id="7" dur="500"/>
                                        <p:tgtEl>
                                          <p:spTgt spid="7169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694"/>
                                        </p:tgtEl>
                                        <p:attrNameLst>
                                          <p:attrName>style.visibility</p:attrName>
                                        </p:attrNameLst>
                                      </p:cBhvr>
                                      <p:to>
                                        <p:strVal val="visible"/>
                                      </p:to>
                                    </p:set>
                                    <p:animEffect transition="in" filter="blinds(horizontal)">
                                      <p:cBhvr>
                                        <p:cTn id="10" dur="500"/>
                                        <p:tgtEl>
                                          <p:spTgt spid="7169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1683">
                                            <p:txEl>
                                              <p:charRg st="72" end="177"/>
                                            </p:txEl>
                                          </p:spTgt>
                                        </p:tgtEl>
                                        <p:attrNameLst>
                                          <p:attrName>style.visibility</p:attrName>
                                        </p:attrNameLst>
                                      </p:cBhvr>
                                      <p:to>
                                        <p:strVal val="visible"/>
                                      </p:to>
                                    </p:set>
                                    <p:animEffect transition="in" filter="blinds(horizontal)">
                                      <p:cBhvr>
                                        <p:cTn id="15" dur="500"/>
                                        <p:tgtEl>
                                          <p:spTgt spid="71683">
                                            <p:txEl>
                                              <p:charRg st="72" end="17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1696"/>
                                        </p:tgtEl>
                                        <p:attrNameLst>
                                          <p:attrName>style.visibility</p:attrName>
                                        </p:attrNameLst>
                                      </p:cBhvr>
                                      <p:to>
                                        <p:strVal val="visible"/>
                                      </p:to>
                                    </p:set>
                                    <p:animEffect transition="in" filter="blinds(horizontal)">
                                      <p:cBhvr>
                                        <p:cTn id="20" dur="500"/>
                                        <p:tgtEl>
                                          <p:spTgt spid="7169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98"/>
                                        </p:tgtEl>
                                        <p:attrNameLst>
                                          <p:attrName>style.visibility</p:attrName>
                                        </p:attrNameLst>
                                      </p:cBhvr>
                                      <p:to>
                                        <p:strVal val="visible"/>
                                      </p:to>
                                    </p:set>
                                    <p:animEffect transition="in" filter="blinds(horizontal)">
                                      <p:cBhvr>
                                        <p:cTn id="25" dur="500"/>
                                        <p:tgtEl>
                                          <p:spTgt spid="7169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1700"/>
                                        </p:tgtEl>
                                        <p:attrNameLst>
                                          <p:attrName>style.visibility</p:attrName>
                                        </p:attrNameLst>
                                      </p:cBhvr>
                                      <p:to>
                                        <p:strVal val="visible"/>
                                      </p:to>
                                    </p:set>
                                    <p:animEffect transition="in" filter="blinds(horizontal)">
                                      <p:cBhvr>
                                        <p:cTn id="30" dur="500"/>
                                        <p:tgtEl>
                                          <p:spTgt spid="71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直接连接符 72705"/>
          <p:cNvSpPr/>
          <p:nvPr/>
        </p:nvSpPr>
        <p:spPr>
          <a:xfrm>
            <a:off x="3109913" y="271463"/>
            <a:ext cx="0" cy="0"/>
          </a:xfrm>
          <a:prstGeom prst="line">
            <a:avLst/>
          </a:prstGeom>
          <a:ln w="12700" cap="rnd" cmpd="sng">
            <a:solidFill>
              <a:srgbClr val="000000"/>
            </a:solidFill>
            <a:prstDash val="solid"/>
            <a:round/>
            <a:headEnd type="none" w="med" len="med"/>
            <a:tailEnd type="none" w="med" len="med"/>
          </a:ln>
        </p:spPr>
      </p:sp>
      <p:sp>
        <p:nvSpPr>
          <p:cNvPr id="72706" name="直接连接符 72706"/>
          <p:cNvSpPr/>
          <p:nvPr/>
        </p:nvSpPr>
        <p:spPr>
          <a:xfrm>
            <a:off x="7107238" y="271463"/>
            <a:ext cx="0" cy="0"/>
          </a:xfrm>
          <a:prstGeom prst="line">
            <a:avLst/>
          </a:prstGeom>
          <a:ln w="12700" cap="rnd" cmpd="sng">
            <a:solidFill>
              <a:srgbClr val="000000"/>
            </a:solidFill>
            <a:prstDash val="solid"/>
            <a:round/>
            <a:headEnd type="none" w="med" len="med"/>
            <a:tailEnd type="none" w="med" len="med"/>
          </a:ln>
        </p:spPr>
      </p:sp>
      <p:sp>
        <p:nvSpPr>
          <p:cNvPr id="72707" name="直接连接符 72707"/>
          <p:cNvSpPr/>
          <p:nvPr/>
        </p:nvSpPr>
        <p:spPr>
          <a:xfrm>
            <a:off x="3109913" y="1631950"/>
            <a:ext cx="0" cy="0"/>
          </a:xfrm>
          <a:prstGeom prst="line">
            <a:avLst/>
          </a:prstGeom>
          <a:ln w="12700" cap="rnd" cmpd="sng">
            <a:solidFill>
              <a:srgbClr val="000000"/>
            </a:solidFill>
            <a:prstDash val="solid"/>
            <a:round/>
            <a:headEnd type="none" w="med" len="med"/>
            <a:tailEnd type="none" w="med" len="med"/>
          </a:ln>
        </p:spPr>
      </p:sp>
      <p:sp>
        <p:nvSpPr>
          <p:cNvPr id="72708" name="直接连接符 72708"/>
          <p:cNvSpPr/>
          <p:nvPr/>
        </p:nvSpPr>
        <p:spPr>
          <a:xfrm>
            <a:off x="3109913" y="2820988"/>
            <a:ext cx="0" cy="0"/>
          </a:xfrm>
          <a:prstGeom prst="line">
            <a:avLst/>
          </a:prstGeom>
          <a:ln w="12700" cap="rnd" cmpd="sng">
            <a:solidFill>
              <a:srgbClr val="000000"/>
            </a:solidFill>
            <a:prstDash val="solid"/>
            <a:round/>
            <a:headEnd type="none" w="med" len="med"/>
            <a:tailEnd type="none" w="med" len="med"/>
          </a:ln>
        </p:spPr>
      </p:sp>
      <p:sp>
        <p:nvSpPr>
          <p:cNvPr id="72709" name="直接连接符 72709"/>
          <p:cNvSpPr/>
          <p:nvPr/>
        </p:nvSpPr>
        <p:spPr>
          <a:xfrm>
            <a:off x="3109913" y="3352800"/>
            <a:ext cx="0" cy="0"/>
          </a:xfrm>
          <a:prstGeom prst="line">
            <a:avLst/>
          </a:prstGeom>
          <a:ln w="12700" cap="rnd" cmpd="sng">
            <a:solidFill>
              <a:srgbClr val="000000"/>
            </a:solidFill>
            <a:prstDash val="solid"/>
            <a:round/>
            <a:headEnd type="none" w="med" len="med"/>
            <a:tailEnd type="none" w="med" len="med"/>
          </a:ln>
        </p:spPr>
      </p:sp>
      <p:graphicFrame>
        <p:nvGraphicFramePr>
          <p:cNvPr id="72711" name="表格 72710"/>
          <p:cNvGraphicFramePr/>
          <p:nvPr/>
        </p:nvGraphicFramePr>
        <p:xfrm>
          <a:off x="250825" y="0"/>
          <a:ext cx="8424863" cy="6584950"/>
        </p:xfrm>
        <a:graphic>
          <a:graphicData uri="http://schemas.openxmlformats.org/drawingml/2006/table">
            <a:tbl>
              <a:tblPr/>
              <a:tblGrid>
                <a:gridCol w="1439863"/>
                <a:gridCol w="755650"/>
                <a:gridCol w="1909762"/>
                <a:gridCol w="1979613"/>
                <a:gridCol w="2339975"/>
              </a:tblGrid>
              <a:tr h="303213">
                <a:tc row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评价内容</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        基本报表</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评价指标</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321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静态指标</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动态指标</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5938">
                <a:tc rowSpan="4">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盈利能力分析</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融资前分析</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项目投资现金流量表</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   项目投资回收期</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  项目投资财务内部收益率</a:t>
                      </a:r>
                      <a:endParaRPr lang="zh-CN" altLang="en-US" sz="1300">
                        <a:ea typeface="楷体_GB2312" pitchFamily="1" charset="-122"/>
                      </a:endParaRPr>
                    </a:p>
                    <a:p>
                      <a:pPr marL="0" lvl="0" indent="0" eaLnBrk="0" hangingPunct="0">
                        <a:spcBef>
                          <a:spcPct val="0"/>
                        </a:spcBef>
                        <a:buNone/>
                      </a:pPr>
                      <a:r>
                        <a:rPr lang="zh-CN" altLang="en-US" sz="1300">
                          <a:solidFill>
                            <a:srgbClr val="000000"/>
                          </a:solidFill>
                          <a:latin typeface="Times New Roman" panose="02020603050405020304" pitchFamily="18" charset="0"/>
                          <a:ea typeface="楷体_GB2312" pitchFamily="1" charset="-122"/>
                        </a:rPr>
                        <a:t>  项目投资财务净现值</a:t>
                      </a:r>
                      <a:endParaRPr lang="zh-CN" altLang="en-US" sz="13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5937">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3">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融资后分析</a:t>
                      </a:r>
                      <a:endParaRPr lang="zh-CN" altLang="en-US" sz="1300">
                        <a:ea typeface="楷体_GB2312" pitchFamily="1" charset="-122"/>
                      </a:endParaRPr>
                    </a:p>
                    <a:p>
                      <a:pPr marL="0" lvl="0" indent="0" eaLnBrk="0" hangingPunct="0">
                        <a:spcBef>
                          <a:spcPct val="0"/>
                        </a:spcBef>
                        <a:buNone/>
                      </a:pPr>
                      <a:r>
                        <a:rPr lang="zh-CN" altLang="en-US" sz="1300">
                          <a:solidFill>
                            <a:srgbClr val="000000"/>
                          </a:solidFill>
                          <a:latin typeface="Times New Roman" panose="02020603050405020304" pitchFamily="18" charset="0"/>
                          <a:ea typeface="楷体_GB2312" pitchFamily="1" charset="-122"/>
                        </a:rPr>
                        <a:t>    </a:t>
                      </a:r>
                      <a:endParaRPr lang="zh-CN" altLang="en-US" sz="13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项目资本金现金流量表</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endParaRPr lang="zh-CN" altLang="en-US" sz="1300"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项目资本金财务内部收益率</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321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投资各方现金流量表</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endParaRPr lang="zh-CN" altLang="en-US" sz="1300"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 投资各方财务内部收益率</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2866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利润与利润分配表</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   总投资收益率</a:t>
                      </a:r>
                      <a:endParaRPr lang="zh-CN" altLang="en-US" sz="1300">
                        <a:ea typeface="楷体_GB2312" pitchFamily="1" charset="-122"/>
                      </a:endParaRPr>
                    </a:p>
                    <a:p>
                      <a:pPr marL="0" lvl="0" indent="0" eaLnBrk="0" hangingPunct="0">
                        <a:spcBef>
                          <a:spcPct val="0"/>
                        </a:spcBef>
                        <a:buNone/>
                      </a:pPr>
                      <a:r>
                        <a:rPr lang="zh-CN" altLang="en-US" sz="1300">
                          <a:solidFill>
                            <a:srgbClr val="000000"/>
                          </a:solidFill>
                          <a:latin typeface="Times New Roman" panose="02020603050405020304" pitchFamily="18" charset="0"/>
                          <a:ea typeface="楷体_GB2312" pitchFamily="1" charset="-122"/>
                        </a:rPr>
                        <a:t>    项目资本金</a:t>
                      </a:r>
                      <a:endParaRPr lang="zh-CN" altLang="en-US" sz="1300">
                        <a:cs typeface="Times New Roman" panose="02020603050405020304" pitchFamily="18" charset="0"/>
                      </a:endParaRPr>
                    </a:p>
                    <a:p>
                      <a:pPr marL="0" lvl="0" indent="0" eaLnBrk="0" hangingPunct="0">
                        <a:spcBef>
                          <a:spcPct val="0"/>
                        </a:spcBef>
                        <a:buNone/>
                      </a:pPr>
                      <a:r>
                        <a:rPr lang="zh-CN" altLang="en-US" sz="1300">
                          <a:solidFill>
                            <a:srgbClr val="000000"/>
                          </a:solidFill>
                          <a:latin typeface="Times New Roman" panose="02020603050405020304" pitchFamily="18" charset="0"/>
                          <a:ea typeface="楷体_GB2312" pitchFamily="1" charset="-122"/>
                        </a:rPr>
                        <a:t>    净利润率</a:t>
                      </a:r>
                      <a:endParaRPr lang="zh-CN" altLang="en-US" sz="13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endParaRPr lang="zh-CN" altLang="en-US" sz="1300"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5938">
                <a:tc row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偿债能力分析</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    借款还本付息计划表</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228600">
                        <a:spcBef>
                          <a:spcPct val="0"/>
                        </a:spcBef>
                        <a:buNone/>
                      </a:pPr>
                      <a:r>
                        <a:rPr lang="zh-CN" altLang="en-US" sz="1300">
                          <a:solidFill>
                            <a:srgbClr val="000000"/>
                          </a:solidFill>
                          <a:latin typeface="Times New Roman" panose="02020603050405020304" pitchFamily="18" charset="0"/>
                          <a:ea typeface="楷体_GB2312" pitchFamily="1" charset="-122"/>
                        </a:rPr>
                        <a:t>偿债备付率</a:t>
                      </a:r>
                      <a:endParaRPr lang="zh-CN" altLang="en-US" sz="1300">
                        <a:ea typeface="楷体_GB2312" pitchFamily="1" charset="-122"/>
                      </a:endParaRPr>
                    </a:p>
                    <a:p>
                      <a:pPr marL="0" lvl="0" indent="228600" eaLnBrk="0" hangingPunct="0">
                        <a:spcBef>
                          <a:spcPct val="0"/>
                        </a:spcBef>
                        <a:buNone/>
                      </a:pPr>
                      <a:r>
                        <a:rPr lang="zh-CN" altLang="en-US" sz="1300">
                          <a:solidFill>
                            <a:srgbClr val="000000"/>
                          </a:solidFill>
                          <a:latin typeface="Times New Roman" panose="02020603050405020304" pitchFamily="18" charset="0"/>
                          <a:ea typeface="楷体_GB2312" pitchFamily="1" charset="-122"/>
                        </a:rPr>
                        <a:t>利息备付率</a:t>
                      </a:r>
                      <a:endParaRPr lang="zh-CN" altLang="en-US" sz="13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endParaRPr lang="zh-CN" altLang="en-US" sz="1300"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2866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        资产负债表</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    资产负债率</a:t>
                      </a:r>
                      <a:endParaRPr lang="zh-CN" altLang="en-US" sz="1300">
                        <a:ea typeface="楷体_GB2312" pitchFamily="1" charset="-122"/>
                      </a:endParaRPr>
                    </a:p>
                    <a:p>
                      <a:pPr marL="0" lvl="0" indent="0" eaLnBrk="0" hangingPunct="0">
                        <a:spcBef>
                          <a:spcPct val="0"/>
                        </a:spcBef>
                        <a:buNone/>
                      </a:pPr>
                      <a:r>
                        <a:rPr lang="zh-CN" altLang="en-US" sz="1300">
                          <a:solidFill>
                            <a:srgbClr val="000000"/>
                          </a:solidFill>
                          <a:latin typeface="Times New Roman" panose="02020603050405020304" pitchFamily="18" charset="0"/>
                          <a:ea typeface="楷体_GB2312" pitchFamily="1" charset="-122"/>
                        </a:rPr>
                        <a:t>    流动比率</a:t>
                      </a:r>
                      <a:endParaRPr lang="zh-CN" altLang="en-US" sz="1300">
                        <a:cs typeface="Times New Roman" panose="02020603050405020304" pitchFamily="18" charset="0"/>
                      </a:endParaRPr>
                    </a:p>
                    <a:p>
                      <a:pPr marL="0" lvl="0" indent="0" eaLnBrk="0" hangingPunct="0">
                        <a:spcBef>
                          <a:spcPct val="0"/>
                        </a:spcBef>
                        <a:buNone/>
                      </a:pPr>
                      <a:r>
                        <a:rPr lang="zh-CN" altLang="en-US" sz="1300">
                          <a:solidFill>
                            <a:srgbClr val="000000"/>
                          </a:solidFill>
                          <a:latin typeface="Times New Roman" panose="02020603050405020304" pitchFamily="18" charset="0"/>
                          <a:ea typeface="楷体_GB2312" pitchFamily="1" charset="-122"/>
                        </a:rPr>
                        <a:t>    速动比率</a:t>
                      </a:r>
                      <a:endParaRPr lang="zh-CN" altLang="en-US" sz="13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endParaRPr lang="zh-CN" altLang="en-US" sz="1300"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5938">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财务生存能力分析</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财务计划现金流量表</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latin typeface="Times New Roman" panose="02020603050405020304" pitchFamily="18" charset="0"/>
                          <a:ea typeface="楷体_GB2312" pitchFamily="1" charset="-122"/>
                        </a:rPr>
                        <a:t>累计盈余资金</a:t>
                      </a:r>
                      <a:endParaRPr lang="zh-CN" altLang="en-US" sz="130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latin typeface="Times New Roman" panose="02020603050405020304" pitchFamily="18" charset="0"/>
                          <a:cs typeface="Times New Roman" panose="02020603050405020304" pitchFamily="18" charset="0"/>
                        </a:rPr>
                        <a:t> </a:t>
                      </a:r>
                      <a:endParaRPr lang="zh-CN" altLang="en-US" sz="1300"/>
                    </a:p>
                  </a:txBody>
                  <a:tcPr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3212">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外汇平衡分析</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财务外汇平衡表</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endParaRPr lang="zh-CN" altLang="en-US" sz="1300"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latin typeface="Times New Roman" panose="02020603050405020304" pitchFamily="18" charset="0"/>
                          <a:cs typeface="Times New Roman" panose="02020603050405020304" pitchFamily="18" charset="0"/>
                        </a:rPr>
                        <a:t> </a:t>
                      </a:r>
                      <a:endParaRPr lang="zh-CN" altLang="en-US" sz="1300"/>
                    </a:p>
                  </a:txBody>
                  <a:tcPr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28663">
                <a:tc row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不确定性分析</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盈亏平衡分析</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    盈亏平衡产量</a:t>
                      </a:r>
                      <a:endParaRPr lang="zh-CN" altLang="en-US" sz="1300">
                        <a:ea typeface="楷体_GB2312" pitchFamily="1" charset="-122"/>
                      </a:endParaRPr>
                    </a:p>
                    <a:p>
                      <a:pPr marL="0" lvl="0" indent="0" eaLnBrk="0" hangingPunct="0">
                        <a:spcBef>
                          <a:spcPct val="0"/>
                        </a:spcBef>
                        <a:buNone/>
                      </a:pPr>
                      <a:r>
                        <a:rPr lang="zh-CN" altLang="en-US" sz="1300">
                          <a:solidFill>
                            <a:srgbClr val="000000"/>
                          </a:solidFill>
                          <a:latin typeface="Times New Roman" panose="02020603050405020304" pitchFamily="18" charset="0"/>
                          <a:ea typeface="楷体_GB2312" pitchFamily="1" charset="-122"/>
                        </a:rPr>
                        <a:t>盈亏平衡生产能力利用率</a:t>
                      </a:r>
                      <a:endParaRPr lang="zh-CN" altLang="en-US" sz="13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latin typeface="Times New Roman" panose="02020603050405020304" pitchFamily="18" charset="0"/>
                          <a:cs typeface="Times New Roman" panose="02020603050405020304" pitchFamily="18" charset="0"/>
                        </a:rPr>
                        <a:t> </a:t>
                      </a:r>
                      <a:endParaRPr lang="zh-CN" altLang="en-US" sz="1300"/>
                    </a:p>
                  </a:txBody>
                  <a:tcPr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5937">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敏感性分析</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    灵敏度</a:t>
                      </a:r>
                      <a:endParaRPr lang="zh-CN" altLang="en-US" sz="1300">
                        <a:ea typeface="楷体_GB2312" pitchFamily="1" charset="-122"/>
                      </a:endParaRPr>
                    </a:p>
                    <a:p>
                      <a:pPr marL="0" lvl="0" indent="0" eaLnBrk="0" hangingPunct="0">
                        <a:spcBef>
                          <a:spcPct val="0"/>
                        </a:spcBef>
                        <a:buNone/>
                      </a:pPr>
                      <a:r>
                        <a:rPr lang="zh-CN" altLang="en-US" sz="1300">
                          <a:solidFill>
                            <a:srgbClr val="000000"/>
                          </a:solidFill>
                          <a:latin typeface="Times New Roman" panose="02020603050405020304" pitchFamily="18" charset="0"/>
                          <a:ea typeface="楷体_GB2312" pitchFamily="1" charset="-122"/>
                        </a:rPr>
                        <a:t>  不确定因素的临界值</a:t>
                      </a:r>
                      <a:endParaRPr lang="zh-CN" altLang="en-US" sz="13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latin typeface="Times New Roman" panose="02020603050405020304" pitchFamily="18" charset="0"/>
                          <a:cs typeface="Times New Roman" panose="02020603050405020304" pitchFamily="18" charset="0"/>
                        </a:rPr>
                        <a:t> </a:t>
                      </a:r>
                      <a:endParaRPr lang="zh-CN" altLang="en-US" sz="1300"/>
                    </a:p>
                  </a:txBody>
                  <a:tcPr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3213">
                <a:tc row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风险分析</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a:solidFill>
                            <a:srgbClr val="000000"/>
                          </a:solidFill>
                          <a:latin typeface="Times New Roman" panose="02020603050405020304" pitchFamily="18" charset="0"/>
                          <a:ea typeface="楷体_GB2312" pitchFamily="1" charset="-122"/>
                        </a:rPr>
                        <a:t>概率分析</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  </a:t>
                      </a:r>
                      <a:r>
                        <a:rPr lang="en-US" altLang="zh-CN" sz="1300">
                          <a:solidFill>
                            <a:srgbClr val="000000"/>
                          </a:solidFill>
                          <a:latin typeface="Times New Roman" panose="02020603050405020304" pitchFamily="18" charset="0"/>
                          <a:ea typeface="楷体_GB2312" pitchFamily="1" charset="-122"/>
                        </a:rPr>
                        <a:t>FNPV</a:t>
                      </a:r>
                      <a:r>
                        <a:rPr lang="en-US" altLang="zh-CN" sz="1300">
                          <a:solidFill>
                            <a:srgbClr val="000000"/>
                          </a:solidFill>
                          <a:latin typeface="楷体_GB2312" pitchFamily="1" charset="-122"/>
                          <a:ea typeface="楷体_GB2312" pitchFamily="1" charset="-122"/>
                        </a:rPr>
                        <a:t>≧</a:t>
                      </a:r>
                      <a:r>
                        <a:rPr lang="en-US" altLang="zh-CN" sz="1300">
                          <a:solidFill>
                            <a:srgbClr val="000000"/>
                          </a:solidFill>
                          <a:latin typeface="Times New Roman" panose="02020603050405020304" pitchFamily="18" charset="0"/>
                          <a:ea typeface="楷体_GB2312" pitchFamily="1" charset="-122"/>
                        </a:rPr>
                        <a:t>O</a:t>
                      </a:r>
                      <a:r>
                        <a:rPr lang="zh-CN" altLang="en-US" sz="1300">
                          <a:solidFill>
                            <a:srgbClr val="000000"/>
                          </a:solidFill>
                          <a:latin typeface="Times New Roman" panose="02020603050405020304" pitchFamily="18" charset="0"/>
                          <a:ea typeface="楷体_GB2312" pitchFamily="1" charset="-122"/>
                        </a:rPr>
                        <a:t>的累计概率</a:t>
                      </a:r>
                      <a:endParaRPr lang="zh-CN" altLang="en-US" sz="13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latin typeface="Times New Roman" panose="02020603050405020304" pitchFamily="18" charset="0"/>
                          <a:cs typeface="Times New Roman" panose="02020603050405020304" pitchFamily="18" charset="0"/>
                        </a:rPr>
                        <a:t> </a:t>
                      </a:r>
                      <a:endParaRPr lang="zh-CN" altLang="en-US" sz="1300"/>
                    </a:p>
                  </a:txBody>
                  <a:tcPr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321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solidFill>
                            <a:srgbClr val="000000"/>
                          </a:solidFill>
                          <a:latin typeface="Times New Roman" panose="02020603050405020304" pitchFamily="18" charset="0"/>
                          <a:ea typeface="楷体_GB2312" pitchFamily="1" charset="-122"/>
                        </a:rPr>
                        <a:t>    定性分析</a:t>
                      </a:r>
                      <a:endParaRPr lang="zh-CN" altLang="en-US" sz="1300">
                        <a:ea typeface="楷体_GB2312" pitchFamily="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a:latin typeface="Times New Roman" panose="02020603050405020304" pitchFamily="18" charset="0"/>
                          <a:cs typeface="Times New Roman" panose="02020603050405020304" pitchFamily="18" charset="0"/>
                        </a:rPr>
                        <a:t> </a:t>
                      </a:r>
                      <a:endParaRPr lang="zh-CN" altLang="en-US" sz="1300"/>
                    </a:p>
                  </a:txBody>
                  <a:tcPr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cover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矩形 10241"/>
          <p:cNvSpPr/>
          <p:nvPr/>
        </p:nvSpPr>
        <p:spPr>
          <a:xfrm>
            <a:off x="609600" y="2276475"/>
            <a:ext cx="7924800" cy="2308225"/>
          </a:xfrm>
          <a:prstGeom prst="rect">
            <a:avLst/>
          </a:prstGeom>
          <a:noFill/>
          <a:ln w="9525">
            <a:noFill/>
          </a:ln>
        </p:spPr>
        <p:txBody>
          <a:bodyPr anchor="ctr">
            <a:spAutoFit/>
          </a:bodyPr>
          <a:p>
            <a:r>
              <a:rPr lang="zh-CN" altLang="en-US" sz="2400">
                <a:latin typeface="华文楷体" pitchFamily="2" charset="-122"/>
                <a:ea typeface="华文楷体" pitchFamily="2" charset="-122"/>
              </a:rPr>
              <a:t>要有效地控制工程造价，应从组织、技术、经济、合同与信息</a:t>
            </a:r>
            <a:r>
              <a:rPr lang="en-US" altLang="zh-CN" sz="2400">
                <a:latin typeface="华文楷体" pitchFamily="2" charset="-122"/>
                <a:ea typeface="华文楷体" pitchFamily="2" charset="-122"/>
              </a:rPr>
              <a:t>h</a:t>
            </a:r>
            <a:r>
              <a:rPr lang="zh-CN" altLang="en-US" sz="2400">
                <a:latin typeface="华文楷体" pitchFamily="2" charset="-122"/>
                <a:ea typeface="华文楷体" pitchFamily="2" charset="-122"/>
              </a:rPr>
              <a:t>管理等多方面采取措施，通过技术比较、经济分析和效果评价，正确处理技术先进与经济合理两者之间的对立统一关系，力求达到在技术先进条件下的经济合理性，在经济合理基础上的技术先进，把控制项目造价观念渗透到各项决策和设计施工技术措施之中。 </a:t>
            </a:r>
            <a:endParaRPr lang="zh-CN" altLang="en-US" sz="2400">
              <a:latin typeface="华文楷体" pitchFamily="2" charset="-122"/>
              <a:ea typeface="华文楷体" pitchFamily="2" charset="-122"/>
            </a:endParaRPr>
          </a:p>
        </p:txBody>
      </p:sp>
    </p:spTree>
  </p:cSld>
  <p:clrMapOvr>
    <a:masterClrMapping/>
  </p:clrMapOvr>
  <p:transition spd="med">
    <p:cover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1265"/>
          <p:cNvSpPr>
            <a:spLocks noGrp="1"/>
          </p:cNvSpPr>
          <p:nvPr>
            <p:ph type="title"/>
          </p:nvPr>
        </p:nvSpPr>
        <p:spPr>
          <a:xfrm>
            <a:off x="179388" y="188913"/>
            <a:ext cx="8610600" cy="830262"/>
          </a:xfrm>
          <a:ln/>
        </p:spPr>
        <p:txBody>
          <a:bodyPr anchor="b"/>
          <a:p>
            <a:r>
              <a:rPr lang="en-US" altLang="zh-CN" sz="3400" b="1">
                <a:latin typeface="黑体" panose="02010609060101010101" pitchFamily="49" charset="-122"/>
                <a:ea typeface="黑体" panose="02010609060101010101" pitchFamily="49" charset="-122"/>
              </a:rPr>
              <a:t>4.1.1 </a:t>
            </a:r>
            <a:r>
              <a:rPr lang="zh-CN" altLang="en-US" sz="3400" b="1">
                <a:latin typeface="黑体" panose="02010609060101010101" pitchFamily="49" charset="-122"/>
                <a:ea typeface="黑体" panose="02010609060101010101" pitchFamily="49" charset="-122"/>
              </a:rPr>
              <a:t>建设项目决策的含义</a:t>
            </a:r>
            <a:endParaRPr lang="zh-CN" altLang="en-US" sz="3400" b="1">
              <a:latin typeface="黑体" panose="02010609060101010101" pitchFamily="49" charset="-122"/>
              <a:ea typeface="黑体" panose="02010609060101010101" pitchFamily="49" charset="-122"/>
            </a:endParaRPr>
          </a:p>
        </p:txBody>
      </p:sp>
      <p:sp>
        <p:nvSpPr>
          <p:cNvPr id="11267" name="内容占位符 11266"/>
          <p:cNvSpPr>
            <a:spLocks noGrp="1"/>
          </p:cNvSpPr>
          <p:nvPr>
            <p:ph idx="1"/>
          </p:nvPr>
        </p:nvSpPr>
        <p:spPr>
          <a:xfrm>
            <a:off x="468313" y="1341438"/>
            <a:ext cx="7991475" cy="5186362"/>
          </a:xfrm>
          <a:ln/>
        </p:spPr>
        <p:txBody>
          <a:bodyPr anchor="t"/>
          <a:p>
            <a:pPr marL="186055" indent="-186055" algn="just">
              <a:buClr>
                <a:schemeClr val="tx1"/>
              </a:buClr>
              <a:buSzPct val="120000"/>
            </a:pPr>
            <a:r>
              <a:rPr lang="zh-CN" altLang="en-US" sz="2600">
                <a:latin typeface="宋体" panose="02010600030101010101" pitchFamily="2" charset="-122"/>
              </a:rPr>
              <a:t> 项目投资决策是选择和决定投资行动方案的</a:t>
            </a:r>
            <a:r>
              <a:rPr lang="zh-CN" altLang="en-US" sz="2600">
                <a:solidFill>
                  <a:srgbClr val="0066FF"/>
                </a:solidFill>
                <a:latin typeface="宋体" panose="02010600030101010101" pitchFamily="2" charset="-122"/>
              </a:rPr>
              <a:t>过程</a:t>
            </a:r>
            <a:r>
              <a:rPr lang="zh-CN" altLang="en-US" sz="2600">
                <a:latin typeface="宋体" panose="02010600030101010101" pitchFamily="2" charset="-122"/>
              </a:rPr>
              <a:t>，是对拟建项目的必要性和可行性进行技术经济论证，对不同建设方案进行技术经济比较及做出判断和决定的</a:t>
            </a:r>
            <a:r>
              <a:rPr lang="zh-CN" altLang="en-US" sz="2600">
                <a:solidFill>
                  <a:srgbClr val="0066FF"/>
                </a:solidFill>
                <a:latin typeface="宋体" panose="02010600030101010101" pitchFamily="2" charset="-122"/>
              </a:rPr>
              <a:t>过程</a:t>
            </a:r>
            <a:r>
              <a:rPr lang="zh-CN" altLang="en-US" sz="2600">
                <a:latin typeface="宋体" panose="02010600030101010101" pitchFamily="2" charset="-122"/>
              </a:rPr>
              <a:t>。</a:t>
            </a:r>
            <a:endParaRPr lang="zh-CN" altLang="en-US" sz="2600">
              <a:latin typeface="宋体" panose="02010600030101010101" pitchFamily="2" charset="-122"/>
            </a:endParaRPr>
          </a:p>
          <a:p>
            <a:pPr marL="186055" indent="-186055" algn="just">
              <a:buClr>
                <a:schemeClr val="tx1"/>
              </a:buClr>
              <a:buSzPct val="120000"/>
            </a:pPr>
            <a:r>
              <a:rPr lang="zh-CN" altLang="en-US" sz="2600">
                <a:latin typeface="宋体" panose="02010600030101010101" pitchFamily="2" charset="-122"/>
              </a:rPr>
              <a:t> 正确的项目投资行动来源于正确的项目投资决策。项目决策正确与否，直接关系到项目建设的成败，关系到工程造价的高低及投资效果的好坏。</a:t>
            </a:r>
            <a:endParaRPr lang="zh-CN" altLang="en-US" sz="2600">
              <a:latin typeface="宋体" panose="02010600030101010101" pitchFamily="2" charset="-122"/>
            </a:endParaRPr>
          </a:p>
          <a:p>
            <a:pPr marL="186055" indent="-186055" algn="just">
              <a:buClr>
                <a:schemeClr val="tx1"/>
              </a:buClr>
              <a:buSzPct val="120000"/>
            </a:pPr>
            <a:r>
              <a:rPr lang="zh-CN" altLang="en-US" sz="2600">
                <a:latin typeface="宋体" panose="02010600030101010101" pitchFamily="2" charset="-122"/>
              </a:rPr>
              <a:t> </a:t>
            </a:r>
            <a:r>
              <a:rPr lang="zh-CN" altLang="en-US" sz="2600">
                <a:solidFill>
                  <a:srgbClr val="0066FF"/>
                </a:solidFill>
                <a:latin typeface="宋体" panose="02010600030101010101" pitchFamily="2" charset="-122"/>
              </a:rPr>
              <a:t>正确决策是合理确定与控制工程造价的前提。</a:t>
            </a:r>
            <a:endParaRPr lang="zh-CN" altLang="en-US" sz="2600">
              <a:solidFill>
                <a:srgbClr val="0066FF"/>
              </a:solidFill>
              <a:latin typeface="宋体" panose="02010600030101010101" pitchFamily="2" charset="-122"/>
            </a:endParaRPr>
          </a:p>
        </p:txBody>
      </p:sp>
      <p:sp>
        <p:nvSpPr>
          <p:cNvPr id="2" name="左箭头 11267">
            <a:hlinkClick r:id="rId1" action="ppaction://hlinksldjump"/>
          </p:cNvPr>
          <p:cNvSpPr/>
          <p:nvPr/>
        </p:nvSpPr>
        <p:spPr>
          <a:xfrm>
            <a:off x="8027988" y="6381750"/>
            <a:ext cx="504825" cy="287338"/>
          </a:xfrm>
          <a:prstGeom prst="leftArrow">
            <a:avLst>
              <a:gd name="adj1" fmla="val 50000"/>
              <a:gd name="adj2" fmla="val 43914"/>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Verdana" panose="020B0604030504040204" pitchFamily="34" charset="0"/>
              <a:ea typeface="宋体" panose="02010600030101010101" pitchFamily="2" charset="-122"/>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charRg st="0" end="74"/>
                                            </p:txEl>
                                          </p:spTgt>
                                        </p:tgtEl>
                                        <p:attrNameLst>
                                          <p:attrName>style.visibility</p:attrName>
                                        </p:attrNameLst>
                                      </p:cBhvr>
                                      <p:to>
                                        <p:strVal val="visible"/>
                                      </p:to>
                                    </p:set>
                                    <p:animEffect transition="in" filter="blinds(horizontal)">
                                      <p:cBhvr>
                                        <p:cTn id="7" dur="500"/>
                                        <p:tgtEl>
                                          <p:spTgt spid="11267">
                                            <p:txEl>
                                              <p:charRg st="0" end="7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charRg st="74" end="139"/>
                                            </p:txEl>
                                          </p:spTgt>
                                        </p:tgtEl>
                                        <p:attrNameLst>
                                          <p:attrName>style.visibility</p:attrName>
                                        </p:attrNameLst>
                                      </p:cBhvr>
                                      <p:to>
                                        <p:strVal val="visible"/>
                                      </p:to>
                                    </p:set>
                                    <p:animEffect transition="in" filter="dissolve">
                                      <p:cBhvr>
                                        <p:cTn id="12" dur="500"/>
                                        <p:tgtEl>
                                          <p:spTgt spid="11267">
                                            <p:txEl>
                                              <p:charRg st="74" end="13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charRg st="139" end="16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2000" fill="hold"/>
                                        <p:tgtEl>
                                          <p:spTgt spid="11267">
                                            <p:txEl>
                                              <p:charRg st="139" end="161"/>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2289"/>
          <p:cNvSpPr>
            <a:spLocks noGrp="1"/>
          </p:cNvSpPr>
          <p:nvPr>
            <p:ph type="title"/>
          </p:nvPr>
        </p:nvSpPr>
        <p:spPr>
          <a:xfrm>
            <a:off x="179388" y="404813"/>
            <a:ext cx="8610600" cy="830262"/>
          </a:xfrm>
          <a:ln/>
        </p:spPr>
        <p:txBody>
          <a:bodyPr anchor="b"/>
          <a:p>
            <a:r>
              <a:rPr lang="en-US" altLang="zh-CN" sz="3400" b="1">
                <a:latin typeface="黑体" panose="02010609060101010101" pitchFamily="49" charset="-122"/>
                <a:ea typeface="黑体" panose="02010609060101010101" pitchFamily="49" charset="-122"/>
              </a:rPr>
              <a:t>4.1.2 </a:t>
            </a:r>
            <a:r>
              <a:rPr lang="zh-CN" altLang="en-US" sz="3400" b="1">
                <a:latin typeface="黑体" panose="02010609060101010101" pitchFamily="49" charset="-122"/>
                <a:ea typeface="黑体" panose="02010609060101010101" pitchFamily="49" charset="-122"/>
              </a:rPr>
              <a:t>建设项目决策与工程造价的关系</a:t>
            </a:r>
            <a:endParaRPr lang="zh-CN" altLang="en-US" sz="3400" b="1">
              <a:latin typeface="黑体" panose="02010609060101010101" pitchFamily="49" charset="-122"/>
              <a:ea typeface="黑体" panose="02010609060101010101" pitchFamily="49" charset="-122"/>
            </a:endParaRPr>
          </a:p>
        </p:txBody>
      </p:sp>
      <p:sp>
        <p:nvSpPr>
          <p:cNvPr id="12291" name="内容占位符 12290"/>
          <p:cNvSpPr>
            <a:spLocks noGrp="1"/>
          </p:cNvSpPr>
          <p:nvPr>
            <p:ph idx="1"/>
          </p:nvPr>
        </p:nvSpPr>
        <p:spPr>
          <a:xfrm>
            <a:off x="539750" y="1628775"/>
            <a:ext cx="8424863" cy="5689600"/>
          </a:xfrm>
          <a:ln/>
        </p:spPr>
        <p:txBody>
          <a:bodyPr anchor="t"/>
          <a:p>
            <a:pPr marL="186055" indent="-186055">
              <a:buClr>
                <a:srgbClr val="FF3300"/>
              </a:buClr>
              <a:buSzPct val="120000"/>
              <a:buNone/>
            </a:pPr>
            <a:r>
              <a:rPr lang="zh-CN" altLang="en-US"/>
              <a:t>（一）项目决策的正确性是工程造价合理性的前提</a:t>
            </a:r>
            <a:endParaRPr lang="zh-CN" altLang="en-US"/>
          </a:p>
          <a:p>
            <a:pPr marL="186055" indent="-186055">
              <a:buClr>
                <a:srgbClr val="FF3300"/>
              </a:buClr>
              <a:buSzPct val="120000"/>
              <a:buNone/>
            </a:pPr>
            <a:r>
              <a:rPr lang="zh-CN" altLang="en-US"/>
              <a:t>（二）项目决策的内容是决定工程造价的基础</a:t>
            </a:r>
            <a:endParaRPr lang="zh-CN" altLang="en-US"/>
          </a:p>
          <a:p>
            <a:pPr marL="186055" indent="-186055">
              <a:buClr>
                <a:srgbClr val="FF3300"/>
              </a:buClr>
              <a:buSzPct val="120000"/>
              <a:buNone/>
            </a:pPr>
            <a:r>
              <a:rPr lang="zh-CN" altLang="en-US"/>
              <a:t>（三）造价高低、投资多少也影响项目决策</a:t>
            </a:r>
            <a:endParaRPr lang="zh-CN" altLang="en-US"/>
          </a:p>
          <a:p>
            <a:pPr marL="186055" indent="-186055">
              <a:buClr>
                <a:srgbClr val="FF3300"/>
              </a:buClr>
              <a:buSzPct val="120000"/>
              <a:buNone/>
            </a:pPr>
            <a:r>
              <a:rPr lang="zh-CN" altLang="en-US"/>
              <a:t>（四）项目决策的深度影响投资估算的精确度，也影响工程造价的控制效果</a:t>
            </a:r>
            <a:r>
              <a:rPr lang="zh-CN" altLang="en-US" sz="3400">
                <a:latin typeface="黑体" panose="02010609060101010101" pitchFamily="49" charset="-122"/>
                <a:ea typeface="黑体" panose="02010609060101010101" pitchFamily="49" charset="-122"/>
              </a:rPr>
              <a:t> </a:t>
            </a:r>
            <a:endParaRPr lang="zh-CN" altLang="en-US" sz="3400">
              <a:latin typeface="黑体" panose="02010609060101010101" pitchFamily="49" charset="-122"/>
              <a:ea typeface="黑体" panose="02010609060101010101" pitchFamily="49" charset="-122"/>
            </a:endParaRPr>
          </a:p>
        </p:txBody>
      </p:sp>
      <p:sp>
        <p:nvSpPr>
          <p:cNvPr id="2" name="左箭头 12291">
            <a:hlinkClick r:id="rId1" action="ppaction://hlinksldjump"/>
          </p:cNvPr>
          <p:cNvSpPr/>
          <p:nvPr/>
        </p:nvSpPr>
        <p:spPr>
          <a:xfrm>
            <a:off x="8027988" y="6381750"/>
            <a:ext cx="504825" cy="287338"/>
          </a:xfrm>
          <a:prstGeom prst="leftArrow">
            <a:avLst>
              <a:gd name="adj1" fmla="val 50000"/>
              <a:gd name="adj2" fmla="val 43914"/>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Verdana" panose="020B0604030504040204" pitchFamily="34" charset="0"/>
              <a:ea typeface="宋体" panose="02010600030101010101" pitchFamily="2" charset="-122"/>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charRg st="0" end="23"/>
                                            </p:txEl>
                                          </p:spTgt>
                                        </p:tgtEl>
                                        <p:attrNameLst>
                                          <p:attrName>style.visibility</p:attrName>
                                        </p:attrNameLst>
                                      </p:cBhvr>
                                      <p:to>
                                        <p:strVal val="visible"/>
                                      </p:to>
                                    </p:set>
                                    <p:anim calcmode="lin" valueType="num">
                                      <p:cBhvr additive="base">
                                        <p:cTn id="7" dur="500" fill="hold"/>
                                        <p:tgtEl>
                                          <p:spTgt spid="12291">
                                            <p:txEl>
                                              <p:charRg st="0" end="2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charRg st="0" end="2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charRg st="23" end="44"/>
                                            </p:txEl>
                                          </p:spTgt>
                                        </p:tgtEl>
                                        <p:attrNameLst>
                                          <p:attrName>style.visibility</p:attrName>
                                        </p:attrNameLst>
                                      </p:cBhvr>
                                      <p:to>
                                        <p:strVal val="visible"/>
                                      </p:to>
                                    </p:set>
                                    <p:anim calcmode="lin" valueType="num">
                                      <p:cBhvr additive="base">
                                        <p:cTn id="13" dur="500" fill="hold"/>
                                        <p:tgtEl>
                                          <p:spTgt spid="12291">
                                            <p:txEl>
                                              <p:charRg st="23" end="4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charRg st="23" end="4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charRg st="44" end="64"/>
                                            </p:txEl>
                                          </p:spTgt>
                                        </p:tgtEl>
                                        <p:attrNameLst>
                                          <p:attrName>style.visibility</p:attrName>
                                        </p:attrNameLst>
                                      </p:cBhvr>
                                      <p:to>
                                        <p:strVal val="visible"/>
                                      </p:to>
                                    </p:set>
                                    <p:anim calcmode="lin" valueType="num">
                                      <p:cBhvr additive="base">
                                        <p:cTn id="19" dur="500" fill="hold"/>
                                        <p:tgtEl>
                                          <p:spTgt spid="12291">
                                            <p:txEl>
                                              <p:charRg st="44" end="6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charRg st="44" end="6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1">
                                            <p:txEl>
                                              <p:charRg st="64" end="99"/>
                                            </p:txEl>
                                          </p:spTgt>
                                        </p:tgtEl>
                                        <p:attrNameLst>
                                          <p:attrName>style.visibility</p:attrName>
                                        </p:attrNameLst>
                                      </p:cBhvr>
                                      <p:to>
                                        <p:strVal val="visible"/>
                                      </p:to>
                                    </p:set>
                                    <p:anim calcmode="lin" valueType="num">
                                      <p:cBhvr additive="base">
                                        <p:cTn id="25" dur="500" fill="hold"/>
                                        <p:tgtEl>
                                          <p:spTgt spid="12291">
                                            <p:txEl>
                                              <p:charRg st="64" end="9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charRg st="64" end="9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file">
  <a:themeElements>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fontScheme nam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00000"/>
        </a:lt1>
        <a:dk2>
          <a:srgbClr val="FFFFFF"/>
        </a:dk2>
        <a:lt2>
          <a:srgbClr val="A50021"/>
        </a:lt2>
        <a:accent1>
          <a:srgbClr val="FF9900"/>
        </a:accent1>
        <a:accent2>
          <a:srgbClr val="FF3300"/>
        </a:accent2>
        <a:accent3>
          <a:srgbClr val="C1AAAA"/>
        </a:accent3>
        <a:accent4>
          <a:srgbClr val="DCDCDC"/>
        </a:accent4>
        <a:accent5>
          <a:srgbClr val="FFCAAA"/>
        </a:accent5>
        <a:accent6>
          <a:srgbClr val="E52D00"/>
        </a:accent6>
        <a:hlink>
          <a:srgbClr val="FFFFCC"/>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51072E"/>
        </a:lt1>
        <a:dk2>
          <a:srgbClr val="FFFFFF"/>
        </a:dk2>
        <a:lt2>
          <a:srgbClr val="3C001E"/>
        </a:lt2>
        <a:accent1>
          <a:srgbClr val="89A38F"/>
        </a:accent1>
        <a:accent2>
          <a:srgbClr val="666699"/>
        </a:accent2>
        <a:accent3>
          <a:srgbClr val="B3AAAC"/>
        </a:accent3>
        <a:accent4>
          <a:srgbClr val="DCDCDC"/>
        </a:accent4>
        <a:accent5>
          <a:srgbClr val="C4CEC6"/>
        </a:accent5>
        <a:accent6>
          <a:srgbClr val="5B5B89"/>
        </a:accent6>
        <a:hlink>
          <a:srgbClr val="80800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FFFFF"/>
        </a:dk2>
        <a:lt2>
          <a:srgbClr val="333333"/>
        </a:lt2>
        <a:accent1>
          <a:srgbClr val="3399FF"/>
        </a:accent1>
        <a:accent2>
          <a:srgbClr val="CC0000"/>
        </a:accent2>
        <a:accent3>
          <a:srgbClr val="AAAAAA"/>
        </a:accent3>
        <a:accent4>
          <a:srgbClr val="DCDCDC"/>
        </a:accent4>
        <a:accent5>
          <a:srgbClr val="ADCAFF"/>
        </a:accent5>
        <a:accent6>
          <a:srgbClr val="B70000"/>
        </a:accent6>
        <a:hlink>
          <a:srgbClr val="666699"/>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4B3D1B"/>
        </a:lt2>
        <a:accent1>
          <a:srgbClr val="CC9900"/>
        </a:accent1>
        <a:accent2>
          <a:srgbClr val="CC6600"/>
        </a:accent2>
        <a:accent3>
          <a:srgbClr val="ADAAAA"/>
        </a:accent3>
        <a:accent4>
          <a:srgbClr val="DCDCDC"/>
        </a:accent4>
        <a:accent5>
          <a:srgbClr val="E2CAAA"/>
        </a:accent5>
        <a:accent6>
          <a:srgbClr val="B75B00"/>
        </a:accent6>
        <a:hlink>
          <a:srgbClr val="6666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FFFFFF"/>
        </a:dk2>
        <a:lt2>
          <a:srgbClr val="006666"/>
        </a:lt2>
        <a:accent1>
          <a:srgbClr val="0099CC"/>
        </a:accent1>
        <a:accent2>
          <a:srgbClr val="6666FF"/>
        </a:accent2>
        <a:accent3>
          <a:srgbClr val="AAADB9"/>
        </a:accent3>
        <a:accent4>
          <a:srgbClr val="DCDCDC"/>
        </a:accent4>
        <a:accent5>
          <a:srgbClr val="AACAE2"/>
        </a:accent5>
        <a:accent6>
          <a:srgbClr val="5B5BE5"/>
        </a:accent6>
        <a:hlink>
          <a:srgbClr val="FFFFCC"/>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FF"/>
        </a:dk2>
        <a:lt2>
          <a:srgbClr val="003366"/>
        </a:lt2>
        <a:accent1>
          <a:srgbClr val="6699FF"/>
        </a:accent1>
        <a:accent2>
          <a:srgbClr val="00CCFF"/>
        </a:accent2>
        <a:accent3>
          <a:srgbClr val="AAB9B9"/>
        </a:accent3>
        <a:accent4>
          <a:srgbClr val="DCDCDC"/>
        </a:accent4>
        <a:accent5>
          <a:srgbClr val="B9CAFF"/>
        </a:accent5>
        <a:accent6>
          <a:srgbClr val="00B7E5"/>
        </a:accent6>
        <a:hlink>
          <a:srgbClr val="FFFFCC"/>
        </a:hlink>
        <a:folHlink>
          <a:srgbClr val="33CCCC"/>
        </a:folHlink>
      </a:clrScheme>
      <a:clrMap bg1="lt1" tx1="dk1" bg2="lt2" tx2="dk2" accent1="accent1" accent2="accent2" accent3="accent3" accent4="accent4" accent5="accent5" accent6="accent6" hlink="hlink" folHlink="folHlink"/>
    </a:extraClrScheme>
    <a:extraClrScheme>
      <a:clrScheme name="">
        <a:dk1>
          <a:srgbClr val="000000"/>
        </a:dk1>
        <a:lt1>
          <a:srgbClr val="619CB1"/>
        </a:lt1>
        <a:dk2>
          <a:srgbClr val="FFFFFF"/>
        </a:dk2>
        <a:lt2>
          <a:srgbClr val="4E899E"/>
        </a:lt2>
        <a:accent1>
          <a:srgbClr val="FFCC00"/>
        </a:accent1>
        <a:accent2>
          <a:srgbClr val="B6523E"/>
        </a:accent2>
        <a:accent3>
          <a:srgbClr val="B7CBD4"/>
        </a:accent3>
        <a:accent4>
          <a:srgbClr val="000000"/>
        </a:accent4>
        <a:accent5>
          <a:srgbClr val="FFE2AA"/>
        </a:accent5>
        <a:accent6>
          <a:srgbClr val="A3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598600"/>
        </a:lt2>
        <a:accent1>
          <a:srgbClr val="33CC33"/>
        </a:accent1>
        <a:accent2>
          <a:srgbClr val="99CC00"/>
        </a:accent2>
        <a:accent3>
          <a:srgbClr val="ADB9AA"/>
        </a:accent3>
        <a:accent4>
          <a:srgbClr val="DCDCDC"/>
        </a:accent4>
        <a:accent5>
          <a:srgbClr val="ADE2AD"/>
        </a:accent5>
        <a:accent6>
          <a:srgbClr val="89B7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13799</Words>
  <Application>WPS 演示</Application>
  <PresentationFormat>在屏幕上显示</PresentationFormat>
  <Paragraphs>929</Paragraphs>
  <Slides>68</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7</vt:i4>
      </vt:variant>
      <vt:variant>
        <vt:lpstr>幻灯片标题</vt:lpstr>
      </vt:variant>
      <vt:variant>
        <vt:i4>68</vt:i4>
      </vt:variant>
    </vt:vector>
  </HeadingPairs>
  <TitlesOfParts>
    <vt:vector size="89" baseType="lpstr">
      <vt:lpstr>Arial</vt:lpstr>
      <vt:lpstr>宋体</vt:lpstr>
      <vt:lpstr>Wingdings</vt:lpstr>
      <vt:lpstr>Verdana</vt:lpstr>
      <vt:lpstr>Times New Roman</vt:lpstr>
      <vt:lpstr>黑体</vt:lpstr>
      <vt:lpstr>New Gulim</vt:lpstr>
      <vt:lpstr>华文楷体</vt:lpstr>
      <vt:lpstr>楷体_GB2312</vt:lpstr>
      <vt:lpstr>Gulim</vt:lpstr>
      <vt:lpstr>新宋体</vt:lpstr>
      <vt:lpstr>微软雅黑</vt:lpstr>
      <vt:lpstr>Arial Unicode MS</vt:lpstr>
      <vt:lpstr>Profile</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合同管理第三讲</dc:title>
  <dc:creator>zx</dc:creator>
  <cp:lastModifiedBy>小霞</cp:lastModifiedBy>
  <cp:revision>2411</cp:revision>
  <dcterms:created xsi:type="dcterms:W3CDTF">2006-01-17T01:29:51Z</dcterms:created>
  <dcterms:modified xsi:type="dcterms:W3CDTF">2018-12-08T08:40:23Z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2052-11.1.0.8002</vt:lpwstr>
  </property>
</Properties>
</file>