
<file path=[Content_Types].xml><?xml version="1.0" encoding="utf-8"?>
<Types xmlns="http://schemas.openxmlformats.org/package/2006/content-types">
  <Default Extension="jpeg" ContentType="image/jpeg"/>
  <Default Extension="wav" ContentType="audio/x-wav"/>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4"/>
  </p:notesMasterIdLst>
  <p:sldIdLst>
    <p:sldId id="1113" r:id="rId3"/>
    <p:sldId id="1117" r:id="rId4"/>
    <p:sldId id="1171" r:id="rId5"/>
    <p:sldId id="1172" r:id="rId6"/>
    <p:sldId id="1175" r:id="rId7"/>
    <p:sldId id="1252" r:id="rId8"/>
    <p:sldId id="1253" r:id="rId9"/>
    <p:sldId id="1305" r:id="rId10"/>
    <p:sldId id="1307" r:id="rId11"/>
    <p:sldId id="1178" r:id="rId12"/>
    <p:sldId id="1179" r:id="rId13"/>
    <p:sldId id="1180" r:id="rId14"/>
    <p:sldId id="1308" r:id="rId15"/>
    <p:sldId id="1300" r:id="rId16"/>
    <p:sldId id="1181" r:id="rId17"/>
    <p:sldId id="1602" r:id="rId18"/>
    <p:sldId id="1301" r:id="rId19"/>
    <p:sldId id="1182" r:id="rId20"/>
    <p:sldId id="1183" r:id="rId21"/>
    <p:sldId id="1652" r:id="rId22"/>
    <p:sldId id="1653" r:id="rId23"/>
    <p:sldId id="1654" r:id="rId24"/>
    <p:sldId id="1256" r:id="rId25"/>
    <p:sldId id="1257" r:id="rId26"/>
    <p:sldId id="1643" r:id="rId27"/>
    <p:sldId id="1258" r:id="rId28"/>
    <p:sldId id="1304" r:id="rId29"/>
    <p:sldId id="1303" r:id="rId30"/>
    <p:sldId id="1259" r:id="rId31"/>
    <p:sldId id="1260" r:id="rId32"/>
    <p:sldId id="1302" r:id="rId33"/>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a:srgbClr val="99FFCC"/>
    <a:srgbClr val="CCFFFF"/>
    <a:srgbClr val="00CCFF"/>
    <a:srgbClr val="00FFFF"/>
    <a:srgbClr val="FF3300"/>
    <a:srgbClr val="0000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69" d="100"/>
          <a:sy n="69" d="100"/>
        </p:scale>
        <p:origin x="-138" y="-102"/>
      </p:cViewPr>
      <p:guideLst>
        <p:guide orient="horz" pos="624"/>
        <p:guide pos="1791"/>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7" Type="http://schemas.openxmlformats.org/officeDocument/2006/relationships/tableStyles" Target="tableStyles.xml"/><Relationship Id="rId36" Type="http://schemas.openxmlformats.org/officeDocument/2006/relationships/viewProps" Target="viewProps.xml"/><Relationship Id="rId35" Type="http://schemas.openxmlformats.org/officeDocument/2006/relationships/presProps" Target="presProps.xml"/><Relationship Id="rId34" Type="http://schemas.openxmlformats.org/officeDocument/2006/relationships/notesMaster" Target="notesMasters/notesMaster1.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4" name="页眉占位符 3073"/>
          <p:cNvSpPr>
            <a:spLocks noGrp="1"/>
          </p:cNvSpPr>
          <p:nvPr>
            <p:ph type="hdr" sz="quarter"/>
          </p:nvPr>
        </p:nvSpPr>
        <p:spPr>
          <a:xfrm>
            <a:off x="0" y="0"/>
            <a:ext cx="2971800" cy="457200"/>
          </a:xfrm>
          <a:prstGeom prst="rect">
            <a:avLst/>
          </a:prstGeom>
          <a:noFill/>
          <a:ln w="9525">
            <a:noFill/>
          </a:ln>
        </p:spPr>
        <p:txBody>
          <a:bodyPr/>
          <a:p>
            <a:pPr lvl="0" fontAlgn="base"/>
            <a:endParaRPr lang="zh-CN" altLang="en-US" sz="1200" strike="noStrike" noProof="1" dirty="0"/>
          </a:p>
        </p:txBody>
      </p:sp>
      <p:sp>
        <p:nvSpPr>
          <p:cNvPr id="3075" name="日期占位符 3074"/>
          <p:cNvSpPr>
            <a:spLocks noGrp="1"/>
          </p:cNvSpPr>
          <p:nvPr>
            <p:ph type="dt" idx="1"/>
          </p:nvPr>
        </p:nvSpPr>
        <p:spPr>
          <a:xfrm>
            <a:off x="3883025" y="0"/>
            <a:ext cx="2973388" cy="457200"/>
          </a:xfrm>
          <a:prstGeom prst="rect">
            <a:avLst/>
          </a:prstGeom>
          <a:noFill/>
          <a:ln w="9525">
            <a:noFill/>
          </a:ln>
        </p:spPr>
        <p:txBody>
          <a:bodyPr/>
          <a:p>
            <a:pPr lvl="0" algn="r" fontAlgn="base"/>
            <a:endParaRPr lang="zh-CN" altLang="en-US" sz="1200" strike="noStrike" noProof="1" dirty="0"/>
          </a:p>
        </p:txBody>
      </p:sp>
      <p:sp>
        <p:nvSpPr>
          <p:cNvPr id="5124" name="幻灯片图像占位符 3075"/>
          <p:cNvSpPr>
            <a:spLocks noGrp="1" noRot="1"/>
          </p:cNvSpPr>
          <p:nvPr>
            <p:ph type="sldImg"/>
          </p:nvPr>
        </p:nvSpPr>
        <p:spPr>
          <a:xfrm>
            <a:off x="904875" y="685800"/>
            <a:ext cx="5046663" cy="3429000"/>
          </a:xfrm>
          <a:prstGeom prst="rect">
            <a:avLst/>
          </a:prstGeom>
          <a:noFill/>
          <a:ln w="9525">
            <a:noFill/>
          </a:ln>
        </p:spPr>
      </p:sp>
      <p:sp>
        <p:nvSpPr>
          <p:cNvPr id="5125" name="文本占位符 3076"/>
          <p:cNvSpPr>
            <a:spLocks noGrp="1" noRot="1"/>
          </p:cNvSpPr>
          <p:nvPr>
            <p:ph type="body" sz="quarter"/>
          </p:nvPr>
        </p:nvSpPr>
        <p:spPr>
          <a:xfrm>
            <a:off x="685800" y="4343400"/>
            <a:ext cx="5484813" cy="4114800"/>
          </a:xfrm>
          <a:prstGeom prst="rect">
            <a:avLst/>
          </a:prstGeom>
          <a:noFill/>
          <a:ln w="9525">
            <a:noFill/>
          </a:ln>
        </p:spPr>
        <p:txBody>
          <a:bodyPr anchor="ctr"/>
          <a:p>
            <a:pPr lvl="0" indent="0"/>
            <a:r>
              <a:rPr lang="zh-CN" altLang="en-US" dirty="0"/>
              <a:t>单击此处编辑母版文本样式</a:t>
            </a:r>
            <a:endParaRPr lang="zh-CN" altLang="en-US" dirty="0"/>
          </a:p>
          <a:p>
            <a:pPr lvl="1" indent="0"/>
            <a:r>
              <a:rPr lang="zh-CN" altLang="en-US" dirty="0"/>
              <a:t>第二级</a:t>
            </a:r>
            <a:endParaRPr lang="zh-CN" altLang="en-US" dirty="0"/>
          </a:p>
          <a:p>
            <a:pPr lvl="2" indent="0"/>
            <a:r>
              <a:rPr lang="zh-CN" altLang="en-US" dirty="0"/>
              <a:t>第三级</a:t>
            </a:r>
            <a:endParaRPr lang="zh-CN" altLang="en-US" dirty="0"/>
          </a:p>
          <a:p>
            <a:pPr lvl="3" indent="0"/>
            <a:r>
              <a:rPr lang="zh-CN" altLang="en-US" dirty="0"/>
              <a:t>第四级</a:t>
            </a:r>
            <a:endParaRPr lang="zh-CN" altLang="en-US" dirty="0"/>
          </a:p>
          <a:p>
            <a:pPr lvl="4" indent="0"/>
            <a:r>
              <a:rPr lang="zh-CN" altLang="en-US" dirty="0"/>
              <a:t>第五级</a:t>
            </a:r>
            <a:endParaRPr lang="zh-CN" altLang="en-US" dirty="0"/>
          </a:p>
        </p:txBody>
      </p:sp>
      <p:sp>
        <p:nvSpPr>
          <p:cNvPr id="3078" name="页脚占位符 3077"/>
          <p:cNvSpPr>
            <a:spLocks noGrp="1"/>
          </p:cNvSpPr>
          <p:nvPr>
            <p:ph type="ftr" sz="quarter" idx="4"/>
          </p:nvPr>
        </p:nvSpPr>
        <p:spPr>
          <a:xfrm>
            <a:off x="0" y="8683625"/>
            <a:ext cx="2971800" cy="457200"/>
          </a:xfrm>
          <a:prstGeom prst="rect">
            <a:avLst/>
          </a:prstGeom>
          <a:noFill/>
          <a:ln w="9525">
            <a:noFill/>
          </a:ln>
        </p:spPr>
        <p:txBody>
          <a:bodyPr anchor="b"/>
          <a:p>
            <a:pPr lvl="0" fontAlgn="base"/>
            <a:endParaRPr lang="zh-CN" altLang="en-US" sz="1200" strike="noStrike" noProof="1" dirty="0"/>
          </a:p>
        </p:txBody>
      </p:sp>
      <p:sp>
        <p:nvSpPr>
          <p:cNvPr id="3079" name="灯片编号占位符 3078"/>
          <p:cNvSpPr>
            <a:spLocks noGrp="1"/>
          </p:cNvSpPr>
          <p:nvPr>
            <p:ph type="sldNum" sz="quarter" idx="5"/>
          </p:nvPr>
        </p:nvSpPr>
        <p:spPr>
          <a:xfrm>
            <a:off x="3883025" y="8683625"/>
            <a:ext cx="2973388" cy="457200"/>
          </a:xfrm>
          <a:prstGeom prst="rect">
            <a:avLst/>
          </a:prstGeom>
          <a:noFill/>
          <a:ln w="9525">
            <a:noFill/>
          </a:ln>
        </p:spPr>
        <p:txBody>
          <a:bodyPr anchor="b"/>
          <a:p>
            <a:pPr lvl="0" algn="r" fontAlgn="base"/>
            <a:fld id="{9A0DB2DC-4C9A-4742-B13C-FB6460FD3503}" type="slidenum">
              <a:rPr lang="zh-CN" altLang="en-US" sz="1200" strike="noStrike" noProof="1" dirty="0">
                <a:latin typeface="Verdana" panose="020B0604030504040204" pitchFamily="2" charset="0"/>
                <a:ea typeface="宋体" panose="02010600030101010101" pitchFamily="2" charset="-122"/>
                <a:cs typeface="+mn-cs"/>
              </a:rPr>
            </a:fld>
            <a:endParaRPr lang="zh-CN" altLang="en-US" sz="1200" strike="noStrike" noProof="1" dirty="0"/>
          </a:p>
        </p:txBody>
      </p:sp>
    </p:spTree>
  </p:cSld>
  <p:clrMap bg1="lt1" tx1="dk1" bg2="lt2" tx2="dk2" accent1="accent1" accent2="accent2" accent3="accent3" accent4="accent4" accent5="accent5" accent6="accent6" hlink="hlink" folHlink="folHlink"/>
  <p:hf sldNum="0" hdr="0" ftr="0" dt="0"/>
  <p:notesStyle>
    <a:lvl1pPr marL="0" lvl="0"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5pPr>
    <a:lvl6pPr marL="2286000" lvl="5"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pattFill prst="ltHorz">
          <a:fgClr>
            <a:schemeClr val="bg2"/>
          </a:fgClr>
          <a:bgClr>
            <a:schemeClr val="bg1"/>
          </a:bgClr>
        </a:pattFill>
        <a:effectLst/>
      </p:bgPr>
    </p:bg>
    <p:spTree>
      <p:nvGrpSpPr>
        <p:cNvPr id="1" name=""/>
        <p:cNvGrpSpPr/>
        <p:nvPr/>
      </p:nvGrpSpPr>
      <p:grpSpPr/>
      <p:sp>
        <p:nvSpPr>
          <p:cNvPr id="3074" name="任意多边形 2054"/>
          <p:cNvSpPr/>
          <p:nvPr/>
        </p:nvSpPr>
        <p:spPr>
          <a:xfrm>
            <a:off x="685800" y="2393950"/>
            <a:ext cx="7772400" cy="109538"/>
          </a:xfrm>
          <a:custGeom>
            <a:avLst/>
            <a:gdLst/>
            <a:ahLst/>
            <a:cxnLst/>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cap="flat" cmpd="sng">
            <a:solidFill>
              <a:schemeClr val="accent2"/>
            </a:solidFill>
            <a:prstDash val="solid"/>
            <a:miter/>
            <a:headEnd type="none" w="med" len="med"/>
            <a:tailEnd type="none" w="med" len="med"/>
          </a:ln>
        </p:spPr>
        <p:txBody>
          <a:bodyPr/>
          <a:p>
            <a:endParaRPr lang="zh-CN" altLang="en-US"/>
          </a:p>
        </p:txBody>
      </p:sp>
      <p:sp>
        <p:nvSpPr>
          <p:cNvPr id="2050" name="标题 2049"/>
          <p:cNvSpPr>
            <a:spLocks noGrp="1"/>
          </p:cNvSpPr>
          <p:nvPr>
            <p:ph type="ctrTitle"/>
          </p:nvPr>
        </p:nvSpPr>
        <p:spPr>
          <a:xfrm>
            <a:off x="685800" y="990600"/>
            <a:ext cx="7772400" cy="1371600"/>
          </a:xfrm>
          <a:prstGeom prst="rect">
            <a:avLst/>
          </a:prstGeom>
          <a:noFill/>
          <a:ln w="9525">
            <a:noFill/>
          </a:ln>
        </p:spPr>
        <p:txBody>
          <a:bodyPr anchor="b"/>
          <a:lstStyle>
            <a:lvl1pPr lvl="0">
              <a:defRPr sz="4000"/>
            </a:lvl1pPr>
          </a:lstStyle>
          <a:p>
            <a:pPr lvl="0" fontAlgn="base"/>
            <a:r>
              <a:rPr lang="zh-CN" altLang="en-US" strike="noStrike" noProof="1"/>
              <a:t>单击此处编辑母版标题样式</a:t>
            </a:r>
            <a:endParaRPr lang="zh-CN" altLang="en-US" strike="noStrike" noProof="1"/>
          </a:p>
        </p:txBody>
      </p:sp>
      <p:sp>
        <p:nvSpPr>
          <p:cNvPr id="2051" name="副标题 2050"/>
          <p:cNvSpPr>
            <a:spLocks noGrp="1"/>
          </p:cNvSpPr>
          <p:nvPr>
            <p:ph type="subTitle" idx="1"/>
          </p:nvPr>
        </p:nvSpPr>
        <p:spPr>
          <a:xfrm>
            <a:off x="1447800" y="3429000"/>
            <a:ext cx="7010400" cy="1600200"/>
          </a:xfrm>
          <a:prstGeom prst="rect">
            <a:avLst/>
          </a:prstGeom>
          <a:noFill/>
          <a:ln w="9525">
            <a:noFill/>
          </a:ln>
        </p:spPr>
        <p:txBody>
          <a:bodyPr anchor="t"/>
          <a:lstStyle>
            <a:lvl1pPr marL="0" lvl="0" indent="0">
              <a:buNone/>
              <a:defRPr sz="2800"/>
            </a:lvl1pPr>
            <a:lvl2pPr marL="457200" lvl="1" indent="14605" algn="ctr">
              <a:buNone/>
              <a:defRPr sz="2800"/>
            </a:lvl2pPr>
            <a:lvl3pPr marL="909955" lvl="2" indent="0" algn="ctr">
              <a:buNone/>
              <a:defRPr sz="2800"/>
            </a:lvl3pPr>
            <a:lvl4pPr marL="1306830" lvl="3" indent="0" algn="ctr">
              <a:buNone/>
              <a:defRPr sz="2800"/>
            </a:lvl4pPr>
            <a:lvl5pPr marL="1695450" lvl="4" indent="0" algn="ctr">
              <a:buNone/>
              <a:defRPr sz="2800"/>
            </a:lvl5pPr>
          </a:lstStyle>
          <a:p>
            <a:pPr lvl="0" fontAlgn="base"/>
            <a:r>
              <a:rPr lang="zh-CN" altLang="en-US" strike="noStrike" noProof="1"/>
              <a:t>单击此处编辑母版副标题样式</a:t>
            </a:r>
            <a:endParaRPr lang="zh-CN" altLang="en-US" strike="noStrike" noProof="1"/>
          </a:p>
        </p:txBody>
      </p:sp>
      <p:sp>
        <p:nvSpPr>
          <p:cNvPr id="2052" name="日期占位符 2051"/>
          <p:cNvSpPr>
            <a:spLocks noGrp="1"/>
          </p:cNvSpPr>
          <p:nvPr>
            <p:ph type="dt" sz="half" idx="2"/>
          </p:nvPr>
        </p:nvSpPr>
        <p:spPr>
          <a:xfrm>
            <a:off x="685800" y="6248400"/>
            <a:ext cx="1905000" cy="457200"/>
          </a:xfrm>
          <a:prstGeom prst="rect">
            <a:avLst/>
          </a:prstGeom>
          <a:noFill/>
          <a:ln w="9525">
            <a:noFill/>
          </a:ln>
        </p:spPr>
        <p:txBody>
          <a:bodyPr anchor="t"/>
          <a:lstStyle>
            <a:lvl1pPr>
              <a:defRPr sz="1200">
                <a:latin typeface="Verdana" panose="020B0604030504040204" pitchFamily="2" charset="0"/>
              </a:defRPr>
            </a:lvl1pPr>
          </a:lstStyle>
          <a:p>
            <a:pPr fontAlgn="base"/>
            <a:endParaRPr lang="zh-CN" altLang="en-US" strike="noStrike" noProof="1" dirty="0">
              <a:latin typeface="Arial" panose="020B0604020202020204" pitchFamily="34" charset="0"/>
            </a:endParaRPr>
          </a:p>
        </p:txBody>
      </p:sp>
      <p:sp>
        <p:nvSpPr>
          <p:cNvPr id="2053" name="页脚占位符 2052"/>
          <p:cNvSpPr>
            <a:spLocks noGrp="1"/>
          </p:cNvSpPr>
          <p:nvPr>
            <p:ph type="ftr" sz="quarter" idx="3"/>
          </p:nvPr>
        </p:nvSpPr>
        <p:spPr>
          <a:xfrm>
            <a:off x="3124200" y="6248400"/>
            <a:ext cx="2895600" cy="457200"/>
          </a:xfrm>
          <a:prstGeom prst="rect">
            <a:avLst/>
          </a:prstGeom>
          <a:noFill/>
          <a:ln w="9525">
            <a:noFill/>
          </a:ln>
        </p:spPr>
        <p:txBody>
          <a:bodyPr anchor="t"/>
          <a:lstStyle>
            <a:lvl1pPr algn="ctr">
              <a:defRPr sz="1200">
                <a:latin typeface="Verdana" panose="020B0604030504040204" pitchFamily="2" charset="0"/>
              </a:defRPr>
            </a:lvl1pPr>
          </a:lstStyle>
          <a:p>
            <a:pPr fontAlgn="base"/>
            <a:endParaRPr lang="zh-CN" altLang="en-US" strike="noStrike" noProof="1" dirty="0"/>
          </a:p>
        </p:txBody>
      </p:sp>
      <p:sp>
        <p:nvSpPr>
          <p:cNvPr id="2054" name="灯片编号占位符 2053"/>
          <p:cNvSpPr>
            <a:spLocks noGrp="1"/>
          </p:cNvSpPr>
          <p:nvPr>
            <p:ph type="sldNum" sz="quarter" idx="4"/>
          </p:nvPr>
        </p:nvSpPr>
        <p:spPr>
          <a:xfrm>
            <a:off x="6553200" y="6248400"/>
            <a:ext cx="1905000" cy="457200"/>
          </a:xfrm>
          <a:prstGeom prst="rect">
            <a:avLst/>
          </a:prstGeom>
          <a:noFill/>
          <a:ln w="9525">
            <a:noFill/>
          </a:ln>
        </p:spPr>
        <p:txBody>
          <a:bodyPr anchor="t"/>
          <a:lstStyle>
            <a:lvl1pPr algn="r">
              <a:defRPr sz="1200">
                <a:latin typeface="Verdana" panose="020B0604030504040204" pitchFamily="2" charset="0"/>
              </a:defRPr>
            </a:lvl1pPr>
          </a:lstStyle>
          <a:p>
            <a:pPr fontAlgn="base"/>
            <a:fld id="{9A0DB2DC-4C9A-4742-B13C-FB6460FD3503}" type="slidenum">
              <a:rPr lang="zh-CN" altLang="en-US" strike="noStrike" noProof="1" dirty="0">
                <a:latin typeface="Verdana" panose="020B0604030504040204" pitchFamily="2"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2"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73441" y="304800"/>
            <a:ext cx="2002234" cy="5715000"/>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566738" y="304800"/>
            <a:ext cx="5890631" cy="5715000"/>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2"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表格占位符 2"/>
          <p:cNvSpPr>
            <a:spLocks noGrp="1"/>
          </p:cNvSpPr>
          <p:nvPr>
            <p:ph type="tbl" idx="1"/>
          </p:nvPr>
        </p:nvSpPr>
        <p:spPr/>
        <p:txBody>
          <a:bodyPr/>
          <a:lstStyle/>
          <a:p>
            <a:pPr fontAlgn="base"/>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2"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2"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2"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566738" y="1752600"/>
            <a:ext cx="3920490" cy="4267200"/>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47248" y="1752600"/>
            <a:ext cx="3920490" cy="4267200"/>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dirty="0"/>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2"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8" name="页脚占位符 7"/>
          <p:cNvSpPr>
            <a:spLocks noGrp="1"/>
          </p:cNvSpPr>
          <p:nvPr>
            <p:ph type="ftr" sz="quarter" idx="11"/>
          </p:nvPr>
        </p:nvSpPr>
        <p:spPr/>
        <p:txBody>
          <a:bodyPr/>
          <a:p>
            <a:pPr lvl="0" fontAlgn="base"/>
            <a:endParaRPr lang="zh-CN" altLang="en-US" strike="noStrike" noProof="1" dirty="0"/>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2"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4" name="页脚占位符 3"/>
          <p:cNvSpPr>
            <a:spLocks noGrp="1"/>
          </p:cNvSpPr>
          <p:nvPr>
            <p:ph type="ftr" sz="quarter" idx="11"/>
          </p:nvPr>
        </p:nvSpPr>
        <p:spPr/>
        <p:txBody>
          <a:bodyPr/>
          <a:p>
            <a:pPr lvl="0" fontAlgn="base"/>
            <a:endParaRPr lang="zh-CN" altLang="en-US" strike="noStrike" noProof="1" dirty="0"/>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2"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3" name="页脚占位符 2"/>
          <p:cNvSpPr>
            <a:spLocks noGrp="1"/>
          </p:cNvSpPr>
          <p:nvPr>
            <p:ph type="ftr" sz="quarter" idx="11"/>
          </p:nvPr>
        </p:nvSpPr>
        <p:spPr/>
        <p:txBody>
          <a:bodyPr/>
          <a:p>
            <a:pPr lvl="0" fontAlgn="base"/>
            <a:endParaRPr lang="zh-CN" altLang="en-US" strike="noStrike" noProof="1" dirty="0"/>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2"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dirty="0"/>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2"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dirty="0"/>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2"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p:sp>
        <p:nvSpPr>
          <p:cNvPr id="1026" name="标题 1025"/>
          <p:cNvSpPr>
            <a:spLocks noGrp="1"/>
          </p:cNvSpPr>
          <p:nvPr>
            <p:ph type="title"/>
          </p:nvPr>
        </p:nvSpPr>
        <p:spPr>
          <a:xfrm>
            <a:off x="574675" y="304800"/>
            <a:ext cx="8001000" cy="1216025"/>
          </a:xfrm>
          <a:prstGeom prst="rect">
            <a:avLst/>
          </a:prstGeom>
          <a:noFill/>
          <a:ln w="9525">
            <a:noFill/>
          </a:ln>
        </p:spPr>
        <p:txBody>
          <a:bodyPr anchor="b"/>
          <a:p>
            <a:pPr lvl="0" indent="0"/>
            <a:r>
              <a:rPr lang="zh-CN" altLang="en-US"/>
              <a:t>单击此处编辑母版标题样式</a:t>
            </a:r>
            <a:endParaRPr lang="zh-CN" altLang="en-US"/>
          </a:p>
        </p:txBody>
      </p:sp>
      <p:sp>
        <p:nvSpPr>
          <p:cNvPr id="1027" name="文本占位符 1026"/>
          <p:cNvSpPr>
            <a:spLocks noGrp="1"/>
          </p:cNvSpPr>
          <p:nvPr>
            <p:ph type="body"/>
          </p:nvPr>
        </p:nvSpPr>
        <p:spPr>
          <a:xfrm>
            <a:off x="566738" y="1752600"/>
            <a:ext cx="8001000" cy="4267200"/>
          </a:xfrm>
          <a:prstGeom prst="rect">
            <a:avLst/>
          </a:prstGeom>
          <a:noFill/>
          <a:ln w="9525">
            <a:noFill/>
          </a:ln>
        </p:spPr>
        <p:txBody>
          <a:bodyPr anchor="t"/>
          <a:p>
            <a:pPr lvl="0" indent="-469900"/>
            <a:r>
              <a:rPr lang="zh-CN" altLang="en-US"/>
              <a:t>单击此处编辑母版文本样式</a:t>
            </a:r>
            <a:endParaRPr lang="zh-CN" altLang="en-US"/>
          </a:p>
          <a:p>
            <a:pPr lvl="1" indent="-436245"/>
            <a:r>
              <a:rPr lang="zh-CN" altLang="en-US"/>
              <a:t>第二级</a:t>
            </a:r>
            <a:endParaRPr lang="zh-CN" altLang="en-US"/>
          </a:p>
          <a:p>
            <a:pPr lvl="2" indent="-394970"/>
            <a:r>
              <a:rPr lang="zh-CN" altLang="en-US"/>
              <a:t>第三级</a:t>
            </a:r>
            <a:endParaRPr lang="zh-CN" altLang="en-US"/>
          </a:p>
          <a:p>
            <a:pPr lvl="3" indent="-387350"/>
            <a:r>
              <a:rPr lang="zh-CN" altLang="en-US"/>
              <a:t>第四级</a:t>
            </a:r>
            <a:endParaRPr lang="zh-CN" altLang="en-US"/>
          </a:p>
          <a:p>
            <a:pPr lvl="4" indent="-398780"/>
            <a:r>
              <a:rPr lang="zh-CN" altLang="en-US"/>
              <a:t>第五级</a:t>
            </a:r>
            <a:endParaRPr lang="zh-CN" altLang="en-US"/>
          </a:p>
        </p:txBody>
      </p:sp>
      <p:sp>
        <p:nvSpPr>
          <p:cNvPr id="1028" name="任意多边形 1027"/>
          <p:cNvSpPr/>
          <p:nvPr/>
        </p:nvSpPr>
        <p:spPr>
          <a:xfrm>
            <a:off x="609600" y="1566863"/>
            <a:ext cx="7958138" cy="109537"/>
          </a:xfrm>
          <a:custGeom>
            <a:avLst/>
            <a:gdLst/>
            <a:ahLst/>
            <a:cxnLst/>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cap="flat" cmpd="sng">
            <a:solidFill>
              <a:schemeClr val="accent2"/>
            </a:solidFill>
            <a:prstDash val="solid"/>
            <a:miter/>
            <a:headEnd type="none" w="med" len="med"/>
            <a:tailEnd type="none" w="med" len="med"/>
          </a:ln>
        </p:spPr>
        <p:txBody>
          <a:bodyPr/>
          <a:p>
            <a:endParaRPr lang="zh-CN" altLang="en-US"/>
          </a:p>
        </p:txBody>
      </p:sp>
      <p:sp>
        <p:nvSpPr>
          <p:cNvPr id="1029" name="直接连接符 1028"/>
          <p:cNvSpPr/>
          <p:nvPr/>
        </p:nvSpPr>
        <p:spPr>
          <a:xfrm flipV="1">
            <a:off x="609600" y="6172200"/>
            <a:ext cx="7924800" cy="0"/>
          </a:xfrm>
          <a:prstGeom prst="line">
            <a:avLst/>
          </a:prstGeom>
          <a:ln w="3175" cap="flat" cmpd="sng">
            <a:solidFill>
              <a:schemeClr val="accent2"/>
            </a:solidFill>
            <a:prstDash val="solid"/>
            <a:round/>
            <a:headEnd type="none" w="med" len="med"/>
            <a:tailEnd type="none" w="med" len="med"/>
          </a:ln>
        </p:spPr>
      </p:sp>
      <p:sp>
        <p:nvSpPr>
          <p:cNvPr id="1030" name="日期占位符 1029"/>
          <p:cNvSpPr>
            <a:spLocks noGrp="1"/>
          </p:cNvSpPr>
          <p:nvPr>
            <p:ph type="dt" sz="half" idx="2"/>
          </p:nvPr>
        </p:nvSpPr>
        <p:spPr>
          <a:xfrm>
            <a:off x="609600" y="6245225"/>
            <a:ext cx="1981200" cy="476250"/>
          </a:xfrm>
          <a:prstGeom prst="rect">
            <a:avLst/>
          </a:prstGeom>
          <a:noFill/>
          <a:ln w="9525">
            <a:noFill/>
          </a:ln>
        </p:spPr>
        <p:txBody>
          <a:bodyPr/>
          <a:lstStyle>
            <a:lvl1pPr>
              <a:defRPr sz="1200">
                <a:latin typeface="Verdana" panose="020B0604030504040204" pitchFamily="2" charset="0"/>
              </a:defRPr>
            </a:lvl1pPr>
          </a:lstStyle>
          <a:p>
            <a:pPr lvl="0" fontAlgn="base"/>
            <a:endParaRPr lang="zh-CN" altLang="en-US" strike="noStrike" noProof="1" dirty="0">
              <a:latin typeface="Arial" panose="020B0604020202020204" pitchFamily="34" charset="0"/>
            </a:endParaRPr>
          </a:p>
        </p:txBody>
      </p:sp>
      <p:sp>
        <p:nvSpPr>
          <p:cNvPr id="1031" name="页脚占位符 1030"/>
          <p:cNvSpPr>
            <a:spLocks noGrp="1"/>
          </p:cNvSpPr>
          <p:nvPr>
            <p:ph type="ftr" sz="quarter" idx="3"/>
          </p:nvPr>
        </p:nvSpPr>
        <p:spPr>
          <a:xfrm>
            <a:off x="3124200" y="6245225"/>
            <a:ext cx="2895600" cy="476250"/>
          </a:xfrm>
          <a:prstGeom prst="rect">
            <a:avLst/>
          </a:prstGeom>
          <a:noFill/>
          <a:ln w="9525">
            <a:noFill/>
          </a:ln>
        </p:spPr>
        <p:txBody>
          <a:bodyPr/>
          <a:lstStyle>
            <a:lvl1pPr algn="ctr">
              <a:defRPr sz="1200">
                <a:latin typeface="Verdana" panose="020B0604030504040204" pitchFamily="2" charset="0"/>
              </a:defRPr>
            </a:lvl1pPr>
          </a:lstStyle>
          <a:p>
            <a:pPr lvl="0" fontAlgn="base"/>
            <a:endParaRPr lang="zh-CN" altLang="en-US" strike="noStrike" noProof="1" dirty="0"/>
          </a:p>
        </p:txBody>
      </p:sp>
      <p:sp>
        <p:nvSpPr>
          <p:cNvPr id="1032" name="灯片编号占位符 1031"/>
          <p:cNvSpPr>
            <a:spLocks noGrp="1"/>
          </p:cNvSpPr>
          <p:nvPr>
            <p:ph type="sldNum" sz="quarter" idx="4"/>
          </p:nvPr>
        </p:nvSpPr>
        <p:spPr>
          <a:xfrm>
            <a:off x="6553200" y="6245225"/>
            <a:ext cx="1981200" cy="476250"/>
          </a:xfrm>
          <a:prstGeom prst="rect">
            <a:avLst/>
          </a:prstGeom>
          <a:noFill/>
          <a:ln w="9525">
            <a:noFill/>
          </a:ln>
        </p:spPr>
        <p:txBody>
          <a:bodyPr/>
          <a:lstStyle>
            <a:lvl1pPr algn="r">
              <a:defRPr sz="1200">
                <a:latin typeface="Verdana" panose="020B0604030504040204" pitchFamily="2" charset="0"/>
              </a:defRPr>
            </a:lvl1pPr>
          </a:lstStyle>
          <a:p>
            <a:pPr lvl="0" fontAlgn="base"/>
            <a:fld id="{9A0DB2DC-4C9A-4742-B13C-FB6460FD3503}" type="slidenum">
              <a:rPr lang="zh-CN" altLang="en-US" strike="noStrike" noProof="1" dirty="0">
                <a:latin typeface="Verdana" panose="020B0604030504040204" pitchFamily="2"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cover dir="u"/>
  </p:transition>
  <p:hf sldNum="0" hdr="0" ftr="0" dt="0"/>
  <p:txStyles>
    <p:titleStyle>
      <a:lvl1pPr marL="0" lvl="0" indent="0" algn="l" defTabSz="914400" eaLnBrk="1" fontAlgn="base" latinLnBrk="0" hangingPunct="1">
        <a:lnSpc>
          <a:spcPct val="100000"/>
        </a:lnSpc>
        <a:spcBef>
          <a:spcPct val="0"/>
        </a:spcBef>
        <a:spcAft>
          <a:spcPct val="0"/>
        </a:spcAft>
        <a:buNone/>
        <a:defRPr sz="3800" b="0" i="0" u="none" kern="1200" baseline="0">
          <a:solidFill>
            <a:schemeClr val="tx2"/>
          </a:solidFill>
          <a:latin typeface="+mj-lt"/>
          <a:ea typeface="+mj-ea"/>
          <a:cs typeface="+mj-cs"/>
        </a:defRPr>
      </a:lvl1pPr>
    </p:titleStyle>
    <p:body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3000" b="0" i="0" u="none" kern="1200" baseline="0">
          <a:solidFill>
            <a:schemeClr val="tx1"/>
          </a:solidFill>
          <a:latin typeface="+mn-lt"/>
          <a:ea typeface="+mn-ea"/>
          <a:cs typeface="+mn-cs"/>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600" b="0" i="0" u="none" kern="1200" baseline="0">
          <a:solidFill>
            <a:schemeClr val="tx1"/>
          </a:solidFill>
          <a:latin typeface="+mn-lt"/>
          <a:ea typeface="+mn-ea"/>
          <a:cs typeface="+mn-cs"/>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300" b="0" i="0" u="none" kern="1200" baseline="0">
          <a:solidFill>
            <a:schemeClr val="tx1"/>
          </a:solidFill>
          <a:latin typeface="+mn-lt"/>
          <a:ea typeface="+mn-ea"/>
          <a:cs typeface="+mn-cs"/>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000" b="0" i="0" u="none" kern="1200" baseline="0">
          <a:solidFill>
            <a:schemeClr val="tx1"/>
          </a:solidFill>
          <a:latin typeface="+mn-lt"/>
          <a:ea typeface="+mn-ea"/>
          <a:cs typeface="+mn-cs"/>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文本框 4097"/>
          <p:cNvSpPr txBox="1"/>
          <p:nvPr/>
        </p:nvSpPr>
        <p:spPr>
          <a:xfrm>
            <a:off x="827088" y="404813"/>
            <a:ext cx="7848600" cy="4246245"/>
          </a:xfrm>
          <a:prstGeom prst="rect">
            <a:avLst/>
          </a:prstGeom>
          <a:noFill/>
          <a:ln w="9525">
            <a:noFill/>
          </a:ln>
          <a:scene3d>
            <a:camera prst="legacyPerspectiveBottom">
              <a:rot lat="0" lon="0" rev="0"/>
            </a:camera>
            <a:lightRig rig="legacyFlat3" dir="t"/>
          </a:scene3d>
          <a:sp3d extrusionH="887400" prstMaterial="legacyMatte">
            <a:bevelT w="13500" h="13500" prst="angle"/>
            <a:bevelB w="13500" h="13500" prst="angle"/>
          </a:sp3d>
        </p:spPr>
        <p:txBody>
          <a:bodyPr>
            <a:spAutoFit/>
            <a:flatTx/>
          </a:bodyPr>
          <a:p>
            <a:pPr algn="ctr"/>
            <a:r>
              <a:rPr lang="zh-CN" altLang="en-US" sz="6600" b="1" noProof="1" dirty="0">
                <a:effectLst>
                  <a:outerShdw blurRad="38100" dist="38100" dir="2700000">
                    <a:srgbClr val="FFFFFF"/>
                  </a:outerShdw>
                </a:effectLst>
                <a:latin typeface="黑体" panose="02010609060101010101" pitchFamily="2" charset="-122"/>
                <a:ea typeface="黑体" panose="02010609060101010101" pitchFamily="2" charset="-122"/>
                <a:cs typeface="+mn-cs"/>
              </a:rPr>
              <a:t>工程造价控制</a:t>
            </a:r>
            <a:endParaRPr lang="zh-CN" altLang="en-US" sz="6600" b="1" noProof="1" dirty="0">
              <a:effectLst>
                <a:outerShdw blurRad="38100" dist="38100" dir="2700000">
                  <a:srgbClr val="FFFFFF"/>
                </a:outerShdw>
              </a:effectLst>
              <a:latin typeface="黑体" panose="02010609060101010101" pitchFamily="2" charset="-122"/>
              <a:ea typeface="黑体" panose="02010609060101010101" pitchFamily="2" charset="-122"/>
            </a:endParaRPr>
          </a:p>
          <a:p>
            <a:pPr algn="ctr"/>
            <a:endParaRPr lang="zh-CN" altLang="en-US" sz="3600" b="1" noProof="1" dirty="0">
              <a:latin typeface="黑体" panose="02010609060101010101" pitchFamily="2" charset="-122"/>
              <a:ea typeface="黑体" panose="02010609060101010101" pitchFamily="2" charset="-122"/>
            </a:endParaRPr>
          </a:p>
          <a:p>
            <a:pPr algn="ctr"/>
            <a:endParaRPr lang="zh-CN" altLang="en-US" sz="3600" b="1" noProof="1" dirty="0">
              <a:latin typeface="黑体" panose="02010609060101010101" pitchFamily="2" charset="-122"/>
              <a:ea typeface="黑体" panose="02010609060101010101" pitchFamily="2" charset="-122"/>
            </a:endParaRPr>
          </a:p>
          <a:p>
            <a:pPr algn="ctr"/>
            <a:r>
              <a:rPr lang="zh-CN" altLang="en-US" sz="3600" b="1" noProof="1" dirty="0">
                <a:latin typeface="黑体" panose="02010609060101010101" pitchFamily="2" charset="-122"/>
                <a:ea typeface="黑体" panose="02010609060101010101" pitchFamily="2" charset="-122"/>
                <a:cs typeface="+mn-cs"/>
              </a:rPr>
              <a:t>单元</a:t>
            </a:r>
            <a:r>
              <a:rPr lang="en-US" altLang="x-none" sz="3600" b="1" noProof="1" dirty="0">
                <a:latin typeface="黑体" panose="02010609060101010101" pitchFamily="2" charset="-122"/>
                <a:ea typeface="黑体" panose="02010609060101010101" pitchFamily="2" charset="-122"/>
                <a:cs typeface="+mn-cs"/>
              </a:rPr>
              <a:t>1 </a:t>
            </a:r>
            <a:r>
              <a:rPr lang="zh-CN" altLang="en-US" sz="3600" b="1" noProof="1" dirty="0">
                <a:latin typeface="黑体" panose="02010609060101010101" pitchFamily="2" charset="-122"/>
                <a:ea typeface="黑体" panose="02010609060101010101" pitchFamily="2" charset="-122"/>
                <a:cs typeface="+mn-cs"/>
              </a:rPr>
              <a:t>工程造价控制基础知识</a:t>
            </a:r>
            <a:endParaRPr lang="zh-CN" altLang="en-US" sz="3600" b="1" noProof="1" dirty="0">
              <a:latin typeface="黑体" panose="02010609060101010101" pitchFamily="2" charset="-122"/>
              <a:ea typeface="黑体" panose="02010609060101010101" pitchFamily="2" charset="-122"/>
            </a:endParaRPr>
          </a:p>
          <a:p>
            <a:pPr algn="ctr"/>
            <a:endParaRPr lang="zh-CN" altLang="en-US" sz="3600" b="1" noProof="1" dirty="0">
              <a:latin typeface="黑体" panose="02010609060101010101" pitchFamily="2" charset="-122"/>
              <a:ea typeface="黑体" panose="02010609060101010101" pitchFamily="2" charset="-122"/>
            </a:endParaRPr>
          </a:p>
          <a:p>
            <a:pPr algn="ctr"/>
            <a:endParaRPr lang="zh-CN" altLang="en-US" sz="3600" b="1" noProof="1" dirty="0">
              <a:latin typeface="黑体" panose="02010609060101010101" pitchFamily="2" charset="-122"/>
              <a:ea typeface="黑体" panose="02010609060101010101" pitchFamily="2" charset="-122"/>
            </a:endParaRPr>
          </a:p>
          <a:p>
            <a:pPr algn="ctr"/>
            <a:endParaRPr lang="zh-CN" altLang="en-US" sz="2400" b="1" noProof="1" dirty="0">
              <a:latin typeface="宋体" panose="02010600030101010101" pitchFamily="2" charset="-122"/>
            </a:endParaRPr>
          </a:p>
        </p:txBody>
      </p:sp>
    </p:spTree>
  </p:cSld>
  <p:clrMapOvr>
    <a:masterClrMapping/>
  </p:clrMapOvr>
  <p:transition spd="med">
    <p:cover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4513" name="标题 44033"/>
          <p:cNvSpPr>
            <a:spLocks noGrp="1"/>
          </p:cNvSpPr>
          <p:nvPr>
            <p:ph type="title"/>
          </p:nvPr>
        </p:nvSpPr>
        <p:spPr>
          <a:xfrm>
            <a:off x="655638" y="512763"/>
            <a:ext cx="7778750" cy="735012"/>
          </a:xfrm>
        </p:spPr>
        <p:txBody>
          <a:bodyPr anchor="b"/>
          <a:p>
            <a:r>
              <a:rPr lang="en-US" altLang="zh-CN" b="1" dirty="0">
                <a:solidFill>
                  <a:srgbClr val="009900"/>
                </a:solidFill>
                <a:latin typeface="宋体" panose="02010600030101010101" pitchFamily="2" charset="-122"/>
              </a:rPr>
              <a:t>1.3.1 </a:t>
            </a:r>
            <a:r>
              <a:rPr lang="zh-CN" altLang="en-US" b="1" dirty="0">
                <a:solidFill>
                  <a:srgbClr val="009900"/>
                </a:solidFill>
                <a:latin typeface="宋体" panose="02010600030101010101" pitchFamily="2" charset="-122"/>
              </a:rPr>
              <a:t>工程造价控制的含义</a:t>
            </a:r>
            <a:endParaRPr lang="zh-CN" altLang="en-US" b="1" dirty="0">
              <a:solidFill>
                <a:srgbClr val="009900"/>
              </a:solidFill>
              <a:latin typeface="宋体" panose="02010600030101010101" pitchFamily="2" charset="-122"/>
            </a:endParaRPr>
          </a:p>
        </p:txBody>
      </p:sp>
      <p:sp>
        <p:nvSpPr>
          <p:cNvPr id="64514" name="文本占位符 44034"/>
          <p:cNvSpPr>
            <a:spLocks noGrp="1"/>
          </p:cNvSpPr>
          <p:nvPr>
            <p:ph idx="1"/>
          </p:nvPr>
        </p:nvSpPr>
        <p:spPr>
          <a:xfrm>
            <a:off x="684213" y="1774825"/>
            <a:ext cx="7847012" cy="4173538"/>
          </a:xfrm>
        </p:spPr>
        <p:txBody>
          <a:bodyPr anchor="t"/>
          <a:p>
            <a:pPr>
              <a:buNone/>
            </a:pPr>
            <a:r>
              <a:rPr lang="en-US" altLang="zh-CN" sz="2800" b="1" dirty="0">
                <a:solidFill>
                  <a:srgbClr val="0000FF"/>
                </a:solidFill>
                <a:latin typeface="隶书" pitchFamily="1" charset="-122"/>
                <a:ea typeface="隶书" pitchFamily="1" charset="-122"/>
              </a:rPr>
              <a:t>2.</a:t>
            </a:r>
            <a:r>
              <a:rPr lang="zh-CN" altLang="en-US" sz="2800" b="1" dirty="0">
                <a:solidFill>
                  <a:srgbClr val="0000FF"/>
                </a:solidFill>
                <a:latin typeface="隶书" pitchFamily="1" charset="-122"/>
                <a:ea typeface="隶书" pitchFamily="1" charset="-122"/>
              </a:rPr>
              <a:t>工程造价计价方法</a:t>
            </a:r>
            <a:r>
              <a:rPr lang="zh-CN" altLang="en-US" sz="3200" dirty="0">
                <a:solidFill>
                  <a:srgbClr val="0000FF"/>
                </a:solidFill>
                <a:latin typeface="隶书" pitchFamily="1" charset="-122"/>
                <a:ea typeface="隶书" pitchFamily="1" charset="-122"/>
              </a:rPr>
              <a:t> </a:t>
            </a:r>
            <a:endParaRPr lang="zh-CN" altLang="en-US" sz="3200" dirty="0">
              <a:solidFill>
                <a:srgbClr val="0000FF"/>
              </a:solidFill>
              <a:latin typeface="隶书" pitchFamily="1" charset="-122"/>
              <a:ea typeface="隶书" pitchFamily="1" charset="-122"/>
            </a:endParaRPr>
          </a:p>
          <a:p>
            <a:pPr>
              <a:buNone/>
            </a:pPr>
            <a:r>
              <a:rPr lang="zh-CN" altLang="en-US" sz="2800" dirty="0">
                <a:latin typeface="楷体_GB2312" pitchFamily="1" charset="-122"/>
                <a:ea typeface="楷体_GB2312" pitchFamily="1" charset="-122"/>
              </a:rPr>
              <a:t>    </a:t>
            </a:r>
            <a:r>
              <a:rPr lang="zh-CN" altLang="en-US" sz="2400" dirty="0">
                <a:latin typeface="楷体_GB2312" pitchFamily="1" charset="-122"/>
                <a:ea typeface="楷体_GB2312" pitchFamily="1" charset="-122"/>
              </a:rPr>
              <a:t>分部分项工程单位价格有两种情况：</a:t>
            </a:r>
            <a:endParaRPr lang="zh-CN" altLang="en-US" sz="2400" dirty="0">
              <a:latin typeface="楷体_GB2312" pitchFamily="1" charset="-122"/>
              <a:ea typeface="楷体_GB2312" pitchFamily="1" charset="-122"/>
            </a:endParaRPr>
          </a:p>
          <a:p>
            <a:pPr>
              <a:buNone/>
            </a:pPr>
            <a:r>
              <a:rPr lang="zh-CN" altLang="en-US" sz="2400" dirty="0">
                <a:latin typeface="楷体_GB2312" pitchFamily="1" charset="-122"/>
                <a:ea typeface="楷体_GB2312" pitchFamily="1" charset="-122"/>
              </a:rPr>
              <a:t> （</a:t>
            </a:r>
            <a:r>
              <a:rPr lang="en-US" altLang="zh-CN" sz="2400" dirty="0">
                <a:latin typeface="楷体_GB2312" pitchFamily="1" charset="-122"/>
                <a:ea typeface="楷体_GB2312" pitchFamily="1" charset="-122"/>
              </a:rPr>
              <a:t>1</a:t>
            </a:r>
            <a:r>
              <a:rPr lang="zh-CN" altLang="en-US" sz="2400" dirty="0">
                <a:latin typeface="楷体_GB2312" pitchFamily="1" charset="-122"/>
                <a:ea typeface="楷体_GB2312" pitchFamily="1" charset="-122"/>
              </a:rPr>
              <a:t>）分部分项工程单位价格</a:t>
            </a:r>
            <a:r>
              <a:rPr lang="en-US" altLang="zh-CN" sz="2400" dirty="0">
                <a:latin typeface="楷体_GB2312" pitchFamily="1" charset="-122"/>
                <a:ea typeface="楷体_GB2312" pitchFamily="1" charset="-122"/>
              </a:rPr>
              <a:t>=Σ</a:t>
            </a:r>
            <a:r>
              <a:rPr lang="zh-CN" altLang="en-US" sz="2400" dirty="0">
                <a:latin typeface="楷体_GB2312" pitchFamily="1" charset="-122"/>
                <a:ea typeface="楷体_GB2312" pitchFamily="1" charset="-122"/>
              </a:rPr>
              <a:t>（单位分部分项工程的人、材、机消耗量</a:t>
            </a:r>
            <a:r>
              <a:rPr lang="en-US" altLang="zh-CN" sz="2400" dirty="0">
                <a:latin typeface="楷体_GB2312" pitchFamily="1" charset="-122"/>
                <a:ea typeface="楷体_GB2312" pitchFamily="1" charset="-122"/>
              </a:rPr>
              <a:t>×</a:t>
            </a:r>
            <a:r>
              <a:rPr lang="zh-CN" altLang="en-US" sz="2400" dirty="0">
                <a:latin typeface="楷体_GB2312" pitchFamily="1" charset="-122"/>
                <a:ea typeface="楷体_GB2312" pitchFamily="1" charset="-122"/>
              </a:rPr>
              <a:t>人、材、机单价） </a:t>
            </a:r>
            <a:endParaRPr lang="zh-CN" altLang="en-US" sz="2400" dirty="0">
              <a:latin typeface="楷体_GB2312" pitchFamily="1" charset="-122"/>
              <a:ea typeface="楷体_GB2312" pitchFamily="1" charset="-122"/>
            </a:endParaRPr>
          </a:p>
          <a:p>
            <a:pPr>
              <a:buNone/>
            </a:pPr>
            <a:r>
              <a:rPr lang="zh-CN" altLang="en-US" sz="2400" dirty="0">
                <a:latin typeface="楷体_GB2312" pitchFamily="1" charset="-122"/>
                <a:ea typeface="楷体_GB2312" pitchFamily="1" charset="-122"/>
              </a:rPr>
              <a:t> （</a:t>
            </a:r>
            <a:r>
              <a:rPr lang="en-US" altLang="zh-CN" sz="2400" dirty="0">
                <a:latin typeface="楷体_GB2312" pitchFamily="1" charset="-122"/>
                <a:ea typeface="楷体_GB2312" pitchFamily="1" charset="-122"/>
              </a:rPr>
              <a:t>2</a:t>
            </a:r>
            <a:r>
              <a:rPr lang="zh-CN" altLang="en-US" sz="2400" dirty="0">
                <a:latin typeface="楷体_GB2312" pitchFamily="1" charset="-122"/>
                <a:ea typeface="楷体_GB2312" pitchFamily="1" charset="-122"/>
              </a:rPr>
              <a:t>）分部分项工程单位价格</a:t>
            </a:r>
            <a:r>
              <a:rPr lang="en-US" altLang="zh-CN" sz="2400" dirty="0">
                <a:latin typeface="楷体_GB2312" pitchFamily="1" charset="-122"/>
                <a:ea typeface="楷体_GB2312" pitchFamily="1" charset="-122"/>
              </a:rPr>
              <a:t>=Σ</a:t>
            </a:r>
            <a:r>
              <a:rPr lang="zh-CN" altLang="en-US" sz="2400" dirty="0">
                <a:latin typeface="楷体_GB2312" pitchFamily="1" charset="-122"/>
                <a:ea typeface="楷体_GB2312" pitchFamily="1" charset="-122"/>
              </a:rPr>
              <a:t>（单位分部分项工程的人、材、机消耗量</a:t>
            </a:r>
            <a:r>
              <a:rPr lang="en-US" altLang="zh-CN" sz="2400" dirty="0">
                <a:latin typeface="楷体_GB2312" pitchFamily="1" charset="-122"/>
                <a:ea typeface="楷体_GB2312" pitchFamily="1" charset="-122"/>
              </a:rPr>
              <a:t>×</a:t>
            </a:r>
            <a:r>
              <a:rPr lang="zh-CN" altLang="en-US" sz="2400" dirty="0">
                <a:latin typeface="楷体_GB2312" pitchFamily="1" charset="-122"/>
                <a:ea typeface="楷体_GB2312" pitchFamily="1" charset="-122"/>
              </a:rPr>
              <a:t>人、材、机单价）</a:t>
            </a:r>
            <a:r>
              <a:rPr lang="en-US" altLang="zh-CN" sz="2400" dirty="0">
                <a:latin typeface="楷体_GB2312" pitchFamily="1" charset="-122"/>
                <a:ea typeface="楷体_GB2312" pitchFamily="1" charset="-122"/>
              </a:rPr>
              <a:t>+</a:t>
            </a:r>
            <a:r>
              <a:rPr lang="zh-CN" altLang="en-US" sz="2400" dirty="0">
                <a:latin typeface="楷体_GB2312" pitchFamily="1" charset="-122"/>
                <a:ea typeface="楷体_GB2312" pitchFamily="1" charset="-122"/>
              </a:rPr>
              <a:t>单位间接费、单位利润和单位风险费的分摊  </a:t>
            </a:r>
            <a:endParaRPr lang="zh-CN" altLang="en-US" sz="2400" dirty="0">
              <a:latin typeface="楷体_GB2312" pitchFamily="1" charset="-122"/>
              <a:ea typeface="楷体_GB2312" pitchFamily="1" charset="-122"/>
            </a:endParaRPr>
          </a:p>
        </p:txBody>
      </p:sp>
      <p:sp>
        <p:nvSpPr>
          <p:cNvPr id="64515" name="文本框 44035"/>
          <p:cNvSpPr txBox="1"/>
          <p:nvPr/>
        </p:nvSpPr>
        <p:spPr>
          <a:xfrm>
            <a:off x="2124075" y="6165850"/>
            <a:ext cx="6121400" cy="496888"/>
          </a:xfrm>
          <a:prstGeom prst="rect">
            <a:avLst/>
          </a:prstGeom>
          <a:noFill/>
          <a:ln w="9525">
            <a:noFill/>
          </a:ln>
        </p:spPr>
        <p:txBody>
          <a:bodyPr lIns="69214" tIns="34606" rIns="69214" bIns="34606" anchor="t">
            <a:spAutoFit/>
          </a:bodyPr>
          <a:p>
            <a:pPr algn="r">
              <a:lnSpc>
                <a:spcPct val="140000"/>
              </a:lnSpc>
              <a:spcBef>
                <a:spcPct val="50000"/>
              </a:spcBef>
            </a:pPr>
            <a:r>
              <a:rPr lang="en-US" altLang="zh-CN" sz="2000" b="1" dirty="0">
                <a:solidFill>
                  <a:srgbClr val="FF6600"/>
                </a:solidFill>
                <a:latin typeface="Verdana" panose="020B0604030504040204" pitchFamily="2" charset="0"/>
                <a:ea typeface="宋体" panose="02010600030101010101" pitchFamily="2" charset="-122"/>
              </a:rPr>
              <a:t>1.3 </a:t>
            </a:r>
            <a:r>
              <a:rPr lang="zh-CN" altLang="en-US" sz="2000" b="1" dirty="0">
                <a:solidFill>
                  <a:srgbClr val="FF6600"/>
                </a:solidFill>
                <a:latin typeface="Verdana" panose="020B0604030504040204" pitchFamily="2" charset="0"/>
                <a:ea typeface="宋体" panose="02010600030101010101" pitchFamily="2" charset="-122"/>
              </a:rPr>
              <a:t>工程造价控制</a:t>
            </a:r>
            <a:endParaRPr lang="zh-CN" altLang="en-US" sz="2000" b="1" dirty="0">
              <a:solidFill>
                <a:srgbClr val="FF6600"/>
              </a:solidFill>
              <a:latin typeface="Verdana" panose="020B0604030504040204" pitchFamily="2" charset="0"/>
              <a:ea typeface="宋体" panose="02010600030101010101" pitchFamily="2" charset="-122"/>
            </a:endParaRPr>
          </a:p>
        </p:txBody>
      </p:sp>
    </p:spTree>
  </p:cSld>
  <p:clrMapOvr>
    <a:masterClrMapping/>
  </p:clrMapOvr>
  <p:transition spd="med">
    <p:cover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5537" name="标题 45057"/>
          <p:cNvSpPr>
            <a:spLocks noGrp="1"/>
          </p:cNvSpPr>
          <p:nvPr>
            <p:ph type="title"/>
          </p:nvPr>
        </p:nvSpPr>
        <p:spPr>
          <a:xfrm>
            <a:off x="655638" y="512763"/>
            <a:ext cx="7778750" cy="735012"/>
          </a:xfrm>
        </p:spPr>
        <p:txBody>
          <a:bodyPr anchor="b"/>
          <a:p>
            <a:r>
              <a:rPr lang="en-US" altLang="zh-CN" b="1" dirty="0">
                <a:solidFill>
                  <a:srgbClr val="009900"/>
                </a:solidFill>
                <a:latin typeface="宋体" panose="02010600030101010101" pitchFamily="2" charset="-122"/>
              </a:rPr>
              <a:t>1.3.1 </a:t>
            </a:r>
            <a:r>
              <a:rPr lang="zh-CN" altLang="en-US" b="1" dirty="0">
                <a:solidFill>
                  <a:srgbClr val="009900"/>
                </a:solidFill>
                <a:latin typeface="宋体" panose="02010600030101010101" pitchFamily="2" charset="-122"/>
              </a:rPr>
              <a:t>工程造价控制的含义</a:t>
            </a:r>
            <a:endParaRPr lang="zh-CN" altLang="en-US" b="1" dirty="0">
              <a:solidFill>
                <a:srgbClr val="009900"/>
              </a:solidFill>
              <a:latin typeface="宋体" panose="02010600030101010101" pitchFamily="2" charset="-122"/>
            </a:endParaRPr>
          </a:p>
        </p:txBody>
      </p:sp>
      <p:sp>
        <p:nvSpPr>
          <p:cNvPr id="65538" name="文本占位符 45058"/>
          <p:cNvSpPr>
            <a:spLocks noGrp="1"/>
          </p:cNvSpPr>
          <p:nvPr>
            <p:ph idx="1"/>
          </p:nvPr>
        </p:nvSpPr>
        <p:spPr>
          <a:xfrm>
            <a:off x="1008063" y="1773238"/>
            <a:ext cx="7092950" cy="4535487"/>
          </a:xfrm>
        </p:spPr>
        <p:txBody>
          <a:bodyPr anchor="t"/>
          <a:p>
            <a:pPr marL="571500" indent="-571500">
              <a:buNone/>
            </a:pPr>
            <a:r>
              <a:rPr lang="zh-CN" altLang="en-US" sz="2400" dirty="0">
                <a:latin typeface="楷体_GB2312" pitchFamily="1" charset="-122"/>
                <a:ea typeface="楷体_GB2312" pitchFamily="1" charset="-122"/>
              </a:rPr>
              <a:t> 不同的单价形式形成不同的计价方式：</a:t>
            </a:r>
            <a:endParaRPr lang="zh-CN" altLang="en-US" sz="2400" dirty="0">
              <a:latin typeface="楷体_GB2312" pitchFamily="1" charset="-122"/>
              <a:ea typeface="楷体_GB2312" pitchFamily="1" charset="-122"/>
            </a:endParaRPr>
          </a:p>
          <a:p>
            <a:pPr marL="571500" indent="-571500">
              <a:buNone/>
            </a:pPr>
            <a:r>
              <a:rPr lang="zh-CN" altLang="en-US" sz="2400" dirty="0">
                <a:latin typeface="楷体_GB2312" pitchFamily="1" charset="-122"/>
                <a:ea typeface="楷体_GB2312" pitchFamily="1" charset="-122"/>
              </a:rPr>
              <a:t> （</a:t>
            </a:r>
            <a:r>
              <a:rPr lang="en-US" altLang="zh-CN" sz="2400" dirty="0">
                <a:latin typeface="楷体_GB2312" pitchFamily="1" charset="-122"/>
                <a:ea typeface="楷体_GB2312" pitchFamily="1" charset="-122"/>
              </a:rPr>
              <a:t>1</a:t>
            </a:r>
            <a:r>
              <a:rPr lang="zh-CN" altLang="en-US" sz="2400" dirty="0">
                <a:latin typeface="楷体_GB2312" pitchFamily="1" charset="-122"/>
                <a:ea typeface="楷体_GB2312" pitchFamily="1" charset="-122"/>
              </a:rPr>
              <a:t>）直接费单价</a:t>
            </a:r>
            <a:r>
              <a:rPr lang="en-US" altLang="zh-CN" sz="2400" dirty="0">
                <a:latin typeface="Arial" panose="020B0604020202020204" pitchFamily="34" charset="0"/>
                <a:ea typeface="楷体_GB2312" pitchFamily="1" charset="-122"/>
              </a:rPr>
              <a:t>——</a:t>
            </a:r>
            <a:r>
              <a:rPr lang="zh-CN" altLang="en-US" sz="2400" dirty="0">
                <a:latin typeface="楷体_GB2312" pitchFamily="1" charset="-122"/>
                <a:ea typeface="楷体_GB2312" pitchFamily="1" charset="-122"/>
              </a:rPr>
              <a:t>定额计价方法</a:t>
            </a:r>
            <a:endParaRPr lang="zh-CN" altLang="en-US" sz="2400" dirty="0">
              <a:latin typeface="楷体_GB2312" pitchFamily="1" charset="-122"/>
              <a:ea typeface="楷体_GB2312" pitchFamily="1" charset="-122"/>
            </a:endParaRPr>
          </a:p>
          <a:p>
            <a:pPr marL="571500" indent="-571500">
              <a:buNone/>
            </a:pPr>
            <a:r>
              <a:rPr lang="zh-CN" altLang="en-US" sz="2400" dirty="0">
                <a:latin typeface="楷体_GB2312" pitchFamily="1" charset="-122"/>
                <a:ea typeface="楷体_GB2312" pitchFamily="1" charset="-122"/>
              </a:rPr>
              <a:t> （</a:t>
            </a:r>
            <a:r>
              <a:rPr lang="en-US" altLang="zh-CN" sz="2400" dirty="0">
                <a:latin typeface="楷体_GB2312" pitchFamily="1" charset="-122"/>
                <a:ea typeface="楷体_GB2312" pitchFamily="1" charset="-122"/>
              </a:rPr>
              <a:t>2</a:t>
            </a:r>
            <a:r>
              <a:rPr lang="zh-CN" altLang="en-US" sz="2400" dirty="0">
                <a:latin typeface="楷体_GB2312" pitchFamily="1" charset="-122"/>
                <a:ea typeface="楷体_GB2312" pitchFamily="1" charset="-122"/>
              </a:rPr>
              <a:t>）综合单价</a:t>
            </a:r>
            <a:r>
              <a:rPr lang="en-US" altLang="zh-CN" sz="2400" dirty="0">
                <a:latin typeface="Arial" panose="020B0604020202020204" pitchFamily="34" charset="0"/>
                <a:ea typeface="楷体_GB2312" pitchFamily="1" charset="-122"/>
              </a:rPr>
              <a:t>——</a:t>
            </a:r>
            <a:r>
              <a:rPr lang="zh-CN" altLang="en-US" sz="2400" dirty="0">
                <a:latin typeface="楷体_GB2312" pitchFamily="1" charset="-122"/>
                <a:ea typeface="楷体_GB2312" pitchFamily="1" charset="-122"/>
              </a:rPr>
              <a:t>工程量清单计价方法</a:t>
            </a:r>
            <a:endParaRPr lang="zh-CN" altLang="en-US" sz="2400" dirty="0">
              <a:latin typeface="楷体_GB2312" pitchFamily="1" charset="-122"/>
              <a:ea typeface="楷体_GB2312" pitchFamily="1" charset="-122"/>
            </a:endParaRPr>
          </a:p>
          <a:p>
            <a:pPr marL="571500" indent="-571500">
              <a:buNone/>
            </a:pPr>
            <a:r>
              <a:rPr lang="zh-CN" altLang="en-US" sz="2400" dirty="0">
                <a:latin typeface="楷体_GB2312" pitchFamily="1" charset="-122"/>
                <a:ea typeface="楷体_GB2312" pitchFamily="1" charset="-122"/>
              </a:rPr>
              <a:t>  工程造价的计价方法分为 ：</a:t>
            </a:r>
            <a:endParaRPr lang="zh-CN" altLang="en-US" sz="2400" dirty="0">
              <a:latin typeface="楷体_GB2312" pitchFamily="1" charset="-122"/>
              <a:ea typeface="楷体_GB2312" pitchFamily="1" charset="-122"/>
            </a:endParaRPr>
          </a:p>
          <a:p>
            <a:pPr marL="571500" indent="-571500">
              <a:buNone/>
            </a:pPr>
            <a:r>
              <a:rPr lang="zh-CN" altLang="en-US" sz="2400" dirty="0">
                <a:latin typeface="楷体_GB2312" pitchFamily="1" charset="-122"/>
                <a:ea typeface="楷体_GB2312" pitchFamily="1" charset="-122"/>
              </a:rPr>
              <a:t> （</a:t>
            </a:r>
            <a:r>
              <a:rPr lang="en-US" altLang="zh-CN" sz="2400" dirty="0">
                <a:latin typeface="楷体_GB2312" pitchFamily="1" charset="-122"/>
                <a:ea typeface="楷体_GB2312" pitchFamily="1" charset="-122"/>
              </a:rPr>
              <a:t>1</a:t>
            </a:r>
            <a:r>
              <a:rPr lang="zh-CN" altLang="en-US" sz="2400" dirty="0">
                <a:latin typeface="楷体_GB2312" pitchFamily="1" charset="-122"/>
                <a:ea typeface="楷体_GB2312" pitchFamily="1" charset="-122"/>
              </a:rPr>
              <a:t>）工料单价法</a:t>
            </a:r>
            <a:endParaRPr lang="zh-CN" altLang="en-US" sz="2400" dirty="0">
              <a:latin typeface="楷体_GB2312" pitchFamily="1" charset="-122"/>
              <a:ea typeface="楷体_GB2312" pitchFamily="1" charset="-122"/>
            </a:endParaRPr>
          </a:p>
          <a:p>
            <a:pPr marL="571500" indent="-571500">
              <a:buNone/>
            </a:pPr>
            <a:r>
              <a:rPr lang="zh-CN" altLang="en-US" sz="2400" dirty="0">
                <a:latin typeface="楷体_GB2312" pitchFamily="1" charset="-122"/>
                <a:ea typeface="楷体_GB2312" pitchFamily="1" charset="-122"/>
              </a:rPr>
              <a:t> （</a:t>
            </a:r>
            <a:r>
              <a:rPr lang="en-US" altLang="zh-CN" sz="2400" dirty="0">
                <a:latin typeface="楷体_GB2312" pitchFamily="1" charset="-122"/>
                <a:ea typeface="楷体_GB2312" pitchFamily="1" charset="-122"/>
              </a:rPr>
              <a:t>2</a:t>
            </a:r>
            <a:r>
              <a:rPr lang="zh-CN" altLang="en-US" sz="2400" dirty="0">
                <a:latin typeface="楷体_GB2312" pitchFamily="1" charset="-122"/>
                <a:ea typeface="楷体_GB2312" pitchFamily="1" charset="-122"/>
              </a:rPr>
              <a:t>）综合单价法</a:t>
            </a:r>
            <a:endParaRPr lang="zh-CN" altLang="en-US" sz="2400" dirty="0">
              <a:latin typeface="楷体_GB2312" pitchFamily="1" charset="-122"/>
              <a:ea typeface="楷体_GB2312" pitchFamily="1" charset="-122"/>
            </a:endParaRPr>
          </a:p>
          <a:p>
            <a:pPr marL="571500" indent="-571500">
              <a:buNone/>
            </a:pPr>
            <a:endParaRPr lang="zh-CN" altLang="en-US" sz="2400" dirty="0">
              <a:latin typeface="楷体_GB2312" pitchFamily="1" charset="-122"/>
              <a:ea typeface="楷体_GB2312" pitchFamily="1" charset="-122"/>
            </a:endParaRPr>
          </a:p>
        </p:txBody>
      </p:sp>
      <p:sp>
        <p:nvSpPr>
          <p:cNvPr id="65539" name="文本框 45059"/>
          <p:cNvSpPr txBox="1"/>
          <p:nvPr/>
        </p:nvSpPr>
        <p:spPr>
          <a:xfrm>
            <a:off x="2124075" y="6165850"/>
            <a:ext cx="6121400" cy="496888"/>
          </a:xfrm>
          <a:prstGeom prst="rect">
            <a:avLst/>
          </a:prstGeom>
          <a:noFill/>
          <a:ln w="9525">
            <a:noFill/>
          </a:ln>
        </p:spPr>
        <p:txBody>
          <a:bodyPr lIns="69214" tIns="34606" rIns="69214" bIns="34606" anchor="t">
            <a:spAutoFit/>
          </a:bodyPr>
          <a:p>
            <a:pPr algn="r">
              <a:lnSpc>
                <a:spcPct val="140000"/>
              </a:lnSpc>
              <a:spcBef>
                <a:spcPct val="50000"/>
              </a:spcBef>
            </a:pPr>
            <a:r>
              <a:rPr lang="en-US" altLang="zh-CN" sz="2000" b="1" dirty="0">
                <a:solidFill>
                  <a:srgbClr val="FF6600"/>
                </a:solidFill>
                <a:latin typeface="Verdana" panose="020B0604030504040204" pitchFamily="2" charset="0"/>
                <a:ea typeface="宋体" panose="02010600030101010101" pitchFamily="2" charset="-122"/>
              </a:rPr>
              <a:t>1.3 </a:t>
            </a:r>
            <a:r>
              <a:rPr lang="zh-CN" altLang="en-US" sz="2000" b="1" dirty="0">
                <a:solidFill>
                  <a:srgbClr val="FF6600"/>
                </a:solidFill>
                <a:latin typeface="Verdana" panose="020B0604030504040204" pitchFamily="2" charset="0"/>
                <a:ea typeface="宋体" panose="02010600030101010101" pitchFamily="2" charset="-122"/>
              </a:rPr>
              <a:t>工程造价控制</a:t>
            </a:r>
            <a:endParaRPr lang="zh-CN" altLang="en-US" sz="2000" b="1" dirty="0">
              <a:solidFill>
                <a:srgbClr val="FF6600"/>
              </a:solidFill>
              <a:latin typeface="Verdana" panose="020B0604030504040204" pitchFamily="2" charset="0"/>
              <a:ea typeface="宋体" panose="02010600030101010101" pitchFamily="2" charset="-122"/>
            </a:endParaRPr>
          </a:p>
        </p:txBody>
      </p:sp>
    </p:spTree>
  </p:cSld>
  <p:clrMapOvr>
    <a:masterClrMapping/>
  </p:clrMapOvr>
  <p:transition spd="med">
    <p:cover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6561" name="标题 46081"/>
          <p:cNvSpPr>
            <a:spLocks noGrp="1"/>
          </p:cNvSpPr>
          <p:nvPr>
            <p:ph type="title"/>
          </p:nvPr>
        </p:nvSpPr>
        <p:spPr>
          <a:xfrm>
            <a:off x="655638" y="512763"/>
            <a:ext cx="7778750" cy="735012"/>
          </a:xfrm>
        </p:spPr>
        <p:txBody>
          <a:bodyPr anchor="b"/>
          <a:p>
            <a:r>
              <a:rPr lang="en-US" altLang="zh-CN" b="1" dirty="0">
                <a:solidFill>
                  <a:srgbClr val="009900"/>
                </a:solidFill>
                <a:latin typeface="宋体" panose="02010600030101010101" pitchFamily="2" charset="-122"/>
              </a:rPr>
              <a:t>1.3.2 </a:t>
            </a:r>
            <a:r>
              <a:rPr lang="zh-CN" altLang="en-US" b="1" dirty="0">
                <a:solidFill>
                  <a:srgbClr val="009900"/>
                </a:solidFill>
                <a:latin typeface="宋体" panose="02010600030101010101" pitchFamily="2" charset="-122"/>
              </a:rPr>
              <a:t>工程造价控制的原则</a:t>
            </a:r>
            <a:endParaRPr lang="zh-CN" altLang="en-US" b="1" dirty="0">
              <a:solidFill>
                <a:srgbClr val="009900"/>
              </a:solidFill>
              <a:latin typeface="宋体" panose="02010600030101010101" pitchFamily="2" charset="-122"/>
            </a:endParaRPr>
          </a:p>
        </p:txBody>
      </p:sp>
      <p:sp>
        <p:nvSpPr>
          <p:cNvPr id="66562" name="文本占位符 46082"/>
          <p:cNvSpPr>
            <a:spLocks noGrp="1"/>
          </p:cNvSpPr>
          <p:nvPr>
            <p:ph idx="1"/>
          </p:nvPr>
        </p:nvSpPr>
        <p:spPr>
          <a:xfrm>
            <a:off x="787400" y="1846263"/>
            <a:ext cx="7631113" cy="3938587"/>
          </a:xfrm>
        </p:spPr>
        <p:txBody>
          <a:bodyPr anchor="t"/>
          <a:p>
            <a:pPr>
              <a:buNone/>
            </a:pPr>
            <a:r>
              <a:rPr lang="en-US" altLang="zh-CN" sz="2700" b="1">
                <a:solidFill>
                  <a:srgbClr val="0000FF"/>
                </a:solidFill>
                <a:latin typeface="隶书" pitchFamily="1" charset="-122"/>
                <a:ea typeface="隶书" pitchFamily="1" charset="-122"/>
              </a:rPr>
              <a:t>1.</a:t>
            </a:r>
            <a:r>
              <a:rPr lang="zh-CN" altLang="en-US" sz="2700" b="1">
                <a:solidFill>
                  <a:srgbClr val="0000FF"/>
                </a:solidFill>
                <a:latin typeface="隶书" pitchFamily="1" charset="-122"/>
                <a:ea typeface="隶书" pitchFamily="1" charset="-122"/>
              </a:rPr>
              <a:t>工程造价控制</a:t>
            </a:r>
            <a:r>
              <a:rPr lang="zh-CN" altLang="en-US" sz="3200"/>
              <a:t> </a:t>
            </a:r>
            <a:endParaRPr lang="zh-CN" altLang="en-US" sz="3200"/>
          </a:p>
          <a:p>
            <a:pPr>
              <a:buNone/>
            </a:pPr>
            <a:r>
              <a:rPr lang="zh-CN" altLang="en-US" sz="2700"/>
              <a:t>　　　</a:t>
            </a:r>
            <a:r>
              <a:rPr lang="zh-CN" altLang="en-US" sz="2300">
                <a:ea typeface="楷体_GB2312" pitchFamily="1" charset="-122"/>
              </a:rPr>
              <a:t>在优化建设方案、设计方案的基础上，在建设程序的各个阶段，采用一定的方法和措施把工程造价控制在合理的范围和核定的造价限额以内。</a:t>
            </a:r>
            <a:endParaRPr lang="zh-CN" altLang="en-US" sz="2300">
              <a:ea typeface="楷体_GB2312" pitchFamily="1" charset="-122"/>
            </a:endParaRPr>
          </a:p>
          <a:p>
            <a:pPr>
              <a:buNone/>
            </a:pPr>
            <a:r>
              <a:rPr lang="zh-CN" altLang="en-US" sz="2300">
                <a:ea typeface="楷体_GB2312" pitchFamily="1" charset="-122"/>
              </a:rPr>
              <a:t>     有效的工程造价控制应体现以下三项原则：</a:t>
            </a:r>
            <a:r>
              <a:rPr lang="zh-CN" altLang="en-US" sz="2900"/>
              <a:t> </a:t>
            </a:r>
            <a:endParaRPr lang="zh-CN" altLang="en-US" sz="2900"/>
          </a:p>
          <a:p>
            <a:pPr>
              <a:buNone/>
            </a:pPr>
            <a:r>
              <a:rPr lang="zh-CN" altLang="en-US" sz="2300">
                <a:latin typeface="楷体_GB2312" pitchFamily="1" charset="-122"/>
                <a:ea typeface="楷体_GB2312" pitchFamily="1" charset="-122"/>
              </a:rPr>
              <a:t> （</a:t>
            </a:r>
            <a:r>
              <a:rPr lang="en-US" altLang="zh-CN" sz="2300">
                <a:latin typeface="楷体_GB2312" pitchFamily="1" charset="-122"/>
                <a:ea typeface="楷体_GB2312" pitchFamily="1" charset="-122"/>
              </a:rPr>
              <a:t>1</a:t>
            </a:r>
            <a:r>
              <a:rPr lang="zh-CN" altLang="en-US" sz="2300">
                <a:latin typeface="楷体_GB2312" pitchFamily="1" charset="-122"/>
                <a:ea typeface="楷体_GB2312" pitchFamily="1" charset="-122"/>
              </a:rPr>
              <a:t>）以设计阶段为重点的建设全过程造价控制。 </a:t>
            </a:r>
            <a:endParaRPr lang="zh-CN" altLang="en-US" sz="2300">
              <a:latin typeface="楷体_GB2312" pitchFamily="1" charset="-122"/>
              <a:ea typeface="楷体_GB2312" pitchFamily="1" charset="-122"/>
            </a:endParaRPr>
          </a:p>
          <a:p>
            <a:pPr>
              <a:buNone/>
            </a:pPr>
            <a:r>
              <a:rPr lang="zh-CN" altLang="en-US" sz="2300">
                <a:latin typeface="楷体_GB2312" pitchFamily="1" charset="-122"/>
                <a:ea typeface="楷体_GB2312" pitchFamily="1" charset="-122"/>
              </a:rPr>
              <a:t> （</a:t>
            </a:r>
            <a:r>
              <a:rPr lang="en-US" altLang="zh-CN" sz="2300">
                <a:latin typeface="楷体_GB2312" pitchFamily="1" charset="-122"/>
                <a:ea typeface="楷体_GB2312" pitchFamily="1" charset="-122"/>
              </a:rPr>
              <a:t>2</a:t>
            </a:r>
            <a:r>
              <a:rPr lang="zh-CN" altLang="en-US" sz="2300">
                <a:latin typeface="楷体_GB2312" pitchFamily="1" charset="-122"/>
                <a:ea typeface="楷体_GB2312" pitchFamily="1" charset="-122"/>
              </a:rPr>
              <a:t>）主动控制，以取得令人满意的效果。 </a:t>
            </a:r>
            <a:endParaRPr lang="zh-CN" altLang="en-US" sz="2300">
              <a:latin typeface="楷体_GB2312" pitchFamily="1" charset="-122"/>
              <a:ea typeface="楷体_GB2312" pitchFamily="1" charset="-122"/>
            </a:endParaRPr>
          </a:p>
          <a:p>
            <a:pPr>
              <a:buNone/>
            </a:pPr>
            <a:r>
              <a:rPr lang="zh-CN" altLang="en-US" sz="2300">
                <a:latin typeface="楷体_GB2312" pitchFamily="1" charset="-122"/>
                <a:ea typeface="楷体_GB2312" pitchFamily="1" charset="-122"/>
              </a:rPr>
              <a:t> （</a:t>
            </a:r>
            <a:r>
              <a:rPr lang="en-US" altLang="zh-CN" sz="2300">
                <a:latin typeface="楷体_GB2312" pitchFamily="1" charset="-122"/>
                <a:ea typeface="楷体_GB2312" pitchFamily="1" charset="-122"/>
              </a:rPr>
              <a:t>3</a:t>
            </a:r>
            <a:r>
              <a:rPr lang="zh-CN" altLang="en-US" sz="2300">
                <a:latin typeface="楷体_GB2312" pitchFamily="1" charset="-122"/>
                <a:ea typeface="楷体_GB2312" pitchFamily="1" charset="-122"/>
              </a:rPr>
              <a:t>）技术与经济相结合是控制工程造价最有效的手段。</a:t>
            </a:r>
            <a:r>
              <a:rPr lang="zh-CN" altLang="en-US" sz="2900"/>
              <a:t> </a:t>
            </a:r>
            <a:endParaRPr lang="zh-CN" altLang="en-US" sz="2900"/>
          </a:p>
          <a:p>
            <a:pPr>
              <a:buNone/>
            </a:pPr>
            <a:endParaRPr lang="zh-CN" altLang="en-US" sz="2900"/>
          </a:p>
        </p:txBody>
      </p:sp>
      <p:sp>
        <p:nvSpPr>
          <p:cNvPr id="66563" name="文本框 46083"/>
          <p:cNvSpPr txBox="1"/>
          <p:nvPr/>
        </p:nvSpPr>
        <p:spPr>
          <a:xfrm>
            <a:off x="2124075" y="6165850"/>
            <a:ext cx="6121400" cy="496888"/>
          </a:xfrm>
          <a:prstGeom prst="rect">
            <a:avLst/>
          </a:prstGeom>
          <a:noFill/>
          <a:ln w="9525">
            <a:noFill/>
          </a:ln>
        </p:spPr>
        <p:txBody>
          <a:bodyPr lIns="69214" tIns="34606" rIns="69214" bIns="34606" anchor="t">
            <a:spAutoFit/>
          </a:bodyPr>
          <a:p>
            <a:pPr algn="r">
              <a:lnSpc>
                <a:spcPct val="140000"/>
              </a:lnSpc>
              <a:spcBef>
                <a:spcPct val="50000"/>
              </a:spcBef>
            </a:pPr>
            <a:r>
              <a:rPr lang="en-US" altLang="zh-CN" sz="2000" b="1" dirty="0">
                <a:solidFill>
                  <a:srgbClr val="FF6600"/>
                </a:solidFill>
                <a:latin typeface="Verdana" panose="020B0604030504040204" pitchFamily="2" charset="0"/>
                <a:ea typeface="宋体" panose="02010600030101010101" pitchFamily="2" charset="-122"/>
              </a:rPr>
              <a:t>1.3 </a:t>
            </a:r>
            <a:r>
              <a:rPr lang="zh-CN" altLang="en-US" sz="2000" b="1" dirty="0">
                <a:solidFill>
                  <a:srgbClr val="FF6600"/>
                </a:solidFill>
                <a:latin typeface="Verdana" panose="020B0604030504040204" pitchFamily="2" charset="0"/>
                <a:ea typeface="宋体" panose="02010600030101010101" pitchFamily="2" charset="-122"/>
              </a:rPr>
              <a:t>工程造价控制</a:t>
            </a:r>
            <a:endParaRPr lang="zh-CN" altLang="en-US" sz="2000" b="1" dirty="0">
              <a:solidFill>
                <a:srgbClr val="FF6600"/>
              </a:solidFill>
              <a:latin typeface="Verdana" panose="020B0604030504040204" pitchFamily="2" charset="0"/>
              <a:ea typeface="宋体" panose="02010600030101010101" pitchFamily="2" charset="-122"/>
            </a:endParaRPr>
          </a:p>
        </p:txBody>
      </p:sp>
    </p:spTree>
  </p:cSld>
  <p:clrMapOvr>
    <a:masterClrMapping/>
  </p:clrMapOvr>
  <p:transition spd="med">
    <p:cover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7585" name="标题 47105"/>
          <p:cNvSpPr>
            <a:spLocks noGrp="1"/>
          </p:cNvSpPr>
          <p:nvPr>
            <p:ph type="title"/>
          </p:nvPr>
        </p:nvSpPr>
        <p:spPr>
          <a:xfrm>
            <a:off x="457200" y="274638"/>
            <a:ext cx="8229600" cy="258762"/>
          </a:xfrm>
        </p:spPr>
        <p:txBody>
          <a:bodyPr anchor="b"/>
          <a:p>
            <a:r>
              <a:rPr lang="zh-CN" altLang="en-US" sz="2800">
                <a:ea typeface="华文楷体" pitchFamily="2" charset="-122"/>
              </a:rPr>
              <a:t>不同建设阶段影响投资控制程度的坐标图</a:t>
            </a:r>
            <a:endParaRPr lang="zh-CN" altLang="en-US" sz="2800">
              <a:solidFill>
                <a:srgbClr val="FF0000"/>
              </a:solidFill>
              <a:ea typeface="华文楷体" pitchFamily="2" charset="-122"/>
            </a:endParaRPr>
          </a:p>
        </p:txBody>
      </p:sp>
      <p:sp>
        <p:nvSpPr>
          <p:cNvPr id="67586" name="文本框 47106"/>
          <p:cNvSpPr txBox="1"/>
          <p:nvPr/>
        </p:nvSpPr>
        <p:spPr>
          <a:xfrm>
            <a:off x="7010400" y="960438"/>
            <a:ext cx="1981200" cy="5592762"/>
          </a:xfrm>
          <a:prstGeom prst="rect">
            <a:avLst/>
          </a:prstGeom>
          <a:noFill/>
          <a:ln w="9525">
            <a:noFill/>
          </a:ln>
        </p:spPr>
        <p:txBody>
          <a:bodyPr anchor="t">
            <a:spAutoFit/>
          </a:bodyPr>
          <a:p>
            <a:pPr>
              <a:spcBef>
                <a:spcPct val="50000"/>
              </a:spcBef>
            </a:pPr>
            <a:r>
              <a:rPr lang="zh-CN" altLang="en-US" sz="1600" dirty="0">
                <a:latin typeface="华文楷体" pitchFamily="2" charset="-122"/>
                <a:ea typeface="华文楷体" pitchFamily="2" charset="-122"/>
              </a:rPr>
              <a:t>从该图可以看出，影响项目投资最大的阶段，是约占工程项目建设周期</a:t>
            </a:r>
            <a:r>
              <a:rPr lang="en-US" altLang="zh-CN" sz="1600" dirty="0">
                <a:latin typeface="华文楷体" pitchFamily="2" charset="-122"/>
                <a:ea typeface="华文楷体" pitchFamily="2" charset="-122"/>
              </a:rPr>
              <a:t>1/4</a:t>
            </a:r>
            <a:r>
              <a:rPr lang="zh-CN" altLang="en-US" sz="1600" dirty="0">
                <a:latin typeface="华文楷体" pitchFamily="2" charset="-122"/>
                <a:ea typeface="华文楷体" pitchFamily="2" charset="-122"/>
              </a:rPr>
              <a:t>的技术设计前的工作阶段。在初步设计阶段，影响项目投资的可能性为</a:t>
            </a:r>
            <a:r>
              <a:rPr lang="en-US" altLang="zh-CN" sz="1600" dirty="0">
                <a:latin typeface="华文楷体" pitchFamily="2" charset="-122"/>
                <a:ea typeface="华文楷体" pitchFamily="2" charset="-122"/>
              </a:rPr>
              <a:t>75%</a:t>
            </a:r>
            <a:r>
              <a:rPr lang="zh-CN" altLang="en-US" sz="1600" dirty="0">
                <a:latin typeface="华文楷体" pitchFamily="2" charset="-122"/>
                <a:ea typeface="华文楷体" pitchFamily="2" charset="-122"/>
              </a:rPr>
              <a:t>～</a:t>
            </a:r>
            <a:r>
              <a:rPr lang="en-US" altLang="zh-CN" sz="1600" dirty="0">
                <a:latin typeface="华文楷体" pitchFamily="2" charset="-122"/>
                <a:ea typeface="华文楷体" pitchFamily="2" charset="-122"/>
              </a:rPr>
              <a:t>95%</a:t>
            </a:r>
            <a:r>
              <a:rPr lang="zh-CN" altLang="en-US" sz="1600" dirty="0">
                <a:latin typeface="华文楷体" pitchFamily="2" charset="-122"/>
                <a:ea typeface="华文楷体" pitchFamily="2" charset="-122"/>
              </a:rPr>
              <a:t>；在技术设计阶段，影响项目投资的可能性为</a:t>
            </a:r>
            <a:r>
              <a:rPr lang="en-US" altLang="zh-CN" sz="1600" dirty="0">
                <a:latin typeface="华文楷体" pitchFamily="2" charset="-122"/>
                <a:ea typeface="华文楷体" pitchFamily="2" charset="-122"/>
              </a:rPr>
              <a:t>35%</a:t>
            </a:r>
            <a:r>
              <a:rPr lang="zh-CN" altLang="en-US" sz="1600" dirty="0">
                <a:latin typeface="华文楷体" pitchFamily="2" charset="-122"/>
                <a:ea typeface="华文楷体" pitchFamily="2" charset="-122"/>
              </a:rPr>
              <a:t>～</a:t>
            </a:r>
            <a:r>
              <a:rPr lang="en-US" altLang="zh-CN" sz="1600" dirty="0">
                <a:latin typeface="华文楷体" pitchFamily="2" charset="-122"/>
                <a:ea typeface="华文楷体" pitchFamily="2" charset="-122"/>
              </a:rPr>
              <a:t>75%</a:t>
            </a:r>
            <a:r>
              <a:rPr lang="zh-CN" altLang="en-US" sz="1600" dirty="0">
                <a:latin typeface="华文楷体" pitchFamily="2" charset="-122"/>
                <a:ea typeface="华文楷体" pitchFamily="2" charset="-122"/>
              </a:rPr>
              <a:t>；在施工图设计阶段，影响项目投资的可能性为</a:t>
            </a:r>
            <a:r>
              <a:rPr lang="en-US" altLang="zh-CN" sz="1600" dirty="0">
                <a:latin typeface="华文楷体" pitchFamily="2" charset="-122"/>
                <a:ea typeface="华文楷体" pitchFamily="2" charset="-122"/>
              </a:rPr>
              <a:t>5%</a:t>
            </a:r>
            <a:r>
              <a:rPr lang="zh-CN" altLang="en-US" sz="1600" dirty="0">
                <a:latin typeface="华文楷体" pitchFamily="2" charset="-122"/>
                <a:ea typeface="华文楷体" pitchFamily="2" charset="-122"/>
              </a:rPr>
              <a:t>～</a:t>
            </a:r>
            <a:r>
              <a:rPr lang="en-US" altLang="zh-CN" sz="1600" dirty="0">
                <a:latin typeface="华文楷体" pitchFamily="2" charset="-122"/>
                <a:ea typeface="华文楷体" pitchFamily="2" charset="-122"/>
              </a:rPr>
              <a:t>35%</a:t>
            </a:r>
            <a:r>
              <a:rPr lang="zh-CN" altLang="en-US" sz="1600" dirty="0">
                <a:latin typeface="华文楷体" pitchFamily="2" charset="-122"/>
                <a:ea typeface="华文楷体" pitchFamily="2" charset="-122"/>
              </a:rPr>
              <a:t>。</a:t>
            </a:r>
            <a:endParaRPr lang="zh-CN" altLang="en-US" sz="1600" dirty="0">
              <a:latin typeface="华文楷体" pitchFamily="2" charset="-122"/>
              <a:ea typeface="华文楷体" pitchFamily="2" charset="-122"/>
            </a:endParaRPr>
          </a:p>
          <a:p>
            <a:pPr>
              <a:spcBef>
                <a:spcPct val="50000"/>
              </a:spcBef>
            </a:pPr>
            <a:r>
              <a:rPr lang="zh-CN" altLang="en-US" sz="1600" dirty="0">
                <a:latin typeface="华文楷体" pitchFamily="2" charset="-122"/>
                <a:ea typeface="华文楷体" pitchFamily="2" charset="-122"/>
              </a:rPr>
              <a:t>很显然，项目投资控制的重点在于施工以前的投资决策和设计阶段，而在项目做出投资决策后，控制项目投资的关键就在于设计。</a:t>
            </a:r>
            <a:endParaRPr lang="zh-CN" altLang="en-US" sz="1600" dirty="0">
              <a:latin typeface="华文楷体" pitchFamily="2" charset="-122"/>
              <a:ea typeface="华文楷体" pitchFamily="2" charset="-122"/>
            </a:endParaRPr>
          </a:p>
        </p:txBody>
      </p:sp>
      <p:pic>
        <p:nvPicPr>
          <p:cNvPr id="67587" name="图片 47107" descr="绘图1"/>
          <p:cNvPicPr>
            <a:picLocks noChangeAspect="1"/>
          </p:cNvPicPr>
          <p:nvPr/>
        </p:nvPicPr>
        <p:blipFill>
          <a:blip r:embed="rId1"/>
          <a:stretch>
            <a:fillRect/>
          </a:stretch>
        </p:blipFill>
        <p:spPr>
          <a:xfrm>
            <a:off x="228600" y="1143000"/>
            <a:ext cx="6858000" cy="4916488"/>
          </a:xfrm>
          <a:prstGeom prst="rect">
            <a:avLst/>
          </a:prstGeom>
          <a:noFill/>
          <a:ln w="9525">
            <a:noFill/>
          </a:ln>
        </p:spPr>
      </p:pic>
    </p:spTree>
  </p:cSld>
  <p:clrMapOvr>
    <a:masterClrMapping/>
  </p:clrMapOvr>
  <p:transition spd="med">
    <p:cover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8609" name="标题 48129"/>
          <p:cNvSpPr>
            <a:spLocks noGrp="1"/>
          </p:cNvSpPr>
          <p:nvPr>
            <p:ph type="title"/>
          </p:nvPr>
        </p:nvSpPr>
        <p:spPr/>
        <p:txBody>
          <a:bodyPr anchor="b"/>
          <a:p>
            <a:r>
              <a:rPr lang="zh-CN" altLang="en-US"/>
              <a:t>多选题</a:t>
            </a:r>
            <a:endParaRPr lang="zh-CN" altLang="en-US"/>
          </a:p>
        </p:txBody>
      </p:sp>
      <p:sp>
        <p:nvSpPr>
          <p:cNvPr id="68610" name="文本占位符 48130"/>
          <p:cNvSpPr>
            <a:spLocks noGrp="1"/>
          </p:cNvSpPr>
          <p:nvPr>
            <p:ph idx="1"/>
          </p:nvPr>
        </p:nvSpPr>
        <p:spPr/>
        <p:txBody>
          <a:bodyPr anchor="t"/>
          <a:p>
            <a:pPr>
              <a:buNone/>
            </a:pPr>
            <a:r>
              <a:rPr lang="en-US" altLang="zh-CN"/>
              <a:t>1.</a:t>
            </a:r>
            <a:r>
              <a:rPr lang="zh-CN" altLang="en-US"/>
              <a:t>（</a:t>
            </a:r>
            <a:r>
              <a:rPr lang="en-US" altLang="zh-CN"/>
              <a:t>13</a:t>
            </a:r>
            <a:r>
              <a:rPr lang="zh-CN" altLang="en-US"/>
              <a:t>年）工程造价的有效控制应遵循的原则是（　　）</a:t>
            </a:r>
            <a:endParaRPr lang="zh-CN" altLang="en-US"/>
          </a:p>
          <a:p>
            <a:r>
              <a:rPr lang="zh-CN" altLang="en-US"/>
              <a:t>Ａ．以设计阶段为重点进行建设全过程造价控制</a:t>
            </a:r>
            <a:endParaRPr lang="zh-CN" altLang="en-US"/>
          </a:p>
          <a:p>
            <a:r>
              <a:rPr lang="zh-CN" altLang="en-US"/>
              <a:t>Ｂ．主动控制，已取得令人满意的效果</a:t>
            </a:r>
            <a:endParaRPr lang="zh-CN" altLang="en-US"/>
          </a:p>
          <a:p>
            <a:r>
              <a:rPr lang="zh-CN" altLang="en-US"/>
              <a:t>Ｃ．技术和经济相结合</a:t>
            </a:r>
            <a:endParaRPr lang="zh-CN" altLang="en-US"/>
          </a:p>
          <a:p>
            <a:r>
              <a:rPr lang="zh-CN" altLang="en-US"/>
              <a:t>Ｄ．以经济手段为主进行控制</a:t>
            </a:r>
            <a:endParaRPr lang="zh-CN" altLang="en-US"/>
          </a:p>
          <a:p>
            <a:endParaRPr lang="zh-CN" altLang="en-US"/>
          </a:p>
        </p:txBody>
      </p:sp>
    </p:spTree>
  </p:cSld>
  <p:clrMapOvr>
    <a:masterClrMapping/>
  </p:clrMapOvr>
  <p:transition spd="med">
    <p:cover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154" name="文本框 49153"/>
          <p:cNvSpPr txBox="1"/>
          <p:nvPr/>
        </p:nvSpPr>
        <p:spPr>
          <a:xfrm>
            <a:off x="457200" y="1690688"/>
            <a:ext cx="7467600" cy="519112"/>
          </a:xfrm>
          <a:prstGeom prst="rect">
            <a:avLst/>
          </a:prstGeom>
          <a:noFill/>
          <a:ln w="9525">
            <a:noFill/>
          </a:ln>
        </p:spPr>
        <p:txBody>
          <a:bodyPr anchor="t">
            <a:spAutoFit/>
          </a:bodyPr>
          <a:p>
            <a:pPr algn="just">
              <a:spcBef>
                <a:spcPct val="50000"/>
              </a:spcBef>
            </a:pPr>
            <a:r>
              <a:rPr lang="zh-CN" altLang="en-US" sz="2800" dirty="0">
                <a:latin typeface="宋体" panose="02010600030101010101" pitchFamily="2" charset="-122"/>
                <a:ea typeface="宋体" panose="02010600030101010101" pitchFamily="2" charset="-122"/>
              </a:rPr>
              <a:t>* 组织：结构、人员、分工、工作流程、</a:t>
            </a:r>
            <a:r>
              <a:rPr lang="en-US" altLang="zh-CN" sz="2800" dirty="0">
                <a:latin typeface="宋体" panose="02010600030101010101" pitchFamily="2" charset="-122"/>
                <a:ea typeface="宋体" panose="02010600030101010101" pitchFamily="2" charset="-122"/>
              </a:rPr>
              <a:t>…</a:t>
            </a:r>
            <a:endParaRPr lang="en-US" altLang="zh-CN" sz="2800" dirty="0">
              <a:latin typeface="宋体" panose="02010600030101010101" pitchFamily="2" charset="-122"/>
              <a:ea typeface="宋体" panose="02010600030101010101" pitchFamily="2" charset="-122"/>
            </a:endParaRPr>
          </a:p>
        </p:txBody>
      </p:sp>
      <p:sp>
        <p:nvSpPr>
          <p:cNvPr id="49155" name="矩形 49154"/>
          <p:cNvSpPr/>
          <p:nvPr/>
        </p:nvSpPr>
        <p:spPr>
          <a:xfrm>
            <a:off x="457200" y="2406650"/>
            <a:ext cx="7924800" cy="946150"/>
          </a:xfrm>
          <a:prstGeom prst="rect">
            <a:avLst/>
          </a:prstGeom>
          <a:noFill/>
          <a:ln w="9525">
            <a:noFill/>
          </a:ln>
        </p:spPr>
        <p:txBody>
          <a:bodyPr anchor="t">
            <a:spAutoFit/>
          </a:bodyPr>
          <a:p>
            <a:r>
              <a:rPr lang="zh-CN" altLang="en-US" sz="2800" dirty="0">
                <a:latin typeface="宋体" panose="02010600030101010101" pitchFamily="2" charset="-122"/>
                <a:ea typeface="宋体" panose="02010600030101010101" pitchFamily="2" charset="-122"/>
              </a:rPr>
              <a:t>* 技术：方案竞赛、比选优化，施工方案、材料  </a:t>
            </a:r>
            <a:endParaRPr lang="zh-CN" altLang="en-US" sz="2800" dirty="0">
              <a:latin typeface="宋体" panose="02010600030101010101" pitchFamily="2" charset="-122"/>
              <a:ea typeface="宋体" panose="02010600030101010101" pitchFamily="2" charset="-122"/>
            </a:endParaRPr>
          </a:p>
          <a:p>
            <a:r>
              <a:rPr lang="zh-CN" altLang="en-US" sz="2800" dirty="0">
                <a:latin typeface="宋体" panose="02010600030101010101" pitchFamily="2" charset="-122"/>
                <a:ea typeface="宋体" panose="02010600030101010101" pitchFamily="2" charset="-122"/>
              </a:rPr>
              <a:t>        设备选择、生产工艺、 </a:t>
            </a:r>
            <a:r>
              <a:rPr lang="en-US" altLang="zh-CN" sz="2800" dirty="0">
                <a:latin typeface="宋体" panose="02010600030101010101" pitchFamily="2" charset="-122"/>
                <a:ea typeface="宋体" panose="02010600030101010101" pitchFamily="2" charset="-122"/>
              </a:rPr>
              <a:t>…</a:t>
            </a:r>
            <a:endParaRPr lang="en-US" altLang="zh-CN" sz="2800" dirty="0">
              <a:latin typeface="宋体" panose="02010600030101010101" pitchFamily="2" charset="-122"/>
              <a:ea typeface="宋体" panose="02010600030101010101" pitchFamily="2" charset="-122"/>
            </a:endParaRPr>
          </a:p>
        </p:txBody>
      </p:sp>
      <p:sp>
        <p:nvSpPr>
          <p:cNvPr id="49156" name="矩形 49155"/>
          <p:cNvSpPr/>
          <p:nvPr/>
        </p:nvSpPr>
        <p:spPr>
          <a:xfrm>
            <a:off x="457200" y="3473450"/>
            <a:ext cx="8229600" cy="946150"/>
          </a:xfrm>
          <a:prstGeom prst="rect">
            <a:avLst/>
          </a:prstGeom>
          <a:noFill/>
          <a:ln w="9525">
            <a:noFill/>
          </a:ln>
        </p:spPr>
        <p:txBody>
          <a:bodyPr anchor="t">
            <a:spAutoFit/>
          </a:bodyPr>
          <a:p>
            <a:r>
              <a:rPr lang="zh-CN" altLang="en-US" sz="2800" dirty="0">
                <a:latin typeface="宋体" panose="02010600030101010101" pitchFamily="2" charset="-122"/>
                <a:ea typeface="宋体" panose="02010600030101010101" pitchFamily="2" charset="-122"/>
              </a:rPr>
              <a:t>* 经济：目标、规划、价值工程、计划</a:t>
            </a:r>
            <a:r>
              <a:rPr lang="en-US" altLang="zh-CN" sz="2800" dirty="0">
                <a:latin typeface="宋体" panose="02010600030101010101" pitchFamily="2" charset="-122"/>
                <a:ea typeface="宋体" panose="02010600030101010101" pitchFamily="2" charset="-122"/>
              </a:rPr>
              <a:t>/</a:t>
            </a:r>
            <a:r>
              <a:rPr lang="zh-CN" altLang="en-US" sz="2800" dirty="0">
                <a:latin typeface="宋体" panose="02010600030101010101" pitchFamily="2" charset="-122"/>
                <a:ea typeface="宋体" panose="02010600030101010101" pitchFamily="2" charset="-122"/>
              </a:rPr>
              <a:t>实际比较、</a:t>
            </a:r>
            <a:endParaRPr lang="zh-CN" altLang="en-US" sz="2800" dirty="0">
              <a:latin typeface="宋体" panose="02010600030101010101" pitchFamily="2" charset="-122"/>
              <a:ea typeface="宋体" panose="02010600030101010101" pitchFamily="2" charset="-122"/>
            </a:endParaRPr>
          </a:p>
          <a:p>
            <a:r>
              <a:rPr lang="zh-CN" altLang="en-US" sz="2800" dirty="0">
                <a:latin typeface="宋体" panose="02010600030101010101" pitchFamily="2" charset="-122"/>
                <a:ea typeface="宋体" panose="02010600030101010101" pitchFamily="2" charset="-122"/>
              </a:rPr>
              <a:t>        支出审查、 </a:t>
            </a:r>
            <a:r>
              <a:rPr lang="en-US" altLang="zh-CN" sz="2800" dirty="0">
                <a:latin typeface="宋体" panose="02010600030101010101" pitchFamily="2" charset="-122"/>
                <a:ea typeface="宋体" panose="02010600030101010101" pitchFamily="2" charset="-122"/>
              </a:rPr>
              <a:t>…</a:t>
            </a:r>
            <a:endParaRPr lang="en-US" altLang="zh-CN" sz="2800" dirty="0">
              <a:latin typeface="宋体" panose="02010600030101010101" pitchFamily="2" charset="-122"/>
              <a:ea typeface="宋体" panose="02010600030101010101" pitchFamily="2" charset="-122"/>
            </a:endParaRPr>
          </a:p>
        </p:txBody>
      </p:sp>
      <p:sp>
        <p:nvSpPr>
          <p:cNvPr id="49157" name="矩形 49156"/>
          <p:cNvSpPr/>
          <p:nvPr/>
        </p:nvSpPr>
        <p:spPr>
          <a:xfrm>
            <a:off x="485775" y="4559300"/>
            <a:ext cx="8007350" cy="519113"/>
          </a:xfrm>
          <a:prstGeom prst="rect">
            <a:avLst/>
          </a:prstGeom>
          <a:noFill/>
          <a:ln w="9525">
            <a:noFill/>
          </a:ln>
        </p:spPr>
        <p:txBody>
          <a:bodyPr wrap="none" anchor="t">
            <a:spAutoFit/>
          </a:bodyPr>
          <a:p>
            <a:pPr algn="ctr">
              <a:spcBef>
                <a:spcPct val="50000"/>
              </a:spcBef>
            </a:pPr>
            <a:r>
              <a:rPr lang="zh-CN" altLang="en-US" sz="2800" dirty="0">
                <a:latin typeface="宋体" panose="02010600030101010101" pitchFamily="2" charset="-122"/>
                <a:ea typeface="宋体" panose="02010600030101010101" pitchFamily="2" charset="-122"/>
              </a:rPr>
              <a:t>* 合同：模式、结构、条款、索赔、变更控制、</a:t>
            </a:r>
            <a:r>
              <a:rPr lang="en-US" altLang="zh-CN" sz="2800" dirty="0">
                <a:latin typeface="宋体" panose="02010600030101010101" pitchFamily="2" charset="-122"/>
                <a:ea typeface="宋体" panose="02010600030101010101" pitchFamily="2" charset="-122"/>
              </a:rPr>
              <a:t>…</a:t>
            </a:r>
            <a:endParaRPr lang="en-US" altLang="zh-CN" sz="2800" dirty="0">
              <a:latin typeface="宋体" panose="02010600030101010101" pitchFamily="2" charset="-122"/>
              <a:ea typeface="宋体" panose="02010600030101010101" pitchFamily="2" charset="-122"/>
            </a:endParaRPr>
          </a:p>
        </p:txBody>
      </p:sp>
      <p:sp>
        <p:nvSpPr>
          <p:cNvPr id="49158" name="矩形 49157"/>
          <p:cNvSpPr/>
          <p:nvPr/>
        </p:nvSpPr>
        <p:spPr>
          <a:xfrm>
            <a:off x="3773488" y="5791200"/>
            <a:ext cx="5370512" cy="519113"/>
          </a:xfrm>
          <a:prstGeom prst="rect">
            <a:avLst/>
          </a:prstGeom>
          <a:noFill/>
          <a:ln w="9525">
            <a:noFill/>
          </a:ln>
        </p:spPr>
        <p:txBody>
          <a:bodyPr anchor="t">
            <a:spAutoFit/>
          </a:bodyPr>
          <a:p>
            <a:pPr algn="ctr">
              <a:spcBef>
                <a:spcPct val="50000"/>
              </a:spcBef>
            </a:pPr>
            <a:r>
              <a:rPr lang="zh-CN" altLang="en-US" sz="2800" b="1" dirty="0">
                <a:solidFill>
                  <a:srgbClr val="0066FF"/>
                </a:solidFill>
                <a:latin typeface="幼圆" pitchFamily="1" charset="-122"/>
                <a:ea typeface="幼圆" pitchFamily="1" charset="-122"/>
              </a:rPr>
              <a:t>技术</a:t>
            </a:r>
            <a:r>
              <a:rPr lang="en-US" altLang="zh-CN" sz="2800" b="1" dirty="0">
                <a:solidFill>
                  <a:srgbClr val="0066FF"/>
                </a:solidFill>
                <a:latin typeface="幼圆" pitchFamily="1" charset="-122"/>
                <a:ea typeface="幼圆" pitchFamily="1" charset="-122"/>
              </a:rPr>
              <a:t>+</a:t>
            </a:r>
            <a:r>
              <a:rPr lang="zh-CN" altLang="en-US" sz="2800" b="1" dirty="0">
                <a:solidFill>
                  <a:srgbClr val="0066FF"/>
                </a:solidFill>
                <a:latin typeface="幼圆" pitchFamily="1" charset="-122"/>
                <a:ea typeface="幼圆" pitchFamily="1" charset="-122"/>
              </a:rPr>
              <a:t>经济＋组织＋合同（组合）</a:t>
            </a:r>
            <a:endParaRPr lang="zh-CN" altLang="en-US" sz="2800" b="1" dirty="0">
              <a:solidFill>
                <a:srgbClr val="0066FF"/>
              </a:solidFill>
              <a:latin typeface="幼圆" pitchFamily="1" charset="-122"/>
              <a:ea typeface="幼圆" pitchFamily="1" charset="-122"/>
            </a:endParaRPr>
          </a:p>
        </p:txBody>
      </p:sp>
      <p:sp>
        <p:nvSpPr>
          <p:cNvPr id="49159" name="矩形 49158"/>
          <p:cNvSpPr/>
          <p:nvPr/>
        </p:nvSpPr>
        <p:spPr>
          <a:xfrm>
            <a:off x="466725" y="5791200"/>
            <a:ext cx="2449513" cy="519113"/>
          </a:xfrm>
          <a:prstGeom prst="rect">
            <a:avLst/>
          </a:prstGeom>
          <a:noFill/>
          <a:ln w="9525">
            <a:noFill/>
          </a:ln>
        </p:spPr>
        <p:txBody>
          <a:bodyPr anchor="t">
            <a:spAutoFit/>
          </a:bodyPr>
          <a:p>
            <a:pPr algn="ctr">
              <a:spcBef>
                <a:spcPct val="50000"/>
              </a:spcBef>
            </a:pPr>
            <a:r>
              <a:rPr lang="zh-CN" altLang="en-US" sz="2800" b="1" dirty="0">
                <a:solidFill>
                  <a:srgbClr val="FF3300"/>
                </a:solidFill>
                <a:latin typeface="幼圆" pitchFamily="1" charset="-122"/>
                <a:ea typeface="幼圆" pitchFamily="1" charset="-122"/>
              </a:rPr>
              <a:t>最有效的手段</a:t>
            </a:r>
            <a:endParaRPr lang="zh-CN" altLang="en-US" sz="2800" b="1" dirty="0">
              <a:solidFill>
                <a:srgbClr val="FF3300"/>
              </a:solidFill>
              <a:latin typeface="幼圆" pitchFamily="1" charset="-122"/>
              <a:ea typeface="幼圆" pitchFamily="1" charset="-122"/>
            </a:endParaRPr>
          </a:p>
        </p:txBody>
      </p:sp>
      <p:sp>
        <p:nvSpPr>
          <p:cNvPr id="49160" name="右箭头 49159"/>
          <p:cNvSpPr/>
          <p:nvPr/>
        </p:nvSpPr>
        <p:spPr>
          <a:xfrm rot="-10794091">
            <a:off x="2819400" y="5943600"/>
            <a:ext cx="914400" cy="381000"/>
          </a:xfrm>
          <a:prstGeom prst="rightArrow">
            <a:avLst>
              <a:gd name="adj1" fmla="val 50000"/>
              <a:gd name="adj2" fmla="val 60000"/>
            </a:avLst>
          </a:prstGeom>
          <a:solidFill>
            <a:schemeClr val="accent1"/>
          </a:solidFill>
          <a:ln w="9525" cap="flat" cmpd="sng">
            <a:solidFill>
              <a:schemeClr val="tx1"/>
            </a:solidFill>
            <a:prstDash val="solid"/>
            <a:miter/>
            <a:headEnd type="none" w="med" len="med"/>
            <a:tailEnd type="none" w="med" len="med"/>
          </a:ln>
        </p:spPr>
        <p:txBody>
          <a:bodyPr anchor="t"/>
          <a:p>
            <a:endParaRPr lang="zh-CN" altLang="en-US">
              <a:latin typeface="Verdana" panose="020B0604030504040204" pitchFamily="2" charset="0"/>
              <a:ea typeface="宋体" panose="02010600030101010101" pitchFamily="2" charset="-122"/>
            </a:endParaRPr>
          </a:p>
        </p:txBody>
      </p:sp>
      <p:sp>
        <p:nvSpPr>
          <p:cNvPr id="69640" name="文本框 49160"/>
          <p:cNvSpPr txBox="1"/>
          <p:nvPr/>
        </p:nvSpPr>
        <p:spPr>
          <a:xfrm>
            <a:off x="179388" y="188913"/>
            <a:ext cx="8229600" cy="1143000"/>
          </a:xfrm>
          <a:prstGeom prst="rect">
            <a:avLst/>
          </a:prstGeom>
          <a:noFill/>
          <a:ln w="9525">
            <a:noFill/>
          </a:ln>
        </p:spPr>
        <p:txBody>
          <a:bodyPr anchor="ctr"/>
          <a:p>
            <a:pPr>
              <a:spcBef>
                <a:spcPct val="50000"/>
              </a:spcBef>
            </a:pPr>
            <a:r>
              <a:rPr lang="en-US" altLang="zh-CN" sz="3400" b="1">
                <a:latin typeface="黑体" panose="02010609060101010101" pitchFamily="2" charset="-122"/>
                <a:ea typeface="黑体" panose="02010609060101010101" pitchFamily="2" charset="-122"/>
              </a:rPr>
              <a:t> </a:t>
            </a:r>
            <a:r>
              <a:rPr lang="zh-CN" altLang="en-US" sz="3400" b="1">
                <a:latin typeface="黑体" panose="02010609060101010101" pitchFamily="2" charset="-122"/>
                <a:ea typeface="黑体" panose="02010609060101010101" pitchFamily="2" charset="-122"/>
              </a:rPr>
              <a:t>投资控制最有效的手段</a:t>
            </a:r>
            <a:endParaRPr lang="zh-CN" altLang="en-US" sz="3400" b="1">
              <a:latin typeface="黑体" panose="02010609060101010101" pitchFamily="2" charset="-122"/>
              <a:ea typeface="黑体" panose="02010609060101010101" pitchFamily="2" charset="-122"/>
            </a:endParaRPr>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9154"/>
                                        </p:tgtEl>
                                        <p:attrNameLst>
                                          <p:attrName>style.visibility</p:attrName>
                                        </p:attrNameLst>
                                      </p:cBhvr>
                                      <p:to>
                                        <p:strVal val="visible"/>
                                      </p:to>
                                    </p:set>
                                    <p:anim calcmode="lin" valueType="num">
                                      <p:cBhvr additive="base">
                                        <p:cTn id="7" dur="500" fill="hold"/>
                                        <p:tgtEl>
                                          <p:spTgt spid="49154"/>
                                        </p:tgtEl>
                                        <p:attrNameLst>
                                          <p:attrName>ppt_x</p:attrName>
                                        </p:attrNameLst>
                                      </p:cBhvr>
                                      <p:tavLst>
                                        <p:tav tm="0">
                                          <p:val>
                                            <p:strVal val="0-#ppt_w/2"/>
                                          </p:val>
                                        </p:tav>
                                        <p:tav tm="100000">
                                          <p:val>
                                            <p:strVal val="#ppt_x"/>
                                          </p:val>
                                        </p:tav>
                                      </p:tavLst>
                                    </p:anim>
                                    <p:anim calcmode="lin" valueType="num">
                                      <p:cBhvr additive="base">
                                        <p:cTn id="8" dur="500" fill="hold"/>
                                        <p:tgtEl>
                                          <p:spTgt spid="4915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9155"/>
                                        </p:tgtEl>
                                        <p:attrNameLst>
                                          <p:attrName>style.visibility</p:attrName>
                                        </p:attrNameLst>
                                      </p:cBhvr>
                                      <p:to>
                                        <p:strVal val="visible"/>
                                      </p:to>
                                    </p:set>
                                    <p:anim calcmode="lin" valueType="num">
                                      <p:cBhvr additive="base">
                                        <p:cTn id="13" dur="500" fill="hold"/>
                                        <p:tgtEl>
                                          <p:spTgt spid="49155"/>
                                        </p:tgtEl>
                                        <p:attrNameLst>
                                          <p:attrName>ppt_x</p:attrName>
                                        </p:attrNameLst>
                                      </p:cBhvr>
                                      <p:tavLst>
                                        <p:tav tm="0">
                                          <p:val>
                                            <p:strVal val="0-#ppt_w/2"/>
                                          </p:val>
                                        </p:tav>
                                        <p:tav tm="100000">
                                          <p:val>
                                            <p:strVal val="#ppt_x"/>
                                          </p:val>
                                        </p:tav>
                                      </p:tavLst>
                                    </p:anim>
                                    <p:anim calcmode="lin" valueType="num">
                                      <p:cBhvr additive="base">
                                        <p:cTn id="14" dur="500" fill="hold"/>
                                        <p:tgtEl>
                                          <p:spTgt spid="4915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9156"/>
                                        </p:tgtEl>
                                        <p:attrNameLst>
                                          <p:attrName>style.visibility</p:attrName>
                                        </p:attrNameLst>
                                      </p:cBhvr>
                                      <p:to>
                                        <p:strVal val="visible"/>
                                      </p:to>
                                    </p:set>
                                    <p:anim calcmode="lin" valueType="num">
                                      <p:cBhvr additive="base">
                                        <p:cTn id="19" dur="500" fill="hold"/>
                                        <p:tgtEl>
                                          <p:spTgt spid="49156"/>
                                        </p:tgtEl>
                                        <p:attrNameLst>
                                          <p:attrName>ppt_x</p:attrName>
                                        </p:attrNameLst>
                                      </p:cBhvr>
                                      <p:tavLst>
                                        <p:tav tm="0">
                                          <p:val>
                                            <p:strVal val="0-#ppt_w/2"/>
                                          </p:val>
                                        </p:tav>
                                        <p:tav tm="100000">
                                          <p:val>
                                            <p:strVal val="#ppt_x"/>
                                          </p:val>
                                        </p:tav>
                                      </p:tavLst>
                                    </p:anim>
                                    <p:anim calcmode="lin" valueType="num">
                                      <p:cBhvr additive="base">
                                        <p:cTn id="20" dur="500" fill="hold"/>
                                        <p:tgtEl>
                                          <p:spTgt spid="49156"/>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9157"/>
                                        </p:tgtEl>
                                        <p:attrNameLst>
                                          <p:attrName>style.visibility</p:attrName>
                                        </p:attrNameLst>
                                      </p:cBhvr>
                                      <p:to>
                                        <p:strVal val="visible"/>
                                      </p:to>
                                    </p:set>
                                    <p:anim calcmode="lin" valueType="num">
                                      <p:cBhvr additive="base">
                                        <p:cTn id="25" dur="500" fill="hold"/>
                                        <p:tgtEl>
                                          <p:spTgt spid="49157"/>
                                        </p:tgtEl>
                                        <p:attrNameLst>
                                          <p:attrName>ppt_x</p:attrName>
                                        </p:attrNameLst>
                                      </p:cBhvr>
                                      <p:tavLst>
                                        <p:tav tm="0">
                                          <p:val>
                                            <p:strVal val="0-#ppt_w/2"/>
                                          </p:val>
                                        </p:tav>
                                        <p:tav tm="100000">
                                          <p:val>
                                            <p:strVal val="#ppt_x"/>
                                          </p:val>
                                        </p:tav>
                                      </p:tavLst>
                                    </p:anim>
                                    <p:anim calcmode="lin" valueType="num">
                                      <p:cBhvr additive="base">
                                        <p:cTn id="26" dur="500" fill="hold"/>
                                        <p:tgtEl>
                                          <p:spTgt spid="49157"/>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9158"/>
                                        </p:tgtEl>
                                        <p:attrNameLst>
                                          <p:attrName>style.visibility</p:attrName>
                                        </p:attrNameLst>
                                      </p:cBhvr>
                                      <p:to>
                                        <p:strVal val="visible"/>
                                      </p:to>
                                    </p:set>
                                    <p:anim calcmode="lin" valueType="num">
                                      <p:cBhvr additive="base">
                                        <p:cTn id="31" dur="500" fill="hold"/>
                                        <p:tgtEl>
                                          <p:spTgt spid="49158"/>
                                        </p:tgtEl>
                                        <p:attrNameLst>
                                          <p:attrName>ppt_x</p:attrName>
                                        </p:attrNameLst>
                                      </p:cBhvr>
                                      <p:tavLst>
                                        <p:tav tm="0">
                                          <p:val>
                                            <p:strVal val="0-#ppt_w/2"/>
                                          </p:val>
                                        </p:tav>
                                        <p:tav tm="100000">
                                          <p:val>
                                            <p:strVal val="#ppt_x"/>
                                          </p:val>
                                        </p:tav>
                                      </p:tavLst>
                                    </p:anim>
                                    <p:anim calcmode="lin" valueType="num">
                                      <p:cBhvr additive="base">
                                        <p:cTn id="32" dur="500" fill="hold"/>
                                        <p:tgtEl>
                                          <p:spTgt spid="49158"/>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49160"/>
                                        </p:tgtEl>
                                        <p:attrNameLst>
                                          <p:attrName>style.visibility</p:attrName>
                                        </p:attrNameLst>
                                      </p:cBhvr>
                                      <p:to>
                                        <p:strVal val="visible"/>
                                      </p:to>
                                    </p:set>
                                    <p:anim calcmode="lin" valueType="num">
                                      <p:cBhvr additive="base">
                                        <p:cTn id="37" dur="500" fill="hold"/>
                                        <p:tgtEl>
                                          <p:spTgt spid="49160"/>
                                        </p:tgtEl>
                                        <p:attrNameLst>
                                          <p:attrName>ppt_x</p:attrName>
                                        </p:attrNameLst>
                                      </p:cBhvr>
                                      <p:tavLst>
                                        <p:tav tm="0">
                                          <p:val>
                                            <p:strVal val="0-#ppt_w/2"/>
                                          </p:val>
                                        </p:tav>
                                        <p:tav tm="100000">
                                          <p:val>
                                            <p:strVal val="#ppt_x"/>
                                          </p:val>
                                        </p:tav>
                                      </p:tavLst>
                                    </p:anim>
                                    <p:anim calcmode="lin" valueType="num">
                                      <p:cBhvr additive="base">
                                        <p:cTn id="38" dur="500" fill="hold"/>
                                        <p:tgtEl>
                                          <p:spTgt spid="49160"/>
                                        </p:tgtEl>
                                        <p:attrNameLst>
                                          <p:attrName>ppt_y</p:attrName>
                                        </p:attrNameLst>
                                      </p:cBhvr>
                                      <p:tavLst>
                                        <p:tav tm="0">
                                          <p:val>
                                            <p:strVal val="#ppt_y"/>
                                          </p:val>
                                        </p:tav>
                                        <p:tav tm="100000">
                                          <p:val>
                                            <p:strVal val="#ppt_y"/>
                                          </p:val>
                                        </p:tav>
                                      </p:tavLst>
                                    </p:anim>
                                  </p:childTnLst>
                                </p:cTn>
                              </p:par>
                            </p:childTnLst>
                          </p:cTn>
                        </p:par>
                        <p:par>
                          <p:cTn id="39" fill="hold">
                            <p:stCondLst>
                              <p:cond delay="500"/>
                            </p:stCondLst>
                            <p:childTnLst>
                              <p:par>
                                <p:cTn id="40" presetID="2" presetClass="entr" presetSubtype="8" fill="hold" grpId="0" nodeType="afterEffect">
                                  <p:stCondLst>
                                    <p:cond delay="0"/>
                                  </p:stCondLst>
                                  <p:childTnLst>
                                    <p:set>
                                      <p:cBhvr>
                                        <p:cTn id="41" dur="1" fill="hold">
                                          <p:stCondLst>
                                            <p:cond delay="0"/>
                                          </p:stCondLst>
                                        </p:cTn>
                                        <p:tgtEl>
                                          <p:spTgt spid="49159"/>
                                        </p:tgtEl>
                                        <p:attrNameLst>
                                          <p:attrName>style.visibility</p:attrName>
                                        </p:attrNameLst>
                                      </p:cBhvr>
                                      <p:to>
                                        <p:strVal val="visible"/>
                                      </p:to>
                                    </p:set>
                                    <p:anim calcmode="lin" valueType="num">
                                      <p:cBhvr additive="base">
                                        <p:cTn id="42" dur="500" fill="hold"/>
                                        <p:tgtEl>
                                          <p:spTgt spid="49159"/>
                                        </p:tgtEl>
                                        <p:attrNameLst>
                                          <p:attrName>ppt_x</p:attrName>
                                        </p:attrNameLst>
                                      </p:cBhvr>
                                      <p:tavLst>
                                        <p:tav tm="0">
                                          <p:val>
                                            <p:strVal val="0-#ppt_w/2"/>
                                          </p:val>
                                        </p:tav>
                                        <p:tav tm="100000">
                                          <p:val>
                                            <p:strVal val="#ppt_x"/>
                                          </p:val>
                                        </p:tav>
                                      </p:tavLst>
                                    </p:anim>
                                    <p:anim calcmode="lin" valueType="num">
                                      <p:cBhvr additive="base">
                                        <p:cTn id="43" dur="500" fill="hold"/>
                                        <p:tgtEl>
                                          <p:spTgt spid="4915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4" grpId="0"/>
      <p:bldP spid="49155" grpId="0"/>
      <p:bldP spid="49156" grpId="0"/>
      <p:bldP spid="49157" grpId="0"/>
      <p:bldP spid="49158" grpId="0"/>
      <p:bldP spid="4915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0657" name="内容占位符 2"/>
          <p:cNvSpPr>
            <a:spLocks noGrp="1"/>
          </p:cNvSpPr>
          <p:nvPr>
            <p:ph idx="1"/>
          </p:nvPr>
        </p:nvSpPr>
        <p:spPr>
          <a:xfrm>
            <a:off x="571500" y="1371600"/>
            <a:ext cx="8001000" cy="4267200"/>
          </a:xfrm>
        </p:spPr>
        <p:txBody>
          <a:bodyPr anchor="t"/>
          <a:p>
            <a:r>
              <a:rPr lang="zh-CN" altLang="zh-CN"/>
              <a:t>从组织上采取的措施，包括明确项目组织结构，明确造价控制者及其任务，明确管理职务分工。</a:t>
            </a:r>
            <a:endParaRPr lang="zh-CN" altLang="zh-CN"/>
          </a:p>
          <a:p>
            <a:r>
              <a:rPr lang="zh-CN" altLang="zh-CN"/>
              <a:t>从技术上采取措施，包括重视设计多方案选择，严格审查监督初步设计、技术设计、施工图设计、施工组织设计，深入技术领域研究节约投资的可能；</a:t>
            </a:r>
            <a:endParaRPr lang="zh-CN" altLang="zh-CN"/>
          </a:p>
          <a:p>
            <a:r>
              <a:rPr lang="zh-CN" altLang="zh-CN"/>
              <a:t>从经济上采取措施，包括动态的比较造价的计划值和实际值，严格审核各项费用支出，采取对节约投资的有力奖励措施。</a:t>
            </a:r>
            <a:endParaRPr lang="zh-CN" altLang="zh-CN"/>
          </a:p>
        </p:txBody>
      </p:sp>
    </p:spTree>
  </p:cSld>
  <p:clrMapOvr>
    <a:masterClrMapping/>
  </p:clrMapOvr>
  <p:transition spd="med">
    <p:cover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681" name="标题 50177"/>
          <p:cNvSpPr>
            <a:spLocks noGrp="1"/>
          </p:cNvSpPr>
          <p:nvPr>
            <p:ph type="title"/>
          </p:nvPr>
        </p:nvSpPr>
        <p:spPr/>
        <p:txBody>
          <a:bodyPr anchor="b"/>
          <a:p>
            <a:endParaRPr lang="zh-CN" altLang="zh-CN"/>
          </a:p>
        </p:txBody>
      </p:sp>
      <p:sp>
        <p:nvSpPr>
          <p:cNvPr id="71682" name="文本占位符 50178"/>
          <p:cNvSpPr>
            <a:spLocks noGrp="1"/>
          </p:cNvSpPr>
          <p:nvPr>
            <p:ph idx="1"/>
          </p:nvPr>
        </p:nvSpPr>
        <p:spPr/>
        <p:txBody>
          <a:bodyPr anchor="t"/>
          <a:p>
            <a:r>
              <a:rPr lang="en-US" altLang="zh-CN"/>
              <a:t>2.</a:t>
            </a:r>
            <a:r>
              <a:rPr lang="zh-CN" altLang="en-US"/>
              <a:t>以下工程造价控制措施中，不属于技术措施的是（　　　）（</a:t>
            </a:r>
            <a:r>
              <a:rPr lang="en-US" altLang="zh-CN"/>
              <a:t>13</a:t>
            </a:r>
            <a:r>
              <a:rPr lang="zh-CN" altLang="en-US"/>
              <a:t>年造价员真题）</a:t>
            </a:r>
            <a:endParaRPr lang="zh-CN" altLang="en-US"/>
          </a:p>
          <a:p>
            <a:endParaRPr lang="zh-CN" altLang="en-US"/>
          </a:p>
          <a:p>
            <a:r>
              <a:rPr lang="zh-CN" altLang="en-US"/>
              <a:t>Ａ．严格审核各项费用支出；　　　</a:t>
            </a:r>
            <a:endParaRPr lang="zh-CN" altLang="en-US"/>
          </a:p>
          <a:p>
            <a:r>
              <a:rPr lang="zh-CN" altLang="en-US"/>
              <a:t>Ｂ．重视设计多方案选择</a:t>
            </a:r>
            <a:endParaRPr lang="zh-CN" altLang="en-US"/>
          </a:p>
          <a:p>
            <a:r>
              <a:rPr lang="zh-CN" altLang="en-US"/>
              <a:t>Ｃ．编制合理的施工组织设计；　　</a:t>
            </a:r>
            <a:endParaRPr lang="zh-CN" altLang="en-US"/>
          </a:p>
          <a:p>
            <a:r>
              <a:rPr lang="zh-CN" altLang="en-US"/>
              <a:t>Ｄ．伸入技术领域研究节约投资方案</a:t>
            </a:r>
            <a:endParaRPr lang="zh-CN" altLang="en-US"/>
          </a:p>
        </p:txBody>
      </p:sp>
    </p:spTree>
  </p:cSld>
  <p:clrMapOvr>
    <a:masterClrMapping/>
  </p:clrMapOvr>
  <p:transition spd="med">
    <p:cover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2705" name="标题 51201"/>
          <p:cNvSpPr>
            <a:spLocks noGrp="1"/>
          </p:cNvSpPr>
          <p:nvPr>
            <p:ph type="title"/>
          </p:nvPr>
        </p:nvSpPr>
        <p:spPr>
          <a:xfrm>
            <a:off x="655638" y="512763"/>
            <a:ext cx="7778750" cy="735012"/>
          </a:xfrm>
        </p:spPr>
        <p:txBody>
          <a:bodyPr anchor="b"/>
          <a:p>
            <a:r>
              <a:rPr lang="en-US" altLang="zh-CN" sz="3000" b="1" dirty="0">
                <a:solidFill>
                  <a:srgbClr val="009900"/>
                </a:solidFill>
                <a:latin typeface="宋体" panose="02010600030101010101" pitchFamily="2" charset="-122"/>
              </a:rPr>
              <a:t>1.3.3 </a:t>
            </a:r>
            <a:r>
              <a:rPr lang="zh-CN" altLang="en-US" sz="3000" b="1" dirty="0">
                <a:solidFill>
                  <a:srgbClr val="009900"/>
                </a:solidFill>
                <a:latin typeface="宋体" panose="02010600030101010101" pitchFamily="2" charset="-122"/>
              </a:rPr>
              <a:t>工程造价控制的主要内容</a:t>
            </a:r>
            <a:endParaRPr lang="zh-CN" altLang="en-US" sz="3000" b="1" dirty="0">
              <a:solidFill>
                <a:srgbClr val="009900"/>
              </a:solidFill>
              <a:latin typeface="宋体" panose="02010600030101010101" pitchFamily="2" charset="-122"/>
            </a:endParaRPr>
          </a:p>
        </p:txBody>
      </p:sp>
      <p:sp>
        <p:nvSpPr>
          <p:cNvPr id="72706" name="文本占位符 51202"/>
          <p:cNvSpPr>
            <a:spLocks noGrp="1"/>
          </p:cNvSpPr>
          <p:nvPr>
            <p:ph idx="1"/>
          </p:nvPr>
        </p:nvSpPr>
        <p:spPr>
          <a:xfrm>
            <a:off x="755650" y="1774825"/>
            <a:ext cx="7489825" cy="4032250"/>
          </a:xfrm>
        </p:spPr>
        <p:txBody>
          <a:bodyPr anchor="t"/>
          <a:p>
            <a:pPr>
              <a:buNone/>
            </a:pPr>
            <a:r>
              <a:rPr lang="en-US" altLang="zh-CN" sz="2800" b="1" dirty="0">
                <a:solidFill>
                  <a:srgbClr val="0000FF"/>
                </a:solidFill>
                <a:latin typeface="隶书" pitchFamily="1" charset="-122"/>
                <a:ea typeface="隶书" pitchFamily="1" charset="-122"/>
              </a:rPr>
              <a:t>2.</a:t>
            </a:r>
            <a:r>
              <a:rPr lang="zh-CN" altLang="en-US" sz="2800" b="1" dirty="0">
                <a:solidFill>
                  <a:srgbClr val="0000FF"/>
                </a:solidFill>
                <a:latin typeface="隶书" pitchFamily="1" charset="-122"/>
                <a:ea typeface="隶书" pitchFamily="1" charset="-122"/>
              </a:rPr>
              <a:t>各阶段的控制重点</a:t>
            </a:r>
            <a:r>
              <a:rPr lang="zh-CN" altLang="en-US" sz="2800" dirty="0">
                <a:latin typeface="隶书" pitchFamily="1" charset="-122"/>
                <a:ea typeface="隶书" pitchFamily="1" charset="-122"/>
              </a:rPr>
              <a:t> </a:t>
            </a:r>
            <a:endParaRPr lang="zh-CN" altLang="en-US" sz="2800" dirty="0">
              <a:latin typeface="隶书" pitchFamily="1" charset="-122"/>
              <a:ea typeface="隶书" pitchFamily="1" charset="-122"/>
            </a:endParaRPr>
          </a:p>
          <a:p>
            <a:pPr>
              <a:buNone/>
            </a:pPr>
            <a:r>
              <a:rPr lang="zh-CN" altLang="en-US" sz="2800" dirty="0">
                <a:latin typeface="楷体_GB2312" pitchFamily="1" charset="-122"/>
                <a:ea typeface="楷体_GB2312" pitchFamily="1" charset="-122"/>
              </a:rPr>
              <a:t>  </a:t>
            </a:r>
            <a:r>
              <a:rPr lang="en-US" altLang="zh-CN" sz="2800" dirty="0">
                <a:latin typeface="楷体_GB2312" pitchFamily="1" charset="-122"/>
                <a:ea typeface="楷体_GB2312" pitchFamily="1" charset="-122"/>
              </a:rPr>
              <a:t>(</a:t>
            </a:r>
            <a:r>
              <a:rPr lang="en-US" altLang="zh-CN" sz="2400" dirty="0">
                <a:latin typeface="楷体_GB2312" pitchFamily="1" charset="-122"/>
                <a:ea typeface="楷体_GB2312" pitchFamily="1" charset="-122"/>
              </a:rPr>
              <a:t>1)</a:t>
            </a:r>
            <a:r>
              <a:rPr lang="zh-CN" altLang="en-US" sz="2400" dirty="0">
                <a:latin typeface="楷体_GB2312" pitchFamily="1" charset="-122"/>
                <a:ea typeface="楷体_GB2312" pitchFamily="1" charset="-122"/>
              </a:rPr>
              <a:t>项目决策阶段</a:t>
            </a:r>
            <a:endParaRPr lang="zh-CN" altLang="en-US" sz="2400" dirty="0">
              <a:latin typeface="楷体_GB2312" pitchFamily="1" charset="-122"/>
              <a:ea typeface="楷体_GB2312" pitchFamily="1" charset="-122"/>
            </a:endParaRPr>
          </a:p>
          <a:p>
            <a:pPr>
              <a:buNone/>
            </a:pPr>
            <a:r>
              <a:rPr lang="zh-CN" altLang="en-US" sz="2400" dirty="0">
                <a:latin typeface="楷体_GB2312" pitchFamily="1" charset="-122"/>
                <a:ea typeface="楷体_GB2312" pitchFamily="1" charset="-122"/>
              </a:rPr>
              <a:t>  </a:t>
            </a:r>
            <a:r>
              <a:rPr lang="en-US" altLang="zh-CN" sz="2400" dirty="0">
                <a:latin typeface="楷体_GB2312" pitchFamily="1" charset="-122"/>
                <a:ea typeface="楷体_GB2312" pitchFamily="1" charset="-122"/>
              </a:rPr>
              <a:t>(2)</a:t>
            </a:r>
            <a:r>
              <a:rPr lang="zh-CN" altLang="en-US" sz="2400" dirty="0">
                <a:latin typeface="楷体_GB2312" pitchFamily="1" charset="-122"/>
                <a:ea typeface="楷体_GB2312" pitchFamily="1" charset="-122"/>
              </a:rPr>
              <a:t>初步设计阶段 </a:t>
            </a:r>
            <a:endParaRPr lang="zh-CN" altLang="en-US" sz="2400" dirty="0">
              <a:latin typeface="楷体_GB2312" pitchFamily="1" charset="-122"/>
              <a:ea typeface="楷体_GB2312" pitchFamily="1" charset="-122"/>
            </a:endParaRPr>
          </a:p>
          <a:p>
            <a:pPr>
              <a:buNone/>
            </a:pPr>
            <a:r>
              <a:rPr lang="zh-CN" altLang="en-US" sz="2400" dirty="0">
                <a:latin typeface="楷体_GB2312" pitchFamily="1" charset="-122"/>
                <a:ea typeface="楷体_GB2312" pitchFamily="1" charset="-122"/>
              </a:rPr>
              <a:t>  </a:t>
            </a:r>
            <a:r>
              <a:rPr lang="en-US" altLang="zh-CN" sz="2400" dirty="0">
                <a:latin typeface="楷体_GB2312" pitchFamily="1" charset="-122"/>
                <a:ea typeface="楷体_GB2312" pitchFamily="1" charset="-122"/>
              </a:rPr>
              <a:t>(3)</a:t>
            </a:r>
            <a:r>
              <a:rPr lang="zh-CN" altLang="en-US" sz="2400" dirty="0">
                <a:latin typeface="楷体_GB2312" pitchFamily="1" charset="-122"/>
                <a:ea typeface="楷体_GB2312" pitchFamily="1" charset="-122"/>
              </a:rPr>
              <a:t>施工图设计阶段 </a:t>
            </a:r>
            <a:endParaRPr lang="zh-CN" altLang="en-US" sz="2400" dirty="0">
              <a:latin typeface="楷体_GB2312" pitchFamily="1" charset="-122"/>
              <a:ea typeface="楷体_GB2312" pitchFamily="1" charset="-122"/>
            </a:endParaRPr>
          </a:p>
          <a:p>
            <a:pPr>
              <a:buNone/>
            </a:pPr>
            <a:r>
              <a:rPr lang="zh-CN" altLang="en-US" sz="2400" dirty="0">
                <a:latin typeface="楷体_GB2312" pitchFamily="1" charset="-122"/>
                <a:ea typeface="楷体_GB2312" pitchFamily="1" charset="-122"/>
              </a:rPr>
              <a:t>  </a:t>
            </a:r>
            <a:r>
              <a:rPr lang="en-US" altLang="zh-CN" sz="2400" dirty="0">
                <a:latin typeface="楷体_GB2312" pitchFamily="1" charset="-122"/>
                <a:ea typeface="楷体_GB2312" pitchFamily="1" charset="-122"/>
              </a:rPr>
              <a:t>(4)</a:t>
            </a:r>
            <a:r>
              <a:rPr lang="zh-CN" altLang="en-US" sz="2400" dirty="0">
                <a:latin typeface="楷体_GB2312" pitchFamily="1" charset="-122"/>
                <a:ea typeface="楷体_GB2312" pitchFamily="1" charset="-122"/>
              </a:rPr>
              <a:t>招标投标阶段 </a:t>
            </a:r>
            <a:endParaRPr lang="zh-CN" altLang="en-US" sz="2400" dirty="0">
              <a:latin typeface="楷体_GB2312" pitchFamily="1" charset="-122"/>
              <a:ea typeface="楷体_GB2312" pitchFamily="1" charset="-122"/>
            </a:endParaRPr>
          </a:p>
          <a:p>
            <a:pPr>
              <a:buNone/>
            </a:pPr>
            <a:r>
              <a:rPr lang="zh-CN" altLang="en-US" sz="2400" dirty="0">
                <a:latin typeface="楷体_GB2312" pitchFamily="1" charset="-122"/>
                <a:ea typeface="楷体_GB2312" pitchFamily="1" charset="-122"/>
              </a:rPr>
              <a:t>  </a:t>
            </a:r>
            <a:r>
              <a:rPr lang="en-US" altLang="zh-CN" sz="2400" dirty="0">
                <a:latin typeface="楷体_GB2312" pitchFamily="1" charset="-122"/>
                <a:ea typeface="楷体_GB2312" pitchFamily="1" charset="-122"/>
              </a:rPr>
              <a:t>(5)</a:t>
            </a:r>
            <a:r>
              <a:rPr lang="zh-CN" altLang="en-US" sz="2400" dirty="0">
                <a:latin typeface="楷体_GB2312" pitchFamily="1" charset="-122"/>
                <a:ea typeface="楷体_GB2312" pitchFamily="1" charset="-122"/>
              </a:rPr>
              <a:t>工程施工阶段 </a:t>
            </a:r>
            <a:endParaRPr lang="zh-CN" altLang="en-US" sz="2400" dirty="0">
              <a:latin typeface="楷体_GB2312" pitchFamily="1" charset="-122"/>
              <a:ea typeface="楷体_GB2312" pitchFamily="1" charset="-122"/>
            </a:endParaRPr>
          </a:p>
          <a:p>
            <a:pPr>
              <a:buNone/>
            </a:pPr>
            <a:r>
              <a:rPr lang="zh-CN" altLang="en-US" sz="2400" dirty="0">
                <a:latin typeface="楷体_GB2312" pitchFamily="1" charset="-122"/>
                <a:ea typeface="楷体_GB2312" pitchFamily="1" charset="-122"/>
              </a:rPr>
              <a:t>  </a:t>
            </a:r>
            <a:r>
              <a:rPr lang="en-US" altLang="zh-CN" sz="2400" dirty="0">
                <a:latin typeface="楷体_GB2312" pitchFamily="1" charset="-122"/>
                <a:ea typeface="楷体_GB2312" pitchFamily="1" charset="-122"/>
              </a:rPr>
              <a:t>(6)</a:t>
            </a:r>
            <a:r>
              <a:rPr lang="zh-CN" altLang="en-US" sz="2400" dirty="0">
                <a:latin typeface="楷体_GB2312" pitchFamily="1" charset="-122"/>
                <a:ea typeface="楷体_GB2312" pitchFamily="1" charset="-122"/>
              </a:rPr>
              <a:t>竣工验收阶段 </a:t>
            </a:r>
            <a:endParaRPr lang="zh-CN" altLang="en-US" sz="2400" dirty="0">
              <a:latin typeface="楷体_GB2312" pitchFamily="1" charset="-122"/>
              <a:ea typeface="楷体_GB2312" pitchFamily="1" charset="-122"/>
            </a:endParaRPr>
          </a:p>
        </p:txBody>
      </p:sp>
      <p:sp>
        <p:nvSpPr>
          <p:cNvPr id="72707" name="文本框 51203"/>
          <p:cNvSpPr txBox="1"/>
          <p:nvPr/>
        </p:nvSpPr>
        <p:spPr>
          <a:xfrm>
            <a:off x="2124075" y="6165850"/>
            <a:ext cx="6121400" cy="1076325"/>
          </a:xfrm>
          <a:prstGeom prst="rect">
            <a:avLst/>
          </a:prstGeom>
          <a:noFill/>
          <a:ln w="9525">
            <a:noFill/>
          </a:ln>
        </p:spPr>
        <p:txBody>
          <a:bodyPr lIns="69214" tIns="34606" rIns="69214" bIns="34606" anchor="t">
            <a:spAutoFit/>
          </a:bodyPr>
          <a:p>
            <a:pPr algn="r">
              <a:lnSpc>
                <a:spcPct val="140000"/>
              </a:lnSpc>
              <a:spcBef>
                <a:spcPct val="50000"/>
              </a:spcBef>
            </a:pPr>
            <a:r>
              <a:rPr lang="en-US" altLang="zh-CN" sz="2000" b="1" dirty="0">
                <a:solidFill>
                  <a:srgbClr val="FF6600"/>
                </a:solidFill>
                <a:latin typeface="Verdana" panose="020B0604030504040204" pitchFamily="2" charset="0"/>
                <a:ea typeface="宋体" panose="02010600030101010101" pitchFamily="2" charset="-122"/>
              </a:rPr>
              <a:t>1.3 </a:t>
            </a:r>
            <a:r>
              <a:rPr lang="zh-CN" altLang="en-US" sz="2000" b="1" dirty="0">
                <a:solidFill>
                  <a:srgbClr val="FF6600"/>
                </a:solidFill>
                <a:latin typeface="Verdana" panose="020B0604030504040204" pitchFamily="2" charset="0"/>
                <a:ea typeface="宋体" panose="02010600030101010101" pitchFamily="2" charset="-122"/>
              </a:rPr>
              <a:t>工程造价控制</a:t>
            </a:r>
            <a:endParaRPr lang="zh-CN" altLang="en-US" sz="2000" b="1" dirty="0">
              <a:solidFill>
                <a:srgbClr val="FF6600"/>
              </a:solidFill>
              <a:latin typeface="Verdana" panose="020B0604030504040204" pitchFamily="2" charset="0"/>
              <a:ea typeface="宋体" panose="02010600030101010101" pitchFamily="2" charset="-122"/>
            </a:endParaRPr>
          </a:p>
          <a:p>
            <a:pPr algn="r">
              <a:lnSpc>
                <a:spcPct val="140000"/>
              </a:lnSpc>
              <a:spcBef>
                <a:spcPct val="50000"/>
              </a:spcBef>
            </a:pPr>
            <a:endParaRPr lang="zh-CN" altLang="en-US" sz="2000" b="1" dirty="0">
              <a:solidFill>
                <a:srgbClr val="FF6600"/>
              </a:solidFill>
              <a:latin typeface="Verdana" panose="020B0604030504040204" pitchFamily="2" charset="0"/>
              <a:ea typeface="宋体" panose="02010600030101010101" pitchFamily="2" charset="-122"/>
            </a:endParaRPr>
          </a:p>
        </p:txBody>
      </p:sp>
    </p:spTree>
  </p:cSld>
  <p:clrMapOvr>
    <a:masterClrMapping/>
  </p:clrMapOvr>
  <p:transition spd="med">
    <p:cover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3729" name="标题 52225"/>
          <p:cNvSpPr>
            <a:spLocks noGrp="1"/>
          </p:cNvSpPr>
          <p:nvPr>
            <p:ph type="title"/>
          </p:nvPr>
        </p:nvSpPr>
        <p:spPr>
          <a:xfrm>
            <a:off x="655638" y="512763"/>
            <a:ext cx="7778750" cy="735012"/>
          </a:xfrm>
        </p:spPr>
        <p:txBody>
          <a:bodyPr anchor="b"/>
          <a:p>
            <a:r>
              <a:rPr lang="en-US" altLang="zh-CN" sz="3000" b="1" dirty="0">
                <a:solidFill>
                  <a:srgbClr val="009900"/>
                </a:solidFill>
                <a:latin typeface="宋体" panose="02010600030101010101" pitchFamily="2" charset="-122"/>
              </a:rPr>
              <a:t>1.3.3 </a:t>
            </a:r>
            <a:r>
              <a:rPr lang="zh-CN" altLang="en-US" sz="3000" b="1" dirty="0">
                <a:solidFill>
                  <a:srgbClr val="009900"/>
                </a:solidFill>
                <a:latin typeface="宋体" panose="02010600030101010101" pitchFamily="2" charset="-122"/>
              </a:rPr>
              <a:t>工程造价控制的主要内容</a:t>
            </a:r>
            <a:endParaRPr lang="zh-CN" altLang="en-US" sz="3000" b="1" dirty="0">
              <a:solidFill>
                <a:srgbClr val="009900"/>
              </a:solidFill>
              <a:latin typeface="宋体" panose="02010600030101010101" pitchFamily="2" charset="-122"/>
            </a:endParaRPr>
          </a:p>
        </p:txBody>
      </p:sp>
      <p:sp>
        <p:nvSpPr>
          <p:cNvPr id="73730" name="文本占位符 52226"/>
          <p:cNvSpPr>
            <a:spLocks noGrp="1"/>
          </p:cNvSpPr>
          <p:nvPr>
            <p:ph idx="1"/>
          </p:nvPr>
        </p:nvSpPr>
        <p:spPr>
          <a:xfrm>
            <a:off x="900113" y="1774825"/>
            <a:ext cx="7056437" cy="4173538"/>
          </a:xfrm>
        </p:spPr>
        <p:txBody>
          <a:bodyPr anchor="t"/>
          <a:p>
            <a:pPr>
              <a:buNone/>
            </a:pPr>
            <a:r>
              <a:rPr lang="zh-CN" altLang="en-US" sz="2800" dirty="0">
                <a:solidFill>
                  <a:srgbClr val="0000FF"/>
                </a:solidFill>
                <a:latin typeface="隶书" pitchFamily="1" charset="-122"/>
                <a:ea typeface="隶书" pitchFamily="1" charset="-122"/>
              </a:rPr>
              <a:t> </a:t>
            </a:r>
            <a:r>
              <a:rPr lang="en-US" altLang="zh-CN" sz="2800" b="1" dirty="0">
                <a:solidFill>
                  <a:srgbClr val="0000FF"/>
                </a:solidFill>
                <a:latin typeface="隶书" pitchFamily="1" charset="-122"/>
                <a:ea typeface="隶书" pitchFamily="1" charset="-122"/>
              </a:rPr>
              <a:t>3.</a:t>
            </a:r>
            <a:r>
              <a:rPr lang="zh-CN" altLang="en-US" sz="2800" b="1" dirty="0">
                <a:solidFill>
                  <a:srgbClr val="0000FF"/>
                </a:solidFill>
                <a:latin typeface="隶书" pitchFamily="1" charset="-122"/>
                <a:ea typeface="隶书" pitchFamily="1" charset="-122"/>
              </a:rPr>
              <a:t>关键控制环节</a:t>
            </a:r>
            <a:r>
              <a:rPr lang="zh-CN" altLang="en-US" sz="2800" b="1" dirty="0">
                <a:latin typeface="隶书" pitchFamily="1" charset="-122"/>
                <a:ea typeface="隶书" pitchFamily="1" charset="-122"/>
              </a:rPr>
              <a:t> </a:t>
            </a:r>
            <a:endParaRPr lang="zh-CN" altLang="en-US" sz="2800" b="1" dirty="0">
              <a:latin typeface="隶书" pitchFamily="1" charset="-122"/>
              <a:ea typeface="隶书" pitchFamily="1" charset="-122"/>
            </a:endParaRPr>
          </a:p>
          <a:p>
            <a:pPr>
              <a:buNone/>
            </a:pPr>
            <a:r>
              <a:rPr lang="zh-CN" altLang="en-US" sz="2400" dirty="0">
                <a:latin typeface="楷体_GB2312" pitchFamily="1" charset="-122"/>
                <a:ea typeface="楷体_GB2312" pitchFamily="1" charset="-122"/>
              </a:rPr>
              <a:t>  </a:t>
            </a:r>
            <a:r>
              <a:rPr lang="en-US" altLang="zh-CN" sz="2400" dirty="0">
                <a:latin typeface="楷体_GB2312" pitchFamily="1" charset="-122"/>
                <a:ea typeface="楷体_GB2312" pitchFamily="1" charset="-122"/>
              </a:rPr>
              <a:t>(1)</a:t>
            </a:r>
            <a:r>
              <a:rPr lang="zh-CN" altLang="en-US" sz="2400" dirty="0">
                <a:latin typeface="楷体_GB2312" pitchFamily="1" charset="-122"/>
                <a:ea typeface="楷体_GB2312" pitchFamily="1" charset="-122"/>
              </a:rPr>
              <a:t>决策阶段做好投资估算 </a:t>
            </a:r>
            <a:endParaRPr lang="zh-CN" altLang="en-US" sz="2400" dirty="0">
              <a:latin typeface="楷体_GB2312" pitchFamily="1" charset="-122"/>
              <a:ea typeface="楷体_GB2312" pitchFamily="1" charset="-122"/>
            </a:endParaRPr>
          </a:p>
          <a:p>
            <a:pPr>
              <a:buNone/>
            </a:pPr>
            <a:r>
              <a:rPr lang="zh-CN" altLang="en-US" sz="2400" dirty="0">
                <a:latin typeface="楷体_GB2312" pitchFamily="1" charset="-122"/>
                <a:ea typeface="楷体_GB2312" pitchFamily="1" charset="-122"/>
              </a:rPr>
              <a:t>  </a:t>
            </a:r>
            <a:r>
              <a:rPr lang="en-US" altLang="zh-CN" sz="2400" dirty="0">
                <a:latin typeface="楷体_GB2312" pitchFamily="1" charset="-122"/>
                <a:ea typeface="楷体_GB2312" pitchFamily="1" charset="-122"/>
              </a:rPr>
              <a:t>(2)</a:t>
            </a:r>
            <a:r>
              <a:rPr lang="zh-CN" altLang="en-US" sz="2400" dirty="0">
                <a:latin typeface="楷体_GB2312" pitchFamily="1" charset="-122"/>
                <a:ea typeface="楷体_GB2312" pitchFamily="1" charset="-122"/>
              </a:rPr>
              <a:t>设计阶段强调限额设计 </a:t>
            </a:r>
            <a:endParaRPr lang="zh-CN" altLang="en-US" sz="2400" dirty="0">
              <a:latin typeface="楷体_GB2312" pitchFamily="1" charset="-122"/>
              <a:ea typeface="楷体_GB2312" pitchFamily="1" charset="-122"/>
            </a:endParaRPr>
          </a:p>
          <a:p>
            <a:pPr>
              <a:buNone/>
            </a:pPr>
            <a:r>
              <a:rPr lang="zh-CN" altLang="en-US" sz="2400" dirty="0">
                <a:latin typeface="楷体_GB2312" pitchFamily="1" charset="-122"/>
                <a:ea typeface="楷体_GB2312" pitchFamily="1" charset="-122"/>
              </a:rPr>
              <a:t>  </a:t>
            </a:r>
            <a:r>
              <a:rPr lang="en-US" altLang="zh-CN" sz="2400" dirty="0">
                <a:latin typeface="楷体_GB2312" pitchFamily="1" charset="-122"/>
                <a:ea typeface="楷体_GB2312" pitchFamily="1" charset="-122"/>
              </a:rPr>
              <a:t>(3)</a:t>
            </a:r>
            <a:r>
              <a:rPr lang="zh-CN" altLang="en-US" sz="2400" dirty="0">
                <a:latin typeface="楷体_GB2312" pitchFamily="1" charset="-122"/>
                <a:ea typeface="楷体_GB2312" pitchFamily="1" charset="-122"/>
              </a:rPr>
              <a:t>招标投标阶段重视施工招标 </a:t>
            </a:r>
            <a:endParaRPr lang="zh-CN" altLang="en-US" sz="2400" dirty="0">
              <a:latin typeface="楷体_GB2312" pitchFamily="1" charset="-122"/>
              <a:ea typeface="楷体_GB2312" pitchFamily="1" charset="-122"/>
            </a:endParaRPr>
          </a:p>
          <a:p>
            <a:pPr>
              <a:buNone/>
            </a:pPr>
            <a:r>
              <a:rPr lang="zh-CN" altLang="en-US" sz="2400" dirty="0">
                <a:latin typeface="楷体_GB2312" pitchFamily="1" charset="-122"/>
                <a:ea typeface="楷体_GB2312" pitchFamily="1" charset="-122"/>
              </a:rPr>
              <a:t>  </a:t>
            </a:r>
            <a:r>
              <a:rPr lang="en-US" altLang="zh-CN" sz="2400" dirty="0">
                <a:latin typeface="楷体_GB2312" pitchFamily="1" charset="-122"/>
                <a:ea typeface="楷体_GB2312" pitchFamily="1" charset="-122"/>
              </a:rPr>
              <a:t>(4)</a:t>
            </a:r>
            <a:r>
              <a:rPr lang="zh-CN" altLang="en-US" sz="2400" dirty="0">
                <a:latin typeface="楷体_GB2312" pitchFamily="1" charset="-122"/>
                <a:ea typeface="楷体_GB2312" pitchFamily="1" charset="-122"/>
              </a:rPr>
              <a:t>施工阶段加强合同管理与事前控制 </a:t>
            </a:r>
            <a:endParaRPr lang="zh-CN" altLang="en-US" sz="2400" dirty="0">
              <a:latin typeface="楷体_GB2312" pitchFamily="1" charset="-122"/>
              <a:ea typeface="楷体_GB2312" pitchFamily="1" charset="-122"/>
            </a:endParaRPr>
          </a:p>
          <a:p>
            <a:pPr>
              <a:buNone/>
            </a:pPr>
            <a:endParaRPr lang="zh-CN" altLang="en-US" sz="2400" dirty="0">
              <a:solidFill>
                <a:srgbClr val="0000FF"/>
              </a:solidFill>
              <a:latin typeface="楷体_GB2312" pitchFamily="1" charset="-122"/>
              <a:ea typeface="楷体_GB2312" pitchFamily="1" charset="-122"/>
            </a:endParaRPr>
          </a:p>
        </p:txBody>
      </p:sp>
      <p:sp>
        <p:nvSpPr>
          <p:cNvPr id="73731" name="文本框 52227"/>
          <p:cNvSpPr txBox="1"/>
          <p:nvPr/>
        </p:nvSpPr>
        <p:spPr>
          <a:xfrm>
            <a:off x="2124075" y="6165850"/>
            <a:ext cx="6121400" cy="496888"/>
          </a:xfrm>
          <a:prstGeom prst="rect">
            <a:avLst/>
          </a:prstGeom>
          <a:noFill/>
          <a:ln w="9525">
            <a:noFill/>
          </a:ln>
        </p:spPr>
        <p:txBody>
          <a:bodyPr lIns="69214" tIns="34606" rIns="69214" bIns="34606" anchor="t">
            <a:spAutoFit/>
          </a:bodyPr>
          <a:p>
            <a:pPr algn="r">
              <a:lnSpc>
                <a:spcPct val="140000"/>
              </a:lnSpc>
              <a:spcBef>
                <a:spcPct val="50000"/>
              </a:spcBef>
            </a:pPr>
            <a:r>
              <a:rPr lang="en-US" altLang="zh-CN" sz="2000" b="1" dirty="0">
                <a:solidFill>
                  <a:srgbClr val="FF6600"/>
                </a:solidFill>
                <a:latin typeface="Verdana" panose="020B0604030504040204" pitchFamily="2" charset="0"/>
                <a:ea typeface="宋体" panose="02010600030101010101" pitchFamily="2" charset="-122"/>
              </a:rPr>
              <a:t>1.3 </a:t>
            </a:r>
            <a:r>
              <a:rPr lang="zh-CN" altLang="en-US" sz="2000" b="1" dirty="0">
                <a:solidFill>
                  <a:srgbClr val="FF6600"/>
                </a:solidFill>
                <a:latin typeface="Verdana" panose="020B0604030504040204" pitchFamily="2" charset="0"/>
                <a:ea typeface="宋体" panose="02010600030101010101" pitchFamily="2" charset="-122"/>
              </a:rPr>
              <a:t>工程造价控制</a:t>
            </a:r>
            <a:endParaRPr lang="zh-CN" altLang="en-US" sz="2000" b="1" dirty="0">
              <a:solidFill>
                <a:srgbClr val="FF6600"/>
              </a:solidFill>
              <a:latin typeface="Verdana" panose="020B0604030504040204" pitchFamily="2" charset="0"/>
              <a:ea typeface="宋体" panose="02010600030101010101" pitchFamily="2" charset="-122"/>
            </a:endParaRPr>
          </a:p>
        </p:txBody>
      </p:sp>
    </p:spTree>
  </p:cSld>
  <p:clrMapOvr>
    <a:masterClrMapping/>
  </p:clrMapOvr>
  <p:transition spd="med">
    <p:cover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0" name="内容占位符 32769"/>
          <p:cNvSpPr>
            <a:spLocks noGrp="1"/>
          </p:cNvSpPr>
          <p:nvPr>
            <p:ph idx="1"/>
          </p:nvPr>
        </p:nvSpPr>
        <p:spPr>
          <a:xfrm>
            <a:off x="798513" y="2292350"/>
            <a:ext cx="3527425" cy="1663700"/>
          </a:xfrm>
        </p:spPr>
        <p:txBody>
          <a:bodyPr anchor="t"/>
          <a:p>
            <a:pPr>
              <a:buNone/>
            </a:pPr>
            <a:r>
              <a:rPr lang="zh-CN" altLang="en-US" sz="3400" dirty="0">
                <a:latin typeface="宋体" panose="02010600030101010101" pitchFamily="2" charset="-122"/>
              </a:rPr>
              <a:t>工程造价管理</a:t>
            </a:r>
            <a:endParaRPr lang="zh-CN" altLang="en-US" sz="3400" dirty="0">
              <a:latin typeface="宋体" panose="02010600030101010101" pitchFamily="2" charset="-122"/>
            </a:endParaRPr>
          </a:p>
          <a:p>
            <a:pPr>
              <a:buNone/>
            </a:pPr>
            <a:r>
              <a:rPr lang="zh-CN" altLang="en-US" sz="3400" dirty="0">
                <a:latin typeface="宋体" panose="02010600030101010101" pitchFamily="2" charset="-122"/>
              </a:rPr>
              <a:t>   </a:t>
            </a:r>
            <a:r>
              <a:rPr lang="en-US" altLang="zh-CN" sz="3400" dirty="0">
                <a:latin typeface="宋体" panose="02010600030101010101" pitchFamily="2" charset="-122"/>
              </a:rPr>
              <a:t>=</a:t>
            </a:r>
            <a:r>
              <a:rPr lang="zh-CN" altLang="en-US" sz="3400" dirty="0">
                <a:latin typeface="宋体" panose="02010600030101010101" pitchFamily="2" charset="-122"/>
              </a:rPr>
              <a:t>造价规划</a:t>
            </a:r>
            <a:endParaRPr lang="zh-CN" altLang="en-US" sz="3400" dirty="0">
              <a:latin typeface="宋体" panose="02010600030101010101" pitchFamily="2" charset="-122"/>
            </a:endParaRPr>
          </a:p>
        </p:txBody>
      </p:sp>
      <p:sp>
        <p:nvSpPr>
          <p:cNvPr id="32771" name="矩形 32770"/>
          <p:cNvSpPr/>
          <p:nvPr/>
        </p:nvSpPr>
        <p:spPr>
          <a:xfrm>
            <a:off x="349250" y="1088073"/>
            <a:ext cx="8305800" cy="706755"/>
          </a:xfrm>
          <a:prstGeom prst="rect">
            <a:avLst/>
          </a:prstGeom>
          <a:noFill/>
          <a:ln w="9525">
            <a:noFill/>
          </a:ln>
        </p:spPr>
        <p:txBody>
          <a:bodyPr>
            <a:spAutoFit/>
          </a:bodyPr>
          <a:p>
            <a:pPr fontAlgn="base">
              <a:spcBef>
                <a:spcPct val="20000"/>
              </a:spcBef>
              <a:buClr>
                <a:schemeClr val="accent2"/>
              </a:buClr>
              <a:buSzPct val="80000"/>
              <a:buFont typeface="Wingdings" panose="05000000000000000000" pitchFamily="2" charset="2"/>
              <a:buNone/>
            </a:pPr>
            <a:r>
              <a:rPr lang="en-US" altLang="x-none" sz="4000" b="1" strike="noStrike" noProof="1" dirty="0">
                <a:solidFill>
                  <a:schemeClr val="tx2"/>
                </a:solidFill>
                <a:effectLst>
                  <a:outerShdw blurRad="38100" dist="38100" dir="2700000">
                    <a:srgbClr val="FFFFFF"/>
                  </a:outerShdw>
                </a:effectLst>
                <a:latin typeface="黑体" panose="02010609060101010101" pitchFamily="2" charset="-122"/>
                <a:ea typeface="黑体" panose="02010609060101010101" pitchFamily="2" charset="-122"/>
                <a:cs typeface="+mn-cs"/>
              </a:rPr>
              <a:t>1.2.1 </a:t>
            </a:r>
            <a:r>
              <a:rPr lang="zh-CN" altLang="en-US" sz="4000" b="1" strike="noStrike" noProof="1" dirty="0">
                <a:solidFill>
                  <a:schemeClr val="tx2"/>
                </a:solidFill>
                <a:effectLst>
                  <a:outerShdw blurRad="38100" dist="38100" dir="2700000">
                    <a:srgbClr val="FFFFFF"/>
                  </a:outerShdw>
                </a:effectLst>
                <a:latin typeface="黑体" panose="02010609060101010101" pitchFamily="2" charset="-122"/>
                <a:ea typeface="黑体" panose="02010609060101010101" pitchFamily="2" charset="-122"/>
                <a:cs typeface="+mn-cs"/>
              </a:rPr>
              <a:t>工程造价管理的含义</a:t>
            </a:r>
            <a:endParaRPr lang="zh-CN" altLang="en-US" sz="4000" b="1" strike="noStrike" noProof="1" dirty="0">
              <a:solidFill>
                <a:schemeClr val="tx2"/>
              </a:solidFill>
              <a:effectLst>
                <a:outerShdw blurRad="38100" dist="38100" dir="2700000">
                  <a:srgbClr val="FFFFFF"/>
                </a:outerShdw>
              </a:effectLst>
              <a:latin typeface="黑体" panose="02010609060101010101" pitchFamily="2" charset="-122"/>
              <a:ea typeface="黑体" panose="02010609060101010101" pitchFamily="2" charset="-122"/>
            </a:endParaRPr>
          </a:p>
        </p:txBody>
      </p:sp>
      <p:sp>
        <p:nvSpPr>
          <p:cNvPr id="32772" name="矩形 32771"/>
          <p:cNvSpPr/>
          <p:nvPr/>
        </p:nvSpPr>
        <p:spPr>
          <a:xfrm>
            <a:off x="3851275" y="2781300"/>
            <a:ext cx="3527425" cy="641350"/>
          </a:xfrm>
          <a:prstGeom prst="rect">
            <a:avLst/>
          </a:prstGeom>
          <a:noFill/>
          <a:ln w="9525">
            <a:noFill/>
          </a:ln>
        </p:spPr>
        <p:txBody>
          <a:bodyPr>
            <a:spAutoFit/>
          </a:bodyPr>
          <a:p>
            <a:pPr fontAlgn="base"/>
            <a:r>
              <a:rPr lang="en-US" altLang="x-none" sz="3600" b="1" strike="noStrike" noProof="1" dirty="0">
                <a:effectLst>
                  <a:outerShdw blurRad="38100" dist="38100" dir="2700000">
                    <a:srgbClr val="FFFFFF"/>
                  </a:outerShdw>
                </a:effectLst>
                <a:latin typeface="宋体" panose="02010600030101010101" pitchFamily="2" charset="-122"/>
                <a:ea typeface="宋体" panose="02010600030101010101" pitchFamily="2" charset="-122"/>
                <a:cs typeface="+mn-cs"/>
              </a:rPr>
              <a:t>+</a:t>
            </a:r>
            <a:r>
              <a:rPr lang="en-US" altLang="x-none" sz="3600" strike="noStrike" noProof="1" dirty="0">
                <a:latin typeface="宋体" panose="02010600030101010101" pitchFamily="2" charset="-122"/>
                <a:ea typeface="宋体" panose="02010600030101010101" pitchFamily="2" charset="-122"/>
                <a:cs typeface="+mn-cs"/>
              </a:rPr>
              <a:t> </a:t>
            </a:r>
            <a:r>
              <a:rPr lang="zh-CN" altLang="en-US" sz="3600" strike="noStrike" noProof="1" dirty="0">
                <a:latin typeface="宋体" panose="02010600030101010101" pitchFamily="2" charset="-122"/>
                <a:ea typeface="宋体" panose="02010600030101010101" pitchFamily="2" charset="-122"/>
                <a:cs typeface="+mn-cs"/>
              </a:rPr>
              <a:t>造价控制</a:t>
            </a:r>
            <a:endParaRPr lang="zh-CN" altLang="en-US" sz="3600" strike="noStrike" noProof="1" dirty="0">
              <a:latin typeface="宋体" panose="02010600030101010101" pitchFamily="2" charset="-122"/>
            </a:endParaRPr>
          </a:p>
        </p:txBody>
      </p:sp>
      <p:sp>
        <p:nvSpPr>
          <p:cNvPr id="32773" name="文本框 32772"/>
          <p:cNvSpPr txBox="1"/>
          <p:nvPr/>
        </p:nvSpPr>
        <p:spPr>
          <a:xfrm>
            <a:off x="539750" y="4076700"/>
            <a:ext cx="3527425" cy="519113"/>
          </a:xfrm>
          <a:prstGeom prst="rect">
            <a:avLst/>
          </a:prstGeom>
          <a:noFill/>
          <a:ln w="9525">
            <a:noFill/>
          </a:ln>
        </p:spPr>
        <p:txBody>
          <a:bodyPr>
            <a:spAutoFit/>
          </a:bodyPr>
          <a:p>
            <a:pPr>
              <a:spcBef>
                <a:spcPct val="50000"/>
              </a:spcBef>
            </a:pPr>
            <a:r>
              <a:rPr lang="en-US" altLang="x-none" sz="2800" noProof="1" dirty="0">
                <a:effectLst>
                  <a:outerShdw blurRad="38100" dist="38100" dir="2700000">
                    <a:srgbClr val="FFFFFF"/>
                  </a:outerShdw>
                </a:effectLst>
                <a:latin typeface="Tahoma" panose="020B0604030504040204" pitchFamily="2" charset="0"/>
                <a:ea typeface="宋体" panose="02010600030101010101" pitchFamily="2" charset="-122"/>
                <a:cs typeface="+mn-cs"/>
              </a:rPr>
              <a:t>Cost management</a:t>
            </a:r>
            <a:endParaRPr lang="en-US" altLang="x-none" sz="2800" noProof="1" dirty="0">
              <a:effectLst>
                <a:outerShdw blurRad="38100" dist="38100" dir="2700000">
                  <a:srgbClr val="FFFFFF"/>
                </a:outerShdw>
              </a:effectLst>
              <a:latin typeface="Tahoma" panose="020B0604030504040204" pitchFamily="2" charset="0"/>
            </a:endParaRPr>
          </a:p>
        </p:txBody>
      </p:sp>
      <p:sp>
        <p:nvSpPr>
          <p:cNvPr id="32774" name="文本框 32773"/>
          <p:cNvSpPr txBox="1"/>
          <p:nvPr/>
        </p:nvSpPr>
        <p:spPr>
          <a:xfrm>
            <a:off x="1763713" y="4797425"/>
            <a:ext cx="3352800" cy="519113"/>
          </a:xfrm>
          <a:prstGeom prst="rect">
            <a:avLst/>
          </a:prstGeom>
          <a:noFill/>
          <a:ln w="9525">
            <a:noFill/>
          </a:ln>
        </p:spPr>
        <p:txBody>
          <a:bodyPr>
            <a:spAutoFit/>
          </a:bodyPr>
          <a:p>
            <a:pPr>
              <a:spcBef>
                <a:spcPct val="50000"/>
              </a:spcBef>
            </a:pPr>
            <a:r>
              <a:rPr lang="en-US" altLang="x-none" sz="2800" noProof="1" dirty="0">
                <a:effectLst>
                  <a:outerShdw blurRad="38100" dist="38100" dir="2700000">
                    <a:srgbClr val="FFFFFF"/>
                  </a:outerShdw>
                </a:effectLst>
                <a:latin typeface="Tahoma" panose="020B0604030504040204" pitchFamily="2" charset="0"/>
                <a:ea typeface="宋体" panose="02010600030101010101" pitchFamily="2" charset="-122"/>
                <a:cs typeface="+mn-cs"/>
              </a:rPr>
              <a:t>=Cost planning</a:t>
            </a:r>
            <a:endParaRPr lang="en-US" altLang="x-none" sz="2800" noProof="1" dirty="0">
              <a:effectLst>
                <a:outerShdw blurRad="38100" dist="38100" dir="2700000">
                  <a:srgbClr val="FFFFFF"/>
                </a:outerShdw>
              </a:effectLst>
              <a:latin typeface="Tahoma" panose="020B0604030504040204" pitchFamily="2" charset="0"/>
            </a:endParaRPr>
          </a:p>
        </p:txBody>
      </p:sp>
      <p:sp>
        <p:nvSpPr>
          <p:cNvPr id="32775" name="文本框 32774"/>
          <p:cNvSpPr txBox="1"/>
          <p:nvPr/>
        </p:nvSpPr>
        <p:spPr>
          <a:xfrm>
            <a:off x="4500563" y="4797425"/>
            <a:ext cx="2743200" cy="519113"/>
          </a:xfrm>
          <a:prstGeom prst="rect">
            <a:avLst/>
          </a:prstGeom>
          <a:noFill/>
          <a:ln w="9525">
            <a:noFill/>
          </a:ln>
        </p:spPr>
        <p:txBody>
          <a:bodyPr>
            <a:spAutoFit/>
          </a:bodyPr>
          <a:p>
            <a:pPr>
              <a:spcBef>
                <a:spcPct val="50000"/>
              </a:spcBef>
            </a:pPr>
            <a:r>
              <a:rPr lang="en-US" altLang="x-none" sz="2800" noProof="1" dirty="0">
                <a:effectLst>
                  <a:outerShdw blurRad="38100" dist="38100" dir="2700000">
                    <a:srgbClr val="FFFFFF"/>
                  </a:outerShdw>
                </a:effectLst>
                <a:latin typeface="Tahoma" panose="020B0604030504040204" pitchFamily="2" charset="0"/>
                <a:ea typeface="宋体" panose="02010600030101010101" pitchFamily="2" charset="-122"/>
                <a:cs typeface="+mn-cs"/>
              </a:rPr>
              <a:t>+ Cost control</a:t>
            </a:r>
            <a:endParaRPr lang="en-US" altLang="x-none" sz="2800" noProof="1" dirty="0">
              <a:effectLst>
                <a:outerShdw blurRad="38100" dist="38100" dir="2700000">
                  <a:srgbClr val="FFFFFF"/>
                </a:outerShdw>
              </a:effectLst>
              <a:latin typeface="Tahoma" panose="020B0604030504040204" pitchFamily="2" charset="0"/>
            </a:endParaRPr>
          </a:p>
        </p:txBody>
      </p:sp>
      <p:sp>
        <p:nvSpPr>
          <p:cNvPr id="2" name="文本框 1"/>
          <p:cNvSpPr txBox="1"/>
          <p:nvPr/>
        </p:nvSpPr>
        <p:spPr>
          <a:xfrm>
            <a:off x="349250" y="75565"/>
            <a:ext cx="8775700" cy="460375"/>
          </a:xfrm>
          <a:prstGeom prst="rect">
            <a:avLst/>
          </a:prstGeom>
          <a:noFill/>
        </p:spPr>
        <p:txBody>
          <a:bodyPr wrap="square" rtlCol="0">
            <a:spAutoFit/>
          </a:bodyPr>
          <a:p>
            <a:r>
              <a:rPr lang="zh-CN" altLang="en-US" sz="2400" b="1"/>
              <a:t>课题</a:t>
            </a:r>
            <a:r>
              <a:rPr lang="en-US" altLang="zh-CN" sz="2400" b="1"/>
              <a:t>1.2 </a:t>
            </a:r>
            <a:r>
              <a:rPr lang="zh-CN" altLang="en-US" sz="2400" b="1"/>
              <a:t>工程造价管理与控制</a:t>
            </a:r>
            <a:endParaRPr lang="zh-CN" altLang="en-US" sz="2400" b="1"/>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2770">
                                            <p:txEl>
                                              <p:charRg st="0" end="7"/>
                                            </p:txEl>
                                          </p:spTgt>
                                        </p:tgtEl>
                                        <p:attrNameLst>
                                          <p:attrName>style.visibility</p:attrName>
                                        </p:attrNameLst>
                                      </p:cBhvr>
                                      <p:to>
                                        <p:strVal val="visible"/>
                                      </p:to>
                                    </p:set>
                                    <p:anim calcmode="lin" valueType="num">
                                      <p:cBhvr additive="base">
                                        <p:cTn id="7" dur="500" fill="hold"/>
                                        <p:tgtEl>
                                          <p:spTgt spid="32770">
                                            <p:txEl>
                                              <p:charRg st="0" end="7"/>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2770">
                                            <p:txEl>
                                              <p:charRg st="0" end="7"/>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1" name="whoosh.wav"/>
                                        </p:tgtEl>
                                      </p:cMediaNode>
                                    </p:audio>
                                    <p:animClr clrSpc="rgb" dir="cw">
                                      <p:cBhvr override="childStyle">
                                        <p:cTn dur="1" fill="hold" display="0" masterRel="nextClick" afterEffect="1"/>
                                        <p:tgtEl>
                                          <p:spTgt spid="32770">
                                            <p:txEl>
                                              <p:charRg st="0" end="7"/>
                                            </p:txEl>
                                          </p:spTgt>
                                        </p:tgtEl>
                                        <p:attrNameLst>
                                          <p:attrName>ppt_c</p:attrName>
                                        </p:attrNameLst>
                                      </p:cBhvr>
                                      <p:to>
                                        <a:schemeClr val="tx1"/>
                                      </p:to>
                                    </p:animClr>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2770">
                                            <p:txEl>
                                              <p:charRg st="7" end="16"/>
                                            </p:txEl>
                                          </p:spTgt>
                                        </p:tgtEl>
                                        <p:attrNameLst>
                                          <p:attrName>style.visibility</p:attrName>
                                        </p:attrNameLst>
                                      </p:cBhvr>
                                      <p:to>
                                        <p:strVal val="visible"/>
                                      </p:to>
                                    </p:set>
                                    <p:anim calcmode="lin" valueType="num">
                                      <p:cBhvr additive="base">
                                        <p:cTn id="13" dur="500" fill="hold"/>
                                        <p:tgtEl>
                                          <p:spTgt spid="32770">
                                            <p:txEl>
                                              <p:charRg st="7" end="16"/>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2770">
                                            <p:txEl>
                                              <p:charRg st="7" end="1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1" name="whoosh.wav"/>
                                        </p:tgtEl>
                                      </p:cMediaNode>
                                    </p:audio>
                                    <p:animClr clrSpc="rgb" dir="cw">
                                      <p:cBhvr override="childStyle">
                                        <p:cTn dur="1" fill="hold" display="0" masterRel="nextClick" afterEffect="1"/>
                                        <p:tgtEl>
                                          <p:spTgt spid="32770">
                                            <p:txEl>
                                              <p:charRg st="7" end="16"/>
                                            </p:txEl>
                                          </p:spTgt>
                                        </p:tgtEl>
                                        <p:attrNameLst>
                                          <p:attrName>ppt_c</p:attrName>
                                        </p:attrNameLst>
                                      </p:cBhvr>
                                      <p:to>
                                        <a:schemeClr val="tx1"/>
                                      </p:to>
                                    </p:animClr>
                                  </p:sub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2772"/>
                                        </p:tgtEl>
                                        <p:attrNameLst>
                                          <p:attrName>style.visibility</p:attrName>
                                        </p:attrNameLst>
                                      </p:cBhvr>
                                      <p:to>
                                        <p:strVal val="visible"/>
                                      </p:to>
                                    </p:set>
                                    <p:anim calcmode="lin" valueType="num">
                                      <p:cBhvr additive="base">
                                        <p:cTn id="19" dur="500" fill="hold"/>
                                        <p:tgtEl>
                                          <p:spTgt spid="32772"/>
                                        </p:tgtEl>
                                        <p:attrNameLst>
                                          <p:attrName>ppt_x</p:attrName>
                                        </p:attrNameLst>
                                      </p:cBhvr>
                                      <p:tavLst>
                                        <p:tav tm="0">
                                          <p:val>
                                            <p:strVal val="1+#ppt_w/2"/>
                                          </p:val>
                                        </p:tav>
                                        <p:tav tm="100000">
                                          <p:val>
                                            <p:strVal val="#ppt_x"/>
                                          </p:val>
                                        </p:tav>
                                      </p:tavLst>
                                    </p:anim>
                                    <p:anim calcmode="lin" valueType="num">
                                      <p:cBhvr additive="base">
                                        <p:cTn id="20" dur="500" fill="hold"/>
                                        <p:tgtEl>
                                          <p:spTgt spid="32772"/>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2773"/>
                                        </p:tgtEl>
                                        <p:attrNameLst>
                                          <p:attrName>style.visibility</p:attrName>
                                        </p:attrNameLst>
                                      </p:cBhvr>
                                      <p:to>
                                        <p:strVal val="visible"/>
                                      </p:to>
                                    </p:set>
                                    <p:anim calcmode="lin" valueType="num">
                                      <p:cBhvr additive="base">
                                        <p:cTn id="25" dur="500" fill="hold"/>
                                        <p:tgtEl>
                                          <p:spTgt spid="32773"/>
                                        </p:tgtEl>
                                        <p:attrNameLst>
                                          <p:attrName>ppt_x</p:attrName>
                                        </p:attrNameLst>
                                      </p:cBhvr>
                                      <p:tavLst>
                                        <p:tav tm="0">
                                          <p:val>
                                            <p:strVal val="#ppt_x"/>
                                          </p:val>
                                        </p:tav>
                                        <p:tav tm="100000">
                                          <p:val>
                                            <p:strVal val="#ppt_x"/>
                                          </p:val>
                                        </p:tav>
                                      </p:tavLst>
                                    </p:anim>
                                    <p:anim calcmode="lin" valueType="num">
                                      <p:cBhvr additive="base">
                                        <p:cTn id="26" dur="500" fill="hold"/>
                                        <p:tgtEl>
                                          <p:spTgt spid="32773"/>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2774"/>
                                        </p:tgtEl>
                                        <p:attrNameLst>
                                          <p:attrName>style.visibility</p:attrName>
                                        </p:attrNameLst>
                                      </p:cBhvr>
                                      <p:to>
                                        <p:strVal val="visible"/>
                                      </p:to>
                                    </p:set>
                                    <p:anim calcmode="lin" valueType="num">
                                      <p:cBhvr additive="base">
                                        <p:cTn id="29" dur="500" fill="hold"/>
                                        <p:tgtEl>
                                          <p:spTgt spid="32774"/>
                                        </p:tgtEl>
                                        <p:attrNameLst>
                                          <p:attrName>ppt_x</p:attrName>
                                        </p:attrNameLst>
                                      </p:cBhvr>
                                      <p:tavLst>
                                        <p:tav tm="0">
                                          <p:val>
                                            <p:strVal val="#ppt_x"/>
                                          </p:val>
                                        </p:tav>
                                        <p:tav tm="100000">
                                          <p:val>
                                            <p:strVal val="#ppt_x"/>
                                          </p:val>
                                        </p:tav>
                                      </p:tavLst>
                                    </p:anim>
                                    <p:anim calcmode="lin" valueType="num">
                                      <p:cBhvr additive="base">
                                        <p:cTn id="30" dur="500" fill="hold"/>
                                        <p:tgtEl>
                                          <p:spTgt spid="32774"/>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2775"/>
                                        </p:tgtEl>
                                        <p:attrNameLst>
                                          <p:attrName>style.visibility</p:attrName>
                                        </p:attrNameLst>
                                      </p:cBhvr>
                                      <p:to>
                                        <p:strVal val="visible"/>
                                      </p:to>
                                    </p:set>
                                    <p:anim calcmode="lin" valueType="num">
                                      <p:cBhvr additive="base">
                                        <p:cTn id="33" dur="500" fill="hold"/>
                                        <p:tgtEl>
                                          <p:spTgt spid="32775"/>
                                        </p:tgtEl>
                                        <p:attrNameLst>
                                          <p:attrName>ppt_x</p:attrName>
                                        </p:attrNameLst>
                                      </p:cBhvr>
                                      <p:tavLst>
                                        <p:tav tm="0">
                                          <p:val>
                                            <p:strVal val="#ppt_x"/>
                                          </p:val>
                                        </p:tav>
                                        <p:tav tm="100000">
                                          <p:val>
                                            <p:strVal val="#ppt_x"/>
                                          </p:val>
                                        </p:tav>
                                      </p:tavLst>
                                    </p:anim>
                                    <p:anim calcmode="lin" valueType="num">
                                      <p:cBhvr additive="base">
                                        <p:cTn id="34" dur="500" fill="hold"/>
                                        <p:tgtEl>
                                          <p:spTgt spid="3277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bldLvl="2" build="p"/>
      <p:bldP spid="32772" grpId="0"/>
      <p:bldP spid="32773" grpId="0"/>
      <p:bldP spid="32774" grpId="0"/>
      <p:bldP spid="3277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6321" name="标题 35841"/>
          <p:cNvSpPr>
            <a:spLocks noGrp="1"/>
          </p:cNvSpPr>
          <p:nvPr>
            <p:ph type="title"/>
          </p:nvPr>
        </p:nvSpPr>
        <p:spPr>
          <a:xfrm>
            <a:off x="655638" y="512763"/>
            <a:ext cx="7778750" cy="735012"/>
          </a:xfrm>
        </p:spPr>
        <p:txBody>
          <a:bodyPr anchor="b"/>
          <a:p>
            <a:r>
              <a:rPr lang="en-US" altLang="zh-CN" b="1" dirty="0">
                <a:solidFill>
                  <a:srgbClr val="009900"/>
                </a:solidFill>
                <a:latin typeface="宋体" panose="02010600030101010101" pitchFamily="2" charset="-122"/>
              </a:rPr>
              <a:t>1.2.3 </a:t>
            </a:r>
            <a:r>
              <a:rPr lang="zh-CN" altLang="en-US" b="1" dirty="0">
                <a:solidFill>
                  <a:srgbClr val="009900"/>
                </a:solidFill>
                <a:latin typeface="宋体" panose="02010600030101010101" pitchFamily="2" charset="-122"/>
              </a:rPr>
              <a:t>工程造价管理理论</a:t>
            </a:r>
            <a:endParaRPr lang="zh-CN" altLang="en-US" b="1" dirty="0">
              <a:solidFill>
                <a:srgbClr val="009900"/>
              </a:solidFill>
              <a:latin typeface="宋体" panose="02010600030101010101" pitchFamily="2" charset="-122"/>
            </a:endParaRPr>
          </a:p>
        </p:txBody>
      </p:sp>
      <p:sp>
        <p:nvSpPr>
          <p:cNvPr id="56322" name="文本占位符 35842"/>
          <p:cNvSpPr>
            <a:spLocks noGrp="1"/>
          </p:cNvSpPr>
          <p:nvPr>
            <p:ph idx="1"/>
          </p:nvPr>
        </p:nvSpPr>
        <p:spPr>
          <a:xfrm>
            <a:off x="900113" y="1844675"/>
            <a:ext cx="7345362" cy="4176713"/>
          </a:xfrm>
        </p:spPr>
        <p:txBody>
          <a:bodyPr anchor="t"/>
          <a:p>
            <a:pPr algn="just">
              <a:lnSpc>
                <a:spcPct val="90000"/>
              </a:lnSpc>
              <a:buNone/>
            </a:pPr>
            <a:r>
              <a:rPr lang="zh-CN" altLang="en-US" sz="2700" b="1" dirty="0">
                <a:solidFill>
                  <a:srgbClr val="0000FF"/>
                </a:solidFill>
                <a:latin typeface="隶书" pitchFamily="1" charset="-122"/>
                <a:ea typeface="隶书" pitchFamily="1" charset="-122"/>
              </a:rPr>
              <a:t> </a:t>
            </a:r>
            <a:r>
              <a:rPr lang="en-US" altLang="zh-CN" sz="2700" b="1" dirty="0">
                <a:solidFill>
                  <a:srgbClr val="0000FF"/>
                </a:solidFill>
                <a:latin typeface="隶书" pitchFamily="1" charset="-122"/>
                <a:ea typeface="隶书" pitchFamily="1" charset="-122"/>
              </a:rPr>
              <a:t>1.</a:t>
            </a:r>
            <a:r>
              <a:rPr lang="zh-CN" altLang="en-US" sz="2700" b="1" dirty="0">
                <a:solidFill>
                  <a:srgbClr val="0000FF"/>
                </a:solidFill>
                <a:latin typeface="隶书" pitchFamily="1" charset="-122"/>
                <a:ea typeface="隶书" pitchFamily="1" charset="-122"/>
              </a:rPr>
              <a:t>工程造价管理的主导模式</a:t>
            </a:r>
            <a:endParaRPr lang="zh-CN" altLang="en-US" sz="2700" b="1" dirty="0">
              <a:solidFill>
                <a:srgbClr val="0000FF"/>
              </a:solidFill>
              <a:latin typeface="隶书" pitchFamily="1" charset="-122"/>
              <a:ea typeface="隶书" pitchFamily="1" charset="-122"/>
            </a:endParaRPr>
          </a:p>
          <a:p>
            <a:pPr algn="just">
              <a:lnSpc>
                <a:spcPct val="90000"/>
              </a:lnSpc>
              <a:buNone/>
            </a:pPr>
            <a:r>
              <a:rPr lang="zh-CN" altLang="en-US" sz="2300" dirty="0"/>
              <a:t>　　   </a:t>
            </a:r>
            <a:r>
              <a:rPr lang="zh-CN" altLang="en-US" sz="2300" b="1" dirty="0">
                <a:ea typeface="楷体_GB2312" pitchFamily="1" charset="-122"/>
              </a:rPr>
              <a:t>新的理论方法最显著的地方是：更加注重决策、设计阶段工程造价管理对工程造价的能动影响作用；更重视项目整个寿命期内价值最大化，而不仅仅是项目建设期的价值最大化。</a:t>
            </a:r>
            <a:endParaRPr lang="zh-CN" altLang="en-US" sz="2300" b="1" dirty="0">
              <a:ea typeface="楷体_GB2312" pitchFamily="1" charset="-122"/>
            </a:endParaRPr>
          </a:p>
          <a:p>
            <a:pPr algn="just">
              <a:lnSpc>
                <a:spcPct val="90000"/>
              </a:lnSpc>
              <a:buNone/>
            </a:pPr>
            <a:r>
              <a:rPr lang="zh-CN" altLang="en-US" sz="2700" dirty="0">
                <a:solidFill>
                  <a:srgbClr val="0000FF"/>
                </a:solidFill>
                <a:latin typeface="隶书" pitchFamily="1" charset="-122"/>
                <a:ea typeface="隶书" pitchFamily="1" charset="-122"/>
              </a:rPr>
              <a:t> </a:t>
            </a:r>
            <a:r>
              <a:rPr lang="en-US" altLang="zh-CN" sz="2700" b="1" dirty="0">
                <a:solidFill>
                  <a:srgbClr val="0000FF"/>
                </a:solidFill>
                <a:latin typeface="隶书" pitchFamily="1" charset="-122"/>
                <a:ea typeface="隶书" pitchFamily="1" charset="-122"/>
              </a:rPr>
              <a:t>2. </a:t>
            </a:r>
            <a:r>
              <a:rPr lang="zh-CN" altLang="en-US" sz="2700" b="1" dirty="0">
                <a:solidFill>
                  <a:srgbClr val="0000FF"/>
                </a:solidFill>
                <a:latin typeface="隶书" pitchFamily="1" charset="-122"/>
                <a:ea typeface="隶书" pitchFamily="1" charset="-122"/>
              </a:rPr>
              <a:t>工程造价管理几种方法比较</a:t>
            </a:r>
            <a:r>
              <a:rPr lang="zh-CN" altLang="en-US" sz="2900" dirty="0"/>
              <a:t> </a:t>
            </a:r>
            <a:endParaRPr lang="zh-CN" altLang="en-US" sz="2900" dirty="0"/>
          </a:p>
          <a:p>
            <a:pPr algn="just">
              <a:lnSpc>
                <a:spcPct val="90000"/>
              </a:lnSpc>
              <a:buNone/>
            </a:pPr>
            <a:r>
              <a:rPr lang="zh-CN" altLang="en-US" sz="2300" dirty="0">
                <a:latin typeface="楷体_GB2312" pitchFamily="1" charset="-122"/>
                <a:ea typeface="楷体_GB2312" pitchFamily="1" charset="-122"/>
              </a:rPr>
              <a:t>      </a:t>
            </a:r>
            <a:r>
              <a:rPr lang="en-US" altLang="zh-CN" sz="2300" b="1" dirty="0">
                <a:latin typeface="楷体_GB2312" pitchFamily="1" charset="-122"/>
                <a:ea typeface="楷体_GB2312" pitchFamily="1" charset="-122"/>
              </a:rPr>
              <a:t>(1) </a:t>
            </a:r>
            <a:r>
              <a:rPr lang="zh-CN" altLang="en-US" sz="2300" b="1" dirty="0">
                <a:latin typeface="楷体_GB2312" pitchFamily="1" charset="-122"/>
                <a:ea typeface="楷体_GB2312" pitchFamily="1" charset="-122"/>
              </a:rPr>
              <a:t>全生命周期造价管理方法 ：要求人们在建设项目投资决策分析以及在项目备选方案评价与选择中要充分考虑项目建造成本和运营成本。 </a:t>
            </a:r>
            <a:endParaRPr lang="zh-CN" altLang="en-US" sz="2300" b="1" dirty="0">
              <a:latin typeface="楷体_GB2312" pitchFamily="1" charset="-122"/>
              <a:ea typeface="楷体_GB2312" pitchFamily="1" charset="-122"/>
            </a:endParaRPr>
          </a:p>
        </p:txBody>
      </p:sp>
      <p:sp>
        <p:nvSpPr>
          <p:cNvPr id="56323" name="文本框 35843"/>
          <p:cNvSpPr txBox="1"/>
          <p:nvPr/>
        </p:nvSpPr>
        <p:spPr>
          <a:xfrm>
            <a:off x="2124075" y="6165850"/>
            <a:ext cx="6121400" cy="496888"/>
          </a:xfrm>
          <a:prstGeom prst="rect">
            <a:avLst/>
          </a:prstGeom>
          <a:noFill/>
          <a:ln w="9525">
            <a:noFill/>
          </a:ln>
        </p:spPr>
        <p:txBody>
          <a:bodyPr lIns="69214" tIns="34606" rIns="69214" bIns="34606" anchor="t">
            <a:spAutoFit/>
          </a:bodyPr>
          <a:p>
            <a:pPr algn="r">
              <a:lnSpc>
                <a:spcPct val="140000"/>
              </a:lnSpc>
              <a:spcBef>
                <a:spcPct val="50000"/>
              </a:spcBef>
            </a:pPr>
            <a:r>
              <a:rPr lang="en-US" altLang="zh-CN" sz="2000" b="1" dirty="0">
                <a:solidFill>
                  <a:srgbClr val="FF6600"/>
                </a:solidFill>
                <a:latin typeface="Verdana" panose="020B0604030504040204" pitchFamily="2" charset="0"/>
                <a:ea typeface="宋体" panose="02010600030101010101" pitchFamily="2" charset="-122"/>
              </a:rPr>
              <a:t>1.2 </a:t>
            </a:r>
            <a:r>
              <a:rPr lang="zh-CN" altLang="en-US" sz="2000" b="1" dirty="0">
                <a:solidFill>
                  <a:srgbClr val="FF6600"/>
                </a:solidFill>
                <a:latin typeface="Verdana" panose="020B0604030504040204" pitchFamily="2" charset="0"/>
                <a:ea typeface="宋体" panose="02010600030101010101" pitchFamily="2" charset="-122"/>
              </a:rPr>
              <a:t>工程造价管理</a:t>
            </a:r>
            <a:endParaRPr lang="zh-CN" altLang="en-US" sz="2000" b="1" dirty="0">
              <a:solidFill>
                <a:srgbClr val="FF6600"/>
              </a:solidFill>
              <a:latin typeface="宋体" panose="02010600030101010101" pitchFamily="2" charset="-122"/>
              <a:ea typeface="宋体" panose="02010600030101010101" pitchFamily="2" charset="-122"/>
            </a:endParaRPr>
          </a:p>
        </p:txBody>
      </p:sp>
    </p:spTree>
  </p:cSld>
  <p:clrMapOvr>
    <a:masterClrMapping/>
  </p:clrMapOvr>
  <p:transition spd="med">
    <p:cover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7345" name="标题 36865"/>
          <p:cNvSpPr>
            <a:spLocks noGrp="1"/>
          </p:cNvSpPr>
          <p:nvPr>
            <p:ph type="title"/>
          </p:nvPr>
        </p:nvSpPr>
        <p:spPr>
          <a:xfrm>
            <a:off x="655638" y="512763"/>
            <a:ext cx="7778750" cy="735012"/>
          </a:xfrm>
        </p:spPr>
        <p:txBody>
          <a:bodyPr anchor="b"/>
          <a:p>
            <a:r>
              <a:rPr lang="en-US" altLang="zh-CN" b="1" dirty="0">
                <a:solidFill>
                  <a:srgbClr val="009900"/>
                </a:solidFill>
                <a:latin typeface="宋体" panose="02010600030101010101" pitchFamily="2" charset="-122"/>
              </a:rPr>
              <a:t>1.2.3 </a:t>
            </a:r>
            <a:r>
              <a:rPr lang="zh-CN" altLang="en-US" b="1" dirty="0">
                <a:solidFill>
                  <a:srgbClr val="009900"/>
                </a:solidFill>
                <a:latin typeface="宋体" panose="02010600030101010101" pitchFamily="2" charset="-122"/>
              </a:rPr>
              <a:t>工程造价管理理论</a:t>
            </a:r>
            <a:endParaRPr lang="zh-CN" altLang="en-US" b="1" dirty="0">
              <a:solidFill>
                <a:srgbClr val="009900"/>
              </a:solidFill>
              <a:latin typeface="宋体" panose="02010600030101010101" pitchFamily="2" charset="-122"/>
            </a:endParaRPr>
          </a:p>
        </p:txBody>
      </p:sp>
      <p:sp>
        <p:nvSpPr>
          <p:cNvPr id="57346" name="文本占位符 36866"/>
          <p:cNvSpPr>
            <a:spLocks noGrp="1"/>
          </p:cNvSpPr>
          <p:nvPr>
            <p:ph idx="1"/>
          </p:nvPr>
        </p:nvSpPr>
        <p:spPr>
          <a:xfrm>
            <a:off x="827088" y="1916113"/>
            <a:ext cx="7777162" cy="4608512"/>
          </a:xfrm>
        </p:spPr>
        <p:txBody>
          <a:bodyPr anchor="t"/>
          <a:p>
            <a:pPr algn="just">
              <a:buNone/>
            </a:pPr>
            <a:r>
              <a:rPr lang="zh-CN" altLang="en-US" sz="2400" dirty="0">
                <a:latin typeface="楷体_GB2312" pitchFamily="1" charset="-122"/>
                <a:ea typeface="楷体_GB2312" pitchFamily="1" charset="-122"/>
              </a:rPr>
              <a:t> </a:t>
            </a:r>
            <a:r>
              <a:rPr lang="en-US" altLang="zh-CN" sz="2400" b="1" dirty="0">
                <a:latin typeface="楷体_GB2312" pitchFamily="1" charset="-122"/>
                <a:ea typeface="楷体_GB2312" pitchFamily="1" charset="-122"/>
              </a:rPr>
              <a:t>(2) </a:t>
            </a:r>
            <a:r>
              <a:rPr lang="zh-CN" altLang="en-US" sz="2400" b="1" dirty="0">
                <a:latin typeface="楷体_GB2312" pitchFamily="1" charset="-122"/>
                <a:ea typeface="楷体_GB2312" pitchFamily="1" charset="-122"/>
              </a:rPr>
              <a:t>全过程工程造价管理方法：是一种基于活动和过程的建设项目造价管理模式，是一种用来科学确定和控制建设项目全过程造价的方法。 </a:t>
            </a:r>
            <a:endParaRPr lang="zh-CN" altLang="en-US" sz="2400" b="1" dirty="0">
              <a:latin typeface="楷体_GB2312" pitchFamily="1" charset="-122"/>
              <a:ea typeface="楷体_GB2312" pitchFamily="1" charset="-122"/>
            </a:endParaRPr>
          </a:p>
          <a:p>
            <a:pPr algn="just">
              <a:buNone/>
            </a:pPr>
            <a:r>
              <a:rPr lang="zh-CN" altLang="en-US" sz="2400" b="1" dirty="0">
                <a:latin typeface="楷体_GB2312" pitchFamily="1" charset="-122"/>
                <a:ea typeface="楷体_GB2312" pitchFamily="1" charset="-122"/>
              </a:rPr>
              <a:t> </a:t>
            </a:r>
            <a:r>
              <a:rPr lang="en-US" altLang="zh-CN" sz="2400" b="1" dirty="0">
                <a:latin typeface="楷体_GB2312" pitchFamily="1" charset="-122"/>
                <a:ea typeface="楷体_GB2312" pitchFamily="1" charset="-122"/>
              </a:rPr>
              <a:t>(3) </a:t>
            </a:r>
            <a:r>
              <a:rPr lang="zh-CN" altLang="en-US" sz="2400" b="1" dirty="0">
                <a:latin typeface="楷体_GB2312" pitchFamily="1" charset="-122"/>
                <a:ea typeface="楷体_GB2312" pitchFamily="1" charset="-122"/>
              </a:rPr>
              <a:t>全面造价管理方法：最根本的特征是“全面”，不但包括了项目全生命周期和全过程造价管理的思想和方法，同时它还包括了项目全要素、全团队和全风险造价管理等全新的建设项目造价管理的思想和方法。</a:t>
            </a:r>
            <a:r>
              <a:rPr lang="zh-CN" altLang="en-US" sz="2400" dirty="0">
                <a:latin typeface="楷体_GB2312" pitchFamily="1" charset="-122"/>
                <a:ea typeface="楷体_GB2312" pitchFamily="1" charset="-122"/>
              </a:rPr>
              <a:t> </a:t>
            </a:r>
            <a:endParaRPr lang="zh-CN" altLang="en-US" sz="2400" dirty="0">
              <a:latin typeface="楷体_GB2312" pitchFamily="1" charset="-122"/>
              <a:ea typeface="楷体_GB2312" pitchFamily="1" charset="-122"/>
            </a:endParaRPr>
          </a:p>
          <a:p>
            <a:pPr algn="just">
              <a:buNone/>
            </a:pPr>
            <a:endParaRPr lang="zh-CN" altLang="en-US" sz="2400" dirty="0">
              <a:latin typeface="楷体_GB2312" pitchFamily="1" charset="-122"/>
              <a:ea typeface="楷体_GB2312" pitchFamily="1" charset="-122"/>
            </a:endParaRPr>
          </a:p>
        </p:txBody>
      </p:sp>
      <p:sp>
        <p:nvSpPr>
          <p:cNvPr id="57347" name="文本框 36867"/>
          <p:cNvSpPr txBox="1"/>
          <p:nvPr/>
        </p:nvSpPr>
        <p:spPr>
          <a:xfrm>
            <a:off x="2124075" y="6165850"/>
            <a:ext cx="6121400" cy="496888"/>
          </a:xfrm>
          <a:prstGeom prst="rect">
            <a:avLst/>
          </a:prstGeom>
          <a:noFill/>
          <a:ln w="9525">
            <a:noFill/>
          </a:ln>
        </p:spPr>
        <p:txBody>
          <a:bodyPr lIns="69214" tIns="34606" rIns="69214" bIns="34606" anchor="t">
            <a:spAutoFit/>
          </a:bodyPr>
          <a:p>
            <a:pPr algn="r">
              <a:lnSpc>
                <a:spcPct val="140000"/>
              </a:lnSpc>
              <a:spcBef>
                <a:spcPct val="50000"/>
              </a:spcBef>
            </a:pPr>
            <a:r>
              <a:rPr lang="en-US" altLang="zh-CN" sz="2000" b="1" dirty="0">
                <a:solidFill>
                  <a:srgbClr val="FF6600"/>
                </a:solidFill>
                <a:latin typeface="Verdana" panose="020B0604030504040204" pitchFamily="2" charset="0"/>
                <a:ea typeface="宋体" panose="02010600030101010101" pitchFamily="2" charset="-122"/>
              </a:rPr>
              <a:t>1.2 </a:t>
            </a:r>
            <a:r>
              <a:rPr lang="zh-CN" altLang="en-US" sz="2000" b="1" dirty="0">
                <a:solidFill>
                  <a:srgbClr val="FF6600"/>
                </a:solidFill>
                <a:latin typeface="Verdana" panose="020B0604030504040204" pitchFamily="2" charset="0"/>
                <a:ea typeface="宋体" panose="02010600030101010101" pitchFamily="2" charset="-122"/>
              </a:rPr>
              <a:t>工程造价管理</a:t>
            </a:r>
            <a:endParaRPr lang="zh-CN" altLang="en-US" sz="2000" b="1" dirty="0">
              <a:solidFill>
                <a:srgbClr val="FF6600"/>
              </a:solidFill>
              <a:latin typeface="Verdana" panose="020B0604030504040204" pitchFamily="2" charset="0"/>
              <a:ea typeface="宋体" panose="02010600030101010101" pitchFamily="2" charset="-122"/>
            </a:endParaRPr>
          </a:p>
        </p:txBody>
      </p:sp>
    </p:spTree>
  </p:cSld>
  <p:clrMapOvr>
    <a:masterClrMapping/>
  </p:clrMapOvr>
  <p:transition spd="med">
    <p:cover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8369" name="标题 37889"/>
          <p:cNvSpPr>
            <a:spLocks noGrp="1"/>
          </p:cNvSpPr>
          <p:nvPr>
            <p:ph type="title"/>
          </p:nvPr>
        </p:nvSpPr>
        <p:spPr>
          <a:xfrm>
            <a:off x="179388" y="520700"/>
            <a:ext cx="8534400" cy="609600"/>
          </a:xfrm>
        </p:spPr>
        <p:txBody>
          <a:bodyPr wrap="square" anchor="ctr">
            <a:spAutoFit/>
          </a:bodyPr>
          <a:p>
            <a:r>
              <a:rPr lang="en-US" altLang="zh-CN" sz="3400" b="1">
                <a:latin typeface="黑体" panose="02010609060101010101" pitchFamily="2" charset="-122"/>
                <a:ea typeface="黑体" panose="02010609060101010101" pitchFamily="2" charset="-122"/>
              </a:rPr>
              <a:t> </a:t>
            </a:r>
            <a:r>
              <a:rPr lang="zh-CN" altLang="en-US" sz="3400" b="1">
                <a:latin typeface="黑体" panose="02010609060101010101" pitchFamily="2" charset="-122"/>
                <a:ea typeface="黑体" panose="02010609060101010101" pitchFamily="2" charset="-122"/>
              </a:rPr>
              <a:t>全生命周期造价管理针对范围</a:t>
            </a:r>
            <a:endParaRPr lang="zh-CN" altLang="en-US" sz="3400" b="1">
              <a:latin typeface="黑体" panose="02010609060101010101" pitchFamily="2" charset="-122"/>
              <a:ea typeface="黑体" panose="02010609060101010101" pitchFamily="2" charset="-122"/>
            </a:endParaRPr>
          </a:p>
        </p:txBody>
      </p:sp>
      <p:sp>
        <p:nvSpPr>
          <p:cNvPr id="37891" name="文本框 37890"/>
          <p:cNvSpPr txBox="1"/>
          <p:nvPr/>
        </p:nvSpPr>
        <p:spPr>
          <a:xfrm>
            <a:off x="900113" y="5661025"/>
            <a:ext cx="7689850" cy="860425"/>
          </a:xfrm>
          <a:prstGeom prst="rect">
            <a:avLst/>
          </a:prstGeom>
          <a:noFill/>
          <a:ln w="9525">
            <a:noFill/>
          </a:ln>
        </p:spPr>
        <p:txBody>
          <a:bodyPr lIns="90000" tIns="46800" rIns="90000" bIns="46800">
            <a:spAutoFit/>
          </a:bodyPr>
          <a:p>
            <a:pPr algn="just">
              <a:lnSpc>
                <a:spcPct val="90000"/>
              </a:lnSpc>
              <a:spcBef>
                <a:spcPct val="20000"/>
              </a:spcBef>
              <a:buSzPct val="85000"/>
            </a:pPr>
            <a:r>
              <a:rPr lang="zh-CN" altLang="en-US" sz="2800" noProof="1" dirty="0">
                <a:effectLst>
                  <a:outerShdw blurRad="38100" dist="38100" dir="2700000">
                    <a:srgbClr val="FFFFFF"/>
                  </a:outerShdw>
                </a:effectLst>
                <a:latin typeface="华文楷体" pitchFamily="2" charset="-122"/>
                <a:ea typeface="华文楷体" pitchFamily="2" charset="-122"/>
                <a:cs typeface="+mn-cs"/>
              </a:rPr>
              <a:t>    </a:t>
            </a:r>
            <a:r>
              <a:rPr lang="zh-CN" altLang="en-US" sz="2800" b="1" noProof="1" dirty="0">
                <a:effectLst>
                  <a:outerShdw blurRad="38100" dist="38100" dir="2700000">
                    <a:srgbClr val="FFFFFF"/>
                  </a:outerShdw>
                </a:effectLst>
                <a:latin typeface="楷体_GB2312" pitchFamily="1" charset="-122"/>
                <a:ea typeface="楷体_GB2312" pitchFamily="1" charset="-122"/>
                <a:cs typeface="+mn-cs"/>
              </a:rPr>
              <a:t>全生命周期造价管理将</a:t>
            </a:r>
            <a:r>
              <a:rPr lang="zh-CN" altLang="en-US" sz="2800" b="1" noProof="1" dirty="0">
                <a:solidFill>
                  <a:srgbClr val="0000FF"/>
                </a:solidFill>
                <a:effectLst>
                  <a:outerShdw blurRad="38100" dist="38100" dir="2700000">
                    <a:srgbClr val="000000"/>
                  </a:outerShdw>
                </a:effectLst>
                <a:latin typeface="楷体_GB2312" pitchFamily="1" charset="-122"/>
                <a:ea typeface="楷体_GB2312" pitchFamily="1" charset="-122"/>
                <a:cs typeface="+mn-cs"/>
              </a:rPr>
              <a:t>使用维护阶段</a:t>
            </a:r>
            <a:r>
              <a:rPr lang="zh-CN" altLang="en-US" sz="2800" b="1" noProof="1" dirty="0">
                <a:effectLst>
                  <a:outerShdw blurRad="38100" dist="38100" dir="2700000">
                    <a:srgbClr val="FFFFFF"/>
                  </a:outerShdw>
                </a:effectLst>
                <a:latin typeface="楷体_GB2312" pitchFamily="1" charset="-122"/>
                <a:ea typeface="楷体_GB2312" pitchFamily="1" charset="-122"/>
                <a:cs typeface="+mn-cs"/>
              </a:rPr>
              <a:t>纳入管理范围，相对于全过程造价控制又前进了一步。</a:t>
            </a:r>
            <a:endParaRPr lang="zh-CN" altLang="en-US" sz="2800" b="1" noProof="1" dirty="0">
              <a:effectLst>
                <a:outerShdw blurRad="38100" dist="38100" dir="2700000">
                  <a:srgbClr val="FFFFFF"/>
                </a:outerShdw>
              </a:effectLst>
              <a:latin typeface="楷体_GB2312" pitchFamily="1" charset="-122"/>
              <a:ea typeface="楷体_GB2312" pitchFamily="1" charset="-122"/>
            </a:endParaRPr>
          </a:p>
        </p:txBody>
      </p:sp>
      <p:sp>
        <p:nvSpPr>
          <p:cNvPr id="37892" name="文本占位符 37891"/>
          <p:cNvSpPr>
            <a:spLocks noGrp="1"/>
          </p:cNvSpPr>
          <p:nvPr>
            <p:ph idx="1"/>
          </p:nvPr>
        </p:nvSpPr>
        <p:spPr/>
        <p:txBody>
          <a:bodyPr/>
          <a:p>
            <a:pPr fontAlgn="base">
              <a:buNone/>
            </a:pPr>
            <a:r>
              <a:rPr lang="en-US" altLang="zh-CN" b="1" strike="noStrike" noProof="1">
                <a:effectLst>
                  <a:outerShdw blurRad="38100" dist="38100" dir="2700000">
                    <a:srgbClr val="FFFFFF"/>
                  </a:outerShdw>
                </a:effectLst>
                <a:latin typeface="华文楷体" pitchFamily="2" charset="-122"/>
                <a:ea typeface="华文楷体" pitchFamily="2" charset="-122"/>
              </a:rPr>
              <a:t>       </a:t>
            </a:r>
            <a:endParaRPr lang="en-US" altLang="zh-CN" b="1" strike="noStrike" noProof="1">
              <a:effectLst>
                <a:outerShdw blurRad="38100" dist="38100" dir="2700000">
                  <a:srgbClr val="FFFFFF"/>
                </a:outerShdw>
              </a:effectLst>
              <a:latin typeface="华文楷体" pitchFamily="2" charset="-122"/>
              <a:ea typeface="华文楷体" pitchFamily="2" charset="-122"/>
            </a:endParaRPr>
          </a:p>
          <a:p>
            <a:pPr fontAlgn="base">
              <a:buNone/>
            </a:pPr>
            <a:endParaRPr lang="en-US" altLang="zh-CN" b="1" strike="noStrike" noProof="1">
              <a:latin typeface="华文楷体" pitchFamily="2" charset="-122"/>
              <a:ea typeface="华文楷体" pitchFamily="2" charset="-122"/>
            </a:endParaRPr>
          </a:p>
        </p:txBody>
      </p:sp>
      <p:grpSp>
        <p:nvGrpSpPr>
          <p:cNvPr id="58372" name="组合 37892"/>
          <p:cNvGrpSpPr/>
          <p:nvPr/>
        </p:nvGrpSpPr>
        <p:grpSpPr>
          <a:xfrm>
            <a:off x="990600" y="1676400"/>
            <a:ext cx="6705600" cy="3752850"/>
            <a:chOff x="0" y="0"/>
            <a:chExt cx="4224" cy="2364"/>
          </a:xfrm>
        </p:grpSpPr>
        <p:sp>
          <p:nvSpPr>
            <p:cNvPr id="58373" name="直接连接符 37893"/>
            <p:cNvSpPr/>
            <p:nvPr/>
          </p:nvSpPr>
          <p:spPr>
            <a:xfrm>
              <a:off x="144" y="768"/>
              <a:ext cx="3168" cy="0"/>
            </a:xfrm>
            <a:prstGeom prst="line">
              <a:avLst/>
            </a:prstGeom>
            <a:ln w="57150" cap="flat" cmpd="sng">
              <a:solidFill>
                <a:srgbClr val="FF0000"/>
              </a:solidFill>
              <a:prstDash val="solid"/>
              <a:round/>
              <a:headEnd type="none" w="med" len="med"/>
              <a:tailEnd type="none" w="med" len="med"/>
            </a:ln>
            <a:scene3d>
              <a:camera prst="legacyPerspectiveBottomLeft">
                <a:rot lat="0" lon="0" rev="0"/>
              </a:camera>
              <a:lightRig rig="legacyFlat3" dir="t"/>
            </a:scene3d>
            <a:sp3d extrusionH="887400" prstMaterial="legacyMatte">
              <a:bevelT w="13500" h="13500" prst="angle"/>
              <a:bevelB w="13500" h="13500" prst="angle"/>
              <a:extrusionClr>
                <a:srgbClr val="FF0000"/>
              </a:extrusionClr>
            </a:sp3d>
          </p:spPr>
        </p:sp>
        <p:sp>
          <p:nvSpPr>
            <p:cNvPr id="58374" name="直接连接符 37894"/>
            <p:cNvSpPr/>
            <p:nvPr/>
          </p:nvSpPr>
          <p:spPr>
            <a:xfrm>
              <a:off x="144" y="576"/>
              <a:ext cx="0" cy="192"/>
            </a:xfrm>
            <a:prstGeom prst="line">
              <a:avLst/>
            </a:prstGeom>
            <a:ln w="28575" cap="flat" cmpd="sng">
              <a:solidFill>
                <a:srgbClr val="FF0000"/>
              </a:solidFill>
              <a:prstDash val="solid"/>
              <a:round/>
              <a:headEnd type="none" w="med" len="med"/>
              <a:tailEnd type="none" w="med" len="med"/>
            </a:ln>
            <a:scene3d>
              <a:camera prst="legacyPerspectiveBottomLeft">
                <a:rot lat="0" lon="0" rev="0"/>
              </a:camera>
              <a:lightRig rig="legacyFlat3" dir="t"/>
            </a:scene3d>
            <a:sp3d extrusionH="887400" prstMaterial="legacyMatte">
              <a:bevelT w="13500" h="13500" prst="angle"/>
              <a:bevelB w="13500" h="13500" prst="angle"/>
              <a:extrusionClr>
                <a:srgbClr val="FF0000"/>
              </a:extrusionClr>
            </a:sp3d>
          </p:spPr>
        </p:sp>
        <p:sp>
          <p:nvSpPr>
            <p:cNvPr id="58375" name="直接连接符 37895"/>
            <p:cNvSpPr/>
            <p:nvPr/>
          </p:nvSpPr>
          <p:spPr>
            <a:xfrm>
              <a:off x="672" y="576"/>
              <a:ext cx="0" cy="192"/>
            </a:xfrm>
            <a:prstGeom prst="line">
              <a:avLst/>
            </a:prstGeom>
            <a:ln w="28575" cap="flat" cmpd="sng">
              <a:solidFill>
                <a:srgbClr val="FF0000"/>
              </a:solidFill>
              <a:prstDash val="solid"/>
              <a:round/>
              <a:headEnd type="none" w="med" len="med"/>
              <a:tailEnd type="none" w="med" len="med"/>
            </a:ln>
            <a:scene3d>
              <a:camera prst="legacyPerspectiveBottomLeft">
                <a:rot lat="0" lon="0" rev="0"/>
              </a:camera>
              <a:lightRig rig="legacyFlat3" dir="t"/>
            </a:scene3d>
            <a:sp3d extrusionH="887400" prstMaterial="legacyMatte">
              <a:bevelT w="13500" h="13500" prst="angle"/>
              <a:bevelB w="13500" h="13500" prst="angle"/>
              <a:extrusionClr>
                <a:srgbClr val="FF0000"/>
              </a:extrusionClr>
            </a:sp3d>
          </p:spPr>
        </p:sp>
        <p:sp>
          <p:nvSpPr>
            <p:cNvPr id="58376" name="直接连接符 37896"/>
            <p:cNvSpPr/>
            <p:nvPr/>
          </p:nvSpPr>
          <p:spPr>
            <a:xfrm>
              <a:off x="1392" y="576"/>
              <a:ext cx="0" cy="192"/>
            </a:xfrm>
            <a:prstGeom prst="line">
              <a:avLst/>
            </a:prstGeom>
            <a:ln w="28575" cap="flat" cmpd="sng">
              <a:solidFill>
                <a:srgbClr val="FF0000"/>
              </a:solidFill>
              <a:prstDash val="solid"/>
              <a:round/>
              <a:headEnd type="none" w="med" len="med"/>
              <a:tailEnd type="none" w="med" len="med"/>
            </a:ln>
            <a:scene3d>
              <a:camera prst="legacyPerspectiveBottomLeft">
                <a:rot lat="0" lon="0" rev="0"/>
              </a:camera>
              <a:lightRig rig="legacyFlat3" dir="t"/>
            </a:scene3d>
            <a:sp3d extrusionH="887400" prstMaterial="legacyMatte">
              <a:bevelT w="13500" h="13500" prst="angle"/>
              <a:bevelB w="13500" h="13500" prst="angle"/>
              <a:extrusionClr>
                <a:srgbClr val="FF0000"/>
              </a:extrusionClr>
            </a:sp3d>
          </p:spPr>
        </p:sp>
        <p:sp>
          <p:nvSpPr>
            <p:cNvPr id="58377" name="直接连接符 37897"/>
            <p:cNvSpPr/>
            <p:nvPr/>
          </p:nvSpPr>
          <p:spPr>
            <a:xfrm>
              <a:off x="2784" y="576"/>
              <a:ext cx="0" cy="192"/>
            </a:xfrm>
            <a:prstGeom prst="line">
              <a:avLst/>
            </a:prstGeom>
            <a:ln w="28575" cap="flat" cmpd="sng">
              <a:solidFill>
                <a:srgbClr val="FF0000"/>
              </a:solidFill>
              <a:prstDash val="solid"/>
              <a:round/>
              <a:headEnd type="none" w="med" len="med"/>
              <a:tailEnd type="none" w="med" len="med"/>
            </a:ln>
            <a:scene3d>
              <a:camera prst="legacyPerspectiveBottomLeft">
                <a:rot lat="0" lon="0" rev="0"/>
              </a:camera>
              <a:lightRig rig="legacyFlat3" dir="t"/>
            </a:scene3d>
            <a:sp3d extrusionH="887400" prstMaterial="legacyMatte">
              <a:bevelT w="13500" h="13500" prst="angle"/>
              <a:bevelB w="13500" h="13500" prst="angle"/>
              <a:extrusionClr>
                <a:srgbClr val="FF0000"/>
              </a:extrusionClr>
            </a:sp3d>
          </p:spPr>
        </p:sp>
        <p:sp>
          <p:nvSpPr>
            <p:cNvPr id="37899" name="左大括号 37898"/>
            <p:cNvSpPr/>
            <p:nvPr/>
          </p:nvSpPr>
          <p:spPr>
            <a:xfrm rot="5458721">
              <a:off x="312" y="120"/>
              <a:ext cx="192" cy="528"/>
            </a:xfrm>
            <a:prstGeom prst="leftBrace">
              <a:avLst>
                <a:gd name="adj1" fmla="val 22916"/>
                <a:gd name="adj2" fmla="val 51704"/>
              </a:avLst>
            </a:prstGeom>
            <a:noFill/>
            <a:ln w="9525" cap="flat" cmpd="sng">
              <a:solidFill>
                <a:srgbClr val="CCFFFF"/>
              </a:solidFill>
              <a:prstDash val="solid"/>
              <a:headEnd type="none" w="med" len="med"/>
              <a:tailEnd type="none" w="med" len="med"/>
            </a:ln>
            <a:scene3d>
              <a:camera prst="legacyPerspectiveBottomLeft">
                <a:rot lat="0" lon="0" rev="0"/>
              </a:camera>
              <a:lightRig rig="legacyFlat3" dir="t"/>
            </a:scene3d>
            <a:sp3d extrusionH="887400" prstMaterial="legacyMatte">
              <a:bevelT w="13500" h="13500" prst="angle"/>
              <a:bevelB w="13500" h="13500" prst="angle"/>
              <a:extrusionClr>
                <a:srgbClr val="CCFFFF"/>
              </a:extrusionClr>
            </a:sp3d>
          </p:spPr>
          <p:txBody>
            <a:bodyPr rot="10800000" vert="eaVert" wrap="none" lIns="90000" tIns="46800" rIns="90000" bIns="46800" anchor="ctr">
              <a:flatTx/>
            </a:bodyPr>
            <a:p>
              <a:pPr algn="ctr" fontAlgn="base">
                <a:lnSpc>
                  <a:spcPct val="90000"/>
                </a:lnSpc>
                <a:spcBef>
                  <a:spcPct val="20000"/>
                </a:spcBef>
                <a:buSzPct val="85000"/>
              </a:pPr>
              <a:endParaRPr lang="zh-CN" altLang="en-US" sz="3200" strike="noStrike" noProof="1" dirty="0">
                <a:solidFill>
                  <a:srgbClr val="99CCFF"/>
                </a:solidFill>
                <a:effectLst>
                  <a:outerShdw blurRad="38100" dist="38100" dir="2700000">
                    <a:srgbClr val="000000"/>
                  </a:outerShdw>
                </a:effectLst>
                <a:latin typeface="华文楷体" pitchFamily="2" charset="-122"/>
                <a:ea typeface="华文楷体" pitchFamily="2" charset="-122"/>
              </a:endParaRPr>
            </a:p>
          </p:txBody>
        </p:sp>
        <p:sp>
          <p:nvSpPr>
            <p:cNvPr id="37900" name="文本框 37899"/>
            <p:cNvSpPr txBox="1"/>
            <p:nvPr/>
          </p:nvSpPr>
          <p:spPr>
            <a:xfrm>
              <a:off x="0" y="31"/>
              <a:ext cx="754" cy="231"/>
            </a:xfrm>
            <a:prstGeom prst="rect">
              <a:avLst/>
            </a:prstGeom>
            <a:noFill/>
            <a:ln w="9525">
              <a:noFill/>
            </a:ln>
          </p:spPr>
          <p:txBody>
            <a:bodyPr wrap="none" lIns="90000" tIns="46800" rIns="90000" bIns="46800" anchor="t">
              <a:spAutoFit/>
            </a:bodyPr>
            <a:p>
              <a:pPr algn="just">
                <a:lnSpc>
                  <a:spcPct val="90000"/>
                </a:lnSpc>
                <a:spcBef>
                  <a:spcPct val="20000"/>
                </a:spcBef>
                <a:buSzPct val="85000"/>
              </a:pPr>
              <a:r>
                <a:rPr lang="zh-CN" altLang="en-US" sz="2000" b="1" noProof="1" dirty="0">
                  <a:effectLst>
                    <a:outerShdw blurRad="38100" dist="38100" dir="2700000">
                      <a:srgbClr val="FFFFFF"/>
                    </a:outerShdw>
                  </a:effectLst>
                  <a:latin typeface="华文楷体" pitchFamily="2" charset="-122"/>
                  <a:ea typeface="华文楷体" pitchFamily="2" charset="-122"/>
                  <a:cs typeface="+mn-cs"/>
                </a:rPr>
                <a:t>前期策划</a:t>
              </a:r>
              <a:endParaRPr lang="zh-CN" altLang="en-US" sz="2000" b="1" noProof="1" dirty="0">
                <a:effectLst>
                  <a:outerShdw blurRad="38100" dist="38100" dir="2700000">
                    <a:srgbClr val="FFFFFF"/>
                  </a:outerShdw>
                </a:effectLst>
                <a:latin typeface="华文楷体" pitchFamily="2" charset="-122"/>
                <a:ea typeface="华文楷体" pitchFamily="2" charset="-122"/>
              </a:endParaRPr>
            </a:p>
          </p:txBody>
        </p:sp>
        <p:sp>
          <p:nvSpPr>
            <p:cNvPr id="37901" name="左大括号 37900"/>
            <p:cNvSpPr/>
            <p:nvPr/>
          </p:nvSpPr>
          <p:spPr>
            <a:xfrm rot="5458721">
              <a:off x="935" y="25"/>
              <a:ext cx="192" cy="720"/>
            </a:xfrm>
            <a:prstGeom prst="leftBrace">
              <a:avLst>
                <a:gd name="adj1" fmla="val 31250"/>
                <a:gd name="adj2" fmla="val 51704"/>
              </a:avLst>
            </a:prstGeom>
            <a:noFill/>
            <a:ln w="9525" cap="flat" cmpd="sng">
              <a:solidFill>
                <a:srgbClr val="CCFFFF"/>
              </a:solidFill>
              <a:prstDash val="solid"/>
              <a:headEnd type="none" w="med" len="med"/>
              <a:tailEnd type="none" w="med" len="med"/>
            </a:ln>
            <a:scene3d>
              <a:camera prst="legacyPerspectiveBottomLeft">
                <a:rot lat="0" lon="0" rev="0"/>
              </a:camera>
              <a:lightRig rig="legacyFlat3" dir="t"/>
            </a:scene3d>
            <a:sp3d extrusionH="887400" prstMaterial="legacyMatte">
              <a:bevelT w="13500" h="13500" prst="angle"/>
              <a:bevelB w="13500" h="13500" prst="angle"/>
              <a:extrusionClr>
                <a:srgbClr val="CCFFFF"/>
              </a:extrusionClr>
            </a:sp3d>
          </p:spPr>
          <p:txBody>
            <a:bodyPr rot="10800000" vert="eaVert" wrap="none" lIns="90000" tIns="46800" rIns="90000" bIns="46800" anchor="ctr">
              <a:flatTx/>
            </a:bodyPr>
            <a:p>
              <a:pPr algn="ctr" fontAlgn="base">
                <a:lnSpc>
                  <a:spcPct val="90000"/>
                </a:lnSpc>
                <a:spcBef>
                  <a:spcPct val="20000"/>
                </a:spcBef>
                <a:buSzPct val="85000"/>
              </a:pPr>
              <a:endParaRPr lang="zh-CN" altLang="en-US" sz="3200" strike="noStrike" noProof="1" dirty="0">
                <a:solidFill>
                  <a:srgbClr val="99CCFF"/>
                </a:solidFill>
                <a:effectLst>
                  <a:outerShdw blurRad="38100" dist="38100" dir="2700000">
                    <a:srgbClr val="000000"/>
                  </a:outerShdw>
                </a:effectLst>
                <a:latin typeface="华文楷体" pitchFamily="2" charset="-122"/>
                <a:ea typeface="华文楷体" pitchFamily="2" charset="-122"/>
              </a:endParaRPr>
            </a:p>
          </p:txBody>
        </p:sp>
        <p:sp>
          <p:nvSpPr>
            <p:cNvPr id="37902" name="矩形 37901"/>
            <p:cNvSpPr/>
            <p:nvPr/>
          </p:nvSpPr>
          <p:spPr>
            <a:xfrm>
              <a:off x="686" y="9"/>
              <a:ext cx="754" cy="231"/>
            </a:xfrm>
            <a:prstGeom prst="rect">
              <a:avLst/>
            </a:prstGeom>
            <a:noFill/>
            <a:ln w="9525">
              <a:noFill/>
            </a:ln>
          </p:spPr>
          <p:txBody>
            <a:bodyPr wrap="none" lIns="90000" tIns="46800" rIns="90000" bIns="46800" anchor="t">
              <a:spAutoFit/>
            </a:bodyPr>
            <a:p>
              <a:pPr algn="just" fontAlgn="base">
                <a:lnSpc>
                  <a:spcPct val="90000"/>
                </a:lnSpc>
                <a:spcBef>
                  <a:spcPct val="20000"/>
                </a:spcBef>
                <a:buSzPct val="85000"/>
              </a:pPr>
              <a:r>
                <a:rPr lang="zh-CN" altLang="en-US" sz="2000" b="1" strike="noStrike" noProof="1" dirty="0">
                  <a:effectLst>
                    <a:outerShdw blurRad="38100" dist="38100" dir="2700000">
                      <a:srgbClr val="FFFFFF"/>
                    </a:outerShdw>
                  </a:effectLst>
                  <a:latin typeface="华文楷体" pitchFamily="2" charset="-122"/>
                  <a:ea typeface="华文楷体" pitchFamily="2" charset="-122"/>
                  <a:cs typeface="+mn-cs"/>
                </a:rPr>
                <a:t>设计阶段</a:t>
              </a:r>
              <a:endParaRPr lang="zh-CN" altLang="en-US" sz="2000" b="1" strike="noStrike" noProof="1" dirty="0">
                <a:effectLst>
                  <a:outerShdw blurRad="38100" dist="38100" dir="2700000">
                    <a:srgbClr val="FFFFFF"/>
                  </a:outerShdw>
                </a:effectLst>
                <a:latin typeface="华文楷体" pitchFamily="2" charset="-122"/>
                <a:ea typeface="华文楷体" pitchFamily="2" charset="-122"/>
              </a:endParaRPr>
            </a:p>
          </p:txBody>
        </p:sp>
        <p:sp>
          <p:nvSpPr>
            <p:cNvPr id="58382" name="直接连接符 37902"/>
            <p:cNvSpPr/>
            <p:nvPr/>
          </p:nvSpPr>
          <p:spPr>
            <a:xfrm>
              <a:off x="3264" y="768"/>
              <a:ext cx="960" cy="0"/>
            </a:xfrm>
            <a:prstGeom prst="line">
              <a:avLst/>
            </a:prstGeom>
            <a:ln w="38100" cap="flat" cmpd="sng">
              <a:solidFill>
                <a:srgbClr val="FF0000"/>
              </a:solidFill>
              <a:prstDash val="dash"/>
              <a:round/>
              <a:headEnd type="none" w="med" len="med"/>
              <a:tailEnd type="none" w="med" len="med"/>
            </a:ln>
            <a:scene3d>
              <a:camera prst="legacyPerspectiveBottomLeft">
                <a:rot lat="0" lon="0" rev="0"/>
              </a:camera>
              <a:lightRig rig="legacyFlat3" dir="t"/>
            </a:scene3d>
            <a:sp3d extrusionH="887400" prstMaterial="legacyMatte">
              <a:bevelT w="13500" h="13500" prst="angle"/>
              <a:bevelB w="13500" h="13500" prst="angle"/>
              <a:extrusionClr>
                <a:srgbClr val="FF0000"/>
              </a:extrusionClr>
            </a:sp3d>
          </p:spPr>
        </p:sp>
        <p:sp>
          <p:nvSpPr>
            <p:cNvPr id="37904" name="左大括号 37903"/>
            <p:cNvSpPr/>
            <p:nvPr/>
          </p:nvSpPr>
          <p:spPr>
            <a:xfrm rot="5458721">
              <a:off x="1979" y="-315"/>
              <a:ext cx="192" cy="1399"/>
            </a:xfrm>
            <a:prstGeom prst="leftBrace">
              <a:avLst>
                <a:gd name="adj1" fmla="val 60720"/>
                <a:gd name="adj2" fmla="val 51704"/>
              </a:avLst>
            </a:prstGeom>
            <a:noFill/>
            <a:ln w="9525" cap="flat" cmpd="sng">
              <a:solidFill>
                <a:srgbClr val="CCFFFF"/>
              </a:solidFill>
              <a:prstDash val="solid"/>
              <a:headEnd type="none" w="med" len="med"/>
              <a:tailEnd type="none" w="med" len="med"/>
            </a:ln>
            <a:scene3d>
              <a:camera prst="legacyPerspectiveBottomLeft">
                <a:rot lat="0" lon="0" rev="0"/>
              </a:camera>
              <a:lightRig rig="legacyFlat3" dir="t"/>
            </a:scene3d>
            <a:sp3d extrusionH="887400" prstMaterial="legacyMatte">
              <a:bevelT w="13500" h="13500" prst="angle"/>
              <a:bevelB w="13500" h="13500" prst="angle"/>
              <a:extrusionClr>
                <a:srgbClr val="CCFFFF"/>
              </a:extrusionClr>
            </a:sp3d>
          </p:spPr>
          <p:txBody>
            <a:bodyPr rot="10800000" vert="eaVert" wrap="none" lIns="90000" tIns="46800" rIns="90000" bIns="46800" anchor="ctr">
              <a:flatTx/>
            </a:bodyPr>
            <a:p>
              <a:pPr algn="ctr" fontAlgn="base">
                <a:lnSpc>
                  <a:spcPct val="90000"/>
                </a:lnSpc>
                <a:spcBef>
                  <a:spcPct val="20000"/>
                </a:spcBef>
                <a:buSzPct val="85000"/>
              </a:pPr>
              <a:endParaRPr lang="zh-CN" altLang="en-US" sz="3200" strike="noStrike" noProof="1" dirty="0">
                <a:solidFill>
                  <a:srgbClr val="99CCFF"/>
                </a:solidFill>
                <a:effectLst>
                  <a:outerShdw blurRad="38100" dist="38100" dir="2700000">
                    <a:srgbClr val="000000"/>
                  </a:outerShdw>
                </a:effectLst>
                <a:latin typeface="华文楷体" pitchFamily="2" charset="-122"/>
                <a:ea typeface="华文楷体" pitchFamily="2" charset="-122"/>
              </a:endParaRPr>
            </a:p>
          </p:txBody>
        </p:sp>
        <p:sp>
          <p:nvSpPr>
            <p:cNvPr id="37905" name="矩形 37904"/>
            <p:cNvSpPr/>
            <p:nvPr/>
          </p:nvSpPr>
          <p:spPr>
            <a:xfrm>
              <a:off x="1728" y="9"/>
              <a:ext cx="754" cy="231"/>
            </a:xfrm>
            <a:prstGeom prst="rect">
              <a:avLst/>
            </a:prstGeom>
            <a:noFill/>
            <a:ln w="9525">
              <a:noFill/>
            </a:ln>
          </p:spPr>
          <p:txBody>
            <a:bodyPr wrap="none" lIns="90000" tIns="46800" rIns="90000" bIns="46800" anchor="t">
              <a:spAutoFit/>
            </a:bodyPr>
            <a:p>
              <a:pPr algn="just" fontAlgn="base">
                <a:lnSpc>
                  <a:spcPct val="90000"/>
                </a:lnSpc>
                <a:spcBef>
                  <a:spcPct val="20000"/>
                </a:spcBef>
                <a:buSzPct val="85000"/>
              </a:pPr>
              <a:r>
                <a:rPr lang="zh-CN" altLang="en-US" sz="2000" b="1" strike="noStrike" noProof="1" dirty="0">
                  <a:effectLst>
                    <a:outerShdw blurRad="38100" dist="38100" dir="2700000">
                      <a:srgbClr val="FFFFFF"/>
                    </a:outerShdw>
                  </a:effectLst>
                  <a:latin typeface="华文楷体" pitchFamily="2" charset="-122"/>
                  <a:ea typeface="华文楷体" pitchFamily="2" charset="-122"/>
                  <a:cs typeface="+mn-cs"/>
                </a:rPr>
                <a:t>施工阶段</a:t>
              </a:r>
              <a:endParaRPr lang="zh-CN" altLang="en-US" sz="2000" b="1" strike="noStrike" noProof="1" dirty="0">
                <a:effectLst>
                  <a:outerShdw blurRad="38100" dist="38100" dir="2700000">
                    <a:srgbClr val="FFFFFF"/>
                  </a:outerShdw>
                </a:effectLst>
                <a:latin typeface="华文楷体" pitchFamily="2" charset="-122"/>
                <a:ea typeface="华文楷体" pitchFamily="2" charset="-122"/>
              </a:endParaRPr>
            </a:p>
          </p:txBody>
        </p:sp>
        <p:sp>
          <p:nvSpPr>
            <p:cNvPr id="37906" name="矩形 37905"/>
            <p:cNvSpPr/>
            <p:nvPr/>
          </p:nvSpPr>
          <p:spPr>
            <a:xfrm>
              <a:off x="2958" y="0"/>
              <a:ext cx="1074" cy="231"/>
            </a:xfrm>
            <a:prstGeom prst="rect">
              <a:avLst/>
            </a:prstGeom>
            <a:noFill/>
            <a:ln w="9525">
              <a:noFill/>
            </a:ln>
          </p:spPr>
          <p:txBody>
            <a:bodyPr wrap="none" lIns="90000" tIns="46800" rIns="90000" bIns="46800" anchor="t">
              <a:spAutoFit/>
            </a:bodyPr>
            <a:p>
              <a:pPr algn="just" fontAlgn="base">
                <a:lnSpc>
                  <a:spcPct val="90000"/>
                </a:lnSpc>
                <a:spcBef>
                  <a:spcPct val="20000"/>
                </a:spcBef>
                <a:buSzPct val="85000"/>
              </a:pPr>
              <a:r>
                <a:rPr lang="zh-CN" altLang="en-US" sz="2000" b="1" strike="noStrike" noProof="1" dirty="0">
                  <a:effectLst>
                    <a:outerShdw blurRad="38100" dist="38100" dir="2700000">
                      <a:srgbClr val="FFFFFF"/>
                    </a:outerShdw>
                  </a:effectLst>
                  <a:latin typeface="华文楷体" pitchFamily="2" charset="-122"/>
                  <a:ea typeface="华文楷体" pitchFamily="2" charset="-122"/>
                  <a:cs typeface="+mn-cs"/>
                </a:rPr>
                <a:t>使用维护阶段</a:t>
              </a:r>
              <a:endParaRPr lang="zh-CN" altLang="en-US" sz="2000" b="1" strike="noStrike" noProof="1" dirty="0">
                <a:effectLst>
                  <a:outerShdw blurRad="38100" dist="38100" dir="2700000">
                    <a:srgbClr val="FFFFFF"/>
                  </a:outerShdw>
                </a:effectLst>
                <a:latin typeface="华文楷体" pitchFamily="2" charset="-122"/>
                <a:ea typeface="华文楷体" pitchFamily="2" charset="-122"/>
              </a:endParaRPr>
            </a:p>
          </p:txBody>
        </p:sp>
        <p:sp>
          <p:nvSpPr>
            <p:cNvPr id="37907" name="左大括号 37906"/>
            <p:cNvSpPr/>
            <p:nvPr/>
          </p:nvSpPr>
          <p:spPr>
            <a:xfrm rot="5458721">
              <a:off x="3387" y="-315"/>
              <a:ext cx="192" cy="1398"/>
            </a:xfrm>
            <a:prstGeom prst="leftBrace">
              <a:avLst>
                <a:gd name="adj1" fmla="val 60677"/>
                <a:gd name="adj2" fmla="val 51704"/>
              </a:avLst>
            </a:prstGeom>
            <a:noFill/>
            <a:ln w="9525" cap="flat" cmpd="sng">
              <a:solidFill>
                <a:srgbClr val="CCFFFF"/>
              </a:solidFill>
              <a:prstDash val="solid"/>
              <a:headEnd type="none" w="med" len="med"/>
              <a:tailEnd type="none" w="med" len="med"/>
            </a:ln>
            <a:scene3d>
              <a:camera prst="legacyPerspectiveBottomLeft">
                <a:rot lat="0" lon="0" rev="0"/>
              </a:camera>
              <a:lightRig rig="legacyFlat3" dir="t"/>
            </a:scene3d>
            <a:sp3d extrusionH="887400" prstMaterial="legacyMatte">
              <a:bevelT w="13500" h="13500" prst="angle"/>
              <a:bevelB w="13500" h="13500" prst="angle"/>
              <a:extrusionClr>
                <a:srgbClr val="CCFFFF"/>
              </a:extrusionClr>
            </a:sp3d>
          </p:spPr>
          <p:txBody>
            <a:bodyPr rot="10800000" vert="eaVert" wrap="none" lIns="90000" tIns="46800" rIns="90000" bIns="46800" anchor="ctr">
              <a:flatTx/>
            </a:bodyPr>
            <a:p>
              <a:pPr algn="ctr" fontAlgn="base">
                <a:lnSpc>
                  <a:spcPct val="90000"/>
                </a:lnSpc>
                <a:spcBef>
                  <a:spcPct val="20000"/>
                </a:spcBef>
                <a:buSzPct val="85000"/>
              </a:pPr>
              <a:endParaRPr lang="zh-CN" altLang="en-US" sz="3200" strike="noStrike" noProof="1" dirty="0">
                <a:solidFill>
                  <a:srgbClr val="99CCFF"/>
                </a:solidFill>
                <a:effectLst>
                  <a:outerShdw blurRad="38100" dist="38100" dir="2700000">
                    <a:srgbClr val="000000"/>
                  </a:outerShdw>
                </a:effectLst>
                <a:latin typeface="华文楷体" pitchFamily="2" charset="-122"/>
                <a:ea typeface="华文楷体" pitchFamily="2" charset="-122"/>
              </a:endParaRPr>
            </a:p>
          </p:txBody>
        </p:sp>
        <p:sp>
          <p:nvSpPr>
            <p:cNvPr id="37908" name="左大括号 37907"/>
            <p:cNvSpPr/>
            <p:nvPr/>
          </p:nvSpPr>
          <p:spPr>
            <a:xfrm rot="16213317">
              <a:off x="1980" y="252"/>
              <a:ext cx="192" cy="1399"/>
            </a:xfrm>
            <a:prstGeom prst="leftBrace">
              <a:avLst>
                <a:gd name="adj1" fmla="val 60720"/>
                <a:gd name="adj2" fmla="val 51704"/>
              </a:avLst>
            </a:prstGeom>
            <a:noFill/>
            <a:ln w="22225" cap="flat" cmpd="sng">
              <a:solidFill>
                <a:srgbClr val="00FF00"/>
              </a:solidFill>
              <a:prstDash val="solid"/>
              <a:headEnd type="none" w="med" len="med"/>
              <a:tailEnd type="none" w="med" len="med"/>
            </a:ln>
            <a:scene3d>
              <a:camera prst="legacyPerspectiveBottomLeft">
                <a:rot lat="0" lon="0" rev="0"/>
              </a:camera>
              <a:lightRig rig="legacyFlat3" dir="t"/>
            </a:scene3d>
            <a:sp3d extrusionH="887400" prstMaterial="legacyMatte">
              <a:bevelT w="13500" h="13500" prst="angle"/>
              <a:bevelB w="13500" h="13500" prst="angle"/>
              <a:extrusionClr>
                <a:srgbClr val="00FF00"/>
              </a:extrusionClr>
            </a:sp3d>
          </p:spPr>
          <p:txBody>
            <a:bodyPr rot="0" vert="eaVert" wrap="none" lIns="90000" tIns="46800" rIns="90000" bIns="46800" anchor="ctr">
              <a:flatTx/>
            </a:bodyPr>
            <a:p>
              <a:pPr algn="ctr" fontAlgn="base">
                <a:lnSpc>
                  <a:spcPct val="90000"/>
                </a:lnSpc>
                <a:spcBef>
                  <a:spcPct val="20000"/>
                </a:spcBef>
                <a:buSzPct val="85000"/>
              </a:pPr>
              <a:endParaRPr lang="zh-CN" altLang="en-US" sz="3200" strike="noStrike" noProof="1" dirty="0">
                <a:solidFill>
                  <a:srgbClr val="99CCFF"/>
                </a:solidFill>
                <a:effectLst>
                  <a:outerShdw blurRad="38100" dist="38100" dir="2700000">
                    <a:srgbClr val="000000"/>
                  </a:outerShdw>
                </a:effectLst>
                <a:latin typeface="华文楷体" pitchFamily="2" charset="-122"/>
                <a:ea typeface="华文楷体" pitchFamily="2" charset="-122"/>
              </a:endParaRPr>
            </a:p>
          </p:txBody>
        </p:sp>
        <p:sp>
          <p:nvSpPr>
            <p:cNvPr id="37909" name="文本框 37908"/>
            <p:cNvSpPr txBox="1"/>
            <p:nvPr/>
          </p:nvSpPr>
          <p:spPr>
            <a:xfrm>
              <a:off x="1248" y="1056"/>
              <a:ext cx="1584" cy="248"/>
            </a:xfrm>
            <a:prstGeom prst="rect">
              <a:avLst/>
            </a:prstGeom>
            <a:gradFill rotWithShape="0">
              <a:gsLst>
                <a:gs pos="0">
                  <a:srgbClr val="CCFFCC"/>
                </a:gs>
                <a:gs pos="100000">
                  <a:srgbClr val="CCFFCC">
                    <a:gamma/>
                    <a:shade val="46275"/>
                    <a:invGamma/>
                  </a:srgbClr>
                </a:gs>
              </a:gsLst>
              <a:lin ang="5400000" scaled="1"/>
              <a:tileRect/>
            </a:gradFill>
            <a:ln w="9525">
              <a:noFill/>
            </a:ln>
          </p:spPr>
          <p:txBody>
            <a:bodyPr lIns="90000" tIns="46800" rIns="90000" bIns="46800">
              <a:spAutoFit/>
            </a:bodyPr>
            <a:p>
              <a:pPr algn="just">
                <a:lnSpc>
                  <a:spcPct val="90000"/>
                </a:lnSpc>
                <a:spcBef>
                  <a:spcPct val="50000"/>
                </a:spcBef>
                <a:buSzPct val="85000"/>
              </a:pPr>
              <a:r>
                <a:rPr lang="zh-CN" altLang="en-US" sz="2200" b="1" noProof="1" dirty="0">
                  <a:solidFill>
                    <a:schemeClr val="tx2"/>
                  </a:solidFill>
                  <a:effectLst>
                    <a:outerShdw blurRad="38100" dist="38100" dir="2700000">
                      <a:srgbClr val="FFFFFF"/>
                    </a:outerShdw>
                  </a:effectLst>
                  <a:latin typeface="华文楷体" pitchFamily="2" charset="-122"/>
                  <a:ea typeface="华文楷体" pitchFamily="2" charset="-122"/>
                  <a:cs typeface="+mn-cs"/>
                </a:rPr>
                <a:t>简单的概预算控制</a:t>
              </a:r>
              <a:endParaRPr lang="zh-CN" altLang="en-US" sz="2200" b="1" noProof="1" dirty="0">
                <a:solidFill>
                  <a:schemeClr val="tx2"/>
                </a:solidFill>
                <a:effectLst>
                  <a:outerShdw blurRad="38100" dist="38100" dir="2700000">
                    <a:srgbClr val="FFFFFF"/>
                  </a:outerShdw>
                </a:effectLst>
                <a:latin typeface="华文楷体" pitchFamily="2" charset="-122"/>
                <a:ea typeface="华文楷体" pitchFamily="2" charset="-122"/>
              </a:endParaRPr>
            </a:p>
          </p:txBody>
        </p:sp>
        <p:sp>
          <p:nvSpPr>
            <p:cNvPr id="37910" name="左大括号 37909"/>
            <p:cNvSpPr/>
            <p:nvPr/>
          </p:nvSpPr>
          <p:spPr>
            <a:xfrm rot="16213317">
              <a:off x="1407" y="64"/>
              <a:ext cx="192" cy="2639"/>
            </a:xfrm>
            <a:prstGeom prst="leftBrace">
              <a:avLst>
                <a:gd name="adj1" fmla="val 114539"/>
                <a:gd name="adj2" fmla="val 51704"/>
              </a:avLst>
            </a:prstGeom>
            <a:noFill/>
            <a:ln w="22225" cap="flat" cmpd="sng">
              <a:solidFill>
                <a:srgbClr val="00FF00"/>
              </a:solidFill>
              <a:prstDash val="solid"/>
              <a:headEnd type="none" w="med" len="med"/>
              <a:tailEnd type="none" w="med" len="med"/>
            </a:ln>
            <a:scene3d>
              <a:camera prst="legacyPerspectiveBottomLeft">
                <a:rot lat="0" lon="0" rev="0"/>
              </a:camera>
              <a:lightRig rig="legacyFlat3" dir="t"/>
            </a:scene3d>
            <a:sp3d extrusionH="887400" prstMaterial="legacyMatte">
              <a:bevelT w="13500" h="13500" prst="angle"/>
              <a:bevelB w="13500" h="13500" prst="angle"/>
              <a:extrusionClr>
                <a:srgbClr val="00FF00"/>
              </a:extrusionClr>
            </a:sp3d>
          </p:spPr>
          <p:txBody>
            <a:bodyPr rot="0" vert="eaVert" wrap="none" lIns="90000" tIns="46800" rIns="90000" bIns="46800" anchor="ctr">
              <a:flatTx/>
            </a:bodyPr>
            <a:p>
              <a:pPr algn="ctr" fontAlgn="base">
                <a:lnSpc>
                  <a:spcPct val="90000"/>
                </a:lnSpc>
                <a:spcBef>
                  <a:spcPct val="20000"/>
                </a:spcBef>
                <a:buSzPct val="85000"/>
              </a:pPr>
              <a:endParaRPr lang="zh-CN" altLang="en-US" sz="3200" strike="noStrike" noProof="1" dirty="0">
                <a:solidFill>
                  <a:srgbClr val="99CCFF"/>
                </a:solidFill>
                <a:effectLst>
                  <a:outerShdw blurRad="38100" dist="38100" dir="2700000">
                    <a:srgbClr val="000000"/>
                  </a:outerShdw>
                </a:effectLst>
                <a:latin typeface="华文楷体" pitchFamily="2" charset="-122"/>
                <a:ea typeface="华文楷体" pitchFamily="2" charset="-122"/>
              </a:endParaRPr>
            </a:p>
          </p:txBody>
        </p:sp>
        <p:sp>
          <p:nvSpPr>
            <p:cNvPr id="37911" name="文本框 37910"/>
            <p:cNvSpPr txBox="1"/>
            <p:nvPr/>
          </p:nvSpPr>
          <p:spPr>
            <a:xfrm>
              <a:off x="864" y="1488"/>
              <a:ext cx="1392" cy="248"/>
            </a:xfrm>
            <a:prstGeom prst="rect">
              <a:avLst/>
            </a:prstGeom>
            <a:gradFill rotWithShape="0">
              <a:gsLst>
                <a:gs pos="0">
                  <a:srgbClr val="CCFFCC"/>
                </a:gs>
                <a:gs pos="100000">
                  <a:srgbClr val="CCFFCC">
                    <a:gamma/>
                    <a:shade val="46275"/>
                    <a:invGamma/>
                  </a:srgbClr>
                </a:gs>
              </a:gsLst>
              <a:lin ang="5400000" scaled="1"/>
              <a:tileRect/>
            </a:gradFill>
            <a:ln w="9525">
              <a:noFill/>
            </a:ln>
          </p:spPr>
          <p:txBody>
            <a:bodyPr lIns="90000" tIns="46800" rIns="90000" bIns="46800">
              <a:spAutoFit/>
            </a:bodyPr>
            <a:p>
              <a:pPr algn="just">
                <a:lnSpc>
                  <a:spcPct val="90000"/>
                </a:lnSpc>
                <a:spcBef>
                  <a:spcPct val="50000"/>
                </a:spcBef>
                <a:buSzPct val="85000"/>
              </a:pPr>
              <a:r>
                <a:rPr lang="zh-CN" altLang="en-US" sz="2200" b="1" noProof="1" dirty="0">
                  <a:solidFill>
                    <a:schemeClr val="tx2"/>
                  </a:solidFill>
                  <a:effectLst>
                    <a:outerShdw blurRad="38100" dist="38100" dir="2700000">
                      <a:srgbClr val="FFFFFF"/>
                    </a:outerShdw>
                  </a:effectLst>
                  <a:latin typeface="华文楷体" pitchFamily="2" charset="-122"/>
                  <a:ea typeface="华文楷体" pitchFamily="2" charset="-122"/>
                  <a:cs typeface="+mn-cs"/>
                </a:rPr>
                <a:t>全过程造价管理</a:t>
              </a:r>
              <a:endParaRPr lang="zh-CN" altLang="en-US" sz="2200" b="1" noProof="1" dirty="0">
                <a:solidFill>
                  <a:schemeClr val="tx2"/>
                </a:solidFill>
                <a:effectLst>
                  <a:outerShdw blurRad="38100" dist="38100" dir="2700000">
                    <a:srgbClr val="FFFFFF"/>
                  </a:outerShdw>
                </a:effectLst>
                <a:latin typeface="华文楷体" pitchFamily="2" charset="-122"/>
                <a:ea typeface="华文楷体" pitchFamily="2" charset="-122"/>
              </a:endParaRPr>
            </a:p>
          </p:txBody>
        </p:sp>
        <p:sp>
          <p:nvSpPr>
            <p:cNvPr id="37912" name="左大括号 37911"/>
            <p:cNvSpPr/>
            <p:nvPr/>
          </p:nvSpPr>
          <p:spPr>
            <a:xfrm rot="16213317">
              <a:off x="2008" y="-240"/>
              <a:ext cx="383" cy="4032"/>
            </a:xfrm>
            <a:prstGeom prst="leftBrace">
              <a:avLst>
                <a:gd name="adj1" fmla="val 87728"/>
                <a:gd name="adj2" fmla="val 51704"/>
              </a:avLst>
            </a:prstGeom>
            <a:noFill/>
            <a:ln w="22225" cap="flat" cmpd="sng">
              <a:solidFill>
                <a:srgbClr val="00FF00"/>
              </a:solidFill>
              <a:prstDash val="solid"/>
              <a:headEnd type="none" w="med" len="med"/>
              <a:tailEnd type="none" w="med" len="med"/>
            </a:ln>
            <a:scene3d>
              <a:camera prst="legacyPerspectiveBottomLeft">
                <a:rot lat="0" lon="0" rev="0"/>
              </a:camera>
              <a:lightRig rig="legacyFlat3" dir="t"/>
            </a:scene3d>
            <a:sp3d extrusionH="887400" prstMaterial="legacyMatte">
              <a:bevelT w="13500" h="13500" prst="angle"/>
              <a:bevelB w="13500" h="13500" prst="angle"/>
              <a:extrusionClr>
                <a:srgbClr val="00FF00"/>
              </a:extrusionClr>
            </a:sp3d>
          </p:spPr>
          <p:txBody>
            <a:bodyPr rot="0" vert="eaVert" wrap="none" lIns="90000" tIns="46800" rIns="90000" bIns="46800" anchor="ctr">
              <a:flatTx/>
            </a:bodyPr>
            <a:p>
              <a:pPr algn="ctr" fontAlgn="base">
                <a:lnSpc>
                  <a:spcPct val="90000"/>
                </a:lnSpc>
                <a:spcBef>
                  <a:spcPct val="20000"/>
                </a:spcBef>
                <a:buSzPct val="85000"/>
              </a:pPr>
              <a:endParaRPr lang="zh-CN" altLang="en-US" sz="3200" strike="noStrike" noProof="1" dirty="0">
                <a:solidFill>
                  <a:srgbClr val="99CCFF"/>
                </a:solidFill>
                <a:effectLst>
                  <a:outerShdw blurRad="38100" dist="38100" dir="2700000">
                    <a:srgbClr val="000000"/>
                  </a:outerShdw>
                </a:effectLst>
                <a:latin typeface="华文楷体" pitchFamily="2" charset="-122"/>
                <a:ea typeface="华文楷体" pitchFamily="2" charset="-122"/>
              </a:endParaRPr>
            </a:p>
          </p:txBody>
        </p:sp>
        <p:sp>
          <p:nvSpPr>
            <p:cNvPr id="37913" name="文本框 37912"/>
            <p:cNvSpPr txBox="1"/>
            <p:nvPr/>
          </p:nvSpPr>
          <p:spPr>
            <a:xfrm>
              <a:off x="1008" y="2064"/>
              <a:ext cx="2160" cy="300"/>
            </a:xfrm>
            <a:prstGeom prst="rect">
              <a:avLst/>
            </a:prstGeom>
            <a:gradFill rotWithShape="0">
              <a:gsLst>
                <a:gs pos="0">
                  <a:srgbClr val="CCFFCC"/>
                </a:gs>
                <a:gs pos="100000">
                  <a:srgbClr val="CCFFCC">
                    <a:gamma/>
                    <a:shade val="46275"/>
                    <a:invGamma/>
                  </a:srgbClr>
                </a:gs>
              </a:gsLst>
              <a:lin ang="5400000" scaled="1"/>
              <a:tileRect/>
            </a:gradFill>
            <a:ln w="9525">
              <a:noFill/>
            </a:ln>
          </p:spPr>
          <p:txBody>
            <a:bodyPr lIns="90000" tIns="46800" rIns="90000" bIns="46800">
              <a:spAutoFit/>
            </a:bodyPr>
            <a:p>
              <a:pPr algn="just">
                <a:lnSpc>
                  <a:spcPct val="90000"/>
                </a:lnSpc>
                <a:spcBef>
                  <a:spcPct val="50000"/>
                </a:spcBef>
                <a:buSzPct val="85000"/>
              </a:pPr>
              <a:r>
                <a:rPr lang="zh-CN" altLang="en-US" sz="2800" b="1" noProof="1" dirty="0">
                  <a:solidFill>
                    <a:schemeClr val="tx2"/>
                  </a:solidFill>
                  <a:effectLst>
                    <a:outerShdw blurRad="38100" dist="38100" dir="2700000">
                      <a:srgbClr val="FFFFFF"/>
                    </a:outerShdw>
                  </a:effectLst>
                  <a:latin typeface="华文楷体" pitchFamily="2" charset="-122"/>
                  <a:ea typeface="华文楷体" pitchFamily="2" charset="-122"/>
                  <a:cs typeface="+mn-cs"/>
                </a:rPr>
                <a:t>全生命周期造价管理</a:t>
              </a:r>
              <a:endParaRPr lang="zh-CN" altLang="en-US" sz="2800" b="1" noProof="1" dirty="0">
                <a:solidFill>
                  <a:schemeClr val="tx2"/>
                </a:solidFill>
                <a:effectLst>
                  <a:outerShdw blurRad="38100" dist="38100" dir="2700000">
                    <a:srgbClr val="FFFFFF"/>
                  </a:outerShdw>
                </a:effectLst>
                <a:latin typeface="华文楷体" pitchFamily="2" charset="-122"/>
                <a:ea typeface="华文楷体" pitchFamily="2" charset="-122"/>
              </a:endParaRPr>
            </a:p>
          </p:txBody>
        </p:sp>
      </p:grpSp>
    </p:spTree>
  </p:cSld>
  <p:clrMapOvr>
    <a:masterClrMapping/>
  </p:clrMapOvr>
  <p:transition spd="med">
    <p:cover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4449" name="标题 82945"/>
          <p:cNvSpPr>
            <a:spLocks noGrp="1"/>
          </p:cNvSpPr>
          <p:nvPr>
            <p:ph type="title"/>
          </p:nvPr>
        </p:nvSpPr>
        <p:spPr/>
        <p:txBody>
          <a:bodyPr anchor="b"/>
          <a:p>
            <a:r>
              <a:rPr lang="zh-CN" altLang="en-US"/>
              <a:t>造价员考试历年真题</a:t>
            </a:r>
            <a:endParaRPr lang="zh-CN" altLang="en-US"/>
          </a:p>
        </p:txBody>
      </p:sp>
      <p:sp>
        <p:nvSpPr>
          <p:cNvPr id="104450" name="文本占位符 82946"/>
          <p:cNvSpPr>
            <a:spLocks noGrp="1"/>
          </p:cNvSpPr>
          <p:nvPr>
            <p:ph idx="1"/>
          </p:nvPr>
        </p:nvSpPr>
        <p:spPr/>
        <p:txBody>
          <a:bodyPr anchor="t"/>
          <a:p>
            <a:r>
              <a:rPr lang="en-US" altLang="zh-CN" sz="1800" dirty="0"/>
              <a:t>1.</a:t>
            </a:r>
            <a:r>
              <a:rPr lang="zh-CN" altLang="en-US" sz="1800" dirty="0"/>
              <a:t>依据</a:t>
            </a:r>
            <a:r>
              <a:rPr lang="en-US" altLang="zh-CN" sz="1800" dirty="0"/>
              <a:t>《</a:t>
            </a:r>
            <a:r>
              <a:rPr lang="zh-CN" altLang="en-US" sz="1800" dirty="0"/>
              <a:t>工程造价咨询企业管理办法</a:t>
            </a:r>
            <a:r>
              <a:rPr lang="en-US" altLang="zh-CN" sz="1800" dirty="0"/>
              <a:t>》</a:t>
            </a:r>
            <a:r>
              <a:rPr lang="zh-CN" altLang="en-US" sz="1800" dirty="0"/>
              <a:t>（住建部</a:t>
            </a:r>
            <a:r>
              <a:rPr lang="en-US" altLang="zh-CN" sz="1800" dirty="0"/>
              <a:t>149</a:t>
            </a:r>
            <a:r>
              <a:rPr lang="zh-CN" altLang="en-US" sz="1800" dirty="0"/>
              <a:t>号令）的有关规定，下列说法正确的是（     ）（</a:t>
            </a:r>
            <a:r>
              <a:rPr lang="en-US" altLang="zh-CN" sz="1800" dirty="0"/>
              <a:t>13</a:t>
            </a:r>
            <a:r>
              <a:rPr lang="zh-CN" altLang="en-US" sz="1800" dirty="0"/>
              <a:t>年造价员真题）</a:t>
            </a:r>
            <a:endParaRPr lang="zh-CN" altLang="en-US" sz="1800" dirty="0"/>
          </a:p>
          <a:p>
            <a:endParaRPr lang="zh-CN" altLang="en-US" sz="1800" dirty="0"/>
          </a:p>
          <a:p>
            <a:r>
              <a:rPr lang="en-US" altLang="zh-CN" sz="1800" dirty="0"/>
              <a:t>A.</a:t>
            </a:r>
            <a:r>
              <a:rPr lang="zh-CN" altLang="en-US" sz="1800" dirty="0"/>
              <a:t>工程造价企业可以借用其他企业的营业执照，但不能以自己名义承揽业务；</a:t>
            </a:r>
            <a:endParaRPr lang="zh-CN" altLang="en-US" sz="1800" dirty="0"/>
          </a:p>
          <a:p>
            <a:endParaRPr lang="zh-CN" altLang="en-US" sz="1800" dirty="0"/>
          </a:p>
          <a:p>
            <a:r>
              <a:rPr lang="en-US" altLang="zh-CN" sz="1800" dirty="0"/>
              <a:t>B.</a:t>
            </a:r>
            <a:r>
              <a:rPr lang="zh-CN" altLang="en-US" sz="1800" dirty="0"/>
              <a:t>工程造价企业可以使用其他企业的资质证书，但禁止超越后者资质等级许可的范围承揽业务；</a:t>
            </a:r>
            <a:endParaRPr lang="zh-CN" altLang="en-US" sz="1800" dirty="0"/>
          </a:p>
          <a:p>
            <a:endParaRPr lang="zh-CN" altLang="en-US" sz="1800" dirty="0"/>
          </a:p>
          <a:p>
            <a:r>
              <a:rPr lang="en-US" altLang="zh-CN" sz="1800" dirty="0"/>
              <a:t>C.</a:t>
            </a:r>
            <a:r>
              <a:rPr lang="zh-CN" altLang="en-US" sz="1800" dirty="0"/>
              <a:t>工程造价咨询企业不能超越本企业资质等级许可的范围承揽业务；</a:t>
            </a:r>
            <a:endParaRPr lang="zh-CN" altLang="en-US" sz="1800" dirty="0"/>
          </a:p>
          <a:p>
            <a:endParaRPr lang="zh-CN" altLang="en-US" sz="1800" dirty="0"/>
          </a:p>
          <a:p>
            <a:r>
              <a:rPr lang="en-US" altLang="zh-CN" sz="1800" dirty="0"/>
              <a:t>D.</a:t>
            </a:r>
            <a:r>
              <a:rPr lang="zh-CN" altLang="en-US" sz="1800" dirty="0"/>
              <a:t>工程造价企业可以允许其他单位使用本企业的资质证书，但不能以本企业的名义承揽业务。</a:t>
            </a:r>
            <a:endParaRPr lang="zh-CN" altLang="en-US" sz="1800" dirty="0"/>
          </a:p>
        </p:txBody>
      </p:sp>
      <p:sp>
        <p:nvSpPr>
          <p:cNvPr id="104451" name="横卷形 82947"/>
          <p:cNvSpPr/>
          <p:nvPr/>
        </p:nvSpPr>
        <p:spPr>
          <a:xfrm>
            <a:off x="539750" y="549275"/>
            <a:ext cx="4897438" cy="1223963"/>
          </a:xfrm>
          <a:prstGeom prst="horizontalScroll">
            <a:avLst>
              <a:gd name="adj" fmla="val 12500"/>
            </a:avLst>
          </a:prstGeom>
          <a:solidFill>
            <a:srgbClr val="008080">
              <a:alpha val="48000"/>
            </a:srgbClr>
          </a:solidFill>
          <a:ln w="9525" cap="flat" cmpd="sng">
            <a:solidFill>
              <a:schemeClr val="tx1"/>
            </a:solidFill>
            <a:prstDash val="solid"/>
            <a:round/>
            <a:headEnd type="none" w="med" len="med"/>
            <a:tailEnd type="none" w="med" len="med"/>
          </a:ln>
        </p:spPr>
        <p:txBody>
          <a:bodyPr anchor="t"/>
          <a:p>
            <a:endParaRPr lang="zh-CN" altLang="en-US">
              <a:latin typeface="Verdana" panose="020B0604030504040204" pitchFamily="2" charset="0"/>
              <a:ea typeface="宋体" panose="02010600030101010101" pitchFamily="2" charset="-122"/>
            </a:endParaRPr>
          </a:p>
        </p:txBody>
      </p:sp>
    </p:spTree>
  </p:cSld>
  <p:clrMapOvr>
    <a:masterClrMapping/>
  </p:clrMapOvr>
  <p:transition spd="med">
    <p:cover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5473" name="标题 83969"/>
          <p:cNvSpPr>
            <a:spLocks noGrp="1"/>
          </p:cNvSpPr>
          <p:nvPr>
            <p:ph type="title"/>
          </p:nvPr>
        </p:nvSpPr>
        <p:spPr/>
        <p:txBody>
          <a:bodyPr anchor="b"/>
          <a:p>
            <a:endParaRPr lang="zh-CN" altLang="zh-CN"/>
          </a:p>
        </p:txBody>
      </p:sp>
      <p:sp>
        <p:nvSpPr>
          <p:cNvPr id="105474" name="文本占位符 83970"/>
          <p:cNvSpPr>
            <a:spLocks noGrp="1"/>
          </p:cNvSpPr>
          <p:nvPr>
            <p:ph idx="1"/>
          </p:nvPr>
        </p:nvSpPr>
        <p:spPr/>
        <p:txBody>
          <a:bodyPr anchor="t"/>
          <a:p>
            <a:pPr>
              <a:lnSpc>
                <a:spcPct val="80000"/>
              </a:lnSpc>
            </a:pPr>
            <a:r>
              <a:rPr lang="en-US" altLang="zh-CN" sz="2000" dirty="0"/>
              <a:t>3.</a:t>
            </a:r>
            <a:r>
              <a:rPr lang="zh-CN" altLang="en-US" sz="2000" dirty="0"/>
              <a:t>下列各项中，属于建设工程造价咨询</a:t>
            </a:r>
            <a:r>
              <a:rPr lang="en-US" altLang="zh-CN" sz="2000" dirty="0"/>
              <a:t>C</a:t>
            </a:r>
            <a:r>
              <a:rPr lang="zh-CN" altLang="en-US" sz="2000" dirty="0"/>
              <a:t>类业务的是（　　　）</a:t>
            </a:r>
            <a:endParaRPr lang="zh-CN" altLang="en-US" sz="2000" dirty="0"/>
          </a:p>
          <a:p>
            <a:pPr>
              <a:lnSpc>
                <a:spcPct val="80000"/>
              </a:lnSpc>
            </a:pPr>
            <a:endParaRPr lang="zh-CN" altLang="en-US" sz="2000" dirty="0"/>
          </a:p>
          <a:p>
            <a:pPr>
              <a:lnSpc>
                <a:spcPct val="80000"/>
              </a:lnSpc>
            </a:pPr>
            <a:r>
              <a:rPr lang="zh-CN" altLang="en-US" sz="2000" dirty="0"/>
              <a:t>Ａ．工程概算的审核　　　　　　　　Ｂ．建设工程招标标底编制</a:t>
            </a:r>
            <a:endParaRPr lang="zh-CN" altLang="en-US" sz="2000" dirty="0"/>
          </a:p>
          <a:p>
            <a:pPr>
              <a:lnSpc>
                <a:spcPct val="80000"/>
              </a:lnSpc>
            </a:pPr>
            <a:endParaRPr lang="zh-CN" altLang="en-US" sz="2000" dirty="0"/>
          </a:p>
          <a:p>
            <a:pPr>
              <a:lnSpc>
                <a:spcPct val="80000"/>
              </a:lnSpc>
            </a:pPr>
            <a:r>
              <a:rPr lang="zh-CN" altLang="en-US" sz="2000" dirty="0"/>
              <a:t>Ｃ．建设项目可行性研究　　　　　　Ｄ．合同争议的鉴定</a:t>
            </a:r>
            <a:endParaRPr lang="zh-CN" altLang="en-US" sz="2000" dirty="0"/>
          </a:p>
          <a:p>
            <a:pPr>
              <a:lnSpc>
                <a:spcPct val="80000"/>
              </a:lnSpc>
            </a:pPr>
            <a:endParaRPr lang="zh-CN" altLang="en-US" sz="2000" dirty="0"/>
          </a:p>
          <a:p>
            <a:pPr>
              <a:lnSpc>
                <a:spcPct val="80000"/>
              </a:lnSpc>
            </a:pPr>
            <a:r>
              <a:rPr lang="zh-CN" altLang="en-US" sz="2400" dirty="0"/>
              <a:t>４</a:t>
            </a:r>
            <a:r>
              <a:rPr lang="en-US" altLang="zh-CN" sz="2400" dirty="0"/>
              <a:t>.</a:t>
            </a:r>
            <a:r>
              <a:rPr lang="zh-CN" altLang="en-US" sz="2400" dirty="0"/>
              <a:t>我国造价工程师的初始注册和续期注册的有效期为（　　　　）</a:t>
            </a:r>
            <a:endParaRPr lang="zh-CN" altLang="en-US" sz="2400" dirty="0"/>
          </a:p>
          <a:p>
            <a:pPr>
              <a:lnSpc>
                <a:spcPct val="80000"/>
              </a:lnSpc>
            </a:pPr>
            <a:endParaRPr lang="zh-CN" altLang="en-US" sz="2400" dirty="0"/>
          </a:p>
          <a:p>
            <a:pPr>
              <a:lnSpc>
                <a:spcPct val="80000"/>
              </a:lnSpc>
            </a:pPr>
            <a:r>
              <a:rPr lang="zh-CN" altLang="en-US" sz="2400" dirty="0"/>
              <a:t>Ａ．均为４年　　　　　Ｂ．均为３年</a:t>
            </a:r>
            <a:endParaRPr lang="zh-CN" altLang="en-US" sz="2400" dirty="0"/>
          </a:p>
          <a:p>
            <a:pPr>
              <a:lnSpc>
                <a:spcPct val="80000"/>
              </a:lnSpc>
            </a:pPr>
            <a:endParaRPr lang="zh-CN" altLang="en-US" sz="2400" dirty="0"/>
          </a:p>
          <a:p>
            <a:pPr>
              <a:lnSpc>
                <a:spcPct val="80000"/>
              </a:lnSpc>
            </a:pPr>
            <a:r>
              <a:rPr lang="zh-CN" altLang="en-US" sz="2400" dirty="0"/>
              <a:t>Ｃ．分别为３年和４年　　　Ｄ．分别为４年和３年</a:t>
            </a:r>
            <a:endParaRPr lang="zh-CN" altLang="en-US" sz="2400" dirty="0"/>
          </a:p>
        </p:txBody>
      </p:sp>
    </p:spTree>
  </p:cSld>
  <p:clrMapOvr>
    <a:masterClrMapping/>
  </p:clrMapOvr>
  <p:transition spd="med">
    <p:cover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内容占位符 2"/>
          <p:cNvSpPr>
            <a:spLocks noGrp="1"/>
          </p:cNvSpPr>
          <p:nvPr>
            <p:ph idx="1"/>
          </p:nvPr>
        </p:nvSpPr>
        <p:spPr>
          <a:xfrm>
            <a:off x="490538" y="284163"/>
            <a:ext cx="8513762" cy="5551487"/>
          </a:xfrm>
        </p:spPr>
        <p:txBody>
          <a:bodyPr anchor="t"/>
          <a:p>
            <a:r>
              <a:rPr lang="zh-CN" altLang="en-US"/>
              <a:t>建设工程造价咨询业务范围：</a:t>
            </a:r>
            <a:endParaRPr lang="zh-CN" altLang="en-US"/>
          </a:p>
          <a:p>
            <a:r>
              <a:rPr lang="zh-CN" altLang="en-US"/>
              <a:t> (A类)建设项目可行性研究投资估算的编制、审核及项目经济评价；</a:t>
            </a:r>
            <a:endParaRPr lang="zh-CN" altLang="en-US"/>
          </a:p>
          <a:p>
            <a:r>
              <a:rPr lang="zh-CN" altLang="en-US"/>
              <a:t> (B类)建设工程概算、预算、结算、竣工结(决)算的编制、审核；</a:t>
            </a:r>
            <a:endParaRPr lang="zh-CN" altLang="en-US"/>
          </a:p>
          <a:p>
            <a:r>
              <a:rPr lang="zh-CN" altLang="en-US"/>
              <a:t> (C类)建设工程招标标底、投标报价的编制、审核； </a:t>
            </a:r>
            <a:endParaRPr lang="zh-CN" altLang="en-US"/>
          </a:p>
          <a:p>
            <a:r>
              <a:rPr lang="zh-CN" altLang="en-US"/>
              <a:t>(D类)工程洽商、变更及合同争议的鉴定与索赔；</a:t>
            </a:r>
            <a:endParaRPr lang="zh-CN" altLang="en-US"/>
          </a:p>
          <a:p>
            <a:r>
              <a:rPr lang="zh-CN" altLang="en-US"/>
              <a:t> (E类)编制工程造价计价依据及对工程造价进行监控和提供有关工程造价信息资料等。 工程造价咨询企业可以对建设项目的组织实施进行全过程或者若干阶段的管理和服务。</a:t>
            </a:r>
            <a:endParaRPr lang="zh-CN" altLang="en-US"/>
          </a:p>
        </p:txBody>
      </p:sp>
    </p:spTree>
  </p:cSld>
  <p:clrMapOvr>
    <a:masterClrMapping/>
  </p:clrMapOvr>
  <p:transition spd="med">
    <p:cover dir="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标题 84993"/>
          <p:cNvSpPr>
            <a:spLocks noGrp="1"/>
          </p:cNvSpPr>
          <p:nvPr>
            <p:ph type="title"/>
          </p:nvPr>
        </p:nvSpPr>
        <p:spPr/>
        <p:txBody>
          <a:bodyPr anchor="b"/>
          <a:p>
            <a:endParaRPr lang="zh-CN" altLang="zh-CN"/>
          </a:p>
        </p:txBody>
      </p:sp>
      <p:sp>
        <p:nvSpPr>
          <p:cNvPr id="107522" name="文本占位符 84994"/>
          <p:cNvSpPr>
            <a:spLocks noGrp="1"/>
          </p:cNvSpPr>
          <p:nvPr>
            <p:ph idx="1"/>
          </p:nvPr>
        </p:nvSpPr>
        <p:spPr>
          <a:xfrm>
            <a:off x="36513" y="1773238"/>
            <a:ext cx="8936037" cy="4267200"/>
          </a:xfrm>
        </p:spPr>
        <p:txBody>
          <a:bodyPr anchor="t"/>
          <a:p>
            <a:pPr>
              <a:lnSpc>
                <a:spcPct val="80000"/>
              </a:lnSpc>
            </a:pPr>
            <a:r>
              <a:rPr lang="en-US" altLang="zh-CN" sz="2800"/>
              <a:t>7.</a:t>
            </a:r>
            <a:r>
              <a:rPr lang="zh-CN" altLang="en-US" sz="2800"/>
              <a:t>工程造价咨询企业从事工程造价咨，询业务，应当按照有关规定的要求出具工程造价成果文件，工程造价成果文件应当由工程造价咨询企业加盖（     ）</a:t>
            </a:r>
            <a:endParaRPr lang="zh-CN" altLang="en-US" sz="2800"/>
          </a:p>
          <a:p>
            <a:pPr>
              <a:lnSpc>
                <a:spcPct val="80000"/>
              </a:lnSpc>
            </a:pPr>
            <a:r>
              <a:rPr lang="en-US" altLang="zh-CN" sz="2800"/>
              <a:t>A.</a:t>
            </a:r>
            <a:r>
              <a:rPr lang="zh-CN" altLang="en-US" sz="2800"/>
              <a:t>企业执业印章，并由执行咨询业务的注册造价工程师签字、加盖个人执业印章</a:t>
            </a:r>
            <a:endParaRPr lang="zh-CN" altLang="en-US" sz="2800"/>
          </a:p>
          <a:p>
            <a:pPr>
              <a:lnSpc>
                <a:spcPct val="80000"/>
              </a:lnSpc>
            </a:pPr>
            <a:r>
              <a:rPr lang="en-US" altLang="zh-CN" sz="2800"/>
              <a:t>B.</a:t>
            </a:r>
            <a:r>
              <a:rPr lang="zh-CN" altLang="en-US" sz="2800"/>
              <a:t>企业执业印章，并由企业技术负责人签字、加盖个人执业印章</a:t>
            </a:r>
            <a:endParaRPr lang="zh-CN" altLang="en-US" sz="2800"/>
          </a:p>
          <a:p>
            <a:pPr>
              <a:lnSpc>
                <a:spcPct val="80000"/>
              </a:lnSpc>
            </a:pPr>
            <a:r>
              <a:rPr lang="en-US" altLang="zh-CN" sz="2800"/>
              <a:t>C.</a:t>
            </a:r>
            <a:r>
              <a:rPr lang="zh-CN" altLang="en-US" sz="2800"/>
              <a:t>企业合同专用章，并由执行咨询业务的注册造价工程师签字、加盖个人执业印章</a:t>
            </a:r>
            <a:endParaRPr lang="zh-CN" altLang="en-US" sz="2800"/>
          </a:p>
          <a:p>
            <a:pPr>
              <a:lnSpc>
                <a:spcPct val="80000"/>
              </a:lnSpc>
            </a:pPr>
            <a:r>
              <a:rPr lang="en-US" altLang="zh-CN" sz="2800"/>
              <a:t>D.</a:t>
            </a:r>
            <a:r>
              <a:rPr lang="zh-CN" altLang="en-US" sz="2800"/>
              <a:t>企业公章，并由企业技术负责人签字、加盖个人执业印章</a:t>
            </a:r>
            <a:endParaRPr lang="zh-CN" altLang="en-US" sz="2800"/>
          </a:p>
        </p:txBody>
      </p:sp>
    </p:spTree>
  </p:cSld>
  <p:clrMapOvr>
    <a:masterClrMapping/>
  </p:clrMapOvr>
  <p:transition spd="med">
    <p:cover dir="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8545" name="标题 86017"/>
          <p:cNvSpPr>
            <a:spLocks noGrp="1"/>
          </p:cNvSpPr>
          <p:nvPr>
            <p:ph type="title"/>
          </p:nvPr>
        </p:nvSpPr>
        <p:spPr/>
        <p:txBody>
          <a:bodyPr anchor="b"/>
          <a:p>
            <a:endParaRPr lang="zh-CN" altLang="zh-CN"/>
          </a:p>
        </p:txBody>
      </p:sp>
      <p:sp>
        <p:nvSpPr>
          <p:cNvPr id="108546" name="文本占位符 86018"/>
          <p:cNvSpPr>
            <a:spLocks noGrp="1"/>
          </p:cNvSpPr>
          <p:nvPr>
            <p:ph idx="1"/>
          </p:nvPr>
        </p:nvSpPr>
        <p:spPr/>
        <p:txBody>
          <a:bodyPr anchor="t"/>
          <a:p>
            <a:pPr>
              <a:lnSpc>
                <a:spcPct val="80000"/>
              </a:lnSpc>
            </a:pPr>
            <a:r>
              <a:rPr lang="en-US" altLang="zh-CN"/>
              <a:t>8.</a:t>
            </a:r>
            <a:r>
              <a:rPr lang="zh-CN" altLang="en-US"/>
              <a:t>下列各项中，不属于注册造价工程师执业范围的是（     ）</a:t>
            </a:r>
            <a:endParaRPr lang="zh-CN" altLang="en-US"/>
          </a:p>
          <a:p>
            <a:pPr>
              <a:lnSpc>
                <a:spcPct val="80000"/>
              </a:lnSpc>
            </a:pPr>
            <a:r>
              <a:rPr lang="en-US" altLang="zh-CN"/>
              <a:t>A.</a:t>
            </a:r>
            <a:r>
              <a:rPr lang="zh-CN" altLang="en-US"/>
              <a:t>可行性研究投资估算的编制和审核</a:t>
            </a:r>
            <a:endParaRPr lang="zh-CN" altLang="en-US"/>
          </a:p>
          <a:p>
            <a:pPr>
              <a:lnSpc>
                <a:spcPct val="80000"/>
              </a:lnSpc>
            </a:pPr>
            <a:endParaRPr lang="zh-CN" altLang="en-US"/>
          </a:p>
          <a:p>
            <a:pPr>
              <a:lnSpc>
                <a:spcPct val="80000"/>
              </a:lnSpc>
            </a:pPr>
            <a:r>
              <a:rPr lang="en-US" altLang="zh-CN"/>
              <a:t>B.</a:t>
            </a:r>
            <a:r>
              <a:rPr lang="zh-CN" altLang="en-US"/>
              <a:t>投标报价的编制和审核</a:t>
            </a:r>
            <a:endParaRPr lang="zh-CN" altLang="en-US"/>
          </a:p>
          <a:p>
            <a:pPr>
              <a:lnSpc>
                <a:spcPct val="80000"/>
              </a:lnSpc>
            </a:pPr>
            <a:endParaRPr lang="zh-CN" altLang="en-US"/>
          </a:p>
          <a:p>
            <a:pPr>
              <a:lnSpc>
                <a:spcPct val="80000"/>
              </a:lnSpc>
            </a:pPr>
            <a:r>
              <a:rPr lang="en-US" altLang="zh-CN"/>
              <a:t>C.</a:t>
            </a:r>
            <a:r>
              <a:rPr lang="zh-CN" altLang="en-US"/>
              <a:t>工程造价分析与控制</a:t>
            </a:r>
            <a:endParaRPr lang="zh-CN" altLang="en-US"/>
          </a:p>
          <a:p>
            <a:pPr>
              <a:lnSpc>
                <a:spcPct val="80000"/>
              </a:lnSpc>
            </a:pPr>
            <a:endParaRPr lang="zh-CN" altLang="en-US"/>
          </a:p>
          <a:p>
            <a:pPr>
              <a:lnSpc>
                <a:spcPct val="80000"/>
              </a:lnSpc>
            </a:pPr>
            <a:r>
              <a:rPr lang="en-US" altLang="zh-CN"/>
              <a:t>D.</a:t>
            </a:r>
            <a:r>
              <a:rPr lang="zh-CN" altLang="en-US"/>
              <a:t>工程经济纠纷的鉴定和仲裁</a:t>
            </a:r>
            <a:endParaRPr lang="zh-CN" altLang="en-US"/>
          </a:p>
          <a:p>
            <a:endParaRPr lang="zh-CN" altLang="en-US"/>
          </a:p>
        </p:txBody>
      </p:sp>
    </p:spTree>
  </p:cSld>
  <p:clrMapOvr>
    <a:masterClrMapping/>
  </p:clrMapOvr>
  <p:transition spd="med">
    <p:cover dir="u"/>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9569" name="标题 87041"/>
          <p:cNvSpPr>
            <a:spLocks noGrp="1"/>
          </p:cNvSpPr>
          <p:nvPr>
            <p:ph type="title"/>
          </p:nvPr>
        </p:nvSpPr>
        <p:spPr/>
        <p:txBody>
          <a:bodyPr anchor="b"/>
          <a:p>
            <a:endParaRPr lang="zh-CN" altLang="zh-CN"/>
          </a:p>
        </p:txBody>
      </p:sp>
      <p:sp>
        <p:nvSpPr>
          <p:cNvPr id="109570" name="文本占位符 87042"/>
          <p:cNvSpPr>
            <a:spLocks noGrp="1"/>
          </p:cNvSpPr>
          <p:nvPr>
            <p:ph idx="1"/>
          </p:nvPr>
        </p:nvSpPr>
        <p:spPr/>
        <p:txBody>
          <a:bodyPr anchor="t"/>
          <a:p>
            <a:pPr>
              <a:lnSpc>
                <a:spcPct val="80000"/>
              </a:lnSpc>
            </a:pPr>
            <a:r>
              <a:rPr lang="zh-CN" altLang="en-US" dirty="0"/>
              <a:t>多选</a:t>
            </a:r>
            <a:endParaRPr lang="zh-CN" altLang="en-US" dirty="0"/>
          </a:p>
          <a:p>
            <a:pPr>
              <a:lnSpc>
                <a:spcPct val="80000"/>
              </a:lnSpc>
            </a:pPr>
            <a:r>
              <a:rPr lang="zh-CN" altLang="en-US" sz="2400" dirty="0"/>
              <a:t>７</a:t>
            </a:r>
            <a:r>
              <a:rPr lang="en-US" altLang="zh-CN" sz="2400" dirty="0"/>
              <a:t>.</a:t>
            </a:r>
            <a:r>
              <a:rPr lang="zh-CN" altLang="en-US" sz="2400" dirty="0"/>
              <a:t>根据我国</a:t>
            </a:r>
            <a:r>
              <a:rPr lang="en-US" altLang="zh-CN" sz="2400" dirty="0"/>
              <a:t>《</a:t>
            </a:r>
            <a:r>
              <a:rPr lang="zh-CN" altLang="en-US" sz="2400" dirty="0"/>
              <a:t>建设工程造价员管理办法</a:t>
            </a:r>
            <a:r>
              <a:rPr lang="en-US" altLang="zh-CN" sz="2400" dirty="0"/>
              <a:t>》</a:t>
            </a:r>
            <a:r>
              <a:rPr lang="zh-CN" altLang="en-US" sz="2400" dirty="0"/>
              <a:t>规定，下列关于造价员从业的规定中，正确的有（    ）</a:t>
            </a:r>
            <a:endParaRPr lang="zh-CN" altLang="en-US" sz="2400" dirty="0"/>
          </a:p>
          <a:p>
            <a:pPr>
              <a:lnSpc>
                <a:spcPct val="80000"/>
              </a:lnSpc>
            </a:pPr>
            <a:r>
              <a:rPr lang="en-US" altLang="zh-CN" sz="2400" dirty="0"/>
              <a:t>A.</a:t>
            </a:r>
            <a:r>
              <a:rPr lang="zh-CN" altLang="en-US" sz="2400" dirty="0"/>
              <a:t>造价员可以从事与本人取得</a:t>
            </a:r>
            <a:r>
              <a:rPr lang="en-US" altLang="zh-CN" sz="2400" dirty="0"/>
              <a:t>《</a:t>
            </a:r>
            <a:r>
              <a:rPr lang="zh-CN" altLang="en-US" sz="2400" dirty="0"/>
              <a:t>建设工程造价员资格证书</a:t>
            </a:r>
            <a:r>
              <a:rPr lang="en-US" altLang="zh-CN" sz="2400" dirty="0"/>
              <a:t>》</a:t>
            </a:r>
            <a:r>
              <a:rPr lang="zh-CN" altLang="en-US" sz="2400" dirty="0"/>
              <a:t>专业相符合的工程造价工程</a:t>
            </a:r>
            <a:endParaRPr lang="zh-CN" altLang="en-US" sz="2400" dirty="0"/>
          </a:p>
          <a:p>
            <a:pPr>
              <a:lnSpc>
                <a:spcPct val="80000"/>
              </a:lnSpc>
            </a:pPr>
            <a:r>
              <a:rPr lang="en-US" altLang="zh-CN" sz="2400" dirty="0"/>
              <a:t>B.</a:t>
            </a:r>
            <a:r>
              <a:rPr lang="zh-CN" altLang="en-US" sz="2400" dirty="0"/>
              <a:t>造价员应在本人承担的工程造价业务文件上签字、加盖专业章并承担相应责任</a:t>
            </a:r>
            <a:endParaRPr lang="zh-CN" altLang="en-US" sz="2400" dirty="0"/>
          </a:p>
          <a:p>
            <a:pPr>
              <a:lnSpc>
                <a:spcPct val="80000"/>
              </a:lnSpc>
            </a:pPr>
            <a:r>
              <a:rPr lang="en-US" altLang="zh-CN" sz="2400" dirty="0"/>
              <a:t>C.</a:t>
            </a:r>
            <a:r>
              <a:rPr lang="zh-CN" altLang="en-US" sz="2400" dirty="0"/>
              <a:t>造价员资格证书仅在本地区有效</a:t>
            </a:r>
            <a:endParaRPr lang="zh-CN" altLang="en-US" sz="2400" dirty="0"/>
          </a:p>
          <a:p>
            <a:pPr>
              <a:lnSpc>
                <a:spcPct val="80000"/>
              </a:lnSpc>
            </a:pPr>
            <a:r>
              <a:rPr lang="en-US" altLang="zh-CN" sz="2400" dirty="0"/>
              <a:t>D.</a:t>
            </a:r>
            <a:r>
              <a:rPr lang="zh-CN" altLang="en-US" sz="2400" dirty="0"/>
              <a:t>造价员跨行业变动工作，无需办理任何手续</a:t>
            </a:r>
            <a:endParaRPr lang="zh-CN" altLang="en-US" sz="2400" dirty="0"/>
          </a:p>
          <a:p>
            <a:endParaRPr lang="zh-CN" altLang="en-US" sz="2400" dirty="0"/>
          </a:p>
        </p:txBody>
      </p:sp>
    </p:spTree>
  </p:cSld>
  <p:clrMapOvr>
    <a:masterClrMapping/>
  </p:clrMapOvr>
  <p:transition spd="med">
    <p:cover dir="u"/>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0593" name="标题 88065"/>
          <p:cNvSpPr>
            <a:spLocks noGrp="1"/>
          </p:cNvSpPr>
          <p:nvPr>
            <p:ph type="title"/>
          </p:nvPr>
        </p:nvSpPr>
        <p:spPr/>
        <p:txBody>
          <a:bodyPr anchor="b"/>
          <a:p>
            <a:endParaRPr lang="zh-CN" altLang="zh-CN"/>
          </a:p>
        </p:txBody>
      </p:sp>
      <p:sp>
        <p:nvSpPr>
          <p:cNvPr id="110594" name="文本占位符 88066"/>
          <p:cNvSpPr>
            <a:spLocks noGrp="1"/>
          </p:cNvSpPr>
          <p:nvPr>
            <p:ph idx="1"/>
          </p:nvPr>
        </p:nvSpPr>
        <p:spPr/>
        <p:txBody>
          <a:bodyPr anchor="t"/>
          <a:p>
            <a:pPr>
              <a:lnSpc>
                <a:spcPct val="80000"/>
              </a:lnSpc>
            </a:pPr>
            <a:r>
              <a:rPr lang="zh-CN" altLang="en-US" sz="900" dirty="0"/>
              <a:t>８</a:t>
            </a:r>
            <a:r>
              <a:rPr lang="en-US" altLang="zh-CN" sz="900" dirty="0"/>
              <a:t>.</a:t>
            </a:r>
            <a:r>
              <a:rPr lang="zh-CN" altLang="en-US" sz="900" dirty="0"/>
              <a:t>工程造价咨询企业设立分支机构的，应持以下（　　　　）等材料到分支机构工商注册所在地省、自治区、直辖市人民政府建设主管部门备案。</a:t>
            </a:r>
            <a:endParaRPr lang="zh-CN" altLang="en-US" sz="900" dirty="0"/>
          </a:p>
          <a:p>
            <a:pPr>
              <a:lnSpc>
                <a:spcPct val="80000"/>
              </a:lnSpc>
            </a:pPr>
            <a:endParaRPr lang="zh-CN" altLang="en-US" sz="900" dirty="0"/>
          </a:p>
          <a:p>
            <a:pPr>
              <a:lnSpc>
                <a:spcPct val="80000"/>
              </a:lnSpc>
            </a:pPr>
            <a:r>
              <a:rPr lang="zh-CN" altLang="en-US" sz="900" dirty="0"/>
              <a:t>Ａ．分支机构营业执照复印件</a:t>
            </a:r>
            <a:endParaRPr lang="zh-CN" altLang="en-US" sz="900" dirty="0"/>
          </a:p>
          <a:p>
            <a:pPr>
              <a:lnSpc>
                <a:spcPct val="80000"/>
              </a:lnSpc>
            </a:pPr>
            <a:endParaRPr lang="zh-CN" altLang="en-US" sz="900" dirty="0"/>
          </a:p>
          <a:p>
            <a:pPr>
              <a:lnSpc>
                <a:spcPct val="80000"/>
              </a:lnSpc>
            </a:pPr>
            <a:r>
              <a:rPr lang="zh-CN" altLang="en-US" sz="900" dirty="0"/>
              <a:t>Ｂ．工程造价咨询企业资质证书原件</a:t>
            </a:r>
            <a:endParaRPr lang="zh-CN" altLang="en-US" sz="900" dirty="0"/>
          </a:p>
          <a:p>
            <a:pPr>
              <a:lnSpc>
                <a:spcPct val="80000"/>
              </a:lnSpc>
            </a:pPr>
            <a:endParaRPr lang="zh-CN" altLang="en-US" sz="900" dirty="0"/>
          </a:p>
          <a:p>
            <a:pPr>
              <a:lnSpc>
                <a:spcPct val="80000"/>
              </a:lnSpc>
            </a:pPr>
            <a:r>
              <a:rPr lang="zh-CN" altLang="en-US" sz="900" dirty="0"/>
              <a:t>Ｃ．你在分支机构执业的不少于３名注册造价工程师的注册证书复印件</a:t>
            </a:r>
            <a:endParaRPr lang="zh-CN" altLang="en-US" sz="900" dirty="0"/>
          </a:p>
          <a:p>
            <a:pPr>
              <a:lnSpc>
                <a:spcPct val="80000"/>
              </a:lnSpc>
            </a:pPr>
            <a:endParaRPr lang="zh-CN" altLang="en-US" sz="900" dirty="0"/>
          </a:p>
          <a:p>
            <a:pPr>
              <a:lnSpc>
                <a:spcPct val="80000"/>
              </a:lnSpc>
            </a:pPr>
            <a:r>
              <a:rPr lang="zh-CN" altLang="en-US" sz="900" dirty="0"/>
              <a:t>Ｄ．分支机构固定办公场所的租赁合同或产权证明</a:t>
            </a:r>
            <a:endParaRPr lang="zh-CN" altLang="en-US" sz="900" dirty="0"/>
          </a:p>
          <a:p>
            <a:pPr>
              <a:lnSpc>
                <a:spcPct val="80000"/>
              </a:lnSpc>
            </a:pPr>
            <a:endParaRPr lang="zh-CN" altLang="en-US" sz="900" dirty="0"/>
          </a:p>
          <a:p>
            <a:pPr>
              <a:lnSpc>
                <a:spcPct val="80000"/>
              </a:lnSpc>
            </a:pPr>
            <a:r>
              <a:rPr lang="zh-CN" altLang="en-US" sz="2400" dirty="0"/>
              <a:t>９</a:t>
            </a:r>
            <a:r>
              <a:rPr lang="en-US" altLang="zh-CN" sz="2400" dirty="0"/>
              <a:t>.</a:t>
            </a:r>
            <a:r>
              <a:rPr lang="zh-CN" altLang="en-US" sz="2400" dirty="0"/>
              <a:t>注册造价工程师的执业范围包括（　　　　）等</a:t>
            </a:r>
            <a:endParaRPr lang="zh-CN" altLang="en-US" sz="2400" dirty="0"/>
          </a:p>
          <a:p>
            <a:pPr>
              <a:lnSpc>
                <a:spcPct val="80000"/>
              </a:lnSpc>
            </a:pPr>
            <a:r>
              <a:rPr lang="zh-CN" altLang="en-US" sz="2400" dirty="0"/>
              <a:t>Ａ．建设项目建议书、可行性研究投资估算的编制和审批</a:t>
            </a:r>
            <a:endParaRPr lang="zh-CN" altLang="en-US" sz="2400" dirty="0"/>
          </a:p>
          <a:p>
            <a:pPr>
              <a:lnSpc>
                <a:spcPct val="80000"/>
              </a:lnSpc>
            </a:pPr>
            <a:r>
              <a:rPr lang="zh-CN" altLang="en-US" sz="2400" dirty="0"/>
              <a:t>Ｂ．建设项目管理过程中设计方案的优化，限额设计等工程造价分析与控制</a:t>
            </a:r>
            <a:endParaRPr lang="zh-CN" altLang="en-US" sz="2400" dirty="0"/>
          </a:p>
          <a:p>
            <a:pPr>
              <a:lnSpc>
                <a:spcPct val="80000"/>
              </a:lnSpc>
            </a:pPr>
            <a:r>
              <a:rPr lang="zh-CN" altLang="en-US" sz="2400" dirty="0"/>
              <a:t>Ｃ．工程概算、预算、结算、竣工结（决）算的编制和审核</a:t>
            </a:r>
            <a:endParaRPr lang="zh-CN" altLang="en-US" sz="2400" dirty="0"/>
          </a:p>
          <a:p>
            <a:pPr>
              <a:lnSpc>
                <a:spcPct val="80000"/>
              </a:lnSpc>
            </a:pPr>
            <a:r>
              <a:rPr lang="zh-CN" altLang="en-US" sz="2400" dirty="0"/>
              <a:t>Ｄ．工程保险理赔的核查</a:t>
            </a:r>
            <a:endParaRPr lang="zh-CN" altLang="en-US" sz="2400" dirty="0"/>
          </a:p>
        </p:txBody>
      </p:sp>
    </p:spTree>
  </p:cSld>
  <p:clrMapOvr>
    <a:masterClrMapping/>
  </p:clrMapOvr>
  <p:transition spd="med">
    <p:cover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4273" name="标题 33793"/>
          <p:cNvSpPr>
            <a:spLocks noGrp="1"/>
          </p:cNvSpPr>
          <p:nvPr>
            <p:ph type="title"/>
          </p:nvPr>
        </p:nvSpPr>
        <p:spPr>
          <a:xfrm>
            <a:off x="655638" y="512763"/>
            <a:ext cx="7778750" cy="735012"/>
          </a:xfrm>
        </p:spPr>
        <p:txBody>
          <a:bodyPr anchor="b"/>
          <a:p>
            <a:r>
              <a:rPr lang="en-US" altLang="zh-CN" b="1" dirty="0">
                <a:solidFill>
                  <a:srgbClr val="009900"/>
                </a:solidFill>
                <a:latin typeface="宋体" panose="02010600030101010101" pitchFamily="2" charset="-122"/>
              </a:rPr>
              <a:t>1.2.1 </a:t>
            </a:r>
            <a:r>
              <a:rPr lang="zh-CN" altLang="en-US" b="1" dirty="0">
                <a:solidFill>
                  <a:srgbClr val="009900"/>
                </a:solidFill>
                <a:latin typeface="宋体" panose="02010600030101010101" pitchFamily="2" charset="-122"/>
              </a:rPr>
              <a:t>工程造价管理的含义</a:t>
            </a:r>
            <a:endParaRPr lang="zh-CN" altLang="en-US" b="1" dirty="0">
              <a:solidFill>
                <a:srgbClr val="009900"/>
              </a:solidFill>
              <a:latin typeface="宋体" panose="02010600030101010101" pitchFamily="2" charset="-122"/>
            </a:endParaRPr>
          </a:p>
        </p:txBody>
      </p:sp>
      <p:sp>
        <p:nvSpPr>
          <p:cNvPr id="54274" name="文本占位符 33794"/>
          <p:cNvSpPr>
            <a:spLocks noGrp="1"/>
          </p:cNvSpPr>
          <p:nvPr>
            <p:ph idx="1"/>
          </p:nvPr>
        </p:nvSpPr>
        <p:spPr>
          <a:xfrm>
            <a:off x="787400" y="1982788"/>
            <a:ext cx="7561263" cy="4005262"/>
          </a:xfrm>
        </p:spPr>
        <p:txBody>
          <a:bodyPr anchor="t"/>
          <a:p>
            <a:pPr>
              <a:buNone/>
            </a:pPr>
            <a:r>
              <a:rPr lang="en-US" altLang="zh-CN" sz="2400">
                <a:latin typeface="楷体_GB2312" pitchFamily="1" charset="-122"/>
                <a:ea typeface="楷体_GB2312" pitchFamily="1" charset="-122"/>
              </a:rPr>
              <a:t>       </a:t>
            </a:r>
            <a:r>
              <a:rPr lang="zh-CN" altLang="en-US" sz="2400" b="1">
                <a:latin typeface="楷体_GB2312" pitchFamily="1" charset="-122"/>
                <a:ea typeface="楷体_GB2312" pitchFamily="1" charset="-122"/>
              </a:rPr>
              <a:t>建设项目工程造价管理是指在工程建设的全过程中全方位、多层次地运用技术、经济及法律等管理手段，解决工程建设中的造价预测、控制、监督、分析等实际问题，其目的是以尽可能少的人力、物力和财力获取最大的投资效益。 </a:t>
            </a:r>
            <a:endParaRPr lang="zh-CN" altLang="en-US" sz="2400" b="1">
              <a:latin typeface="楷体_GB2312" pitchFamily="1" charset="-122"/>
              <a:ea typeface="楷体_GB2312" pitchFamily="1" charset="-122"/>
            </a:endParaRPr>
          </a:p>
          <a:p>
            <a:pPr>
              <a:buNone/>
            </a:pPr>
            <a:r>
              <a:rPr lang="zh-CN" altLang="en-US" sz="2400" b="1">
                <a:latin typeface="楷体_GB2312" pitchFamily="1" charset="-122"/>
                <a:ea typeface="楷体_GB2312" pitchFamily="1" charset="-122"/>
              </a:rPr>
              <a:t>       工程造价管理有两种含义：一是建设工程投资管理；二是工程价格管理。</a:t>
            </a:r>
            <a:endParaRPr lang="zh-CN" altLang="en-US" sz="2400" b="1">
              <a:latin typeface="楷体_GB2312" pitchFamily="1" charset="-122"/>
              <a:ea typeface="楷体_GB2312" pitchFamily="1" charset="-122"/>
            </a:endParaRPr>
          </a:p>
        </p:txBody>
      </p:sp>
      <p:sp>
        <p:nvSpPr>
          <p:cNvPr id="54275" name="文本框 33795"/>
          <p:cNvSpPr txBox="1"/>
          <p:nvPr/>
        </p:nvSpPr>
        <p:spPr>
          <a:xfrm>
            <a:off x="2771775" y="6237288"/>
            <a:ext cx="6121400" cy="496887"/>
          </a:xfrm>
          <a:prstGeom prst="rect">
            <a:avLst/>
          </a:prstGeom>
          <a:noFill/>
          <a:ln w="9525">
            <a:noFill/>
          </a:ln>
        </p:spPr>
        <p:txBody>
          <a:bodyPr lIns="69214" tIns="34606" rIns="69214" bIns="34606" anchor="t">
            <a:spAutoFit/>
          </a:bodyPr>
          <a:p>
            <a:pPr algn="r">
              <a:lnSpc>
                <a:spcPct val="140000"/>
              </a:lnSpc>
              <a:spcBef>
                <a:spcPct val="50000"/>
              </a:spcBef>
            </a:pPr>
            <a:r>
              <a:rPr lang="en-US" altLang="zh-CN" sz="2000" b="1" dirty="0">
                <a:solidFill>
                  <a:srgbClr val="FF6600"/>
                </a:solidFill>
                <a:latin typeface="Verdana" panose="020B0604030504040204" pitchFamily="2" charset="0"/>
                <a:ea typeface="宋体" panose="02010600030101010101" pitchFamily="2" charset="-122"/>
              </a:rPr>
              <a:t>1.2 </a:t>
            </a:r>
            <a:r>
              <a:rPr lang="zh-CN" altLang="en-US" sz="2000" b="1" dirty="0">
                <a:solidFill>
                  <a:srgbClr val="FF6600"/>
                </a:solidFill>
                <a:latin typeface="Verdana" panose="020B0604030504040204" pitchFamily="2" charset="0"/>
                <a:ea typeface="宋体" panose="02010600030101010101" pitchFamily="2" charset="-122"/>
              </a:rPr>
              <a:t>工程造价管理</a:t>
            </a:r>
            <a:endParaRPr lang="zh-CN" altLang="en-US" sz="2000" b="1" dirty="0">
              <a:solidFill>
                <a:srgbClr val="FF6600"/>
              </a:solidFill>
              <a:latin typeface="宋体" panose="02010600030101010101" pitchFamily="2" charset="-122"/>
              <a:ea typeface="宋体" panose="02010600030101010101" pitchFamily="2" charset="-122"/>
            </a:endParaRPr>
          </a:p>
        </p:txBody>
      </p:sp>
    </p:spTree>
  </p:cSld>
  <p:clrMapOvr>
    <a:masterClrMapping/>
  </p:clrMapOvr>
  <p:transition spd="med">
    <p:cover dir="u"/>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1617" name="标题 89089"/>
          <p:cNvSpPr>
            <a:spLocks noGrp="1"/>
          </p:cNvSpPr>
          <p:nvPr>
            <p:ph type="title"/>
          </p:nvPr>
        </p:nvSpPr>
        <p:spPr/>
        <p:txBody>
          <a:bodyPr anchor="b"/>
          <a:p>
            <a:endParaRPr lang="zh-CN" altLang="zh-CN"/>
          </a:p>
        </p:txBody>
      </p:sp>
      <p:sp>
        <p:nvSpPr>
          <p:cNvPr id="111618" name="文本占位符 89090"/>
          <p:cNvSpPr>
            <a:spLocks noGrp="1"/>
          </p:cNvSpPr>
          <p:nvPr>
            <p:ph idx="1"/>
          </p:nvPr>
        </p:nvSpPr>
        <p:spPr/>
        <p:txBody>
          <a:bodyPr anchor="t"/>
          <a:p>
            <a:pPr>
              <a:lnSpc>
                <a:spcPct val="90000"/>
              </a:lnSpc>
            </a:pPr>
            <a:r>
              <a:rPr lang="zh-CN" altLang="en-US" dirty="0"/>
              <a:t>１０</a:t>
            </a:r>
            <a:r>
              <a:rPr lang="en-US" altLang="zh-CN" dirty="0"/>
              <a:t>.《</a:t>
            </a:r>
            <a:r>
              <a:rPr lang="zh-CN" altLang="en-US" dirty="0"/>
              <a:t>全国建设工程造价员资格证书</a:t>
            </a:r>
            <a:r>
              <a:rPr lang="en-US" altLang="zh-CN" dirty="0"/>
              <a:t>》</a:t>
            </a:r>
            <a:r>
              <a:rPr lang="zh-CN" altLang="en-US" dirty="0"/>
              <a:t>原则上每３年检验一次，由各管理机构和各专业委员会负责具体实施。验证的主要内容为</a:t>
            </a:r>
            <a:endParaRPr lang="zh-CN" altLang="en-US" dirty="0"/>
          </a:p>
          <a:p>
            <a:pPr>
              <a:lnSpc>
                <a:spcPct val="90000"/>
              </a:lnSpc>
            </a:pPr>
            <a:endParaRPr lang="zh-CN" altLang="en-US" dirty="0"/>
          </a:p>
          <a:p>
            <a:pPr>
              <a:lnSpc>
                <a:spcPct val="90000"/>
              </a:lnSpc>
            </a:pPr>
            <a:r>
              <a:rPr lang="zh-CN" altLang="en-US" dirty="0"/>
              <a:t>Ａ．从事工程造价的业绩　　　　　　Ｂ．继续教育情况</a:t>
            </a:r>
            <a:endParaRPr lang="zh-CN" altLang="en-US" dirty="0"/>
          </a:p>
          <a:p>
            <a:pPr>
              <a:lnSpc>
                <a:spcPct val="90000"/>
              </a:lnSpc>
            </a:pPr>
            <a:endParaRPr lang="zh-CN" altLang="en-US" dirty="0"/>
          </a:p>
          <a:p>
            <a:pPr>
              <a:lnSpc>
                <a:spcPct val="90000"/>
              </a:lnSpc>
            </a:pPr>
            <a:r>
              <a:rPr lang="zh-CN" altLang="en-US" dirty="0"/>
              <a:t>Ｃ．职业道德　　　　　　　　　　　Ｄ．身体素质</a:t>
            </a:r>
            <a:endParaRPr lang="zh-CN" altLang="en-US" dirty="0"/>
          </a:p>
        </p:txBody>
      </p:sp>
    </p:spTree>
  </p:cSld>
  <p:clrMapOvr>
    <a:masterClrMapping/>
  </p:clrMapOvr>
  <p:transition spd="med">
    <p:cover dir="u"/>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41" name="标题 90113"/>
          <p:cNvSpPr>
            <a:spLocks noGrp="1"/>
          </p:cNvSpPr>
          <p:nvPr>
            <p:ph type="title"/>
          </p:nvPr>
        </p:nvSpPr>
        <p:spPr/>
        <p:txBody>
          <a:bodyPr anchor="b"/>
          <a:p>
            <a:endParaRPr lang="zh-CN" altLang="zh-CN"/>
          </a:p>
        </p:txBody>
      </p:sp>
      <p:sp>
        <p:nvSpPr>
          <p:cNvPr id="112642" name="文本占位符 90114"/>
          <p:cNvSpPr>
            <a:spLocks noGrp="1"/>
          </p:cNvSpPr>
          <p:nvPr>
            <p:ph idx="1"/>
          </p:nvPr>
        </p:nvSpPr>
        <p:spPr/>
        <p:txBody>
          <a:bodyPr anchor="t"/>
          <a:p>
            <a:r>
              <a:rPr lang="en-US" altLang="zh-CN" sz="1800"/>
              <a:t>11.</a:t>
            </a:r>
            <a:r>
              <a:rPr lang="zh-CN" altLang="en-US" sz="1800"/>
              <a:t>下列关于我国工程造价咨询企业管理的论述中，错误的有（   ）</a:t>
            </a:r>
            <a:endParaRPr lang="zh-CN" altLang="en-US" sz="1800"/>
          </a:p>
          <a:p>
            <a:endParaRPr lang="zh-CN" altLang="en-US" sz="1800"/>
          </a:p>
          <a:p>
            <a:r>
              <a:rPr lang="en-US" altLang="zh-CN" sz="1800"/>
              <a:t>A.</a:t>
            </a:r>
            <a:r>
              <a:rPr lang="zh-CN" altLang="en-US" sz="1800"/>
              <a:t>工程造价咨询企业资质等级分为甲级、乙级、丙级三个等级</a:t>
            </a:r>
            <a:endParaRPr lang="zh-CN" altLang="en-US" sz="1800"/>
          </a:p>
          <a:p>
            <a:endParaRPr lang="zh-CN" altLang="en-US" sz="1800"/>
          </a:p>
          <a:p>
            <a:r>
              <a:rPr lang="en-US" altLang="zh-CN" sz="1800"/>
              <a:t>B.</a:t>
            </a:r>
            <a:r>
              <a:rPr lang="zh-CN" altLang="en-US" sz="1800"/>
              <a:t>工程造价咨询企业的业务承接，不受行政区域的限制</a:t>
            </a:r>
            <a:endParaRPr lang="zh-CN" altLang="en-US" sz="1800"/>
          </a:p>
          <a:p>
            <a:endParaRPr lang="zh-CN" altLang="en-US" sz="1800"/>
          </a:p>
          <a:p>
            <a:r>
              <a:rPr lang="en-US" altLang="zh-CN" sz="1800"/>
              <a:t>C.</a:t>
            </a:r>
            <a:r>
              <a:rPr lang="zh-CN" altLang="en-US" sz="1800"/>
              <a:t>工程造价咨询企业的分支机构可以分支机构的名义承揽咨询业务</a:t>
            </a:r>
            <a:endParaRPr lang="zh-CN" altLang="en-US" sz="1800"/>
          </a:p>
          <a:p>
            <a:endParaRPr lang="zh-CN" altLang="en-US" sz="1800"/>
          </a:p>
          <a:p>
            <a:r>
              <a:rPr lang="en-US" altLang="zh-CN" sz="1800"/>
              <a:t>D.</a:t>
            </a:r>
            <a:r>
              <a:rPr lang="zh-CN" altLang="en-US" sz="1800"/>
              <a:t>工程造价咨询企业跨省区承接业务时，应该在企业所在省区的建设主管部门备案</a:t>
            </a:r>
            <a:endParaRPr lang="zh-CN" altLang="en-US" sz="1800"/>
          </a:p>
        </p:txBody>
      </p:sp>
    </p:spTree>
  </p:cSld>
  <p:clrMapOvr>
    <a:masterClrMapping/>
  </p:clrMapOvr>
  <p:transition spd="med">
    <p:cover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5297" name="标题 34817"/>
          <p:cNvSpPr>
            <a:spLocks noGrp="1"/>
          </p:cNvSpPr>
          <p:nvPr>
            <p:ph type="title"/>
          </p:nvPr>
        </p:nvSpPr>
        <p:spPr>
          <a:xfrm>
            <a:off x="655638" y="512763"/>
            <a:ext cx="7778750" cy="735012"/>
          </a:xfrm>
        </p:spPr>
        <p:txBody>
          <a:bodyPr anchor="b"/>
          <a:p>
            <a:r>
              <a:rPr lang="en-US" altLang="zh-CN" b="1" dirty="0">
                <a:solidFill>
                  <a:srgbClr val="009900"/>
                </a:solidFill>
                <a:latin typeface="宋体" panose="02010600030101010101" pitchFamily="2" charset="-122"/>
              </a:rPr>
              <a:t>1.2.2 </a:t>
            </a:r>
            <a:r>
              <a:rPr lang="zh-CN" altLang="en-US" b="1" dirty="0">
                <a:solidFill>
                  <a:srgbClr val="009900"/>
                </a:solidFill>
                <a:latin typeface="宋体" panose="02010600030101010101" pitchFamily="2" charset="-122"/>
              </a:rPr>
              <a:t>工程造价管理的内容</a:t>
            </a:r>
            <a:endParaRPr lang="zh-CN" altLang="en-US" b="1" dirty="0">
              <a:solidFill>
                <a:srgbClr val="009900"/>
              </a:solidFill>
              <a:latin typeface="宋体" panose="02010600030101010101" pitchFamily="2" charset="-122"/>
            </a:endParaRPr>
          </a:p>
        </p:txBody>
      </p:sp>
      <p:sp>
        <p:nvSpPr>
          <p:cNvPr id="55298" name="文本占位符 34818"/>
          <p:cNvSpPr>
            <a:spLocks noGrp="1"/>
          </p:cNvSpPr>
          <p:nvPr>
            <p:ph idx="1"/>
          </p:nvPr>
        </p:nvSpPr>
        <p:spPr>
          <a:xfrm>
            <a:off x="539750" y="1844675"/>
            <a:ext cx="7488238" cy="4608513"/>
          </a:xfrm>
        </p:spPr>
        <p:txBody>
          <a:bodyPr anchor="t"/>
          <a:p>
            <a:pPr>
              <a:buNone/>
            </a:pPr>
            <a:r>
              <a:rPr lang="en-US" altLang="zh-CN" sz="3500"/>
              <a:t>       </a:t>
            </a:r>
            <a:r>
              <a:rPr lang="zh-CN" altLang="en-US" sz="2400" b="1">
                <a:ea typeface="楷体_GB2312" pitchFamily="1" charset="-122"/>
              </a:rPr>
              <a:t>工程造价管理的基本内容就是准确地计价和有效地控制造价。在项目建设的各阶段中，准确地计价就是客观真实地反映工程项目的价值量，而有效地控制则是围绕预定的造价目标，对造价形成过程的一切费用进行计算、监控，出现偏差时，要分析偏差的原因，并采取相应的措施进行纠正，保证工程造价控制目标的实现。　</a:t>
            </a:r>
            <a:endParaRPr lang="zh-CN" altLang="en-US" sz="2400" b="1">
              <a:solidFill>
                <a:srgbClr val="0000FF"/>
              </a:solidFill>
              <a:latin typeface="楷体_GB2312" pitchFamily="1" charset="-122"/>
              <a:ea typeface="楷体_GB2312" pitchFamily="1" charset="-122"/>
            </a:endParaRPr>
          </a:p>
        </p:txBody>
      </p:sp>
      <p:sp>
        <p:nvSpPr>
          <p:cNvPr id="55299" name="文本框 34819"/>
          <p:cNvSpPr txBox="1"/>
          <p:nvPr/>
        </p:nvSpPr>
        <p:spPr>
          <a:xfrm>
            <a:off x="2124075" y="6165850"/>
            <a:ext cx="6121400" cy="496888"/>
          </a:xfrm>
          <a:prstGeom prst="rect">
            <a:avLst/>
          </a:prstGeom>
          <a:noFill/>
          <a:ln w="9525">
            <a:noFill/>
          </a:ln>
        </p:spPr>
        <p:txBody>
          <a:bodyPr lIns="69214" tIns="34606" rIns="69214" bIns="34606" anchor="t">
            <a:spAutoFit/>
          </a:bodyPr>
          <a:p>
            <a:pPr algn="r">
              <a:lnSpc>
                <a:spcPct val="140000"/>
              </a:lnSpc>
              <a:spcBef>
                <a:spcPct val="50000"/>
              </a:spcBef>
            </a:pPr>
            <a:r>
              <a:rPr lang="en-US" altLang="zh-CN" sz="2000" b="1" dirty="0">
                <a:solidFill>
                  <a:srgbClr val="FF6600"/>
                </a:solidFill>
                <a:latin typeface="Verdana" panose="020B0604030504040204" pitchFamily="2" charset="0"/>
                <a:ea typeface="宋体" panose="02010600030101010101" pitchFamily="2" charset="-122"/>
              </a:rPr>
              <a:t>1.2 </a:t>
            </a:r>
            <a:r>
              <a:rPr lang="zh-CN" altLang="en-US" sz="2000" b="1" dirty="0">
                <a:solidFill>
                  <a:srgbClr val="FF6600"/>
                </a:solidFill>
                <a:latin typeface="Verdana" panose="020B0604030504040204" pitchFamily="2" charset="0"/>
                <a:ea typeface="宋体" panose="02010600030101010101" pitchFamily="2" charset="-122"/>
              </a:rPr>
              <a:t>工程造价管理</a:t>
            </a:r>
            <a:endParaRPr lang="zh-CN" altLang="en-US" sz="2000" b="1" dirty="0">
              <a:solidFill>
                <a:srgbClr val="FF6600"/>
              </a:solidFill>
              <a:latin typeface="Verdana" panose="020B0604030504040204" pitchFamily="2" charset="0"/>
              <a:ea typeface="宋体" panose="02010600030101010101" pitchFamily="2" charset="-122"/>
            </a:endParaRPr>
          </a:p>
        </p:txBody>
      </p:sp>
    </p:spTree>
  </p:cSld>
  <p:clrMapOvr>
    <a:masterClrMapping/>
  </p:clrMapOvr>
  <p:transition spd="med">
    <p:cover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393" name="标题 38913"/>
          <p:cNvSpPr>
            <a:spLocks noGrp="1"/>
          </p:cNvSpPr>
          <p:nvPr>
            <p:ph type="title"/>
          </p:nvPr>
        </p:nvSpPr>
        <p:spPr>
          <a:xfrm>
            <a:off x="655638" y="512763"/>
            <a:ext cx="7778750" cy="735012"/>
          </a:xfrm>
        </p:spPr>
        <p:txBody>
          <a:bodyPr anchor="b"/>
          <a:p>
            <a:r>
              <a:rPr lang="en-US" altLang="zh-CN" b="1" dirty="0">
                <a:solidFill>
                  <a:srgbClr val="009900"/>
                </a:solidFill>
                <a:latin typeface="宋体" panose="02010600030101010101" pitchFamily="2" charset="-122"/>
              </a:rPr>
              <a:t>1.3.1 </a:t>
            </a:r>
            <a:r>
              <a:rPr lang="zh-CN" altLang="en-US" b="1" dirty="0">
                <a:solidFill>
                  <a:srgbClr val="009900"/>
                </a:solidFill>
                <a:latin typeface="宋体" panose="02010600030101010101" pitchFamily="2" charset="-122"/>
              </a:rPr>
              <a:t>工程造价控制的含义</a:t>
            </a:r>
            <a:endParaRPr lang="zh-CN" altLang="en-US" b="1" dirty="0">
              <a:solidFill>
                <a:srgbClr val="009900"/>
              </a:solidFill>
              <a:latin typeface="宋体" panose="02010600030101010101" pitchFamily="2" charset="-122"/>
            </a:endParaRPr>
          </a:p>
        </p:txBody>
      </p:sp>
      <p:sp>
        <p:nvSpPr>
          <p:cNvPr id="59394" name="文本占位符 38914"/>
          <p:cNvSpPr>
            <a:spLocks noGrp="1"/>
          </p:cNvSpPr>
          <p:nvPr>
            <p:ph idx="1"/>
          </p:nvPr>
        </p:nvSpPr>
        <p:spPr>
          <a:xfrm>
            <a:off x="647700" y="1982788"/>
            <a:ext cx="7908925" cy="3940175"/>
          </a:xfrm>
        </p:spPr>
        <p:txBody>
          <a:bodyPr anchor="t"/>
          <a:p>
            <a:pPr algn="just">
              <a:buNone/>
            </a:pPr>
            <a:r>
              <a:rPr lang="en-US" altLang="zh-CN" sz="3200" b="1" dirty="0">
                <a:solidFill>
                  <a:srgbClr val="0000FF"/>
                </a:solidFill>
                <a:latin typeface="隶书" pitchFamily="1" charset="-122"/>
                <a:ea typeface="隶书" pitchFamily="1" charset="-122"/>
              </a:rPr>
              <a:t>1.</a:t>
            </a:r>
            <a:r>
              <a:rPr lang="zh-CN" altLang="en-US" sz="3200" b="1" dirty="0">
                <a:solidFill>
                  <a:srgbClr val="0000FF"/>
                </a:solidFill>
                <a:latin typeface="隶书" pitchFamily="1" charset="-122"/>
                <a:ea typeface="隶书" pitchFamily="1" charset="-122"/>
              </a:rPr>
              <a:t>工程造价计价</a:t>
            </a:r>
            <a:endParaRPr lang="zh-CN" altLang="en-US" sz="3200" b="1" dirty="0">
              <a:solidFill>
                <a:srgbClr val="0000FF"/>
              </a:solidFill>
              <a:latin typeface="隶书" pitchFamily="1" charset="-122"/>
              <a:ea typeface="隶书" pitchFamily="1" charset="-122"/>
            </a:endParaRPr>
          </a:p>
          <a:p>
            <a:pPr algn="just">
              <a:buNone/>
            </a:pPr>
            <a:r>
              <a:rPr lang="zh-CN" altLang="en-US" sz="2800" dirty="0">
                <a:latin typeface="楷体_GB2312" pitchFamily="1" charset="-122"/>
                <a:ea typeface="楷体_GB2312" pitchFamily="1" charset="-122"/>
              </a:rPr>
              <a:t>       是计算和确定建设项目的工程造价，简称工程计价，也称工程估价。</a:t>
            </a:r>
            <a:endParaRPr lang="zh-CN" altLang="en-US" sz="2800" dirty="0">
              <a:latin typeface="楷体_GB2312" pitchFamily="1" charset="-122"/>
              <a:ea typeface="楷体_GB2312" pitchFamily="1" charset="-122"/>
            </a:endParaRPr>
          </a:p>
          <a:p>
            <a:pPr algn="just">
              <a:buNone/>
            </a:pPr>
            <a:endParaRPr lang="zh-CN" altLang="en-US" sz="2800" dirty="0">
              <a:latin typeface="楷体_GB2312" pitchFamily="1" charset="-122"/>
              <a:ea typeface="楷体_GB2312" pitchFamily="1" charset="-122"/>
            </a:endParaRPr>
          </a:p>
          <a:p>
            <a:pPr algn="just">
              <a:buNone/>
            </a:pPr>
            <a:endParaRPr lang="zh-CN" altLang="en-US" sz="2800" dirty="0">
              <a:latin typeface="楷体_GB2312" pitchFamily="1" charset="-122"/>
              <a:ea typeface="楷体_GB2312" pitchFamily="1" charset="-122"/>
            </a:endParaRPr>
          </a:p>
          <a:p>
            <a:pPr algn="just">
              <a:buNone/>
            </a:pPr>
            <a:r>
              <a:rPr lang="zh-CN" altLang="en-US" sz="2800" dirty="0">
                <a:latin typeface="楷体_GB2312" pitchFamily="1" charset="-122"/>
                <a:ea typeface="楷体_GB2312" pitchFamily="1" charset="-122"/>
              </a:rPr>
              <a:t> </a:t>
            </a:r>
            <a:endParaRPr lang="zh-CN" altLang="en-US" sz="2800" dirty="0">
              <a:latin typeface="楷体_GB2312" pitchFamily="1" charset="-122"/>
              <a:ea typeface="楷体_GB2312" pitchFamily="1" charset="-122"/>
            </a:endParaRPr>
          </a:p>
          <a:p>
            <a:pPr algn="just">
              <a:buNone/>
            </a:pPr>
            <a:endParaRPr lang="zh-CN" altLang="en-US" sz="2800" dirty="0">
              <a:latin typeface="楷体_GB2312" pitchFamily="1" charset="-122"/>
              <a:ea typeface="楷体_GB2312" pitchFamily="1" charset="-122"/>
            </a:endParaRPr>
          </a:p>
          <a:p>
            <a:pPr algn="just">
              <a:buNone/>
            </a:pPr>
            <a:endParaRPr lang="zh-CN" altLang="en-US" sz="2800" dirty="0">
              <a:latin typeface="楷体_GB2312" pitchFamily="1" charset="-122"/>
              <a:ea typeface="楷体_GB2312" pitchFamily="1" charset="-122"/>
            </a:endParaRPr>
          </a:p>
        </p:txBody>
      </p:sp>
      <p:sp>
        <p:nvSpPr>
          <p:cNvPr id="59395" name="文本框 38915"/>
          <p:cNvSpPr txBox="1"/>
          <p:nvPr/>
        </p:nvSpPr>
        <p:spPr>
          <a:xfrm>
            <a:off x="2124075" y="6165850"/>
            <a:ext cx="6121400" cy="496888"/>
          </a:xfrm>
          <a:prstGeom prst="rect">
            <a:avLst/>
          </a:prstGeom>
          <a:noFill/>
          <a:ln w="9525">
            <a:noFill/>
          </a:ln>
        </p:spPr>
        <p:txBody>
          <a:bodyPr lIns="69214" tIns="34606" rIns="69214" bIns="34606" anchor="t">
            <a:spAutoFit/>
          </a:bodyPr>
          <a:p>
            <a:pPr algn="r">
              <a:lnSpc>
                <a:spcPct val="140000"/>
              </a:lnSpc>
              <a:spcBef>
                <a:spcPct val="50000"/>
              </a:spcBef>
            </a:pPr>
            <a:r>
              <a:rPr lang="en-US" altLang="zh-CN" sz="2000" b="1" dirty="0">
                <a:solidFill>
                  <a:srgbClr val="FF6600"/>
                </a:solidFill>
                <a:latin typeface="Verdana" panose="020B0604030504040204" pitchFamily="2" charset="0"/>
                <a:ea typeface="宋体" panose="02010600030101010101" pitchFamily="2" charset="-122"/>
              </a:rPr>
              <a:t>1.3 </a:t>
            </a:r>
            <a:r>
              <a:rPr lang="zh-CN" altLang="en-US" sz="2000" b="1" dirty="0">
                <a:solidFill>
                  <a:srgbClr val="FF6600"/>
                </a:solidFill>
                <a:latin typeface="Verdana" panose="020B0604030504040204" pitchFamily="2" charset="0"/>
                <a:ea typeface="宋体" panose="02010600030101010101" pitchFamily="2" charset="-122"/>
              </a:rPr>
              <a:t>工程造价控制</a:t>
            </a:r>
            <a:endParaRPr lang="zh-CN" altLang="en-US" sz="2000" b="1" dirty="0">
              <a:solidFill>
                <a:srgbClr val="FF6600"/>
              </a:solidFill>
              <a:latin typeface="Verdana" panose="020B0604030504040204" pitchFamily="2" charset="0"/>
              <a:ea typeface="宋体" panose="02010600030101010101" pitchFamily="2" charset="-122"/>
            </a:endParaRPr>
          </a:p>
        </p:txBody>
      </p:sp>
      <p:pic>
        <p:nvPicPr>
          <p:cNvPr id="59396" name="图片 38916"/>
          <p:cNvPicPr>
            <a:picLocks noChangeAspect="1"/>
          </p:cNvPicPr>
          <p:nvPr/>
        </p:nvPicPr>
        <p:blipFill>
          <a:blip r:embed="rId1"/>
          <a:stretch>
            <a:fillRect/>
          </a:stretch>
        </p:blipFill>
        <p:spPr>
          <a:xfrm>
            <a:off x="684213" y="3860800"/>
            <a:ext cx="7920037" cy="1662113"/>
          </a:xfrm>
          <a:prstGeom prst="rect">
            <a:avLst/>
          </a:prstGeom>
          <a:gradFill rotWithShape="1">
            <a:gsLst>
              <a:gs pos="0">
                <a:srgbClr val="FFB3FF"/>
              </a:gs>
              <a:gs pos="100000">
                <a:srgbClr val="FFCCFF"/>
              </a:gs>
            </a:gsLst>
            <a:lin ang="5400000" scaled="1"/>
            <a:tileRect/>
          </a:gradFill>
          <a:ln w="9525">
            <a:noFill/>
          </a:ln>
        </p:spPr>
      </p:pic>
    </p:spTree>
  </p:cSld>
  <p:clrMapOvr>
    <a:masterClrMapping/>
  </p:clrMapOvr>
  <p:transition spd="med">
    <p:cover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417" name="文本占位符 39937"/>
          <p:cNvSpPr>
            <a:spLocks noGrp="1"/>
          </p:cNvSpPr>
          <p:nvPr>
            <p:ph idx="1"/>
          </p:nvPr>
        </p:nvSpPr>
        <p:spPr>
          <a:xfrm>
            <a:off x="566738" y="1846263"/>
            <a:ext cx="8001000" cy="4173537"/>
          </a:xfrm>
        </p:spPr>
        <p:txBody>
          <a:bodyPr anchor="t"/>
          <a:p>
            <a:pPr>
              <a:buNone/>
            </a:pPr>
            <a:r>
              <a:rPr lang="en-US" altLang="zh-CN" b="1" dirty="0">
                <a:solidFill>
                  <a:srgbClr val="0000FF"/>
                </a:solidFill>
                <a:latin typeface="楷体_GB2312" pitchFamily="1" charset="-122"/>
                <a:ea typeface="楷体_GB2312" pitchFamily="1" charset="-122"/>
              </a:rPr>
              <a:t>(</a:t>
            </a:r>
            <a:r>
              <a:rPr lang="zh-CN" altLang="en-US" b="1" dirty="0">
                <a:solidFill>
                  <a:srgbClr val="0000FF"/>
                </a:solidFill>
                <a:latin typeface="楷体_GB2312" pitchFamily="1" charset="-122"/>
                <a:ea typeface="楷体_GB2312" pitchFamily="1" charset="-122"/>
              </a:rPr>
              <a:t>一</a:t>
            </a:r>
            <a:r>
              <a:rPr lang="en-US" altLang="zh-CN" b="1" dirty="0">
                <a:solidFill>
                  <a:srgbClr val="0000FF"/>
                </a:solidFill>
                <a:latin typeface="楷体_GB2312" pitchFamily="1" charset="-122"/>
                <a:ea typeface="楷体_GB2312" pitchFamily="1" charset="-122"/>
              </a:rPr>
              <a:t>)</a:t>
            </a:r>
            <a:r>
              <a:rPr lang="zh-CN" altLang="en-US" b="1" dirty="0">
                <a:solidFill>
                  <a:srgbClr val="0000FF"/>
                </a:solidFill>
                <a:latin typeface="楷体_GB2312" pitchFamily="1" charset="-122"/>
                <a:ea typeface="楷体_GB2312" pitchFamily="1" charset="-122"/>
              </a:rPr>
              <a:t>单件性计价</a:t>
            </a:r>
            <a:endParaRPr lang="zh-CN" altLang="en-US" b="1" dirty="0">
              <a:solidFill>
                <a:srgbClr val="0000FF"/>
              </a:solidFill>
              <a:latin typeface="楷体_GB2312" pitchFamily="1" charset="-122"/>
              <a:ea typeface="楷体_GB2312" pitchFamily="1" charset="-122"/>
            </a:endParaRPr>
          </a:p>
          <a:p>
            <a:pPr>
              <a:buNone/>
            </a:pPr>
            <a:r>
              <a:rPr lang="en-US" altLang="zh-CN" b="1" dirty="0">
                <a:solidFill>
                  <a:srgbClr val="0000FF"/>
                </a:solidFill>
                <a:latin typeface="楷体_GB2312" pitchFamily="1" charset="-122"/>
                <a:ea typeface="楷体_GB2312" pitchFamily="1" charset="-122"/>
              </a:rPr>
              <a:t>(</a:t>
            </a:r>
            <a:r>
              <a:rPr lang="zh-CN" altLang="en-US" b="1" dirty="0">
                <a:solidFill>
                  <a:srgbClr val="0000FF"/>
                </a:solidFill>
                <a:latin typeface="楷体_GB2312" pitchFamily="1" charset="-122"/>
                <a:ea typeface="楷体_GB2312" pitchFamily="1" charset="-122"/>
              </a:rPr>
              <a:t>二</a:t>
            </a:r>
            <a:r>
              <a:rPr lang="en-US" altLang="zh-CN" b="1" dirty="0">
                <a:solidFill>
                  <a:srgbClr val="0000FF"/>
                </a:solidFill>
                <a:latin typeface="楷体_GB2312" pitchFamily="1" charset="-122"/>
                <a:ea typeface="楷体_GB2312" pitchFamily="1" charset="-122"/>
              </a:rPr>
              <a:t>)</a:t>
            </a:r>
            <a:r>
              <a:rPr lang="zh-CN" altLang="en-US" b="1" dirty="0">
                <a:solidFill>
                  <a:srgbClr val="0000FF"/>
                </a:solidFill>
                <a:latin typeface="楷体_GB2312" pitchFamily="1" charset="-122"/>
                <a:ea typeface="楷体_GB2312" pitchFamily="1" charset="-122"/>
              </a:rPr>
              <a:t>多次性计价</a:t>
            </a:r>
            <a:endParaRPr lang="zh-CN" altLang="en-US" b="1" dirty="0">
              <a:solidFill>
                <a:srgbClr val="0000FF"/>
              </a:solidFill>
              <a:latin typeface="楷体_GB2312" pitchFamily="1" charset="-122"/>
              <a:ea typeface="楷体_GB2312" pitchFamily="1" charset="-122"/>
            </a:endParaRPr>
          </a:p>
          <a:p>
            <a:pPr lvl="1">
              <a:buNone/>
            </a:pPr>
            <a:r>
              <a:rPr lang="en-US" altLang="zh-CN" sz="2800" b="1" dirty="0">
                <a:solidFill>
                  <a:srgbClr val="0000FF"/>
                </a:solidFill>
                <a:latin typeface="楷体_GB2312" pitchFamily="1" charset="-122"/>
                <a:ea typeface="楷体_GB2312" pitchFamily="1" charset="-122"/>
              </a:rPr>
              <a:t>1.</a:t>
            </a:r>
            <a:r>
              <a:rPr lang="zh-CN" altLang="en-US" sz="2800" b="1" dirty="0">
                <a:solidFill>
                  <a:srgbClr val="0000FF"/>
                </a:solidFill>
                <a:latin typeface="楷体_GB2312" pitchFamily="1" charset="-122"/>
                <a:ea typeface="楷体_GB2312" pitchFamily="1" charset="-122"/>
              </a:rPr>
              <a:t>投资估算</a:t>
            </a:r>
            <a:endParaRPr lang="zh-CN" altLang="en-US" sz="2800" b="1" dirty="0">
              <a:solidFill>
                <a:srgbClr val="0000FF"/>
              </a:solidFill>
              <a:latin typeface="楷体_GB2312" pitchFamily="1" charset="-122"/>
              <a:ea typeface="楷体_GB2312" pitchFamily="1" charset="-122"/>
            </a:endParaRPr>
          </a:p>
          <a:p>
            <a:pPr lvl="1">
              <a:buNone/>
            </a:pPr>
            <a:r>
              <a:rPr lang="en-US" altLang="zh-CN" sz="2800" b="1" dirty="0">
                <a:solidFill>
                  <a:srgbClr val="0000FF"/>
                </a:solidFill>
                <a:latin typeface="楷体_GB2312" pitchFamily="1" charset="-122"/>
                <a:ea typeface="楷体_GB2312" pitchFamily="1" charset="-122"/>
              </a:rPr>
              <a:t>2.</a:t>
            </a:r>
            <a:r>
              <a:rPr lang="zh-CN" altLang="en-US" sz="2800" b="1" dirty="0">
                <a:solidFill>
                  <a:srgbClr val="0000FF"/>
                </a:solidFill>
                <a:latin typeface="楷体_GB2312" pitchFamily="1" charset="-122"/>
                <a:ea typeface="楷体_GB2312" pitchFamily="1" charset="-122"/>
              </a:rPr>
              <a:t>概算造价</a:t>
            </a:r>
            <a:endParaRPr lang="zh-CN" altLang="en-US" sz="2800" b="1" dirty="0">
              <a:solidFill>
                <a:srgbClr val="0000FF"/>
              </a:solidFill>
              <a:latin typeface="楷体_GB2312" pitchFamily="1" charset="-122"/>
              <a:ea typeface="楷体_GB2312" pitchFamily="1" charset="-122"/>
            </a:endParaRPr>
          </a:p>
          <a:p>
            <a:pPr lvl="1">
              <a:buNone/>
            </a:pPr>
            <a:r>
              <a:rPr lang="en-US" altLang="zh-CN" sz="2800" b="1" dirty="0">
                <a:solidFill>
                  <a:srgbClr val="0000FF"/>
                </a:solidFill>
                <a:latin typeface="楷体_GB2312" pitchFamily="1" charset="-122"/>
                <a:ea typeface="楷体_GB2312" pitchFamily="1" charset="-122"/>
              </a:rPr>
              <a:t>3.</a:t>
            </a:r>
            <a:r>
              <a:rPr lang="zh-CN" altLang="en-US" sz="2800" b="1" dirty="0">
                <a:solidFill>
                  <a:srgbClr val="0000FF"/>
                </a:solidFill>
                <a:latin typeface="楷体_GB2312" pitchFamily="1" charset="-122"/>
                <a:ea typeface="楷体_GB2312" pitchFamily="1" charset="-122"/>
              </a:rPr>
              <a:t>修正概算造价</a:t>
            </a:r>
            <a:endParaRPr lang="zh-CN" altLang="en-US" sz="2800" b="1" dirty="0">
              <a:solidFill>
                <a:srgbClr val="0000FF"/>
              </a:solidFill>
              <a:latin typeface="楷体_GB2312" pitchFamily="1" charset="-122"/>
              <a:ea typeface="楷体_GB2312" pitchFamily="1" charset="-122"/>
            </a:endParaRPr>
          </a:p>
          <a:p>
            <a:pPr lvl="1">
              <a:buNone/>
            </a:pPr>
            <a:r>
              <a:rPr lang="en-US" altLang="zh-CN" sz="2800" b="1" dirty="0">
                <a:solidFill>
                  <a:srgbClr val="0000FF"/>
                </a:solidFill>
                <a:latin typeface="楷体_GB2312" pitchFamily="1" charset="-122"/>
                <a:ea typeface="楷体_GB2312" pitchFamily="1" charset="-122"/>
              </a:rPr>
              <a:t>4.</a:t>
            </a:r>
            <a:r>
              <a:rPr lang="zh-CN" altLang="en-US" sz="2800" b="1" dirty="0">
                <a:solidFill>
                  <a:srgbClr val="0000FF"/>
                </a:solidFill>
                <a:latin typeface="楷体_GB2312" pitchFamily="1" charset="-122"/>
                <a:ea typeface="楷体_GB2312" pitchFamily="1" charset="-122"/>
              </a:rPr>
              <a:t>预算造价</a:t>
            </a:r>
            <a:endParaRPr lang="zh-CN" altLang="en-US" sz="2800" b="1" dirty="0">
              <a:solidFill>
                <a:srgbClr val="0000FF"/>
              </a:solidFill>
              <a:latin typeface="楷体_GB2312" pitchFamily="1" charset="-122"/>
              <a:ea typeface="楷体_GB2312" pitchFamily="1" charset="-122"/>
            </a:endParaRPr>
          </a:p>
          <a:p>
            <a:pPr lvl="1">
              <a:buNone/>
            </a:pPr>
            <a:r>
              <a:rPr lang="en-US" altLang="zh-CN" sz="2800" b="1" dirty="0">
                <a:solidFill>
                  <a:srgbClr val="0000FF"/>
                </a:solidFill>
                <a:latin typeface="楷体_GB2312" pitchFamily="1" charset="-122"/>
                <a:ea typeface="楷体_GB2312" pitchFamily="1" charset="-122"/>
              </a:rPr>
              <a:t>5.</a:t>
            </a:r>
            <a:r>
              <a:rPr lang="zh-CN" altLang="en-US" sz="2800" b="1" dirty="0">
                <a:solidFill>
                  <a:srgbClr val="0000FF"/>
                </a:solidFill>
                <a:latin typeface="楷体_GB2312" pitchFamily="1" charset="-122"/>
                <a:ea typeface="楷体_GB2312" pitchFamily="1" charset="-122"/>
              </a:rPr>
              <a:t>合同价</a:t>
            </a:r>
            <a:endParaRPr lang="zh-CN" altLang="en-US" sz="2800" b="1" dirty="0">
              <a:solidFill>
                <a:srgbClr val="0000FF"/>
              </a:solidFill>
              <a:latin typeface="楷体_GB2312" pitchFamily="1" charset="-122"/>
              <a:ea typeface="楷体_GB2312" pitchFamily="1" charset="-122"/>
            </a:endParaRPr>
          </a:p>
          <a:p>
            <a:pPr lvl="1">
              <a:buNone/>
            </a:pPr>
            <a:r>
              <a:rPr lang="en-US" altLang="zh-CN" sz="2800" b="1" dirty="0">
                <a:solidFill>
                  <a:srgbClr val="0000FF"/>
                </a:solidFill>
                <a:latin typeface="楷体_GB2312" pitchFamily="1" charset="-122"/>
                <a:ea typeface="楷体_GB2312" pitchFamily="1" charset="-122"/>
              </a:rPr>
              <a:t>6.</a:t>
            </a:r>
            <a:r>
              <a:rPr lang="zh-CN" altLang="en-US" sz="2800" b="1" dirty="0">
                <a:solidFill>
                  <a:srgbClr val="0000FF"/>
                </a:solidFill>
                <a:latin typeface="楷体_GB2312" pitchFamily="1" charset="-122"/>
                <a:ea typeface="楷体_GB2312" pitchFamily="1" charset="-122"/>
              </a:rPr>
              <a:t>结算价</a:t>
            </a:r>
            <a:endParaRPr lang="zh-CN" altLang="en-US" sz="2800" b="1" dirty="0">
              <a:solidFill>
                <a:srgbClr val="0000FF"/>
              </a:solidFill>
              <a:latin typeface="楷体_GB2312" pitchFamily="1" charset="-122"/>
              <a:ea typeface="楷体_GB2312" pitchFamily="1" charset="-122"/>
            </a:endParaRPr>
          </a:p>
          <a:p>
            <a:pPr lvl="1">
              <a:buNone/>
            </a:pPr>
            <a:r>
              <a:rPr lang="en-US" altLang="zh-CN" sz="2800" b="1" dirty="0">
                <a:solidFill>
                  <a:srgbClr val="0000FF"/>
                </a:solidFill>
                <a:latin typeface="楷体_GB2312" pitchFamily="1" charset="-122"/>
                <a:ea typeface="楷体_GB2312" pitchFamily="1" charset="-122"/>
              </a:rPr>
              <a:t>7.</a:t>
            </a:r>
            <a:r>
              <a:rPr lang="zh-CN" altLang="en-US" sz="2800" b="1" dirty="0">
                <a:solidFill>
                  <a:srgbClr val="0000FF"/>
                </a:solidFill>
                <a:latin typeface="楷体_GB2312" pitchFamily="1" charset="-122"/>
                <a:ea typeface="楷体_GB2312" pitchFamily="1" charset="-122"/>
              </a:rPr>
              <a:t>实际造价</a:t>
            </a:r>
            <a:endParaRPr lang="zh-CN" altLang="en-US" sz="2800" b="1" dirty="0">
              <a:solidFill>
                <a:srgbClr val="0000FF"/>
              </a:solidFill>
              <a:latin typeface="楷体_GB2312" pitchFamily="1" charset="-122"/>
              <a:ea typeface="楷体_GB2312" pitchFamily="1" charset="-122"/>
            </a:endParaRPr>
          </a:p>
        </p:txBody>
      </p:sp>
      <p:sp>
        <p:nvSpPr>
          <p:cNvPr id="60418" name="文本框 39938"/>
          <p:cNvSpPr txBox="1"/>
          <p:nvPr/>
        </p:nvSpPr>
        <p:spPr>
          <a:xfrm>
            <a:off x="468313" y="549275"/>
            <a:ext cx="6767512" cy="639763"/>
          </a:xfrm>
          <a:prstGeom prst="rect">
            <a:avLst/>
          </a:prstGeom>
          <a:noFill/>
          <a:ln w="9525">
            <a:noFill/>
          </a:ln>
        </p:spPr>
        <p:txBody>
          <a:bodyPr anchor="t">
            <a:spAutoFit/>
          </a:bodyPr>
          <a:p>
            <a:pPr>
              <a:spcBef>
                <a:spcPct val="50000"/>
              </a:spcBef>
            </a:pPr>
            <a:r>
              <a:rPr lang="zh-CN" altLang="en-US" sz="3600" b="1" dirty="0">
                <a:solidFill>
                  <a:srgbClr val="009900"/>
                </a:solidFill>
                <a:latin typeface="Arial" panose="020B0604020202020204" pitchFamily="34" charset="0"/>
                <a:ea typeface="宋体" panose="02010600030101010101" pitchFamily="2" charset="-122"/>
              </a:rPr>
              <a:t>1.3.1工程造价的计价的特征</a:t>
            </a:r>
            <a:endParaRPr lang="zh-CN" altLang="en-US" sz="3600" b="1" dirty="0">
              <a:solidFill>
                <a:srgbClr val="009900"/>
              </a:solidFill>
              <a:latin typeface="Arial" panose="020B0604020202020204" pitchFamily="34" charset="0"/>
              <a:ea typeface="宋体" panose="02010600030101010101" pitchFamily="2" charset="-122"/>
            </a:endParaRPr>
          </a:p>
        </p:txBody>
      </p:sp>
    </p:spTree>
  </p:cSld>
  <p:clrMapOvr>
    <a:masterClrMapping/>
  </p:clrMapOvr>
  <p:transition spd="med">
    <p:cover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2" name="标题 40961"/>
          <p:cNvSpPr>
            <a:spLocks noGrp="1"/>
          </p:cNvSpPr>
          <p:nvPr>
            <p:ph type="title"/>
          </p:nvPr>
        </p:nvSpPr>
        <p:spPr>
          <a:prstGeom prst="roundRect">
            <a:avLst>
              <a:gd name="adj" fmla="val 16667"/>
            </a:avLst>
          </a:prstGeom>
        </p:spPr>
        <p:txBody>
          <a:bodyPr anchor="b"/>
          <a:p>
            <a:pPr fontAlgn="base"/>
          </a:p>
        </p:txBody>
      </p:sp>
      <p:sp>
        <p:nvSpPr>
          <p:cNvPr id="61442" name="文本占位符 40962"/>
          <p:cNvSpPr>
            <a:spLocks noGrp="1"/>
          </p:cNvSpPr>
          <p:nvPr>
            <p:ph idx="1"/>
          </p:nvPr>
        </p:nvSpPr>
        <p:spPr/>
        <p:txBody>
          <a:bodyPr anchor="t"/>
          <a:p>
            <a:pPr>
              <a:buNone/>
            </a:pPr>
            <a:r>
              <a:rPr lang="en-US" altLang="zh-CN" b="1" dirty="0">
                <a:solidFill>
                  <a:srgbClr val="0000FF"/>
                </a:solidFill>
                <a:latin typeface="楷体_GB2312" pitchFamily="1" charset="-122"/>
                <a:ea typeface="楷体_GB2312" pitchFamily="1" charset="-122"/>
              </a:rPr>
              <a:t>(</a:t>
            </a:r>
            <a:r>
              <a:rPr lang="zh-CN" altLang="en-US" b="1" dirty="0">
                <a:solidFill>
                  <a:srgbClr val="0000FF"/>
                </a:solidFill>
                <a:latin typeface="楷体_GB2312" pitchFamily="1" charset="-122"/>
                <a:ea typeface="楷体_GB2312" pitchFamily="1" charset="-122"/>
              </a:rPr>
              <a:t>三</a:t>
            </a:r>
            <a:r>
              <a:rPr lang="en-US" altLang="zh-CN" b="1" dirty="0">
                <a:solidFill>
                  <a:srgbClr val="0000FF"/>
                </a:solidFill>
                <a:latin typeface="楷体_GB2312" pitchFamily="1" charset="-122"/>
                <a:ea typeface="楷体_GB2312" pitchFamily="1" charset="-122"/>
              </a:rPr>
              <a:t>)</a:t>
            </a:r>
            <a:r>
              <a:rPr lang="zh-CN" altLang="en-US" b="1" dirty="0">
                <a:solidFill>
                  <a:srgbClr val="0000FF"/>
                </a:solidFill>
                <a:latin typeface="楷体_GB2312" pitchFamily="1" charset="-122"/>
                <a:ea typeface="楷体_GB2312" pitchFamily="1" charset="-122"/>
              </a:rPr>
              <a:t>组合性计价</a:t>
            </a:r>
            <a:endParaRPr lang="zh-CN" altLang="en-US" b="1" dirty="0">
              <a:solidFill>
                <a:srgbClr val="0000FF"/>
              </a:solidFill>
              <a:latin typeface="楷体_GB2312" pitchFamily="1" charset="-122"/>
              <a:ea typeface="楷体_GB2312" pitchFamily="1" charset="-122"/>
            </a:endParaRPr>
          </a:p>
          <a:p>
            <a:pPr>
              <a:buNone/>
            </a:pPr>
            <a:r>
              <a:rPr lang="zh-CN" altLang="en-US" b="1" dirty="0">
                <a:solidFill>
                  <a:srgbClr val="0000FF"/>
                </a:solidFill>
                <a:latin typeface="楷体_GB2312" pitchFamily="1" charset="-122"/>
                <a:ea typeface="楷体_GB2312" pitchFamily="1" charset="-122"/>
              </a:rPr>
              <a:t>工程造价的计算是分部组合而成。</a:t>
            </a:r>
            <a:endParaRPr lang="zh-CN" altLang="en-US" b="1" dirty="0">
              <a:solidFill>
                <a:srgbClr val="0000FF"/>
              </a:solidFill>
              <a:latin typeface="楷体_GB2312" pitchFamily="1" charset="-122"/>
              <a:ea typeface="楷体_GB2312" pitchFamily="1" charset="-122"/>
            </a:endParaRPr>
          </a:p>
          <a:p>
            <a:pPr>
              <a:buNone/>
            </a:pPr>
            <a:r>
              <a:rPr lang="en-US" altLang="zh-CN" b="1" dirty="0">
                <a:solidFill>
                  <a:srgbClr val="0000FF"/>
                </a:solidFill>
                <a:latin typeface="楷体_GB2312" pitchFamily="1" charset="-122"/>
                <a:ea typeface="楷体_GB2312" pitchFamily="1" charset="-122"/>
              </a:rPr>
              <a:t>(</a:t>
            </a:r>
            <a:r>
              <a:rPr lang="zh-CN" altLang="en-US" b="1" dirty="0">
                <a:solidFill>
                  <a:srgbClr val="0000FF"/>
                </a:solidFill>
                <a:latin typeface="楷体_GB2312" pitchFamily="1" charset="-122"/>
                <a:ea typeface="楷体_GB2312" pitchFamily="1" charset="-122"/>
              </a:rPr>
              <a:t>四</a:t>
            </a:r>
            <a:r>
              <a:rPr lang="en-US" altLang="zh-CN" b="1" dirty="0">
                <a:solidFill>
                  <a:srgbClr val="0000FF"/>
                </a:solidFill>
                <a:latin typeface="楷体_GB2312" pitchFamily="1" charset="-122"/>
                <a:ea typeface="楷体_GB2312" pitchFamily="1" charset="-122"/>
              </a:rPr>
              <a:t>)</a:t>
            </a:r>
            <a:r>
              <a:rPr lang="zh-CN" altLang="en-US" b="1" dirty="0">
                <a:solidFill>
                  <a:srgbClr val="0000FF"/>
                </a:solidFill>
                <a:latin typeface="楷体_GB2312" pitchFamily="1" charset="-122"/>
                <a:ea typeface="楷体_GB2312" pitchFamily="1" charset="-122"/>
              </a:rPr>
              <a:t>计价方法的多样性</a:t>
            </a:r>
            <a:endParaRPr lang="zh-CN" altLang="en-US" b="1" dirty="0">
              <a:solidFill>
                <a:srgbClr val="0000FF"/>
              </a:solidFill>
              <a:latin typeface="楷体_GB2312" pitchFamily="1" charset="-122"/>
              <a:ea typeface="楷体_GB2312" pitchFamily="1" charset="-122"/>
            </a:endParaRPr>
          </a:p>
          <a:p>
            <a:pPr>
              <a:buNone/>
            </a:pPr>
            <a:r>
              <a:rPr lang="zh-CN" altLang="en-US" b="1" dirty="0">
                <a:solidFill>
                  <a:srgbClr val="0000FF"/>
                </a:solidFill>
                <a:latin typeface="楷体_GB2312" pitchFamily="1" charset="-122"/>
                <a:ea typeface="楷体_GB2312" pitchFamily="1" charset="-122"/>
              </a:rPr>
              <a:t>单价法和实物法</a:t>
            </a:r>
            <a:endParaRPr lang="zh-CN" altLang="en-US" b="1" dirty="0">
              <a:solidFill>
                <a:srgbClr val="0000FF"/>
              </a:solidFill>
              <a:latin typeface="楷体_GB2312" pitchFamily="1" charset="-122"/>
              <a:ea typeface="楷体_GB2312" pitchFamily="1" charset="-122"/>
            </a:endParaRPr>
          </a:p>
          <a:p>
            <a:pPr>
              <a:buNone/>
            </a:pPr>
            <a:r>
              <a:rPr lang="en-US" altLang="zh-CN" b="1" dirty="0">
                <a:solidFill>
                  <a:srgbClr val="0000FF"/>
                </a:solidFill>
                <a:latin typeface="楷体_GB2312" pitchFamily="1" charset="-122"/>
                <a:ea typeface="楷体_GB2312" pitchFamily="1" charset="-122"/>
              </a:rPr>
              <a:t>(</a:t>
            </a:r>
            <a:r>
              <a:rPr lang="zh-CN" altLang="en-US" b="1" dirty="0">
                <a:solidFill>
                  <a:srgbClr val="0000FF"/>
                </a:solidFill>
                <a:latin typeface="楷体_GB2312" pitchFamily="1" charset="-122"/>
                <a:ea typeface="楷体_GB2312" pitchFamily="1" charset="-122"/>
              </a:rPr>
              <a:t>五</a:t>
            </a:r>
            <a:r>
              <a:rPr lang="en-US" altLang="zh-CN" b="1" dirty="0">
                <a:solidFill>
                  <a:srgbClr val="0000FF"/>
                </a:solidFill>
                <a:latin typeface="楷体_GB2312" pitchFamily="1" charset="-122"/>
                <a:ea typeface="楷体_GB2312" pitchFamily="1" charset="-122"/>
              </a:rPr>
              <a:t>)</a:t>
            </a:r>
            <a:r>
              <a:rPr lang="zh-CN" altLang="en-US" b="1" dirty="0">
                <a:solidFill>
                  <a:srgbClr val="0000FF"/>
                </a:solidFill>
                <a:latin typeface="楷体_GB2312" pitchFamily="1" charset="-122"/>
                <a:ea typeface="楷体_GB2312" pitchFamily="1" charset="-122"/>
              </a:rPr>
              <a:t>计价依据的复杂性</a:t>
            </a:r>
            <a:endParaRPr lang="zh-CN" altLang="en-US" b="1" dirty="0">
              <a:solidFill>
                <a:srgbClr val="0000FF"/>
              </a:solidFill>
              <a:latin typeface="楷体_GB2312" pitchFamily="1" charset="-122"/>
              <a:ea typeface="楷体_GB2312" pitchFamily="1" charset="-122"/>
            </a:endParaRPr>
          </a:p>
          <a:p>
            <a:pPr>
              <a:buNone/>
            </a:pPr>
            <a:r>
              <a:rPr lang="zh-CN" altLang="en-US" b="1" dirty="0">
                <a:solidFill>
                  <a:srgbClr val="0000FF"/>
                </a:solidFill>
                <a:latin typeface="楷体_GB2312" pitchFamily="1" charset="-122"/>
                <a:ea typeface="楷体_GB2312" pitchFamily="1" charset="-122"/>
              </a:rPr>
              <a:t>影响造价的因素多、计价依据复杂、种类繁多。依据主要有技术文件，定额，市场价格，关税杂费，管理费率，政府税率，通涨率。</a:t>
            </a:r>
            <a:endParaRPr lang="zh-CN" altLang="en-US" sz="3400" b="1" dirty="0">
              <a:solidFill>
                <a:srgbClr val="0000FF"/>
              </a:solidFill>
              <a:latin typeface="楷体_GB2312" pitchFamily="1" charset="-122"/>
              <a:ea typeface="楷体_GB2312" pitchFamily="1" charset="-122"/>
            </a:endParaRPr>
          </a:p>
          <a:p>
            <a:endParaRPr lang="zh-CN" altLang="en-US" b="1" dirty="0">
              <a:solidFill>
                <a:srgbClr val="0000FF"/>
              </a:solidFill>
              <a:latin typeface="楷体_GB2312" pitchFamily="1" charset="-122"/>
              <a:ea typeface="楷体_GB2312" pitchFamily="1" charset="-122"/>
            </a:endParaRPr>
          </a:p>
        </p:txBody>
      </p:sp>
    </p:spTree>
  </p:cSld>
  <p:clrMapOvr>
    <a:masterClrMapping/>
  </p:clrMapOvr>
  <p:transition spd="med">
    <p:cover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2465" name="标题 41985"/>
          <p:cNvSpPr>
            <a:spLocks noGrp="1"/>
          </p:cNvSpPr>
          <p:nvPr>
            <p:ph type="title"/>
          </p:nvPr>
        </p:nvSpPr>
        <p:spPr/>
        <p:txBody>
          <a:bodyPr anchor="b"/>
          <a:p>
            <a:endParaRPr lang="zh-CN" altLang="zh-CN"/>
          </a:p>
        </p:txBody>
      </p:sp>
      <p:sp>
        <p:nvSpPr>
          <p:cNvPr id="62466" name="文本占位符 41986"/>
          <p:cNvSpPr>
            <a:spLocks noGrp="1"/>
          </p:cNvSpPr>
          <p:nvPr>
            <p:ph idx="1"/>
          </p:nvPr>
        </p:nvSpPr>
        <p:spPr/>
        <p:txBody>
          <a:bodyPr anchor="t"/>
          <a:p>
            <a:pPr>
              <a:lnSpc>
                <a:spcPct val="80000"/>
              </a:lnSpc>
            </a:pPr>
            <a:r>
              <a:rPr lang="en-US" altLang="zh-CN" sz="2600"/>
              <a:t>1.</a:t>
            </a:r>
            <a:r>
              <a:rPr lang="zh-CN" altLang="en-US" sz="2600"/>
              <a:t>工程造价多次性计价有各不相同时许价依据，对造价的精度要求也不相同，这就决定了计价方法具有</a:t>
            </a:r>
            <a:r>
              <a:rPr lang="en-US" altLang="zh-CN" sz="2600"/>
              <a:t>(     )</a:t>
            </a:r>
            <a:r>
              <a:rPr lang="zh-CN" altLang="en-US" sz="2600"/>
              <a:t>。</a:t>
            </a:r>
            <a:r>
              <a:rPr lang="en-US" altLang="zh-CN" sz="2600"/>
              <a:t>(12</a:t>
            </a:r>
            <a:r>
              <a:rPr lang="zh-CN" altLang="en-US" sz="2600"/>
              <a:t>年造价员真题）</a:t>
            </a:r>
            <a:endParaRPr lang="zh-CN" altLang="en-US" sz="2600"/>
          </a:p>
          <a:p>
            <a:pPr>
              <a:lnSpc>
                <a:spcPct val="80000"/>
              </a:lnSpc>
            </a:pPr>
            <a:endParaRPr lang="zh-CN" altLang="en-US" sz="2600"/>
          </a:p>
          <a:p>
            <a:pPr>
              <a:lnSpc>
                <a:spcPct val="80000"/>
              </a:lnSpc>
            </a:pPr>
            <a:r>
              <a:rPr lang="zh-CN" altLang="en-US" sz="2600"/>
              <a:t>　　</a:t>
            </a:r>
            <a:r>
              <a:rPr lang="en-US" altLang="zh-CN" sz="2600"/>
              <a:t>A.</a:t>
            </a:r>
            <a:r>
              <a:rPr lang="zh-CN" altLang="en-US" sz="2600"/>
              <a:t>组合性</a:t>
            </a:r>
            <a:endParaRPr lang="zh-CN" altLang="en-US" sz="2600"/>
          </a:p>
          <a:p>
            <a:pPr>
              <a:lnSpc>
                <a:spcPct val="80000"/>
              </a:lnSpc>
            </a:pPr>
            <a:endParaRPr lang="zh-CN" altLang="en-US" sz="2600"/>
          </a:p>
          <a:p>
            <a:pPr>
              <a:lnSpc>
                <a:spcPct val="80000"/>
              </a:lnSpc>
            </a:pPr>
            <a:r>
              <a:rPr lang="zh-CN" altLang="en-US" sz="2600"/>
              <a:t>　　</a:t>
            </a:r>
            <a:r>
              <a:rPr lang="en-US" altLang="zh-CN" sz="2600"/>
              <a:t>B.</a:t>
            </a:r>
            <a:r>
              <a:rPr lang="zh-CN" altLang="en-US" sz="2600"/>
              <a:t>多样性</a:t>
            </a:r>
            <a:endParaRPr lang="zh-CN" altLang="en-US" sz="2600"/>
          </a:p>
          <a:p>
            <a:pPr>
              <a:lnSpc>
                <a:spcPct val="80000"/>
              </a:lnSpc>
            </a:pPr>
            <a:endParaRPr lang="zh-CN" altLang="en-US" sz="2600"/>
          </a:p>
          <a:p>
            <a:pPr>
              <a:lnSpc>
                <a:spcPct val="80000"/>
              </a:lnSpc>
            </a:pPr>
            <a:r>
              <a:rPr lang="zh-CN" altLang="en-US" sz="2600"/>
              <a:t>　　</a:t>
            </a:r>
            <a:r>
              <a:rPr lang="en-US" altLang="zh-CN" sz="2600"/>
              <a:t>C.</a:t>
            </a:r>
            <a:r>
              <a:rPr lang="zh-CN" altLang="en-US" sz="2600"/>
              <a:t>多次性</a:t>
            </a:r>
            <a:endParaRPr lang="zh-CN" altLang="en-US" sz="2600"/>
          </a:p>
          <a:p>
            <a:pPr>
              <a:lnSpc>
                <a:spcPct val="80000"/>
              </a:lnSpc>
            </a:pPr>
            <a:endParaRPr lang="zh-CN" altLang="en-US" sz="2600"/>
          </a:p>
          <a:p>
            <a:pPr>
              <a:lnSpc>
                <a:spcPct val="80000"/>
              </a:lnSpc>
            </a:pPr>
            <a:r>
              <a:rPr lang="zh-CN" altLang="en-US" sz="2600"/>
              <a:t>　　</a:t>
            </a:r>
            <a:r>
              <a:rPr lang="en-US" altLang="zh-CN" sz="2600"/>
              <a:t>D.</a:t>
            </a:r>
            <a:r>
              <a:rPr lang="zh-CN" altLang="en-US" sz="2600"/>
              <a:t>单件性</a:t>
            </a:r>
            <a:endParaRPr lang="zh-CN" altLang="en-US" sz="2600"/>
          </a:p>
        </p:txBody>
      </p:sp>
    </p:spTree>
  </p:cSld>
  <p:clrMapOvr>
    <a:masterClrMapping/>
  </p:clrMapOvr>
  <p:transition spd="med">
    <p:cover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3489" name="标题 43009"/>
          <p:cNvSpPr>
            <a:spLocks noGrp="1"/>
          </p:cNvSpPr>
          <p:nvPr>
            <p:ph type="title"/>
          </p:nvPr>
        </p:nvSpPr>
        <p:spPr>
          <a:xfrm>
            <a:off x="250825" y="404813"/>
            <a:ext cx="7772400" cy="1143000"/>
          </a:xfrm>
        </p:spPr>
        <p:txBody>
          <a:bodyPr anchor="b"/>
          <a:p>
            <a:r>
              <a:rPr lang="en-US" altLang="zh-CN" sz="3400" b="1">
                <a:solidFill>
                  <a:schemeClr val="tx1"/>
                </a:solidFill>
                <a:latin typeface="黑体" panose="02010609060101010101" pitchFamily="2" charset="-122"/>
                <a:ea typeface="黑体" panose="02010609060101010101" pitchFamily="2" charset="-122"/>
              </a:rPr>
              <a:t> </a:t>
            </a:r>
            <a:r>
              <a:rPr lang="zh-CN" altLang="en-US" sz="3400" b="1">
                <a:solidFill>
                  <a:schemeClr val="tx1"/>
                </a:solidFill>
                <a:latin typeface="黑体" panose="02010609060101010101" pitchFamily="2" charset="-122"/>
                <a:ea typeface="黑体" panose="02010609060101010101" pitchFamily="2" charset="-122"/>
              </a:rPr>
              <a:t>工程造价的控制</a:t>
            </a:r>
            <a:endParaRPr lang="zh-CN" altLang="en-US" sz="3400" b="1">
              <a:solidFill>
                <a:schemeClr val="tx1"/>
              </a:solidFill>
              <a:latin typeface="黑体" panose="02010609060101010101" pitchFamily="2" charset="-122"/>
              <a:ea typeface="黑体" panose="02010609060101010101" pitchFamily="2" charset="-122"/>
            </a:endParaRPr>
          </a:p>
        </p:txBody>
      </p:sp>
      <p:sp>
        <p:nvSpPr>
          <p:cNvPr id="43011" name="文本框 43010"/>
          <p:cNvSpPr txBox="1"/>
          <p:nvPr/>
        </p:nvSpPr>
        <p:spPr>
          <a:xfrm>
            <a:off x="1066800" y="1828800"/>
            <a:ext cx="1981200" cy="466725"/>
          </a:xfrm>
          <a:prstGeom prst="rect">
            <a:avLst/>
          </a:prstGeom>
          <a:noFill/>
          <a:ln w="9525" cap="flat" cmpd="sng">
            <a:solidFill>
              <a:srgbClr val="CCECFF"/>
            </a:solidFill>
            <a:prstDash val="solid"/>
            <a:miter/>
            <a:headEnd type="none" w="med" len="med"/>
            <a:tailEnd type="none" w="med" len="med"/>
          </a:ln>
        </p:spPr>
        <p:txBody>
          <a:bodyPr anchor="ctr">
            <a:spAutoFit/>
          </a:bodyPr>
          <a:p>
            <a:pPr algn="ctr"/>
            <a:r>
              <a:rPr lang="zh-CN" altLang="en-US" sz="2400" b="1" dirty="0">
                <a:latin typeface="Times New Roman" panose="02020603050405020304" pitchFamily="2" charset="0"/>
                <a:ea typeface="宋体" panose="02010600030101010101" pitchFamily="2" charset="-122"/>
              </a:rPr>
              <a:t>可行性研究</a:t>
            </a:r>
            <a:endParaRPr lang="zh-CN" altLang="en-US" sz="2400" b="1" dirty="0">
              <a:latin typeface="Times New Roman" panose="02020603050405020304" pitchFamily="2" charset="0"/>
              <a:ea typeface="宋体" panose="02010600030101010101" pitchFamily="2" charset="-122"/>
            </a:endParaRPr>
          </a:p>
        </p:txBody>
      </p:sp>
      <p:sp>
        <p:nvSpPr>
          <p:cNvPr id="43012" name="下箭头 43011"/>
          <p:cNvSpPr/>
          <p:nvPr/>
        </p:nvSpPr>
        <p:spPr>
          <a:xfrm>
            <a:off x="1752600" y="2362200"/>
            <a:ext cx="381000" cy="381000"/>
          </a:xfrm>
          <a:prstGeom prst="downArrow">
            <a:avLst>
              <a:gd name="adj1" fmla="val 50000"/>
              <a:gd name="adj2" fmla="val 25000"/>
            </a:avLst>
          </a:prstGeom>
          <a:solidFill>
            <a:schemeClr val="tx2"/>
          </a:solidFill>
          <a:ln w="9525" cap="flat" cmpd="sng">
            <a:solidFill>
              <a:srgbClr val="000000"/>
            </a:solidFill>
            <a:prstDash val="solid"/>
            <a:miter/>
            <a:headEnd type="none" w="med" len="med"/>
            <a:tailEnd type="none" w="med" len="med"/>
          </a:ln>
        </p:spPr>
        <p:txBody>
          <a:bodyPr anchor="t"/>
          <a:p>
            <a:endParaRPr lang="zh-CN" altLang="en-US">
              <a:latin typeface="Verdana" panose="020B0604030504040204" pitchFamily="2" charset="0"/>
              <a:ea typeface="宋体" panose="02010600030101010101" pitchFamily="2" charset="-122"/>
            </a:endParaRPr>
          </a:p>
        </p:txBody>
      </p:sp>
      <p:sp>
        <p:nvSpPr>
          <p:cNvPr id="43013" name="文本框 43012"/>
          <p:cNvSpPr txBox="1"/>
          <p:nvPr/>
        </p:nvSpPr>
        <p:spPr>
          <a:xfrm>
            <a:off x="1447800" y="2743200"/>
            <a:ext cx="1066800" cy="457200"/>
          </a:xfrm>
          <a:prstGeom prst="rect">
            <a:avLst/>
          </a:prstGeom>
          <a:noFill/>
          <a:ln w="9525">
            <a:noFill/>
          </a:ln>
        </p:spPr>
        <p:txBody>
          <a:bodyPr anchor="ctr">
            <a:spAutoFit/>
          </a:bodyPr>
          <a:p>
            <a:pPr algn="ctr">
              <a:spcBef>
                <a:spcPct val="50000"/>
              </a:spcBef>
            </a:pPr>
            <a:r>
              <a:rPr lang="zh-CN" altLang="en-US" sz="2400" b="1" dirty="0">
                <a:latin typeface="Times New Roman" panose="02020603050405020304" pitchFamily="2" charset="0"/>
                <a:ea typeface="宋体" panose="02010600030101010101" pitchFamily="2" charset="-122"/>
              </a:rPr>
              <a:t>估算</a:t>
            </a:r>
            <a:endParaRPr lang="zh-CN" altLang="en-US" sz="2400" b="1" dirty="0">
              <a:latin typeface="Times New Roman" panose="02020603050405020304" pitchFamily="2" charset="0"/>
              <a:ea typeface="宋体" panose="02010600030101010101" pitchFamily="2" charset="-122"/>
            </a:endParaRPr>
          </a:p>
        </p:txBody>
      </p:sp>
      <p:sp>
        <p:nvSpPr>
          <p:cNvPr id="43014" name="文本框 43013"/>
          <p:cNvSpPr txBox="1"/>
          <p:nvPr/>
        </p:nvSpPr>
        <p:spPr>
          <a:xfrm>
            <a:off x="3352800" y="2743200"/>
            <a:ext cx="1600200" cy="466725"/>
          </a:xfrm>
          <a:prstGeom prst="rect">
            <a:avLst/>
          </a:prstGeom>
          <a:noFill/>
          <a:ln w="9525" cap="flat" cmpd="sng">
            <a:solidFill>
              <a:srgbClr val="CCECFF"/>
            </a:solidFill>
            <a:prstDash val="solid"/>
            <a:miter/>
            <a:headEnd type="none" w="med" len="med"/>
            <a:tailEnd type="none" w="med" len="med"/>
          </a:ln>
        </p:spPr>
        <p:txBody>
          <a:bodyPr anchor="ctr">
            <a:spAutoFit/>
          </a:bodyPr>
          <a:p>
            <a:pPr algn="ctr"/>
            <a:r>
              <a:rPr lang="zh-CN" altLang="en-US" sz="2400" b="1" dirty="0">
                <a:latin typeface="Times New Roman" panose="02020603050405020304" pitchFamily="2" charset="0"/>
                <a:ea typeface="宋体" panose="02010600030101010101" pitchFamily="2" charset="-122"/>
              </a:rPr>
              <a:t>初步设计</a:t>
            </a:r>
            <a:endParaRPr lang="zh-CN" altLang="en-US" sz="2400" b="1" dirty="0">
              <a:latin typeface="Times New Roman" panose="02020603050405020304" pitchFamily="2" charset="0"/>
              <a:ea typeface="宋体" panose="02010600030101010101" pitchFamily="2" charset="-122"/>
            </a:endParaRPr>
          </a:p>
        </p:txBody>
      </p:sp>
      <p:sp>
        <p:nvSpPr>
          <p:cNvPr id="43015" name="文本框 43014"/>
          <p:cNvSpPr txBox="1"/>
          <p:nvPr/>
        </p:nvSpPr>
        <p:spPr>
          <a:xfrm>
            <a:off x="2438400" y="2514600"/>
            <a:ext cx="752475" cy="396875"/>
          </a:xfrm>
          <a:prstGeom prst="rect">
            <a:avLst/>
          </a:prstGeom>
          <a:noFill/>
          <a:ln w="9525">
            <a:noFill/>
          </a:ln>
        </p:spPr>
        <p:txBody>
          <a:bodyPr anchor="ctr">
            <a:spAutoFit/>
          </a:bodyPr>
          <a:p>
            <a:pPr algn="ctr">
              <a:spcBef>
                <a:spcPct val="50000"/>
              </a:spcBef>
            </a:pPr>
            <a:r>
              <a:rPr lang="zh-CN" altLang="en-US" sz="2000" dirty="0">
                <a:latin typeface="Times New Roman" panose="02020603050405020304" pitchFamily="2" charset="0"/>
                <a:ea typeface="宋体" panose="02010600030101010101" pitchFamily="2" charset="-122"/>
              </a:rPr>
              <a:t>控制</a:t>
            </a:r>
            <a:endParaRPr lang="zh-CN" altLang="en-US" sz="2000" dirty="0">
              <a:latin typeface="Times New Roman" panose="02020603050405020304" pitchFamily="2" charset="0"/>
              <a:ea typeface="宋体" panose="02010600030101010101" pitchFamily="2" charset="-122"/>
            </a:endParaRPr>
          </a:p>
        </p:txBody>
      </p:sp>
      <p:sp>
        <p:nvSpPr>
          <p:cNvPr id="43016" name="文本框 43015"/>
          <p:cNvSpPr txBox="1"/>
          <p:nvPr/>
        </p:nvSpPr>
        <p:spPr>
          <a:xfrm>
            <a:off x="5486400" y="3657600"/>
            <a:ext cx="1981200" cy="466725"/>
          </a:xfrm>
          <a:prstGeom prst="rect">
            <a:avLst/>
          </a:prstGeom>
          <a:noFill/>
          <a:ln w="9525" cap="flat" cmpd="sng">
            <a:solidFill>
              <a:srgbClr val="CCECFF"/>
            </a:solidFill>
            <a:prstDash val="solid"/>
            <a:miter/>
            <a:headEnd type="none" w="med" len="med"/>
            <a:tailEnd type="none" w="med" len="med"/>
          </a:ln>
        </p:spPr>
        <p:txBody>
          <a:bodyPr anchor="ctr">
            <a:spAutoFit/>
          </a:bodyPr>
          <a:p>
            <a:pPr algn="ctr"/>
            <a:r>
              <a:rPr lang="zh-CN" altLang="en-US" sz="2400" b="1" dirty="0">
                <a:latin typeface="Times New Roman" panose="02020603050405020304" pitchFamily="2" charset="0"/>
                <a:ea typeface="宋体" panose="02010600030101010101" pitchFamily="2" charset="-122"/>
              </a:rPr>
              <a:t>施工图设计</a:t>
            </a:r>
            <a:endParaRPr lang="zh-CN" altLang="en-US" sz="2400" b="1" dirty="0">
              <a:latin typeface="Times New Roman" panose="02020603050405020304" pitchFamily="2" charset="0"/>
              <a:ea typeface="宋体" panose="02010600030101010101" pitchFamily="2" charset="-122"/>
            </a:endParaRPr>
          </a:p>
        </p:txBody>
      </p:sp>
      <p:sp>
        <p:nvSpPr>
          <p:cNvPr id="43017" name="文本框 43016"/>
          <p:cNvSpPr txBox="1"/>
          <p:nvPr/>
        </p:nvSpPr>
        <p:spPr>
          <a:xfrm>
            <a:off x="6019800" y="4648200"/>
            <a:ext cx="914400" cy="457200"/>
          </a:xfrm>
          <a:prstGeom prst="rect">
            <a:avLst/>
          </a:prstGeom>
          <a:noFill/>
          <a:ln w="9525">
            <a:noFill/>
          </a:ln>
        </p:spPr>
        <p:txBody>
          <a:bodyPr anchor="ctr">
            <a:spAutoFit/>
          </a:bodyPr>
          <a:p>
            <a:pPr algn="ctr">
              <a:spcBef>
                <a:spcPct val="50000"/>
              </a:spcBef>
            </a:pPr>
            <a:r>
              <a:rPr lang="zh-CN" altLang="en-US" sz="2400" b="1" dirty="0">
                <a:latin typeface="Times New Roman" panose="02020603050405020304" pitchFamily="2" charset="0"/>
                <a:ea typeface="宋体" panose="02010600030101010101" pitchFamily="2" charset="-122"/>
              </a:rPr>
              <a:t>预算</a:t>
            </a:r>
            <a:endParaRPr lang="zh-CN" altLang="en-US" sz="2400" b="1" dirty="0">
              <a:latin typeface="Times New Roman" panose="02020603050405020304" pitchFamily="2" charset="0"/>
              <a:ea typeface="宋体" panose="02010600030101010101" pitchFamily="2" charset="-122"/>
            </a:endParaRPr>
          </a:p>
        </p:txBody>
      </p:sp>
      <p:sp>
        <p:nvSpPr>
          <p:cNvPr id="43018" name="右箭头 43017"/>
          <p:cNvSpPr/>
          <p:nvPr/>
        </p:nvSpPr>
        <p:spPr>
          <a:xfrm>
            <a:off x="2362200" y="2895600"/>
            <a:ext cx="990600" cy="228600"/>
          </a:xfrm>
          <a:prstGeom prst="rightArrow">
            <a:avLst>
              <a:gd name="adj1" fmla="val 50000"/>
              <a:gd name="adj2" fmla="val 108253"/>
            </a:avLst>
          </a:prstGeom>
          <a:solidFill>
            <a:schemeClr val="accent1"/>
          </a:solidFill>
          <a:ln w="9525" cap="flat" cmpd="sng">
            <a:solidFill>
              <a:schemeClr val="tx1"/>
            </a:solidFill>
            <a:prstDash val="solid"/>
            <a:miter/>
            <a:headEnd type="none" w="med" len="med"/>
            <a:tailEnd type="none" w="med" len="med"/>
          </a:ln>
        </p:spPr>
        <p:txBody>
          <a:bodyPr anchor="t"/>
          <a:p>
            <a:endParaRPr lang="zh-CN" altLang="en-US">
              <a:latin typeface="Verdana" panose="020B0604030504040204" pitchFamily="2" charset="0"/>
              <a:ea typeface="宋体" panose="02010600030101010101" pitchFamily="2" charset="-122"/>
            </a:endParaRPr>
          </a:p>
        </p:txBody>
      </p:sp>
      <p:sp>
        <p:nvSpPr>
          <p:cNvPr id="43019" name="下箭头 43018"/>
          <p:cNvSpPr/>
          <p:nvPr/>
        </p:nvSpPr>
        <p:spPr>
          <a:xfrm>
            <a:off x="3810000" y="3276600"/>
            <a:ext cx="381000" cy="381000"/>
          </a:xfrm>
          <a:prstGeom prst="downArrow">
            <a:avLst>
              <a:gd name="adj1" fmla="val 50000"/>
              <a:gd name="adj2" fmla="val 25000"/>
            </a:avLst>
          </a:prstGeom>
          <a:solidFill>
            <a:schemeClr val="tx2"/>
          </a:solidFill>
          <a:ln w="9525" cap="flat" cmpd="sng">
            <a:solidFill>
              <a:srgbClr val="000000"/>
            </a:solidFill>
            <a:prstDash val="solid"/>
            <a:miter/>
            <a:headEnd type="none" w="med" len="med"/>
            <a:tailEnd type="none" w="med" len="med"/>
          </a:ln>
        </p:spPr>
        <p:txBody>
          <a:bodyPr anchor="t"/>
          <a:p>
            <a:endParaRPr lang="zh-CN" altLang="en-US">
              <a:latin typeface="Verdana" panose="020B0604030504040204" pitchFamily="2" charset="0"/>
              <a:ea typeface="宋体" panose="02010600030101010101" pitchFamily="2" charset="-122"/>
            </a:endParaRPr>
          </a:p>
        </p:txBody>
      </p:sp>
      <p:sp>
        <p:nvSpPr>
          <p:cNvPr id="43020" name="文本框 43019"/>
          <p:cNvSpPr txBox="1"/>
          <p:nvPr/>
        </p:nvSpPr>
        <p:spPr>
          <a:xfrm>
            <a:off x="3581400" y="3657600"/>
            <a:ext cx="981075" cy="457200"/>
          </a:xfrm>
          <a:prstGeom prst="rect">
            <a:avLst/>
          </a:prstGeom>
          <a:noFill/>
          <a:ln w="9525">
            <a:noFill/>
          </a:ln>
        </p:spPr>
        <p:txBody>
          <a:bodyPr anchor="ctr">
            <a:spAutoFit/>
          </a:bodyPr>
          <a:p>
            <a:pPr algn="ctr">
              <a:spcBef>
                <a:spcPct val="50000"/>
              </a:spcBef>
            </a:pPr>
            <a:r>
              <a:rPr lang="zh-CN" altLang="en-US" sz="2400" b="1" dirty="0">
                <a:latin typeface="Times New Roman" panose="02020603050405020304" pitchFamily="2" charset="0"/>
                <a:ea typeface="宋体" panose="02010600030101010101" pitchFamily="2" charset="-122"/>
              </a:rPr>
              <a:t>概算</a:t>
            </a:r>
            <a:endParaRPr lang="zh-CN" altLang="en-US" sz="2400" b="1" dirty="0">
              <a:latin typeface="Times New Roman" panose="02020603050405020304" pitchFamily="2" charset="0"/>
              <a:ea typeface="宋体" panose="02010600030101010101" pitchFamily="2" charset="-122"/>
            </a:endParaRPr>
          </a:p>
        </p:txBody>
      </p:sp>
      <p:sp>
        <p:nvSpPr>
          <p:cNvPr id="43021" name="右箭头 43020"/>
          <p:cNvSpPr/>
          <p:nvPr/>
        </p:nvSpPr>
        <p:spPr>
          <a:xfrm>
            <a:off x="4495800" y="3810000"/>
            <a:ext cx="990600" cy="228600"/>
          </a:xfrm>
          <a:prstGeom prst="rightArrow">
            <a:avLst>
              <a:gd name="adj1" fmla="val 50000"/>
              <a:gd name="adj2" fmla="val 108253"/>
            </a:avLst>
          </a:prstGeom>
          <a:solidFill>
            <a:schemeClr val="accent1"/>
          </a:solidFill>
          <a:ln w="9525" cap="flat" cmpd="sng">
            <a:solidFill>
              <a:schemeClr val="tx1"/>
            </a:solidFill>
            <a:prstDash val="solid"/>
            <a:miter/>
            <a:headEnd type="none" w="med" len="med"/>
            <a:tailEnd type="none" w="med" len="med"/>
          </a:ln>
        </p:spPr>
        <p:txBody>
          <a:bodyPr anchor="t"/>
          <a:p>
            <a:endParaRPr lang="zh-CN" altLang="en-US">
              <a:latin typeface="Verdana" panose="020B0604030504040204" pitchFamily="2" charset="0"/>
              <a:ea typeface="宋体" panose="02010600030101010101" pitchFamily="2" charset="-122"/>
            </a:endParaRPr>
          </a:p>
        </p:txBody>
      </p:sp>
      <p:sp>
        <p:nvSpPr>
          <p:cNvPr id="43022" name="文本框 43021"/>
          <p:cNvSpPr txBox="1"/>
          <p:nvPr/>
        </p:nvSpPr>
        <p:spPr>
          <a:xfrm>
            <a:off x="4495800" y="3429000"/>
            <a:ext cx="752475" cy="396875"/>
          </a:xfrm>
          <a:prstGeom prst="rect">
            <a:avLst/>
          </a:prstGeom>
          <a:noFill/>
          <a:ln w="9525">
            <a:noFill/>
          </a:ln>
        </p:spPr>
        <p:txBody>
          <a:bodyPr anchor="ctr">
            <a:spAutoFit/>
          </a:bodyPr>
          <a:p>
            <a:pPr algn="ctr">
              <a:spcBef>
                <a:spcPct val="50000"/>
              </a:spcBef>
            </a:pPr>
            <a:r>
              <a:rPr lang="zh-CN" altLang="en-US" sz="2000" dirty="0">
                <a:latin typeface="Times New Roman" panose="02020603050405020304" pitchFamily="2" charset="0"/>
                <a:ea typeface="宋体" panose="02010600030101010101" pitchFamily="2" charset="-122"/>
              </a:rPr>
              <a:t>控制</a:t>
            </a:r>
            <a:endParaRPr lang="zh-CN" altLang="en-US" sz="2000" dirty="0">
              <a:latin typeface="Times New Roman" panose="02020603050405020304" pitchFamily="2" charset="0"/>
              <a:ea typeface="宋体" panose="02010600030101010101" pitchFamily="2" charset="-122"/>
            </a:endParaRPr>
          </a:p>
        </p:txBody>
      </p:sp>
      <p:sp>
        <p:nvSpPr>
          <p:cNvPr id="43023" name="下箭头 43022"/>
          <p:cNvSpPr/>
          <p:nvPr/>
        </p:nvSpPr>
        <p:spPr>
          <a:xfrm>
            <a:off x="6248400" y="4267200"/>
            <a:ext cx="381000" cy="381000"/>
          </a:xfrm>
          <a:prstGeom prst="downArrow">
            <a:avLst>
              <a:gd name="adj1" fmla="val 50000"/>
              <a:gd name="adj2" fmla="val 25000"/>
            </a:avLst>
          </a:prstGeom>
          <a:solidFill>
            <a:schemeClr val="tx2"/>
          </a:solidFill>
          <a:ln w="9525" cap="flat" cmpd="sng">
            <a:solidFill>
              <a:srgbClr val="000000"/>
            </a:solidFill>
            <a:prstDash val="solid"/>
            <a:miter/>
            <a:headEnd type="none" w="med" len="med"/>
            <a:tailEnd type="none" w="med" len="med"/>
          </a:ln>
        </p:spPr>
        <p:txBody>
          <a:bodyPr anchor="t"/>
          <a:p>
            <a:endParaRPr lang="zh-CN" altLang="en-US">
              <a:latin typeface="Verdana" panose="020B0604030504040204" pitchFamily="2" charset="0"/>
              <a:ea typeface="宋体" panose="02010600030101010101" pitchFamily="2" charset="-122"/>
            </a:endParaRPr>
          </a:p>
        </p:txBody>
      </p:sp>
      <p:sp>
        <p:nvSpPr>
          <p:cNvPr id="43024" name="文本框 43023"/>
          <p:cNvSpPr txBox="1"/>
          <p:nvPr/>
        </p:nvSpPr>
        <p:spPr>
          <a:xfrm>
            <a:off x="2667000" y="3352800"/>
            <a:ext cx="752475" cy="396875"/>
          </a:xfrm>
          <a:prstGeom prst="rect">
            <a:avLst/>
          </a:prstGeom>
          <a:noFill/>
          <a:ln w="9525">
            <a:noFill/>
          </a:ln>
        </p:spPr>
        <p:txBody>
          <a:bodyPr anchor="ctr">
            <a:spAutoFit/>
          </a:bodyPr>
          <a:p>
            <a:pPr algn="ctr">
              <a:spcBef>
                <a:spcPct val="50000"/>
              </a:spcBef>
            </a:pPr>
            <a:r>
              <a:rPr lang="zh-CN" altLang="en-US" sz="2000" dirty="0">
                <a:latin typeface="Times New Roman" panose="02020603050405020304" pitchFamily="2" charset="0"/>
                <a:ea typeface="宋体" panose="02010600030101010101" pitchFamily="2" charset="-122"/>
              </a:rPr>
              <a:t>≥</a:t>
            </a:r>
            <a:endParaRPr lang="zh-CN" altLang="en-US" sz="2000" dirty="0">
              <a:latin typeface="Times New Roman" panose="02020603050405020304" pitchFamily="2" charset="0"/>
              <a:ea typeface="宋体" panose="02010600030101010101" pitchFamily="2" charset="-122"/>
            </a:endParaRPr>
          </a:p>
        </p:txBody>
      </p:sp>
      <p:sp>
        <p:nvSpPr>
          <p:cNvPr id="43025" name="文本框 43024"/>
          <p:cNvSpPr txBox="1"/>
          <p:nvPr/>
        </p:nvSpPr>
        <p:spPr>
          <a:xfrm>
            <a:off x="4876800" y="4267200"/>
            <a:ext cx="752475" cy="396875"/>
          </a:xfrm>
          <a:prstGeom prst="rect">
            <a:avLst/>
          </a:prstGeom>
          <a:noFill/>
          <a:ln w="9525">
            <a:noFill/>
          </a:ln>
        </p:spPr>
        <p:txBody>
          <a:bodyPr anchor="ctr">
            <a:spAutoFit/>
          </a:bodyPr>
          <a:p>
            <a:pPr algn="ctr">
              <a:spcBef>
                <a:spcPct val="50000"/>
              </a:spcBef>
            </a:pPr>
            <a:r>
              <a:rPr lang="zh-CN" altLang="en-US" sz="2000" dirty="0">
                <a:latin typeface="Times New Roman" panose="02020603050405020304" pitchFamily="2" charset="0"/>
                <a:ea typeface="宋体" panose="02010600030101010101" pitchFamily="2" charset="-122"/>
              </a:rPr>
              <a:t>≥</a:t>
            </a:r>
            <a:endParaRPr lang="zh-CN" altLang="en-US" sz="2000" dirty="0">
              <a:latin typeface="Times New Roman" panose="02020603050405020304" pitchFamily="2" charset="0"/>
              <a:ea typeface="宋体" panose="02010600030101010101" pitchFamily="2" charset="-122"/>
            </a:endParaRPr>
          </a:p>
        </p:txBody>
      </p:sp>
      <p:sp>
        <p:nvSpPr>
          <p:cNvPr id="43026" name="文本框 43025"/>
          <p:cNvSpPr txBox="1"/>
          <p:nvPr/>
        </p:nvSpPr>
        <p:spPr>
          <a:xfrm>
            <a:off x="2362200" y="3719513"/>
            <a:ext cx="752475" cy="579437"/>
          </a:xfrm>
          <a:prstGeom prst="rect">
            <a:avLst/>
          </a:prstGeom>
          <a:noFill/>
          <a:ln w="9525">
            <a:noFill/>
          </a:ln>
        </p:spPr>
        <p:txBody>
          <a:bodyPr anchor="ctr">
            <a:spAutoFit/>
          </a:bodyPr>
          <a:p>
            <a:pPr algn="ctr">
              <a:spcBef>
                <a:spcPct val="50000"/>
              </a:spcBef>
            </a:pPr>
            <a:r>
              <a:rPr lang="zh-CN" altLang="en-US" sz="3200" b="1" dirty="0">
                <a:solidFill>
                  <a:srgbClr val="FF3300"/>
                </a:solidFill>
                <a:latin typeface="Times New Roman" panose="02020603050405020304" pitchFamily="2" charset="0"/>
                <a:ea typeface="宋体" panose="02010600030101010101" pitchFamily="2" charset="-122"/>
              </a:rPr>
              <a:t>＜</a:t>
            </a:r>
            <a:endParaRPr lang="zh-CN" altLang="en-US" sz="3200" b="1" dirty="0">
              <a:solidFill>
                <a:srgbClr val="FF3300"/>
              </a:solidFill>
              <a:latin typeface="Times New Roman" panose="02020603050405020304" pitchFamily="2" charset="0"/>
              <a:ea typeface="宋体" panose="02010600030101010101" pitchFamily="2" charset="-122"/>
            </a:endParaRPr>
          </a:p>
        </p:txBody>
      </p:sp>
      <p:sp>
        <p:nvSpPr>
          <p:cNvPr id="43027" name="文本框 43026"/>
          <p:cNvSpPr txBox="1"/>
          <p:nvPr/>
        </p:nvSpPr>
        <p:spPr>
          <a:xfrm>
            <a:off x="4419600" y="4710113"/>
            <a:ext cx="752475" cy="579437"/>
          </a:xfrm>
          <a:prstGeom prst="rect">
            <a:avLst/>
          </a:prstGeom>
          <a:noFill/>
          <a:ln w="9525">
            <a:noFill/>
          </a:ln>
        </p:spPr>
        <p:txBody>
          <a:bodyPr anchor="ctr">
            <a:spAutoFit/>
          </a:bodyPr>
          <a:p>
            <a:pPr algn="ctr">
              <a:spcBef>
                <a:spcPct val="50000"/>
              </a:spcBef>
            </a:pPr>
            <a:r>
              <a:rPr lang="zh-CN" altLang="en-US" sz="3200" b="1" dirty="0">
                <a:solidFill>
                  <a:srgbClr val="FF3300"/>
                </a:solidFill>
                <a:latin typeface="Times New Roman" panose="02020603050405020304" pitchFamily="2" charset="0"/>
                <a:ea typeface="宋体" panose="02010600030101010101" pitchFamily="2" charset="-122"/>
              </a:rPr>
              <a:t>＜</a:t>
            </a:r>
            <a:endParaRPr lang="zh-CN" altLang="en-US" sz="3200" b="1" dirty="0">
              <a:solidFill>
                <a:srgbClr val="FF3300"/>
              </a:solidFill>
              <a:latin typeface="Times New Roman" panose="02020603050405020304" pitchFamily="2" charset="0"/>
              <a:ea typeface="宋体" panose="02010600030101010101" pitchFamily="2" charset="-122"/>
            </a:endParaRPr>
          </a:p>
        </p:txBody>
      </p:sp>
      <p:sp>
        <p:nvSpPr>
          <p:cNvPr id="43028" name="文本框 43027"/>
          <p:cNvSpPr txBox="1"/>
          <p:nvPr/>
        </p:nvSpPr>
        <p:spPr>
          <a:xfrm>
            <a:off x="1600200" y="4953000"/>
            <a:ext cx="1981200" cy="466725"/>
          </a:xfrm>
          <a:prstGeom prst="rect">
            <a:avLst/>
          </a:prstGeom>
          <a:noFill/>
          <a:ln w="9525" cap="flat" cmpd="sng">
            <a:solidFill>
              <a:srgbClr val="CCECFF"/>
            </a:solidFill>
            <a:prstDash val="solid"/>
            <a:miter/>
            <a:headEnd type="none" w="med" len="med"/>
            <a:tailEnd type="none" w="med" len="med"/>
          </a:ln>
        </p:spPr>
        <p:txBody>
          <a:bodyPr anchor="ctr">
            <a:spAutoFit/>
          </a:bodyPr>
          <a:p>
            <a:pPr algn="ctr"/>
            <a:r>
              <a:rPr lang="zh-CN" altLang="en-US" sz="2400" b="1" dirty="0">
                <a:solidFill>
                  <a:srgbClr val="FF3300"/>
                </a:solidFill>
                <a:latin typeface="Times New Roman" panose="02020603050405020304" pitchFamily="2" charset="0"/>
                <a:ea typeface="宋体" panose="02010600030101010101" pitchFamily="2" charset="-122"/>
              </a:rPr>
              <a:t>“三超”现象</a:t>
            </a:r>
            <a:endParaRPr lang="zh-CN" altLang="en-US" sz="2400" b="1" dirty="0">
              <a:solidFill>
                <a:srgbClr val="FF3300"/>
              </a:solidFill>
              <a:latin typeface="Times New Roman" panose="02020603050405020304" pitchFamily="2" charset="0"/>
              <a:ea typeface="宋体" panose="02010600030101010101" pitchFamily="2" charset="-122"/>
            </a:endParaRPr>
          </a:p>
        </p:txBody>
      </p:sp>
      <p:sp>
        <p:nvSpPr>
          <p:cNvPr id="43029" name="直接连接符 43028"/>
          <p:cNvSpPr/>
          <p:nvPr/>
        </p:nvSpPr>
        <p:spPr>
          <a:xfrm flipH="1">
            <a:off x="1676400" y="1600200"/>
            <a:ext cx="2362200" cy="2438400"/>
          </a:xfrm>
          <a:prstGeom prst="line">
            <a:avLst/>
          </a:prstGeom>
          <a:ln w="9525" cap="rnd" cmpd="sng">
            <a:solidFill>
              <a:schemeClr val="tx1"/>
            </a:solidFill>
            <a:prstDash val="sysDot"/>
            <a:round/>
            <a:headEnd type="none" w="med" len="med"/>
            <a:tailEnd type="none" w="med" len="med"/>
          </a:ln>
        </p:spPr>
      </p:sp>
      <p:sp>
        <p:nvSpPr>
          <p:cNvPr id="43030" name="直接连接符 43029"/>
          <p:cNvSpPr/>
          <p:nvPr/>
        </p:nvSpPr>
        <p:spPr>
          <a:xfrm flipH="1">
            <a:off x="3581400" y="2743200"/>
            <a:ext cx="2362200" cy="2438400"/>
          </a:xfrm>
          <a:prstGeom prst="line">
            <a:avLst/>
          </a:prstGeom>
          <a:ln w="9525" cap="rnd" cmpd="sng">
            <a:solidFill>
              <a:schemeClr val="tx1"/>
            </a:solidFill>
            <a:prstDash val="sysDot"/>
            <a:round/>
            <a:headEnd type="none" w="med" len="med"/>
            <a:tailEnd type="none" w="med" len="med"/>
          </a:ln>
        </p:spPr>
      </p:sp>
      <p:sp>
        <p:nvSpPr>
          <p:cNvPr id="43031" name="右箭头 43030"/>
          <p:cNvSpPr/>
          <p:nvPr/>
        </p:nvSpPr>
        <p:spPr>
          <a:xfrm>
            <a:off x="6858000" y="4800600"/>
            <a:ext cx="990600" cy="228600"/>
          </a:xfrm>
          <a:prstGeom prst="rightArrow">
            <a:avLst>
              <a:gd name="adj1" fmla="val 50000"/>
              <a:gd name="adj2" fmla="val 108253"/>
            </a:avLst>
          </a:prstGeom>
          <a:solidFill>
            <a:schemeClr val="accent1"/>
          </a:solidFill>
          <a:ln w="9525" cap="flat" cmpd="sng">
            <a:solidFill>
              <a:schemeClr val="tx1"/>
            </a:solidFill>
            <a:prstDash val="solid"/>
            <a:miter/>
            <a:headEnd type="none" w="med" len="med"/>
            <a:tailEnd type="none" w="med" len="med"/>
          </a:ln>
        </p:spPr>
        <p:txBody>
          <a:bodyPr anchor="t"/>
          <a:p>
            <a:endParaRPr lang="zh-CN" altLang="en-US">
              <a:latin typeface="Verdana" panose="020B0604030504040204" pitchFamily="2" charset="0"/>
              <a:ea typeface="宋体" panose="02010600030101010101" pitchFamily="2" charset="-122"/>
            </a:endParaRPr>
          </a:p>
        </p:txBody>
      </p:sp>
      <p:sp>
        <p:nvSpPr>
          <p:cNvPr id="43032" name="文本框 43031"/>
          <p:cNvSpPr txBox="1"/>
          <p:nvPr/>
        </p:nvSpPr>
        <p:spPr>
          <a:xfrm>
            <a:off x="7848600" y="4681538"/>
            <a:ext cx="838200" cy="466725"/>
          </a:xfrm>
          <a:prstGeom prst="rect">
            <a:avLst/>
          </a:prstGeom>
          <a:noFill/>
          <a:ln w="9525" cap="flat" cmpd="sng">
            <a:solidFill>
              <a:srgbClr val="CCECFF"/>
            </a:solidFill>
            <a:prstDash val="solid"/>
            <a:miter/>
            <a:headEnd type="none" w="med" len="med"/>
            <a:tailEnd type="none" w="med" len="med"/>
          </a:ln>
        </p:spPr>
        <p:txBody>
          <a:bodyPr anchor="ctr">
            <a:spAutoFit/>
          </a:bodyPr>
          <a:p>
            <a:pPr algn="ctr"/>
            <a:r>
              <a:rPr lang="zh-CN" altLang="en-US" sz="2400" b="1" dirty="0">
                <a:latin typeface="Times New Roman" panose="02020603050405020304" pitchFamily="2" charset="0"/>
                <a:ea typeface="宋体" panose="02010600030101010101" pitchFamily="2" charset="-122"/>
              </a:rPr>
              <a:t>施工</a:t>
            </a:r>
            <a:endParaRPr lang="zh-CN" altLang="en-US" sz="2400" b="1" dirty="0">
              <a:latin typeface="Times New Roman" panose="02020603050405020304" pitchFamily="2" charset="0"/>
              <a:ea typeface="宋体" panose="02010600030101010101" pitchFamily="2" charset="-122"/>
            </a:endParaRPr>
          </a:p>
        </p:txBody>
      </p:sp>
      <p:sp>
        <p:nvSpPr>
          <p:cNvPr id="43033" name="下箭头 43032"/>
          <p:cNvSpPr/>
          <p:nvPr/>
        </p:nvSpPr>
        <p:spPr>
          <a:xfrm>
            <a:off x="8077200" y="5181600"/>
            <a:ext cx="381000" cy="381000"/>
          </a:xfrm>
          <a:prstGeom prst="downArrow">
            <a:avLst>
              <a:gd name="adj1" fmla="val 50000"/>
              <a:gd name="adj2" fmla="val 25000"/>
            </a:avLst>
          </a:prstGeom>
          <a:solidFill>
            <a:schemeClr val="tx2"/>
          </a:solidFill>
          <a:ln w="9525" cap="flat" cmpd="sng">
            <a:solidFill>
              <a:srgbClr val="000000"/>
            </a:solidFill>
            <a:prstDash val="solid"/>
            <a:miter/>
            <a:headEnd type="none" w="med" len="med"/>
            <a:tailEnd type="none" w="med" len="med"/>
          </a:ln>
        </p:spPr>
        <p:txBody>
          <a:bodyPr anchor="t"/>
          <a:p>
            <a:endParaRPr lang="zh-CN" altLang="en-US">
              <a:latin typeface="Verdana" panose="020B0604030504040204" pitchFamily="2" charset="0"/>
              <a:ea typeface="宋体" panose="02010600030101010101" pitchFamily="2" charset="-122"/>
            </a:endParaRPr>
          </a:p>
        </p:txBody>
      </p:sp>
      <p:sp>
        <p:nvSpPr>
          <p:cNvPr id="43034" name="文本框 43033"/>
          <p:cNvSpPr txBox="1"/>
          <p:nvPr/>
        </p:nvSpPr>
        <p:spPr>
          <a:xfrm>
            <a:off x="7848600" y="5562600"/>
            <a:ext cx="914400" cy="457200"/>
          </a:xfrm>
          <a:prstGeom prst="rect">
            <a:avLst/>
          </a:prstGeom>
          <a:noFill/>
          <a:ln w="9525">
            <a:noFill/>
          </a:ln>
        </p:spPr>
        <p:txBody>
          <a:bodyPr anchor="ctr">
            <a:spAutoFit/>
          </a:bodyPr>
          <a:p>
            <a:pPr algn="ctr">
              <a:spcBef>
                <a:spcPct val="50000"/>
              </a:spcBef>
            </a:pPr>
            <a:r>
              <a:rPr lang="zh-CN" altLang="en-US" sz="2400" b="1" dirty="0">
                <a:latin typeface="Times New Roman" panose="02020603050405020304" pitchFamily="2" charset="0"/>
                <a:ea typeface="宋体" panose="02010600030101010101" pitchFamily="2" charset="-122"/>
              </a:rPr>
              <a:t>结算</a:t>
            </a:r>
            <a:endParaRPr lang="zh-CN" altLang="en-US" sz="2400" b="1" dirty="0">
              <a:latin typeface="Times New Roman" panose="02020603050405020304" pitchFamily="2" charset="0"/>
              <a:ea typeface="宋体" panose="02010600030101010101" pitchFamily="2" charset="-122"/>
            </a:endParaRPr>
          </a:p>
        </p:txBody>
      </p:sp>
      <p:sp>
        <p:nvSpPr>
          <p:cNvPr id="43035" name="文本框 43034"/>
          <p:cNvSpPr txBox="1"/>
          <p:nvPr/>
        </p:nvSpPr>
        <p:spPr>
          <a:xfrm>
            <a:off x="6934200" y="5257800"/>
            <a:ext cx="752475" cy="396875"/>
          </a:xfrm>
          <a:prstGeom prst="rect">
            <a:avLst/>
          </a:prstGeom>
          <a:noFill/>
          <a:ln w="9525">
            <a:noFill/>
          </a:ln>
        </p:spPr>
        <p:txBody>
          <a:bodyPr anchor="ctr">
            <a:spAutoFit/>
          </a:bodyPr>
          <a:p>
            <a:pPr algn="ctr">
              <a:spcBef>
                <a:spcPct val="50000"/>
              </a:spcBef>
            </a:pPr>
            <a:r>
              <a:rPr lang="zh-CN" altLang="en-US" sz="2000" dirty="0">
                <a:latin typeface="Times New Roman" panose="02020603050405020304" pitchFamily="2" charset="0"/>
                <a:ea typeface="宋体" panose="02010600030101010101" pitchFamily="2" charset="-122"/>
              </a:rPr>
              <a:t>≥</a:t>
            </a:r>
            <a:endParaRPr lang="zh-CN" altLang="en-US" sz="2000" dirty="0">
              <a:latin typeface="Times New Roman" panose="02020603050405020304" pitchFamily="2" charset="0"/>
              <a:ea typeface="宋体" panose="02010600030101010101" pitchFamily="2" charset="-122"/>
            </a:endParaRPr>
          </a:p>
        </p:txBody>
      </p:sp>
      <p:sp>
        <p:nvSpPr>
          <p:cNvPr id="43036" name="文本框 43035"/>
          <p:cNvSpPr txBox="1"/>
          <p:nvPr/>
        </p:nvSpPr>
        <p:spPr>
          <a:xfrm>
            <a:off x="6705600" y="5486400"/>
            <a:ext cx="752475" cy="579438"/>
          </a:xfrm>
          <a:prstGeom prst="rect">
            <a:avLst/>
          </a:prstGeom>
          <a:noFill/>
          <a:ln w="9525">
            <a:noFill/>
          </a:ln>
        </p:spPr>
        <p:txBody>
          <a:bodyPr anchor="ctr">
            <a:spAutoFit/>
          </a:bodyPr>
          <a:p>
            <a:pPr algn="ctr">
              <a:spcBef>
                <a:spcPct val="50000"/>
              </a:spcBef>
            </a:pPr>
            <a:r>
              <a:rPr lang="zh-CN" altLang="en-US" sz="3200" b="1" dirty="0">
                <a:solidFill>
                  <a:srgbClr val="FF3300"/>
                </a:solidFill>
                <a:latin typeface="Times New Roman" panose="02020603050405020304" pitchFamily="2" charset="0"/>
                <a:ea typeface="宋体" panose="02010600030101010101" pitchFamily="2" charset="-122"/>
              </a:rPr>
              <a:t>＜</a:t>
            </a:r>
            <a:endParaRPr lang="zh-CN" altLang="en-US" sz="3200" b="1" dirty="0">
              <a:solidFill>
                <a:srgbClr val="FF3300"/>
              </a:solidFill>
              <a:latin typeface="Times New Roman" panose="02020603050405020304" pitchFamily="2" charset="0"/>
              <a:ea typeface="宋体" panose="02010600030101010101" pitchFamily="2" charset="-122"/>
            </a:endParaRPr>
          </a:p>
        </p:txBody>
      </p:sp>
      <p:sp>
        <p:nvSpPr>
          <p:cNvPr id="43037" name="直接连接符 43036"/>
          <p:cNvSpPr/>
          <p:nvPr/>
        </p:nvSpPr>
        <p:spPr>
          <a:xfrm flipH="1">
            <a:off x="6019800" y="3657600"/>
            <a:ext cx="2362200" cy="2438400"/>
          </a:xfrm>
          <a:prstGeom prst="line">
            <a:avLst/>
          </a:prstGeom>
          <a:ln w="9525" cap="rnd" cmpd="sng">
            <a:solidFill>
              <a:schemeClr val="tx1"/>
            </a:solidFill>
            <a:prstDash val="sysDot"/>
            <a:round/>
            <a:headEnd type="none" w="med" len="med"/>
            <a:tailEnd type="none" w="med" len="med"/>
          </a:ln>
        </p:spPr>
      </p:sp>
      <p:sp>
        <p:nvSpPr>
          <p:cNvPr id="43038" name="文本框 43037"/>
          <p:cNvSpPr txBox="1"/>
          <p:nvPr/>
        </p:nvSpPr>
        <p:spPr>
          <a:xfrm>
            <a:off x="6858000" y="4343400"/>
            <a:ext cx="752475" cy="396875"/>
          </a:xfrm>
          <a:prstGeom prst="rect">
            <a:avLst/>
          </a:prstGeom>
          <a:noFill/>
          <a:ln w="9525">
            <a:noFill/>
          </a:ln>
        </p:spPr>
        <p:txBody>
          <a:bodyPr anchor="ctr">
            <a:spAutoFit/>
          </a:bodyPr>
          <a:p>
            <a:pPr algn="ctr">
              <a:spcBef>
                <a:spcPct val="50000"/>
              </a:spcBef>
            </a:pPr>
            <a:r>
              <a:rPr lang="zh-CN" altLang="en-US" sz="2000" dirty="0">
                <a:latin typeface="Times New Roman" panose="02020603050405020304" pitchFamily="2" charset="0"/>
                <a:ea typeface="宋体" panose="02010600030101010101" pitchFamily="2" charset="-122"/>
              </a:rPr>
              <a:t>控制</a:t>
            </a:r>
            <a:endParaRPr lang="zh-CN" altLang="en-US" sz="2000" dirty="0">
              <a:latin typeface="Times New Roman" panose="02020603050405020304" pitchFamily="2" charset="0"/>
              <a:ea typeface="宋体" panose="02010600030101010101" pitchFamily="2" charset="-122"/>
            </a:endParaRPr>
          </a:p>
        </p:txBody>
      </p:sp>
      <p:sp>
        <p:nvSpPr>
          <p:cNvPr id="63518" name="矩形 43038"/>
          <p:cNvSpPr>
            <a:spLocks noGrp="1"/>
          </p:cNvSpPr>
          <p:nvPr/>
        </p:nvSpPr>
        <p:spPr>
          <a:xfrm>
            <a:off x="396875" y="188913"/>
            <a:ext cx="7778750" cy="735012"/>
          </a:xfrm>
          <a:prstGeom prst="rect">
            <a:avLst/>
          </a:prstGeom>
          <a:noFill/>
          <a:ln w="9525">
            <a:noFill/>
          </a:ln>
        </p:spPr>
        <p:txBody>
          <a:bodyPr anchor="b"/>
          <a:p>
            <a:r>
              <a:rPr lang="en-US" altLang="zh-CN" sz="3800" b="1" dirty="0">
                <a:solidFill>
                  <a:srgbClr val="009900"/>
                </a:solidFill>
                <a:latin typeface="宋体" panose="02010600030101010101" pitchFamily="2" charset="-122"/>
                <a:ea typeface="宋体" panose="02010600030101010101" pitchFamily="2" charset="-122"/>
              </a:rPr>
              <a:t>1.3.1 </a:t>
            </a:r>
            <a:r>
              <a:rPr lang="zh-CN" altLang="en-US" sz="3800" b="1" dirty="0">
                <a:solidFill>
                  <a:srgbClr val="009900"/>
                </a:solidFill>
                <a:latin typeface="宋体" panose="02010600030101010101" pitchFamily="2" charset="-122"/>
                <a:ea typeface="宋体" panose="02010600030101010101" pitchFamily="2" charset="-122"/>
              </a:rPr>
              <a:t>工程造价控制的含义</a:t>
            </a:r>
            <a:endParaRPr lang="zh-CN" altLang="en-US" sz="3800" b="1" dirty="0">
              <a:solidFill>
                <a:srgbClr val="009900"/>
              </a:solidFill>
              <a:latin typeface="宋体" panose="02010600030101010101" pitchFamily="2" charset="-122"/>
              <a:ea typeface="宋体" panose="02010600030101010101" pitchFamily="2" charset="-122"/>
            </a:endParaRPr>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3011"/>
                                        </p:tgtEl>
                                        <p:attrNameLst>
                                          <p:attrName>style.visibility</p:attrName>
                                        </p:attrNameLst>
                                      </p:cBhvr>
                                      <p:to>
                                        <p:strVal val="visible"/>
                                      </p:to>
                                    </p:set>
                                    <p:anim calcmode="lin" valueType="num">
                                      <p:cBhvr additive="base">
                                        <p:cTn id="7" dur="500" fill="hold"/>
                                        <p:tgtEl>
                                          <p:spTgt spid="43011"/>
                                        </p:tgtEl>
                                        <p:attrNameLst>
                                          <p:attrName>ppt_x</p:attrName>
                                        </p:attrNameLst>
                                      </p:cBhvr>
                                      <p:tavLst>
                                        <p:tav tm="0">
                                          <p:val>
                                            <p:strVal val="0-#ppt_w/2"/>
                                          </p:val>
                                        </p:tav>
                                        <p:tav tm="100000">
                                          <p:val>
                                            <p:strVal val="#ppt_x"/>
                                          </p:val>
                                        </p:tav>
                                      </p:tavLst>
                                    </p:anim>
                                    <p:anim calcmode="lin" valueType="num">
                                      <p:cBhvr additive="base">
                                        <p:cTn id="8" dur="500" fill="hold"/>
                                        <p:tgtEl>
                                          <p:spTgt spid="4301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43012"/>
                                        </p:tgtEl>
                                        <p:attrNameLst>
                                          <p:attrName>style.visibility</p:attrName>
                                        </p:attrNameLst>
                                      </p:cBhvr>
                                      <p:to>
                                        <p:strVal val="visible"/>
                                      </p:to>
                                    </p:set>
                                    <p:anim calcmode="lin" valueType="num">
                                      <p:cBhvr additive="base">
                                        <p:cTn id="13" dur="500" fill="hold"/>
                                        <p:tgtEl>
                                          <p:spTgt spid="43012"/>
                                        </p:tgtEl>
                                        <p:attrNameLst>
                                          <p:attrName>ppt_x</p:attrName>
                                        </p:attrNameLst>
                                      </p:cBhvr>
                                      <p:tavLst>
                                        <p:tav tm="0">
                                          <p:val>
                                            <p:strVal val="0-#ppt_w/2"/>
                                          </p:val>
                                        </p:tav>
                                        <p:tav tm="100000">
                                          <p:val>
                                            <p:strVal val="#ppt_x"/>
                                          </p:val>
                                        </p:tav>
                                      </p:tavLst>
                                    </p:anim>
                                    <p:anim calcmode="lin" valueType="num">
                                      <p:cBhvr additive="base">
                                        <p:cTn id="14" dur="500" fill="hold"/>
                                        <p:tgtEl>
                                          <p:spTgt spid="43012"/>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3013"/>
                                        </p:tgtEl>
                                        <p:attrNameLst>
                                          <p:attrName>style.visibility</p:attrName>
                                        </p:attrNameLst>
                                      </p:cBhvr>
                                      <p:to>
                                        <p:strVal val="visible"/>
                                      </p:to>
                                    </p:set>
                                    <p:anim calcmode="lin" valueType="num">
                                      <p:cBhvr additive="base">
                                        <p:cTn id="19" dur="500" fill="hold"/>
                                        <p:tgtEl>
                                          <p:spTgt spid="43013"/>
                                        </p:tgtEl>
                                        <p:attrNameLst>
                                          <p:attrName>ppt_x</p:attrName>
                                        </p:attrNameLst>
                                      </p:cBhvr>
                                      <p:tavLst>
                                        <p:tav tm="0">
                                          <p:val>
                                            <p:strVal val="0-#ppt_w/2"/>
                                          </p:val>
                                        </p:tav>
                                        <p:tav tm="100000">
                                          <p:val>
                                            <p:strVal val="#ppt_x"/>
                                          </p:val>
                                        </p:tav>
                                      </p:tavLst>
                                    </p:anim>
                                    <p:anim calcmode="lin" valueType="num">
                                      <p:cBhvr additive="base">
                                        <p:cTn id="20" dur="500" fill="hold"/>
                                        <p:tgtEl>
                                          <p:spTgt spid="43013"/>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43018"/>
                                        </p:tgtEl>
                                        <p:attrNameLst>
                                          <p:attrName>style.visibility</p:attrName>
                                        </p:attrNameLst>
                                      </p:cBhvr>
                                      <p:to>
                                        <p:strVal val="visible"/>
                                      </p:to>
                                    </p:set>
                                    <p:anim calcmode="lin" valueType="num">
                                      <p:cBhvr additive="base">
                                        <p:cTn id="25" dur="500" fill="hold"/>
                                        <p:tgtEl>
                                          <p:spTgt spid="43018"/>
                                        </p:tgtEl>
                                        <p:attrNameLst>
                                          <p:attrName>ppt_x</p:attrName>
                                        </p:attrNameLst>
                                      </p:cBhvr>
                                      <p:tavLst>
                                        <p:tav tm="0">
                                          <p:val>
                                            <p:strVal val="0-#ppt_w/2"/>
                                          </p:val>
                                        </p:tav>
                                        <p:tav tm="100000">
                                          <p:val>
                                            <p:strVal val="#ppt_x"/>
                                          </p:val>
                                        </p:tav>
                                      </p:tavLst>
                                    </p:anim>
                                    <p:anim calcmode="lin" valueType="num">
                                      <p:cBhvr additive="base">
                                        <p:cTn id="26" dur="500" fill="hold"/>
                                        <p:tgtEl>
                                          <p:spTgt spid="43018"/>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3015"/>
                                        </p:tgtEl>
                                        <p:attrNameLst>
                                          <p:attrName>style.visibility</p:attrName>
                                        </p:attrNameLst>
                                      </p:cBhvr>
                                      <p:to>
                                        <p:strVal val="visible"/>
                                      </p:to>
                                    </p:set>
                                    <p:anim calcmode="lin" valueType="num">
                                      <p:cBhvr additive="base">
                                        <p:cTn id="31" dur="500" fill="hold"/>
                                        <p:tgtEl>
                                          <p:spTgt spid="43015"/>
                                        </p:tgtEl>
                                        <p:attrNameLst>
                                          <p:attrName>ppt_x</p:attrName>
                                        </p:attrNameLst>
                                      </p:cBhvr>
                                      <p:tavLst>
                                        <p:tav tm="0">
                                          <p:val>
                                            <p:strVal val="0-#ppt_w/2"/>
                                          </p:val>
                                        </p:tav>
                                        <p:tav tm="100000">
                                          <p:val>
                                            <p:strVal val="#ppt_x"/>
                                          </p:val>
                                        </p:tav>
                                      </p:tavLst>
                                    </p:anim>
                                    <p:anim calcmode="lin" valueType="num">
                                      <p:cBhvr additive="base">
                                        <p:cTn id="32" dur="500" fill="hold"/>
                                        <p:tgtEl>
                                          <p:spTgt spid="43015"/>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3014"/>
                                        </p:tgtEl>
                                        <p:attrNameLst>
                                          <p:attrName>style.visibility</p:attrName>
                                        </p:attrNameLst>
                                      </p:cBhvr>
                                      <p:to>
                                        <p:strVal val="visible"/>
                                      </p:to>
                                    </p:set>
                                    <p:anim calcmode="lin" valueType="num">
                                      <p:cBhvr additive="base">
                                        <p:cTn id="37" dur="500" fill="hold"/>
                                        <p:tgtEl>
                                          <p:spTgt spid="43014"/>
                                        </p:tgtEl>
                                        <p:attrNameLst>
                                          <p:attrName>ppt_x</p:attrName>
                                        </p:attrNameLst>
                                      </p:cBhvr>
                                      <p:tavLst>
                                        <p:tav tm="0">
                                          <p:val>
                                            <p:strVal val="0-#ppt_w/2"/>
                                          </p:val>
                                        </p:tav>
                                        <p:tav tm="100000">
                                          <p:val>
                                            <p:strVal val="#ppt_x"/>
                                          </p:val>
                                        </p:tav>
                                      </p:tavLst>
                                    </p:anim>
                                    <p:anim calcmode="lin" valueType="num">
                                      <p:cBhvr additive="base">
                                        <p:cTn id="38" dur="500" fill="hold"/>
                                        <p:tgtEl>
                                          <p:spTgt spid="43014"/>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43019"/>
                                        </p:tgtEl>
                                        <p:attrNameLst>
                                          <p:attrName>style.visibility</p:attrName>
                                        </p:attrNameLst>
                                      </p:cBhvr>
                                      <p:to>
                                        <p:strVal val="visible"/>
                                      </p:to>
                                    </p:set>
                                    <p:anim calcmode="lin" valueType="num">
                                      <p:cBhvr additive="base">
                                        <p:cTn id="43" dur="500" fill="hold"/>
                                        <p:tgtEl>
                                          <p:spTgt spid="43019"/>
                                        </p:tgtEl>
                                        <p:attrNameLst>
                                          <p:attrName>ppt_x</p:attrName>
                                        </p:attrNameLst>
                                      </p:cBhvr>
                                      <p:tavLst>
                                        <p:tav tm="0">
                                          <p:val>
                                            <p:strVal val="0-#ppt_w/2"/>
                                          </p:val>
                                        </p:tav>
                                        <p:tav tm="100000">
                                          <p:val>
                                            <p:strVal val="#ppt_x"/>
                                          </p:val>
                                        </p:tav>
                                      </p:tavLst>
                                    </p:anim>
                                    <p:anim calcmode="lin" valueType="num">
                                      <p:cBhvr additive="base">
                                        <p:cTn id="44" dur="500" fill="hold"/>
                                        <p:tgtEl>
                                          <p:spTgt spid="43019"/>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43020"/>
                                        </p:tgtEl>
                                        <p:attrNameLst>
                                          <p:attrName>style.visibility</p:attrName>
                                        </p:attrNameLst>
                                      </p:cBhvr>
                                      <p:to>
                                        <p:strVal val="visible"/>
                                      </p:to>
                                    </p:set>
                                    <p:anim calcmode="lin" valueType="num">
                                      <p:cBhvr additive="base">
                                        <p:cTn id="49" dur="500" fill="hold"/>
                                        <p:tgtEl>
                                          <p:spTgt spid="43020"/>
                                        </p:tgtEl>
                                        <p:attrNameLst>
                                          <p:attrName>ppt_x</p:attrName>
                                        </p:attrNameLst>
                                      </p:cBhvr>
                                      <p:tavLst>
                                        <p:tav tm="0">
                                          <p:val>
                                            <p:strVal val="0-#ppt_w/2"/>
                                          </p:val>
                                        </p:tav>
                                        <p:tav tm="100000">
                                          <p:val>
                                            <p:strVal val="#ppt_x"/>
                                          </p:val>
                                        </p:tav>
                                      </p:tavLst>
                                    </p:anim>
                                    <p:anim calcmode="lin" valueType="num">
                                      <p:cBhvr additive="base">
                                        <p:cTn id="50" dur="500" fill="hold"/>
                                        <p:tgtEl>
                                          <p:spTgt spid="43020"/>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43024"/>
                                        </p:tgtEl>
                                        <p:attrNameLst>
                                          <p:attrName>style.visibility</p:attrName>
                                        </p:attrNameLst>
                                      </p:cBhvr>
                                      <p:to>
                                        <p:strVal val="visible"/>
                                      </p:to>
                                    </p:set>
                                    <p:anim calcmode="lin" valueType="num">
                                      <p:cBhvr additive="base">
                                        <p:cTn id="55" dur="500" fill="hold"/>
                                        <p:tgtEl>
                                          <p:spTgt spid="43024"/>
                                        </p:tgtEl>
                                        <p:attrNameLst>
                                          <p:attrName>ppt_x</p:attrName>
                                        </p:attrNameLst>
                                      </p:cBhvr>
                                      <p:tavLst>
                                        <p:tav tm="0">
                                          <p:val>
                                            <p:strVal val="0-#ppt_w/2"/>
                                          </p:val>
                                        </p:tav>
                                        <p:tav tm="100000">
                                          <p:val>
                                            <p:strVal val="#ppt_x"/>
                                          </p:val>
                                        </p:tav>
                                      </p:tavLst>
                                    </p:anim>
                                    <p:anim calcmode="lin" valueType="num">
                                      <p:cBhvr additive="base">
                                        <p:cTn id="56" dur="500" fill="hold"/>
                                        <p:tgtEl>
                                          <p:spTgt spid="43024"/>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nodeType="clickEffect">
                                  <p:stCondLst>
                                    <p:cond delay="0"/>
                                  </p:stCondLst>
                                  <p:childTnLst>
                                    <p:set>
                                      <p:cBhvr>
                                        <p:cTn id="60" dur="1" fill="hold">
                                          <p:stCondLst>
                                            <p:cond delay="0"/>
                                          </p:stCondLst>
                                        </p:cTn>
                                        <p:tgtEl>
                                          <p:spTgt spid="43021"/>
                                        </p:tgtEl>
                                        <p:attrNameLst>
                                          <p:attrName>style.visibility</p:attrName>
                                        </p:attrNameLst>
                                      </p:cBhvr>
                                      <p:to>
                                        <p:strVal val="visible"/>
                                      </p:to>
                                    </p:set>
                                    <p:anim calcmode="lin" valueType="num">
                                      <p:cBhvr additive="base">
                                        <p:cTn id="61" dur="500" fill="hold"/>
                                        <p:tgtEl>
                                          <p:spTgt spid="43021"/>
                                        </p:tgtEl>
                                        <p:attrNameLst>
                                          <p:attrName>ppt_x</p:attrName>
                                        </p:attrNameLst>
                                      </p:cBhvr>
                                      <p:tavLst>
                                        <p:tav tm="0">
                                          <p:val>
                                            <p:strVal val="0-#ppt_w/2"/>
                                          </p:val>
                                        </p:tav>
                                        <p:tav tm="100000">
                                          <p:val>
                                            <p:strVal val="#ppt_x"/>
                                          </p:val>
                                        </p:tav>
                                      </p:tavLst>
                                    </p:anim>
                                    <p:anim calcmode="lin" valueType="num">
                                      <p:cBhvr additive="base">
                                        <p:cTn id="62" dur="500" fill="hold"/>
                                        <p:tgtEl>
                                          <p:spTgt spid="43021"/>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43022"/>
                                        </p:tgtEl>
                                        <p:attrNameLst>
                                          <p:attrName>style.visibility</p:attrName>
                                        </p:attrNameLst>
                                      </p:cBhvr>
                                      <p:to>
                                        <p:strVal val="visible"/>
                                      </p:to>
                                    </p:set>
                                    <p:anim calcmode="lin" valueType="num">
                                      <p:cBhvr additive="base">
                                        <p:cTn id="67" dur="500" fill="hold"/>
                                        <p:tgtEl>
                                          <p:spTgt spid="43022"/>
                                        </p:tgtEl>
                                        <p:attrNameLst>
                                          <p:attrName>ppt_x</p:attrName>
                                        </p:attrNameLst>
                                      </p:cBhvr>
                                      <p:tavLst>
                                        <p:tav tm="0">
                                          <p:val>
                                            <p:strVal val="0-#ppt_w/2"/>
                                          </p:val>
                                        </p:tav>
                                        <p:tav tm="100000">
                                          <p:val>
                                            <p:strVal val="#ppt_x"/>
                                          </p:val>
                                        </p:tav>
                                      </p:tavLst>
                                    </p:anim>
                                    <p:anim calcmode="lin" valueType="num">
                                      <p:cBhvr additive="base">
                                        <p:cTn id="68" dur="500" fill="hold"/>
                                        <p:tgtEl>
                                          <p:spTgt spid="43022"/>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43016"/>
                                        </p:tgtEl>
                                        <p:attrNameLst>
                                          <p:attrName>style.visibility</p:attrName>
                                        </p:attrNameLst>
                                      </p:cBhvr>
                                      <p:to>
                                        <p:strVal val="visible"/>
                                      </p:to>
                                    </p:set>
                                    <p:anim calcmode="lin" valueType="num">
                                      <p:cBhvr additive="base">
                                        <p:cTn id="73" dur="500" fill="hold"/>
                                        <p:tgtEl>
                                          <p:spTgt spid="43016"/>
                                        </p:tgtEl>
                                        <p:attrNameLst>
                                          <p:attrName>ppt_x</p:attrName>
                                        </p:attrNameLst>
                                      </p:cBhvr>
                                      <p:tavLst>
                                        <p:tav tm="0">
                                          <p:val>
                                            <p:strVal val="0-#ppt_w/2"/>
                                          </p:val>
                                        </p:tav>
                                        <p:tav tm="100000">
                                          <p:val>
                                            <p:strVal val="#ppt_x"/>
                                          </p:val>
                                        </p:tav>
                                      </p:tavLst>
                                    </p:anim>
                                    <p:anim calcmode="lin" valueType="num">
                                      <p:cBhvr additive="base">
                                        <p:cTn id="74" dur="500" fill="hold"/>
                                        <p:tgtEl>
                                          <p:spTgt spid="43016"/>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8" fill="hold" nodeType="clickEffect">
                                  <p:stCondLst>
                                    <p:cond delay="0"/>
                                  </p:stCondLst>
                                  <p:childTnLst>
                                    <p:set>
                                      <p:cBhvr>
                                        <p:cTn id="78" dur="1" fill="hold">
                                          <p:stCondLst>
                                            <p:cond delay="0"/>
                                          </p:stCondLst>
                                        </p:cTn>
                                        <p:tgtEl>
                                          <p:spTgt spid="43023"/>
                                        </p:tgtEl>
                                        <p:attrNameLst>
                                          <p:attrName>style.visibility</p:attrName>
                                        </p:attrNameLst>
                                      </p:cBhvr>
                                      <p:to>
                                        <p:strVal val="visible"/>
                                      </p:to>
                                    </p:set>
                                    <p:anim calcmode="lin" valueType="num">
                                      <p:cBhvr additive="base">
                                        <p:cTn id="79" dur="500" fill="hold"/>
                                        <p:tgtEl>
                                          <p:spTgt spid="43023"/>
                                        </p:tgtEl>
                                        <p:attrNameLst>
                                          <p:attrName>ppt_x</p:attrName>
                                        </p:attrNameLst>
                                      </p:cBhvr>
                                      <p:tavLst>
                                        <p:tav tm="0">
                                          <p:val>
                                            <p:strVal val="0-#ppt_w/2"/>
                                          </p:val>
                                        </p:tav>
                                        <p:tav tm="100000">
                                          <p:val>
                                            <p:strVal val="#ppt_x"/>
                                          </p:val>
                                        </p:tav>
                                      </p:tavLst>
                                    </p:anim>
                                    <p:anim calcmode="lin" valueType="num">
                                      <p:cBhvr additive="base">
                                        <p:cTn id="80" dur="500" fill="hold"/>
                                        <p:tgtEl>
                                          <p:spTgt spid="43023"/>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8" fill="hold" grpId="0" nodeType="clickEffect">
                                  <p:stCondLst>
                                    <p:cond delay="0"/>
                                  </p:stCondLst>
                                  <p:childTnLst>
                                    <p:set>
                                      <p:cBhvr>
                                        <p:cTn id="84" dur="1" fill="hold">
                                          <p:stCondLst>
                                            <p:cond delay="0"/>
                                          </p:stCondLst>
                                        </p:cTn>
                                        <p:tgtEl>
                                          <p:spTgt spid="43017"/>
                                        </p:tgtEl>
                                        <p:attrNameLst>
                                          <p:attrName>style.visibility</p:attrName>
                                        </p:attrNameLst>
                                      </p:cBhvr>
                                      <p:to>
                                        <p:strVal val="visible"/>
                                      </p:to>
                                    </p:set>
                                    <p:anim calcmode="lin" valueType="num">
                                      <p:cBhvr additive="base">
                                        <p:cTn id="85" dur="500" fill="hold"/>
                                        <p:tgtEl>
                                          <p:spTgt spid="43017"/>
                                        </p:tgtEl>
                                        <p:attrNameLst>
                                          <p:attrName>ppt_x</p:attrName>
                                        </p:attrNameLst>
                                      </p:cBhvr>
                                      <p:tavLst>
                                        <p:tav tm="0">
                                          <p:val>
                                            <p:strVal val="0-#ppt_w/2"/>
                                          </p:val>
                                        </p:tav>
                                        <p:tav tm="100000">
                                          <p:val>
                                            <p:strVal val="#ppt_x"/>
                                          </p:val>
                                        </p:tav>
                                      </p:tavLst>
                                    </p:anim>
                                    <p:anim calcmode="lin" valueType="num">
                                      <p:cBhvr additive="base">
                                        <p:cTn id="86" dur="500" fill="hold"/>
                                        <p:tgtEl>
                                          <p:spTgt spid="43017"/>
                                        </p:tgtEl>
                                        <p:attrNameLst>
                                          <p:attrName>ppt_y</p:attrName>
                                        </p:attrNameLst>
                                      </p:cBhvr>
                                      <p:tavLst>
                                        <p:tav tm="0">
                                          <p:val>
                                            <p:strVal val="#ppt_y"/>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8" fill="hold" grpId="0" nodeType="clickEffect">
                                  <p:stCondLst>
                                    <p:cond delay="0"/>
                                  </p:stCondLst>
                                  <p:childTnLst>
                                    <p:set>
                                      <p:cBhvr>
                                        <p:cTn id="90" dur="1" fill="hold">
                                          <p:stCondLst>
                                            <p:cond delay="0"/>
                                          </p:stCondLst>
                                        </p:cTn>
                                        <p:tgtEl>
                                          <p:spTgt spid="43025"/>
                                        </p:tgtEl>
                                        <p:attrNameLst>
                                          <p:attrName>style.visibility</p:attrName>
                                        </p:attrNameLst>
                                      </p:cBhvr>
                                      <p:to>
                                        <p:strVal val="visible"/>
                                      </p:to>
                                    </p:set>
                                    <p:anim calcmode="lin" valueType="num">
                                      <p:cBhvr additive="base">
                                        <p:cTn id="91" dur="500" fill="hold"/>
                                        <p:tgtEl>
                                          <p:spTgt spid="43025"/>
                                        </p:tgtEl>
                                        <p:attrNameLst>
                                          <p:attrName>ppt_x</p:attrName>
                                        </p:attrNameLst>
                                      </p:cBhvr>
                                      <p:tavLst>
                                        <p:tav tm="0">
                                          <p:val>
                                            <p:strVal val="0-#ppt_w/2"/>
                                          </p:val>
                                        </p:tav>
                                        <p:tav tm="100000">
                                          <p:val>
                                            <p:strVal val="#ppt_x"/>
                                          </p:val>
                                        </p:tav>
                                      </p:tavLst>
                                    </p:anim>
                                    <p:anim calcmode="lin" valueType="num">
                                      <p:cBhvr additive="base">
                                        <p:cTn id="92" dur="500" fill="hold"/>
                                        <p:tgtEl>
                                          <p:spTgt spid="43025"/>
                                        </p:tgtEl>
                                        <p:attrNameLst>
                                          <p:attrName>ppt_y</p:attrName>
                                        </p:attrNameLst>
                                      </p:cBhvr>
                                      <p:tavLst>
                                        <p:tav tm="0">
                                          <p:val>
                                            <p:strVal val="#ppt_y"/>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8" fill="hold" nodeType="clickEffect">
                                  <p:stCondLst>
                                    <p:cond delay="0"/>
                                  </p:stCondLst>
                                  <p:childTnLst>
                                    <p:set>
                                      <p:cBhvr>
                                        <p:cTn id="96" dur="1" fill="hold">
                                          <p:stCondLst>
                                            <p:cond delay="0"/>
                                          </p:stCondLst>
                                        </p:cTn>
                                        <p:tgtEl>
                                          <p:spTgt spid="43031"/>
                                        </p:tgtEl>
                                        <p:attrNameLst>
                                          <p:attrName>style.visibility</p:attrName>
                                        </p:attrNameLst>
                                      </p:cBhvr>
                                      <p:to>
                                        <p:strVal val="visible"/>
                                      </p:to>
                                    </p:set>
                                    <p:anim calcmode="lin" valueType="num">
                                      <p:cBhvr additive="base">
                                        <p:cTn id="97" dur="500" fill="hold"/>
                                        <p:tgtEl>
                                          <p:spTgt spid="43031"/>
                                        </p:tgtEl>
                                        <p:attrNameLst>
                                          <p:attrName>ppt_x</p:attrName>
                                        </p:attrNameLst>
                                      </p:cBhvr>
                                      <p:tavLst>
                                        <p:tav tm="0">
                                          <p:val>
                                            <p:strVal val="0-#ppt_w/2"/>
                                          </p:val>
                                        </p:tav>
                                        <p:tav tm="100000">
                                          <p:val>
                                            <p:strVal val="#ppt_x"/>
                                          </p:val>
                                        </p:tav>
                                      </p:tavLst>
                                    </p:anim>
                                    <p:anim calcmode="lin" valueType="num">
                                      <p:cBhvr additive="base">
                                        <p:cTn id="98" dur="500" fill="hold"/>
                                        <p:tgtEl>
                                          <p:spTgt spid="43031"/>
                                        </p:tgtEl>
                                        <p:attrNameLst>
                                          <p:attrName>ppt_y</p:attrName>
                                        </p:attrNameLst>
                                      </p:cBhvr>
                                      <p:tavLst>
                                        <p:tav tm="0">
                                          <p:val>
                                            <p:strVal val="#ppt_y"/>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8" fill="hold" grpId="0" nodeType="clickEffect">
                                  <p:stCondLst>
                                    <p:cond delay="0"/>
                                  </p:stCondLst>
                                  <p:childTnLst>
                                    <p:set>
                                      <p:cBhvr>
                                        <p:cTn id="102" dur="1" fill="hold">
                                          <p:stCondLst>
                                            <p:cond delay="0"/>
                                          </p:stCondLst>
                                        </p:cTn>
                                        <p:tgtEl>
                                          <p:spTgt spid="43038"/>
                                        </p:tgtEl>
                                        <p:attrNameLst>
                                          <p:attrName>style.visibility</p:attrName>
                                        </p:attrNameLst>
                                      </p:cBhvr>
                                      <p:to>
                                        <p:strVal val="visible"/>
                                      </p:to>
                                    </p:set>
                                    <p:anim calcmode="lin" valueType="num">
                                      <p:cBhvr additive="base">
                                        <p:cTn id="103" dur="500" fill="hold"/>
                                        <p:tgtEl>
                                          <p:spTgt spid="43038"/>
                                        </p:tgtEl>
                                        <p:attrNameLst>
                                          <p:attrName>ppt_x</p:attrName>
                                        </p:attrNameLst>
                                      </p:cBhvr>
                                      <p:tavLst>
                                        <p:tav tm="0">
                                          <p:val>
                                            <p:strVal val="0-#ppt_w/2"/>
                                          </p:val>
                                        </p:tav>
                                        <p:tav tm="100000">
                                          <p:val>
                                            <p:strVal val="#ppt_x"/>
                                          </p:val>
                                        </p:tav>
                                      </p:tavLst>
                                    </p:anim>
                                    <p:anim calcmode="lin" valueType="num">
                                      <p:cBhvr additive="base">
                                        <p:cTn id="104" dur="500" fill="hold"/>
                                        <p:tgtEl>
                                          <p:spTgt spid="43038"/>
                                        </p:tgtEl>
                                        <p:attrNameLst>
                                          <p:attrName>ppt_y</p:attrName>
                                        </p:attrNameLst>
                                      </p:cBhvr>
                                      <p:tavLst>
                                        <p:tav tm="0">
                                          <p:val>
                                            <p:strVal val="#ppt_y"/>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8" fill="hold" grpId="0" nodeType="clickEffect">
                                  <p:stCondLst>
                                    <p:cond delay="0"/>
                                  </p:stCondLst>
                                  <p:childTnLst>
                                    <p:set>
                                      <p:cBhvr>
                                        <p:cTn id="108" dur="1" fill="hold">
                                          <p:stCondLst>
                                            <p:cond delay="0"/>
                                          </p:stCondLst>
                                        </p:cTn>
                                        <p:tgtEl>
                                          <p:spTgt spid="43032"/>
                                        </p:tgtEl>
                                        <p:attrNameLst>
                                          <p:attrName>style.visibility</p:attrName>
                                        </p:attrNameLst>
                                      </p:cBhvr>
                                      <p:to>
                                        <p:strVal val="visible"/>
                                      </p:to>
                                    </p:set>
                                    <p:anim calcmode="lin" valueType="num">
                                      <p:cBhvr additive="base">
                                        <p:cTn id="109" dur="500" fill="hold"/>
                                        <p:tgtEl>
                                          <p:spTgt spid="43032"/>
                                        </p:tgtEl>
                                        <p:attrNameLst>
                                          <p:attrName>ppt_x</p:attrName>
                                        </p:attrNameLst>
                                      </p:cBhvr>
                                      <p:tavLst>
                                        <p:tav tm="0">
                                          <p:val>
                                            <p:strVal val="0-#ppt_w/2"/>
                                          </p:val>
                                        </p:tav>
                                        <p:tav tm="100000">
                                          <p:val>
                                            <p:strVal val="#ppt_x"/>
                                          </p:val>
                                        </p:tav>
                                      </p:tavLst>
                                    </p:anim>
                                    <p:anim calcmode="lin" valueType="num">
                                      <p:cBhvr additive="base">
                                        <p:cTn id="110" dur="500" fill="hold"/>
                                        <p:tgtEl>
                                          <p:spTgt spid="43032"/>
                                        </p:tgtEl>
                                        <p:attrNameLst>
                                          <p:attrName>ppt_y</p:attrName>
                                        </p:attrNameLst>
                                      </p:cBhvr>
                                      <p:tavLst>
                                        <p:tav tm="0">
                                          <p:val>
                                            <p:strVal val="#ppt_y"/>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8" fill="hold" nodeType="clickEffect">
                                  <p:stCondLst>
                                    <p:cond delay="0"/>
                                  </p:stCondLst>
                                  <p:childTnLst>
                                    <p:set>
                                      <p:cBhvr>
                                        <p:cTn id="114" dur="1" fill="hold">
                                          <p:stCondLst>
                                            <p:cond delay="0"/>
                                          </p:stCondLst>
                                        </p:cTn>
                                        <p:tgtEl>
                                          <p:spTgt spid="43033"/>
                                        </p:tgtEl>
                                        <p:attrNameLst>
                                          <p:attrName>style.visibility</p:attrName>
                                        </p:attrNameLst>
                                      </p:cBhvr>
                                      <p:to>
                                        <p:strVal val="visible"/>
                                      </p:to>
                                    </p:set>
                                    <p:anim calcmode="lin" valueType="num">
                                      <p:cBhvr additive="base">
                                        <p:cTn id="115" dur="500" fill="hold"/>
                                        <p:tgtEl>
                                          <p:spTgt spid="43033"/>
                                        </p:tgtEl>
                                        <p:attrNameLst>
                                          <p:attrName>ppt_x</p:attrName>
                                        </p:attrNameLst>
                                      </p:cBhvr>
                                      <p:tavLst>
                                        <p:tav tm="0">
                                          <p:val>
                                            <p:strVal val="0-#ppt_w/2"/>
                                          </p:val>
                                        </p:tav>
                                        <p:tav tm="100000">
                                          <p:val>
                                            <p:strVal val="#ppt_x"/>
                                          </p:val>
                                        </p:tav>
                                      </p:tavLst>
                                    </p:anim>
                                    <p:anim calcmode="lin" valueType="num">
                                      <p:cBhvr additive="base">
                                        <p:cTn id="116" dur="500" fill="hold"/>
                                        <p:tgtEl>
                                          <p:spTgt spid="43033"/>
                                        </p:tgtEl>
                                        <p:attrNameLst>
                                          <p:attrName>ppt_y</p:attrName>
                                        </p:attrNameLst>
                                      </p:cBhvr>
                                      <p:tavLst>
                                        <p:tav tm="0">
                                          <p:val>
                                            <p:strVal val="#ppt_y"/>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8" fill="hold" grpId="0" nodeType="clickEffect">
                                  <p:stCondLst>
                                    <p:cond delay="0"/>
                                  </p:stCondLst>
                                  <p:childTnLst>
                                    <p:set>
                                      <p:cBhvr>
                                        <p:cTn id="120" dur="1" fill="hold">
                                          <p:stCondLst>
                                            <p:cond delay="0"/>
                                          </p:stCondLst>
                                        </p:cTn>
                                        <p:tgtEl>
                                          <p:spTgt spid="43034"/>
                                        </p:tgtEl>
                                        <p:attrNameLst>
                                          <p:attrName>style.visibility</p:attrName>
                                        </p:attrNameLst>
                                      </p:cBhvr>
                                      <p:to>
                                        <p:strVal val="visible"/>
                                      </p:to>
                                    </p:set>
                                    <p:anim calcmode="lin" valueType="num">
                                      <p:cBhvr additive="base">
                                        <p:cTn id="121" dur="500" fill="hold"/>
                                        <p:tgtEl>
                                          <p:spTgt spid="43034"/>
                                        </p:tgtEl>
                                        <p:attrNameLst>
                                          <p:attrName>ppt_x</p:attrName>
                                        </p:attrNameLst>
                                      </p:cBhvr>
                                      <p:tavLst>
                                        <p:tav tm="0">
                                          <p:val>
                                            <p:strVal val="0-#ppt_w/2"/>
                                          </p:val>
                                        </p:tav>
                                        <p:tav tm="100000">
                                          <p:val>
                                            <p:strVal val="#ppt_x"/>
                                          </p:val>
                                        </p:tav>
                                      </p:tavLst>
                                    </p:anim>
                                    <p:anim calcmode="lin" valueType="num">
                                      <p:cBhvr additive="base">
                                        <p:cTn id="122" dur="500" fill="hold"/>
                                        <p:tgtEl>
                                          <p:spTgt spid="43034"/>
                                        </p:tgtEl>
                                        <p:attrNameLst>
                                          <p:attrName>ppt_y</p:attrName>
                                        </p:attrNameLst>
                                      </p:cBhvr>
                                      <p:tavLst>
                                        <p:tav tm="0">
                                          <p:val>
                                            <p:strVal val="#ppt_y"/>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8" fill="hold" grpId="0" nodeType="clickEffect">
                                  <p:stCondLst>
                                    <p:cond delay="0"/>
                                  </p:stCondLst>
                                  <p:childTnLst>
                                    <p:set>
                                      <p:cBhvr>
                                        <p:cTn id="126" dur="1" fill="hold">
                                          <p:stCondLst>
                                            <p:cond delay="0"/>
                                          </p:stCondLst>
                                        </p:cTn>
                                        <p:tgtEl>
                                          <p:spTgt spid="43035"/>
                                        </p:tgtEl>
                                        <p:attrNameLst>
                                          <p:attrName>style.visibility</p:attrName>
                                        </p:attrNameLst>
                                      </p:cBhvr>
                                      <p:to>
                                        <p:strVal val="visible"/>
                                      </p:to>
                                    </p:set>
                                    <p:anim calcmode="lin" valueType="num">
                                      <p:cBhvr additive="base">
                                        <p:cTn id="127" dur="500" fill="hold"/>
                                        <p:tgtEl>
                                          <p:spTgt spid="43035"/>
                                        </p:tgtEl>
                                        <p:attrNameLst>
                                          <p:attrName>ppt_x</p:attrName>
                                        </p:attrNameLst>
                                      </p:cBhvr>
                                      <p:tavLst>
                                        <p:tav tm="0">
                                          <p:val>
                                            <p:strVal val="0-#ppt_w/2"/>
                                          </p:val>
                                        </p:tav>
                                        <p:tav tm="100000">
                                          <p:val>
                                            <p:strVal val="#ppt_x"/>
                                          </p:val>
                                        </p:tav>
                                      </p:tavLst>
                                    </p:anim>
                                    <p:anim calcmode="lin" valueType="num">
                                      <p:cBhvr additive="base">
                                        <p:cTn id="128" dur="500" fill="hold"/>
                                        <p:tgtEl>
                                          <p:spTgt spid="43035"/>
                                        </p:tgtEl>
                                        <p:attrNameLst>
                                          <p:attrName>ppt_y</p:attrName>
                                        </p:attrNameLst>
                                      </p:cBhvr>
                                      <p:tavLst>
                                        <p:tav tm="0">
                                          <p:val>
                                            <p:strVal val="#ppt_y"/>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2" presetClass="entr" presetSubtype="8" fill="hold" nodeType="clickEffect">
                                  <p:stCondLst>
                                    <p:cond delay="0"/>
                                  </p:stCondLst>
                                  <p:childTnLst>
                                    <p:set>
                                      <p:cBhvr>
                                        <p:cTn id="132" dur="1" fill="hold">
                                          <p:stCondLst>
                                            <p:cond delay="0"/>
                                          </p:stCondLst>
                                        </p:cTn>
                                        <p:tgtEl>
                                          <p:spTgt spid="43029"/>
                                        </p:tgtEl>
                                        <p:attrNameLst>
                                          <p:attrName>style.visibility</p:attrName>
                                        </p:attrNameLst>
                                      </p:cBhvr>
                                      <p:to>
                                        <p:strVal val="visible"/>
                                      </p:to>
                                    </p:set>
                                    <p:anim calcmode="lin" valueType="num">
                                      <p:cBhvr additive="base">
                                        <p:cTn id="133" dur="500" fill="hold"/>
                                        <p:tgtEl>
                                          <p:spTgt spid="43029"/>
                                        </p:tgtEl>
                                        <p:attrNameLst>
                                          <p:attrName>ppt_x</p:attrName>
                                        </p:attrNameLst>
                                      </p:cBhvr>
                                      <p:tavLst>
                                        <p:tav tm="0">
                                          <p:val>
                                            <p:strVal val="0-#ppt_w/2"/>
                                          </p:val>
                                        </p:tav>
                                        <p:tav tm="100000">
                                          <p:val>
                                            <p:strVal val="#ppt_x"/>
                                          </p:val>
                                        </p:tav>
                                      </p:tavLst>
                                    </p:anim>
                                    <p:anim calcmode="lin" valueType="num">
                                      <p:cBhvr additive="base">
                                        <p:cTn id="134" dur="500" fill="hold"/>
                                        <p:tgtEl>
                                          <p:spTgt spid="43029"/>
                                        </p:tgtEl>
                                        <p:attrNameLst>
                                          <p:attrName>ppt_y</p:attrName>
                                        </p:attrNameLst>
                                      </p:cBhvr>
                                      <p:tavLst>
                                        <p:tav tm="0">
                                          <p:val>
                                            <p:strVal val="#ppt_y"/>
                                          </p:val>
                                        </p:tav>
                                        <p:tav tm="100000">
                                          <p:val>
                                            <p:strVal val="#ppt_y"/>
                                          </p:val>
                                        </p:tav>
                                      </p:tavLst>
                                    </p:anim>
                                  </p:childTnLst>
                                </p:cTn>
                              </p:par>
                            </p:childTnLst>
                          </p:cTn>
                        </p:par>
                      </p:childTnLst>
                    </p:cTn>
                  </p:par>
                  <p:par>
                    <p:cTn id="135" fill="hold">
                      <p:stCondLst>
                        <p:cond delay="indefinite"/>
                      </p:stCondLst>
                      <p:childTnLst>
                        <p:par>
                          <p:cTn id="136" fill="hold">
                            <p:stCondLst>
                              <p:cond delay="0"/>
                            </p:stCondLst>
                            <p:childTnLst>
                              <p:par>
                                <p:cTn id="137" presetID="2" presetClass="entr" presetSubtype="8" fill="hold" nodeType="clickEffect">
                                  <p:stCondLst>
                                    <p:cond delay="0"/>
                                  </p:stCondLst>
                                  <p:childTnLst>
                                    <p:set>
                                      <p:cBhvr>
                                        <p:cTn id="138" dur="1" fill="hold">
                                          <p:stCondLst>
                                            <p:cond delay="0"/>
                                          </p:stCondLst>
                                        </p:cTn>
                                        <p:tgtEl>
                                          <p:spTgt spid="43030"/>
                                        </p:tgtEl>
                                        <p:attrNameLst>
                                          <p:attrName>style.visibility</p:attrName>
                                        </p:attrNameLst>
                                      </p:cBhvr>
                                      <p:to>
                                        <p:strVal val="visible"/>
                                      </p:to>
                                    </p:set>
                                    <p:anim calcmode="lin" valueType="num">
                                      <p:cBhvr additive="base">
                                        <p:cTn id="139" dur="500" fill="hold"/>
                                        <p:tgtEl>
                                          <p:spTgt spid="43030"/>
                                        </p:tgtEl>
                                        <p:attrNameLst>
                                          <p:attrName>ppt_x</p:attrName>
                                        </p:attrNameLst>
                                      </p:cBhvr>
                                      <p:tavLst>
                                        <p:tav tm="0">
                                          <p:val>
                                            <p:strVal val="0-#ppt_w/2"/>
                                          </p:val>
                                        </p:tav>
                                        <p:tav tm="100000">
                                          <p:val>
                                            <p:strVal val="#ppt_x"/>
                                          </p:val>
                                        </p:tav>
                                      </p:tavLst>
                                    </p:anim>
                                    <p:anim calcmode="lin" valueType="num">
                                      <p:cBhvr additive="base">
                                        <p:cTn id="140" dur="500" fill="hold"/>
                                        <p:tgtEl>
                                          <p:spTgt spid="43030"/>
                                        </p:tgtEl>
                                        <p:attrNameLst>
                                          <p:attrName>ppt_y</p:attrName>
                                        </p:attrNameLst>
                                      </p:cBhvr>
                                      <p:tavLst>
                                        <p:tav tm="0">
                                          <p:val>
                                            <p:strVal val="#ppt_y"/>
                                          </p:val>
                                        </p:tav>
                                        <p:tav tm="100000">
                                          <p:val>
                                            <p:strVal val="#ppt_y"/>
                                          </p:val>
                                        </p:tav>
                                      </p:tavLst>
                                    </p:anim>
                                  </p:childTnLst>
                                </p:cTn>
                              </p:par>
                            </p:childTnLst>
                          </p:cTn>
                        </p:par>
                      </p:childTnLst>
                    </p:cTn>
                  </p:par>
                  <p:par>
                    <p:cTn id="141" fill="hold">
                      <p:stCondLst>
                        <p:cond delay="indefinite"/>
                      </p:stCondLst>
                      <p:childTnLst>
                        <p:par>
                          <p:cTn id="142" fill="hold">
                            <p:stCondLst>
                              <p:cond delay="0"/>
                            </p:stCondLst>
                            <p:childTnLst>
                              <p:par>
                                <p:cTn id="143" presetID="2" presetClass="entr" presetSubtype="8" fill="hold" nodeType="clickEffect">
                                  <p:stCondLst>
                                    <p:cond delay="0"/>
                                  </p:stCondLst>
                                  <p:childTnLst>
                                    <p:set>
                                      <p:cBhvr>
                                        <p:cTn id="144" dur="1" fill="hold">
                                          <p:stCondLst>
                                            <p:cond delay="0"/>
                                          </p:stCondLst>
                                        </p:cTn>
                                        <p:tgtEl>
                                          <p:spTgt spid="43037"/>
                                        </p:tgtEl>
                                        <p:attrNameLst>
                                          <p:attrName>style.visibility</p:attrName>
                                        </p:attrNameLst>
                                      </p:cBhvr>
                                      <p:to>
                                        <p:strVal val="visible"/>
                                      </p:to>
                                    </p:set>
                                    <p:anim calcmode="lin" valueType="num">
                                      <p:cBhvr additive="base">
                                        <p:cTn id="145" dur="500" fill="hold"/>
                                        <p:tgtEl>
                                          <p:spTgt spid="43037"/>
                                        </p:tgtEl>
                                        <p:attrNameLst>
                                          <p:attrName>ppt_x</p:attrName>
                                        </p:attrNameLst>
                                      </p:cBhvr>
                                      <p:tavLst>
                                        <p:tav tm="0">
                                          <p:val>
                                            <p:strVal val="0-#ppt_w/2"/>
                                          </p:val>
                                        </p:tav>
                                        <p:tav tm="100000">
                                          <p:val>
                                            <p:strVal val="#ppt_x"/>
                                          </p:val>
                                        </p:tav>
                                      </p:tavLst>
                                    </p:anim>
                                    <p:anim calcmode="lin" valueType="num">
                                      <p:cBhvr additive="base">
                                        <p:cTn id="146" dur="500" fill="hold"/>
                                        <p:tgtEl>
                                          <p:spTgt spid="43037"/>
                                        </p:tgtEl>
                                        <p:attrNameLst>
                                          <p:attrName>ppt_y</p:attrName>
                                        </p:attrNameLst>
                                      </p:cBhvr>
                                      <p:tavLst>
                                        <p:tav tm="0">
                                          <p:val>
                                            <p:strVal val="#ppt_y"/>
                                          </p:val>
                                        </p:tav>
                                        <p:tav tm="100000">
                                          <p:val>
                                            <p:strVal val="#ppt_y"/>
                                          </p:val>
                                        </p:tav>
                                      </p:tavLst>
                                    </p:anim>
                                  </p:childTnLst>
                                </p:cTn>
                              </p:par>
                            </p:childTnLst>
                          </p:cTn>
                        </p:par>
                      </p:childTnLst>
                    </p:cTn>
                  </p:par>
                  <p:par>
                    <p:cTn id="147" fill="hold">
                      <p:stCondLst>
                        <p:cond delay="indefinite"/>
                      </p:stCondLst>
                      <p:childTnLst>
                        <p:par>
                          <p:cTn id="148" fill="hold">
                            <p:stCondLst>
                              <p:cond delay="0"/>
                            </p:stCondLst>
                            <p:childTnLst>
                              <p:par>
                                <p:cTn id="149" presetID="2" presetClass="entr" presetSubtype="8" fill="hold" grpId="0" nodeType="clickEffect">
                                  <p:stCondLst>
                                    <p:cond delay="0"/>
                                  </p:stCondLst>
                                  <p:childTnLst>
                                    <p:set>
                                      <p:cBhvr>
                                        <p:cTn id="150" dur="1" fill="hold">
                                          <p:stCondLst>
                                            <p:cond delay="0"/>
                                          </p:stCondLst>
                                        </p:cTn>
                                        <p:tgtEl>
                                          <p:spTgt spid="43026"/>
                                        </p:tgtEl>
                                        <p:attrNameLst>
                                          <p:attrName>style.visibility</p:attrName>
                                        </p:attrNameLst>
                                      </p:cBhvr>
                                      <p:to>
                                        <p:strVal val="visible"/>
                                      </p:to>
                                    </p:set>
                                    <p:anim calcmode="lin" valueType="num">
                                      <p:cBhvr additive="base">
                                        <p:cTn id="151" dur="500" fill="hold"/>
                                        <p:tgtEl>
                                          <p:spTgt spid="43026"/>
                                        </p:tgtEl>
                                        <p:attrNameLst>
                                          <p:attrName>ppt_x</p:attrName>
                                        </p:attrNameLst>
                                      </p:cBhvr>
                                      <p:tavLst>
                                        <p:tav tm="0">
                                          <p:val>
                                            <p:strVal val="0-#ppt_w/2"/>
                                          </p:val>
                                        </p:tav>
                                        <p:tav tm="100000">
                                          <p:val>
                                            <p:strVal val="#ppt_x"/>
                                          </p:val>
                                        </p:tav>
                                      </p:tavLst>
                                    </p:anim>
                                    <p:anim calcmode="lin" valueType="num">
                                      <p:cBhvr additive="base">
                                        <p:cTn id="152" dur="500" fill="hold"/>
                                        <p:tgtEl>
                                          <p:spTgt spid="43026"/>
                                        </p:tgtEl>
                                        <p:attrNameLst>
                                          <p:attrName>ppt_y</p:attrName>
                                        </p:attrNameLst>
                                      </p:cBhvr>
                                      <p:tavLst>
                                        <p:tav tm="0">
                                          <p:val>
                                            <p:strVal val="#ppt_y"/>
                                          </p:val>
                                        </p:tav>
                                        <p:tav tm="100000">
                                          <p:val>
                                            <p:strVal val="#ppt_y"/>
                                          </p:val>
                                        </p:tav>
                                      </p:tavLst>
                                    </p:anim>
                                  </p:childTnLst>
                                </p:cTn>
                              </p:par>
                            </p:childTnLst>
                          </p:cTn>
                        </p:par>
                      </p:childTnLst>
                    </p:cTn>
                  </p:par>
                  <p:par>
                    <p:cTn id="153" fill="hold">
                      <p:stCondLst>
                        <p:cond delay="indefinite"/>
                      </p:stCondLst>
                      <p:childTnLst>
                        <p:par>
                          <p:cTn id="154" fill="hold">
                            <p:stCondLst>
                              <p:cond delay="0"/>
                            </p:stCondLst>
                            <p:childTnLst>
                              <p:par>
                                <p:cTn id="155" presetID="2" presetClass="entr" presetSubtype="8" fill="hold" grpId="0" nodeType="clickEffect">
                                  <p:stCondLst>
                                    <p:cond delay="0"/>
                                  </p:stCondLst>
                                  <p:childTnLst>
                                    <p:set>
                                      <p:cBhvr>
                                        <p:cTn id="156" dur="1" fill="hold">
                                          <p:stCondLst>
                                            <p:cond delay="0"/>
                                          </p:stCondLst>
                                        </p:cTn>
                                        <p:tgtEl>
                                          <p:spTgt spid="43027"/>
                                        </p:tgtEl>
                                        <p:attrNameLst>
                                          <p:attrName>style.visibility</p:attrName>
                                        </p:attrNameLst>
                                      </p:cBhvr>
                                      <p:to>
                                        <p:strVal val="visible"/>
                                      </p:to>
                                    </p:set>
                                    <p:anim calcmode="lin" valueType="num">
                                      <p:cBhvr additive="base">
                                        <p:cTn id="157" dur="500" fill="hold"/>
                                        <p:tgtEl>
                                          <p:spTgt spid="43027"/>
                                        </p:tgtEl>
                                        <p:attrNameLst>
                                          <p:attrName>ppt_x</p:attrName>
                                        </p:attrNameLst>
                                      </p:cBhvr>
                                      <p:tavLst>
                                        <p:tav tm="0">
                                          <p:val>
                                            <p:strVal val="0-#ppt_w/2"/>
                                          </p:val>
                                        </p:tav>
                                        <p:tav tm="100000">
                                          <p:val>
                                            <p:strVal val="#ppt_x"/>
                                          </p:val>
                                        </p:tav>
                                      </p:tavLst>
                                    </p:anim>
                                    <p:anim calcmode="lin" valueType="num">
                                      <p:cBhvr additive="base">
                                        <p:cTn id="158" dur="500" fill="hold"/>
                                        <p:tgtEl>
                                          <p:spTgt spid="43027"/>
                                        </p:tgtEl>
                                        <p:attrNameLst>
                                          <p:attrName>ppt_y</p:attrName>
                                        </p:attrNameLst>
                                      </p:cBhvr>
                                      <p:tavLst>
                                        <p:tav tm="0">
                                          <p:val>
                                            <p:strVal val="#ppt_y"/>
                                          </p:val>
                                        </p:tav>
                                        <p:tav tm="100000">
                                          <p:val>
                                            <p:strVal val="#ppt_y"/>
                                          </p:val>
                                        </p:tav>
                                      </p:tavLst>
                                    </p:anim>
                                  </p:childTnLst>
                                </p:cTn>
                              </p:par>
                            </p:childTnLst>
                          </p:cTn>
                        </p:par>
                      </p:childTnLst>
                    </p:cTn>
                  </p:par>
                  <p:par>
                    <p:cTn id="159" fill="hold">
                      <p:stCondLst>
                        <p:cond delay="indefinite"/>
                      </p:stCondLst>
                      <p:childTnLst>
                        <p:par>
                          <p:cTn id="160" fill="hold">
                            <p:stCondLst>
                              <p:cond delay="0"/>
                            </p:stCondLst>
                            <p:childTnLst>
                              <p:par>
                                <p:cTn id="161" presetID="2" presetClass="entr" presetSubtype="8" fill="hold" grpId="0" nodeType="clickEffect">
                                  <p:stCondLst>
                                    <p:cond delay="0"/>
                                  </p:stCondLst>
                                  <p:childTnLst>
                                    <p:set>
                                      <p:cBhvr>
                                        <p:cTn id="162" dur="1" fill="hold">
                                          <p:stCondLst>
                                            <p:cond delay="0"/>
                                          </p:stCondLst>
                                        </p:cTn>
                                        <p:tgtEl>
                                          <p:spTgt spid="43036"/>
                                        </p:tgtEl>
                                        <p:attrNameLst>
                                          <p:attrName>style.visibility</p:attrName>
                                        </p:attrNameLst>
                                      </p:cBhvr>
                                      <p:to>
                                        <p:strVal val="visible"/>
                                      </p:to>
                                    </p:set>
                                    <p:anim calcmode="lin" valueType="num">
                                      <p:cBhvr additive="base">
                                        <p:cTn id="163" dur="500" fill="hold"/>
                                        <p:tgtEl>
                                          <p:spTgt spid="43036"/>
                                        </p:tgtEl>
                                        <p:attrNameLst>
                                          <p:attrName>ppt_x</p:attrName>
                                        </p:attrNameLst>
                                      </p:cBhvr>
                                      <p:tavLst>
                                        <p:tav tm="0">
                                          <p:val>
                                            <p:strVal val="0-#ppt_w/2"/>
                                          </p:val>
                                        </p:tav>
                                        <p:tav tm="100000">
                                          <p:val>
                                            <p:strVal val="#ppt_x"/>
                                          </p:val>
                                        </p:tav>
                                      </p:tavLst>
                                    </p:anim>
                                    <p:anim calcmode="lin" valueType="num">
                                      <p:cBhvr additive="base">
                                        <p:cTn id="164" dur="500" fill="hold"/>
                                        <p:tgtEl>
                                          <p:spTgt spid="43036"/>
                                        </p:tgtEl>
                                        <p:attrNameLst>
                                          <p:attrName>ppt_y</p:attrName>
                                        </p:attrNameLst>
                                      </p:cBhvr>
                                      <p:tavLst>
                                        <p:tav tm="0">
                                          <p:val>
                                            <p:strVal val="#ppt_y"/>
                                          </p:val>
                                        </p:tav>
                                        <p:tav tm="100000">
                                          <p:val>
                                            <p:strVal val="#ppt_y"/>
                                          </p:val>
                                        </p:tav>
                                      </p:tavLst>
                                    </p:anim>
                                  </p:childTnLst>
                                </p:cTn>
                              </p:par>
                            </p:childTnLst>
                          </p:cTn>
                        </p:par>
                      </p:childTnLst>
                    </p:cTn>
                  </p:par>
                  <p:par>
                    <p:cTn id="165" fill="hold">
                      <p:stCondLst>
                        <p:cond delay="indefinite"/>
                      </p:stCondLst>
                      <p:childTnLst>
                        <p:par>
                          <p:cTn id="166" fill="hold">
                            <p:stCondLst>
                              <p:cond delay="0"/>
                            </p:stCondLst>
                            <p:childTnLst>
                              <p:par>
                                <p:cTn id="167" presetID="2" presetClass="entr" presetSubtype="8" fill="hold" grpId="0" nodeType="clickEffect">
                                  <p:stCondLst>
                                    <p:cond delay="0"/>
                                  </p:stCondLst>
                                  <p:childTnLst>
                                    <p:set>
                                      <p:cBhvr>
                                        <p:cTn id="168" dur="1" fill="hold">
                                          <p:stCondLst>
                                            <p:cond delay="0"/>
                                          </p:stCondLst>
                                        </p:cTn>
                                        <p:tgtEl>
                                          <p:spTgt spid="43028"/>
                                        </p:tgtEl>
                                        <p:attrNameLst>
                                          <p:attrName>style.visibility</p:attrName>
                                        </p:attrNameLst>
                                      </p:cBhvr>
                                      <p:to>
                                        <p:strVal val="visible"/>
                                      </p:to>
                                    </p:set>
                                    <p:anim calcmode="lin" valueType="num">
                                      <p:cBhvr additive="base">
                                        <p:cTn id="169" dur="500" fill="hold"/>
                                        <p:tgtEl>
                                          <p:spTgt spid="43028"/>
                                        </p:tgtEl>
                                        <p:attrNameLst>
                                          <p:attrName>ppt_x</p:attrName>
                                        </p:attrNameLst>
                                      </p:cBhvr>
                                      <p:tavLst>
                                        <p:tav tm="0">
                                          <p:val>
                                            <p:strVal val="0-#ppt_w/2"/>
                                          </p:val>
                                        </p:tav>
                                        <p:tav tm="100000">
                                          <p:val>
                                            <p:strVal val="#ppt_x"/>
                                          </p:val>
                                        </p:tav>
                                      </p:tavLst>
                                    </p:anim>
                                    <p:anim calcmode="lin" valueType="num">
                                      <p:cBhvr additive="base">
                                        <p:cTn id="170" dur="500" fill="hold"/>
                                        <p:tgtEl>
                                          <p:spTgt spid="4302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animBg="1"/>
      <p:bldP spid="43013" grpId="0"/>
      <p:bldP spid="43014" grpId="0" animBg="1"/>
      <p:bldP spid="43015" grpId="0"/>
      <p:bldP spid="43016" grpId="0" animBg="1"/>
      <p:bldP spid="43017" grpId="0"/>
      <p:bldP spid="43020" grpId="0"/>
      <p:bldP spid="43022" grpId="0"/>
      <p:bldP spid="43024" grpId="0"/>
      <p:bldP spid="43025" grpId="0"/>
      <p:bldP spid="43026" grpId="0"/>
      <p:bldP spid="43027" grpId="0"/>
      <p:bldP spid="43028" grpId="0" animBg="1"/>
      <p:bldP spid="43032" grpId="0" animBg="1"/>
      <p:bldP spid="43034" grpId="0"/>
      <p:bldP spid="43035" grpId="0"/>
      <p:bldP spid="43036" grpId="0"/>
      <p:bldP spid="43038" grpId="0"/>
    </p:bldLst>
  </p:timing>
</p:sld>
</file>

<file path=ppt/theme/theme1.xml><?xml version="1.0" encoding="utf-8"?>
<a:theme xmlns:a="http://schemas.openxmlformats.org/drawingml/2006/main" name="Profile">
  <a:themeElements>
    <a:clrScheme name="">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C"/>
      </a:accent5>
      <a:accent6>
        <a:srgbClr val="B70000"/>
      </a:accent6>
      <a:hlink>
        <a:srgbClr val="336699"/>
      </a:hlink>
      <a:folHlink>
        <a:srgbClr val="003366"/>
      </a:folHlink>
    </a:clrScheme>
    <a:fontScheme name="">
      <a:majorFont>
        <a:latin typeface="Verdana"/>
        <a:ea typeface="宋体"/>
        <a:cs typeface=""/>
      </a:majorFont>
      <a:minorFont>
        <a:latin typeface="Verdana"/>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FF"/>
        </a:dk1>
        <a:lt1>
          <a:srgbClr val="800000"/>
        </a:lt1>
        <a:dk2>
          <a:srgbClr val="FFFFFF"/>
        </a:dk2>
        <a:lt2>
          <a:srgbClr val="A50021"/>
        </a:lt2>
        <a:accent1>
          <a:srgbClr val="FF9900"/>
        </a:accent1>
        <a:accent2>
          <a:srgbClr val="FF3300"/>
        </a:accent2>
        <a:accent3>
          <a:srgbClr val="C1AAAA"/>
        </a:accent3>
        <a:accent4>
          <a:srgbClr val="DCDCDC"/>
        </a:accent4>
        <a:accent5>
          <a:srgbClr val="FFCAAA"/>
        </a:accent5>
        <a:accent6>
          <a:srgbClr val="E52D00"/>
        </a:accent6>
        <a:hlink>
          <a:srgbClr val="FFFFCC"/>
        </a:hlink>
        <a:folHlink>
          <a:srgbClr val="FFCC99"/>
        </a:folHlink>
      </a:clrScheme>
      <a:clrMap bg1="lt1" tx1="dk1" bg2="lt2" tx2="dk2" accent1="accent1" accent2="accent2" accent3="accent3" accent4="accent4" accent5="accent5" accent6="accent6" hlink="hlink" folHlink="folHlink"/>
    </a:extraClrScheme>
    <a:extraClrScheme>
      <a:clrScheme name="">
        <a:dk1>
          <a:srgbClr val="FFFFFF"/>
        </a:dk1>
        <a:lt1>
          <a:srgbClr val="51072E"/>
        </a:lt1>
        <a:dk2>
          <a:srgbClr val="FFFFFF"/>
        </a:dk2>
        <a:lt2>
          <a:srgbClr val="3C001E"/>
        </a:lt2>
        <a:accent1>
          <a:srgbClr val="89A38F"/>
        </a:accent1>
        <a:accent2>
          <a:srgbClr val="666699"/>
        </a:accent2>
        <a:accent3>
          <a:srgbClr val="B3AAAC"/>
        </a:accent3>
        <a:accent4>
          <a:srgbClr val="DCDCDC"/>
        </a:accent4>
        <a:accent5>
          <a:srgbClr val="C4CEC6"/>
        </a:accent5>
        <a:accent6>
          <a:srgbClr val="5B5B89"/>
        </a:accent6>
        <a:hlink>
          <a:srgbClr val="808000"/>
        </a:hlink>
        <a:folHlink>
          <a:srgbClr val="666633"/>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FFFFFF"/>
        </a:dk2>
        <a:lt2>
          <a:srgbClr val="333333"/>
        </a:lt2>
        <a:accent1>
          <a:srgbClr val="3399FF"/>
        </a:accent1>
        <a:accent2>
          <a:srgbClr val="CC0000"/>
        </a:accent2>
        <a:accent3>
          <a:srgbClr val="AAAAAA"/>
        </a:accent3>
        <a:accent4>
          <a:srgbClr val="DCDCDC"/>
        </a:accent4>
        <a:accent5>
          <a:srgbClr val="ADCAFF"/>
        </a:accent5>
        <a:accent6>
          <a:srgbClr val="B70000"/>
        </a:accent6>
        <a:hlink>
          <a:srgbClr val="666699"/>
        </a:hlink>
        <a:folHlink>
          <a:srgbClr val="6600CC"/>
        </a:folHlink>
      </a:clrScheme>
      <a:clrMap bg1="lt1" tx1="dk1" bg2="lt2" tx2="dk2" accent1="accent1" accent2="accent2" accent3="accent3" accent4="accent4" accent5="accent5" accent6="accent6" hlink="hlink" folHlink="folHlink"/>
    </a:extraClrScheme>
    <a:extraClrScheme>
      <a:clrScheme name="">
        <a:dk1>
          <a:srgbClr val="FFFFFF"/>
        </a:dk1>
        <a:lt1>
          <a:srgbClr val="330000"/>
        </a:lt1>
        <a:dk2>
          <a:srgbClr val="FFFFFF"/>
        </a:dk2>
        <a:lt2>
          <a:srgbClr val="4B3D1B"/>
        </a:lt2>
        <a:accent1>
          <a:srgbClr val="CC9900"/>
        </a:accent1>
        <a:accent2>
          <a:srgbClr val="CC6600"/>
        </a:accent2>
        <a:accent3>
          <a:srgbClr val="ADAAAA"/>
        </a:accent3>
        <a:accent4>
          <a:srgbClr val="DCDCDC"/>
        </a:accent4>
        <a:accent5>
          <a:srgbClr val="E2CAAA"/>
        </a:accent5>
        <a:accent6>
          <a:srgbClr val="B75B00"/>
        </a:accent6>
        <a:hlink>
          <a:srgbClr val="666699"/>
        </a:hlink>
        <a:folHlink>
          <a:srgbClr val="CCCC00"/>
        </a:folHlink>
      </a:clrScheme>
      <a:clrMap bg1="lt1" tx1="dk1" bg2="lt2" tx2="dk2" accent1="accent1" accent2="accent2" accent3="accent3" accent4="accent4" accent5="accent5" accent6="accent6" hlink="hlink" folHlink="folHlink"/>
    </a:extraClrScheme>
    <a:extraClrScheme>
      <a:clrScheme name="">
        <a:dk1>
          <a:srgbClr val="FFFFFF"/>
        </a:dk1>
        <a:lt1>
          <a:srgbClr val="003366"/>
        </a:lt1>
        <a:dk2>
          <a:srgbClr val="FFFFFF"/>
        </a:dk2>
        <a:lt2>
          <a:srgbClr val="006666"/>
        </a:lt2>
        <a:accent1>
          <a:srgbClr val="0099CC"/>
        </a:accent1>
        <a:accent2>
          <a:srgbClr val="6666FF"/>
        </a:accent2>
        <a:accent3>
          <a:srgbClr val="AAADB9"/>
        </a:accent3>
        <a:accent4>
          <a:srgbClr val="DCDCDC"/>
        </a:accent4>
        <a:accent5>
          <a:srgbClr val="AACAE2"/>
        </a:accent5>
        <a:accent6>
          <a:srgbClr val="5B5BE5"/>
        </a:accent6>
        <a:hlink>
          <a:srgbClr val="FFFFCC"/>
        </a:hlink>
        <a:folHlink>
          <a:srgbClr val="FFCC00"/>
        </a:folHlink>
      </a:clrScheme>
      <a:clrMap bg1="lt1" tx1="dk1" bg2="lt2" tx2="dk2" accent1="accent1" accent2="accent2" accent3="accent3" accent4="accent4" accent5="accent5" accent6="accent6" hlink="hlink" folHlink="folHlink"/>
    </a:extraClrScheme>
    <a:extraClrScheme>
      <a:clrScheme name="">
        <a:dk1>
          <a:srgbClr val="FFFFFF"/>
        </a:dk1>
        <a:lt1>
          <a:srgbClr val="006666"/>
        </a:lt1>
        <a:dk2>
          <a:srgbClr val="FFFFFF"/>
        </a:dk2>
        <a:lt2>
          <a:srgbClr val="003366"/>
        </a:lt2>
        <a:accent1>
          <a:srgbClr val="6699FF"/>
        </a:accent1>
        <a:accent2>
          <a:srgbClr val="00CCFF"/>
        </a:accent2>
        <a:accent3>
          <a:srgbClr val="AAB9B9"/>
        </a:accent3>
        <a:accent4>
          <a:srgbClr val="DCDCDC"/>
        </a:accent4>
        <a:accent5>
          <a:srgbClr val="B9CAFF"/>
        </a:accent5>
        <a:accent6>
          <a:srgbClr val="00B7E5"/>
        </a:accent6>
        <a:hlink>
          <a:srgbClr val="FFFFCC"/>
        </a:hlink>
        <a:folHlink>
          <a:srgbClr val="33CCCC"/>
        </a:folHlink>
      </a:clrScheme>
      <a:clrMap bg1="lt1" tx1="dk1" bg2="lt2" tx2="dk2" accent1="accent1" accent2="accent2" accent3="accent3" accent4="accent4" accent5="accent5" accent6="accent6" hlink="hlink" folHlink="folHlink"/>
    </a:extraClrScheme>
    <a:extraClrScheme>
      <a:clrScheme name="">
        <a:dk1>
          <a:srgbClr val="000000"/>
        </a:dk1>
        <a:lt1>
          <a:srgbClr val="619CB1"/>
        </a:lt1>
        <a:dk2>
          <a:srgbClr val="FFFFFF"/>
        </a:dk2>
        <a:lt2>
          <a:srgbClr val="4E899E"/>
        </a:lt2>
        <a:accent1>
          <a:srgbClr val="FFCC00"/>
        </a:accent1>
        <a:accent2>
          <a:srgbClr val="B6523E"/>
        </a:accent2>
        <a:accent3>
          <a:srgbClr val="B7CBD4"/>
        </a:accent3>
        <a:accent4>
          <a:srgbClr val="000000"/>
        </a:accent4>
        <a:accent5>
          <a:srgbClr val="FFE2AA"/>
        </a:accent5>
        <a:accent6>
          <a:srgbClr val="A3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
        <a:dk1>
          <a:srgbClr val="FFFFFF"/>
        </a:dk1>
        <a:lt1>
          <a:srgbClr val="336600"/>
        </a:lt1>
        <a:dk2>
          <a:srgbClr val="FFFFFF"/>
        </a:dk2>
        <a:lt2>
          <a:srgbClr val="598600"/>
        </a:lt2>
        <a:accent1>
          <a:srgbClr val="33CC33"/>
        </a:accent1>
        <a:accent2>
          <a:srgbClr val="99CC00"/>
        </a:accent2>
        <a:accent3>
          <a:srgbClr val="ADB9AA"/>
        </a:accent3>
        <a:accent4>
          <a:srgbClr val="DCDCDC"/>
        </a:accent4>
        <a:accent5>
          <a:srgbClr val="ADE2AD"/>
        </a:accent5>
        <a:accent6>
          <a:srgbClr val="89B700"/>
        </a:accent6>
        <a:hlink>
          <a:srgbClr val="FFCC00"/>
        </a:hlink>
        <a:folHlink>
          <a:srgbClr val="FFFF99"/>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C"/>
        </a:accent5>
        <a:accent6>
          <a:srgbClr val="B7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Profile</Template>
  <TotalTime>0</TotalTime>
  <Words>4320</Words>
  <Application>WPS 演示</Application>
  <PresentationFormat>在屏幕上显示</PresentationFormat>
  <Paragraphs>341</Paragraphs>
  <Slides>31</Slides>
  <Notes>0</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31</vt:i4>
      </vt:variant>
    </vt:vector>
  </HeadingPairs>
  <TitlesOfParts>
    <vt:vector size="46" baseType="lpstr">
      <vt:lpstr>Arial</vt:lpstr>
      <vt:lpstr>宋体</vt:lpstr>
      <vt:lpstr>Wingdings</vt:lpstr>
      <vt:lpstr>Verdana</vt:lpstr>
      <vt:lpstr>黑体</vt:lpstr>
      <vt:lpstr>Tahoma</vt:lpstr>
      <vt:lpstr>楷体_GB2312</vt:lpstr>
      <vt:lpstr>隶书</vt:lpstr>
      <vt:lpstr>Times New Roman</vt:lpstr>
      <vt:lpstr>微软雅黑</vt:lpstr>
      <vt:lpstr>Arial Unicode MS</vt:lpstr>
      <vt:lpstr>华文楷体</vt:lpstr>
      <vt:lpstr>幼圆</vt:lpstr>
      <vt:lpstr>新宋体</vt:lpstr>
      <vt:lpstr>Profile</vt:lpstr>
      <vt:lpstr>PowerPoint 演示文稿</vt:lpstr>
      <vt:lpstr>PowerPoint 演示文稿</vt:lpstr>
      <vt:lpstr>1.2.1 工程造价管理的含义</vt:lpstr>
      <vt:lpstr>1.2.2 工程造价管理的内容</vt:lpstr>
      <vt:lpstr>1.3.1 工程造价控制的含义</vt:lpstr>
      <vt:lpstr>PowerPoint 演示文稿</vt:lpstr>
      <vt:lpstr>PowerPoint 演示文稿</vt:lpstr>
      <vt:lpstr>PowerPoint 演示文稿</vt:lpstr>
      <vt:lpstr> 工程造价的控制</vt:lpstr>
      <vt:lpstr>1.3.1 工程造价控制的含义</vt:lpstr>
      <vt:lpstr>1.3.1 工程造价控制的含义</vt:lpstr>
      <vt:lpstr>1.3.2 工程造价控制的原则</vt:lpstr>
      <vt:lpstr>不同建设阶段影响投资控制程度的坐标图</vt:lpstr>
      <vt:lpstr>多选题</vt:lpstr>
      <vt:lpstr>PowerPoint 演示文稿</vt:lpstr>
      <vt:lpstr>PowerPoint 演示文稿</vt:lpstr>
      <vt:lpstr>PowerPoint 演示文稿</vt:lpstr>
      <vt:lpstr>1.3.3 工程造价控制的主要内容</vt:lpstr>
      <vt:lpstr>1.3.3 工程造价控制的主要内容</vt:lpstr>
      <vt:lpstr>1.2.3 工程造价管理理论</vt:lpstr>
      <vt:lpstr>1.2.3 工程造价管理理论</vt:lpstr>
      <vt:lpstr> 全生命周期造价管理针对范围</vt:lpstr>
      <vt:lpstr>造价员考试历年真题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合同管理第三讲</dc:title>
  <dc:creator>zx</dc:creator>
  <cp:lastModifiedBy>小霞</cp:lastModifiedBy>
  <cp:revision>2429</cp:revision>
  <dcterms:created xsi:type="dcterms:W3CDTF">2006-01-17T01:29:00Z</dcterms:created>
  <dcterms:modified xsi:type="dcterms:W3CDTF">2018-12-07T06:52:08Z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2052-11.1.0.8002</vt:lpwstr>
  </property>
</Properties>
</file>