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50"/>
  </p:notesMasterIdLst>
  <p:sldIdLst>
    <p:sldId id="1113" r:id="rId4"/>
    <p:sldId id="1190" r:id="rId5"/>
    <p:sldId id="1191" r:id="rId6"/>
    <p:sldId id="1500" r:id="rId7"/>
    <p:sldId id="1501" r:id="rId8"/>
    <p:sldId id="1502" r:id="rId9"/>
    <p:sldId id="1503" r:id="rId10"/>
    <p:sldId id="1504" r:id="rId11"/>
    <p:sldId id="1505" r:id="rId12"/>
    <p:sldId id="1506" r:id="rId13"/>
    <p:sldId id="1508" r:id="rId14"/>
    <p:sldId id="1509" r:id="rId15"/>
    <p:sldId id="1511" r:id="rId16"/>
    <p:sldId id="1512" r:id="rId17"/>
    <p:sldId id="1650" r:id="rId18"/>
    <p:sldId id="1651" r:id="rId19"/>
    <p:sldId id="1413" r:id="rId20"/>
    <p:sldId id="1414" r:id="rId21"/>
    <p:sldId id="1415" r:id="rId22"/>
    <p:sldId id="1416" r:id="rId23"/>
    <p:sldId id="1417" r:id="rId24"/>
    <p:sldId id="1418" r:id="rId25"/>
    <p:sldId id="1149" r:id="rId26"/>
    <p:sldId id="1150" r:id="rId27"/>
    <p:sldId id="1167" r:id="rId28"/>
    <p:sldId id="1151" r:id="rId29"/>
    <p:sldId id="1152" r:id="rId30"/>
    <p:sldId id="1154" r:id="rId31"/>
    <p:sldId id="1156" r:id="rId32"/>
    <p:sldId id="1157" r:id="rId33"/>
    <p:sldId id="1158" r:id="rId34"/>
    <p:sldId id="1159" r:id="rId35"/>
    <p:sldId id="1160" r:id="rId36"/>
    <p:sldId id="1161" r:id="rId37"/>
    <p:sldId id="1162" r:id="rId38"/>
    <p:sldId id="1163" r:id="rId39"/>
    <p:sldId id="1164" r:id="rId40"/>
    <p:sldId id="1195" r:id="rId41"/>
    <p:sldId id="1196" r:id="rId42"/>
    <p:sldId id="1170" r:id="rId43"/>
    <p:sldId id="1165" r:id="rId44"/>
    <p:sldId id="1192" r:id="rId45"/>
    <p:sldId id="1296" r:id="rId46"/>
    <p:sldId id="1297" r:id="rId47"/>
    <p:sldId id="1298" r:id="rId48"/>
    <p:sldId id="1299" r:id="rId49"/>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CC"/>
    <a:srgbClr val="CCFFFF"/>
    <a:srgbClr val="00CCFF"/>
    <a:srgbClr val="00FFFF"/>
    <a:srgbClr val="FF3300"/>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612"/>
        <p:guide pos="1791"/>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3" Type="http://schemas.openxmlformats.org/officeDocument/2006/relationships/tableStyles" Target="tableStyles.xml"/><Relationship Id="rId52" Type="http://schemas.openxmlformats.org/officeDocument/2006/relationships/viewProps" Target="viewProps.xml"/><Relationship Id="rId51" Type="http://schemas.openxmlformats.org/officeDocument/2006/relationships/presProps" Target="presProps.xml"/><Relationship Id="rId50" Type="http://schemas.openxmlformats.org/officeDocument/2006/relationships/notesMaster" Target="notesMasters/notesMaster1.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页眉占位符 3073"/>
          <p:cNvSpPr>
            <a:spLocks noGrp="1"/>
          </p:cNvSpPr>
          <p:nvPr>
            <p:ph type="hdr" sz="quarter"/>
          </p:nvPr>
        </p:nvSpPr>
        <p:spPr>
          <a:xfrm>
            <a:off x="0" y="0"/>
            <a:ext cx="2971800" cy="457200"/>
          </a:xfrm>
          <a:prstGeom prst="rect">
            <a:avLst/>
          </a:prstGeom>
          <a:noFill/>
          <a:ln w="9525">
            <a:noFill/>
          </a:ln>
        </p:spPr>
        <p:txBody>
          <a:bodyPr/>
          <a:p>
            <a:pPr lvl="0" fontAlgn="base"/>
            <a:endParaRPr lang="zh-CN" altLang="en-US" sz="1200" strike="noStrike" noProof="1" dirty="0"/>
          </a:p>
        </p:txBody>
      </p:sp>
      <p:sp>
        <p:nvSpPr>
          <p:cNvPr id="3075" name="日期占位符 3074"/>
          <p:cNvSpPr>
            <a:spLocks noGrp="1"/>
          </p:cNvSpPr>
          <p:nvPr>
            <p:ph type="dt" idx="1"/>
          </p:nvPr>
        </p:nvSpPr>
        <p:spPr>
          <a:xfrm>
            <a:off x="3883025" y="0"/>
            <a:ext cx="2973388" cy="457200"/>
          </a:xfrm>
          <a:prstGeom prst="rect">
            <a:avLst/>
          </a:prstGeom>
          <a:noFill/>
          <a:ln w="9525">
            <a:noFill/>
          </a:ln>
        </p:spPr>
        <p:txBody>
          <a:bodyPr/>
          <a:p>
            <a:pPr lvl="0" algn="r" fontAlgn="base"/>
            <a:endParaRPr lang="zh-CN" altLang="en-US" sz="1200" strike="noStrike" noProof="1" dirty="0"/>
          </a:p>
        </p:txBody>
      </p:sp>
      <p:sp>
        <p:nvSpPr>
          <p:cNvPr id="5124" name="幻灯片图像占位符 3075"/>
          <p:cNvSpPr>
            <a:spLocks noGrp="1" noRot="1"/>
          </p:cNvSpPr>
          <p:nvPr>
            <p:ph type="sldImg"/>
          </p:nvPr>
        </p:nvSpPr>
        <p:spPr>
          <a:xfrm>
            <a:off x="904875" y="685800"/>
            <a:ext cx="5046663" cy="3429000"/>
          </a:xfrm>
          <a:prstGeom prst="rect">
            <a:avLst/>
          </a:prstGeom>
          <a:noFill/>
          <a:ln w="9525">
            <a:noFill/>
          </a:ln>
        </p:spPr>
      </p:sp>
      <p:sp>
        <p:nvSpPr>
          <p:cNvPr id="5125" name="文本占位符 3076"/>
          <p:cNvSpPr>
            <a:spLocks noGrp="1" noRot="1"/>
          </p:cNvSpPr>
          <p:nvPr>
            <p:ph type="body" sz="quarter"/>
          </p:nvPr>
        </p:nvSpPr>
        <p:spPr>
          <a:xfrm>
            <a:off x="685800" y="4343400"/>
            <a:ext cx="5484813" cy="4114800"/>
          </a:xfrm>
          <a:prstGeom prst="rect">
            <a:avLst/>
          </a:prstGeom>
          <a:noFill/>
          <a:ln w="9525">
            <a:noFill/>
          </a:ln>
        </p:spPr>
        <p:txBody>
          <a:bodyPr anchor="ctr"/>
          <a:p>
            <a:pPr lvl="0" indent="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3078" name="页脚占位符 3077"/>
          <p:cNvSpPr>
            <a:spLocks noGrp="1"/>
          </p:cNvSpPr>
          <p:nvPr>
            <p:ph type="ftr" sz="quarter" idx="4"/>
          </p:nvPr>
        </p:nvSpPr>
        <p:spPr>
          <a:xfrm>
            <a:off x="0" y="8683625"/>
            <a:ext cx="2971800" cy="457200"/>
          </a:xfrm>
          <a:prstGeom prst="rect">
            <a:avLst/>
          </a:prstGeom>
          <a:noFill/>
          <a:ln w="9525">
            <a:noFill/>
          </a:ln>
        </p:spPr>
        <p:txBody>
          <a:bodyPr anchor="b"/>
          <a:p>
            <a:pPr lvl="0" fontAlgn="base"/>
            <a:endParaRPr lang="zh-CN" altLang="en-US" sz="1200" strike="noStrike" noProof="1" dirty="0"/>
          </a:p>
        </p:txBody>
      </p:sp>
      <p:sp>
        <p:nvSpPr>
          <p:cNvPr id="3079" name="灯片编号占位符 3078"/>
          <p:cNvSpPr>
            <a:spLocks noGrp="1"/>
          </p:cNvSpPr>
          <p:nvPr>
            <p:ph type="sldNum" sz="quarter" idx="5"/>
          </p:nvPr>
        </p:nvSpPr>
        <p:spPr>
          <a:xfrm>
            <a:off x="3883025" y="8683625"/>
            <a:ext cx="2973388" cy="457200"/>
          </a:xfrm>
          <a:prstGeom prst="rect">
            <a:avLst/>
          </a:prstGeom>
          <a:noFill/>
          <a:ln w="9525">
            <a:noFill/>
          </a:ln>
        </p:spPr>
        <p:txBody>
          <a:bodyPr anchor="b"/>
          <a:p>
            <a:pPr lvl="0" algn="r" fontAlgn="base"/>
            <a:fld id="{9A0DB2DC-4C9A-4742-B13C-FB6460FD3503}" type="slidenum">
              <a:rPr lang="zh-CN" altLang="en-US" sz="1200" strike="noStrike" noProof="1" dirty="0">
                <a:latin typeface="Verdana" panose="020B0604030504040204" pitchFamily="2"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fgClr>
          <a:bgClr>
            <a:schemeClr val="bg1"/>
          </a:bgClr>
        </a:pattFill>
        <a:effectLst/>
      </p:bgPr>
    </p:bg>
    <p:spTree>
      <p:nvGrpSpPr>
        <p:cNvPr id="1" name=""/>
        <p:cNvGrpSpPr/>
        <p:nvPr/>
      </p:nvGrpSpPr>
      <p:grpSpPr/>
      <p:sp>
        <p:nvSpPr>
          <p:cNvPr id="3074" name="任意多边形 2054"/>
          <p:cNvSpPr/>
          <p:nvPr/>
        </p:nvSpPr>
        <p:spPr>
          <a:xfrm>
            <a:off x="685800" y="2393950"/>
            <a:ext cx="7772400" cy="109538"/>
          </a:xfrm>
          <a:custGeom>
            <a:avLst/>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2050" name="标题 2049"/>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fontAlgn="base"/>
            <a:r>
              <a:rPr lang="zh-CN" altLang="en-US" strike="noStrike" noProof="1"/>
              <a:t>单击此处编辑母版标题样式</a:t>
            </a:r>
            <a:endParaRPr lang="zh-CN" altLang="en-US" strike="noStrike" noProof="1"/>
          </a:p>
        </p:txBody>
      </p:sp>
      <p:sp>
        <p:nvSpPr>
          <p:cNvPr id="2051" name="副标题 2050"/>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fontAlgn="base"/>
            <a:r>
              <a:rPr lang="zh-CN" altLang="en-US" strike="noStrike" noProof="1"/>
              <a:t>单击此处编辑母版副标题样式</a:t>
            </a:r>
            <a:endParaRPr lang="zh-CN" altLang="en-US" strike="noStrike" noProof="1"/>
          </a:p>
        </p:txBody>
      </p:sp>
      <p:sp>
        <p:nvSpPr>
          <p:cNvPr id="2052" name="日期占位符 2051"/>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2" charset="0"/>
              </a:defRPr>
            </a:lvl1pPr>
          </a:lstStyle>
          <a:p>
            <a:pPr fontAlgn="base"/>
            <a:endParaRPr lang="zh-CN" altLang="en-US" strike="noStrike" noProof="1" dirty="0">
              <a:latin typeface="Arial" panose="020B0604020202020204" pitchFamily="34" charset="0"/>
            </a:endParaRPr>
          </a:p>
        </p:txBody>
      </p:sp>
      <p:sp>
        <p:nvSpPr>
          <p:cNvPr id="2053" name="页脚占位符 20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2" charset="0"/>
              </a:defRPr>
            </a:lvl1pPr>
          </a:lstStyle>
          <a:p>
            <a:pPr fontAlgn="base"/>
            <a:endParaRPr lang="zh-CN" altLang="en-US" strike="noStrike" noProof="1" dirty="0"/>
          </a:p>
        </p:txBody>
      </p:sp>
      <p:sp>
        <p:nvSpPr>
          <p:cNvPr id="2054" name="灯片编号占位符 2053"/>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2" charset="0"/>
              </a:defRPr>
            </a:lvl1pPr>
          </a:lstStyle>
          <a:p>
            <a:pPr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566738" y="304800"/>
            <a:ext cx="5890631" cy="5715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fgClr>
          <a:bgClr>
            <a:schemeClr val="bg1"/>
          </a:bgClr>
        </a:pattFill>
        <a:effectLst/>
      </p:bgPr>
    </p:bg>
    <p:spTree>
      <p:nvGrpSpPr>
        <p:cNvPr id="1" name=""/>
        <p:cNvGrpSpPr/>
        <p:nvPr/>
      </p:nvGrpSpPr>
      <p:grpSpPr/>
      <p:sp>
        <p:nvSpPr>
          <p:cNvPr id="4098" name="任意多边形 2054"/>
          <p:cNvSpPr/>
          <p:nvPr/>
        </p:nvSpPr>
        <p:spPr>
          <a:xfrm>
            <a:off x="685800" y="2393950"/>
            <a:ext cx="7772400" cy="109538"/>
          </a:xfrm>
          <a:custGeom>
            <a:avLst/>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2050" name="标题 2049"/>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fontAlgn="base"/>
            <a:r>
              <a:rPr lang="zh-CN" altLang="en-US" strike="noStrike" noProof="1"/>
              <a:t>单击此处编辑母版标题样式</a:t>
            </a:r>
            <a:endParaRPr lang="zh-CN" altLang="en-US" strike="noStrike" noProof="1"/>
          </a:p>
        </p:txBody>
      </p:sp>
      <p:sp>
        <p:nvSpPr>
          <p:cNvPr id="2051" name="副标题 2050"/>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fontAlgn="base"/>
            <a:r>
              <a:rPr lang="zh-CN" altLang="en-US" strike="noStrike" noProof="1"/>
              <a:t>单击此处编辑母版副标题样式</a:t>
            </a:r>
            <a:endParaRPr lang="zh-CN" altLang="en-US" strike="noStrike" noProof="1"/>
          </a:p>
        </p:txBody>
      </p:sp>
      <p:sp>
        <p:nvSpPr>
          <p:cNvPr id="2052" name="日期占位符 2051"/>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2" charset="0"/>
              </a:defRPr>
            </a:lvl1pPr>
          </a:lstStyle>
          <a:p>
            <a:pPr fontAlgn="base"/>
            <a:endParaRPr lang="zh-CN" altLang="en-US" strike="noStrike" noProof="1" dirty="0">
              <a:latin typeface="Arial" panose="020B0604020202020204" pitchFamily="34" charset="0"/>
            </a:endParaRPr>
          </a:p>
        </p:txBody>
      </p:sp>
      <p:sp>
        <p:nvSpPr>
          <p:cNvPr id="2053" name="页脚占位符 20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2" charset="0"/>
              </a:defRPr>
            </a:lvl1pPr>
          </a:lstStyle>
          <a:p>
            <a:pPr fontAlgn="base"/>
            <a:endParaRPr lang="zh-CN" altLang="en-US" strike="noStrike" noProof="1" dirty="0"/>
          </a:p>
        </p:txBody>
      </p:sp>
      <p:sp>
        <p:nvSpPr>
          <p:cNvPr id="2054" name="灯片编号占位符 2053"/>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2" charset="0"/>
              </a:defRPr>
            </a:lvl1pPr>
          </a:lstStyle>
          <a:p>
            <a:pPr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6673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724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566738" y="304800"/>
            <a:ext cx="5890631" cy="5715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6673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724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p:sp>
        <p:nvSpPr>
          <p:cNvPr id="1026" name="标题 1025"/>
          <p:cNvSpPr>
            <a:spLocks noGrp="1"/>
          </p:cNvSpPr>
          <p:nvPr>
            <p:ph type="title"/>
          </p:nvPr>
        </p:nvSpPr>
        <p:spPr>
          <a:xfrm>
            <a:off x="574675" y="304800"/>
            <a:ext cx="8001000" cy="1216025"/>
          </a:xfrm>
          <a:prstGeom prst="rect">
            <a:avLst/>
          </a:prstGeom>
          <a:noFill/>
          <a:ln w="9525">
            <a:noFill/>
          </a:ln>
        </p:spPr>
        <p:txBody>
          <a:bodyPr anchor="b"/>
          <a:p>
            <a:pPr lvl="0" indent="0"/>
            <a:r>
              <a:rPr lang="zh-CN" altLang="en-US"/>
              <a:t>单击此处编辑母版标题样式</a:t>
            </a:r>
            <a:endParaRPr lang="zh-CN" altLang="en-US"/>
          </a:p>
        </p:txBody>
      </p:sp>
      <p:sp>
        <p:nvSpPr>
          <p:cNvPr id="1027" name="文本占位符 1026"/>
          <p:cNvSpPr>
            <a:spLocks noGrp="1"/>
          </p:cNvSpPr>
          <p:nvPr>
            <p:ph type="body"/>
          </p:nvPr>
        </p:nvSpPr>
        <p:spPr>
          <a:xfrm>
            <a:off x="566738" y="1752600"/>
            <a:ext cx="8001000" cy="4267200"/>
          </a:xfrm>
          <a:prstGeom prst="rect">
            <a:avLst/>
          </a:prstGeom>
          <a:noFill/>
          <a:ln w="9525">
            <a:noFill/>
          </a:ln>
        </p:spPr>
        <p:txBody>
          <a:bodyPr anchor="t"/>
          <a:p>
            <a:pPr lvl="0" indent="-469900"/>
            <a:r>
              <a:rPr lang="zh-CN" altLang="en-US"/>
              <a:t>单击此处编辑母版文本样式</a:t>
            </a:r>
            <a:endParaRPr lang="zh-CN" altLang="en-US"/>
          </a:p>
          <a:p>
            <a:pPr lvl="1" indent="-436245"/>
            <a:r>
              <a:rPr lang="zh-CN" altLang="en-US"/>
              <a:t>第二级</a:t>
            </a:r>
            <a:endParaRPr lang="zh-CN" altLang="en-US"/>
          </a:p>
          <a:p>
            <a:pPr lvl="2" indent="-394970"/>
            <a:r>
              <a:rPr lang="zh-CN" altLang="en-US"/>
              <a:t>第三级</a:t>
            </a:r>
            <a:endParaRPr lang="zh-CN" altLang="en-US"/>
          </a:p>
          <a:p>
            <a:pPr lvl="3" indent="-387350"/>
            <a:r>
              <a:rPr lang="zh-CN" altLang="en-US"/>
              <a:t>第四级</a:t>
            </a:r>
            <a:endParaRPr lang="zh-CN" altLang="en-US"/>
          </a:p>
          <a:p>
            <a:pPr lvl="4" indent="-398780"/>
            <a:r>
              <a:rPr lang="zh-CN" altLang="en-US"/>
              <a:t>第五级</a:t>
            </a:r>
            <a:endParaRPr lang="zh-CN" altLang="en-US"/>
          </a:p>
        </p:txBody>
      </p:sp>
      <p:sp>
        <p:nvSpPr>
          <p:cNvPr id="1028" name="任意多边形 1027"/>
          <p:cNvSpPr/>
          <p:nvPr/>
        </p:nvSpPr>
        <p:spPr>
          <a:xfrm>
            <a:off x="609600" y="1566863"/>
            <a:ext cx="7958138" cy="109537"/>
          </a:xfrm>
          <a:custGeom>
            <a:avLst/>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1029" name="直接连接符 1028"/>
          <p:cNvSpPr/>
          <p:nvPr/>
        </p:nvSpPr>
        <p:spPr>
          <a:xfrm flipV="1">
            <a:off x="609600" y="6172200"/>
            <a:ext cx="7924800" cy="0"/>
          </a:xfrm>
          <a:prstGeom prst="line">
            <a:avLst/>
          </a:prstGeom>
          <a:ln w="3175" cap="flat" cmpd="sng">
            <a:solidFill>
              <a:schemeClr val="accent2"/>
            </a:solidFill>
            <a:prstDash val="solid"/>
            <a:round/>
            <a:headEnd type="none" w="med" len="med"/>
            <a:tailEnd type="none" w="med" len="med"/>
          </a:ln>
        </p:spPr>
      </p:sp>
      <p:sp>
        <p:nvSpPr>
          <p:cNvPr id="1030" name="日期占位符 1029"/>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2" charset="0"/>
              </a:defRPr>
            </a:lvl1pPr>
          </a:lstStyle>
          <a:p>
            <a:pPr lvl="0" fontAlgn="base"/>
            <a:endParaRPr lang="zh-CN" altLang="en-US" strike="noStrike" noProof="1" dirty="0">
              <a:latin typeface="Arial" panose="020B0604020202020204" pitchFamily="34" charset="0"/>
            </a:endParaRPr>
          </a:p>
        </p:txBody>
      </p:sp>
      <p:sp>
        <p:nvSpPr>
          <p:cNvPr id="1031" name="页脚占位符 1030"/>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2" charset="0"/>
              </a:defRPr>
            </a:lvl1pPr>
          </a:lstStyle>
          <a:p>
            <a:pPr lvl="0" fontAlgn="base"/>
            <a:endParaRPr lang="zh-CN" altLang="en-US" strike="noStrike" noProof="1" dirty="0"/>
          </a:p>
        </p:txBody>
      </p:sp>
      <p:sp>
        <p:nvSpPr>
          <p:cNvPr id="1032" name="灯片编号占位符 1031"/>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2" charset="0"/>
              </a:defRPr>
            </a:lvl1pPr>
          </a:lstStyle>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cover dir="u"/>
  </p:transition>
  <p:hf sldNum="0" hdr="0" ftr="0" dt="0"/>
  <p:txStyles>
    <p:titleStyle>
      <a:lvl1pPr marL="0" lvl="0" indent="0" algn="l" defTabSz="91440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p:sp>
        <p:nvSpPr>
          <p:cNvPr id="2050" name="标题 1025"/>
          <p:cNvSpPr>
            <a:spLocks noGrp="1"/>
          </p:cNvSpPr>
          <p:nvPr>
            <p:ph type="title"/>
          </p:nvPr>
        </p:nvSpPr>
        <p:spPr>
          <a:xfrm>
            <a:off x="574675" y="304800"/>
            <a:ext cx="8001000" cy="1216025"/>
          </a:xfrm>
          <a:prstGeom prst="rect">
            <a:avLst/>
          </a:prstGeom>
          <a:noFill/>
          <a:ln w="9525">
            <a:noFill/>
          </a:ln>
        </p:spPr>
        <p:txBody>
          <a:bodyPr anchor="b"/>
          <a:p>
            <a:pPr lvl="0" indent="0"/>
            <a:r>
              <a:rPr lang="zh-CN" altLang="en-US"/>
              <a:t>单击此处编辑母版标题样式</a:t>
            </a:r>
            <a:endParaRPr lang="zh-CN" altLang="en-US"/>
          </a:p>
        </p:txBody>
      </p:sp>
      <p:sp>
        <p:nvSpPr>
          <p:cNvPr id="2051" name="文本占位符 1026"/>
          <p:cNvSpPr>
            <a:spLocks noGrp="1"/>
          </p:cNvSpPr>
          <p:nvPr>
            <p:ph type="body"/>
          </p:nvPr>
        </p:nvSpPr>
        <p:spPr>
          <a:xfrm>
            <a:off x="566738" y="1752600"/>
            <a:ext cx="8001000" cy="4267200"/>
          </a:xfrm>
          <a:prstGeom prst="rect">
            <a:avLst/>
          </a:prstGeom>
          <a:noFill/>
          <a:ln w="9525">
            <a:noFill/>
          </a:ln>
        </p:spPr>
        <p:txBody>
          <a:bodyPr anchor="t"/>
          <a:p>
            <a:pPr lvl="0" indent="-469900"/>
            <a:r>
              <a:rPr lang="zh-CN" altLang="en-US"/>
              <a:t>单击此处编辑母版文本样式</a:t>
            </a:r>
            <a:endParaRPr lang="zh-CN" altLang="en-US"/>
          </a:p>
          <a:p>
            <a:pPr lvl="1" indent="-436245"/>
            <a:r>
              <a:rPr lang="zh-CN" altLang="en-US"/>
              <a:t>第二级</a:t>
            </a:r>
            <a:endParaRPr lang="zh-CN" altLang="en-US"/>
          </a:p>
          <a:p>
            <a:pPr lvl="2" indent="-394970"/>
            <a:r>
              <a:rPr lang="zh-CN" altLang="en-US"/>
              <a:t>第三级</a:t>
            </a:r>
            <a:endParaRPr lang="zh-CN" altLang="en-US"/>
          </a:p>
          <a:p>
            <a:pPr lvl="3" indent="-387350"/>
            <a:r>
              <a:rPr lang="zh-CN" altLang="en-US"/>
              <a:t>第四级</a:t>
            </a:r>
            <a:endParaRPr lang="zh-CN" altLang="en-US"/>
          </a:p>
          <a:p>
            <a:pPr lvl="4" indent="-398780"/>
            <a:r>
              <a:rPr lang="zh-CN" altLang="en-US"/>
              <a:t>第五级</a:t>
            </a:r>
            <a:endParaRPr lang="zh-CN" altLang="en-US"/>
          </a:p>
        </p:txBody>
      </p:sp>
      <p:sp>
        <p:nvSpPr>
          <p:cNvPr id="2052" name="任意多边形 1027"/>
          <p:cNvSpPr/>
          <p:nvPr/>
        </p:nvSpPr>
        <p:spPr>
          <a:xfrm>
            <a:off x="609600" y="1566863"/>
            <a:ext cx="7958138" cy="109537"/>
          </a:xfrm>
          <a:custGeom>
            <a:avLst/>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2053" name="直接连接符 1028"/>
          <p:cNvSpPr/>
          <p:nvPr/>
        </p:nvSpPr>
        <p:spPr>
          <a:xfrm flipV="1">
            <a:off x="609600" y="6172200"/>
            <a:ext cx="7924800" cy="0"/>
          </a:xfrm>
          <a:prstGeom prst="line">
            <a:avLst/>
          </a:prstGeom>
          <a:ln w="3175" cap="flat" cmpd="sng">
            <a:solidFill>
              <a:schemeClr val="accent2"/>
            </a:solidFill>
            <a:prstDash val="solid"/>
            <a:round/>
            <a:headEnd type="none" w="med" len="med"/>
            <a:tailEnd type="none" w="med" len="med"/>
          </a:ln>
        </p:spPr>
      </p:sp>
      <p:sp>
        <p:nvSpPr>
          <p:cNvPr id="1030" name="日期占位符 1029"/>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2" charset="0"/>
              </a:defRPr>
            </a:lvl1pPr>
          </a:lstStyle>
          <a:p>
            <a:pPr lvl="0" fontAlgn="base"/>
            <a:endParaRPr lang="zh-CN" altLang="en-US" strike="noStrike" noProof="1" dirty="0">
              <a:latin typeface="Arial" panose="020B0604020202020204" pitchFamily="34" charset="0"/>
            </a:endParaRPr>
          </a:p>
        </p:txBody>
      </p:sp>
      <p:sp>
        <p:nvSpPr>
          <p:cNvPr id="1031" name="页脚占位符 1030"/>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2" charset="0"/>
              </a:defRPr>
            </a:lvl1pPr>
          </a:lstStyle>
          <a:p>
            <a:pPr lvl="0" fontAlgn="base"/>
            <a:endParaRPr lang="zh-CN" altLang="en-US" strike="noStrike" noProof="1" dirty="0"/>
          </a:p>
        </p:txBody>
      </p:sp>
      <p:sp>
        <p:nvSpPr>
          <p:cNvPr id="1032" name="灯片编号占位符 1031"/>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2" charset="0"/>
              </a:defRPr>
            </a:lvl1pPr>
          </a:lstStyle>
          <a:p>
            <a:pPr lvl="0" fontAlgn="base"/>
            <a:fld id="{9A0DB2DC-4C9A-4742-B13C-FB6460FD3503}" type="slidenum">
              <a:rPr lang="zh-CN" altLang="en-US" strike="noStrike" noProof="1" dirty="0">
                <a:latin typeface="Verdana" panose="020B0604030504040204" pitchFamily="2"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p:cover dir="u"/>
  </p:transition>
  <p:hf sldNum="0" hdr="0" ftr="0" dt="0"/>
  <p:txStyles>
    <p:titleStyle>
      <a:lvl1pPr marL="0" lvl="0" indent="0" algn="l" defTabSz="91440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7.jpeg"/><Relationship Id="rId1" Type="http://schemas.openxmlformats.org/officeDocument/2006/relationships/image" Target="../media/image6.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文本框 4097"/>
          <p:cNvSpPr txBox="1"/>
          <p:nvPr/>
        </p:nvSpPr>
        <p:spPr>
          <a:xfrm>
            <a:off x="827088" y="404813"/>
            <a:ext cx="7848600" cy="4246245"/>
          </a:xfrm>
          <a:prstGeom prst="rect">
            <a:avLst/>
          </a:prstGeom>
          <a:noFill/>
          <a:ln w="9525">
            <a:noFill/>
          </a:ln>
          <a:scene3d>
            <a:camera prst="legacyPerspectiveBottom">
              <a:rot lat="0" lon="0" rev="0"/>
            </a:camera>
            <a:lightRig rig="legacyFlat3" dir="t"/>
          </a:scene3d>
          <a:sp3d extrusionH="887400" prstMaterial="legacyMatte">
            <a:bevelT w="13500" h="13500" prst="angle"/>
            <a:bevelB w="13500" h="13500" prst="angle"/>
          </a:sp3d>
        </p:spPr>
        <p:txBody>
          <a:bodyPr>
            <a:spAutoFit/>
            <a:flatTx/>
          </a:bodyPr>
          <a:p>
            <a:pPr algn="ctr"/>
            <a:r>
              <a:rPr lang="zh-CN" altLang="en-US" sz="6600" b="1" noProof="1" dirty="0">
                <a:effectLst>
                  <a:outerShdw blurRad="38100" dist="38100" dir="2700000">
                    <a:srgbClr val="FFFFFF"/>
                  </a:outerShdw>
                </a:effectLst>
                <a:latin typeface="黑体" panose="02010609060101010101" pitchFamily="2" charset="-122"/>
                <a:ea typeface="黑体" panose="02010609060101010101" pitchFamily="2" charset="-122"/>
                <a:cs typeface="+mn-cs"/>
              </a:rPr>
              <a:t>工程造价控制</a:t>
            </a:r>
            <a:endParaRPr lang="zh-CN" altLang="en-US" sz="6600" b="1" noProof="1" dirty="0">
              <a:effectLst>
                <a:outerShdw blurRad="38100" dist="38100" dir="2700000">
                  <a:srgbClr val="FFFFFF"/>
                </a:outerShdw>
              </a:effectLst>
              <a:latin typeface="黑体" panose="02010609060101010101" pitchFamily="2" charset="-122"/>
              <a:ea typeface="黑体" panose="02010609060101010101" pitchFamily="2" charset="-122"/>
            </a:endParaRPr>
          </a:p>
          <a:p>
            <a:pPr algn="ctr"/>
            <a:endParaRPr lang="zh-CN" altLang="en-US" sz="3600" b="1" noProof="1" dirty="0">
              <a:latin typeface="黑体" panose="02010609060101010101" pitchFamily="2" charset="-122"/>
              <a:ea typeface="黑体" panose="02010609060101010101" pitchFamily="2" charset="-122"/>
            </a:endParaRPr>
          </a:p>
          <a:p>
            <a:pPr algn="ctr"/>
            <a:endParaRPr lang="zh-CN" altLang="en-US" sz="3600" b="1" noProof="1" dirty="0">
              <a:latin typeface="黑体" panose="02010609060101010101" pitchFamily="2" charset="-122"/>
              <a:ea typeface="黑体" panose="02010609060101010101" pitchFamily="2" charset="-122"/>
            </a:endParaRPr>
          </a:p>
          <a:p>
            <a:pPr algn="ctr"/>
            <a:r>
              <a:rPr lang="zh-CN" altLang="en-US" sz="3600" b="1" noProof="1" dirty="0">
                <a:latin typeface="黑体" panose="02010609060101010101" pitchFamily="2" charset="-122"/>
                <a:ea typeface="黑体" panose="02010609060101010101" pitchFamily="2" charset="-122"/>
                <a:cs typeface="+mn-cs"/>
              </a:rPr>
              <a:t>单元</a:t>
            </a:r>
            <a:r>
              <a:rPr lang="en-US" altLang="x-none" sz="3600" b="1" noProof="1" dirty="0">
                <a:latin typeface="黑体" panose="02010609060101010101" pitchFamily="2" charset="-122"/>
                <a:ea typeface="黑体" panose="02010609060101010101" pitchFamily="2" charset="-122"/>
                <a:cs typeface="+mn-cs"/>
              </a:rPr>
              <a:t>1 </a:t>
            </a:r>
            <a:r>
              <a:rPr lang="zh-CN" altLang="en-US" sz="3600" b="1" noProof="1" dirty="0">
                <a:latin typeface="黑体" panose="02010609060101010101" pitchFamily="2" charset="-122"/>
                <a:ea typeface="黑体" panose="02010609060101010101" pitchFamily="2" charset="-122"/>
                <a:cs typeface="+mn-cs"/>
              </a:rPr>
              <a:t>工程造价控制基础知识</a:t>
            </a:r>
            <a:endParaRPr lang="zh-CN" altLang="en-US" sz="3600" b="1" noProof="1" dirty="0">
              <a:latin typeface="黑体" panose="02010609060101010101" pitchFamily="2" charset="-122"/>
              <a:ea typeface="黑体" panose="02010609060101010101" pitchFamily="2" charset="-122"/>
            </a:endParaRPr>
          </a:p>
          <a:p>
            <a:pPr algn="ctr"/>
            <a:endParaRPr lang="zh-CN" altLang="en-US" sz="3600" b="1" noProof="1" dirty="0">
              <a:latin typeface="黑体" panose="02010609060101010101" pitchFamily="2" charset="-122"/>
              <a:ea typeface="黑体" panose="02010609060101010101" pitchFamily="2" charset="-122"/>
            </a:endParaRPr>
          </a:p>
          <a:p>
            <a:pPr algn="ctr"/>
            <a:endParaRPr lang="zh-CN" altLang="en-US" sz="3600" b="1" noProof="1" dirty="0">
              <a:latin typeface="黑体" panose="02010609060101010101" pitchFamily="2" charset="-122"/>
              <a:ea typeface="黑体" panose="02010609060101010101" pitchFamily="2" charset="-122"/>
            </a:endParaRPr>
          </a:p>
          <a:p>
            <a:pPr algn="ctr"/>
            <a:endParaRPr lang="zh-CN" altLang="en-US" sz="2400" b="1" noProof="1" dirty="0">
              <a:latin typeface="宋体" panose="02010600030101010101" pitchFamily="2" charset="-122"/>
            </a:endParaRPr>
          </a:p>
        </p:txBody>
      </p:sp>
    </p:spTree>
  </p:cSld>
  <p:clrMapOvr>
    <a:masterClrMapping/>
  </p:clrMapOvr>
  <p:transition spd="med">
    <p:cover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标题 1"/>
          <p:cNvSpPr>
            <a:spLocks noGrp="1"/>
          </p:cNvSpPr>
          <p:nvPr>
            <p:ph type="title"/>
          </p:nvPr>
        </p:nvSpPr>
        <p:spPr/>
        <p:txBody>
          <a:bodyPr anchor="b"/>
          <a:p>
            <a:endParaRPr lang="zh-CN" altLang="en-US"/>
          </a:p>
        </p:txBody>
      </p:sp>
      <p:sp>
        <p:nvSpPr>
          <p:cNvPr id="15362" name="内容占位符 2"/>
          <p:cNvSpPr>
            <a:spLocks noGrp="1"/>
          </p:cNvSpPr>
          <p:nvPr>
            <p:ph idx="1"/>
          </p:nvPr>
        </p:nvSpPr>
        <p:spPr/>
        <p:txBody>
          <a:bodyPr anchor="t"/>
          <a:p>
            <a:r>
              <a:rPr lang="zh-CN" altLang="en-US" sz="2400">
                <a:latin typeface="楷体" panose="02010609060101010101" charset="-122"/>
                <a:ea typeface="楷体" panose="02010609060101010101" charset="-122"/>
              </a:rPr>
              <a:t>虽然在1992年停工时，混凝土空壳建设已完毕，但它的安全性从来没被验证为可供人居住，大楼没有装上窗户及外墙模板、亦无任何内部装置。极差的混凝土质量致使大楼地基沉降，就算要恢复建设也需对框架进行重新翻修。</a:t>
            </a:r>
            <a:endParaRPr lang="zh-CN" altLang="en-US" sz="2400">
              <a:latin typeface="楷体" panose="02010609060101010101" charset="-122"/>
              <a:ea typeface="楷体" panose="02010609060101010101" charset="-122"/>
            </a:endParaRPr>
          </a:p>
          <a:p>
            <a:r>
              <a:rPr lang="zh-CN" altLang="en-US" sz="2400">
                <a:latin typeface="楷体" panose="02010609060101010101" charset="-122"/>
                <a:ea typeface="楷体" panose="02010609060101010101" charset="-122"/>
              </a:rPr>
              <a:t>朝鲜政府仍然在寻求外国投资，金额大概为3亿美元。估计朝鲜很难吸引到投资者，因为政府对游人来朝鲜旅游政策非常紧，每年只允许接待大概130，000个游客，其中来平壤的几乎没有。更糟的是朝鲜常年的干旱、饥荒将导致这个五星级饭店运营起来极其困难。</a:t>
            </a:r>
            <a:endParaRPr lang="zh-CN" altLang="en-US" sz="2400">
              <a:latin typeface="楷体" panose="02010609060101010101" charset="-122"/>
              <a:ea typeface="楷体" panose="02010609060101010101" charset="-122"/>
            </a:endParaRPr>
          </a:p>
        </p:txBody>
      </p:sp>
    </p:spTree>
  </p:cSld>
  <p:clrMapOvr>
    <a:masterClrMapping/>
  </p:clrMapOvr>
  <p:transition spd="med">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p:txBody>
          <a:bodyPr anchor="b"/>
          <a:p>
            <a:r>
              <a:rPr lang="zh-CN" altLang="en-US"/>
              <a:t>复工</a:t>
            </a:r>
            <a:endParaRPr lang="zh-CN" altLang="en-US"/>
          </a:p>
        </p:txBody>
      </p:sp>
      <p:sp>
        <p:nvSpPr>
          <p:cNvPr id="16386" name="内容占位符 2"/>
          <p:cNvSpPr>
            <a:spLocks noGrp="1"/>
          </p:cNvSpPr>
          <p:nvPr>
            <p:ph idx="1"/>
          </p:nvPr>
        </p:nvSpPr>
        <p:spPr>
          <a:xfrm>
            <a:off x="109538" y="1752600"/>
            <a:ext cx="8839200" cy="4267200"/>
          </a:xfrm>
        </p:spPr>
        <p:txBody>
          <a:bodyPr anchor="t"/>
          <a:p>
            <a:r>
              <a:rPr lang="zh-CN" altLang="en-US" sz="2400">
                <a:latin typeface="楷体" panose="02010609060101010101" charset="-122"/>
                <a:ea typeface="楷体" panose="02010609060101010101" charset="-122"/>
              </a:rPr>
              <a:t>据《朝日新闻》2008年7月报道，埃及电信巨头Orascom集团最近开始重新修建柳京饭店。</a:t>
            </a:r>
            <a:endParaRPr lang="zh-CN" altLang="en-US" sz="2400">
              <a:latin typeface="楷体" panose="02010609060101010101" charset="-122"/>
              <a:ea typeface="楷体" panose="02010609060101010101" charset="-122"/>
            </a:endParaRPr>
          </a:p>
          <a:p>
            <a:r>
              <a:rPr lang="zh-CN" altLang="en-US" sz="2400">
                <a:latin typeface="楷体" panose="02010609060101010101" charset="-122"/>
                <a:ea typeface="楷体" panose="02010609060101010101" charset="-122"/>
              </a:rPr>
              <a:t>曾被《时尚先生》（Esquire）杂志评为“人类有史以来最糟糕建筑”的朝鲜柳京饭店（Ryugyong Hotel）在停建16年之后，已经开始重新开工建设。</a:t>
            </a:r>
            <a:endParaRPr lang="zh-CN" altLang="en-US" sz="2400">
              <a:latin typeface="楷体" panose="02010609060101010101" charset="-122"/>
              <a:ea typeface="楷体" panose="02010609060101010101" charset="-122"/>
            </a:endParaRPr>
          </a:p>
          <a:p>
            <a:r>
              <a:rPr lang="zh-CN" altLang="en-US" sz="2400">
                <a:latin typeface="楷体" panose="02010609060101010101" charset="-122"/>
                <a:ea typeface="楷体" panose="02010609060101010101" charset="-122"/>
              </a:rPr>
              <a:t>据居住在平壤的外国人称，埃及电信巨头Orascom集团最近开始重新修建柳京饭店。柳京饭店共105层，呈三角金字塔型。目前只修成了主体结构。</a:t>
            </a:r>
            <a:endParaRPr lang="zh-CN" altLang="en-US" sz="2400">
              <a:latin typeface="楷体" panose="02010609060101010101" charset="-122"/>
              <a:ea typeface="楷体" panose="02010609060101010101" charset="-122"/>
            </a:endParaRPr>
          </a:p>
          <a:p>
            <a:r>
              <a:rPr lang="zh-CN" altLang="en-US" sz="2400">
                <a:latin typeface="楷体" panose="02010609060101010101" charset="-122"/>
                <a:ea typeface="楷体" panose="02010609060101010101" charset="-122"/>
              </a:rPr>
              <a:t>Orascom集团给这座混凝土外壳加上了玻璃幕，并安装了通讯天线，还公布了一位艺术家对饭店外观的构想。该集团的一位官员表示Orascom电信子公司确实参与了这一项目，但他未透露细节。</a:t>
            </a:r>
            <a:endParaRPr lang="zh-CN" altLang="en-US" sz="2400">
              <a:latin typeface="楷体" panose="02010609060101010101" charset="-122"/>
              <a:ea typeface="楷体" panose="02010609060101010101" charset="-122"/>
            </a:endParaRPr>
          </a:p>
          <a:p>
            <a:endParaRPr lang="zh-CN" altLang="en-US" sz="2400">
              <a:latin typeface="楷体" panose="02010609060101010101" charset="-122"/>
              <a:ea typeface="楷体" panose="02010609060101010101" charset="-122"/>
            </a:endParaRPr>
          </a:p>
        </p:txBody>
      </p:sp>
    </p:spTree>
  </p:cSld>
  <p:clrMapOvr>
    <a:masterClrMapping/>
  </p:clrMapOvr>
  <p:transition spd="med">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标题 1"/>
          <p:cNvSpPr>
            <a:spLocks noGrp="1"/>
          </p:cNvSpPr>
          <p:nvPr>
            <p:ph type="title"/>
          </p:nvPr>
        </p:nvSpPr>
        <p:spPr/>
        <p:txBody>
          <a:bodyPr anchor="b"/>
          <a:p>
            <a:r>
              <a:rPr lang="zh-CN" altLang="zh-CN"/>
              <a:t>收尾</a:t>
            </a:r>
            <a:endParaRPr lang="zh-CN" altLang="zh-CN"/>
          </a:p>
        </p:txBody>
      </p:sp>
      <p:sp>
        <p:nvSpPr>
          <p:cNvPr id="17410" name="内容占位符 2"/>
          <p:cNvSpPr>
            <a:spLocks noGrp="1"/>
          </p:cNvSpPr>
          <p:nvPr>
            <p:ph idx="1"/>
          </p:nvPr>
        </p:nvSpPr>
        <p:spPr/>
        <p:txBody>
          <a:bodyPr anchor="t"/>
          <a:p>
            <a:r>
              <a:rPr lang="zh-CN" altLang="en-US" sz="2400">
                <a:latin typeface="楷体" panose="02010609060101010101" charset="-122"/>
                <a:ea typeface="楷体" panose="02010609060101010101" charset="-122"/>
              </a:rPr>
              <a:t>最新的消息是，埃及的电信集团Orascom集团投资开始继续柳京饭店的收尾工程，日前建筑物外部的玻璃已经完成镶嵌。韩国媒体估计，完成这个巨大建筑的施工和装修将耗资20亿美元。这家饭店设计有3000间客房，7个旋转餐厅，还有赌场、夜总会等</a:t>
            </a:r>
            <a:endParaRPr lang="zh-CN" altLang="en-US" sz="2400">
              <a:latin typeface="楷体" panose="02010609060101010101" charset="-122"/>
              <a:ea typeface="楷体" panose="02010609060101010101" charset="-122"/>
            </a:endParaRPr>
          </a:p>
        </p:txBody>
      </p:sp>
    </p:spTree>
  </p:cSld>
  <p:clrMapOvr>
    <a:masterClrMapping/>
  </p:clrMapOvr>
  <p:transition spd="med">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标题 1"/>
          <p:cNvSpPr>
            <a:spLocks noGrp="1"/>
          </p:cNvSpPr>
          <p:nvPr>
            <p:ph type="title"/>
          </p:nvPr>
        </p:nvSpPr>
        <p:spPr/>
        <p:txBody>
          <a:bodyPr anchor="b"/>
          <a:p>
            <a:r>
              <a:rPr lang="zh-CN" altLang="en-US"/>
              <a:t>完工</a:t>
            </a:r>
            <a:endParaRPr lang="zh-CN" altLang="en-US"/>
          </a:p>
        </p:txBody>
      </p:sp>
      <p:sp>
        <p:nvSpPr>
          <p:cNvPr id="18434" name="内容占位符 2"/>
          <p:cNvSpPr>
            <a:spLocks noGrp="1"/>
          </p:cNvSpPr>
          <p:nvPr>
            <p:ph idx="1"/>
          </p:nvPr>
        </p:nvSpPr>
        <p:spPr>
          <a:xfrm>
            <a:off x="261938" y="1752600"/>
            <a:ext cx="8513762" cy="4267200"/>
          </a:xfrm>
        </p:spPr>
        <p:txBody>
          <a:bodyPr anchor="t"/>
          <a:p>
            <a:r>
              <a:rPr lang="zh-CN" altLang="en-US" sz="2400">
                <a:latin typeface="楷体" panose="02010609060101010101" charset="-122"/>
                <a:ea typeface="楷体" panose="02010609060101010101" charset="-122"/>
              </a:rPr>
              <a:t>朝鲜最高楼柳京饭店即将建成。柳京饭店曾被称为世界最大烂尾楼，又被评为“人类有史以来最糟糕建筑”。自从1987年开工以来，几经拖延和停工，24年后终将完工。不过韩国建筑专家提出质疑，柳京饭店恐有倒塌危机。</a:t>
            </a:r>
            <a:endParaRPr lang="zh-CN" altLang="en-US" sz="2400">
              <a:latin typeface="楷体" panose="02010609060101010101" charset="-122"/>
              <a:ea typeface="楷体" panose="02010609060101010101" charset="-122"/>
            </a:endParaRPr>
          </a:p>
          <a:p>
            <a:r>
              <a:rPr lang="zh-CN" altLang="en-US" sz="2400">
                <a:latin typeface="楷体" panose="02010609060101010101" charset="-122"/>
                <a:ea typeface="楷体" panose="02010609060101010101" charset="-122"/>
              </a:rPr>
              <a:t>1992年停工后，驻韩欧盟商会考察该建筑并得出结论，由于混凝土质量问题造成地基下沉，如果要恢复建设恐怕需要对框架进行重新翻修。如今，韩国的一些建筑专家认为，柳京饭店的设计先天不良，他们对饭店的结构持怀疑态度，有的人甚至认为，硬要将柳京饭店盖起来，恐怕有倒塌的危机。</a:t>
            </a:r>
            <a:endParaRPr lang="zh-CN" altLang="en-US" sz="2400">
              <a:latin typeface="楷体" panose="02010609060101010101" charset="-122"/>
              <a:ea typeface="楷体" panose="02010609060101010101" charset="-122"/>
            </a:endParaRPr>
          </a:p>
        </p:txBody>
      </p:sp>
    </p:spTree>
  </p:cSld>
  <p:clrMapOvr>
    <a:masterClrMapping/>
  </p:clrMapOvr>
  <p:transition spd="med">
    <p:cover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标题 1"/>
          <p:cNvSpPr>
            <a:spLocks noGrp="1"/>
          </p:cNvSpPr>
          <p:nvPr>
            <p:ph type="title"/>
          </p:nvPr>
        </p:nvSpPr>
        <p:spPr/>
        <p:txBody>
          <a:bodyPr anchor="b"/>
          <a:p>
            <a:r>
              <a:rPr lang="zh-CN" altLang="en-US"/>
              <a:t>竣工</a:t>
            </a:r>
            <a:endParaRPr lang="zh-CN" altLang="en-US"/>
          </a:p>
        </p:txBody>
      </p:sp>
      <p:sp>
        <p:nvSpPr>
          <p:cNvPr id="19458" name="内容占位符 2"/>
          <p:cNvSpPr>
            <a:spLocks noGrp="1"/>
          </p:cNvSpPr>
          <p:nvPr>
            <p:ph idx="1"/>
          </p:nvPr>
        </p:nvSpPr>
        <p:spPr/>
        <p:txBody>
          <a:bodyPr anchor="t"/>
          <a:p>
            <a:r>
              <a:rPr lang="zh-CN" altLang="en-US" sz="2400">
                <a:latin typeface="楷体" panose="02010609060101010101" charset="-122"/>
                <a:ea typeface="楷体" panose="02010609060101010101" charset="-122"/>
              </a:rPr>
              <a:t>2016年12月16日，耗时将近30年，朝鲜平壤摩天大楼柳京饭店近日竣工</a:t>
            </a:r>
            <a:endParaRPr lang="zh-CN" altLang="en-US" sz="2400">
              <a:latin typeface="楷体" panose="02010609060101010101" charset="-122"/>
              <a:ea typeface="楷体" panose="02010609060101010101" charset="-122"/>
            </a:endParaRPr>
          </a:p>
        </p:txBody>
      </p:sp>
    </p:spTree>
  </p:cSld>
  <p:clrMapOvr>
    <a:masterClrMapping/>
  </p:clrMapOvr>
  <p:transition spd="med">
    <p:cover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6385" name="组合 90115"/>
          <p:cNvGrpSpPr/>
          <p:nvPr/>
        </p:nvGrpSpPr>
        <p:grpSpPr>
          <a:xfrm>
            <a:off x="10795" y="0"/>
            <a:ext cx="1979613" cy="6858000"/>
            <a:chOff x="0" y="0"/>
            <a:chExt cx="1247" cy="4320"/>
          </a:xfrm>
        </p:grpSpPr>
        <p:sp>
          <p:nvSpPr>
            <p:cNvPr id="16386" name="矩形 90116"/>
            <p:cNvSpPr/>
            <p:nvPr/>
          </p:nvSpPr>
          <p:spPr>
            <a:xfrm>
              <a:off x="0" y="0"/>
              <a:ext cx="340" cy="4320"/>
            </a:xfrm>
            <a:prstGeom prst="rect">
              <a:avLst/>
            </a:prstGeom>
            <a:solidFill>
              <a:srgbClr val="99CB99"/>
            </a:solidFill>
            <a:ln w="9525" cap="flat" cmpd="sng">
              <a:solidFill>
                <a:schemeClr val="tx1"/>
              </a:solidFill>
              <a:prstDash val="solid"/>
              <a:miter/>
              <a:headEnd type="none" w="med" len="med"/>
              <a:tailEnd type="none" w="med" len="med"/>
            </a:ln>
          </p:spPr>
          <p:txBody>
            <a:bodyPr anchor="t"/>
            <a:p>
              <a:endParaRPr lang="zh-CN" altLang="en-US">
                <a:latin typeface="Times New Roman" panose="02020603050405020304" pitchFamily="2" charset="0"/>
              </a:endParaRPr>
            </a:p>
          </p:txBody>
        </p:sp>
        <p:sp>
          <p:nvSpPr>
            <p:cNvPr id="16387" name="任意多边形 90117"/>
            <p:cNvSpPr/>
            <p:nvPr/>
          </p:nvSpPr>
          <p:spPr>
            <a:xfrm>
              <a:off x="0" y="0"/>
              <a:ext cx="1247" cy="845"/>
            </a:xfrm>
            <a:custGeom>
              <a:avLst/>
              <a:gdLst/>
              <a:ahLst/>
              <a:cxnLst>
                <a:cxn ang="270">
                  <a:pos x="15586" y="0"/>
                </a:cxn>
                <a:cxn ang="90">
                  <a:pos x="15586" y="12158"/>
                </a:cxn>
                <a:cxn ang="90">
                  <a:pos x="2993" y="21600"/>
                </a:cxn>
                <a:cxn ang="0">
                  <a:pos x="21600" y="6079"/>
                </a:cxn>
              </a:cxnLst>
              <a:pathLst>
                <a:path w="21600" h="21600">
                  <a:moveTo>
                    <a:pt x="21600" y="6079"/>
                  </a:moveTo>
                  <a:lnTo>
                    <a:pt x="15586" y="0"/>
                  </a:lnTo>
                  <a:lnTo>
                    <a:pt x="15586" y="3150"/>
                  </a:lnTo>
                  <a:lnTo>
                    <a:pt x="12427" y="3150"/>
                  </a:lnTo>
                  <a:cubicBezTo>
                    <a:pt x="5564" y="3150"/>
                    <a:pt x="0" y="7183"/>
                    <a:pt x="0" y="12158"/>
                  </a:cubicBezTo>
                  <a:lnTo>
                    <a:pt x="0" y="21600"/>
                  </a:lnTo>
                  <a:lnTo>
                    <a:pt x="5987" y="21600"/>
                  </a:lnTo>
                  <a:lnTo>
                    <a:pt x="5987" y="12158"/>
                  </a:lnTo>
                  <a:cubicBezTo>
                    <a:pt x="5987" y="10418"/>
                    <a:pt x="8870" y="9008"/>
                    <a:pt x="12427" y="9008"/>
                  </a:cubicBezTo>
                  <a:lnTo>
                    <a:pt x="15586" y="9008"/>
                  </a:lnTo>
                  <a:lnTo>
                    <a:pt x="15586" y="12158"/>
                  </a:lnTo>
                  <a:close/>
                </a:path>
              </a:pathLst>
            </a:custGeom>
            <a:solidFill>
              <a:schemeClr val="folHlink"/>
            </a:solidFill>
            <a:ln w="9525" cap="flat" cmpd="sng">
              <a:solidFill>
                <a:schemeClr val="tx1"/>
              </a:solidFill>
              <a:prstDash val="solid"/>
              <a:miter/>
              <a:headEnd type="none" w="med" len="med"/>
              <a:tailEnd type="none" w="med" len="med"/>
            </a:ln>
          </p:spPr>
          <p:txBody>
            <a:bodyPr/>
            <a:p>
              <a:endParaRPr lang="zh-CN" altLang="en-US"/>
            </a:p>
          </p:txBody>
        </p:sp>
      </p:grpSp>
      <p:sp>
        <p:nvSpPr>
          <p:cNvPr id="16388" name="矩形 90118"/>
          <p:cNvSpPr/>
          <p:nvPr/>
        </p:nvSpPr>
        <p:spPr>
          <a:xfrm>
            <a:off x="1187450" y="765175"/>
            <a:ext cx="2160588" cy="64928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3200" b="1" dirty="0">
                <a:latin typeface="Arial" panose="020B0604020202020204" pitchFamily="34" charset="0"/>
              </a:rPr>
              <a:t>中国古代</a:t>
            </a:r>
            <a:endParaRPr lang="zh-CN" altLang="en-US" sz="3200" b="1" dirty="0">
              <a:latin typeface="Arial" panose="020B0604020202020204" pitchFamily="34" charset="0"/>
            </a:endParaRPr>
          </a:p>
        </p:txBody>
      </p:sp>
      <p:sp>
        <p:nvSpPr>
          <p:cNvPr id="16390" name="文本框 90120"/>
          <p:cNvSpPr txBox="1"/>
          <p:nvPr/>
        </p:nvSpPr>
        <p:spPr>
          <a:xfrm>
            <a:off x="1110615" y="2254885"/>
            <a:ext cx="7129463" cy="1198880"/>
          </a:xfrm>
          <a:prstGeom prst="rect">
            <a:avLst/>
          </a:prstGeom>
          <a:noFill/>
          <a:ln w="9525">
            <a:noFill/>
          </a:ln>
        </p:spPr>
        <p:txBody>
          <a:bodyPr anchor="t">
            <a:spAutoFit/>
          </a:bodyPr>
          <a:p>
            <a:r>
              <a:rPr lang="zh-CN" altLang="en-US" b="1" dirty="0">
                <a:latin typeface="Arial" panose="020B0604020202020204" pitchFamily="34" charset="0"/>
                <a:sym typeface="+mn-ea"/>
              </a:rPr>
              <a:t>丁渭造宫</a:t>
            </a:r>
            <a:endParaRPr lang="zh-CN" altLang="en-US" b="1" dirty="0">
              <a:solidFill>
                <a:srgbClr val="CC0099"/>
              </a:solidFill>
              <a:latin typeface="Arial" panose="020B0604020202020204" pitchFamily="34" charset="0"/>
            </a:endParaRPr>
          </a:p>
          <a:p>
            <a:r>
              <a:rPr lang="zh-CN" altLang="en-US" b="1" dirty="0">
                <a:latin typeface="Arial" panose="020B0604020202020204" pitchFamily="34" charset="0"/>
              </a:rPr>
              <a:t>      北宋时期丁渭修复皇宫工程中采  用的挖沟取土，以沟运料，废料填沟的办法，所取得的“一举三得”的显效，可谓古代工程管理的范例。其中也包括算工算料方面的方法和经验。</a:t>
            </a:r>
            <a:endParaRPr lang="zh-CN" altLang="en-US" b="1" dirty="0">
              <a:latin typeface="Arial" panose="020B0604020202020204" pitchFamily="34" charset="0"/>
            </a:endParaRPr>
          </a:p>
        </p:txBody>
      </p:sp>
    </p:spTree>
  </p:cSld>
  <p:clrMapOvr>
    <a:masterClrMapping/>
  </p:clrMapOvr>
  <p:transition spd="med">
    <p:cover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文本占位符 91138"/>
          <p:cNvSpPr>
            <a:spLocks noGrp="1"/>
          </p:cNvSpPr>
          <p:nvPr>
            <p:ph idx="1"/>
          </p:nvPr>
        </p:nvSpPr>
        <p:spPr>
          <a:xfrm>
            <a:off x="539750" y="620713"/>
            <a:ext cx="8316913" cy="5688012"/>
          </a:xfrm>
        </p:spPr>
        <p:txBody>
          <a:bodyPr anchor="t"/>
          <a:p>
            <a:pPr>
              <a:lnSpc>
                <a:spcPct val="80000"/>
              </a:lnSpc>
            </a:pPr>
            <a:r>
              <a:rPr lang="zh-CN" altLang="en-US" sz="2000" b="1" dirty="0">
                <a:solidFill>
                  <a:srgbClr val="CC0099"/>
                </a:solidFill>
              </a:rPr>
              <a:t>著名的古代土木建筑家北宋李诫</a:t>
            </a:r>
            <a:endParaRPr lang="zh-CN" altLang="en-US" sz="2000" b="1" dirty="0">
              <a:solidFill>
                <a:srgbClr val="CC0099"/>
              </a:solidFill>
            </a:endParaRPr>
          </a:p>
          <a:p>
            <a:pPr>
              <a:lnSpc>
                <a:spcPct val="80000"/>
              </a:lnSpc>
              <a:buNone/>
            </a:pPr>
            <a:r>
              <a:rPr lang="zh-CN" altLang="en-US" sz="2000" dirty="0"/>
              <a:t>      </a:t>
            </a:r>
            <a:r>
              <a:rPr lang="zh-CN" altLang="en-US" sz="2000" b="1" dirty="0"/>
              <a:t>他编修的</a:t>
            </a:r>
            <a:r>
              <a:rPr lang="en-US" altLang="zh-CN" sz="2000" b="1"/>
              <a:t>《</a:t>
            </a:r>
            <a:r>
              <a:rPr lang="zh-CN" altLang="en-US" sz="2000" b="1" dirty="0"/>
              <a:t>营造法式</a:t>
            </a:r>
            <a:r>
              <a:rPr lang="en-US" altLang="zh-CN" sz="2000" b="1"/>
              <a:t>》</a:t>
            </a:r>
            <a:r>
              <a:rPr lang="zh-CN" altLang="en-US" sz="2000" b="1" dirty="0"/>
              <a:t>，成书于公元</a:t>
            </a:r>
            <a:r>
              <a:rPr lang="en-US" altLang="zh-CN" sz="2000" b="1"/>
              <a:t>1100</a:t>
            </a:r>
            <a:r>
              <a:rPr lang="zh-CN" altLang="en-US" sz="2000" b="1" dirty="0"/>
              <a:t>年。它不仅是土木建筑工程技术的巨著，也是工料计算方 面的巨著。</a:t>
            </a:r>
            <a:r>
              <a:rPr lang="en-US" altLang="zh-CN" sz="2000" b="1"/>
              <a:t>《</a:t>
            </a:r>
            <a:r>
              <a:rPr lang="zh-CN" altLang="en-US" sz="2000" b="1" dirty="0"/>
              <a:t>营造法式</a:t>
            </a:r>
            <a:r>
              <a:rPr lang="en-US" altLang="zh-CN" sz="2000" b="1"/>
              <a:t>》</a:t>
            </a:r>
            <a:r>
              <a:rPr lang="zh-CN" altLang="en-US" sz="2000" b="1" dirty="0"/>
              <a:t>共有三十四卷，分为释名、各作制度、功限、料例和图样五个部分。第一、二卷主要是对土木建筑名词术语的考证；第三至十五卷是石作、木作、瓦作等各作制 度，说明各作的施工技术和方法；第十六至二十五卷是各工种计算用工量的规定；第二十六卷至二十八卷是各工种计算用料的规定；第二十九至三十四卷是图样。从上述内容可以看到 三十四卷中，有十三卷是关于算工算料的规定。这些规定，我们也可以看作是古代的工料定额。</a:t>
            </a:r>
            <a:endParaRPr lang="zh-CN" altLang="en-US" sz="2000" b="1" dirty="0"/>
          </a:p>
          <a:p>
            <a:pPr>
              <a:lnSpc>
                <a:spcPct val="80000"/>
              </a:lnSpc>
            </a:pPr>
            <a:r>
              <a:rPr lang="zh-CN" altLang="en-US" sz="2000" b="1" dirty="0">
                <a:solidFill>
                  <a:srgbClr val="CC0099"/>
                </a:solidFill>
              </a:rPr>
              <a:t>清工部</a:t>
            </a:r>
            <a:r>
              <a:rPr lang="en-US" altLang="zh-CN" sz="2000" b="1">
                <a:solidFill>
                  <a:srgbClr val="CC0099"/>
                </a:solidFill>
              </a:rPr>
              <a:t>《</a:t>
            </a:r>
            <a:r>
              <a:rPr lang="zh-CN" altLang="en-US" sz="2000" b="1" dirty="0">
                <a:solidFill>
                  <a:srgbClr val="CC0099"/>
                </a:solidFill>
              </a:rPr>
              <a:t>工程做法则例</a:t>
            </a:r>
            <a:r>
              <a:rPr lang="en-US" altLang="zh-CN" sz="2000" b="1">
                <a:solidFill>
                  <a:srgbClr val="CC0099"/>
                </a:solidFill>
              </a:rPr>
              <a:t>》</a:t>
            </a:r>
            <a:r>
              <a:rPr lang="zh-CN" altLang="en-US" sz="2000" b="1" dirty="0"/>
              <a:t>中，也有许多内容是说明工料计算方法的，甚至可以说它主要是一部算工算料的书。梁思成先生在</a:t>
            </a:r>
            <a:r>
              <a:rPr lang="en-US" altLang="zh-CN" sz="2000" b="1"/>
              <a:t>《</a:t>
            </a:r>
            <a:r>
              <a:rPr lang="zh-CN" altLang="en-US" sz="2000" b="1" dirty="0"/>
              <a:t>清式营造则例</a:t>
            </a:r>
            <a:r>
              <a:rPr lang="en-US" altLang="zh-CN" sz="2000" b="1"/>
              <a:t>》</a:t>
            </a:r>
            <a:r>
              <a:rPr lang="zh-CN" altLang="en-US" sz="2000" b="1" dirty="0"/>
              <a:t>一书的序中曾说，清工部“</a:t>
            </a:r>
            <a:r>
              <a:rPr lang="en-US" altLang="zh-CN" sz="2000" b="1"/>
              <a:t>《</a:t>
            </a:r>
            <a:r>
              <a:rPr lang="zh-CN" altLang="en-US" sz="2000" b="1" dirty="0"/>
              <a:t>工程做法则例</a:t>
            </a:r>
            <a:r>
              <a:rPr lang="en-US" altLang="zh-CN" sz="2000" b="1"/>
              <a:t>》</a:t>
            </a:r>
            <a:r>
              <a:rPr lang="zh-CN" altLang="en-US" sz="2000" b="1" dirty="0"/>
              <a:t>是一部名不符实的书，因为它既非做法，也非则例，只是二十七种建筑物的各部尺寸单和瓦工油漆等作的算工算料算帐法”。在古代和近代，在算工算料方面流传许多秘传抄本，其中失传很多。</a:t>
            </a:r>
            <a:endParaRPr lang="zh-CN" altLang="en-US" sz="2000" b="1" dirty="0"/>
          </a:p>
          <a:p>
            <a:pPr>
              <a:lnSpc>
                <a:spcPct val="80000"/>
              </a:lnSpc>
            </a:pPr>
            <a:r>
              <a:rPr lang="zh-CN" altLang="en-US" sz="2000" b="1" dirty="0">
                <a:solidFill>
                  <a:srgbClr val="CC0099"/>
                </a:solidFill>
              </a:rPr>
              <a:t>梁思成先生</a:t>
            </a:r>
            <a:r>
              <a:rPr lang="zh-CN" altLang="en-US" sz="2000" b="1" dirty="0"/>
              <a:t>根据所搜集到的秘传抄本编著的</a:t>
            </a:r>
            <a:r>
              <a:rPr lang="en-US" altLang="zh-CN" sz="2000" b="1"/>
              <a:t>《</a:t>
            </a:r>
            <a:r>
              <a:rPr lang="zh-CN" altLang="en-US" sz="2000" b="1" dirty="0"/>
              <a:t>营造算例</a:t>
            </a:r>
            <a:r>
              <a:rPr lang="en-US" altLang="zh-CN" sz="2000" b="1"/>
              <a:t>》</a:t>
            </a:r>
            <a:r>
              <a:rPr lang="zh-CN" altLang="en-US" sz="2000" b="1" dirty="0"/>
              <a:t>，在标列尺寸方面的确是一部原则的书，在权衡比例上则有计算的程式，</a:t>
            </a:r>
            <a:r>
              <a:rPr lang="en-US" altLang="zh-CN" sz="2000" b="1"/>
              <a:t>……</a:t>
            </a:r>
            <a:r>
              <a:rPr lang="zh-CN" altLang="en-US" sz="2000" b="1" dirty="0"/>
              <a:t>其主要目的在算料”</a:t>
            </a:r>
            <a:endParaRPr lang="zh-CN" altLang="en-US" sz="2000" b="1" dirty="0"/>
          </a:p>
          <a:p>
            <a:pPr>
              <a:lnSpc>
                <a:spcPct val="80000"/>
              </a:lnSpc>
            </a:pPr>
            <a:r>
              <a:rPr lang="zh-CN" altLang="en-US" sz="2000" b="1" dirty="0"/>
              <a:t>这都说明，在中国古代工程中，是很重视人工、材料消耗的计算的，并已形成了许多则例。如果说长时期人们生产中积累的丰富经验是定额产生的土壤，那末这些则例可看作是材料、人工定额的原始形态。</a:t>
            </a:r>
            <a:endParaRPr lang="zh-CN" altLang="en-US" sz="2000" b="1" dirty="0"/>
          </a:p>
        </p:txBody>
      </p:sp>
      <p:grpSp>
        <p:nvGrpSpPr>
          <p:cNvPr id="17410" name="组合 91139"/>
          <p:cNvGrpSpPr/>
          <p:nvPr/>
        </p:nvGrpSpPr>
        <p:grpSpPr>
          <a:xfrm>
            <a:off x="0" y="0"/>
            <a:ext cx="1979613" cy="6858000"/>
            <a:chOff x="0" y="0"/>
            <a:chExt cx="1247" cy="4320"/>
          </a:xfrm>
        </p:grpSpPr>
        <p:sp>
          <p:nvSpPr>
            <p:cNvPr id="17411" name="矩形 91140"/>
            <p:cNvSpPr/>
            <p:nvPr/>
          </p:nvSpPr>
          <p:spPr>
            <a:xfrm>
              <a:off x="0" y="0"/>
              <a:ext cx="340" cy="4320"/>
            </a:xfrm>
            <a:prstGeom prst="rect">
              <a:avLst/>
            </a:prstGeom>
            <a:solidFill>
              <a:srgbClr val="99CB99"/>
            </a:solidFill>
            <a:ln w="9525" cap="flat" cmpd="sng">
              <a:solidFill>
                <a:schemeClr val="tx1"/>
              </a:solidFill>
              <a:prstDash val="solid"/>
              <a:miter/>
              <a:headEnd type="none" w="med" len="med"/>
              <a:tailEnd type="none" w="med" len="med"/>
            </a:ln>
          </p:spPr>
          <p:txBody>
            <a:bodyPr anchor="t"/>
            <a:p>
              <a:endParaRPr lang="zh-CN" altLang="en-US">
                <a:latin typeface="Times New Roman" panose="02020603050405020304" pitchFamily="2" charset="0"/>
              </a:endParaRPr>
            </a:p>
          </p:txBody>
        </p:sp>
        <p:sp>
          <p:nvSpPr>
            <p:cNvPr id="17412" name="任意多边形 91141"/>
            <p:cNvSpPr/>
            <p:nvPr/>
          </p:nvSpPr>
          <p:spPr>
            <a:xfrm>
              <a:off x="0" y="0"/>
              <a:ext cx="1247" cy="845"/>
            </a:xfrm>
            <a:custGeom>
              <a:avLst/>
              <a:gdLst/>
              <a:ahLst/>
              <a:cxnLst>
                <a:cxn ang="270">
                  <a:pos x="15586" y="0"/>
                </a:cxn>
                <a:cxn ang="90">
                  <a:pos x="15586" y="12158"/>
                </a:cxn>
                <a:cxn ang="90">
                  <a:pos x="2993" y="21600"/>
                </a:cxn>
                <a:cxn ang="0">
                  <a:pos x="21600" y="6079"/>
                </a:cxn>
              </a:cxnLst>
              <a:pathLst>
                <a:path w="21600" h="21600">
                  <a:moveTo>
                    <a:pt x="21600" y="6079"/>
                  </a:moveTo>
                  <a:lnTo>
                    <a:pt x="15586" y="0"/>
                  </a:lnTo>
                  <a:lnTo>
                    <a:pt x="15586" y="3150"/>
                  </a:lnTo>
                  <a:lnTo>
                    <a:pt x="12427" y="3150"/>
                  </a:lnTo>
                  <a:cubicBezTo>
                    <a:pt x="5564" y="3150"/>
                    <a:pt x="0" y="7183"/>
                    <a:pt x="0" y="12158"/>
                  </a:cubicBezTo>
                  <a:lnTo>
                    <a:pt x="0" y="21600"/>
                  </a:lnTo>
                  <a:lnTo>
                    <a:pt x="5987" y="21600"/>
                  </a:lnTo>
                  <a:lnTo>
                    <a:pt x="5987" y="12158"/>
                  </a:lnTo>
                  <a:cubicBezTo>
                    <a:pt x="5987" y="10418"/>
                    <a:pt x="8870" y="9008"/>
                    <a:pt x="12427" y="9008"/>
                  </a:cubicBezTo>
                  <a:lnTo>
                    <a:pt x="15586" y="9008"/>
                  </a:lnTo>
                  <a:lnTo>
                    <a:pt x="15586" y="12158"/>
                  </a:lnTo>
                  <a:close/>
                </a:path>
              </a:pathLst>
            </a:custGeom>
            <a:solidFill>
              <a:schemeClr val="folHlink"/>
            </a:solidFill>
            <a:ln w="9525" cap="flat" cmpd="sng">
              <a:solidFill>
                <a:schemeClr val="tx1"/>
              </a:solidFill>
              <a:prstDash val="solid"/>
              <a:miter/>
              <a:headEnd type="none" w="med" len="med"/>
              <a:tailEnd type="none" w="med" len="med"/>
            </a:ln>
          </p:spPr>
          <p:txBody>
            <a:bodyPr/>
            <a:p>
              <a:endParaRPr lang="zh-CN" altLang="en-US"/>
            </a:p>
          </p:txBody>
        </p:sp>
      </p:grpSp>
    </p:spTree>
  </p:cSld>
  <p:clrMapOvr>
    <a:masterClrMapping/>
  </p:clrMapOvr>
  <p:transition spd="med">
    <p:cover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文本框 7169"/>
          <p:cNvSpPr txBox="1"/>
          <p:nvPr/>
        </p:nvSpPr>
        <p:spPr>
          <a:xfrm>
            <a:off x="468313" y="2276475"/>
            <a:ext cx="8351837" cy="2306638"/>
          </a:xfrm>
          <a:prstGeom prst="rect">
            <a:avLst/>
          </a:prstGeom>
          <a:noFill/>
          <a:ln w="9525">
            <a:noFill/>
          </a:ln>
        </p:spPr>
        <p:txBody>
          <a:bodyPr anchor="t">
            <a:spAutoFit/>
          </a:bodyPr>
          <a:p>
            <a:pPr marL="457200" indent="-457200" eaLnBrk="0" hangingPunct="0">
              <a:lnSpc>
                <a:spcPct val="150000"/>
              </a:lnSpc>
              <a:buClr>
                <a:schemeClr val="accent1"/>
              </a:buClr>
              <a:buFont typeface="Wingdings" panose="05000000000000000000" pitchFamily="2" charset="2"/>
              <a:buChar char="Ø"/>
            </a:pPr>
            <a:r>
              <a:rPr lang="en-US" altLang="zh-CN" sz="2400" b="1" dirty="0">
                <a:solidFill>
                  <a:srgbClr val="000000"/>
                </a:solidFill>
                <a:latin typeface="楷体_GB2312" pitchFamily="1" charset="-122"/>
                <a:ea typeface="楷体_GB2312" pitchFamily="1" charset="-122"/>
              </a:rPr>
              <a:t>    16</a:t>
            </a:r>
            <a:r>
              <a:rPr lang="zh-CN" altLang="en-US" sz="2400" b="1" dirty="0">
                <a:solidFill>
                  <a:srgbClr val="000000"/>
                </a:solidFill>
                <a:latin typeface="楷体_GB2312" pitchFamily="1" charset="-122"/>
                <a:ea typeface="楷体_GB2312" pitchFamily="1" charset="-122"/>
              </a:rPr>
              <a:t>世纪至</a:t>
            </a:r>
            <a:r>
              <a:rPr lang="en-US" altLang="zh-CN" sz="2400" b="1" dirty="0">
                <a:solidFill>
                  <a:srgbClr val="000000"/>
                </a:solidFill>
                <a:latin typeface="楷体_GB2312" pitchFamily="1" charset="-122"/>
                <a:ea typeface="楷体_GB2312" pitchFamily="1" charset="-122"/>
              </a:rPr>
              <a:t>18</a:t>
            </a:r>
            <a:r>
              <a:rPr lang="zh-CN" altLang="en-US" sz="2400" b="1" dirty="0">
                <a:solidFill>
                  <a:srgbClr val="000000"/>
                </a:solidFill>
                <a:latin typeface="楷体_GB2312" pitchFamily="1" charset="-122"/>
                <a:ea typeface="楷体_GB2312" pitchFamily="1" charset="-122"/>
              </a:rPr>
              <a:t>世纪，在现代化工业发展最早的英国，工程数量和工程规模的扩大要求有专人对已完工程量进行测算，计算工料和进行估价。从事这些工作的人员逐步专门化，并被称为</a:t>
            </a:r>
            <a:r>
              <a:rPr lang="zh-CN" altLang="en-US" sz="2400" b="1" dirty="0">
                <a:solidFill>
                  <a:srgbClr val="FF0000"/>
                </a:solidFill>
                <a:latin typeface="楷体_GB2312" pitchFamily="1" charset="-122"/>
                <a:ea typeface="楷体_GB2312" pitchFamily="1" charset="-122"/>
              </a:rPr>
              <a:t>工料测量师</a:t>
            </a:r>
            <a:r>
              <a:rPr lang="zh-CN" altLang="en-US" sz="2400" b="1" dirty="0">
                <a:solidFill>
                  <a:srgbClr val="000000"/>
                </a:solidFill>
                <a:latin typeface="楷体_GB2312" pitchFamily="1" charset="-122"/>
                <a:ea typeface="楷体_GB2312" pitchFamily="1" charset="-122"/>
              </a:rPr>
              <a:t>。</a:t>
            </a:r>
            <a:endParaRPr lang="zh-CN" altLang="en-US" sz="2400" b="1" dirty="0">
              <a:solidFill>
                <a:srgbClr val="000000"/>
              </a:solidFill>
              <a:latin typeface="楷体_GB2312" pitchFamily="1" charset="-122"/>
              <a:ea typeface="楷体_GB2312" pitchFamily="1" charset="-122"/>
            </a:endParaRPr>
          </a:p>
        </p:txBody>
      </p:sp>
      <p:sp>
        <p:nvSpPr>
          <p:cNvPr id="22530" name="文本框 7170"/>
          <p:cNvSpPr txBox="1"/>
          <p:nvPr/>
        </p:nvSpPr>
        <p:spPr>
          <a:xfrm>
            <a:off x="1042988" y="981075"/>
            <a:ext cx="6911975" cy="522288"/>
          </a:xfrm>
          <a:prstGeom prst="rect">
            <a:avLst/>
          </a:prstGeom>
          <a:noFill/>
          <a:ln w="9525">
            <a:noFill/>
          </a:ln>
        </p:spPr>
        <p:txBody>
          <a:bodyPr anchor="t">
            <a:spAutoFit/>
          </a:bodyPr>
          <a:p>
            <a:pPr>
              <a:spcBef>
                <a:spcPct val="50000"/>
              </a:spcBef>
            </a:pPr>
            <a:r>
              <a:rPr lang="zh-CN" altLang="en-US" sz="2800" b="1" dirty="0">
                <a:solidFill>
                  <a:schemeClr val="bg1"/>
                </a:solidFill>
                <a:latin typeface="Arial" panose="020B0604020202020204" pitchFamily="34" charset="0"/>
                <a:ea typeface="楷体_GB2312" pitchFamily="1" charset="-122"/>
              </a:rPr>
              <a:t>三</a:t>
            </a:r>
            <a:r>
              <a:rPr lang="zh-CN" altLang="en-US" sz="2800" b="1" dirty="0">
                <a:latin typeface="Arial" panose="020B0604020202020204" pitchFamily="34" charset="0"/>
                <a:ea typeface="楷体_GB2312" pitchFamily="1" charset="-122"/>
              </a:rPr>
              <a:t>工程造价管理的发展</a:t>
            </a:r>
            <a:endParaRPr lang="zh-CN" altLang="en-US" sz="2800" b="1" dirty="0">
              <a:solidFill>
                <a:schemeClr val="bg1"/>
              </a:solidFill>
              <a:latin typeface="Arial" panose="020B0604020202020204" pitchFamily="34" charset="0"/>
              <a:ea typeface="楷体_GB2312" pitchFamily="1" charset="-122"/>
            </a:endParaRPr>
          </a:p>
        </p:txBody>
      </p:sp>
    </p:spTree>
  </p:cSld>
  <p:clrMapOvr>
    <a:masterClrMapping/>
  </p:clrMapOvr>
  <p:transition spd="med">
    <p:cover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文本框 7169"/>
          <p:cNvSpPr txBox="1"/>
          <p:nvPr/>
        </p:nvSpPr>
        <p:spPr>
          <a:xfrm>
            <a:off x="395288" y="1908175"/>
            <a:ext cx="8351837" cy="3970338"/>
          </a:xfrm>
          <a:prstGeom prst="rect">
            <a:avLst/>
          </a:prstGeom>
          <a:noFill/>
          <a:ln w="9525">
            <a:noFill/>
          </a:ln>
        </p:spPr>
        <p:txBody>
          <a:bodyPr anchor="t">
            <a:spAutoFit/>
          </a:bodyPr>
          <a:p>
            <a:pPr marL="457200" indent="-457200" eaLnBrk="0" hangingPunct="0">
              <a:lnSpc>
                <a:spcPct val="150000"/>
              </a:lnSpc>
              <a:buClr>
                <a:schemeClr val="accent1"/>
              </a:buClr>
              <a:buFont typeface="Wingdings" panose="05000000000000000000" pitchFamily="2" charset="2"/>
              <a:buChar char="Ø"/>
            </a:pPr>
            <a:r>
              <a:rPr lang="en-US" altLang="zh-CN" sz="2400" b="1" dirty="0">
                <a:solidFill>
                  <a:srgbClr val="000000"/>
                </a:solidFill>
                <a:latin typeface="楷体_GB2312" pitchFamily="1" charset="-122"/>
                <a:ea typeface="楷体_GB2312" pitchFamily="1" charset="-122"/>
              </a:rPr>
              <a:t>    19</a:t>
            </a:r>
            <a:r>
              <a:rPr lang="zh-CN" altLang="en-US" sz="2400" b="1" dirty="0">
                <a:solidFill>
                  <a:srgbClr val="000000"/>
                </a:solidFill>
                <a:latin typeface="楷体_GB2312" pitchFamily="1" charset="-122"/>
                <a:ea typeface="楷体_GB2312" pitchFamily="1" charset="-122"/>
              </a:rPr>
              <a:t>世纪初期开始，资本主义国家在工程建设中，开始推行招标承包制，要求工料测量师在工程设计以后和开工以前，就进行工程测量和估价，从此，工程造价管理逐渐形成独立的专业，</a:t>
            </a:r>
            <a:r>
              <a:rPr lang="en-US" altLang="zh-CN" sz="2400" b="1" dirty="0">
                <a:solidFill>
                  <a:srgbClr val="000000"/>
                </a:solidFill>
                <a:latin typeface="楷体_GB2312" pitchFamily="1" charset="-122"/>
                <a:ea typeface="楷体_GB2312" pitchFamily="1" charset="-122"/>
              </a:rPr>
              <a:t>1881</a:t>
            </a:r>
            <a:r>
              <a:rPr lang="zh-CN" altLang="en-US" sz="2400" b="1" dirty="0">
                <a:solidFill>
                  <a:srgbClr val="000000"/>
                </a:solidFill>
                <a:latin typeface="楷体_GB2312" pitchFamily="1" charset="-122"/>
                <a:ea typeface="楷体_GB2312" pitchFamily="1" charset="-122"/>
              </a:rPr>
              <a:t>年英国皇家测量师学会成立，完成工程造价管理的第一次飞跃，到</a:t>
            </a:r>
            <a:r>
              <a:rPr lang="en-US" altLang="zh-CN" sz="2400" b="1" dirty="0">
                <a:solidFill>
                  <a:srgbClr val="000000"/>
                </a:solidFill>
                <a:latin typeface="楷体_GB2312" pitchFamily="1" charset="-122"/>
                <a:ea typeface="楷体_GB2312" pitchFamily="1" charset="-122"/>
              </a:rPr>
              <a:t>19</a:t>
            </a:r>
            <a:r>
              <a:rPr lang="zh-CN" altLang="en-US" sz="2400" b="1" dirty="0">
                <a:solidFill>
                  <a:srgbClr val="000000"/>
                </a:solidFill>
                <a:latin typeface="楷体_GB2312" pitchFamily="1" charset="-122"/>
                <a:ea typeface="楷体_GB2312" pitchFamily="1" charset="-122"/>
              </a:rPr>
              <a:t>世纪</a:t>
            </a:r>
            <a:r>
              <a:rPr lang="en-US" altLang="zh-CN" sz="2400" b="1" dirty="0">
                <a:solidFill>
                  <a:srgbClr val="000000"/>
                </a:solidFill>
                <a:latin typeface="楷体_GB2312" pitchFamily="1" charset="-122"/>
                <a:ea typeface="楷体_GB2312" pitchFamily="1" charset="-122"/>
              </a:rPr>
              <a:t>40</a:t>
            </a:r>
            <a:r>
              <a:rPr lang="zh-CN" altLang="en-US" sz="2400" b="1" dirty="0">
                <a:solidFill>
                  <a:srgbClr val="000000"/>
                </a:solidFill>
                <a:latin typeface="楷体_GB2312" pitchFamily="1" charset="-122"/>
                <a:ea typeface="楷体_GB2312" pitchFamily="1" charset="-122"/>
              </a:rPr>
              <a:t>年代，一个</a:t>
            </a:r>
            <a:r>
              <a:rPr lang="en-US" altLang="zh-CN" sz="2400" b="1" dirty="0">
                <a:solidFill>
                  <a:srgbClr val="000000"/>
                </a:solidFill>
                <a:latin typeface="楷体_GB2312" pitchFamily="1" charset="-122"/>
                <a:ea typeface="楷体_GB2312" pitchFamily="1" charset="-122"/>
              </a:rPr>
              <a:t>“</a:t>
            </a:r>
            <a:r>
              <a:rPr lang="zh-CN" altLang="en-US" sz="2400" b="1" dirty="0">
                <a:solidFill>
                  <a:srgbClr val="000000"/>
                </a:solidFill>
                <a:latin typeface="楷体_GB2312" pitchFamily="1" charset="-122"/>
                <a:ea typeface="楷体_GB2312" pitchFamily="1" charset="-122"/>
              </a:rPr>
              <a:t>投资计划和控制制度</a:t>
            </a:r>
            <a:r>
              <a:rPr lang="en-US" altLang="zh-CN" sz="2400" b="1" dirty="0">
                <a:solidFill>
                  <a:srgbClr val="000000"/>
                </a:solidFill>
                <a:latin typeface="楷体_GB2312" pitchFamily="1" charset="-122"/>
                <a:ea typeface="楷体_GB2312" pitchFamily="1" charset="-122"/>
              </a:rPr>
              <a:t>”</a:t>
            </a:r>
            <a:r>
              <a:rPr lang="zh-CN" altLang="en-US" sz="2400" b="1" dirty="0">
                <a:solidFill>
                  <a:srgbClr val="000000"/>
                </a:solidFill>
                <a:latin typeface="楷体_GB2312" pitchFamily="1" charset="-122"/>
                <a:ea typeface="楷体_GB2312" pitchFamily="1" charset="-122"/>
              </a:rPr>
              <a:t>就在英国等经济发达国家应运而生，完成工程造价管理的第二次飞跃。</a:t>
            </a:r>
            <a:endParaRPr lang="zh-CN" altLang="en-US" sz="2400" b="1" dirty="0">
              <a:solidFill>
                <a:srgbClr val="000000"/>
              </a:solidFill>
              <a:latin typeface="楷体_GB2312" pitchFamily="1" charset="-122"/>
              <a:ea typeface="楷体_GB2312" pitchFamily="1" charset="-122"/>
            </a:endParaRPr>
          </a:p>
        </p:txBody>
      </p:sp>
      <p:sp>
        <p:nvSpPr>
          <p:cNvPr id="23554" name="文本框 7170"/>
          <p:cNvSpPr txBox="1"/>
          <p:nvPr/>
        </p:nvSpPr>
        <p:spPr>
          <a:xfrm>
            <a:off x="1042988" y="981075"/>
            <a:ext cx="6911975" cy="522288"/>
          </a:xfrm>
          <a:prstGeom prst="rect">
            <a:avLst/>
          </a:prstGeom>
          <a:noFill/>
          <a:ln w="9525">
            <a:noFill/>
          </a:ln>
        </p:spPr>
        <p:txBody>
          <a:bodyPr anchor="t">
            <a:spAutoFit/>
          </a:bodyPr>
          <a:p>
            <a:pPr>
              <a:spcBef>
                <a:spcPct val="50000"/>
              </a:spcBef>
            </a:pPr>
            <a:r>
              <a:rPr lang="zh-CN" altLang="en-US" sz="2800" b="1" dirty="0">
                <a:solidFill>
                  <a:schemeClr val="bg1"/>
                </a:solidFill>
                <a:latin typeface="Arial" panose="020B0604020202020204" pitchFamily="34" charset="0"/>
                <a:ea typeface="楷体_GB2312" pitchFamily="1" charset="-122"/>
              </a:rPr>
              <a:t>三</a:t>
            </a:r>
            <a:r>
              <a:rPr lang="zh-CN" altLang="en-US" sz="2800" b="1" dirty="0">
                <a:latin typeface="Arial" panose="020B0604020202020204" pitchFamily="34" charset="0"/>
                <a:ea typeface="楷体_GB2312" pitchFamily="1" charset="-122"/>
              </a:rPr>
              <a:t>工程造价管理的发展</a:t>
            </a:r>
            <a:endParaRPr lang="zh-CN" altLang="en-US" sz="2800" b="1" dirty="0">
              <a:solidFill>
                <a:schemeClr val="bg1"/>
              </a:solidFill>
              <a:latin typeface="Arial" panose="020B0604020202020204" pitchFamily="34" charset="0"/>
              <a:ea typeface="楷体_GB2312" pitchFamily="1" charset="-122"/>
            </a:endParaRPr>
          </a:p>
        </p:txBody>
      </p:sp>
    </p:spTree>
  </p:cSld>
  <p:clrMapOvr>
    <a:masterClrMapping/>
  </p:clrMapOvr>
  <p:transition spd="med">
    <p:cover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文本框 7169"/>
          <p:cNvSpPr txBox="1"/>
          <p:nvPr/>
        </p:nvSpPr>
        <p:spPr>
          <a:xfrm>
            <a:off x="395288" y="1908175"/>
            <a:ext cx="8351837" cy="2862263"/>
          </a:xfrm>
          <a:prstGeom prst="rect">
            <a:avLst/>
          </a:prstGeom>
          <a:noFill/>
          <a:ln w="9525">
            <a:noFill/>
          </a:ln>
        </p:spPr>
        <p:txBody>
          <a:bodyPr anchor="t">
            <a:spAutoFit/>
          </a:bodyPr>
          <a:p>
            <a:pPr marL="457200" indent="-457200" eaLnBrk="0" hangingPunct="0">
              <a:lnSpc>
                <a:spcPct val="150000"/>
              </a:lnSpc>
              <a:buClr>
                <a:schemeClr val="accent1"/>
              </a:buClr>
              <a:buFont typeface="Wingdings" panose="05000000000000000000" pitchFamily="2" charset="2"/>
              <a:buChar char="Ø"/>
            </a:pPr>
            <a:r>
              <a:rPr lang="en-US" altLang="zh-CN" sz="2400" b="1" dirty="0">
                <a:solidFill>
                  <a:srgbClr val="000000"/>
                </a:solidFill>
                <a:latin typeface="楷体_GB2312" pitchFamily="1" charset="-122"/>
                <a:ea typeface="楷体_GB2312" pitchFamily="1" charset="-122"/>
              </a:rPr>
              <a:t>    </a:t>
            </a:r>
            <a:r>
              <a:rPr lang="zh-CN" altLang="en-US" sz="2400" b="1" dirty="0">
                <a:solidFill>
                  <a:srgbClr val="000000"/>
                </a:solidFill>
                <a:latin typeface="楷体_GB2312" pitchFamily="1" charset="-122"/>
                <a:ea typeface="楷体_GB2312" pitchFamily="1" charset="-122"/>
              </a:rPr>
              <a:t>工程造价管理从事后算账发展到事先算账；从被动地反映设计和施工发展到能动的影响设计和施工；从依附于施工或者建筑师发展成一个独立的专业，都是以算工算料或工料测量为基础的，没有正确的工程量计算，工程造价的计算就缺乏正确的基础。</a:t>
            </a:r>
            <a:endParaRPr lang="zh-CN" altLang="en-US" sz="2400" b="1" dirty="0">
              <a:solidFill>
                <a:srgbClr val="000000"/>
              </a:solidFill>
              <a:latin typeface="楷体_GB2312" pitchFamily="1" charset="-122"/>
              <a:ea typeface="楷体_GB2312" pitchFamily="1" charset="-122"/>
            </a:endParaRPr>
          </a:p>
        </p:txBody>
      </p:sp>
      <p:sp>
        <p:nvSpPr>
          <p:cNvPr id="24578" name="文本框 7170"/>
          <p:cNvSpPr txBox="1"/>
          <p:nvPr/>
        </p:nvSpPr>
        <p:spPr>
          <a:xfrm>
            <a:off x="1042988" y="981075"/>
            <a:ext cx="6911975" cy="522288"/>
          </a:xfrm>
          <a:prstGeom prst="rect">
            <a:avLst/>
          </a:prstGeom>
          <a:noFill/>
          <a:ln w="9525">
            <a:noFill/>
          </a:ln>
        </p:spPr>
        <p:txBody>
          <a:bodyPr anchor="t">
            <a:spAutoFit/>
          </a:bodyPr>
          <a:p>
            <a:pPr>
              <a:spcBef>
                <a:spcPct val="50000"/>
              </a:spcBef>
            </a:pPr>
            <a:r>
              <a:rPr lang="zh-CN" altLang="en-US" sz="2800" b="1" dirty="0">
                <a:solidFill>
                  <a:schemeClr val="bg1"/>
                </a:solidFill>
                <a:latin typeface="Arial" panose="020B0604020202020204" pitchFamily="34" charset="0"/>
                <a:ea typeface="楷体_GB2312" pitchFamily="1" charset="-122"/>
              </a:rPr>
              <a:t>三</a:t>
            </a:r>
            <a:r>
              <a:rPr lang="zh-CN" altLang="en-US" sz="2800" b="1" dirty="0">
                <a:latin typeface="Arial" panose="020B0604020202020204" pitchFamily="34" charset="0"/>
                <a:ea typeface="楷体_GB2312" pitchFamily="1" charset="-122"/>
              </a:rPr>
              <a:t>工程造价管理的发展</a:t>
            </a:r>
            <a:endParaRPr lang="zh-CN" altLang="en-US" sz="2800" b="1" dirty="0">
              <a:solidFill>
                <a:schemeClr val="bg1"/>
              </a:solidFill>
              <a:latin typeface="Arial" panose="020B0604020202020204" pitchFamily="34" charset="0"/>
              <a:ea typeface="楷体_GB2312" pitchFamily="1" charset="-122"/>
            </a:endParaRPr>
          </a:p>
        </p:txBody>
      </p:sp>
    </p:spTree>
  </p:cSld>
  <p:clrMapOvr>
    <a:masterClrMapping/>
  </p:clrMapOvr>
  <p:transition spd="med">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标题 6145"/>
          <p:cNvSpPr>
            <a:spLocks noGrp="1"/>
          </p:cNvSpPr>
          <p:nvPr>
            <p:ph type="title"/>
          </p:nvPr>
        </p:nvSpPr>
        <p:spPr/>
        <p:txBody>
          <a:bodyPr anchor="b"/>
          <a:p>
            <a:endParaRPr lang="zh-CN" altLang="zh-CN"/>
          </a:p>
        </p:txBody>
      </p:sp>
      <p:sp>
        <p:nvSpPr>
          <p:cNvPr id="7170" name="文本框 6146"/>
          <p:cNvSpPr txBox="1"/>
          <p:nvPr/>
        </p:nvSpPr>
        <p:spPr>
          <a:xfrm>
            <a:off x="1116013" y="981075"/>
            <a:ext cx="6911975" cy="519113"/>
          </a:xfrm>
          <a:prstGeom prst="rect">
            <a:avLst/>
          </a:prstGeom>
          <a:noFill/>
          <a:ln w="9525">
            <a:noFill/>
          </a:ln>
        </p:spPr>
        <p:txBody>
          <a:bodyPr anchor="t">
            <a:spAutoFit/>
          </a:bodyPr>
          <a:p>
            <a:pPr>
              <a:spcBef>
                <a:spcPct val="50000"/>
              </a:spcBef>
            </a:pPr>
            <a:r>
              <a:rPr lang="en-US" altLang="zh-CN" sz="2800" b="1" dirty="0">
                <a:solidFill>
                  <a:schemeClr val="bg1"/>
                </a:solidFill>
                <a:latin typeface="楷体_GB2312" pitchFamily="1" charset="-122"/>
                <a:ea typeface="楷体_GB2312" pitchFamily="1" charset="-122"/>
              </a:rPr>
              <a:t>2</a:t>
            </a:r>
            <a:r>
              <a:rPr lang="zh-CN" altLang="en-US" sz="2800" b="1" dirty="0">
                <a:solidFill>
                  <a:schemeClr val="bg1"/>
                </a:solidFill>
                <a:latin typeface="楷体_GB2312" pitchFamily="1" charset="-122"/>
                <a:ea typeface="楷体_GB2312" pitchFamily="1" charset="-122"/>
              </a:rPr>
              <a:t>、课程内容设计</a:t>
            </a:r>
            <a:endParaRPr lang="zh-CN" altLang="en-US" sz="2800" b="1" dirty="0">
              <a:solidFill>
                <a:schemeClr val="bg1"/>
              </a:solidFill>
              <a:latin typeface="楷体_GB2312" pitchFamily="1" charset="-122"/>
              <a:ea typeface="楷体_GB2312" pitchFamily="1" charset="-122"/>
            </a:endParaRPr>
          </a:p>
        </p:txBody>
      </p:sp>
      <p:graphicFrame>
        <p:nvGraphicFramePr>
          <p:cNvPr id="6148" name="内容占位符 6147"/>
          <p:cNvGraphicFramePr/>
          <p:nvPr>
            <p:ph idx="1"/>
          </p:nvPr>
        </p:nvGraphicFramePr>
        <p:xfrm>
          <a:off x="838200" y="2362200"/>
          <a:ext cx="7693025" cy="4305300"/>
        </p:xfrm>
        <a:graphic>
          <a:graphicData uri="http://schemas.openxmlformats.org/drawingml/2006/table">
            <a:tbl>
              <a:tblPr/>
              <a:tblGrid>
                <a:gridCol w="849313"/>
                <a:gridCol w="2166937"/>
                <a:gridCol w="3370263"/>
                <a:gridCol w="1306512"/>
              </a:tblGrid>
              <a:tr h="31115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序号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知识模块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gn="ctr">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内容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gn="ctr">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学时安排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11150">
                <a:tc row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en-US" altLang="x-none" sz="1700" b="1" dirty="0">
                          <a:solidFill>
                            <a:srgbClr val="000000"/>
                          </a:solidFill>
                          <a:latin typeface="楷体_GB2312" pitchFamily="1" charset="-122"/>
                          <a:ea typeface="楷体_GB2312" pitchFamily="1" charset="-122"/>
                        </a:rPr>
                        <a:t>1</a:t>
                      </a:r>
                      <a:endParaRPr lang="en-US" altLang="x-none" sz="1700" b="1" dirty="0">
                        <a:solidFill>
                          <a:srgbClr val="000000"/>
                        </a:solidFill>
                        <a:latin typeface="楷体_GB2312" pitchFamily="1" charset="-122"/>
                        <a:ea typeface="楷体_GB2312" pitchFamily="1" charset="-122"/>
                      </a:endParaRPr>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工程造价控制概述</a:t>
                      </a:r>
                      <a:endParaRPr lang="zh-CN" altLang="en-US" sz="1700" b="1">
                        <a:solidFill>
                          <a:srgbClr val="000000"/>
                        </a:solidFill>
                        <a:latin typeface="楷体_GB2312" pitchFamily="1" charset="-122"/>
                        <a:ea typeface="楷体_GB2312" pitchFamily="1" charset="-122"/>
                      </a:endParaRPr>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工程造价管理总论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gn="ctr">
                        <a:lnSpc>
                          <a:spcPct val="85000"/>
                        </a:lnSpc>
                        <a:spcBef>
                          <a:spcPct val="0"/>
                        </a:spcBef>
                        <a:buNone/>
                      </a:pPr>
                      <a:endParaRPr lang="en-US" altLang="zh-CN" sz="1300" b="1">
                        <a:solidFill>
                          <a:srgbClr val="000000"/>
                        </a:solidFill>
                        <a:latin typeface="楷体_GB2312" pitchFamily="1" charset="-122"/>
                        <a:ea typeface="楷体_GB2312" pitchFamily="1" charset="-122"/>
                      </a:endParaRPr>
                    </a:p>
                    <a:p>
                      <a:pPr marL="0" lvl="0" indent="0">
                        <a:lnSpc>
                          <a:spcPct val="85000"/>
                        </a:lnSpc>
                        <a:spcBef>
                          <a:spcPct val="0"/>
                        </a:spcBef>
                        <a:buNone/>
                      </a:pPr>
                      <a:endParaRPr lang="zh-CN" altLang="en-US" sz="1300" b="1">
                        <a:solidFill>
                          <a:srgbClr val="000000"/>
                        </a:solidFill>
                        <a:latin typeface="楷体_GB2312" pitchFamily="1" charset="-122"/>
                        <a:ea typeface="楷体_GB2312" pitchFamily="1" charset="-122"/>
                      </a:endParaRPr>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111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工程造价规划与控制原理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3111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工程造价的构成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r>
              <a:tr h="311150">
                <a:tc rowSpan="5">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en-US" altLang="x-none" sz="1700" b="1" dirty="0">
                          <a:solidFill>
                            <a:srgbClr val="000000"/>
                          </a:solidFill>
                          <a:latin typeface="楷体_GB2312" pitchFamily="1" charset="-122"/>
                          <a:ea typeface="楷体_GB2312" pitchFamily="1" charset="-122"/>
                        </a:rPr>
                        <a:t>2</a:t>
                      </a:r>
                      <a:endParaRPr lang="en-US" altLang="x-none" sz="1700" b="1" dirty="0">
                        <a:solidFill>
                          <a:srgbClr val="000000"/>
                        </a:solidFill>
                        <a:latin typeface="楷体_GB2312" pitchFamily="1" charset="-122"/>
                        <a:ea typeface="楷体_GB2312" pitchFamily="1" charset="-122"/>
                      </a:endParaRPr>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5">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工程造价的计价</a:t>
                      </a:r>
                      <a:endParaRPr lang="zh-CN" altLang="en-US" sz="1700" b="1">
                        <a:solidFill>
                          <a:srgbClr val="000000"/>
                        </a:solidFill>
                        <a:latin typeface="楷体_GB2312" pitchFamily="1" charset="-122"/>
                        <a:ea typeface="楷体_GB2312" pitchFamily="1" charset="-122"/>
                      </a:endParaRPr>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建筑工程定额</a:t>
                      </a:r>
                      <a:endParaRPr lang="zh-CN" altLang="en-US" sz="1700" b="1">
                        <a:solidFill>
                          <a:srgbClr val="000000"/>
                        </a:solidFill>
                        <a:latin typeface="楷体_GB2312" pitchFamily="1" charset="-122"/>
                        <a:ea typeface="楷体_GB2312" pitchFamily="1" charset="-122"/>
                      </a:endParaRPr>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5">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gn="ctr">
                        <a:lnSpc>
                          <a:spcPct val="85000"/>
                        </a:lnSpc>
                        <a:spcBef>
                          <a:spcPct val="0"/>
                        </a:spcBef>
                        <a:buNone/>
                      </a:pPr>
                      <a:endParaRPr lang="en-US" altLang="zh-CN" sz="1300" b="1">
                        <a:solidFill>
                          <a:srgbClr val="000000"/>
                        </a:solidFill>
                        <a:latin typeface="楷体_GB2312" pitchFamily="1" charset="-122"/>
                        <a:ea typeface="楷体_GB2312" pitchFamily="1" charset="-122"/>
                      </a:endParaRPr>
                    </a:p>
                    <a:p>
                      <a:pPr marL="0" lvl="0" indent="0" algn="ctr">
                        <a:lnSpc>
                          <a:spcPct val="85000"/>
                        </a:lnSpc>
                        <a:spcBef>
                          <a:spcPct val="0"/>
                        </a:spcBef>
                        <a:buNone/>
                      </a:pPr>
                      <a:endParaRPr lang="en-US" altLang="zh-CN" sz="1300" b="1">
                        <a:solidFill>
                          <a:srgbClr val="000000"/>
                        </a:solidFill>
                        <a:latin typeface="楷体_GB2312" pitchFamily="1" charset="-122"/>
                        <a:ea typeface="楷体_GB2312" pitchFamily="1" charset="-122"/>
                      </a:endParaRPr>
                    </a:p>
                    <a:p>
                      <a:pPr marL="0" lvl="0" indent="0" algn="ctr">
                        <a:lnSpc>
                          <a:spcPct val="85000"/>
                        </a:lnSpc>
                        <a:spcBef>
                          <a:spcPct val="0"/>
                        </a:spcBef>
                        <a:buNone/>
                      </a:pPr>
                      <a:endParaRPr lang="zh-CN" altLang="en-US" sz="1300" b="1">
                        <a:solidFill>
                          <a:srgbClr val="000000"/>
                        </a:solidFill>
                        <a:latin typeface="楷体_GB2312" pitchFamily="1" charset="-122"/>
                        <a:ea typeface="楷体_GB2312" pitchFamily="1" charset="-122"/>
                      </a:endParaRPr>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111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施工图预算的编制 </a:t>
                      </a:r>
                      <a:endParaRPr lang="zh-CN" altLang="en-US" sz="1700" b="1">
                        <a:solidFill>
                          <a:srgbClr val="000000"/>
                        </a:solidFill>
                        <a:latin typeface="楷体_GB2312" pitchFamily="1" charset="-122"/>
                        <a:ea typeface="楷体_GB2312" pitchFamily="1" charset="-122"/>
                      </a:endParaRPr>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3111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工程量清单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3111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设计概算的编制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3111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投资估算的编制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r>
              <a:tr h="311150">
                <a:tc rowSpan="4">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en-US" altLang="x-none" sz="1700" b="1" dirty="0">
                          <a:solidFill>
                            <a:srgbClr val="000000"/>
                          </a:solidFill>
                          <a:latin typeface="楷体_GB2312" pitchFamily="1" charset="-122"/>
                          <a:ea typeface="楷体_GB2312" pitchFamily="1" charset="-122"/>
                        </a:rPr>
                        <a:t>3</a:t>
                      </a:r>
                      <a:endParaRPr lang="en-US" altLang="x-none" sz="1700" b="1" dirty="0">
                        <a:solidFill>
                          <a:srgbClr val="000000"/>
                        </a:solidFill>
                        <a:latin typeface="楷体_GB2312" pitchFamily="1" charset="-122"/>
                        <a:ea typeface="楷体_GB2312" pitchFamily="1" charset="-122"/>
                      </a:endParaRPr>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4">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工程造价的控制</a:t>
                      </a:r>
                      <a:endParaRPr lang="zh-CN" altLang="en-US" sz="1700" b="1">
                        <a:solidFill>
                          <a:srgbClr val="000000"/>
                        </a:solidFill>
                        <a:latin typeface="楷体_GB2312" pitchFamily="1" charset="-122"/>
                        <a:ea typeface="楷体_GB2312" pitchFamily="1" charset="-122"/>
                      </a:endParaRPr>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设计阶段工程造价的控制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4">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gn="ctr">
                        <a:lnSpc>
                          <a:spcPct val="85000"/>
                        </a:lnSpc>
                        <a:spcBef>
                          <a:spcPct val="0"/>
                        </a:spcBef>
                        <a:buNone/>
                      </a:pPr>
                      <a:endParaRPr lang="en-US" altLang="zh-CN" sz="1300" b="1">
                        <a:solidFill>
                          <a:srgbClr val="000000"/>
                        </a:solidFill>
                        <a:latin typeface="楷体_GB2312" pitchFamily="1" charset="-122"/>
                        <a:ea typeface="楷体_GB2312" pitchFamily="1" charset="-122"/>
                      </a:endParaRPr>
                    </a:p>
                    <a:p>
                      <a:pPr marL="0" lvl="0" indent="0" algn="ctr">
                        <a:lnSpc>
                          <a:spcPct val="85000"/>
                        </a:lnSpc>
                        <a:spcBef>
                          <a:spcPct val="0"/>
                        </a:spcBef>
                        <a:buNone/>
                      </a:pPr>
                      <a:endParaRPr lang="en-US" altLang="zh-CN" sz="1300" b="1">
                        <a:solidFill>
                          <a:srgbClr val="000000"/>
                        </a:solidFill>
                        <a:latin typeface="楷体_GB2312" pitchFamily="1" charset="-122"/>
                        <a:ea typeface="楷体_GB2312" pitchFamily="1" charset="-122"/>
                      </a:endParaRPr>
                    </a:p>
                    <a:p>
                      <a:pPr marL="0" lvl="0" indent="0" algn="ctr">
                        <a:lnSpc>
                          <a:spcPct val="85000"/>
                        </a:lnSpc>
                        <a:spcBef>
                          <a:spcPct val="0"/>
                        </a:spcBef>
                        <a:buNone/>
                      </a:pPr>
                      <a:endParaRPr lang="zh-CN" altLang="en-US" sz="1300" b="1">
                        <a:solidFill>
                          <a:srgbClr val="000000"/>
                        </a:solidFill>
                        <a:latin typeface="楷体_GB2312" pitchFamily="1" charset="-122"/>
                        <a:ea typeface="楷体_GB2312" pitchFamily="1" charset="-122"/>
                      </a:endParaRPr>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111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采购阶段工程造价的控制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3111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施工阶段工程造价的控制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3111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nSpc>
                          <a:spcPct val="85000"/>
                        </a:lnSpc>
                        <a:spcBef>
                          <a:spcPct val="0"/>
                        </a:spcBef>
                        <a:buClrTx/>
                        <a:buFont typeface="Wingdings" panose="05000000000000000000" pitchFamily="2" charset="2"/>
                        <a:buNone/>
                      </a:pPr>
                      <a:r>
                        <a:rPr lang="zh-CN" altLang="en-US" sz="1700" b="1">
                          <a:solidFill>
                            <a:srgbClr val="000000"/>
                          </a:solidFill>
                          <a:latin typeface="楷体_GB2312" pitchFamily="1" charset="-122"/>
                          <a:ea typeface="楷体_GB2312" pitchFamily="1" charset="-122"/>
                        </a:rPr>
                        <a:t>竣工验收阶段工程造价的控制 </a:t>
                      </a:r>
                      <a:endParaRPr lang="zh-CN" altLang="en-US" sz="1700" b="1">
                        <a:solidFill>
                          <a:srgbClr val="000000"/>
                        </a:solidFill>
                        <a:latin typeface="楷体_GB2312" pitchFamily="1" charset="-122"/>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r>
              <a:tr h="260350">
                <a:tc grid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gn="ctr">
                        <a:lnSpc>
                          <a:spcPct val="85000"/>
                        </a:lnSpc>
                        <a:spcBef>
                          <a:spcPct val="0"/>
                        </a:spcBef>
                        <a:buClrTx/>
                        <a:buFont typeface="Wingdings" panose="05000000000000000000" pitchFamily="2" charset="2"/>
                        <a:buNone/>
                      </a:pPr>
                      <a:r>
                        <a:rPr lang="zh-CN" altLang="en-US" sz="1300" b="1">
                          <a:solidFill>
                            <a:srgbClr val="000000"/>
                          </a:solidFill>
                          <a:latin typeface="楷体_GB2312" pitchFamily="1" charset="-122"/>
                          <a:ea typeface="楷体_GB2312" pitchFamily="1" charset="-122"/>
                        </a:rPr>
                        <a:t>合计</a:t>
                      </a:r>
                      <a:endParaRPr lang="zh-CN" altLang="en-US" sz="1300" b="1">
                        <a:solidFill>
                          <a:srgbClr val="000000"/>
                        </a:solidFill>
                        <a:latin typeface="楷体_GB2312" pitchFamily="1" charset="-122"/>
                        <a:ea typeface="楷体_GB2312" pitchFamily="1" charset="-122"/>
                      </a:endParaRPr>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lgn="ctr">
                        <a:lnSpc>
                          <a:spcPct val="85000"/>
                        </a:lnSpc>
                        <a:spcBef>
                          <a:spcPct val="0"/>
                        </a:spcBef>
                        <a:buNone/>
                      </a:pPr>
                      <a:r>
                        <a:rPr lang="en-US" altLang="zh-CN" sz="1300" b="1">
                          <a:solidFill>
                            <a:srgbClr val="000000"/>
                          </a:solidFill>
                          <a:latin typeface="楷体_GB2312" pitchFamily="1" charset="-122"/>
                          <a:ea typeface="楷体_GB2312" pitchFamily="1" charset="-122"/>
                        </a:rPr>
                        <a:t>60</a:t>
                      </a:r>
                      <a:endParaRPr lang="zh-CN" altLang="en-US" sz="1300" b="1">
                        <a:solidFill>
                          <a:srgbClr val="000000"/>
                        </a:solidFill>
                        <a:latin typeface="楷体_GB2312" pitchFamily="1" charset="-122"/>
                        <a:ea typeface="楷体_GB2312" pitchFamily="1" charset="-122"/>
                      </a:endParaRPr>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cover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文本框 7169"/>
          <p:cNvSpPr txBox="1"/>
          <p:nvPr/>
        </p:nvSpPr>
        <p:spPr>
          <a:xfrm>
            <a:off x="395288" y="1908175"/>
            <a:ext cx="8351837" cy="3416300"/>
          </a:xfrm>
          <a:prstGeom prst="rect">
            <a:avLst/>
          </a:prstGeom>
          <a:noFill/>
          <a:ln w="9525">
            <a:noFill/>
          </a:ln>
        </p:spPr>
        <p:txBody>
          <a:bodyPr anchor="t">
            <a:spAutoFit/>
          </a:bodyPr>
          <a:p>
            <a:pPr marL="457200" indent="-457200" eaLnBrk="0" hangingPunct="0">
              <a:lnSpc>
                <a:spcPct val="150000"/>
              </a:lnSpc>
              <a:buClr>
                <a:schemeClr val="accent1"/>
              </a:buClr>
              <a:buFont typeface="Wingdings" panose="05000000000000000000" pitchFamily="2" charset="2"/>
              <a:buChar char="Ø"/>
            </a:pPr>
            <a:r>
              <a:rPr lang="en-US" altLang="zh-CN" sz="2400" b="1" dirty="0">
                <a:solidFill>
                  <a:srgbClr val="000000"/>
                </a:solidFill>
                <a:latin typeface="楷体_GB2312" pitchFamily="1" charset="-122"/>
                <a:ea typeface="楷体_GB2312" pitchFamily="1" charset="-122"/>
              </a:rPr>
              <a:t>    </a:t>
            </a:r>
            <a:r>
              <a:rPr lang="zh-CN" altLang="en-US" sz="2400" b="1" dirty="0">
                <a:solidFill>
                  <a:srgbClr val="000000"/>
                </a:solidFill>
                <a:latin typeface="楷体_GB2312" pitchFamily="1" charset="-122"/>
                <a:ea typeface="楷体_GB2312" pitchFamily="1" charset="-122"/>
              </a:rPr>
              <a:t>工程造价管理体制建立于建国初期，新中国成立后，全国面临着大规模的恢复重建工作，为合理确定工程造价，引进前苏联一套概预算定额管理制度，同时也为新组建的国营建筑施工企业建立了企业管理制度。</a:t>
            </a:r>
            <a:r>
              <a:rPr lang="en-US" altLang="zh-CN" sz="2400" b="1" dirty="0">
                <a:solidFill>
                  <a:srgbClr val="000000"/>
                </a:solidFill>
                <a:latin typeface="楷体_GB2312" pitchFamily="1" charset="-122"/>
                <a:ea typeface="楷体_GB2312" pitchFamily="1" charset="-122"/>
              </a:rPr>
              <a:t>1957</a:t>
            </a:r>
            <a:r>
              <a:rPr lang="zh-CN" altLang="en-US" sz="2400" b="1" dirty="0">
                <a:solidFill>
                  <a:srgbClr val="000000"/>
                </a:solidFill>
                <a:latin typeface="楷体_GB2312" pitchFamily="1" charset="-122"/>
                <a:ea typeface="楷体_GB2312" pitchFamily="1" charset="-122"/>
              </a:rPr>
              <a:t>年颁布了《关于编制工业与民用建设预算的若干规定》规定各不同设计阶段都应编制概预算，明确概预算作用。</a:t>
            </a:r>
            <a:endParaRPr lang="zh-CN" altLang="en-US" sz="2400" b="1" dirty="0">
              <a:solidFill>
                <a:srgbClr val="000000"/>
              </a:solidFill>
              <a:latin typeface="楷体_GB2312" pitchFamily="1" charset="-122"/>
              <a:ea typeface="楷体_GB2312" pitchFamily="1" charset="-122"/>
            </a:endParaRPr>
          </a:p>
        </p:txBody>
      </p:sp>
      <p:sp>
        <p:nvSpPr>
          <p:cNvPr id="25602" name="文本框 7170"/>
          <p:cNvSpPr txBox="1"/>
          <p:nvPr/>
        </p:nvSpPr>
        <p:spPr>
          <a:xfrm>
            <a:off x="1042988" y="981075"/>
            <a:ext cx="6911975" cy="522288"/>
          </a:xfrm>
          <a:prstGeom prst="rect">
            <a:avLst/>
          </a:prstGeom>
          <a:noFill/>
          <a:ln w="9525">
            <a:noFill/>
          </a:ln>
        </p:spPr>
        <p:txBody>
          <a:bodyPr anchor="t">
            <a:spAutoFit/>
          </a:bodyPr>
          <a:p>
            <a:pPr>
              <a:spcBef>
                <a:spcPct val="50000"/>
              </a:spcBef>
            </a:pPr>
            <a:r>
              <a:rPr lang="zh-CN" altLang="en-US" sz="2800" b="1" dirty="0">
                <a:solidFill>
                  <a:schemeClr val="bg1"/>
                </a:solidFill>
                <a:latin typeface="Arial" panose="020B0604020202020204" pitchFamily="34" charset="0"/>
                <a:ea typeface="楷体_GB2312" pitchFamily="1" charset="-122"/>
              </a:rPr>
              <a:t>三</a:t>
            </a:r>
            <a:r>
              <a:rPr lang="zh-CN" altLang="en-US" sz="2800" b="1" dirty="0">
                <a:latin typeface="Arial" panose="020B0604020202020204" pitchFamily="34" charset="0"/>
                <a:ea typeface="楷体_GB2312" pitchFamily="1" charset="-122"/>
              </a:rPr>
              <a:t>工程造价管理的发展</a:t>
            </a:r>
            <a:endParaRPr lang="zh-CN" altLang="en-US" sz="2800" b="1" dirty="0">
              <a:solidFill>
                <a:schemeClr val="bg1"/>
              </a:solidFill>
              <a:latin typeface="Arial" panose="020B0604020202020204" pitchFamily="34" charset="0"/>
              <a:ea typeface="楷体_GB2312" pitchFamily="1" charset="-122"/>
            </a:endParaRPr>
          </a:p>
        </p:txBody>
      </p:sp>
    </p:spTree>
  </p:cSld>
  <p:clrMapOvr>
    <a:masterClrMapping/>
  </p:clrMapOvr>
  <p:transition spd="med">
    <p:cover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文本框 7169"/>
          <p:cNvSpPr txBox="1"/>
          <p:nvPr/>
        </p:nvSpPr>
        <p:spPr>
          <a:xfrm>
            <a:off x="39688" y="1908175"/>
            <a:ext cx="9002712" cy="4524375"/>
          </a:xfrm>
          <a:prstGeom prst="rect">
            <a:avLst/>
          </a:prstGeom>
          <a:noFill/>
          <a:ln w="9525">
            <a:noFill/>
          </a:ln>
        </p:spPr>
        <p:txBody>
          <a:bodyPr wrap="square" anchor="t">
            <a:spAutoFit/>
          </a:bodyPr>
          <a:p>
            <a:pPr marL="457200" indent="-457200" eaLnBrk="0" hangingPunct="0">
              <a:lnSpc>
                <a:spcPct val="150000"/>
              </a:lnSpc>
              <a:buClr>
                <a:schemeClr val="accent1"/>
              </a:buClr>
              <a:buFont typeface="Wingdings" panose="05000000000000000000" pitchFamily="2" charset="2"/>
              <a:buChar char="Ø"/>
            </a:pPr>
            <a:r>
              <a:rPr lang="en-US" altLang="zh-CN" sz="2400" b="1" dirty="0">
                <a:solidFill>
                  <a:srgbClr val="000000"/>
                </a:solidFill>
                <a:latin typeface="楷体_GB2312" pitchFamily="1" charset="-122"/>
                <a:ea typeface="楷体_GB2312" pitchFamily="1" charset="-122"/>
              </a:rPr>
              <a:t>1951—1957</a:t>
            </a:r>
            <a:r>
              <a:rPr lang="zh-CN" altLang="en-US" sz="2400" b="1" dirty="0">
                <a:solidFill>
                  <a:srgbClr val="000000"/>
                </a:solidFill>
                <a:latin typeface="楷体_GB2312" pitchFamily="1" charset="-122"/>
                <a:ea typeface="楷体_GB2312" pitchFamily="1" charset="-122"/>
              </a:rPr>
              <a:t>年，是建立健全建设工程造价管理制度的阶段。</a:t>
            </a:r>
            <a:endParaRPr lang="zh-CN" altLang="en-US" sz="2400" b="1" dirty="0">
              <a:solidFill>
                <a:srgbClr val="000000"/>
              </a:solidFill>
              <a:latin typeface="楷体_GB2312" pitchFamily="1" charset="-122"/>
              <a:ea typeface="楷体_GB2312" pitchFamily="1" charset="-122"/>
            </a:endParaRPr>
          </a:p>
          <a:p>
            <a:pPr marL="457200" indent="-457200" eaLnBrk="0" hangingPunct="0">
              <a:lnSpc>
                <a:spcPct val="150000"/>
              </a:lnSpc>
              <a:buClr>
                <a:schemeClr val="accent1"/>
              </a:buClr>
              <a:buFont typeface="Wingdings" panose="05000000000000000000" pitchFamily="2" charset="2"/>
              <a:buChar char="Ø"/>
            </a:pPr>
            <a:r>
              <a:rPr lang="en-US" altLang="zh-CN" sz="2400" b="1" dirty="0">
                <a:solidFill>
                  <a:srgbClr val="000000"/>
                </a:solidFill>
                <a:latin typeface="楷体_GB2312" pitchFamily="1" charset="-122"/>
                <a:ea typeface="楷体_GB2312" pitchFamily="1" charset="-122"/>
              </a:rPr>
              <a:t>1958—1965</a:t>
            </a:r>
            <a:r>
              <a:rPr lang="zh-CN" altLang="en-US" sz="2400" b="1" dirty="0">
                <a:solidFill>
                  <a:srgbClr val="000000"/>
                </a:solidFill>
                <a:latin typeface="楷体_GB2312" pitchFamily="1" charset="-122"/>
                <a:ea typeface="楷体_GB2312" pitchFamily="1" charset="-122"/>
              </a:rPr>
              <a:t>年，建设工程造价管理工作被削弱阶段。</a:t>
            </a:r>
            <a:r>
              <a:rPr lang="en-US" altLang="zh-CN" sz="2400" b="1" dirty="0">
                <a:solidFill>
                  <a:srgbClr val="000000"/>
                </a:solidFill>
                <a:latin typeface="楷体_GB2312" pitchFamily="1" charset="-122"/>
                <a:ea typeface="楷体_GB2312" pitchFamily="1" charset="-122"/>
              </a:rPr>
              <a:t>1958</a:t>
            </a:r>
            <a:r>
              <a:rPr lang="zh-CN" altLang="en-US" sz="2400" b="1" dirty="0">
                <a:solidFill>
                  <a:srgbClr val="000000"/>
                </a:solidFill>
                <a:latin typeface="楷体_GB2312" pitchFamily="1" charset="-122"/>
                <a:ea typeface="楷体_GB2312" pitchFamily="1" charset="-122"/>
              </a:rPr>
              <a:t>年开始，</a:t>
            </a:r>
            <a:r>
              <a:rPr lang="en-US" altLang="zh-CN" sz="2400" b="1" dirty="0">
                <a:solidFill>
                  <a:srgbClr val="000000"/>
                </a:solidFill>
                <a:latin typeface="楷体_GB2312" pitchFamily="1" charset="-122"/>
                <a:ea typeface="楷体_GB2312" pitchFamily="1" charset="-122"/>
              </a:rPr>
              <a:t>“</a:t>
            </a:r>
            <a:r>
              <a:rPr lang="zh-CN" altLang="en-US" sz="2400" b="1" dirty="0">
                <a:solidFill>
                  <a:srgbClr val="000000"/>
                </a:solidFill>
                <a:latin typeface="楷体_GB2312" pitchFamily="1" charset="-122"/>
                <a:ea typeface="楷体_GB2312" pitchFamily="1" charset="-122"/>
              </a:rPr>
              <a:t>左</a:t>
            </a:r>
            <a:r>
              <a:rPr lang="en-US" altLang="zh-CN" sz="2400" b="1" dirty="0">
                <a:solidFill>
                  <a:srgbClr val="000000"/>
                </a:solidFill>
                <a:latin typeface="楷体_GB2312" pitchFamily="1" charset="-122"/>
                <a:ea typeface="楷体_GB2312" pitchFamily="1" charset="-122"/>
              </a:rPr>
              <a:t>”</a:t>
            </a:r>
            <a:r>
              <a:rPr lang="zh-CN" altLang="en-US" sz="2400" b="1" dirty="0">
                <a:solidFill>
                  <a:srgbClr val="000000"/>
                </a:solidFill>
                <a:latin typeface="楷体_GB2312" pitchFamily="1" charset="-122"/>
                <a:ea typeface="楷体_GB2312" pitchFamily="1" charset="-122"/>
              </a:rPr>
              <a:t>的错误思想，概预算管理权限全部下方，概预算控制投资作用被被削弱。只算政治账，不讲经济账。</a:t>
            </a:r>
            <a:endParaRPr lang="zh-CN" altLang="en-US" sz="2400" b="1" dirty="0">
              <a:solidFill>
                <a:srgbClr val="000000"/>
              </a:solidFill>
              <a:latin typeface="楷体_GB2312" pitchFamily="1" charset="-122"/>
              <a:ea typeface="楷体_GB2312" pitchFamily="1" charset="-122"/>
            </a:endParaRPr>
          </a:p>
          <a:p>
            <a:pPr marL="457200" indent="-457200" eaLnBrk="0" hangingPunct="0">
              <a:lnSpc>
                <a:spcPct val="150000"/>
              </a:lnSpc>
              <a:buClr>
                <a:schemeClr val="accent1"/>
              </a:buClr>
              <a:buFont typeface="Wingdings" panose="05000000000000000000" pitchFamily="2" charset="2"/>
              <a:buChar char="Ø"/>
            </a:pPr>
            <a:r>
              <a:rPr lang="en-US" altLang="zh-CN" sz="2400" b="1" dirty="0">
                <a:solidFill>
                  <a:srgbClr val="000000"/>
                </a:solidFill>
                <a:latin typeface="楷体_GB2312" pitchFamily="1" charset="-122"/>
                <a:ea typeface="楷体_GB2312" pitchFamily="1" charset="-122"/>
              </a:rPr>
              <a:t>1966—1976</a:t>
            </a:r>
            <a:r>
              <a:rPr lang="zh-CN" altLang="en-US" sz="2400" b="1" dirty="0">
                <a:solidFill>
                  <a:srgbClr val="000000"/>
                </a:solidFill>
                <a:latin typeface="楷体_GB2312" pitchFamily="1" charset="-122"/>
                <a:ea typeface="楷体_GB2312" pitchFamily="1" charset="-122"/>
              </a:rPr>
              <a:t>年，建设工程造价管理遭到严重破坏阶段。概预算和定额管理机构被撤销，定额被说成是</a:t>
            </a:r>
            <a:r>
              <a:rPr lang="en-US" altLang="zh-CN" sz="2400" b="1" dirty="0">
                <a:solidFill>
                  <a:srgbClr val="000000"/>
                </a:solidFill>
                <a:latin typeface="楷体_GB2312" pitchFamily="1" charset="-122"/>
                <a:ea typeface="楷体_GB2312" pitchFamily="1" charset="-122"/>
              </a:rPr>
              <a:t>“</a:t>
            </a:r>
            <a:r>
              <a:rPr lang="zh-CN" altLang="en-US" sz="2400" b="1" dirty="0">
                <a:solidFill>
                  <a:srgbClr val="000000"/>
                </a:solidFill>
                <a:latin typeface="楷体_GB2312" pitchFamily="1" charset="-122"/>
                <a:ea typeface="楷体_GB2312" pitchFamily="1" charset="-122"/>
              </a:rPr>
              <a:t>管、卡、压</a:t>
            </a:r>
            <a:r>
              <a:rPr lang="en-US" altLang="zh-CN" sz="2400" b="1" dirty="0">
                <a:solidFill>
                  <a:srgbClr val="000000"/>
                </a:solidFill>
                <a:latin typeface="楷体_GB2312" pitchFamily="1" charset="-122"/>
                <a:ea typeface="楷体_GB2312" pitchFamily="1" charset="-122"/>
              </a:rPr>
              <a:t>”</a:t>
            </a:r>
            <a:r>
              <a:rPr lang="zh-CN" altLang="en-US" sz="2400" b="1" dirty="0">
                <a:solidFill>
                  <a:srgbClr val="000000"/>
                </a:solidFill>
                <a:latin typeface="楷体_GB2312" pitchFamily="1" charset="-122"/>
                <a:ea typeface="楷体_GB2312" pitchFamily="1" charset="-122"/>
              </a:rPr>
              <a:t>工具。造成设计无概算，施工无预算，竣工无决算，投资敞口，吃大锅饭。</a:t>
            </a:r>
            <a:endParaRPr lang="zh-CN" altLang="en-US" sz="2400" b="1" dirty="0">
              <a:solidFill>
                <a:srgbClr val="000000"/>
              </a:solidFill>
              <a:latin typeface="楷体_GB2312" pitchFamily="1" charset="-122"/>
              <a:ea typeface="楷体_GB2312" pitchFamily="1" charset="-122"/>
            </a:endParaRPr>
          </a:p>
        </p:txBody>
      </p:sp>
      <p:sp>
        <p:nvSpPr>
          <p:cNvPr id="26626" name="文本框 7170"/>
          <p:cNvSpPr txBox="1"/>
          <p:nvPr/>
        </p:nvSpPr>
        <p:spPr>
          <a:xfrm>
            <a:off x="1042988" y="981075"/>
            <a:ext cx="6911975" cy="522288"/>
          </a:xfrm>
          <a:prstGeom prst="rect">
            <a:avLst/>
          </a:prstGeom>
          <a:noFill/>
          <a:ln w="9525">
            <a:noFill/>
          </a:ln>
        </p:spPr>
        <p:txBody>
          <a:bodyPr anchor="t">
            <a:spAutoFit/>
          </a:bodyPr>
          <a:p>
            <a:pPr>
              <a:spcBef>
                <a:spcPct val="50000"/>
              </a:spcBef>
            </a:pPr>
            <a:r>
              <a:rPr lang="zh-CN" altLang="en-US" sz="2800" b="1" dirty="0">
                <a:solidFill>
                  <a:schemeClr val="bg1"/>
                </a:solidFill>
                <a:latin typeface="Arial" panose="020B0604020202020204" pitchFamily="34" charset="0"/>
                <a:ea typeface="楷体_GB2312" pitchFamily="1" charset="-122"/>
              </a:rPr>
              <a:t>三</a:t>
            </a:r>
            <a:r>
              <a:rPr lang="zh-CN" altLang="en-US" sz="2800" b="1" dirty="0">
                <a:latin typeface="Arial" panose="020B0604020202020204" pitchFamily="34" charset="0"/>
                <a:ea typeface="楷体_GB2312" pitchFamily="1" charset="-122"/>
              </a:rPr>
              <a:t>工程造价管理的发展</a:t>
            </a:r>
            <a:endParaRPr lang="zh-CN" altLang="en-US" sz="2800" b="1" dirty="0">
              <a:solidFill>
                <a:schemeClr val="bg1"/>
              </a:solidFill>
              <a:latin typeface="Arial" panose="020B0604020202020204" pitchFamily="34" charset="0"/>
              <a:ea typeface="楷体_GB2312" pitchFamily="1" charset="-122"/>
            </a:endParaRPr>
          </a:p>
        </p:txBody>
      </p:sp>
    </p:spTree>
  </p:cSld>
  <p:clrMapOvr>
    <a:masterClrMapping/>
  </p:clrMapOvr>
  <p:transition spd="med">
    <p:cover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文本框 7169"/>
          <p:cNvSpPr txBox="1"/>
          <p:nvPr/>
        </p:nvSpPr>
        <p:spPr>
          <a:xfrm>
            <a:off x="71438" y="1771650"/>
            <a:ext cx="9001125" cy="4524375"/>
          </a:xfrm>
          <a:prstGeom prst="rect">
            <a:avLst/>
          </a:prstGeom>
          <a:noFill/>
          <a:ln w="9525">
            <a:noFill/>
          </a:ln>
        </p:spPr>
        <p:txBody>
          <a:bodyPr wrap="square" anchor="t">
            <a:spAutoFit/>
          </a:bodyPr>
          <a:p>
            <a:pPr marL="457200" indent="-457200" eaLnBrk="0" hangingPunct="0">
              <a:lnSpc>
                <a:spcPct val="150000"/>
              </a:lnSpc>
              <a:buClr>
                <a:schemeClr val="accent1"/>
              </a:buClr>
              <a:buFont typeface="Wingdings" panose="05000000000000000000" pitchFamily="2" charset="2"/>
              <a:buChar char="Ø"/>
            </a:pPr>
            <a:r>
              <a:rPr lang="en-US" altLang="zh-CN" sz="2400" b="1" dirty="0">
                <a:solidFill>
                  <a:srgbClr val="000000"/>
                </a:solidFill>
                <a:latin typeface="楷体_GB2312" pitchFamily="1" charset="-122"/>
                <a:ea typeface="楷体_GB2312" pitchFamily="1" charset="-122"/>
              </a:rPr>
              <a:t>1977—1992</a:t>
            </a:r>
            <a:r>
              <a:rPr lang="zh-CN" altLang="en-US" sz="2400" b="1" dirty="0">
                <a:solidFill>
                  <a:srgbClr val="000000"/>
                </a:solidFill>
                <a:latin typeface="楷体_GB2312" pitchFamily="1" charset="-122"/>
                <a:ea typeface="楷体_GB2312" pitchFamily="1" charset="-122"/>
              </a:rPr>
              <a:t>年，建设工程造价管理工作恢复，整顿和健全阶段。国家恢复重建造价管理结构。</a:t>
            </a:r>
            <a:r>
              <a:rPr lang="en-US" altLang="zh-CN" sz="2400" b="1" dirty="0">
                <a:solidFill>
                  <a:srgbClr val="000000"/>
                </a:solidFill>
                <a:latin typeface="楷体_GB2312" pitchFamily="1" charset="-122"/>
                <a:ea typeface="楷体_GB2312" pitchFamily="1" charset="-122"/>
              </a:rPr>
              <a:t>1983</a:t>
            </a:r>
            <a:r>
              <a:rPr lang="zh-CN" altLang="en-US" sz="2400" b="1" dirty="0">
                <a:solidFill>
                  <a:srgbClr val="000000"/>
                </a:solidFill>
                <a:latin typeface="楷体_GB2312" pitchFamily="1" charset="-122"/>
                <a:ea typeface="楷体_GB2312" pitchFamily="1" charset="-122"/>
              </a:rPr>
              <a:t>年国家计委成立了基本建设标准定额研究所，</a:t>
            </a:r>
            <a:r>
              <a:rPr lang="en-US" altLang="zh-CN" sz="2400" b="1" dirty="0">
                <a:solidFill>
                  <a:srgbClr val="000000"/>
                </a:solidFill>
                <a:latin typeface="楷体_GB2312" pitchFamily="1" charset="-122"/>
                <a:ea typeface="楷体_GB2312" pitchFamily="1" charset="-122"/>
              </a:rPr>
              <a:t>1988</a:t>
            </a:r>
            <a:r>
              <a:rPr lang="zh-CN" altLang="en-US" sz="2400" b="1" dirty="0">
                <a:solidFill>
                  <a:srgbClr val="000000"/>
                </a:solidFill>
                <a:latin typeface="楷体_GB2312" pitchFamily="1" charset="-122"/>
                <a:ea typeface="楷体_GB2312" pitchFamily="1" charset="-122"/>
              </a:rPr>
              <a:t>年成立建设部标准定额司，负责造价管理工作。</a:t>
            </a:r>
            <a:endParaRPr lang="zh-CN" altLang="en-US" sz="2400" b="1" dirty="0">
              <a:solidFill>
                <a:srgbClr val="000000"/>
              </a:solidFill>
              <a:latin typeface="楷体_GB2312" pitchFamily="1" charset="-122"/>
              <a:ea typeface="楷体_GB2312" pitchFamily="1" charset="-122"/>
            </a:endParaRPr>
          </a:p>
          <a:p>
            <a:pPr marL="457200" indent="-457200" eaLnBrk="0" hangingPunct="0">
              <a:lnSpc>
                <a:spcPct val="150000"/>
              </a:lnSpc>
              <a:buClr>
                <a:schemeClr val="accent1"/>
              </a:buClr>
              <a:buFont typeface="Wingdings" panose="05000000000000000000" pitchFamily="2" charset="2"/>
              <a:buChar char="Ø"/>
            </a:pPr>
            <a:r>
              <a:rPr lang="en-US" altLang="zh-CN" sz="2400" b="1" dirty="0">
                <a:solidFill>
                  <a:srgbClr val="000000"/>
                </a:solidFill>
                <a:latin typeface="楷体_GB2312" pitchFamily="1" charset="-122"/>
                <a:ea typeface="楷体_GB2312" pitchFamily="1" charset="-122"/>
              </a:rPr>
              <a:t>1993</a:t>
            </a:r>
            <a:r>
              <a:rPr lang="zh-CN" altLang="en-US" sz="2400" b="1" dirty="0">
                <a:solidFill>
                  <a:srgbClr val="000000"/>
                </a:solidFill>
                <a:latin typeface="楷体_GB2312" pitchFamily="1" charset="-122"/>
                <a:ea typeface="楷体_GB2312" pitchFamily="1" charset="-122"/>
              </a:rPr>
              <a:t>年至今，工程造价管理改革与发展阶段，十四大提出建立建立市场经济体制后，工程造价管理开始改革和探索。改革的最终目标是逐步建立以市场形成价格为主的价格机制。</a:t>
            </a:r>
            <a:endParaRPr lang="zh-CN" altLang="en-US" sz="2400" b="1" dirty="0">
              <a:solidFill>
                <a:srgbClr val="000000"/>
              </a:solidFill>
              <a:latin typeface="楷体_GB2312" pitchFamily="1" charset="-122"/>
              <a:ea typeface="楷体_GB2312" pitchFamily="1" charset="-122"/>
            </a:endParaRPr>
          </a:p>
          <a:p>
            <a:pPr marL="457200" indent="-457200" eaLnBrk="0" hangingPunct="0">
              <a:lnSpc>
                <a:spcPct val="150000"/>
              </a:lnSpc>
              <a:buClr>
                <a:schemeClr val="accent1"/>
              </a:buClr>
              <a:buFont typeface="Wingdings" panose="05000000000000000000" pitchFamily="2" charset="2"/>
              <a:buChar char="Ø"/>
            </a:pPr>
            <a:r>
              <a:rPr lang="en-US" altLang="zh-CN" sz="2400" b="1" dirty="0">
                <a:solidFill>
                  <a:srgbClr val="000000"/>
                </a:solidFill>
                <a:latin typeface="楷体_GB2312" pitchFamily="1" charset="-122"/>
                <a:ea typeface="楷体_GB2312" pitchFamily="1" charset="-122"/>
              </a:rPr>
              <a:t>2003</a:t>
            </a:r>
            <a:r>
              <a:rPr lang="zh-CN" altLang="en-US" sz="2400" b="1" dirty="0">
                <a:solidFill>
                  <a:srgbClr val="000000"/>
                </a:solidFill>
                <a:latin typeface="楷体_GB2312" pitchFamily="1" charset="-122"/>
                <a:ea typeface="楷体_GB2312" pitchFamily="1" charset="-122"/>
              </a:rPr>
              <a:t>年</a:t>
            </a:r>
            <a:r>
              <a:rPr lang="en-US" altLang="zh-CN" sz="2400" b="1" dirty="0">
                <a:solidFill>
                  <a:srgbClr val="000000"/>
                </a:solidFill>
                <a:latin typeface="楷体_GB2312" pitchFamily="1" charset="-122"/>
                <a:ea typeface="楷体_GB2312" pitchFamily="1" charset="-122"/>
              </a:rPr>
              <a:t>7</a:t>
            </a:r>
            <a:r>
              <a:rPr lang="zh-CN" altLang="en-US" sz="2400" b="1" dirty="0">
                <a:solidFill>
                  <a:srgbClr val="000000"/>
                </a:solidFill>
                <a:latin typeface="楷体_GB2312" pitchFamily="1" charset="-122"/>
                <a:ea typeface="楷体_GB2312" pitchFamily="1" charset="-122"/>
              </a:rPr>
              <a:t>月饼，全国开始推行工程量清单计价模式。</a:t>
            </a:r>
            <a:endParaRPr lang="zh-CN" altLang="en-US" sz="2400" b="1" dirty="0">
              <a:solidFill>
                <a:srgbClr val="000000"/>
              </a:solidFill>
              <a:latin typeface="楷体_GB2312" pitchFamily="1" charset="-122"/>
              <a:ea typeface="楷体_GB2312" pitchFamily="1" charset="-122"/>
            </a:endParaRPr>
          </a:p>
        </p:txBody>
      </p:sp>
      <p:sp>
        <p:nvSpPr>
          <p:cNvPr id="27650" name="文本框 7170"/>
          <p:cNvSpPr txBox="1"/>
          <p:nvPr/>
        </p:nvSpPr>
        <p:spPr>
          <a:xfrm>
            <a:off x="1042988" y="981075"/>
            <a:ext cx="6911975" cy="522288"/>
          </a:xfrm>
          <a:prstGeom prst="rect">
            <a:avLst/>
          </a:prstGeom>
          <a:noFill/>
          <a:ln w="9525">
            <a:noFill/>
          </a:ln>
        </p:spPr>
        <p:txBody>
          <a:bodyPr anchor="t">
            <a:spAutoFit/>
          </a:bodyPr>
          <a:p>
            <a:pPr>
              <a:spcBef>
                <a:spcPct val="50000"/>
              </a:spcBef>
            </a:pPr>
            <a:r>
              <a:rPr lang="zh-CN" altLang="en-US" sz="2800" b="1" dirty="0">
                <a:solidFill>
                  <a:schemeClr val="bg1"/>
                </a:solidFill>
                <a:latin typeface="Arial" panose="020B0604020202020204" pitchFamily="34" charset="0"/>
                <a:ea typeface="楷体_GB2312" pitchFamily="1" charset="-122"/>
              </a:rPr>
              <a:t>三</a:t>
            </a:r>
            <a:r>
              <a:rPr lang="zh-CN" altLang="en-US" sz="2800" b="1" dirty="0">
                <a:latin typeface="Arial" panose="020B0604020202020204" pitchFamily="34" charset="0"/>
                <a:ea typeface="楷体_GB2312" pitchFamily="1" charset="-122"/>
              </a:rPr>
              <a:t>工程造价管理的发展</a:t>
            </a:r>
            <a:endParaRPr lang="zh-CN" altLang="en-US" sz="2800" b="1" dirty="0">
              <a:solidFill>
                <a:schemeClr val="bg1"/>
              </a:solidFill>
              <a:latin typeface="Arial" panose="020B0604020202020204" pitchFamily="34" charset="0"/>
              <a:ea typeface="楷体_GB2312" pitchFamily="1" charset="-122"/>
            </a:endParaRPr>
          </a:p>
        </p:txBody>
      </p:sp>
    </p:spTree>
  </p:cSld>
  <p:clrMapOvr>
    <a:masterClrMapping/>
  </p:clrMapOvr>
  <p:transition spd="med">
    <p:cover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文本占位符 8193"/>
          <p:cNvSpPr>
            <a:spLocks noGrp="1"/>
          </p:cNvSpPr>
          <p:nvPr>
            <p:ph idx="1"/>
          </p:nvPr>
        </p:nvSpPr>
        <p:spPr>
          <a:xfrm>
            <a:off x="539750" y="1639888"/>
            <a:ext cx="8229600" cy="4525962"/>
          </a:xfrm>
        </p:spPr>
        <p:txBody>
          <a:bodyPr anchor="t"/>
          <a:p>
            <a:pPr algn="just"/>
            <a:r>
              <a:rPr lang="en-US" altLang="zh-CN" b="1">
                <a:latin typeface="黑体" panose="02010609060101010101" pitchFamily="2" charset="-122"/>
                <a:ea typeface="黑体" panose="02010609060101010101" pitchFamily="2" charset="-122"/>
              </a:rPr>
              <a:t>1.1 </a:t>
            </a:r>
            <a:r>
              <a:rPr lang="zh-CN" altLang="en-US" b="1">
                <a:latin typeface="黑体" panose="02010609060101010101" pitchFamily="2" charset="-122"/>
                <a:ea typeface="黑体" panose="02010609060101010101" pitchFamily="2" charset="-122"/>
              </a:rPr>
              <a:t>工程造价的基本概念</a:t>
            </a:r>
            <a:endParaRPr lang="zh-CN" altLang="en-US" b="1">
              <a:latin typeface="黑体" panose="02010609060101010101" pitchFamily="2" charset="-122"/>
              <a:ea typeface="黑体" panose="02010609060101010101" pitchFamily="2" charset="-122"/>
            </a:endParaRPr>
          </a:p>
          <a:p>
            <a:pPr algn="just"/>
            <a:r>
              <a:rPr lang="en-US" altLang="zh-CN" b="1">
                <a:latin typeface="黑体" panose="02010609060101010101" pitchFamily="2" charset="-122"/>
                <a:ea typeface="黑体" panose="02010609060101010101" pitchFamily="2" charset="-122"/>
              </a:rPr>
              <a:t>1.2 </a:t>
            </a:r>
            <a:r>
              <a:rPr lang="zh-CN" altLang="en-US" b="1">
                <a:latin typeface="黑体" panose="02010609060101010101" pitchFamily="2" charset="-122"/>
                <a:ea typeface="黑体" panose="02010609060101010101" pitchFamily="2" charset="-122"/>
              </a:rPr>
              <a:t>工程造价管理与控制</a:t>
            </a:r>
            <a:endParaRPr lang="zh-CN" altLang="en-US" b="1">
              <a:latin typeface="黑体" panose="02010609060101010101" pitchFamily="2" charset="-122"/>
              <a:ea typeface="黑体" panose="02010609060101010101" pitchFamily="2" charset="-122"/>
            </a:endParaRPr>
          </a:p>
          <a:p>
            <a:pPr algn="just"/>
            <a:r>
              <a:rPr lang="en-US" altLang="zh-CN" b="1">
                <a:latin typeface="黑体" panose="02010609060101010101" pitchFamily="2" charset="-122"/>
                <a:ea typeface="黑体" panose="02010609060101010101" pitchFamily="2" charset="-122"/>
              </a:rPr>
              <a:t>1.3 </a:t>
            </a:r>
            <a:r>
              <a:rPr lang="zh-CN" altLang="en-US" b="1">
                <a:latin typeface="黑体" panose="02010609060101010101" pitchFamily="2" charset="-122"/>
                <a:ea typeface="黑体" panose="02010609060101010101" pitchFamily="2" charset="-122"/>
              </a:rPr>
              <a:t>工程造价构成基本知识</a:t>
            </a:r>
            <a:endParaRPr lang="zh-CN" altLang="en-US" b="1">
              <a:latin typeface="黑体" panose="02010609060101010101" pitchFamily="2" charset="-122"/>
              <a:ea typeface="黑体" panose="02010609060101010101" pitchFamily="2" charset="-122"/>
            </a:endParaRPr>
          </a:p>
          <a:p>
            <a:pPr algn="just"/>
            <a:endParaRPr lang="zh-CN" altLang="en-US" b="1">
              <a:latin typeface="黑体" panose="02010609060101010101" pitchFamily="2" charset="-122"/>
              <a:ea typeface="黑体" panose="02010609060101010101" pitchFamily="2" charset="-122"/>
            </a:endParaRPr>
          </a:p>
        </p:txBody>
      </p:sp>
      <p:sp>
        <p:nvSpPr>
          <p:cNvPr id="28674" name="标题 8194"/>
          <p:cNvSpPr>
            <a:spLocks noGrp="1"/>
          </p:cNvSpPr>
          <p:nvPr>
            <p:ph type="title"/>
          </p:nvPr>
        </p:nvSpPr>
        <p:spPr/>
        <p:txBody>
          <a:bodyPr anchor="ctr"/>
          <a:p>
            <a:r>
              <a:rPr lang="zh-CN" altLang="en-US" b="1" dirty="0">
                <a:latin typeface="黑体" panose="02010609060101010101" pitchFamily="2" charset="-122"/>
                <a:ea typeface="黑体" panose="02010609060101010101" pitchFamily="2" charset="-122"/>
              </a:rPr>
              <a:t>单元</a:t>
            </a:r>
            <a:r>
              <a:rPr lang="en-US" altLang="zh-CN" b="1" dirty="0">
                <a:latin typeface="黑体" panose="02010609060101010101" pitchFamily="2" charset="-122"/>
                <a:ea typeface="黑体" panose="02010609060101010101" pitchFamily="2" charset="-122"/>
              </a:rPr>
              <a:t>1 </a:t>
            </a:r>
            <a:r>
              <a:rPr lang="zh-CN" altLang="en-US" b="1" dirty="0">
                <a:latin typeface="黑体" panose="02010609060101010101" pitchFamily="2" charset="-122"/>
                <a:ea typeface="黑体" panose="02010609060101010101" pitchFamily="2" charset="-122"/>
              </a:rPr>
              <a:t>工程造价控制基础知识</a:t>
            </a:r>
            <a:endParaRPr lang="zh-CN" altLang="en-US" b="1" dirty="0">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标题 9217"/>
          <p:cNvSpPr>
            <a:spLocks noGrp="1"/>
          </p:cNvSpPr>
          <p:nvPr>
            <p:ph type="title"/>
          </p:nvPr>
        </p:nvSpPr>
        <p:spPr>
          <a:xfrm>
            <a:off x="574675" y="859155"/>
            <a:ext cx="8001000" cy="661670"/>
          </a:xfrm>
        </p:spPr>
        <p:txBody>
          <a:bodyPr anchor="b"/>
          <a:p>
            <a:r>
              <a:rPr lang="en-US" altLang="zh-CN" dirty="0"/>
              <a:t>1.1.1</a:t>
            </a:r>
            <a:r>
              <a:rPr lang="zh-CN" altLang="en-US" dirty="0"/>
              <a:t>工程造价的含义</a:t>
            </a:r>
            <a:endParaRPr lang="zh-CN" altLang="en-US" dirty="0"/>
          </a:p>
        </p:txBody>
      </p:sp>
      <p:sp>
        <p:nvSpPr>
          <p:cNvPr id="29698" name="文本占位符 9218"/>
          <p:cNvSpPr>
            <a:spLocks noGrp="1"/>
          </p:cNvSpPr>
          <p:nvPr>
            <p:ph idx="1"/>
          </p:nvPr>
        </p:nvSpPr>
        <p:spPr/>
        <p:txBody>
          <a:bodyPr anchor="t"/>
          <a:p>
            <a:pPr>
              <a:lnSpc>
                <a:spcPct val="80000"/>
              </a:lnSpc>
            </a:pPr>
            <a:r>
              <a:rPr lang="zh-CN" altLang="en-US" sz="3100" b="1" dirty="0"/>
              <a:t>一、工程建设</a:t>
            </a:r>
            <a:endParaRPr lang="zh-CN" altLang="en-US" sz="3100" b="1" dirty="0"/>
          </a:p>
          <a:p>
            <a:pPr>
              <a:lnSpc>
                <a:spcPct val="80000"/>
              </a:lnSpc>
            </a:pPr>
            <a:r>
              <a:rPr lang="en-US" altLang="zh-CN" sz="3100" b="1" dirty="0"/>
              <a:t>1.</a:t>
            </a:r>
            <a:r>
              <a:rPr lang="zh-CN" altLang="en-US" sz="3100" b="1" dirty="0"/>
              <a:t>工程建设的概念</a:t>
            </a:r>
            <a:endParaRPr lang="zh-CN" altLang="en-US" sz="3100" b="1" dirty="0"/>
          </a:p>
          <a:p>
            <a:pPr>
              <a:lnSpc>
                <a:spcPct val="80000"/>
              </a:lnSpc>
            </a:pPr>
            <a:r>
              <a:rPr lang="zh-CN" altLang="en-US" sz="2800" b="1" dirty="0">
                <a:latin typeface="楷体_GB2312" pitchFamily="1" charset="-122"/>
                <a:ea typeface="楷体_GB2312" pitchFamily="1" charset="-122"/>
              </a:rPr>
              <a:t>工程建设是指投资建造固定资产和形成物质基础的经济活动。</a:t>
            </a:r>
            <a:endParaRPr lang="zh-CN" altLang="en-US" sz="2800" b="1" dirty="0">
              <a:latin typeface="楷体_GB2312" pitchFamily="1" charset="-122"/>
              <a:ea typeface="楷体_GB2312" pitchFamily="1" charset="-122"/>
            </a:endParaRPr>
          </a:p>
          <a:p>
            <a:pPr>
              <a:lnSpc>
                <a:spcPct val="80000"/>
              </a:lnSpc>
            </a:pPr>
            <a:r>
              <a:rPr lang="en-US" altLang="zh-CN" sz="3100" b="1" dirty="0"/>
              <a:t>2.</a:t>
            </a:r>
            <a:r>
              <a:rPr lang="zh-CN" altLang="en-US" sz="3100" b="1" dirty="0"/>
              <a:t>内容</a:t>
            </a:r>
            <a:endParaRPr lang="zh-CN" altLang="en-US" sz="3100" b="1" dirty="0"/>
          </a:p>
          <a:p>
            <a:pPr>
              <a:lnSpc>
                <a:spcPct val="80000"/>
              </a:lnSpc>
            </a:pPr>
            <a:r>
              <a:rPr lang="zh-CN" altLang="en-US" sz="2800" b="1" dirty="0">
                <a:latin typeface="楷体_GB2312" pitchFamily="1" charset="-122"/>
                <a:ea typeface="楷体_GB2312" pitchFamily="1" charset="-122"/>
              </a:rPr>
              <a:t>工程建设包括从资源开发规划，确定工程建设规模、投资结构、建设布局、技术政策和技术结构、环境保护、项目决策，到建筑安装、生产准备、竣工验收、联动试车等一系列复杂的技术经济活动。</a:t>
            </a:r>
            <a:endParaRPr lang="zh-CN" altLang="en-US" sz="2800" b="1" dirty="0">
              <a:latin typeface="楷体_GB2312" pitchFamily="1" charset="-122"/>
              <a:ea typeface="楷体_GB2312" pitchFamily="1" charset="-122"/>
            </a:endParaRPr>
          </a:p>
          <a:p>
            <a:pPr>
              <a:lnSpc>
                <a:spcPct val="80000"/>
              </a:lnSpc>
            </a:pPr>
            <a:endParaRPr lang="zh-CN" altLang="en-US" sz="2800" b="1" dirty="0">
              <a:latin typeface="楷体_GB2312" pitchFamily="1" charset="-122"/>
              <a:ea typeface="楷体_GB2312" pitchFamily="1" charset="-122"/>
            </a:endParaRPr>
          </a:p>
        </p:txBody>
      </p:sp>
      <p:sp>
        <p:nvSpPr>
          <p:cNvPr id="2" name="文本框 1"/>
          <p:cNvSpPr txBox="1"/>
          <p:nvPr/>
        </p:nvSpPr>
        <p:spPr>
          <a:xfrm>
            <a:off x="240665" y="108585"/>
            <a:ext cx="6275705" cy="460375"/>
          </a:xfrm>
          <a:prstGeom prst="rect">
            <a:avLst/>
          </a:prstGeom>
          <a:noFill/>
        </p:spPr>
        <p:txBody>
          <a:bodyPr wrap="square" rtlCol="0">
            <a:spAutoFit/>
          </a:bodyPr>
          <a:p>
            <a:r>
              <a:rPr lang="zh-CN" altLang="en-US" sz="2400" b="1"/>
              <a:t>课题</a:t>
            </a:r>
            <a:r>
              <a:rPr lang="en-US" altLang="zh-CN" sz="2400" b="1"/>
              <a:t>1.1 </a:t>
            </a:r>
            <a:r>
              <a:rPr lang="zh-CN" altLang="en-US" sz="2400" b="1"/>
              <a:t>工程造价的基本概念</a:t>
            </a:r>
            <a:endParaRPr lang="zh-CN" altLang="en-US" sz="2400" b="1"/>
          </a:p>
        </p:txBody>
      </p:sp>
    </p:spTree>
  </p:cSld>
  <p:clrMapOvr>
    <a:masterClrMapping/>
  </p:clrMapOvr>
  <p:transition spd="med">
    <p:cover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文本占位符 10241"/>
          <p:cNvSpPr>
            <a:spLocks noGrp="1"/>
          </p:cNvSpPr>
          <p:nvPr>
            <p:ph idx="1"/>
          </p:nvPr>
        </p:nvSpPr>
        <p:spPr/>
        <p:txBody>
          <a:bodyPr anchor="t"/>
          <a:p>
            <a:r>
              <a:rPr lang="zh-CN" altLang="en-US" sz="2800" b="1">
                <a:latin typeface="楷体_GB2312" pitchFamily="1" charset="-122"/>
                <a:ea typeface="楷体_GB2312" pitchFamily="1" charset="-122"/>
              </a:rPr>
              <a:t>建筑工程指永久性和临时性的各种建筑物和构筑物。</a:t>
            </a:r>
            <a:endParaRPr lang="zh-CN" altLang="en-US" sz="2800" b="1">
              <a:latin typeface="楷体_GB2312" pitchFamily="1" charset="-122"/>
              <a:ea typeface="楷体_GB2312" pitchFamily="1" charset="-122"/>
            </a:endParaRPr>
          </a:p>
          <a:p>
            <a:r>
              <a:rPr lang="zh-CN" altLang="en-US" sz="2800" b="1">
                <a:latin typeface="楷体_GB2312" pitchFamily="1" charset="-122"/>
                <a:ea typeface="楷体_GB2312" pitchFamily="1" charset="-122"/>
              </a:rPr>
              <a:t>安装工程</a:t>
            </a:r>
            <a:endParaRPr lang="zh-CN" altLang="en-US" sz="2800" b="1">
              <a:latin typeface="楷体_GB2312" pitchFamily="1" charset="-122"/>
              <a:ea typeface="楷体_GB2312" pitchFamily="1" charset="-122"/>
            </a:endParaRPr>
          </a:p>
        </p:txBody>
      </p:sp>
    </p:spTree>
  </p:cSld>
  <p:clrMapOvr>
    <a:masterClrMapping/>
  </p:clrMapOvr>
  <p:transition spd="med">
    <p:cover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标题 11265"/>
          <p:cNvSpPr>
            <a:spLocks noGrp="1"/>
          </p:cNvSpPr>
          <p:nvPr>
            <p:ph type="title"/>
          </p:nvPr>
        </p:nvSpPr>
        <p:spPr/>
        <p:txBody>
          <a:bodyPr anchor="b"/>
          <a:p>
            <a:r>
              <a:rPr lang="zh-CN" altLang="en-US" sz="2500"/>
              <a:t>设备及工器具购置</a:t>
            </a:r>
            <a:endParaRPr lang="zh-CN" altLang="en-US" sz="2500"/>
          </a:p>
        </p:txBody>
      </p:sp>
      <p:pic>
        <p:nvPicPr>
          <p:cNvPr id="11267" name="内容占位符 11266" descr="j_5[1]"/>
          <p:cNvPicPr>
            <a:picLocks noGrp="1" noChangeAspect="1"/>
          </p:cNvPicPr>
          <p:nvPr>
            <p:ph idx="1"/>
          </p:nvPr>
        </p:nvPicPr>
        <p:blipFill>
          <a:blip r:embed="rId1"/>
          <a:stretch>
            <a:fillRect/>
          </a:stretch>
        </p:blipFill>
        <p:spPr>
          <a:xfrm>
            <a:off x="857250" y="2182813"/>
            <a:ext cx="3290888" cy="3095625"/>
          </a:xfrm>
        </p:spPr>
      </p:pic>
      <p:pic>
        <p:nvPicPr>
          <p:cNvPr id="11268" name="图片 11267" descr="20061024135955488[1]"/>
          <p:cNvPicPr>
            <a:picLocks noChangeAspect="1"/>
          </p:cNvPicPr>
          <p:nvPr/>
        </p:nvPicPr>
        <p:blipFill>
          <a:blip r:embed="rId2"/>
          <a:stretch>
            <a:fillRect/>
          </a:stretch>
        </p:blipFill>
        <p:spPr>
          <a:xfrm>
            <a:off x="4643438" y="1773238"/>
            <a:ext cx="3816350" cy="3608387"/>
          </a:xfrm>
          <a:prstGeom prst="rect">
            <a:avLst/>
          </a:prstGeom>
          <a:noFill/>
          <a:ln w="9525">
            <a:noFill/>
          </a:ln>
        </p:spPr>
      </p:pic>
      <p:sp>
        <p:nvSpPr>
          <p:cNvPr id="31748" name="文本框 11268"/>
          <p:cNvSpPr txBox="1"/>
          <p:nvPr/>
        </p:nvSpPr>
        <p:spPr>
          <a:xfrm>
            <a:off x="684213" y="5734050"/>
            <a:ext cx="8064500" cy="733425"/>
          </a:xfrm>
          <a:prstGeom prst="rect">
            <a:avLst/>
          </a:prstGeom>
          <a:noFill/>
          <a:ln w="9525">
            <a:noFill/>
          </a:ln>
        </p:spPr>
        <p:txBody>
          <a:bodyPr anchor="t">
            <a:spAutoFit/>
          </a:bodyPr>
          <a:p>
            <a:pPr>
              <a:spcBef>
                <a:spcPct val="50000"/>
              </a:spcBef>
            </a:pPr>
            <a:r>
              <a:rPr lang="zh-CN" altLang="en-US" sz="2100" b="1" dirty="0">
                <a:latin typeface="Arial" panose="020B0604020202020204" pitchFamily="34" charset="0"/>
                <a:ea typeface="楷体_GB2312" pitchFamily="1" charset="-122"/>
              </a:rPr>
              <a:t>设备及工器具购置指按设计文件规定，对用于生产或服务于生产达到固定资产标准的设备、工器具的加工、订购和采购。</a:t>
            </a:r>
            <a:endParaRPr lang="zh-CN" altLang="en-US" sz="2100" b="1" dirty="0">
              <a:latin typeface="Arial" panose="020B0604020202020204" pitchFamily="34" charset="0"/>
              <a:ea typeface="楷体_GB2312" pitchFamily="1"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500" fill="hold"/>
                                        <p:tgtEl>
                                          <p:spTgt spid="11267"/>
                                        </p:tgtEl>
                                        <p:attrNameLst>
                                          <p:attrName>ppt_w</p:attrName>
                                        </p:attrNameLst>
                                      </p:cBhvr>
                                      <p:tavLst>
                                        <p:tav tm="0">
                                          <p:val>
                                            <p:fltVal val="0.000000"/>
                                          </p:val>
                                        </p:tav>
                                        <p:tav tm="100000">
                                          <p:val>
                                            <p:strVal val="#ppt_w"/>
                                          </p:val>
                                        </p:tav>
                                      </p:tavLst>
                                    </p:anim>
                                    <p:anim calcmode="lin" valueType="num">
                                      <p:cBhvr>
                                        <p:cTn id="8" dur="500" fill="hold"/>
                                        <p:tgtEl>
                                          <p:spTgt spid="11267"/>
                                        </p:tgtEl>
                                        <p:attrNameLst>
                                          <p:attrName>ppt_h</p:attrName>
                                        </p:attrNameLst>
                                      </p:cBhvr>
                                      <p:tavLst>
                                        <p:tav tm="0">
                                          <p:val>
                                            <p:fltVal val="0.000000"/>
                                          </p:val>
                                        </p:tav>
                                        <p:tav tm="100000">
                                          <p:val>
                                            <p:strVal val="#ppt_h"/>
                                          </p:val>
                                        </p:tav>
                                      </p:tavLst>
                                    </p:anim>
                                    <p:animEffect transition="in" filter="fade">
                                      <p:cBhvr>
                                        <p:cTn id="9" dur="500"/>
                                        <p:tgtEl>
                                          <p:spTgt spid="11267"/>
                                        </p:tgtEl>
                                      </p:cBhvr>
                                    </p:animEffect>
                                  </p:childTnLst>
                                </p:cTn>
                              </p:par>
                              <p:par>
                                <p:cTn id="10" presetID="53" presetClass="entr" presetSubtype="16" fill="hold" nodeType="with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p:cTn id="12" dur="500" fill="hold"/>
                                        <p:tgtEl>
                                          <p:spTgt spid="11268"/>
                                        </p:tgtEl>
                                        <p:attrNameLst>
                                          <p:attrName>ppt_w</p:attrName>
                                        </p:attrNameLst>
                                      </p:cBhvr>
                                      <p:tavLst>
                                        <p:tav tm="0">
                                          <p:val>
                                            <p:fltVal val="0.000000"/>
                                          </p:val>
                                        </p:tav>
                                        <p:tav tm="100000">
                                          <p:val>
                                            <p:strVal val="#ppt_w"/>
                                          </p:val>
                                        </p:tav>
                                      </p:tavLst>
                                    </p:anim>
                                    <p:anim calcmode="lin" valueType="num">
                                      <p:cBhvr>
                                        <p:cTn id="13" dur="500" fill="hold"/>
                                        <p:tgtEl>
                                          <p:spTgt spid="11268"/>
                                        </p:tgtEl>
                                        <p:attrNameLst>
                                          <p:attrName>ppt_h</p:attrName>
                                        </p:attrNameLst>
                                      </p:cBhvr>
                                      <p:tavLst>
                                        <p:tav tm="0">
                                          <p:val>
                                            <p:fltVal val="0.000000"/>
                                          </p:val>
                                        </p:tav>
                                        <p:tav tm="100000">
                                          <p:val>
                                            <p:strVal val="#ppt_h"/>
                                          </p:val>
                                        </p:tav>
                                      </p:tavLst>
                                    </p:anim>
                                    <p:animEffect transition="in" filter="fade">
                                      <p:cBhvr>
                                        <p:cTn id="14"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标题 12289"/>
          <p:cNvSpPr>
            <a:spLocks noGrp="1"/>
          </p:cNvSpPr>
          <p:nvPr>
            <p:ph type="title"/>
          </p:nvPr>
        </p:nvSpPr>
        <p:spPr/>
        <p:txBody>
          <a:bodyPr anchor="b"/>
          <a:p>
            <a:r>
              <a:rPr lang="zh-CN" altLang="en-US" sz="2500">
                <a:solidFill>
                  <a:schemeClr val="tx1"/>
                </a:solidFill>
              </a:rPr>
              <a:t>建筑安装工程</a:t>
            </a:r>
            <a:endParaRPr lang="zh-CN" altLang="en-US" sz="2500">
              <a:solidFill>
                <a:schemeClr val="tx1"/>
              </a:solidFill>
            </a:endParaRPr>
          </a:p>
        </p:txBody>
      </p:sp>
      <p:pic>
        <p:nvPicPr>
          <p:cNvPr id="12291" name="内容占位符 12290"/>
          <p:cNvPicPr>
            <a:picLocks noGrp="1" noChangeAspect="1"/>
          </p:cNvPicPr>
          <p:nvPr>
            <p:ph idx="1"/>
          </p:nvPr>
        </p:nvPicPr>
        <p:blipFill>
          <a:blip r:embed="rId1"/>
          <a:stretch>
            <a:fillRect/>
          </a:stretch>
        </p:blipFill>
        <p:spPr>
          <a:xfrm>
            <a:off x="71438" y="2078038"/>
            <a:ext cx="4356100" cy="3125787"/>
          </a:xfrm>
        </p:spPr>
      </p:pic>
      <p:pic>
        <p:nvPicPr>
          <p:cNvPr id="12292" name="图片 12291"/>
          <p:cNvPicPr>
            <a:picLocks noChangeAspect="1"/>
          </p:cNvPicPr>
          <p:nvPr/>
        </p:nvPicPr>
        <p:blipFill>
          <a:blip r:embed="rId2"/>
          <a:stretch>
            <a:fillRect/>
          </a:stretch>
        </p:blipFill>
        <p:spPr>
          <a:xfrm>
            <a:off x="4716463" y="2060575"/>
            <a:ext cx="4176712" cy="3176588"/>
          </a:xfrm>
          <a:prstGeom prst="rect">
            <a:avLst/>
          </a:prstGeom>
          <a:noFill/>
          <a:ln w="9525">
            <a:noFill/>
          </a:ln>
        </p:spPr>
      </p:pic>
      <p:sp>
        <p:nvSpPr>
          <p:cNvPr id="32772" name="文本框 12292"/>
          <p:cNvSpPr txBox="1"/>
          <p:nvPr/>
        </p:nvSpPr>
        <p:spPr>
          <a:xfrm>
            <a:off x="250825" y="5516563"/>
            <a:ext cx="8713788" cy="1054100"/>
          </a:xfrm>
          <a:prstGeom prst="rect">
            <a:avLst/>
          </a:prstGeom>
          <a:noFill/>
          <a:ln w="9525">
            <a:noFill/>
          </a:ln>
        </p:spPr>
        <p:txBody>
          <a:bodyPr anchor="t">
            <a:spAutoFit/>
          </a:bodyPr>
          <a:p>
            <a:pPr>
              <a:spcBef>
                <a:spcPct val="50000"/>
              </a:spcBef>
            </a:pPr>
            <a:r>
              <a:rPr lang="zh-CN" altLang="en-US" sz="2100" b="1" dirty="0">
                <a:latin typeface="Arial" panose="020B0604020202020204" pitchFamily="34" charset="0"/>
                <a:ea typeface="楷体_GB2312" pitchFamily="1" charset="-122"/>
              </a:rPr>
              <a:t>设备安装工程是指永久性和临时性生产、动力、起重、运输、传动和医疗、实验等设备的装配、安装工程，以及附属于被安装设备的管线敷设、绝缘、保温、刷油等工程。</a:t>
            </a:r>
            <a:endParaRPr lang="zh-CN" altLang="en-US" sz="2100" b="1" dirty="0">
              <a:latin typeface="Arial" panose="020B0604020202020204" pitchFamily="34" charset="0"/>
              <a:ea typeface="楷体_GB2312" pitchFamily="1"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p:cTn id="7" dur="500" fill="hold"/>
                                        <p:tgtEl>
                                          <p:spTgt spid="12291"/>
                                        </p:tgtEl>
                                        <p:attrNameLst>
                                          <p:attrName>ppt_w</p:attrName>
                                        </p:attrNameLst>
                                      </p:cBhvr>
                                      <p:tavLst>
                                        <p:tav tm="0">
                                          <p:val>
                                            <p:fltVal val="0.000000"/>
                                          </p:val>
                                        </p:tav>
                                        <p:tav tm="100000">
                                          <p:val>
                                            <p:strVal val="#ppt_w"/>
                                          </p:val>
                                        </p:tav>
                                      </p:tavLst>
                                    </p:anim>
                                    <p:anim calcmode="lin" valueType="num">
                                      <p:cBhvr>
                                        <p:cTn id="8" dur="500" fill="hold"/>
                                        <p:tgtEl>
                                          <p:spTgt spid="12291"/>
                                        </p:tgtEl>
                                        <p:attrNameLst>
                                          <p:attrName>ppt_h</p:attrName>
                                        </p:attrNameLst>
                                      </p:cBhvr>
                                      <p:tavLst>
                                        <p:tav tm="0">
                                          <p:val>
                                            <p:fltVal val="0.000000"/>
                                          </p:val>
                                        </p:tav>
                                        <p:tav tm="100000">
                                          <p:val>
                                            <p:strVal val="#ppt_h"/>
                                          </p:val>
                                        </p:tav>
                                      </p:tavLst>
                                    </p:anim>
                                    <p:animEffect transition="in" filter="fade">
                                      <p:cBhvr>
                                        <p:cTn id="9" dur="500"/>
                                        <p:tgtEl>
                                          <p:spTgt spid="12291"/>
                                        </p:tgtEl>
                                      </p:cBhvr>
                                    </p:animEffect>
                                  </p:childTnLst>
                                </p:cTn>
                              </p:par>
                              <p:par>
                                <p:cTn id="10" presetID="53" presetClass="entr" presetSubtype="16" fill="hold" nodeType="withEffect">
                                  <p:stCondLst>
                                    <p:cond delay="0"/>
                                  </p:stCondLst>
                                  <p:childTnLst>
                                    <p:set>
                                      <p:cBhvr>
                                        <p:cTn id="11" dur="1" fill="hold">
                                          <p:stCondLst>
                                            <p:cond delay="0"/>
                                          </p:stCondLst>
                                        </p:cTn>
                                        <p:tgtEl>
                                          <p:spTgt spid="12292"/>
                                        </p:tgtEl>
                                        <p:attrNameLst>
                                          <p:attrName>style.visibility</p:attrName>
                                        </p:attrNameLst>
                                      </p:cBhvr>
                                      <p:to>
                                        <p:strVal val="visible"/>
                                      </p:to>
                                    </p:set>
                                    <p:anim calcmode="lin" valueType="num">
                                      <p:cBhvr>
                                        <p:cTn id="12" dur="500" fill="hold"/>
                                        <p:tgtEl>
                                          <p:spTgt spid="12292"/>
                                        </p:tgtEl>
                                        <p:attrNameLst>
                                          <p:attrName>ppt_w</p:attrName>
                                        </p:attrNameLst>
                                      </p:cBhvr>
                                      <p:tavLst>
                                        <p:tav tm="0">
                                          <p:val>
                                            <p:fltVal val="0.000000"/>
                                          </p:val>
                                        </p:tav>
                                        <p:tav tm="100000">
                                          <p:val>
                                            <p:strVal val="#ppt_w"/>
                                          </p:val>
                                        </p:tav>
                                      </p:tavLst>
                                    </p:anim>
                                    <p:anim calcmode="lin" valueType="num">
                                      <p:cBhvr>
                                        <p:cTn id="13" dur="500" fill="hold"/>
                                        <p:tgtEl>
                                          <p:spTgt spid="12292"/>
                                        </p:tgtEl>
                                        <p:attrNameLst>
                                          <p:attrName>ppt_h</p:attrName>
                                        </p:attrNameLst>
                                      </p:cBhvr>
                                      <p:tavLst>
                                        <p:tav tm="0">
                                          <p:val>
                                            <p:fltVal val="0.000000"/>
                                          </p:val>
                                        </p:tav>
                                        <p:tav tm="100000">
                                          <p:val>
                                            <p:strVal val="#ppt_h"/>
                                          </p:val>
                                        </p:tav>
                                      </p:tavLst>
                                    </p:anim>
                                    <p:animEffect transition="in" filter="fade">
                                      <p:cBhvr>
                                        <p:cTn id="14"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图片 13313" descr="07082916503131[1]"/>
          <p:cNvPicPr>
            <a:picLocks noChangeAspect="1"/>
          </p:cNvPicPr>
          <p:nvPr/>
        </p:nvPicPr>
        <p:blipFill>
          <a:blip r:embed="rId1"/>
          <a:stretch>
            <a:fillRect/>
          </a:stretch>
        </p:blipFill>
        <p:spPr>
          <a:xfrm>
            <a:off x="468313" y="2276475"/>
            <a:ext cx="3600450" cy="2701925"/>
          </a:xfrm>
          <a:prstGeom prst="rect">
            <a:avLst/>
          </a:prstGeom>
          <a:noFill/>
          <a:ln w="9525">
            <a:noFill/>
          </a:ln>
        </p:spPr>
      </p:pic>
      <p:pic>
        <p:nvPicPr>
          <p:cNvPr id="13315" name="图片 13314"/>
          <p:cNvPicPr>
            <a:picLocks noChangeAspect="1"/>
          </p:cNvPicPr>
          <p:nvPr/>
        </p:nvPicPr>
        <p:blipFill>
          <a:blip r:embed="rId2"/>
          <a:stretch>
            <a:fillRect/>
          </a:stretch>
        </p:blipFill>
        <p:spPr>
          <a:xfrm>
            <a:off x="4643438" y="2060575"/>
            <a:ext cx="3687762" cy="2903538"/>
          </a:xfrm>
          <a:prstGeom prst="rect">
            <a:avLst/>
          </a:prstGeom>
          <a:noFill/>
          <a:ln w="9525">
            <a:noFill/>
          </a:ln>
        </p:spPr>
      </p:pic>
      <p:sp>
        <p:nvSpPr>
          <p:cNvPr id="33795" name="文本框 13315"/>
          <p:cNvSpPr txBox="1"/>
          <p:nvPr/>
        </p:nvSpPr>
        <p:spPr>
          <a:xfrm>
            <a:off x="3276600" y="692150"/>
            <a:ext cx="2881313" cy="457200"/>
          </a:xfrm>
          <a:prstGeom prst="rect">
            <a:avLst/>
          </a:prstGeom>
          <a:noFill/>
          <a:ln w="9525">
            <a:noFill/>
          </a:ln>
        </p:spPr>
        <p:txBody>
          <a:bodyPr anchor="t">
            <a:spAutoFit/>
          </a:bodyPr>
          <a:p>
            <a:pPr>
              <a:spcBef>
                <a:spcPct val="50000"/>
              </a:spcBef>
            </a:pPr>
            <a:r>
              <a:rPr lang="zh-CN" altLang="en-US" sz="2400" b="1" dirty="0">
                <a:latin typeface="Arial" panose="020B0604020202020204" pitchFamily="34" charset="0"/>
                <a:ea typeface="华文楷体" pitchFamily="2" charset="-122"/>
              </a:rPr>
              <a:t>工程建设其他工作</a:t>
            </a:r>
            <a:endParaRPr lang="zh-CN" altLang="en-US" sz="2400" b="1" dirty="0">
              <a:latin typeface="Arial" panose="020B0604020202020204" pitchFamily="34" charset="0"/>
              <a:ea typeface="华文楷体" pitchFamily="2" charset="-122"/>
            </a:endParaRPr>
          </a:p>
        </p:txBody>
      </p:sp>
      <p:sp>
        <p:nvSpPr>
          <p:cNvPr id="13317" name="文本框 13316"/>
          <p:cNvSpPr txBox="1"/>
          <p:nvPr/>
        </p:nvSpPr>
        <p:spPr>
          <a:xfrm>
            <a:off x="971550" y="5300663"/>
            <a:ext cx="2133600" cy="366712"/>
          </a:xfrm>
          <a:prstGeom prst="rect">
            <a:avLst/>
          </a:prstGeom>
          <a:noFill/>
          <a:ln w="9525">
            <a:noFill/>
          </a:ln>
        </p:spPr>
        <p:txBody>
          <a:bodyPr anchor="t">
            <a:spAutoFit/>
          </a:bodyPr>
          <a:p>
            <a:pPr>
              <a:spcBef>
                <a:spcPct val="50000"/>
              </a:spcBef>
            </a:pPr>
            <a:r>
              <a:rPr lang="zh-CN" altLang="en-US" dirty="0">
                <a:latin typeface="Arial" panose="020B0604020202020204" pitchFamily="34" charset="0"/>
                <a:ea typeface="华文楷体" pitchFamily="2" charset="-122"/>
              </a:rPr>
              <a:t>征地动迁费</a:t>
            </a:r>
            <a:endParaRPr lang="zh-CN" altLang="en-US" dirty="0">
              <a:latin typeface="Arial" panose="020B0604020202020204" pitchFamily="34" charset="0"/>
              <a:ea typeface="华文楷体" pitchFamily="2" charset="-122"/>
            </a:endParaRPr>
          </a:p>
        </p:txBody>
      </p:sp>
      <p:sp>
        <p:nvSpPr>
          <p:cNvPr id="13318" name="文本框 13317"/>
          <p:cNvSpPr txBox="1"/>
          <p:nvPr/>
        </p:nvSpPr>
        <p:spPr>
          <a:xfrm>
            <a:off x="5940425" y="5229225"/>
            <a:ext cx="1981200" cy="641350"/>
          </a:xfrm>
          <a:prstGeom prst="rect">
            <a:avLst/>
          </a:prstGeom>
          <a:noFill/>
          <a:ln w="9525">
            <a:noFill/>
          </a:ln>
        </p:spPr>
        <p:txBody>
          <a:bodyPr anchor="t">
            <a:spAutoFit/>
          </a:bodyPr>
          <a:p>
            <a:pPr>
              <a:spcBef>
                <a:spcPct val="50000"/>
              </a:spcBef>
            </a:pPr>
            <a:r>
              <a:rPr lang="zh-CN" altLang="en-US" dirty="0">
                <a:latin typeface="Arial" panose="020B0604020202020204" pitchFamily="34" charset="0"/>
                <a:ea typeface="华文楷体" pitchFamily="2" charset="-122"/>
              </a:rPr>
              <a:t>办公和生产家具购置费</a:t>
            </a:r>
            <a:endParaRPr lang="zh-CN" altLang="en-US" dirty="0">
              <a:latin typeface="Arial" panose="020B0604020202020204" pitchFamily="34" charset="0"/>
              <a:ea typeface="华文楷体" pitchFamily="2" charset="-122"/>
            </a:endParaRPr>
          </a:p>
        </p:txBody>
      </p:sp>
      <p:sp>
        <p:nvSpPr>
          <p:cNvPr id="13319" name="文本框 13318"/>
          <p:cNvSpPr txBox="1"/>
          <p:nvPr/>
        </p:nvSpPr>
        <p:spPr>
          <a:xfrm>
            <a:off x="468313" y="5876925"/>
            <a:ext cx="8496300" cy="1535113"/>
          </a:xfrm>
          <a:prstGeom prst="rect">
            <a:avLst/>
          </a:prstGeom>
          <a:noFill/>
          <a:ln w="9525">
            <a:noFill/>
          </a:ln>
        </p:spPr>
        <p:txBody>
          <a:bodyPr>
            <a:spAutoFit/>
          </a:bodyPr>
          <a:p>
            <a:r>
              <a:rPr lang="zh-CN" altLang="en-US" sz="2100" b="1" noProof="1" dirty="0">
                <a:latin typeface="楷体_GB2312" pitchFamily="1" charset="-122"/>
                <a:ea typeface="楷体_GB2312" pitchFamily="1" charset="-122"/>
                <a:cs typeface="+mn-cs"/>
              </a:rPr>
              <a:t>工程建设其他工作是指上述三项工作之外而与建设项目有关的各项工作</a:t>
            </a:r>
            <a:r>
              <a:rPr lang="zh-CN" altLang="en-US" sz="2100" noProof="1" dirty="0">
                <a:latin typeface="楷体_GB2312" pitchFamily="1" charset="-122"/>
                <a:ea typeface="楷体_GB2312" pitchFamily="1" charset="-122"/>
                <a:cs typeface="+mn-cs"/>
              </a:rPr>
              <a:t> </a:t>
            </a:r>
            <a:endParaRPr lang="zh-CN" altLang="en-US" sz="2100" noProof="1" dirty="0">
              <a:latin typeface="楷体_GB2312" pitchFamily="1" charset="-122"/>
              <a:ea typeface="楷体_GB2312" pitchFamily="1" charset="-122"/>
            </a:endParaRPr>
          </a:p>
          <a:p>
            <a:pPr algn="ctr"/>
            <a:endParaRPr lang="zh-CN" altLang="en-US" sz="2100" noProof="1" dirty="0">
              <a:solidFill>
                <a:srgbClr val="0000FF"/>
              </a:solidFill>
              <a:latin typeface="楷体_GB2312" pitchFamily="1" charset="-122"/>
              <a:ea typeface="楷体_GB2312" pitchFamily="1" charset="-122"/>
            </a:endParaRPr>
          </a:p>
          <a:p>
            <a:pPr algn="ctr">
              <a:spcBef>
                <a:spcPct val="50000"/>
              </a:spcBef>
            </a:pPr>
            <a:endParaRPr lang="zh-CN" altLang="en-US" sz="2100" noProof="1" dirty="0">
              <a:effectLst>
                <a:outerShdw blurRad="38100" dist="38100" dir="2700000">
                  <a:srgbClr val="FFFFFF"/>
                </a:outerShdw>
              </a:effectLst>
              <a:latin typeface="楷体_GB2312" pitchFamily="1" charset="-122"/>
              <a:ea typeface="楷体_GB2312" pitchFamily="1"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000000"/>
                                          </p:val>
                                        </p:tav>
                                        <p:tav tm="100000">
                                          <p:val>
                                            <p:strVal val="#ppt_w"/>
                                          </p:val>
                                        </p:tav>
                                      </p:tavLst>
                                    </p:anim>
                                    <p:anim calcmode="lin" valueType="num">
                                      <p:cBhvr>
                                        <p:cTn id="8" dur="500" fill="hold"/>
                                        <p:tgtEl>
                                          <p:spTgt spid="13314"/>
                                        </p:tgtEl>
                                        <p:attrNameLst>
                                          <p:attrName>ppt_h</p:attrName>
                                        </p:attrNameLst>
                                      </p:cBhvr>
                                      <p:tavLst>
                                        <p:tav tm="0">
                                          <p:val>
                                            <p:fltVal val="0.000000"/>
                                          </p:val>
                                        </p:tav>
                                        <p:tav tm="100000">
                                          <p:val>
                                            <p:strVal val="#ppt_h"/>
                                          </p:val>
                                        </p:tav>
                                      </p:tavLst>
                                    </p:anim>
                                    <p:animEffect transition="in" filter="fade">
                                      <p:cBhvr>
                                        <p:cTn id="9" dur="500"/>
                                        <p:tgtEl>
                                          <p:spTgt spid="1331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317"/>
                                        </p:tgtEl>
                                        <p:attrNameLst>
                                          <p:attrName>style.visibility</p:attrName>
                                        </p:attrNameLst>
                                      </p:cBhvr>
                                      <p:to>
                                        <p:strVal val="visible"/>
                                      </p:to>
                                    </p:set>
                                    <p:anim calcmode="lin" valueType="num">
                                      <p:cBhvr>
                                        <p:cTn id="12" dur="500" fill="hold"/>
                                        <p:tgtEl>
                                          <p:spTgt spid="13317"/>
                                        </p:tgtEl>
                                        <p:attrNameLst>
                                          <p:attrName>ppt_w</p:attrName>
                                        </p:attrNameLst>
                                      </p:cBhvr>
                                      <p:tavLst>
                                        <p:tav tm="0">
                                          <p:val>
                                            <p:fltVal val="0.000000"/>
                                          </p:val>
                                        </p:tav>
                                        <p:tav tm="100000">
                                          <p:val>
                                            <p:strVal val="#ppt_w"/>
                                          </p:val>
                                        </p:tav>
                                      </p:tavLst>
                                    </p:anim>
                                    <p:anim calcmode="lin" valueType="num">
                                      <p:cBhvr>
                                        <p:cTn id="13" dur="500" fill="hold"/>
                                        <p:tgtEl>
                                          <p:spTgt spid="13317"/>
                                        </p:tgtEl>
                                        <p:attrNameLst>
                                          <p:attrName>ppt_h</p:attrName>
                                        </p:attrNameLst>
                                      </p:cBhvr>
                                      <p:tavLst>
                                        <p:tav tm="0">
                                          <p:val>
                                            <p:fltVal val="0.000000"/>
                                          </p:val>
                                        </p:tav>
                                        <p:tav tm="100000">
                                          <p:val>
                                            <p:strVal val="#ppt_h"/>
                                          </p:val>
                                        </p:tav>
                                      </p:tavLst>
                                    </p:anim>
                                    <p:animEffect transition="in" filter="fade">
                                      <p:cBhvr>
                                        <p:cTn id="14" dur="500"/>
                                        <p:tgtEl>
                                          <p:spTgt spid="1331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3318"/>
                                        </p:tgtEl>
                                        <p:attrNameLst>
                                          <p:attrName>style.visibility</p:attrName>
                                        </p:attrNameLst>
                                      </p:cBhvr>
                                      <p:to>
                                        <p:strVal val="visible"/>
                                      </p:to>
                                    </p:set>
                                    <p:anim calcmode="lin" valueType="num">
                                      <p:cBhvr>
                                        <p:cTn id="17" dur="500" fill="hold"/>
                                        <p:tgtEl>
                                          <p:spTgt spid="13318"/>
                                        </p:tgtEl>
                                        <p:attrNameLst>
                                          <p:attrName>ppt_w</p:attrName>
                                        </p:attrNameLst>
                                      </p:cBhvr>
                                      <p:tavLst>
                                        <p:tav tm="0">
                                          <p:val>
                                            <p:fltVal val="0.000000"/>
                                          </p:val>
                                        </p:tav>
                                        <p:tav tm="100000">
                                          <p:val>
                                            <p:strVal val="#ppt_w"/>
                                          </p:val>
                                        </p:tav>
                                      </p:tavLst>
                                    </p:anim>
                                    <p:anim calcmode="lin" valueType="num">
                                      <p:cBhvr>
                                        <p:cTn id="18" dur="500" fill="hold"/>
                                        <p:tgtEl>
                                          <p:spTgt spid="13318"/>
                                        </p:tgtEl>
                                        <p:attrNameLst>
                                          <p:attrName>ppt_h</p:attrName>
                                        </p:attrNameLst>
                                      </p:cBhvr>
                                      <p:tavLst>
                                        <p:tav tm="0">
                                          <p:val>
                                            <p:fltVal val="0.000000"/>
                                          </p:val>
                                        </p:tav>
                                        <p:tav tm="100000">
                                          <p:val>
                                            <p:strVal val="#ppt_h"/>
                                          </p:val>
                                        </p:tav>
                                      </p:tavLst>
                                    </p:anim>
                                    <p:animEffect transition="in" filter="fade">
                                      <p:cBhvr>
                                        <p:cTn id="19" dur="500"/>
                                        <p:tgtEl>
                                          <p:spTgt spid="13318"/>
                                        </p:tgtEl>
                                      </p:cBhvr>
                                    </p:animEffect>
                                  </p:childTnLst>
                                </p:cTn>
                              </p:par>
                              <p:par>
                                <p:cTn id="20" presetID="53" presetClass="entr" presetSubtype="16" fill="hold" nodeType="withEffect">
                                  <p:stCondLst>
                                    <p:cond delay="0"/>
                                  </p:stCondLst>
                                  <p:childTnLst>
                                    <p:set>
                                      <p:cBhvr>
                                        <p:cTn id="21" dur="1" fill="hold">
                                          <p:stCondLst>
                                            <p:cond delay="0"/>
                                          </p:stCondLst>
                                        </p:cTn>
                                        <p:tgtEl>
                                          <p:spTgt spid="13315"/>
                                        </p:tgtEl>
                                        <p:attrNameLst>
                                          <p:attrName>style.visibility</p:attrName>
                                        </p:attrNameLst>
                                      </p:cBhvr>
                                      <p:to>
                                        <p:strVal val="visible"/>
                                      </p:to>
                                    </p:set>
                                    <p:anim calcmode="lin" valueType="num">
                                      <p:cBhvr>
                                        <p:cTn id="22" dur="500" fill="hold"/>
                                        <p:tgtEl>
                                          <p:spTgt spid="13315"/>
                                        </p:tgtEl>
                                        <p:attrNameLst>
                                          <p:attrName>ppt_w</p:attrName>
                                        </p:attrNameLst>
                                      </p:cBhvr>
                                      <p:tavLst>
                                        <p:tav tm="0">
                                          <p:val>
                                            <p:fltVal val="0.000000"/>
                                          </p:val>
                                        </p:tav>
                                        <p:tav tm="100000">
                                          <p:val>
                                            <p:strVal val="#ppt_w"/>
                                          </p:val>
                                        </p:tav>
                                      </p:tavLst>
                                    </p:anim>
                                    <p:anim calcmode="lin" valueType="num">
                                      <p:cBhvr>
                                        <p:cTn id="23" dur="500" fill="hold"/>
                                        <p:tgtEl>
                                          <p:spTgt spid="13315"/>
                                        </p:tgtEl>
                                        <p:attrNameLst>
                                          <p:attrName>ppt_h</p:attrName>
                                        </p:attrNameLst>
                                      </p:cBhvr>
                                      <p:tavLst>
                                        <p:tav tm="0">
                                          <p:val>
                                            <p:fltVal val="0.000000"/>
                                          </p:val>
                                        </p:tav>
                                        <p:tav tm="100000">
                                          <p:val>
                                            <p:strVal val="#ppt_h"/>
                                          </p:val>
                                        </p:tav>
                                      </p:tavLst>
                                    </p:anim>
                                    <p:animEffect transition="in" filter="fade">
                                      <p:cBhvr>
                                        <p:cTn id="24" dur="5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1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标题 14337"/>
          <p:cNvSpPr>
            <a:spLocks noGrp="1"/>
          </p:cNvSpPr>
          <p:nvPr>
            <p:ph type="title"/>
          </p:nvPr>
        </p:nvSpPr>
        <p:spPr>
          <a:xfrm>
            <a:off x="655638" y="512763"/>
            <a:ext cx="7778750" cy="735012"/>
          </a:xfrm>
        </p:spPr>
        <p:txBody>
          <a:bodyPr anchor="b"/>
          <a:p>
            <a:r>
              <a:rPr lang="en-US" altLang="zh-CN" dirty="0">
                <a:solidFill>
                  <a:srgbClr val="009900"/>
                </a:solidFill>
                <a:latin typeface="宋体" panose="02010600030101010101" pitchFamily="2" charset="-122"/>
              </a:rPr>
              <a:t>1.1.2</a:t>
            </a:r>
            <a:r>
              <a:rPr lang="zh-CN" altLang="en-US" dirty="0">
                <a:solidFill>
                  <a:srgbClr val="009900"/>
                </a:solidFill>
                <a:latin typeface="宋体" panose="02010600030101010101" pitchFamily="2" charset="-122"/>
              </a:rPr>
              <a:t>建设项目</a:t>
            </a:r>
            <a:endParaRPr lang="zh-CN" altLang="en-US" dirty="0">
              <a:solidFill>
                <a:srgbClr val="009900"/>
              </a:solidFill>
              <a:latin typeface="宋体" panose="02010600030101010101" pitchFamily="2" charset="-122"/>
            </a:endParaRPr>
          </a:p>
        </p:txBody>
      </p:sp>
      <p:sp>
        <p:nvSpPr>
          <p:cNvPr id="34818" name="文本占位符 14338"/>
          <p:cNvSpPr>
            <a:spLocks noGrp="1"/>
          </p:cNvSpPr>
          <p:nvPr>
            <p:ph idx="1"/>
          </p:nvPr>
        </p:nvSpPr>
        <p:spPr>
          <a:xfrm>
            <a:off x="827088" y="1844675"/>
            <a:ext cx="7561262" cy="4176713"/>
          </a:xfrm>
        </p:spPr>
        <p:txBody>
          <a:bodyPr anchor="t"/>
          <a:p>
            <a:pPr>
              <a:lnSpc>
                <a:spcPct val="80000"/>
              </a:lnSpc>
              <a:buNone/>
            </a:pPr>
            <a:r>
              <a:rPr lang="en-US" altLang="zh-CN" sz="2800" b="1" dirty="0">
                <a:solidFill>
                  <a:srgbClr val="0000FF"/>
                </a:solidFill>
                <a:latin typeface="隶书" pitchFamily="1" charset="-122"/>
                <a:ea typeface="隶书" pitchFamily="1" charset="-122"/>
              </a:rPr>
              <a:t>1. </a:t>
            </a:r>
            <a:r>
              <a:rPr lang="zh-CN" altLang="en-US" sz="2800" b="1" dirty="0">
                <a:solidFill>
                  <a:srgbClr val="0000FF"/>
                </a:solidFill>
                <a:latin typeface="隶书" pitchFamily="1" charset="-122"/>
                <a:ea typeface="隶书" pitchFamily="1" charset="-122"/>
              </a:rPr>
              <a:t>概念</a:t>
            </a:r>
            <a:r>
              <a:rPr lang="en-US" altLang="zh-CN" sz="2800" b="1" dirty="0">
                <a:solidFill>
                  <a:srgbClr val="0000FF"/>
                </a:solidFill>
                <a:latin typeface="隶书" pitchFamily="1" charset="-122"/>
                <a:ea typeface="隶书" pitchFamily="1" charset="-122"/>
              </a:rPr>
              <a:t>:</a:t>
            </a:r>
            <a:endParaRPr lang="en-US" altLang="zh-CN" sz="2800" b="1" dirty="0">
              <a:solidFill>
                <a:srgbClr val="0000FF"/>
              </a:solidFill>
              <a:latin typeface="隶书" pitchFamily="1" charset="-122"/>
              <a:ea typeface="隶书" pitchFamily="1" charset="-122"/>
            </a:endParaRPr>
          </a:p>
          <a:p>
            <a:pPr>
              <a:lnSpc>
                <a:spcPct val="80000"/>
              </a:lnSpc>
              <a:buNone/>
            </a:pPr>
            <a:r>
              <a:rPr lang="en-US" altLang="zh-CN" sz="2400" dirty="0">
                <a:latin typeface="楷体_GB2312" pitchFamily="1" charset="-122"/>
                <a:ea typeface="楷体_GB2312" pitchFamily="1" charset="-122"/>
              </a:rPr>
              <a:t>       </a:t>
            </a:r>
            <a:r>
              <a:rPr lang="zh-CN" altLang="en-US" sz="2400" b="1" dirty="0">
                <a:latin typeface="楷体_GB2312" pitchFamily="1" charset="-122"/>
                <a:ea typeface="楷体_GB2312" pitchFamily="1" charset="-122"/>
              </a:rPr>
              <a:t>指具有设计任务书和总体规划、经济上实行独立核算、管理上具有独立组织形式的基本建设单位。</a:t>
            </a:r>
            <a:r>
              <a:rPr lang="zh-CN" altLang="en-US" sz="2400" dirty="0"/>
              <a:t> </a:t>
            </a:r>
            <a:endParaRPr lang="zh-CN" altLang="en-US" sz="2400" dirty="0">
              <a:latin typeface="楷体_GB2312" pitchFamily="1" charset="-122"/>
              <a:ea typeface="楷体_GB2312" pitchFamily="1" charset="-122"/>
            </a:endParaRPr>
          </a:p>
          <a:p>
            <a:pPr>
              <a:lnSpc>
                <a:spcPct val="80000"/>
              </a:lnSpc>
              <a:buNone/>
            </a:pPr>
            <a:r>
              <a:rPr lang="en-US" altLang="zh-CN" sz="2800" b="1" dirty="0">
                <a:solidFill>
                  <a:srgbClr val="0000FF"/>
                </a:solidFill>
                <a:latin typeface="隶书" pitchFamily="1" charset="-122"/>
                <a:ea typeface="隶书" pitchFamily="1" charset="-122"/>
              </a:rPr>
              <a:t>2. </a:t>
            </a:r>
            <a:r>
              <a:rPr lang="zh-CN" altLang="en-US" sz="2800" b="1" dirty="0">
                <a:solidFill>
                  <a:srgbClr val="0000FF"/>
                </a:solidFill>
                <a:latin typeface="隶书" pitchFamily="1" charset="-122"/>
                <a:ea typeface="隶书" pitchFamily="1" charset="-122"/>
              </a:rPr>
              <a:t>分类</a:t>
            </a:r>
            <a:r>
              <a:rPr lang="en-US" altLang="zh-CN" sz="2800" b="1" dirty="0">
                <a:solidFill>
                  <a:srgbClr val="0000FF"/>
                </a:solidFill>
                <a:latin typeface="隶书" pitchFamily="1" charset="-122"/>
                <a:ea typeface="隶书" pitchFamily="1" charset="-122"/>
              </a:rPr>
              <a:t>:</a:t>
            </a:r>
            <a:endParaRPr lang="en-US" altLang="zh-CN" sz="2800" b="1" dirty="0">
              <a:solidFill>
                <a:srgbClr val="0000FF"/>
              </a:solidFill>
              <a:latin typeface="隶书" pitchFamily="1" charset="-122"/>
              <a:ea typeface="隶书" pitchFamily="1" charset="-122"/>
            </a:endParaRPr>
          </a:p>
          <a:p>
            <a:pPr>
              <a:lnSpc>
                <a:spcPct val="80000"/>
              </a:lnSpc>
              <a:buNone/>
            </a:pPr>
            <a:r>
              <a:rPr lang="zh-CN" altLang="en-US" sz="2400" b="1" dirty="0">
                <a:latin typeface="楷体_GB2312" pitchFamily="1" charset="-122"/>
                <a:ea typeface="楷体_GB2312" pitchFamily="1" charset="-122"/>
              </a:rPr>
              <a:t>（</a:t>
            </a:r>
            <a:r>
              <a:rPr lang="en-US" altLang="zh-CN" sz="2400" b="1" dirty="0">
                <a:latin typeface="楷体_GB2312" pitchFamily="1" charset="-122"/>
                <a:ea typeface="楷体_GB2312" pitchFamily="1" charset="-122"/>
              </a:rPr>
              <a:t>1</a:t>
            </a:r>
            <a:r>
              <a:rPr lang="zh-CN" altLang="en-US" sz="2400" b="1" dirty="0">
                <a:latin typeface="楷体_GB2312" pitchFamily="1" charset="-122"/>
                <a:ea typeface="楷体_GB2312" pitchFamily="1" charset="-122"/>
              </a:rPr>
              <a:t>）按建设项目的建设性质分类：可分为基本建设项目和更新改造项目。 </a:t>
            </a:r>
            <a:endParaRPr lang="zh-CN" altLang="en-US" sz="2400" b="1" dirty="0">
              <a:latin typeface="楷体_GB2312" pitchFamily="1" charset="-122"/>
              <a:ea typeface="楷体_GB2312" pitchFamily="1" charset="-122"/>
            </a:endParaRPr>
          </a:p>
          <a:p>
            <a:pPr>
              <a:lnSpc>
                <a:spcPct val="80000"/>
              </a:lnSpc>
              <a:buNone/>
            </a:pPr>
            <a:r>
              <a:rPr lang="zh-CN" altLang="en-US" sz="2400" b="1" dirty="0">
                <a:latin typeface="楷体_GB2312" pitchFamily="1" charset="-122"/>
                <a:ea typeface="楷体_GB2312" pitchFamily="1" charset="-122"/>
              </a:rPr>
              <a:t>（</a:t>
            </a:r>
            <a:r>
              <a:rPr lang="en-US" altLang="zh-CN" sz="2400" b="1" dirty="0">
                <a:latin typeface="楷体_GB2312" pitchFamily="1" charset="-122"/>
                <a:ea typeface="楷体_GB2312" pitchFamily="1" charset="-122"/>
              </a:rPr>
              <a:t>2</a:t>
            </a:r>
            <a:r>
              <a:rPr lang="zh-CN" altLang="en-US" sz="2400" b="1" dirty="0">
                <a:latin typeface="楷体_GB2312" pitchFamily="1" charset="-122"/>
                <a:ea typeface="楷体_GB2312" pitchFamily="1" charset="-122"/>
              </a:rPr>
              <a:t>）按建设项目的用途分类：按建设项目在国民经济各部门中的作用，可分为生产性建设项目和非生产性建设项目。 </a:t>
            </a:r>
            <a:endParaRPr lang="zh-CN" altLang="en-US" sz="2400" b="1" dirty="0">
              <a:latin typeface="楷体_GB2312" pitchFamily="1" charset="-122"/>
              <a:ea typeface="楷体_GB2312" pitchFamily="1" charset="-122"/>
            </a:endParaRPr>
          </a:p>
          <a:p>
            <a:pPr>
              <a:lnSpc>
                <a:spcPct val="80000"/>
              </a:lnSpc>
              <a:buNone/>
            </a:pPr>
            <a:r>
              <a:rPr lang="zh-CN" altLang="en-US" sz="2400" b="1" dirty="0">
                <a:latin typeface="楷体_GB2312" pitchFamily="1" charset="-122"/>
                <a:ea typeface="楷体_GB2312" pitchFamily="1" charset="-122"/>
              </a:rPr>
              <a:t>（</a:t>
            </a:r>
            <a:r>
              <a:rPr lang="en-US" altLang="zh-CN" sz="2400" b="1" dirty="0">
                <a:latin typeface="楷体_GB2312" pitchFamily="1" charset="-122"/>
                <a:ea typeface="楷体_GB2312" pitchFamily="1" charset="-122"/>
              </a:rPr>
              <a:t>3</a:t>
            </a:r>
            <a:r>
              <a:rPr lang="zh-CN" altLang="en-US" sz="2400" b="1" dirty="0">
                <a:latin typeface="楷体_GB2312" pitchFamily="1" charset="-122"/>
                <a:ea typeface="楷体_GB2312" pitchFamily="1" charset="-122"/>
              </a:rPr>
              <a:t>）按建设项目规模分类：可划分为大型建设项目、中型建设项目和小型建设项目。</a:t>
            </a:r>
            <a:r>
              <a:rPr lang="zh-CN" altLang="en-US" sz="2600" b="1" dirty="0"/>
              <a:t> </a:t>
            </a:r>
            <a:endParaRPr lang="zh-CN" altLang="en-US" sz="2600" b="1" dirty="0"/>
          </a:p>
        </p:txBody>
      </p:sp>
      <p:sp>
        <p:nvSpPr>
          <p:cNvPr id="34819" name="文本框 14339"/>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宋体" panose="02010600030101010101" pitchFamily="2" charset="-122"/>
                <a:ea typeface="宋体" panose="02010600030101010101" pitchFamily="2" charset="-122"/>
              </a:rPr>
              <a:t>1.1  </a:t>
            </a:r>
            <a:r>
              <a:rPr lang="zh-CN" altLang="en-US" sz="2000" b="1" dirty="0">
                <a:solidFill>
                  <a:srgbClr val="FF6600"/>
                </a:solidFill>
                <a:latin typeface="宋体" panose="02010600030101010101" pitchFamily="2" charset="-122"/>
                <a:ea typeface="宋体" panose="02010600030101010101" pitchFamily="2" charset="-122"/>
              </a:rPr>
              <a:t>工程造价的基本概念</a:t>
            </a:r>
            <a:endParaRPr lang="zh-CN" altLang="en-US" sz="2000" b="1" dirty="0">
              <a:solidFill>
                <a:srgbClr val="FF6600"/>
              </a:solidFill>
              <a:latin typeface="宋体" panose="02010600030101010101" pitchFamily="2" charset="-122"/>
              <a:ea typeface="宋体" panose="02010600030101010101" pitchFamily="2" charset="-122"/>
            </a:endParaRPr>
          </a:p>
        </p:txBody>
      </p:sp>
    </p:spTree>
  </p:cSld>
  <p:clrMapOvr>
    <a:masterClrMapping/>
  </p:clrMapOvr>
  <p:transition spd="med">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文本框 7169"/>
          <p:cNvSpPr txBox="1"/>
          <p:nvPr/>
        </p:nvSpPr>
        <p:spPr>
          <a:xfrm>
            <a:off x="468313" y="2276475"/>
            <a:ext cx="8351837" cy="1189038"/>
          </a:xfrm>
          <a:prstGeom prst="rect">
            <a:avLst/>
          </a:prstGeom>
          <a:noFill/>
          <a:ln w="9525">
            <a:noFill/>
          </a:ln>
        </p:spPr>
        <p:txBody>
          <a:bodyPr anchor="t">
            <a:spAutoFit/>
          </a:bodyPr>
          <a:p>
            <a:pPr marL="457200" indent="-457200" eaLnBrk="0" hangingPunct="0">
              <a:buClr>
                <a:schemeClr val="accent1"/>
              </a:buClr>
              <a:buFont typeface="Wingdings" panose="05000000000000000000" pitchFamily="2" charset="2"/>
              <a:buChar char="Ø"/>
            </a:pPr>
            <a:r>
              <a:rPr lang="zh-CN" altLang="en-US" sz="2400" b="1" dirty="0">
                <a:solidFill>
                  <a:srgbClr val="000000"/>
                </a:solidFill>
                <a:latin typeface="楷体_GB2312" pitchFamily="1" charset="-122"/>
                <a:ea typeface="楷体_GB2312" pitchFamily="1" charset="-122"/>
              </a:rPr>
              <a:t>（1）平时成绩（40%）：到课率，课堂表现，学生遵守纪律以及上课积极参与情况，平时作业情况。</a:t>
            </a:r>
            <a:endParaRPr lang="zh-CN" altLang="en-US" sz="2400" b="1" dirty="0">
              <a:solidFill>
                <a:srgbClr val="000000"/>
              </a:solidFill>
              <a:latin typeface="楷体_GB2312" pitchFamily="1" charset="-122"/>
              <a:ea typeface="楷体_GB2312" pitchFamily="1" charset="-122"/>
            </a:endParaRPr>
          </a:p>
          <a:p>
            <a:pPr marL="457200" indent="-457200" eaLnBrk="0" hangingPunct="0">
              <a:buClr>
                <a:schemeClr val="accent1"/>
              </a:buClr>
              <a:buFont typeface="Wingdings" panose="05000000000000000000" pitchFamily="2" charset="2"/>
              <a:buChar char="Ø"/>
            </a:pPr>
            <a:r>
              <a:rPr lang="zh-CN" altLang="en-US" sz="2400" b="1" dirty="0">
                <a:solidFill>
                  <a:srgbClr val="000000"/>
                </a:solidFill>
                <a:latin typeface="楷体_GB2312" pitchFamily="1" charset="-122"/>
                <a:ea typeface="楷体_GB2312" pitchFamily="1" charset="-122"/>
              </a:rPr>
              <a:t>（2）期末考试（60%）：笔试，闭卷</a:t>
            </a:r>
            <a:endParaRPr lang="zh-CN" altLang="en-US" sz="2400" b="1" dirty="0">
              <a:solidFill>
                <a:srgbClr val="000000"/>
              </a:solidFill>
              <a:latin typeface="楷体_GB2312" pitchFamily="1" charset="-122"/>
              <a:ea typeface="楷体_GB2312" pitchFamily="1" charset="-122"/>
            </a:endParaRPr>
          </a:p>
        </p:txBody>
      </p:sp>
      <p:sp>
        <p:nvSpPr>
          <p:cNvPr id="8194" name="文本框 7170"/>
          <p:cNvSpPr txBox="1"/>
          <p:nvPr/>
        </p:nvSpPr>
        <p:spPr>
          <a:xfrm>
            <a:off x="1042988" y="981075"/>
            <a:ext cx="6911975" cy="519113"/>
          </a:xfrm>
          <a:prstGeom prst="rect">
            <a:avLst/>
          </a:prstGeom>
          <a:noFill/>
          <a:ln w="9525">
            <a:noFill/>
          </a:ln>
        </p:spPr>
        <p:txBody>
          <a:bodyPr anchor="t">
            <a:spAutoFit/>
          </a:bodyPr>
          <a:p>
            <a:pPr>
              <a:spcBef>
                <a:spcPct val="50000"/>
              </a:spcBef>
            </a:pPr>
            <a:r>
              <a:rPr lang="zh-CN" altLang="en-US" sz="2800" b="1" dirty="0">
                <a:solidFill>
                  <a:schemeClr val="bg1"/>
                </a:solidFill>
                <a:latin typeface="Arial" panose="020B0604020202020204" pitchFamily="34" charset="0"/>
                <a:ea typeface="楷体_GB2312" pitchFamily="1" charset="-122"/>
              </a:rPr>
              <a:t>三、考核方案设计</a:t>
            </a:r>
            <a:endParaRPr lang="zh-CN" altLang="en-US" sz="2800" b="1" dirty="0">
              <a:solidFill>
                <a:schemeClr val="bg1"/>
              </a:solidFill>
              <a:latin typeface="Arial" panose="020B0604020202020204" pitchFamily="34" charset="0"/>
              <a:ea typeface="楷体_GB2312" pitchFamily="1" charset="-122"/>
            </a:endParaRPr>
          </a:p>
        </p:txBody>
      </p:sp>
    </p:spTree>
  </p:cSld>
  <p:clrMapOvr>
    <a:masterClrMapping/>
  </p:clrMapOvr>
  <p:transition spd="med">
    <p:cover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15361"/>
          <p:cNvSpPr>
            <a:spLocks noGrp="1"/>
          </p:cNvSpPr>
          <p:nvPr>
            <p:ph type="title"/>
          </p:nvPr>
        </p:nvSpPr>
        <p:spPr>
          <a:xfrm>
            <a:off x="655638" y="512763"/>
            <a:ext cx="7778750" cy="735012"/>
          </a:xfrm>
        </p:spPr>
        <p:txBody>
          <a:bodyPr anchor="b"/>
          <a:p>
            <a:r>
              <a:rPr lang="en-US" altLang="zh-CN" sz="2500" dirty="0">
                <a:solidFill>
                  <a:srgbClr val="009900"/>
                </a:solidFill>
                <a:latin typeface="宋体" panose="02010600030101010101" pitchFamily="2" charset="-122"/>
              </a:rPr>
              <a:t>1.1.2</a:t>
            </a:r>
            <a:r>
              <a:rPr lang="zh-CN" altLang="en-US" sz="2500" dirty="0">
                <a:solidFill>
                  <a:srgbClr val="009900"/>
                </a:solidFill>
                <a:latin typeface="宋体" panose="02010600030101010101" pitchFamily="2" charset="-122"/>
              </a:rPr>
              <a:t>建设项目</a:t>
            </a:r>
            <a:endParaRPr lang="zh-CN" altLang="en-US" sz="2500" dirty="0">
              <a:solidFill>
                <a:srgbClr val="009900"/>
              </a:solidFill>
              <a:latin typeface="宋体" panose="02010600030101010101" pitchFamily="2" charset="-122"/>
            </a:endParaRPr>
          </a:p>
        </p:txBody>
      </p:sp>
      <p:sp>
        <p:nvSpPr>
          <p:cNvPr id="35842" name="文本占位符 15362"/>
          <p:cNvSpPr>
            <a:spLocks noGrp="1"/>
          </p:cNvSpPr>
          <p:nvPr>
            <p:ph idx="1"/>
          </p:nvPr>
        </p:nvSpPr>
        <p:spPr>
          <a:xfrm>
            <a:off x="827088" y="1916113"/>
            <a:ext cx="7416800" cy="4248150"/>
          </a:xfrm>
        </p:spPr>
        <p:txBody>
          <a:bodyPr anchor="t"/>
          <a:p>
            <a:pPr>
              <a:buNone/>
            </a:pPr>
            <a:r>
              <a:rPr lang="zh-CN" altLang="en-US" sz="2400" dirty="0">
                <a:latin typeface="楷体_GB2312" pitchFamily="1" charset="-122"/>
                <a:ea typeface="楷体_GB2312" pitchFamily="1" charset="-122"/>
              </a:rPr>
              <a:t>  </a:t>
            </a:r>
            <a:r>
              <a:rPr lang="zh-CN" altLang="en-US" sz="2400" b="1" dirty="0">
                <a:latin typeface="楷体_GB2312" pitchFamily="1" charset="-122"/>
                <a:ea typeface="楷体_GB2312" pitchFamily="1" charset="-122"/>
              </a:rPr>
              <a:t>（</a:t>
            </a:r>
            <a:r>
              <a:rPr lang="en-US" altLang="zh-CN" sz="2400" b="1" dirty="0">
                <a:latin typeface="楷体_GB2312" pitchFamily="1" charset="-122"/>
                <a:ea typeface="楷体_GB2312" pitchFamily="1" charset="-122"/>
              </a:rPr>
              <a:t>4</a:t>
            </a:r>
            <a:r>
              <a:rPr lang="zh-CN" altLang="en-US" sz="2400" b="1" dirty="0">
                <a:latin typeface="楷体_GB2312" pitchFamily="1" charset="-122"/>
                <a:ea typeface="楷体_GB2312" pitchFamily="1" charset="-122"/>
              </a:rPr>
              <a:t>）按行业性质和特点分类：可分为竞争性项目、基础性项目和公益性项目。</a:t>
            </a:r>
            <a:endParaRPr lang="zh-CN" altLang="en-US" sz="2400" b="1" dirty="0">
              <a:latin typeface="楷体_GB2312" pitchFamily="1" charset="-122"/>
              <a:ea typeface="楷体_GB2312" pitchFamily="1" charset="-122"/>
            </a:endParaRPr>
          </a:p>
          <a:p>
            <a:pPr>
              <a:buNone/>
            </a:pPr>
            <a:r>
              <a:rPr lang="zh-CN" altLang="en-US" sz="2800" b="1" dirty="0">
                <a:solidFill>
                  <a:srgbClr val="0000FF"/>
                </a:solidFill>
                <a:latin typeface="隶书" pitchFamily="1" charset="-122"/>
                <a:ea typeface="隶书" pitchFamily="1" charset="-122"/>
              </a:rPr>
              <a:t> </a:t>
            </a:r>
            <a:r>
              <a:rPr lang="en-US" altLang="zh-CN" sz="2800" b="1" dirty="0">
                <a:solidFill>
                  <a:srgbClr val="0000FF"/>
                </a:solidFill>
                <a:latin typeface="隶书" pitchFamily="1" charset="-122"/>
                <a:ea typeface="隶书" pitchFamily="1" charset="-122"/>
              </a:rPr>
              <a:t>3. </a:t>
            </a:r>
            <a:r>
              <a:rPr lang="zh-CN" altLang="en-US" sz="2800" b="1" dirty="0">
                <a:solidFill>
                  <a:srgbClr val="0000FF"/>
                </a:solidFill>
                <a:latin typeface="隶书" pitchFamily="1" charset="-122"/>
                <a:ea typeface="隶书" pitchFamily="1" charset="-122"/>
              </a:rPr>
              <a:t>组成</a:t>
            </a:r>
            <a:endParaRPr lang="zh-CN" altLang="en-US" sz="2800" b="1" dirty="0">
              <a:solidFill>
                <a:srgbClr val="0000FF"/>
              </a:solidFill>
              <a:latin typeface="隶书" pitchFamily="1" charset="-122"/>
              <a:ea typeface="隶书" pitchFamily="1" charset="-122"/>
            </a:endParaRPr>
          </a:p>
          <a:p>
            <a:pPr>
              <a:buNone/>
            </a:pPr>
            <a:r>
              <a:rPr lang="zh-CN" altLang="en-US" sz="2400" dirty="0">
                <a:latin typeface="楷体_GB2312" pitchFamily="1" charset="-122"/>
                <a:ea typeface="楷体_GB2312" pitchFamily="1" charset="-122"/>
              </a:rPr>
              <a:t>       </a:t>
            </a:r>
            <a:r>
              <a:rPr lang="zh-CN" altLang="en-US" sz="2400" b="1" dirty="0">
                <a:latin typeface="楷体_GB2312" pitchFamily="1" charset="-122"/>
                <a:ea typeface="楷体_GB2312" pitchFamily="1" charset="-122"/>
              </a:rPr>
              <a:t>按照建设管理和合理确定工程造价的需要，划分为建设项目、单项工程、单位工程、分部工程、分项工程五个项目层次。</a:t>
            </a:r>
            <a:endParaRPr lang="zh-CN" altLang="en-US" sz="2400" b="1" dirty="0">
              <a:latin typeface="楷体_GB2312" pitchFamily="1" charset="-122"/>
              <a:ea typeface="楷体_GB2312" pitchFamily="1" charset="-122"/>
            </a:endParaRPr>
          </a:p>
          <a:p>
            <a:pPr>
              <a:buNone/>
            </a:pPr>
            <a:endParaRPr lang="zh-CN" altLang="en-US" b="1" dirty="0">
              <a:latin typeface="楷体_GB2312" pitchFamily="1" charset="-122"/>
              <a:ea typeface="楷体_GB2312" pitchFamily="1" charset="-122"/>
            </a:endParaRPr>
          </a:p>
        </p:txBody>
      </p:sp>
      <p:sp>
        <p:nvSpPr>
          <p:cNvPr id="35843" name="文本框 15363"/>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宋体" panose="02010600030101010101" pitchFamily="2" charset="-122"/>
                <a:ea typeface="宋体" panose="02010600030101010101" pitchFamily="2" charset="-122"/>
              </a:rPr>
              <a:t>1.1  </a:t>
            </a:r>
            <a:r>
              <a:rPr lang="zh-CN" altLang="en-US" sz="2000" b="1" dirty="0">
                <a:solidFill>
                  <a:srgbClr val="FF6600"/>
                </a:solidFill>
                <a:latin typeface="宋体" panose="02010600030101010101" pitchFamily="2" charset="-122"/>
                <a:ea typeface="宋体" panose="02010600030101010101" pitchFamily="2" charset="-122"/>
              </a:rPr>
              <a:t>工程造价的基本概念</a:t>
            </a:r>
            <a:endParaRPr lang="zh-CN" altLang="en-US" sz="2000" b="1" dirty="0">
              <a:solidFill>
                <a:srgbClr val="FF6600"/>
              </a:solidFill>
              <a:latin typeface="宋体" panose="02010600030101010101" pitchFamily="2" charset="-122"/>
              <a:ea typeface="宋体" panose="02010600030101010101" pitchFamily="2" charset="-122"/>
            </a:endParaRPr>
          </a:p>
        </p:txBody>
      </p:sp>
    </p:spTree>
  </p:cSld>
  <p:clrMapOvr>
    <a:masterClrMapping/>
  </p:clrMapOvr>
  <p:transition spd="med">
    <p:cover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6385"/>
          <p:cNvSpPr>
            <a:spLocks noGrp="1"/>
          </p:cNvSpPr>
          <p:nvPr>
            <p:ph type="title"/>
          </p:nvPr>
        </p:nvSpPr>
        <p:spPr/>
        <p:txBody>
          <a:bodyPr anchor="b"/>
          <a:p>
            <a:r>
              <a:rPr lang="zh-CN" altLang="en-US" sz="3400" b="1">
                <a:ea typeface="黑体" panose="02010609060101010101" pitchFamily="2" charset="-122"/>
              </a:rPr>
              <a:t>按项目的分解进行组合计价</a:t>
            </a:r>
            <a:endParaRPr lang="zh-CN" altLang="en-US" sz="3400" b="1">
              <a:ea typeface="黑体" panose="02010609060101010101" pitchFamily="2" charset="-122"/>
            </a:endParaRPr>
          </a:p>
        </p:txBody>
      </p:sp>
      <p:sp>
        <p:nvSpPr>
          <p:cNvPr id="16387" name="文本框 16386"/>
          <p:cNvSpPr txBox="1"/>
          <p:nvPr/>
        </p:nvSpPr>
        <p:spPr>
          <a:xfrm>
            <a:off x="762000" y="1828800"/>
            <a:ext cx="1524000" cy="457200"/>
          </a:xfrm>
          <a:prstGeom prst="rect">
            <a:avLst/>
          </a:prstGeom>
          <a:noFill/>
          <a:ln w="9525">
            <a:noFill/>
          </a:ln>
        </p:spPr>
        <p:txBody>
          <a:bodyPr>
            <a:spAutoFit/>
          </a:bodyPr>
          <a:p>
            <a:pPr>
              <a:spcBef>
                <a:spcPct val="50000"/>
              </a:spcBef>
            </a:pPr>
            <a:r>
              <a:rPr lang="zh-CN" altLang="en-US" sz="2400"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建设项目</a:t>
            </a:r>
            <a:endParaRPr lang="zh-CN" altLang="en-US" sz="2400" noProof="1" dirty="0">
              <a:effectLst>
                <a:outerShdw blurRad="38100" dist="38100" dir="2700000">
                  <a:srgbClr val="FFFFFF"/>
                </a:outerShdw>
              </a:effectLst>
              <a:latin typeface="Times New Roman" panose="02020603050405020304" pitchFamily="2" charset="0"/>
            </a:endParaRPr>
          </a:p>
        </p:txBody>
      </p:sp>
      <p:sp>
        <p:nvSpPr>
          <p:cNvPr id="16388" name="文本框 16387"/>
          <p:cNvSpPr txBox="1"/>
          <p:nvPr/>
        </p:nvSpPr>
        <p:spPr>
          <a:xfrm>
            <a:off x="1752600" y="2438400"/>
            <a:ext cx="1524000" cy="457200"/>
          </a:xfrm>
          <a:prstGeom prst="rect">
            <a:avLst/>
          </a:prstGeom>
          <a:noFill/>
          <a:ln w="9525">
            <a:noFill/>
          </a:ln>
        </p:spPr>
        <p:txBody>
          <a:bodyPr>
            <a:spAutoFit/>
          </a:bodyPr>
          <a:p>
            <a:pPr>
              <a:spcBef>
                <a:spcPct val="50000"/>
              </a:spcBef>
            </a:pPr>
            <a:r>
              <a:rPr lang="zh-CN" altLang="en-US" sz="2400"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单项工程</a:t>
            </a:r>
            <a:endParaRPr lang="zh-CN" altLang="en-US" sz="2400" noProof="1" dirty="0">
              <a:effectLst>
                <a:outerShdw blurRad="38100" dist="38100" dir="2700000">
                  <a:srgbClr val="FFFFFF"/>
                </a:outerShdw>
              </a:effectLst>
              <a:latin typeface="Times New Roman" panose="02020603050405020304" pitchFamily="2" charset="0"/>
            </a:endParaRPr>
          </a:p>
        </p:txBody>
      </p:sp>
      <p:sp>
        <p:nvSpPr>
          <p:cNvPr id="16389" name="文本框 16388"/>
          <p:cNvSpPr txBox="1"/>
          <p:nvPr/>
        </p:nvSpPr>
        <p:spPr>
          <a:xfrm>
            <a:off x="2819400" y="3124200"/>
            <a:ext cx="1524000" cy="457200"/>
          </a:xfrm>
          <a:prstGeom prst="rect">
            <a:avLst/>
          </a:prstGeom>
          <a:noFill/>
          <a:ln w="9525">
            <a:noFill/>
          </a:ln>
        </p:spPr>
        <p:txBody>
          <a:bodyPr>
            <a:spAutoFit/>
          </a:bodyPr>
          <a:p>
            <a:pPr>
              <a:spcBef>
                <a:spcPct val="50000"/>
              </a:spcBef>
            </a:pPr>
            <a:r>
              <a:rPr lang="zh-CN" altLang="en-US" sz="2400"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单位工程</a:t>
            </a:r>
            <a:endParaRPr lang="zh-CN" altLang="en-US" sz="2400" noProof="1" dirty="0">
              <a:effectLst>
                <a:outerShdw blurRad="38100" dist="38100" dir="2700000">
                  <a:srgbClr val="FFFFFF"/>
                </a:outerShdw>
              </a:effectLst>
              <a:latin typeface="Times New Roman" panose="02020603050405020304" pitchFamily="2" charset="0"/>
            </a:endParaRPr>
          </a:p>
        </p:txBody>
      </p:sp>
      <p:sp>
        <p:nvSpPr>
          <p:cNvPr id="16390" name="文本框 16389"/>
          <p:cNvSpPr txBox="1"/>
          <p:nvPr/>
        </p:nvSpPr>
        <p:spPr>
          <a:xfrm>
            <a:off x="3886200" y="3810000"/>
            <a:ext cx="1524000" cy="457200"/>
          </a:xfrm>
          <a:prstGeom prst="rect">
            <a:avLst/>
          </a:prstGeom>
          <a:noFill/>
          <a:ln w="9525">
            <a:noFill/>
          </a:ln>
        </p:spPr>
        <p:txBody>
          <a:bodyPr>
            <a:spAutoFit/>
          </a:bodyPr>
          <a:p>
            <a:pPr>
              <a:spcBef>
                <a:spcPct val="50000"/>
              </a:spcBef>
            </a:pPr>
            <a:r>
              <a:rPr lang="zh-CN" altLang="en-US" sz="2400"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分部工程</a:t>
            </a:r>
            <a:endParaRPr lang="zh-CN" altLang="en-US" sz="2400" noProof="1" dirty="0">
              <a:effectLst>
                <a:outerShdw blurRad="38100" dist="38100" dir="2700000">
                  <a:srgbClr val="FFFFFF"/>
                </a:outerShdw>
              </a:effectLst>
              <a:latin typeface="Times New Roman" panose="02020603050405020304" pitchFamily="2" charset="0"/>
            </a:endParaRPr>
          </a:p>
        </p:txBody>
      </p:sp>
      <p:sp>
        <p:nvSpPr>
          <p:cNvPr id="16391" name="文本框 16390"/>
          <p:cNvSpPr txBox="1"/>
          <p:nvPr/>
        </p:nvSpPr>
        <p:spPr>
          <a:xfrm>
            <a:off x="4953000" y="4495800"/>
            <a:ext cx="1524000" cy="457200"/>
          </a:xfrm>
          <a:prstGeom prst="rect">
            <a:avLst/>
          </a:prstGeom>
          <a:noFill/>
          <a:ln w="9525">
            <a:noFill/>
          </a:ln>
        </p:spPr>
        <p:txBody>
          <a:bodyPr>
            <a:spAutoFit/>
          </a:bodyPr>
          <a:p>
            <a:pPr>
              <a:spcBef>
                <a:spcPct val="50000"/>
              </a:spcBef>
            </a:pPr>
            <a:r>
              <a:rPr lang="zh-CN" altLang="en-US" sz="2400"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分项工程</a:t>
            </a:r>
            <a:endParaRPr lang="zh-CN" altLang="en-US" sz="2400" noProof="1" dirty="0">
              <a:effectLst>
                <a:outerShdw blurRad="38100" dist="38100" dir="2700000">
                  <a:srgbClr val="FFFFFF"/>
                </a:outerShdw>
              </a:effectLst>
              <a:latin typeface="Times New Roman" panose="02020603050405020304" pitchFamily="2" charset="0"/>
            </a:endParaRPr>
          </a:p>
        </p:txBody>
      </p:sp>
      <p:sp>
        <p:nvSpPr>
          <p:cNvPr id="16392" name="文本框 16391"/>
          <p:cNvSpPr txBox="1"/>
          <p:nvPr/>
        </p:nvSpPr>
        <p:spPr>
          <a:xfrm>
            <a:off x="6019800" y="5105400"/>
            <a:ext cx="1524000" cy="457200"/>
          </a:xfrm>
          <a:prstGeom prst="rect">
            <a:avLst/>
          </a:prstGeom>
          <a:noFill/>
          <a:ln w="9525">
            <a:noFill/>
          </a:ln>
        </p:spPr>
        <p:txBody>
          <a:bodyPr>
            <a:spAutoFit/>
          </a:bodyPr>
          <a:p>
            <a:pPr>
              <a:spcBef>
                <a:spcPct val="50000"/>
              </a:spcBef>
            </a:pPr>
            <a:r>
              <a:rPr lang="zh-CN" altLang="en-US" sz="2400"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定额子目</a:t>
            </a:r>
            <a:endParaRPr lang="zh-CN" altLang="en-US" sz="2400" noProof="1" dirty="0">
              <a:effectLst>
                <a:outerShdw blurRad="38100" dist="38100" dir="2700000">
                  <a:srgbClr val="FFFFFF"/>
                </a:outerShdw>
              </a:effectLst>
              <a:latin typeface="Times New Roman" panose="02020603050405020304" pitchFamily="2" charset="0"/>
            </a:endParaRPr>
          </a:p>
        </p:txBody>
      </p:sp>
      <p:sp>
        <p:nvSpPr>
          <p:cNvPr id="16393" name="任意多边形 16392"/>
          <p:cNvSpPr/>
          <p:nvPr/>
        </p:nvSpPr>
        <p:spPr>
          <a:xfrm rot="5400000">
            <a:off x="1371600" y="2362200"/>
            <a:ext cx="381000" cy="381000"/>
          </a:xfrm>
          <a:custGeom>
            <a:avLst/>
            <a:gdLst/>
            <a:ahLst/>
            <a:cxnLst>
              <a:cxn ang="270">
                <a:pos x="15428" y="0"/>
              </a:cxn>
              <a:cxn ang="180">
                <a:pos x="9257" y="7200"/>
              </a:cxn>
              <a:cxn ang="180">
                <a:pos x="0" y="18000"/>
              </a:cxn>
              <a:cxn ang="90">
                <a:pos x="9257" y="21600"/>
              </a:cxn>
              <a:cxn ang="0">
                <a:pos x="18514" y="15000"/>
              </a:cxn>
              <a:cxn ang="0">
                <a:pos x="21600" y="7200"/>
              </a:cxn>
            </a:cxnLst>
            <a:pathLst>
              <a:path w="21600" h="21600">
                <a:moveTo>
                  <a:pt x="15428"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16394" name="任意多边形 16393"/>
          <p:cNvSpPr/>
          <p:nvPr/>
        </p:nvSpPr>
        <p:spPr>
          <a:xfrm rot="5400000">
            <a:off x="2362200" y="3048000"/>
            <a:ext cx="381000" cy="381000"/>
          </a:xfrm>
          <a:custGeom>
            <a:avLst/>
            <a:gdLst/>
            <a:ahLst/>
            <a:cxnLst>
              <a:cxn ang="270">
                <a:pos x="15428" y="0"/>
              </a:cxn>
              <a:cxn ang="180">
                <a:pos x="9257" y="7200"/>
              </a:cxn>
              <a:cxn ang="180">
                <a:pos x="0" y="18000"/>
              </a:cxn>
              <a:cxn ang="90">
                <a:pos x="9257" y="21600"/>
              </a:cxn>
              <a:cxn ang="0">
                <a:pos x="18514" y="15000"/>
              </a:cxn>
              <a:cxn ang="0">
                <a:pos x="21600" y="7200"/>
              </a:cxn>
            </a:cxnLst>
            <a:pathLst>
              <a:path w="21600" h="21600">
                <a:moveTo>
                  <a:pt x="15428"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16395" name="任意多边形 16394"/>
          <p:cNvSpPr/>
          <p:nvPr/>
        </p:nvSpPr>
        <p:spPr>
          <a:xfrm rot="5400000">
            <a:off x="3352800" y="3733800"/>
            <a:ext cx="381000" cy="381000"/>
          </a:xfrm>
          <a:custGeom>
            <a:avLst/>
            <a:gdLst/>
            <a:ahLst/>
            <a:cxnLst>
              <a:cxn ang="270">
                <a:pos x="15428" y="0"/>
              </a:cxn>
              <a:cxn ang="180">
                <a:pos x="9257" y="7200"/>
              </a:cxn>
              <a:cxn ang="180">
                <a:pos x="0" y="18000"/>
              </a:cxn>
              <a:cxn ang="90">
                <a:pos x="9257" y="21600"/>
              </a:cxn>
              <a:cxn ang="0">
                <a:pos x="18514" y="15000"/>
              </a:cxn>
              <a:cxn ang="0">
                <a:pos x="21600" y="7200"/>
              </a:cxn>
            </a:cxnLst>
            <a:pathLst>
              <a:path w="21600" h="21600">
                <a:moveTo>
                  <a:pt x="15428"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16396" name="任意多边形 16395"/>
          <p:cNvSpPr/>
          <p:nvPr/>
        </p:nvSpPr>
        <p:spPr>
          <a:xfrm rot="5400000">
            <a:off x="4495800" y="4343400"/>
            <a:ext cx="381000" cy="381000"/>
          </a:xfrm>
          <a:custGeom>
            <a:avLst/>
            <a:gdLst/>
            <a:ahLst/>
            <a:cxnLst>
              <a:cxn ang="270">
                <a:pos x="15428" y="0"/>
              </a:cxn>
              <a:cxn ang="180">
                <a:pos x="9257" y="7200"/>
              </a:cxn>
              <a:cxn ang="180">
                <a:pos x="0" y="18000"/>
              </a:cxn>
              <a:cxn ang="90">
                <a:pos x="9257" y="21600"/>
              </a:cxn>
              <a:cxn ang="0">
                <a:pos x="18514" y="15000"/>
              </a:cxn>
              <a:cxn ang="0">
                <a:pos x="21600" y="7200"/>
              </a:cxn>
            </a:cxnLst>
            <a:pathLst>
              <a:path w="21600" h="21600">
                <a:moveTo>
                  <a:pt x="15428"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16397" name="任意多边形 16396"/>
          <p:cNvSpPr/>
          <p:nvPr/>
        </p:nvSpPr>
        <p:spPr>
          <a:xfrm rot="5400000">
            <a:off x="5715000" y="5105400"/>
            <a:ext cx="381000" cy="381000"/>
          </a:xfrm>
          <a:custGeom>
            <a:avLst/>
            <a:gdLst/>
            <a:ahLst/>
            <a:cxnLst>
              <a:cxn ang="270">
                <a:pos x="15428" y="0"/>
              </a:cxn>
              <a:cxn ang="180">
                <a:pos x="9257" y="7200"/>
              </a:cxn>
              <a:cxn ang="180">
                <a:pos x="0" y="18000"/>
              </a:cxn>
              <a:cxn ang="90">
                <a:pos x="9257" y="21600"/>
              </a:cxn>
              <a:cxn ang="0">
                <a:pos x="18514" y="15000"/>
              </a:cxn>
              <a:cxn ang="0">
                <a:pos x="21600" y="7200"/>
              </a:cxn>
            </a:cxnLst>
            <a:pathLst>
              <a:path w="21600" h="21600">
                <a:moveTo>
                  <a:pt x="15428"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16398" name="矩形 16397"/>
          <p:cNvSpPr/>
          <p:nvPr/>
        </p:nvSpPr>
        <p:spPr>
          <a:xfrm>
            <a:off x="2971800" y="1828800"/>
            <a:ext cx="2317750" cy="457200"/>
          </a:xfrm>
          <a:prstGeom prst="rect">
            <a:avLst/>
          </a:prstGeom>
          <a:noFill/>
          <a:ln w="9525">
            <a:noFill/>
          </a:ln>
        </p:spPr>
        <p:txBody>
          <a:bodyPr wrap="none" anchor="t">
            <a:spAutoFit/>
          </a:bodyPr>
          <a:p>
            <a:pPr fontAlgn="base"/>
            <a:r>
              <a:rPr lang="zh-CN" altLang="en-US" sz="2400" strike="noStrike"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如：学校、工厂</a:t>
            </a:r>
            <a:endParaRPr lang="zh-CN" altLang="en-US" sz="2400" strike="noStrike" noProof="1" dirty="0">
              <a:effectLst>
                <a:outerShdw blurRad="38100" dist="38100" dir="2700000">
                  <a:srgbClr val="FFFFFF"/>
                </a:outerShdw>
              </a:effectLst>
              <a:latin typeface="Times New Roman" panose="02020603050405020304" pitchFamily="2" charset="0"/>
            </a:endParaRPr>
          </a:p>
        </p:txBody>
      </p:sp>
      <p:sp>
        <p:nvSpPr>
          <p:cNvPr id="16399" name="矩形 16398"/>
          <p:cNvSpPr/>
          <p:nvPr/>
        </p:nvSpPr>
        <p:spPr>
          <a:xfrm>
            <a:off x="3962400" y="2438400"/>
            <a:ext cx="2012950" cy="457200"/>
          </a:xfrm>
          <a:prstGeom prst="rect">
            <a:avLst/>
          </a:prstGeom>
          <a:noFill/>
          <a:ln w="9525">
            <a:noFill/>
          </a:ln>
        </p:spPr>
        <p:txBody>
          <a:bodyPr wrap="none" anchor="t">
            <a:spAutoFit/>
          </a:bodyPr>
          <a:p>
            <a:pPr fontAlgn="base"/>
            <a:r>
              <a:rPr lang="zh-CN" altLang="en-US" sz="2400" strike="noStrike"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如：某教学楼</a:t>
            </a:r>
            <a:endParaRPr lang="zh-CN" altLang="en-US" sz="2400" strike="noStrike" noProof="1" dirty="0">
              <a:effectLst>
                <a:outerShdw blurRad="38100" dist="38100" dir="2700000">
                  <a:srgbClr val="FFFFFF"/>
                </a:outerShdw>
              </a:effectLst>
              <a:latin typeface="Times New Roman" panose="02020603050405020304" pitchFamily="2" charset="0"/>
            </a:endParaRPr>
          </a:p>
        </p:txBody>
      </p:sp>
      <p:sp>
        <p:nvSpPr>
          <p:cNvPr id="16400" name="矩形 16399"/>
          <p:cNvSpPr/>
          <p:nvPr/>
        </p:nvSpPr>
        <p:spPr>
          <a:xfrm rot="1980000">
            <a:off x="1371600" y="3962400"/>
            <a:ext cx="2667000" cy="457200"/>
          </a:xfrm>
          <a:prstGeom prst="rect">
            <a:avLst/>
          </a:prstGeom>
          <a:noFill/>
          <a:ln w="9525">
            <a:noFill/>
          </a:ln>
        </p:spPr>
        <p:txBody>
          <a:bodyPr>
            <a:spAutoFit/>
          </a:bodyPr>
          <a:p>
            <a:pPr fontAlgn="base"/>
            <a:r>
              <a:rPr lang="zh-CN" altLang="en-US" sz="2400" strike="noStrike"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从大到小划分</a:t>
            </a:r>
            <a:endParaRPr lang="zh-CN" altLang="en-US" sz="2400" strike="noStrike" noProof="1" dirty="0">
              <a:effectLst>
                <a:outerShdw blurRad="38100" dist="38100" dir="2700000">
                  <a:srgbClr val="FFFFFF"/>
                </a:outerShdw>
              </a:effectLst>
              <a:latin typeface="Times New Roman" panose="02020603050405020304" pitchFamily="2" charset="0"/>
            </a:endParaRPr>
          </a:p>
        </p:txBody>
      </p:sp>
      <p:sp>
        <p:nvSpPr>
          <p:cNvPr id="16401" name="矩形 16400"/>
          <p:cNvSpPr/>
          <p:nvPr/>
        </p:nvSpPr>
        <p:spPr>
          <a:xfrm>
            <a:off x="5715000" y="3810000"/>
            <a:ext cx="1403350" cy="457200"/>
          </a:xfrm>
          <a:prstGeom prst="rect">
            <a:avLst/>
          </a:prstGeom>
          <a:noFill/>
          <a:ln w="9525">
            <a:noFill/>
          </a:ln>
        </p:spPr>
        <p:txBody>
          <a:bodyPr wrap="none" anchor="t">
            <a:spAutoFit/>
          </a:bodyPr>
          <a:p>
            <a:pPr fontAlgn="base"/>
            <a:r>
              <a:rPr lang="zh-CN" altLang="en-US" sz="2400" strike="noStrike"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如：外墙</a:t>
            </a:r>
            <a:endParaRPr lang="zh-CN" altLang="en-US" sz="2400" strike="noStrike" noProof="1" dirty="0">
              <a:effectLst>
                <a:outerShdw blurRad="38100" dist="38100" dir="2700000">
                  <a:srgbClr val="FFFFFF"/>
                </a:outerShdw>
              </a:effectLst>
              <a:latin typeface="Times New Roman" panose="02020603050405020304" pitchFamily="2" charset="0"/>
            </a:endParaRPr>
          </a:p>
        </p:txBody>
      </p:sp>
      <p:sp>
        <p:nvSpPr>
          <p:cNvPr id="16402" name="矩形 16401"/>
          <p:cNvSpPr/>
          <p:nvPr/>
        </p:nvSpPr>
        <p:spPr>
          <a:xfrm>
            <a:off x="6521450" y="4495800"/>
            <a:ext cx="2317750" cy="457200"/>
          </a:xfrm>
          <a:prstGeom prst="rect">
            <a:avLst/>
          </a:prstGeom>
          <a:noFill/>
          <a:ln w="9525">
            <a:noFill/>
          </a:ln>
        </p:spPr>
        <p:txBody>
          <a:bodyPr wrap="none" anchor="t">
            <a:spAutoFit/>
          </a:bodyPr>
          <a:p>
            <a:pPr fontAlgn="base"/>
            <a:r>
              <a:rPr lang="zh-CN" altLang="en-US" sz="2400" strike="noStrike"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如：多孔砖外墙</a:t>
            </a:r>
            <a:endParaRPr lang="zh-CN" altLang="en-US" sz="2400" strike="noStrike" noProof="1" dirty="0">
              <a:effectLst>
                <a:outerShdw blurRad="38100" dist="38100" dir="2700000">
                  <a:srgbClr val="FFFFFF"/>
                </a:outerShdw>
              </a:effectLst>
              <a:latin typeface="Times New Roman" panose="02020603050405020304" pitchFamily="2" charset="0"/>
            </a:endParaRPr>
          </a:p>
        </p:txBody>
      </p:sp>
      <p:sp>
        <p:nvSpPr>
          <p:cNvPr id="16403" name="矩形 16402"/>
          <p:cNvSpPr/>
          <p:nvPr/>
        </p:nvSpPr>
        <p:spPr>
          <a:xfrm>
            <a:off x="6826250" y="5659438"/>
            <a:ext cx="2520950" cy="457200"/>
          </a:xfrm>
          <a:prstGeom prst="rect">
            <a:avLst/>
          </a:prstGeom>
          <a:noFill/>
          <a:ln w="9525">
            <a:noFill/>
          </a:ln>
        </p:spPr>
        <p:txBody>
          <a:bodyPr wrap="none" anchor="t">
            <a:spAutoFit/>
          </a:bodyPr>
          <a:p>
            <a:pPr fontAlgn="base"/>
            <a:r>
              <a:rPr lang="zh-CN" altLang="en-US" sz="2400" strike="noStrike"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如：</a:t>
            </a:r>
            <a:r>
              <a:rPr lang="en-US" altLang="x-none" sz="2400" strike="noStrike"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1</a:t>
            </a:r>
            <a:r>
              <a:rPr lang="zh-CN" altLang="en-US" sz="2400" strike="noStrike"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砖（</a:t>
            </a:r>
            <a:r>
              <a:rPr lang="en-US" altLang="x-none" sz="2400" strike="noStrike"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3-2-2</a:t>
            </a:r>
            <a:r>
              <a:rPr lang="zh-CN" altLang="en-US" sz="2400" strike="noStrike"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a:t>
            </a:r>
            <a:endParaRPr lang="zh-CN" altLang="en-US" sz="2400" strike="noStrike" noProof="1" dirty="0">
              <a:effectLst>
                <a:outerShdw blurRad="38100" dist="38100" dir="2700000">
                  <a:srgbClr val="FFFFFF"/>
                </a:outerShdw>
              </a:effectLst>
              <a:latin typeface="Times New Roman" panose="02020603050405020304" pitchFamily="2" charset="0"/>
            </a:endParaRPr>
          </a:p>
        </p:txBody>
      </p:sp>
      <p:sp>
        <p:nvSpPr>
          <p:cNvPr id="16404" name="直接连接符 16403"/>
          <p:cNvSpPr/>
          <p:nvPr/>
        </p:nvSpPr>
        <p:spPr>
          <a:xfrm>
            <a:off x="457200" y="3048000"/>
            <a:ext cx="4876800" cy="3124200"/>
          </a:xfrm>
          <a:prstGeom prst="line">
            <a:avLst/>
          </a:prstGeom>
          <a:ln w="38100" cap="flat" cmpd="sng">
            <a:solidFill>
              <a:schemeClr val="tx1"/>
            </a:solidFill>
            <a:prstDash val="solid"/>
            <a:round/>
            <a:headEnd type="none" w="med" len="med"/>
            <a:tailEnd type="stealth" w="med" len="med"/>
          </a:ln>
        </p:spPr>
      </p:sp>
      <p:sp>
        <p:nvSpPr>
          <p:cNvPr id="16405" name="直接连接符 16404"/>
          <p:cNvSpPr/>
          <p:nvPr/>
        </p:nvSpPr>
        <p:spPr>
          <a:xfrm>
            <a:off x="533400" y="3505200"/>
            <a:ext cx="4343400" cy="2895600"/>
          </a:xfrm>
          <a:prstGeom prst="line">
            <a:avLst/>
          </a:prstGeom>
          <a:ln w="38100" cap="flat" cmpd="sng">
            <a:solidFill>
              <a:schemeClr val="tx1"/>
            </a:solidFill>
            <a:prstDash val="solid"/>
            <a:round/>
            <a:headEnd type="arrow" w="med" len="med"/>
            <a:tailEnd type="none" w="med" len="med"/>
          </a:ln>
        </p:spPr>
      </p:sp>
      <p:sp>
        <p:nvSpPr>
          <p:cNvPr id="16406" name="矩形 16405"/>
          <p:cNvSpPr/>
          <p:nvPr/>
        </p:nvSpPr>
        <p:spPr>
          <a:xfrm rot="1980000">
            <a:off x="914400" y="4800600"/>
            <a:ext cx="2667000" cy="457200"/>
          </a:xfrm>
          <a:prstGeom prst="rect">
            <a:avLst/>
          </a:prstGeom>
          <a:noFill/>
          <a:ln w="9525">
            <a:noFill/>
          </a:ln>
        </p:spPr>
        <p:txBody>
          <a:bodyPr>
            <a:spAutoFit/>
          </a:bodyPr>
          <a:p>
            <a:pPr fontAlgn="base"/>
            <a:r>
              <a:rPr lang="zh-CN" altLang="en-US" sz="2400" strike="noStrike"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组合计价</a:t>
            </a:r>
            <a:endParaRPr lang="zh-CN" altLang="en-US" sz="2400" strike="noStrike" noProof="1" dirty="0">
              <a:effectLst>
                <a:outerShdw blurRad="38100" dist="38100" dir="2700000">
                  <a:srgbClr val="FFFFFF"/>
                </a:outerShdw>
              </a:effectLst>
              <a:latin typeface="Times New Roman" panose="02020603050405020304" pitchFamily="2" charset="0"/>
            </a:endParaRPr>
          </a:p>
        </p:txBody>
      </p:sp>
      <p:sp>
        <p:nvSpPr>
          <p:cNvPr id="16407" name="矩形 16406"/>
          <p:cNvSpPr/>
          <p:nvPr/>
        </p:nvSpPr>
        <p:spPr>
          <a:xfrm>
            <a:off x="4724400" y="3124200"/>
            <a:ext cx="2012950" cy="457200"/>
          </a:xfrm>
          <a:prstGeom prst="rect">
            <a:avLst/>
          </a:prstGeom>
          <a:noFill/>
          <a:ln w="9525">
            <a:noFill/>
          </a:ln>
        </p:spPr>
        <p:txBody>
          <a:bodyPr wrap="none" anchor="t">
            <a:spAutoFit/>
          </a:bodyPr>
          <a:p>
            <a:pPr fontAlgn="base"/>
            <a:r>
              <a:rPr lang="zh-CN" altLang="en-US" sz="2400" strike="noStrike" noProof="1" dirty="0">
                <a:effectLst>
                  <a:outerShdw blurRad="38100" dist="38100" dir="2700000">
                    <a:srgbClr val="FFFFFF"/>
                  </a:outerShdw>
                </a:effectLst>
                <a:latin typeface="Times New Roman" panose="02020603050405020304" pitchFamily="2" charset="0"/>
                <a:ea typeface="宋体" panose="02010600030101010101" pitchFamily="2" charset="-122"/>
                <a:cs typeface="+mn-cs"/>
              </a:rPr>
              <a:t>如：土建工程</a:t>
            </a:r>
            <a:endParaRPr lang="zh-CN" altLang="en-US" sz="2400" strike="noStrike" noProof="1" dirty="0">
              <a:effectLst>
                <a:outerShdw blurRad="38100" dist="38100" dir="2700000">
                  <a:srgbClr val="FFFFFF"/>
                </a:outerShdw>
              </a:effectLst>
              <a:latin typeface="Times New Roman" panose="02020603050405020304" pitchFamily="2" charset="0"/>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additive="base">
                                        <p:cTn id="7" dur="500" fill="hold"/>
                                        <p:tgtEl>
                                          <p:spTgt spid="16387"/>
                                        </p:tgtEl>
                                        <p:attrNameLst>
                                          <p:attrName>ppt_x</p:attrName>
                                        </p:attrNameLst>
                                      </p:cBhvr>
                                      <p:tavLst>
                                        <p:tav tm="0">
                                          <p:val>
                                            <p:strVal val="0-#ppt_w/2"/>
                                          </p:val>
                                        </p:tav>
                                        <p:tav tm="100000">
                                          <p:val>
                                            <p:strVal val="#ppt_x"/>
                                          </p:val>
                                        </p:tav>
                                      </p:tavLst>
                                    </p:anim>
                                    <p:anim calcmode="lin" valueType="num">
                                      <p:cBhvr additive="base">
                                        <p:cTn id="8" dur="500" fill="hold"/>
                                        <p:tgtEl>
                                          <p:spTgt spid="1638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98"/>
                                        </p:tgtEl>
                                        <p:attrNameLst>
                                          <p:attrName>style.visibility</p:attrName>
                                        </p:attrNameLst>
                                      </p:cBhvr>
                                      <p:to>
                                        <p:strVal val="visible"/>
                                      </p:to>
                                    </p:set>
                                    <p:anim calcmode="lin" valueType="num">
                                      <p:cBhvr additive="base">
                                        <p:cTn id="13" dur="500" fill="hold"/>
                                        <p:tgtEl>
                                          <p:spTgt spid="16398"/>
                                        </p:tgtEl>
                                        <p:attrNameLst>
                                          <p:attrName>ppt_x</p:attrName>
                                        </p:attrNameLst>
                                      </p:cBhvr>
                                      <p:tavLst>
                                        <p:tav tm="0">
                                          <p:val>
                                            <p:strVal val="0-#ppt_w/2"/>
                                          </p:val>
                                        </p:tav>
                                        <p:tav tm="100000">
                                          <p:val>
                                            <p:strVal val="#ppt_x"/>
                                          </p:val>
                                        </p:tav>
                                      </p:tavLst>
                                    </p:anim>
                                    <p:anim calcmode="lin" valueType="num">
                                      <p:cBhvr additive="base">
                                        <p:cTn id="14" dur="500" fill="hold"/>
                                        <p:tgtEl>
                                          <p:spTgt spid="1639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393"/>
                                        </p:tgtEl>
                                        <p:attrNameLst>
                                          <p:attrName>style.visibility</p:attrName>
                                        </p:attrNameLst>
                                      </p:cBhvr>
                                      <p:to>
                                        <p:strVal val="visible"/>
                                      </p:to>
                                    </p:set>
                                    <p:anim calcmode="lin" valueType="num">
                                      <p:cBhvr additive="base">
                                        <p:cTn id="19" dur="500" fill="hold"/>
                                        <p:tgtEl>
                                          <p:spTgt spid="16393"/>
                                        </p:tgtEl>
                                        <p:attrNameLst>
                                          <p:attrName>ppt_x</p:attrName>
                                        </p:attrNameLst>
                                      </p:cBhvr>
                                      <p:tavLst>
                                        <p:tav tm="0">
                                          <p:val>
                                            <p:strVal val="0-#ppt_w/2"/>
                                          </p:val>
                                        </p:tav>
                                        <p:tav tm="100000">
                                          <p:val>
                                            <p:strVal val="#ppt_x"/>
                                          </p:val>
                                        </p:tav>
                                      </p:tavLst>
                                    </p:anim>
                                    <p:anim calcmode="lin" valueType="num">
                                      <p:cBhvr additive="base">
                                        <p:cTn id="20" dur="500" fill="hold"/>
                                        <p:tgtEl>
                                          <p:spTgt spid="1639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8"/>
                                        </p:tgtEl>
                                        <p:attrNameLst>
                                          <p:attrName>style.visibility</p:attrName>
                                        </p:attrNameLst>
                                      </p:cBhvr>
                                      <p:to>
                                        <p:strVal val="visible"/>
                                      </p:to>
                                    </p:set>
                                    <p:anim calcmode="lin" valueType="num">
                                      <p:cBhvr additive="base">
                                        <p:cTn id="25" dur="500" fill="hold"/>
                                        <p:tgtEl>
                                          <p:spTgt spid="16388"/>
                                        </p:tgtEl>
                                        <p:attrNameLst>
                                          <p:attrName>ppt_x</p:attrName>
                                        </p:attrNameLst>
                                      </p:cBhvr>
                                      <p:tavLst>
                                        <p:tav tm="0">
                                          <p:val>
                                            <p:strVal val="0-#ppt_w/2"/>
                                          </p:val>
                                        </p:tav>
                                        <p:tav tm="100000">
                                          <p:val>
                                            <p:strVal val="#ppt_x"/>
                                          </p:val>
                                        </p:tav>
                                      </p:tavLst>
                                    </p:anim>
                                    <p:anim calcmode="lin" valueType="num">
                                      <p:cBhvr additive="base">
                                        <p:cTn id="26" dur="500" fill="hold"/>
                                        <p:tgtEl>
                                          <p:spTgt spid="1638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99"/>
                                        </p:tgtEl>
                                        <p:attrNameLst>
                                          <p:attrName>style.visibility</p:attrName>
                                        </p:attrNameLst>
                                      </p:cBhvr>
                                      <p:to>
                                        <p:strVal val="visible"/>
                                      </p:to>
                                    </p:set>
                                    <p:anim calcmode="lin" valueType="num">
                                      <p:cBhvr additive="base">
                                        <p:cTn id="31" dur="500" fill="hold"/>
                                        <p:tgtEl>
                                          <p:spTgt spid="16399"/>
                                        </p:tgtEl>
                                        <p:attrNameLst>
                                          <p:attrName>ppt_x</p:attrName>
                                        </p:attrNameLst>
                                      </p:cBhvr>
                                      <p:tavLst>
                                        <p:tav tm="0">
                                          <p:val>
                                            <p:strVal val="0-#ppt_w/2"/>
                                          </p:val>
                                        </p:tav>
                                        <p:tav tm="100000">
                                          <p:val>
                                            <p:strVal val="#ppt_x"/>
                                          </p:val>
                                        </p:tav>
                                      </p:tavLst>
                                    </p:anim>
                                    <p:anim calcmode="lin" valueType="num">
                                      <p:cBhvr additive="base">
                                        <p:cTn id="32" dur="500" fill="hold"/>
                                        <p:tgtEl>
                                          <p:spTgt spid="1639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6394"/>
                                        </p:tgtEl>
                                        <p:attrNameLst>
                                          <p:attrName>style.visibility</p:attrName>
                                        </p:attrNameLst>
                                      </p:cBhvr>
                                      <p:to>
                                        <p:strVal val="visible"/>
                                      </p:to>
                                    </p:set>
                                    <p:anim calcmode="lin" valueType="num">
                                      <p:cBhvr additive="base">
                                        <p:cTn id="37" dur="500" fill="hold"/>
                                        <p:tgtEl>
                                          <p:spTgt spid="16394"/>
                                        </p:tgtEl>
                                        <p:attrNameLst>
                                          <p:attrName>ppt_x</p:attrName>
                                        </p:attrNameLst>
                                      </p:cBhvr>
                                      <p:tavLst>
                                        <p:tav tm="0">
                                          <p:val>
                                            <p:strVal val="0-#ppt_w/2"/>
                                          </p:val>
                                        </p:tav>
                                        <p:tav tm="100000">
                                          <p:val>
                                            <p:strVal val="#ppt_x"/>
                                          </p:val>
                                        </p:tav>
                                      </p:tavLst>
                                    </p:anim>
                                    <p:anim calcmode="lin" valueType="num">
                                      <p:cBhvr additive="base">
                                        <p:cTn id="38" dur="500" fill="hold"/>
                                        <p:tgtEl>
                                          <p:spTgt spid="1639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6389"/>
                                        </p:tgtEl>
                                        <p:attrNameLst>
                                          <p:attrName>style.visibility</p:attrName>
                                        </p:attrNameLst>
                                      </p:cBhvr>
                                      <p:to>
                                        <p:strVal val="visible"/>
                                      </p:to>
                                    </p:set>
                                    <p:anim calcmode="lin" valueType="num">
                                      <p:cBhvr additive="base">
                                        <p:cTn id="43" dur="500" fill="hold"/>
                                        <p:tgtEl>
                                          <p:spTgt spid="16389"/>
                                        </p:tgtEl>
                                        <p:attrNameLst>
                                          <p:attrName>ppt_x</p:attrName>
                                        </p:attrNameLst>
                                      </p:cBhvr>
                                      <p:tavLst>
                                        <p:tav tm="0">
                                          <p:val>
                                            <p:strVal val="0-#ppt_w/2"/>
                                          </p:val>
                                        </p:tav>
                                        <p:tav tm="100000">
                                          <p:val>
                                            <p:strVal val="#ppt_x"/>
                                          </p:val>
                                        </p:tav>
                                      </p:tavLst>
                                    </p:anim>
                                    <p:anim calcmode="lin" valueType="num">
                                      <p:cBhvr additive="base">
                                        <p:cTn id="44" dur="500" fill="hold"/>
                                        <p:tgtEl>
                                          <p:spTgt spid="1638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6407"/>
                                        </p:tgtEl>
                                        <p:attrNameLst>
                                          <p:attrName>style.visibility</p:attrName>
                                        </p:attrNameLst>
                                      </p:cBhvr>
                                      <p:to>
                                        <p:strVal val="visible"/>
                                      </p:to>
                                    </p:set>
                                    <p:anim calcmode="lin" valueType="num">
                                      <p:cBhvr additive="base">
                                        <p:cTn id="49" dur="500" fill="hold"/>
                                        <p:tgtEl>
                                          <p:spTgt spid="16407"/>
                                        </p:tgtEl>
                                        <p:attrNameLst>
                                          <p:attrName>ppt_x</p:attrName>
                                        </p:attrNameLst>
                                      </p:cBhvr>
                                      <p:tavLst>
                                        <p:tav tm="0">
                                          <p:val>
                                            <p:strVal val="0-#ppt_w/2"/>
                                          </p:val>
                                        </p:tav>
                                        <p:tav tm="100000">
                                          <p:val>
                                            <p:strVal val="#ppt_x"/>
                                          </p:val>
                                        </p:tav>
                                      </p:tavLst>
                                    </p:anim>
                                    <p:anim calcmode="lin" valueType="num">
                                      <p:cBhvr additive="base">
                                        <p:cTn id="50" dur="500" fill="hold"/>
                                        <p:tgtEl>
                                          <p:spTgt spid="16407"/>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6395"/>
                                        </p:tgtEl>
                                        <p:attrNameLst>
                                          <p:attrName>style.visibility</p:attrName>
                                        </p:attrNameLst>
                                      </p:cBhvr>
                                      <p:to>
                                        <p:strVal val="visible"/>
                                      </p:to>
                                    </p:set>
                                    <p:anim calcmode="lin" valueType="num">
                                      <p:cBhvr additive="base">
                                        <p:cTn id="55" dur="500" fill="hold"/>
                                        <p:tgtEl>
                                          <p:spTgt spid="16395"/>
                                        </p:tgtEl>
                                        <p:attrNameLst>
                                          <p:attrName>ppt_x</p:attrName>
                                        </p:attrNameLst>
                                      </p:cBhvr>
                                      <p:tavLst>
                                        <p:tav tm="0">
                                          <p:val>
                                            <p:strVal val="0-#ppt_w/2"/>
                                          </p:val>
                                        </p:tav>
                                        <p:tav tm="100000">
                                          <p:val>
                                            <p:strVal val="#ppt_x"/>
                                          </p:val>
                                        </p:tav>
                                      </p:tavLst>
                                    </p:anim>
                                    <p:anim calcmode="lin" valueType="num">
                                      <p:cBhvr additive="base">
                                        <p:cTn id="56" dur="500" fill="hold"/>
                                        <p:tgtEl>
                                          <p:spTgt spid="16395"/>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6390"/>
                                        </p:tgtEl>
                                        <p:attrNameLst>
                                          <p:attrName>style.visibility</p:attrName>
                                        </p:attrNameLst>
                                      </p:cBhvr>
                                      <p:to>
                                        <p:strVal val="visible"/>
                                      </p:to>
                                    </p:set>
                                    <p:anim calcmode="lin" valueType="num">
                                      <p:cBhvr additive="base">
                                        <p:cTn id="61" dur="500" fill="hold"/>
                                        <p:tgtEl>
                                          <p:spTgt spid="16390"/>
                                        </p:tgtEl>
                                        <p:attrNameLst>
                                          <p:attrName>ppt_x</p:attrName>
                                        </p:attrNameLst>
                                      </p:cBhvr>
                                      <p:tavLst>
                                        <p:tav tm="0">
                                          <p:val>
                                            <p:strVal val="0-#ppt_w/2"/>
                                          </p:val>
                                        </p:tav>
                                        <p:tav tm="100000">
                                          <p:val>
                                            <p:strVal val="#ppt_x"/>
                                          </p:val>
                                        </p:tav>
                                      </p:tavLst>
                                    </p:anim>
                                    <p:anim calcmode="lin" valueType="num">
                                      <p:cBhvr additive="base">
                                        <p:cTn id="62" dur="500" fill="hold"/>
                                        <p:tgtEl>
                                          <p:spTgt spid="16390"/>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6401"/>
                                        </p:tgtEl>
                                        <p:attrNameLst>
                                          <p:attrName>style.visibility</p:attrName>
                                        </p:attrNameLst>
                                      </p:cBhvr>
                                      <p:to>
                                        <p:strVal val="visible"/>
                                      </p:to>
                                    </p:set>
                                    <p:anim calcmode="lin" valueType="num">
                                      <p:cBhvr additive="base">
                                        <p:cTn id="67" dur="500" fill="hold"/>
                                        <p:tgtEl>
                                          <p:spTgt spid="16401"/>
                                        </p:tgtEl>
                                        <p:attrNameLst>
                                          <p:attrName>ppt_x</p:attrName>
                                        </p:attrNameLst>
                                      </p:cBhvr>
                                      <p:tavLst>
                                        <p:tav tm="0">
                                          <p:val>
                                            <p:strVal val="0-#ppt_w/2"/>
                                          </p:val>
                                        </p:tav>
                                        <p:tav tm="100000">
                                          <p:val>
                                            <p:strVal val="#ppt_x"/>
                                          </p:val>
                                        </p:tav>
                                      </p:tavLst>
                                    </p:anim>
                                    <p:anim calcmode="lin" valueType="num">
                                      <p:cBhvr additive="base">
                                        <p:cTn id="68" dur="500" fill="hold"/>
                                        <p:tgtEl>
                                          <p:spTgt spid="16401"/>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16396"/>
                                        </p:tgtEl>
                                        <p:attrNameLst>
                                          <p:attrName>style.visibility</p:attrName>
                                        </p:attrNameLst>
                                      </p:cBhvr>
                                      <p:to>
                                        <p:strVal val="visible"/>
                                      </p:to>
                                    </p:set>
                                    <p:anim calcmode="lin" valueType="num">
                                      <p:cBhvr additive="base">
                                        <p:cTn id="73" dur="500" fill="hold"/>
                                        <p:tgtEl>
                                          <p:spTgt spid="16396"/>
                                        </p:tgtEl>
                                        <p:attrNameLst>
                                          <p:attrName>ppt_x</p:attrName>
                                        </p:attrNameLst>
                                      </p:cBhvr>
                                      <p:tavLst>
                                        <p:tav tm="0">
                                          <p:val>
                                            <p:strVal val="0-#ppt_w/2"/>
                                          </p:val>
                                        </p:tav>
                                        <p:tav tm="100000">
                                          <p:val>
                                            <p:strVal val="#ppt_x"/>
                                          </p:val>
                                        </p:tav>
                                      </p:tavLst>
                                    </p:anim>
                                    <p:anim calcmode="lin" valueType="num">
                                      <p:cBhvr additive="base">
                                        <p:cTn id="74" dur="500" fill="hold"/>
                                        <p:tgtEl>
                                          <p:spTgt spid="16396"/>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6391"/>
                                        </p:tgtEl>
                                        <p:attrNameLst>
                                          <p:attrName>style.visibility</p:attrName>
                                        </p:attrNameLst>
                                      </p:cBhvr>
                                      <p:to>
                                        <p:strVal val="visible"/>
                                      </p:to>
                                    </p:set>
                                    <p:anim calcmode="lin" valueType="num">
                                      <p:cBhvr additive="base">
                                        <p:cTn id="79" dur="500" fill="hold"/>
                                        <p:tgtEl>
                                          <p:spTgt spid="16391"/>
                                        </p:tgtEl>
                                        <p:attrNameLst>
                                          <p:attrName>ppt_x</p:attrName>
                                        </p:attrNameLst>
                                      </p:cBhvr>
                                      <p:tavLst>
                                        <p:tav tm="0">
                                          <p:val>
                                            <p:strVal val="0-#ppt_w/2"/>
                                          </p:val>
                                        </p:tav>
                                        <p:tav tm="100000">
                                          <p:val>
                                            <p:strVal val="#ppt_x"/>
                                          </p:val>
                                        </p:tav>
                                      </p:tavLst>
                                    </p:anim>
                                    <p:anim calcmode="lin" valueType="num">
                                      <p:cBhvr additive="base">
                                        <p:cTn id="80" dur="500" fill="hold"/>
                                        <p:tgtEl>
                                          <p:spTgt spid="16391"/>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16402"/>
                                        </p:tgtEl>
                                        <p:attrNameLst>
                                          <p:attrName>style.visibility</p:attrName>
                                        </p:attrNameLst>
                                      </p:cBhvr>
                                      <p:to>
                                        <p:strVal val="visible"/>
                                      </p:to>
                                    </p:set>
                                    <p:anim calcmode="lin" valueType="num">
                                      <p:cBhvr additive="base">
                                        <p:cTn id="85" dur="500" fill="hold"/>
                                        <p:tgtEl>
                                          <p:spTgt spid="16402"/>
                                        </p:tgtEl>
                                        <p:attrNameLst>
                                          <p:attrName>ppt_x</p:attrName>
                                        </p:attrNameLst>
                                      </p:cBhvr>
                                      <p:tavLst>
                                        <p:tav tm="0">
                                          <p:val>
                                            <p:strVal val="0-#ppt_w/2"/>
                                          </p:val>
                                        </p:tav>
                                        <p:tav tm="100000">
                                          <p:val>
                                            <p:strVal val="#ppt_x"/>
                                          </p:val>
                                        </p:tav>
                                      </p:tavLst>
                                    </p:anim>
                                    <p:anim calcmode="lin" valueType="num">
                                      <p:cBhvr additive="base">
                                        <p:cTn id="86" dur="500" fill="hold"/>
                                        <p:tgtEl>
                                          <p:spTgt spid="16402"/>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16397"/>
                                        </p:tgtEl>
                                        <p:attrNameLst>
                                          <p:attrName>style.visibility</p:attrName>
                                        </p:attrNameLst>
                                      </p:cBhvr>
                                      <p:to>
                                        <p:strVal val="visible"/>
                                      </p:to>
                                    </p:set>
                                    <p:anim calcmode="lin" valueType="num">
                                      <p:cBhvr additive="base">
                                        <p:cTn id="91" dur="500" fill="hold"/>
                                        <p:tgtEl>
                                          <p:spTgt spid="16397"/>
                                        </p:tgtEl>
                                        <p:attrNameLst>
                                          <p:attrName>ppt_x</p:attrName>
                                        </p:attrNameLst>
                                      </p:cBhvr>
                                      <p:tavLst>
                                        <p:tav tm="0">
                                          <p:val>
                                            <p:strVal val="0-#ppt_w/2"/>
                                          </p:val>
                                        </p:tav>
                                        <p:tav tm="100000">
                                          <p:val>
                                            <p:strVal val="#ppt_x"/>
                                          </p:val>
                                        </p:tav>
                                      </p:tavLst>
                                    </p:anim>
                                    <p:anim calcmode="lin" valueType="num">
                                      <p:cBhvr additive="base">
                                        <p:cTn id="92" dur="500" fill="hold"/>
                                        <p:tgtEl>
                                          <p:spTgt spid="16397"/>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16392"/>
                                        </p:tgtEl>
                                        <p:attrNameLst>
                                          <p:attrName>style.visibility</p:attrName>
                                        </p:attrNameLst>
                                      </p:cBhvr>
                                      <p:to>
                                        <p:strVal val="visible"/>
                                      </p:to>
                                    </p:set>
                                    <p:anim calcmode="lin" valueType="num">
                                      <p:cBhvr additive="base">
                                        <p:cTn id="97" dur="500" fill="hold"/>
                                        <p:tgtEl>
                                          <p:spTgt spid="16392"/>
                                        </p:tgtEl>
                                        <p:attrNameLst>
                                          <p:attrName>ppt_x</p:attrName>
                                        </p:attrNameLst>
                                      </p:cBhvr>
                                      <p:tavLst>
                                        <p:tav tm="0">
                                          <p:val>
                                            <p:strVal val="0-#ppt_w/2"/>
                                          </p:val>
                                        </p:tav>
                                        <p:tav tm="100000">
                                          <p:val>
                                            <p:strVal val="#ppt_x"/>
                                          </p:val>
                                        </p:tav>
                                      </p:tavLst>
                                    </p:anim>
                                    <p:anim calcmode="lin" valueType="num">
                                      <p:cBhvr additive="base">
                                        <p:cTn id="98" dur="500" fill="hold"/>
                                        <p:tgtEl>
                                          <p:spTgt spid="16392"/>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16403"/>
                                        </p:tgtEl>
                                        <p:attrNameLst>
                                          <p:attrName>style.visibility</p:attrName>
                                        </p:attrNameLst>
                                      </p:cBhvr>
                                      <p:to>
                                        <p:strVal val="visible"/>
                                      </p:to>
                                    </p:set>
                                    <p:anim calcmode="lin" valueType="num">
                                      <p:cBhvr additive="base">
                                        <p:cTn id="103" dur="500" fill="hold"/>
                                        <p:tgtEl>
                                          <p:spTgt spid="16403"/>
                                        </p:tgtEl>
                                        <p:attrNameLst>
                                          <p:attrName>ppt_x</p:attrName>
                                        </p:attrNameLst>
                                      </p:cBhvr>
                                      <p:tavLst>
                                        <p:tav tm="0">
                                          <p:val>
                                            <p:strVal val="0-#ppt_w/2"/>
                                          </p:val>
                                        </p:tav>
                                        <p:tav tm="100000">
                                          <p:val>
                                            <p:strVal val="#ppt_x"/>
                                          </p:val>
                                        </p:tav>
                                      </p:tavLst>
                                    </p:anim>
                                    <p:anim calcmode="lin" valueType="num">
                                      <p:cBhvr additive="base">
                                        <p:cTn id="104" dur="500" fill="hold"/>
                                        <p:tgtEl>
                                          <p:spTgt spid="16403"/>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nodeType="clickEffect">
                                  <p:stCondLst>
                                    <p:cond delay="0"/>
                                  </p:stCondLst>
                                  <p:childTnLst>
                                    <p:set>
                                      <p:cBhvr>
                                        <p:cTn id="108" dur="1" fill="hold">
                                          <p:stCondLst>
                                            <p:cond delay="0"/>
                                          </p:stCondLst>
                                        </p:cTn>
                                        <p:tgtEl>
                                          <p:spTgt spid="16404"/>
                                        </p:tgtEl>
                                        <p:attrNameLst>
                                          <p:attrName>style.visibility</p:attrName>
                                        </p:attrNameLst>
                                      </p:cBhvr>
                                      <p:to>
                                        <p:strVal val="visible"/>
                                      </p:to>
                                    </p:set>
                                    <p:anim calcmode="lin" valueType="num">
                                      <p:cBhvr additive="base">
                                        <p:cTn id="109" dur="500" fill="hold"/>
                                        <p:tgtEl>
                                          <p:spTgt spid="16404"/>
                                        </p:tgtEl>
                                        <p:attrNameLst>
                                          <p:attrName>ppt_x</p:attrName>
                                        </p:attrNameLst>
                                      </p:cBhvr>
                                      <p:tavLst>
                                        <p:tav tm="0">
                                          <p:val>
                                            <p:strVal val="0-#ppt_w/2"/>
                                          </p:val>
                                        </p:tav>
                                        <p:tav tm="100000">
                                          <p:val>
                                            <p:strVal val="#ppt_x"/>
                                          </p:val>
                                        </p:tav>
                                      </p:tavLst>
                                    </p:anim>
                                    <p:anim calcmode="lin" valueType="num">
                                      <p:cBhvr additive="base">
                                        <p:cTn id="110" dur="500" fill="hold"/>
                                        <p:tgtEl>
                                          <p:spTgt spid="16404"/>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16400"/>
                                        </p:tgtEl>
                                        <p:attrNameLst>
                                          <p:attrName>style.visibility</p:attrName>
                                        </p:attrNameLst>
                                      </p:cBhvr>
                                      <p:to>
                                        <p:strVal val="visible"/>
                                      </p:to>
                                    </p:set>
                                    <p:anim calcmode="lin" valueType="num">
                                      <p:cBhvr additive="base">
                                        <p:cTn id="115" dur="500" fill="hold"/>
                                        <p:tgtEl>
                                          <p:spTgt spid="16400"/>
                                        </p:tgtEl>
                                        <p:attrNameLst>
                                          <p:attrName>ppt_x</p:attrName>
                                        </p:attrNameLst>
                                      </p:cBhvr>
                                      <p:tavLst>
                                        <p:tav tm="0">
                                          <p:val>
                                            <p:strVal val="0-#ppt_w/2"/>
                                          </p:val>
                                        </p:tav>
                                        <p:tav tm="100000">
                                          <p:val>
                                            <p:strVal val="#ppt_x"/>
                                          </p:val>
                                        </p:tav>
                                      </p:tavLst>
                                    </p:anim>
                                    <p:anim calcmode="lin" valueType="num">
                                      <p:cBhvr additive="base">
                                        <p:cTn id="116" dur="500" fill="hold"/>
                                        <p:tgtEl>
                                          <p:spTgt spid="16400"/>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8" fill="hold" nodeType="clickEffect">
                                  <p:stCondLst>
                                    <p:cond delay="0"/>
                                  </p:stCondLst>
                                  <p:childTnLst>
                                    <p:set>
                                      <p:cBhvr>
                                        <p:cTn id="120" dur="1" fill="hold">
                                          <p:stCondLst>
                                            <p:cond delay="0"/>
                                          </p:stCondLst>
                                        </p:cTn>
                                        <p:tgtEl>
                                          <p:spTgt spid="16405"/>
                                        </p:tgtEl>
                                        <p:attrNameLst>
                                          <p:attrName>style.visibility</p:attrName>
                                        </p:attrNameLst>
                                      </p:cBhvr>
                                      <p:to>
                                        <p:strVal val="visible"/>
                                      </p:to>
                                    </p:set>
                                    <p:anim calcmode="lin" valueType="num">
                                      <p:cBhvr additive="base">
                                        <p:cTn id="121" dur="500" fill="hold"/>
                                        <p:tgtEl>
                                          <p:spTgt spid="16405"/>
                                        </p:tgtEl>
                                        <p:attrNameLst>
                                          <p:attrName>ppt_x</p:attrName>
                                        </p:attrNameLst>
                                      </p:cBhvr>
                                      <p:tavLst>
                                        <p:tav tm="0">
                                          <p:val>
                                            <p:strVal val="0-#ppt_w/2"/>
                                          </p:val>
                                        </p:tav>
                                        <p:tav tm="100000">
                                          <p:val>
                                            <p:strVal val="#ppt_x"/>
                                          </p:val>
                                        </p:tav>
                                      </p:tavLst>
                                    </p:anim>
                                    <p:anim calcmode="lin" valueType="num">
                                      <p:cBhvr additive="base">
                                        <p:cTn id="122" dur="500" fill="hold"/>
                                        <p:tgtEl>
                                          <p:spTgt spid="16405"/>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16406"/>
                                        </p:tgtEl>
                                        <p:attrNameLst>
                                          <p:attrName>style.visibility</p:attrName>
                                        </p:attrNameLst>
                                      </p:cBhvr>
                                      <p:to>
                                        <p:strVal val="visible"/>
                                      </p:to>
                                    </p:set>
                                    <p:anim calcmode="lin" valueType="num">
                                      <p:cBhvr additive="base">
                                        <p:cTn id="127" dur="500" fill="hold"/>
                                        <p:tgtEl>
                                          <p:spTgt spid="16406"/>
                                        </p:tgtEl>
                                        <p:attrNameLst>
                                          <p:attrName>ppt_x</p:attrName>
                                        </p:attrNameLst>
                                      </p:cBhvr>
                                      <p:tavLst>
                                        <p:tav tm="0">
                                          <p:val>
                                            <p:strVal val="0-#ppt_w/2"/>
                                          </p:val>
                                        </p:tav>
                                        <p:tav tm="100000">
                                          <p:val>
                                            <p:strVal val="#ppt_x"/>
                                          </p:val>
                                        </p:tav>
                                      </p:tavLst>
                                    </p:anim>
                                    <p:anim calcmode="lin" valueType="num">
                                      <p:cBhvr additive="base">
                                        <p:cTn id="128" dur="500" fill="hold"/>
                                        <p:tgtEl>
                                          <p:spTgt spid="164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P spid="16388" grpId="0"/>
      <p:bldP spid="16389" grpId="0"/>
      <p:bldP spid="16390" grpId="0"/>
      <p:bldP spid="16391" grpId="0"/>
      <p:bldP spid="16392" grpId="0"/>
      <p:bldP spid="16398" grpId="0"/>
      <p:bldP spid="16399" grpId="0"/>
      <p:bldP spid="16400" grpId="0"/>
      <p:bldP spid="16401" grpId="0"/>
      <p:bldP spid="16402" grpId="0"/>
      <p:bldP spid="16403" grpId="0"/>
      <p:bldP spid="16406" grpId="0"/>
      <p:bldP spid="1640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标题 17409"/>
          <p:cNvSpPr>
            <a:spLocks noGrp="1"/>
          </p:cNvSpPr>
          <p:nvPr>
            <p:ph type="title"/>
          </p:nvPr>
        </p:nvSpPr>
        <p:spPr>
          <a:xfrm>
            <a:off x="655638" y="512763"/>
            <a:ext cx="7778750" cy="735012"/>
          </a:xfrm>
        </p:spPr>
        <p:txBody>
          <a:bodyPr anchor="b"/>
          <a:p>
            <a:r>
              <a:rPr lang="en-US" altLang="zh-CN" b="1" dirty="0">
                <a:solidFill>
                  <a:srgbClr val="009900"/>
                </a:solidFill>
                <a:latin typeface="宋体" panose="02010600030101010101" pitchFamily="2" charset="-122"/>
              </a:rPr>
              <a:t>1.1.2</a:t>
            </a:r>
            <a:r>
              <a:rPr lang="zh-CN" altLang="en-US" b="1" dirty="0">
                <a:solidFill>
                  <a:srgbClr val="009900"/>
                </a:solidFill>
                <a:latin typeface="宋体" panose="02010600030101010101" pitchFamily="2" charset="-122"/>
              </a:rPr>
              <a:t>建设项目</a:t>
            </a:r>
            <a:endParaRPr lang="zh-CN" altLang="en-US" b="1" dirty="0">
              <a:solidFill>
                <a:srgbClr val="009900"/>
              </a:solidFill>
              <a:latin typeface="宋体" panose="02010600030101010101" pitchFamily="2" charset="-122"/>
            </a:endParaRPr>
          </a:p>
        </p:txBody>
      </p:sp>
      <p:sp>
        <p:nvSpPr>
          <p:cNvPr id="37890" name="文本占位符 17410"/>
          <p:cNvSpPr>
            <a:spLocks noGrp="1"/>
          </p:cNvSpPr>
          <p:nvPr>
            <p:ph idx="1"/>
          </p:nvPr>
        </p:nvSpPr>
        <p:spPr>
          <a:xfrm>
            <a:off x="900113" y="1484313"/>
            <a:ext cx="7604125" cy="504825"/>
          </a:xfrm>
        </p:spPr>
        <p:txBody>
          <a:bodyPr anchor="t"/>
          <a:p>
            <a:pPr algn="just">
              <a:buNone/>
            </a:pPr>
            <a:r>
              <a:rPr lang="en-US" altLang="zh-CN" sz="2800" b="1" dirty="0">
                <a:solidFill>
                  <a:srgbClr val="0000FF"/>
                </a:solidFill>
                <a:latin typeface="楷体_GB2312" pitchFamily="1" charset="-122"/>
                <a:ea typeface="楷体_GB2312" pitchFamily="1" charset="-122"/>
              </a:rPr>
              <a:t>4.</a:t>
            </a:r>
            <a:r>
              <a:rPr lang="zh-CN" altLang="en-US" sz="2800" b="1" dirty="0">
                <a:solidFill>
                  <a:srgbClr val="0000FF"/>
                </a:solidFill>
                <a:latin typeface="楷体_GB2312" pitchFamily="1" charset="-122"/>
                <a:ea typeface="楷体_GB2312" pitchFamily="1" charset="-122"/>
              </a:rPr>
              <a:t>基本建设程序</a:t>
            </a:r>
            <a:endParaRPr lang="zh-CN" altLang="en-US" sz="2800" b="1" dirty="0">
              <a:solidFill>
                <a:srgbClr val="0000FF"/>
              </a:solidFill>
              <a:latin typeface="楷体_GB2312" pitchFamily="1" charset="-122"/>
              <a:ea typeface="楷体_GB2312" pitchFamily="1" charset="-122"/>
            </a:endParaRPr>
          </a:p>
          <a:p>
            <a:pPr algn="just">
              <a:buNone/>
            </a:pPr>
            <a:endParaRPr lang="zh-CN" altLang="en-US" sz="2800" dirty="0">
              <a:solidFill>
                <a:srgbClr val="0000FF"/>
              </a:solidFill>
              <a:latin typeface="隶书" pitchFamily="1" charset="-122"/>
              <a:ea typeface="隶书" pitchFamily="1" charset="-122"/>
            </a:endParaRPr>
          </a:p>
        </p:txBody>
      </p:sp>
      <p:sp>
        <p:nvSpPr>
          <p:cNvPr id="37891" name="文本框 17411"/>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宋体" panose="02010600030101010101" pitchFamily="2" charset="-122"/>
                <a:ea typeface="宋体" panose="02010600030101010101" pitchFamily="2" charset="-122"/>
              </a:rPr>
              <a:t>1.1  </a:t>
            </a:r>
            <a:r>
              <a:rPr lang="zh-CN" altLang="en-US" sz="2000" b="1" dirty="0">
                <a:solidFill>
                  <a:srgbClr val="FF6600"/>
                </a:solidFill>
                <a:latin typeface="宋体" panose="02010600030101010101" pitchFamily="2" charset="-122"/>
                <a:ea typeface="宋体" panose="02010600030101010101" pitchFamily="2" charset="-122"/>
              </a:rPr>
              <a:t>工程造价的基本概念</a:t>
            </a:r>
            <a:endParaRPr lang="zh-CN" altLang="en-US" sz="2000" b="1" dirty="0">
              <a:solidFill>
                <a:srgbClr val="FF6600"/>
              </a:solidFill>
              <a:latin typeface="宋体" panose="02010600030101010101" pitchFamily="2" charset="-122"/>
              <a:ea typeface="宋体" panose="02010600030101010101" pitchFamily="2" charset="-122"/>
            </a:endParaRPr>
          </a:p>
        </p:txBody>
      </p:sp>
      <p:grpSp>
        <p:nvGrpSpPr>
          <p:cNvPr id="37892" name="组合 17412"/>
          <p:cNvGrpSpPr/>
          <p:nvPr/>
        </p:nvGrpSpPr>
        <p:grpSpPr>
          <a:xfrm>
            <a:off x="755650" y="2492375"/>
            <a:ext cx="7848600" cy="3313113"/>
            <a:chOff x="0" y="0"/>
            <a:chExt cx="7739" cy="1873"/>
          </a:xfrm>
        </p:grpSpPr>
        <p:sp>
          <p:nvSpPr>
            <p:cNvPr id="37893" name="文本框 17413"/>
            <p:cNvSpPr txBox="1"/>
            <p:nvPr/>
          </p:nvSpPr>
          <p:spPr>
            <a:xfrm>
              <a:off x="0" y="0"/>
              <a:ext cx="539" cy="1872"/>
            </a:xfrm>
            <a:prstGeom prst="rect">
              <a:avLst/>
            </a:prstGeom>
            <a:noFill/>
            <a:ln w="9525" cap="flat" cmpd="sng">
              <a:solidFill>
                <a:srgbClr val="000000"/>
              </a:solidFill>
              <a:prstDash val="solid"/>
              <a:miter/>
              <a:headEnd type="none" w="med" len="med"/>
              <a:tailEnd type="none" w="med" len="med"/>
            </a:ln>
          </p:spPr>
          <p:txBody>
            <a:bodyPr vert="eaVert" anchor="t"/>
            <a:p>
              <a:pPr algn="ctr">
                <a:lnSpc>
                  <a:spcPct val="140000"/>
                </a:lnSpc>
              </a:pPr>
              <a:r>
                <a:rPr lang="zh-CN" altLang="en-US" sz="2000" b="1" dirty="0">
                  <a:solidFill>
                    <a:schemeClr val="accent2"/>
                  </a:solidFill>
                  <a:latin typeface="Times New Roman" panose="02020603050405020304" pitchFamily="2" charset="0"/>
                  <a:ea typeface="楷体_GB2312" pitchFamily="1" charset="-122"/>
                </a:rPr>
                <a:t>提出项目建议书</a:t>
              </a:r>
              <a:endParaRPr lang="zh-CN" altLang="en-US" sz="2000" b="1" dirty="0">
                <a:solidFill>
                  <a:schemeClr val="accent2"/>
                </a:solidFill>
                <a:latin typeface="Verdana" panose="020B0604030504040204" pitchFamily="2" charset="0"/>
                <a:ea typeface="楷体_GB2312" pitchFamily="1" charset="-122"/>
              </a:endParaRPr>
            </a:p>
          </p:txBody>
        </p:sp>
        <p:sp>
          <p:nvSpPr>
            <p:cNvPr id="37894" name="文本框 17414"/>
            <p:cNvSpPr txBox="1"/>
            <p:nvPr/>
          </p:nvSpPr>
          <p:spPr>
            <a:xfrm>
              <a:off x="7199" y="0"/>
              <a:ext cx="540" cy="1873"/>
            </a:xfrm>
            <a:prstGeom prst="rect">
              <a:avLst/>
            </a:prstGeom>
            <a:noFill/>
            <a:ln w="9525" cap="flat" cmpd="sng">
              <a:solidFill>
                <a:srgbClr val="000000"/>
              </a:solidFill>
              <a:prstDash val="solid"/>
              <a:miter/>
              <a:headEnd type="none" w="med" len="med"/>
              <a:tailEnd type="none" w="med" len="med"/>
            </a:ln>
          </p:spPr>
          <p:txBody>
            <a:bodyPr vert="eaVert" anchor="t"/>
            <a:p>
              <a:pPr algn="ctr">
                <a:lnSpc>
                  <a:spcPct val="140000"/>
                </a:lnSpc>
              </a:pPr>
              <a:r>
                <a:rPr lang="zh-CN" altLang="en-US" sz="2000" b="1" dirty="0">
                  <a:solidFill>
                    <a:schemeClr val="accent2"/>
                  </a:solidFill>
                  <a:latin typeface="Times New Roman" panose="02020603050405020304" pitchFamily="2" charset="0"/>
                  <a:ea typeface="楷体_GB2312" pitchFamily="1" charset="-122"/>
                </a:rPr>
                <a:t>工程项目后评价</a:t>
              </a:r>
              <a:endParaRPr lang="zh-CN" altLang="en-US" sz="2000" b="1" dirty="0">
                <a:solidFill>
                  <a:schemeClr val="accent2"/>
                </a:solidFill>
                <a:latin typeface="Verdana" panose="020B0604030504040204" pitchFamily="2" charset="0"/>
                <a:ea typeface="楷体_GB2312" pitchFamily="1" charset="-122"/>
              </a:endParaRPr>
            </a:p>
          </p:txBody>
        </p:sp>
        <p:sp>
          <p:nvSpPr>
            <p:cNvPr id="37895" name="文本框 17415"/>
            <p:cNvSpPr txBox="1"/>
            <p:nvPr/>
          </p:nvSpPr>
          <p:spPr>
            <a:xfrm>
              <a:off x="899" y="0"/>
              <a:ext cx="540" cy="1872"/>
            </a:xfrm>
            <a:prstGeom prst="rect">
              <a:avLst/>
            </a:prstGeom>
            <a:noFill/>
            <a:ln w="9525" cap="flat" cmpd="sng">
              <a:solidFill>
                <a:srgbClr val="000000"/>
              </a:solidFill>
              <a:prstDash val="solid"/>
              <a:miter/>
              <a:headEnd type="none" w="med" len="med"/>
              <a:tailEnd type="none" w="med" len="med"/>
            </a:ln>
          </p:spPr>
          <p:txBody>
            <a:bodyPr vert="eaVert" anchor="t"/>
            <a:p>
              <a:pPr algn="ctr">
                <a:lnSpc>
                  <a:spcPct val="140000"/>
                </a:lnSpc>
              </a:pPr>
              <a:r>
                <a:rPr lang="zh-CN" altLang="en-US" sz="2000" b="1" dirty="0">
                  <a:solidFill>
                    <a:schemeClr val="accent2"/>
                  </a:solidFill>
                  <a:latin typeface="Times New Roman" panose="02020603050405020304" pitchFamily="2" charset="0"/>
                  <a:ea typeface="楷体_GB2312" pitchFamily="1" charset="-122"/>
                </a:rPr>
                <a:t>进行可行性研究</a:t>
              </a:r>
              <a:endParaRPr lang="zh-CN" altLang="en-US" sz="2000" b="1" dirty="0">
                <a:solidFill>
                  <a:schemeClr val="accent2"/>
                </a:solidFill>
                <a:latin typeface="Verdana" panose="020B0604030504040204" pitchFamily="2" charset="0"/>
                <a:ea typeface="楷体_GB2312" pitchFamily="1" charset="-122"/>
              </a:endParaRPr>
            </a:p>
          </p:txBody>
        </p:sp>
        <p:sp>
          <p:nvSpPr>
            <p:cNvPr id="37896" name="文本框 17416"/>
            <p:cNvSpPr txBox="1"/>
            <p:nvPr/>
          </p:nvSpPr>
          <p:spPr>
            <a:xfrm>
              <a:off x="3419" y="0"/>
              <a:ext cx="900" cy="1872"/>
            </a:xfrm>
            <a:prstGeom prst="rect">
              <a:avLst/>
            </a:prstGeom>
            <a:noFill/>
            <a:ln w="9525" cap="flat" cmpd="sng">
              <a:solidFill>
                <a:srgbClr val="000000"/>
              </a:solidFill>
              <a:prstDash val="solid"/>
              <a:miter/>
              <a:headEnd type="none" w="med" len="med"/>
              <a:tailEnd type="none" w="med" len="med"/>
            </a:ln>
          </p:spPr>
          <p:txBody>
            <a:bodyPr vert="eaVert" anchor="t"/>
            <a:p>
              <a:pPr algn="ctr">
                <a:lnSpc>
                  <a:spcPct val="140000"/>
                </a:lnSpc>
              </a:pPr>
              <a:r>
                <a:rPr lang="zh-CN" altLang="en-US" sz="2000" b="1" dirty="0">
                  <a:solidFill>
                    <a:schemeClr val="accent2"/>
                  </a:solidFill>
                  <a:latin typeface="Times New Roman" panose="02020603050405020304" pitchFamily="2" charset="0"/>
                  <a:ea typeface="楷体_GB2312" pitchFamily="1" charset="-122"/>
                </a:rPr>
                <a:t>工程招投标</a:t>
              </a:r>
              <a:endParaRPr lang="zh-CN" altLang="en-US" sz="2000" b="1" dirty="0">
                <a:solidFill>
                  <a:schemeClr val="accent2"/>
                </a:solidFill>
                <a:latin typeface="Times New Roman" panose="02020603050405020304" pitchFamily="2" charset="0"/>
                <a:ea typeface="楷体_GB2312" pitchFamily="1" charset="-122"/>
              </a:endParaRPr>
            </a:p>
            <a:p>
              <a:pPr algn="ctr">
                <a:lnSpc>
                  <a:spcPct val="140000"/>
                </a:lnSpc>
              </a:pPr>
              <a:r>
                <a:rPr lang="zh-CN" altLang="en-US" sz="2000" b="1" dirty="0">
                  <a:solidFill>
                    <a:schemeClr val="accent2"/>
                  </a:solidFill>
                  <a:latin typeface="Times New Roman" panose="02020603050405020304" pitchFamily="2" charset="0"/>
                  <a:ea typeface="楷体_GB2312" pitchFamily="1" charset="-122"/>
                </a:rPr>
                <a:t>签订施工合同</a:t>
              </a:r>
              <a:endParaRPr lang="zh-CN" altLang="en-US" sz="2000" b="1" dirty="0">
                <a:solidFill>
                  <a:schemeClr val="accent2"/>
                </a:solidFill>
                <a:latin typeface="Verdana" panose="020B0604030504040204" pitchFamily="2" charset="0"/>
                <a:ea typeface="楷体_GB2312" pitchFamily="1" charset="-122"/>
              </a:endParaRPr>
            </a:p>
          </p:txBody>
        </p:sp>
        <p:sp>
          <p:nvSpPr>
            <p:cNvPr id="37897" name="文本框 17417"/>
            <p:cNvSpPr txBox="1"/>
            <p:nvPr/>
          </p:nvSpPr>
          <p:spPr>
            <a:xfrm>
              <a:off x="5399" y="0"/>
              <a:ext cx="540" cy="1872"/>
            </a:xfrm>
            <a:prstGeom prst="rect">
              <a:avLst/>
            </a:prstGeom>
            <a:noFill/>
            <a:ln w="9525" cap="flat" cmpd="sng">
              <a:solidFill>
                <a:srgbClr val="000000"/>
              </a:solidFill>
              <a:prstDash val="solid"/>
              <a:miter/>
              <a:headEnd type="none" w="med" len="med"/>
              <a:tailEnd type="none" w="med" len="med"/>
            </a:ln>
          </p:spPr>
          <p:txBody>
            <a:bodyPr vert="eaVert" anchor="t"/>
            <a:p>
              <a:pPr algn="ctr">
                <a:lnSpc>
                  <a:spcPct val="140000"/>
                </a:lnSpc>
              </a:pPr>
              <a:r>
                <a:rPr lang="zh-CN" altLang="en-US" sz="2000" b="1" dirty="0">
                  <a:solidFill>
                    <a:schemeClr val="accent2"/>
                  </a:solidFill>
                  <a:latin typeface="楷体_GB2312" pitchFamily="1" charset="-122"/>
                  <a:ea typeface="楷体_GB2312" pitchFamily="1" charset="-122"/>
                </a:rPr>
                <a:t>全面施工 生产准备</a:t>
              </a:r>
              <a:endParaRPr lang="zh-CN" altLang="en-US" sz="2000" b="1" dirty="0">
                <a:solidFill>
                  <a:schemeClr val="accent2"/>
                </a:solidFill>
                <a:latin typeface="楷体_GB2312" pitchFamily="1" charset="-122"/>
                <a:ea typeface="楷体_GB2312" pitchFamily="1" charset="-122"/>
              </a:endParaRPr>
            </a:p>
          </p:txBody>
        </p:sp>
        <p:sp>
          <p:nvSpPr>
            <p:cNvPr id="37898" name="文本框 17418"/>
            <p:cNvSpPr txBox="1"/>
            <p:nvPr/>
          </p:nvSpPr>
          <p:spPr>
            <a:xfrm>
              <a:off x="1799" y="0"/>
              <a:ext cx="539" cy="1872"/>
            </a:xfrm>
            <a:prstGeom prst="rect">
              <a:avLst/>
            </a:prstGeom>
            <a:noFill/>
            <a:ln w="9525" cap="flat" cmpd="sng">
              <a:solidFill>
                <a:srgbClr val="000000"/>
              </a:solidFill>
              <a:prstDash val="solid"/>
              <a:miter/>
              <a:headEnd type="none" w="med" len="med"/>
              <a:tailEnd type="none" w="med" len="med"/>
            </a:ln>
          </p:spPr>
          <p:txBody>
            <a:bodyPr vert="eaVert" anchor="t"/>
            <a:p>
              <a:pPr algn="ctr">
                <a:lnSpc>
                  <a:spcPct val="140000"/>
                </a:lnSpc>
              </a:pPr>
              <a:r>
                <a:rPr lang="zh-CN" altLang="en-US" sz="2000" b="1" dirty="0">
                  <a:solidFill>
                    <a:schemeClr val="accent2"/>
                  </a:solidFill>
                  <a:latin typeface="Times New Roman" panose="02020603050405020304" pitchFamily="2" charset="0"/>
                  <a:ea typeface="楷体_GB2312" pitchFamily="1" charset="-122"/>
                </a:rPr>
                <a:t>编制设计任务书</a:t>
              </a:r>
              <a:endParaRPr lang="zh-CN" altLang="en-US" sz="2000" b="1" dirty="0">
                <a:solidFill>
                  <a:schemeClr val="accent2"/>
                </a:solidFill>
                <a:latin typeface="Verdana" panose="020B0604030504040204" pitchFamily="2" charset="0"/>
                <a:ea typeface="楷体_GB2312" pitchFamily="1" charset="-122"/>
              </a:endParaRPr>
            </a:p>
          </p:txBody>
        </p:sp>
        <p:sp>
          <p:nvSpPr>
            <p:cNvPr id="37899" name="文本框 17419"/>
            <p:cNvSpPr txBox="1"/>
            <p:nvPr/>
          </p:nvSpPr>
          <p:spPr>
            <a:xfrm>
              <a:off x="2699" y="0"/>
              <a:ext cx="540" cy="1872"/>
            </a:xfrm>
            <a:prstGeom prst="rect">
              <a:avLst/>
            </a:prstGeom>
            <a:noFill/>
            <a:ln w="9525" cap="flat" cmpd="sng">
              <a:solidFill>
                <a:srgbClr val="000000"/>
              </a:solidFill>
              <a:prstDash val="solid"/>
              <a:miter/>
              <a:headEnd type="none" w="med" len="med"/>
              <a:tailEnd type="none" w="med" len="med"/>
            </a:ln>
          </p:spPr>
          <p:txBody>
            <a:bodyPr vert="eaVert" anchor="t"/>
            <a:p>
              <a:pPr algn="ctr">
                <a:lnSpc>
                  <a:spcPct val="140000"/>
                </a:lnSpc>
              </a:pPr>
              <a:r>
                <a:rPr lang="zh-CN" altLang="en-US" sz="2000" b="1" dirty="0">
                  <a:solidFill>
                    <a:schemeClr val="accent2"/>
                  </a:solidFill>
                  <a:latin typeface="Times New Roman" panose="02020603050405020304" pitchFamily="2" charset="0"/>
                  <a:ea typeface="楷体_GB2312" pitchFamily="1" charset="-122"/>
                </a:rPr>
                <a:t>编制设计文件</a:t>
              </a:r>
              <a:endParaRPr lang="zh-CN" altLang="en-US" sz="2000" b="1" dirty="0">
                <a:solidFill>
                  <a:schemeClr val="accent2"/>
                </a:solidFill>
                <a:latin typeface="Verdana" panose="020B0604030504040204" pitchFamily="2" charset="0"/>
                <a:ea typeface="楷体_GB2312" pitchFamily="1" charset="-122"/>
              </a:endParaRPr>
            </a:p>
          </p:txBody>
        </p:sp>
        <p:sp>
          <p:nvSpPr>
            <p:cNvPr id="37900" name="文本框 17420"/>
            <p:cNvSpPr txBox="1"/>
            <p:nvPr/>
          </p:nvSpPr>
          <p:spPr>
            <a:xfrm>
              <a:off x="4679" y="0"/>
              <a:ext cx="539" cy="1872"/>
            </a:xfrm>
            <a:prstGeom prst="rect">
              <a:avLst/>
            </a:prstGeom>
            <a:noFill/>
            <a:ln w="9525" cap="flat" cmpd="sng">
              <a:solidFill>
                <a:srgbClr val="000000"/>
              </a:solidFill>
              <a:prstDash val="solid"/>
              <a:miter/>
              <a:headEnd type="none" w="med" len="med"/>
              <a:tailEnd type="none" w="med" len="med"/>
            </a:ln>
          </p:spPr>
          <p:txBody>
            <a:bodyPr vert="eaVert" anchor="t"/>
            <a:p>
              <a:pPr algn="ctr">
                <a:lnSpc>
                  <a:spcPct val="140000"/>
                </a:lnSpc>
              </a:pPr>
              <a:r>
                <a:rPr lang="zh-CN" altLang="en-US" sz="2000" b="1" dirty="0">
                  <a:solidFill>
                    <a:schemeClr val="accent2"/>
                  </a:solidFill>
                  <a:latin typeface="Times New Roman" panose="02020603050405020304" pitchFamily="2" charset="0"/>
                  <a:ea typeface="楷体_GB2312" pitchFamily="1" charset="-122"/>
                </a:rPr>
                <a:t>进行施工准备</a:t>
              </a:r>
              <a:endParaRPr lang="zh-CN" altLang="en-US" sz="2000" b="1" dirty="0">
                <a:solidFill>
                  <a:schemeClr val="accent2"/>
                </a:solidFill>
                <a:latin typeface="Verdana" panose="020B0604030504040204" pitchFamily="2" charset="0"/>
                <a:ea typeface="楷体_GB2312" pitchFamily="1" charset="-122"/>
              </a:endParaRPr>
            </a:p>
          </p:txBody>
        </p:sp>
        <p:sp>
          <p:nvSpPr>
            <p:cNvPr id="37901" name="文本框 17421"/>
            <p:cNvSpPr txBox="1"/>
            <p:nvPr/>
          </p:nvSpPr>
          <p:spPr>
            <a:xfrm>
              <a:off x="6299" y="0"/>
              <a:ext cx="540" cy="1872"/>
            </a:xfrm>
            <a:prstGeom prst="rect">
              <a:avLst/>
            </a:prstGeom>
            <a:noFill/>
            <a:ln w="9525" cap="flat" cmpd="sng">
              <a:solidFill>
                <a:srgbClr val="000000"/>
              </a:solidFill>
              <a:prstDash val="solid"/>
              <a:miter/>
              <a:headEnd type="none" w="med" len="med"/>
              <a:tailEnd type="none" w="med" len="med"/>
            </a:ln>
          </p:spPr>
          <p:txBody>
            <a:bodyPr vert="eaVert" anchor="t"/>
            <a:p>
              <a:pPr algn="ctr">
                <a:lnSpc>
                  <a:spcPct val="140000"/>
                </a:lnSpc>
              </a:pPr>
              <a:r>
                <a:rPr lang="zh-CN" altLang="en-US" sz="2000" b="1" dirty="0">
                  <a:solidFill>
                    <a:schemeClr val="accent2"/>
                  </a:solidFill>
                  <a:latin typeface="Times New Roman" panose="02020603050405020304" pitchFamily="2" charset="0"/>
                  <a:ea typeface="楷体_GB2312" pitchFamily="1" charset="-122"/>
                </a:rPr>
                <a:t>竣工验收交付使用</a:t>
              </a:r>
              <a:endParaRPr lang="zh-CN" altLang="en-US" sz="2000" b="1" dirty="0">
                <a:solidFill>
                  <a:schemeClr val="accent2"/>
                </a:solidFill>
                <a:latin typeface="Verdana" panose="020B0604030504040204" pitchFamily="2" charset="0"/>
                <a:ea typeface="楷体_GB2312" pitchFamily="1" charset="-122"/>
              </a:endParaRPr>
            </a:p>
          </p:txBody>
        </p:sp>
        <p:sp>
          <p:nvSpPr>
            <p:cNvPr id="37902" name="直接连接符 17422"/>
            <p:cNvSpPr/>
            <p:nvPr/>
          </p:nvSpPr>
          <p:spPr>
            <a:xfrm>
              <a:off x="539" y="780"/>
              <a:ext cx="360" cy="0"/>
            </a:xfrm>
            <a:prstGeom prst="line">
              <a:avLst/>
            </a:prstGeom>
            <a:ln w="9525" cap="flat" cmpd="sng">
              <a:solidFill>
                <a:srgbClr val="000000"/>
              </a:solidFill>
              <a:prstDash val="solid"/>
              <a:round/>
              <a:headEnd type="none" w="med" len="med"/>
              <a:tailEnd type="triangle" w="med" len="med"/>
            </a:ln>
          </p:spPr>
        </p:sp>
        <p:sp>
          <p:nvSpPr>
            <p:cNvPr id="37903" name="直接连接符 17423"/>
            <p:cNvSpPr/>
            <p:nvPr/>
          </p:nvSpPr>
          <p:spPr>
            <a:xfrm>
              <a:off x="1439" y="780"/>
              <a:ext cx="360" cy="0"/>
            </a:xfrm>
            <a:prstGeom prst="line">
              <a:avLst/>
            </a:prstGeom>
            <a:ln w="9525" cap="flat" cmpd="sng">
              <a:solidFill>
                <a:srgbClr val="000000"/>
              </a:solidFill>
              <a:prstDash val="solid"/>
              <a:round/>
              <a:headEnd type="none" w="med" len="med"/>
              <a:tailEnd type="triangle" w="med" len="med"/>
            </a:ln>
          </p:spPr>
        </p:sp>
        <p:sp>
          <p:nvSpPr>
            <p:cNvPr id="37904" name="直接连接符 17424"/>
            <p:cNvSpPr/>
            <p:nvPr/>
          </p:nvSpPr>
          <p:spPr>
            <a:xfrm>
              <a:off x="2339" y="780"/>
              <a:ext cx="360" cy="0"/>
            </a:xfrm>
            <a:prstGeom prst="line">
              <a:avLst/>
            </a:prstGeom>
            <a:ln w="9525" cap="flat" cmpd="sng">
              <a:solidFill>
                <a:srgbClr val="000000"/>
              </a:solidFill>
              <a:prstDash val="solid"/>
              <a:round/>
              <a:headEnd type="none" w="med" len="med"/>
              <a:tailEnd type="triangle" w="med" len="med"/>
            </a:ln>
          </p:spPr>
        </p:sp>
        <p:sp>
          <p:nvSpPr>
            <p:cNvPr id="37905" name="直接连接符 17425"/>
            <p:cNvSpPr/>
            <p:nvPr/>
          </p:nvSpPr>
          <p:spPr>
            <a:xfrm>
              <a:off x="3239" y="780"/>
              <a:ext cx="180" cy="1"/>
            </a:xfrm>
            <a:prstGeom prst="line">
              <a:avLst/>
            </a:prstGeom>
            <a:ln w="9525" cap="flat" cmpd="sng">
              <a:solidFill>
                <a:srgbClr val="000000"/>
              </a:solidFill>
              <a:prstDash val="solid"/>
              <a:round/>
              <a:headEnd type="none" w="med" len="med"/>
              <a:tailEnd type="triangle" w="med" len="med"/>
            </a:ln>
          </p:spPr>
        </p:sp>
        <p:sp>
          <p:nvSpPr>
            <p:cNvPr id="37906" name="直接连接符 17426"/>
            <p:cNvSpPr/>
            <p:nvPr/>
          </p:nvSpPr>
          <p:spPr>
            <a:xfrm>
              <a:off x="4319" y="780"/>
              <a:ext cx="360" cy="0"/>
            </a:xfrm>
            <a:prstGeom prst="line">
              <a:avLst/>
            </a:prstGeom>
            <a:ln w="9525" cap="flat" cmpd="sng">
              <a:solidFill>
                <a:srgbClr val="000000"/>
              </a:solidFill>
              <a:prstDash val="solid"/>
              <a:round/>
              <a:headEnd type="none" w="med" len="med"/>
              <a:tailEnd type="triangle" w="med" len="med"/>
            </a:ln>
          </p:spPr>
        </p:sp>
        <p:sp>
          <p:nvSpPr>
            <p:cNvPr id="37907" name="直接连接符 17427"/>
            <p:cNvSpPr/>
            <p:nvPr/>
          </p:nvSpPr>
          <p:spPr>
            <a:xfrm>
              <a:off x="5219" y="780"/>
              <a:ext cx="180" cy="0"/>
            </a:xfrm>
            <a:prstGeom prst="line">
              <a:avLst/>
            </a:prstGeom>
            <a:ln w="9525" cap="flat" cmpd="sng">
              <a:solidFill>
                <a:srgbClr val="000000"/>
              </a:solidFill>
              <a:prstDash val="solid"/>
              <a:round/>
              <a:headEnd type="none" w="med" len="med"/>
              <a:tailEnd type="triangle" w="med" len="med"/>
            </a:ln>
          </p:spPr>
        </p:sp>
        <p:sp>
          <p:nvSpPr>
            <p:cNvPr id="37908" name="直接连接符 17428"/>
            <p:cNvSpPr/>
            <p:nvPr/>
          </p:nvSpPr>
          <p:spPr>
            <a:xfrm>
              <a:off x="5939" y="780"/>
              <a:ext cx="360" cy="0"/>
            </a:xfrm>
            <a:prstGeom prst="line">
              <a:avLst/>
            </a:prstGeom>
            <a:ln w="9525" cap="flat" cmpd="sng">
              <a:solidFill>
                <a:srgbClr val="000000"/>
              </a:solidFill>
              <a:prstDash val="solid"/>
              <a:round/>
              <a:headEnd type="none" w="med" len="med"/>
              <a:tailEnd type="triangle" w="med" len="med"/>
            </a:ln>
          </p:spPr>
        </p:sp>
        <p:sp>
          <p:nvSpPr>
            <p:cNvPr id="37909" name="直接连接符 17429"/>
            <p:cNvSpPr/>
            <p:nvPr/>
          </p:nvSpPr>
          <p:spPr>
            <a:xfrm>
              <a:off x="6839" y="780"/>
              <a:ext cx="360" cy="0"/>
            </a:xfrm>
            <a:prstGeom prst="line">
              <a:avLst/>
            </a:prstGeom>
            <a:ln w="9525" cap="flat" cmpd="sng">
              <a:solidFill>
                <a:srgbClr val="000000"/>
              </a:solidFill>
              <a:prstDash val="solid"/>
              <a:round/>
              <a:headEnd type="none" w="med" len="med"/>
              <a:tailEnd type="triangle" w="med" len="med"/>
            </a:ln>
          </p:spPr>
        </p:sp>
      </p:grpSp>
    </p:spTree>
  </p:cSld>
  <p:clrMapOvr>
    <a:masterClrMapping/>
  </p:clrMapOvr>
  <p:transition spd="med">
    <p:cover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标题 18433"/>
          <p:cNvSpPr>
            <a:spLocks noGrp="1"/>
          </p:cNvSpPr>
          <p:nvPr>
            <p:ph type="title"/>
          </p:nvPr>
        </p:nvSpPr>
        <p:spPr>
          <a:xfrm>
            <a:off x="468313" y="0"/>
            <a:ext cx="8229600" cy="1143000"/>
          </a:xfrm>
        </p:spPr>
        <p:txBody>
          <a:bodyPr anchor="b"/>
          <a:p>
            <a:r>
              <a:rPr lang="en-US" altLang="zh-CN" b="1" dirty="0">
                <a:solidFill>
                  <a:srgbClr val="009900"/>
                </a:solidFill>
                <a:latin typeface="宋体" panose="02010600030101010101" pitchFamily="2" charset="-122"/>
              </a:rPr>
              <a:t>1.1.3</a:t>
            </a:r>
            <a:r>
              <a:rPr lang="zh-CN" altLang="en-US" b="1" dirty="0">
                <a:solidFill>
                  <a:srgbClr val="009900"/>
                </a:solidFill>
                <a:latin typeface="宋体" panose="02010600030101010101" pitchFamily="2" charset="-122"/>
              </a:rPr>
              <a:t>工程投资</a:t>
            </a:r>
            <a:endParaRPr lang="zh-CN" altLang="en-US" b="1" dirty="0">
              <a:solidFill>
                <a:srgbClr val="009900"/>
              </a:solidFill>
              <a:latin typeface="宋体" panose="02010600030101010101" pitchFamily="2" charset="-122"/>
            </a:endParaRPr>
          </a:p>
        </p:txBody>
      </p:sp>
      <p:sp>
        <p:nvSpPr>
          <p:cNvPr id="38914" name="矩形 18434"/>
          <p:cNvSpPr/>
          <p:nvPr/>
        </p:nvSpPr>
        <p:spPr>
          <a:xfrm>
            <a:off x="0" y="790575"/>
            <a:ext cx="9144000" cy="0"/>
          </a:xfrm>
          <a:prstGeom prst="rect">
            <a:avLst/>
          </a:prstGeom>
          <a:noFill/>
          <a:ln w="9525">
            <a:noFill/>
          </a:ln>
        </p:spPr>
        <p:txBody>
          <a:bodyPr anchor="t"/>
          <a:p>
            <a:endParaRPr lang="zh-CN" altLang="en-US">
              <a:latin typeface="Verdana" panose="020B0604030504040204" pitchFamily="2" charset="0"/>
              <a:ea typeface="宋体" panose="02010600030101010101" pitchFamily="2" charset="-122"/>
            </a:endParaRPr>
          </a:p>
        </p:txBody>
      </p:sp>
      <p:sp>
        <p:nvSpPr>
          <p:cNvPr id="38915" name="矩形 18435"/>
          <p:cNvSpPr/>
          <p:nvPr/>
        </p:nvSpPr>
        <p:spPr>
          <a:xfrm>
            <a:off x="250825" y="981075"/>
            <a:ext cx="2808288" cy="530225"/>
          </a:xfrm>
          <a:prstGeom prst="rect">
            <a:avLst/>
          </a:prstGeom>
          <a:noFill/>
          <a:ln w="9525">
            <a:noFill/>
          </a:ln>
        </p:spPr>
        <p:txBody>
          <a:bodyPr anchor="t">
            <a:spAutoFit/>
          </a:bodyPr>
          <a:p>
            <a:pPr>
              <a:lnSpc>
                <a:spcPct val="80000"/>
              </a:lnSpc>
              <a:spcBef>
                <a:spcPct val="20000"/>
              </a:spcBef>
            </a:pPr>
            <a:r>
              <a:rPr lang="zh-CN" altLang="en-US" b="1" dirty="0">
                <a:latin typeface="Arial" panose="020B0604020202020204" pitchFamily="34" charset="0"/>
                <a:ea typeface="宋体" panose="02010600030101010101" pitchFamily="2" charset="-122"/>
              </a:rPr>
              <a:t>   我国现行建设工程总投资和工程造价的组成</a:t>
            </a:r>
            <a:endParaRPr lang="zh-CN" altLang="en-US" b="1" dirty="0">
              <a:latin typeface="Arial" panose="020B0604020202020204" pitchFamily="34" charset="0"/>
              <a:ea typeface="宋体" panose="02010600030101010101" pitchFamily="2" charset="-122"/>
            </a:endParaRPr>
          </a:p>
        </p:txBody>
      </p:sp>
      <p:sp>
        <p:nvSpPr>
          <p:cNvPr id="38916" name="文本框 18436"/>
          <p:cNvSpPr txBox="1"/>
          <p:nvPr/>
        </p:nvSpPr>
        <p:spPr>
          <a:xfrm>
            <a:off x="684213" y="2924175"/>
            <a:ext cx="504825" cy="1311275"/>
          </a:xfrm>
          <a:prstGeom prst="rect">
            <a:avLst/>
          </a:prstGeom>
          <a:noFill/>
          <a:ln w="9525">
            <a:noFill/>
          </a:ln>
        </p:spPr>
        <p:txBody>
          <a:bodyPr anchor="t">
            <a:spAutoFit/>
          </a:bodyPr>
          <a:p>
            <a:pPr>
              <a:spcBef>
                <a:spcPct val="50000"/>
              </a:spcBef>
            </a:pPr>
            <a:r>
              <a:rPr lang="zh-CN" altLang="en-US" sz="2000" dirty="0">
                <a:latin typeface="Arial" panose="020B0604020202020204" pitchFamily="34" charset="0"/>
                <a:ea typeface="宋体" panose="02010600030101010101" pitchFamily="2" charset="-122"/>
              </a:rPr>
              <a:t>建设工程</a:t>
            </a:r>
            <a:endParaRPr lang="zh-CN" altLang="en-US" sz="2000" dirty="0">
              <a:latin typeface="Arial" panose="020B0604020202020204" pitchFamily="34" charset="0"/>
              <a:ea typeface="宋体" panose="02010600030101010101" pitchFamily="2" charset="-122"/>
            </a:endParaRPr>
          </a:p>
        </p:txBody>
      </p:sp>
      <p:sp>
        <p:nvSpPr>
          <p:cNvPr id="38917" name="文本框 18437"/>
          <p:cNvSpPr txBox="1"/>
          <p:nvPr/>
        </p:nvSpPr>
        <p:spPr>
          <a:xfrm>
            <a:off x="1979613" y="1989138"/>
            <a:ext cx="1008062" cy="396875"/>
          </a:xfrm>
          <a:prstGeom prst="rect">
            <a:avLst/>
          </a:prstGeom>
          <a:noFill/>
          <a:ln w="9525">
            <a:noFill/>
          </a:ln>
        </p:spPr>
        <p:txBody>
          <a:bodyPr anchor="t">
            <a:spAutoFit/>
          </a:bodyPr>
          <a:p>
            <a:pPr>
              <a:spcBef>
                <a:spcPct val="50000"/>
              </a:spcBef>
            </a:pPr>
            <a:endParaRPr lang="zh-CN" altLang="en-US" sz="2000" dirty="0">
              <a:latin typeface="Arial" panose="020B0604020202020204" pitchFamily="34" charset="0"/>
              <a:ea typeface="宋体" panose="02010600030101010101" pitchFamily="2" charset="-122"/>
            </a:endParaRPr>
          </a:p>
        </p:txBody>
      </p:sp>
      <p:sp>
        <p:nvSpPr>
          <p:cNvPr id="38918" name="文本框 18438"/>
          <p:cNvSpPr txBox="1"/>
          <p:nvPr/>
        </p:nvSpPr>
        <p:spPr>
          <a:xfrm>
            <a:off x="1835150" y="2060575"/>
            <a:ext cx="936625" cy="517525"/>
          </a:xfrm>
          <a:prstGeom prst="rect">
            <a:avLst/>
          </a:prstGeom>
          <a:noFill/>
          <a:ln w="9525">
            <a:noFill/>
          </a:ln>
        </p:spPr>
        <p:txBody>
          <a:bodyPr anchor="t">
            <a:spAutoFit/>
          </a:bodyPr>
          <a:p>
            <a:pPr>
              <a:spcBef>
                <a:spcPct val="50000"/>
              </a:spcBef>
            </a:pPr>
            <a:r>
              <a:rPr lang="zh-CN" altLang="en-US" sz="1400" dirty="0">
                <a:solidFill>
                  <a:srgbClr val="FF0000"/>
                </a:solidFill>
                <a:latin typeface="Arial" panose="020B0604020202020204" pitchFamily="34" charset="0"/>
                <a:ea typeface="宋体" panose="02010600030101010101" pitchFamily="2" charset="-122"/>
              </a:rPr>
              <a:t>固定资产投资</a:t>
            </a:r>
            <a:endParaRPr lang="zh-CN" altLang="en-US" sz="1400" dirty="0">
              <a:solidFill>
                <a:srgbClr val="FF0000"/>
              </a:solidFill>
              <a:latin typeface="Arial" panose="020B0604020202020204" pitchFamily="34" charset="0"/>
              <a:ea typeface="宋体" panose="02010600030101010101" pitchFamily="2" charset="-122"/>
            </a:endParaRPr>
          </a:p>
        </p:txBody>
      </p:sp>
      <p:grpSp>
        <p:nvGrpSpPr>
          <p:cNvPr id="38919" name="组合 18439"/>
          <p:cNvGrpSpPr/>
          <p:nvPr/>
        </p:nvGrpSpPr>
        <p:grpSpPr>
          <a:xfrm>
            <a:off x="1763713" y="2492375"/>
            <a:ext cx="936625" cy="360363"/>
            <a:chOff x="0" y="0"/>
            <a:chExt cx="590" cy="227"/>
          </a:xfrm>
        </p:grpSpPr>
        <p:sp>
          <p:nvSpPr>
            <p:cNvPr id="38920" name="矩形 18440"/>
            <p:cNvSpPr/>
            <p:nvPr/>
          </p:nvSpPr>
          <p:spPr>
            <a:xfrm>
              <a:off x="0" y="0"/>
              <a:ext cx="590" cy="227"/>
            </a:xfrm>
            <a:prstGeom prst="rect">
              <a:avLst/>
            </a:prstGeom>
            <a:solidFill>
              <a:schemeClr val="accent1"/>
            </a:solidFill>
            <a:ln w="25400" cap="flat" cmpd="sng">
              <a:solidFill>
                <a:schemeClr val="tx2"/>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18442" name="文本框 18441"/>
            <p:cNvSpPr txBox="1"/>
            <p:nvPr/>
          </p:nvSpPr>
          <p:spPr>
            <a:xfrm>
              <a:off x="0" y="0"/>
              <a:ext cx="590" cy="192"/>
            </a:xfrm>
            <a:prstGeom prst="rect">
              <a:avLst/>
            </a:prstGeom>
            <a:noFill/>
            <a:ln w="9525">
              <a:noFill/>
            </a:ln>
          </p:spPr>
          <p:txBody>
            <a:bodyPr>
              <a:spAutoFit/>
            </a:bodyPr>
            <a:p>
              <a:pPr algn="ctr">
                <a:spcBef>
                  <a:spcPct val="50000"/>
                </a:spcBef>
              </a:pPr>
              <a:r>
                <a:rPr lang="zh-CN" altLang="en-US" sz="1400" noProof="1" dirty="0">
                  <a:effectLst>
                    <a:outerShdw blurRad="38100" dist="38100" dir="2700000">
                      <a:srgbClr val="FFFFFF"/>
                    </a:outerShdw>
                  </a:effectLst>
                  <a:latin typeface="Arial" panose="020B0604020202020204" pitchFamily="34" charset="0"/>
                  <a:ea typeface="宋体" panose="02010600030101010101" pitchFamily="2" charset="-122"/>
                  <a:cs typeface="+mn-cs"/>
                </a:rPr>
                <a:t>工程造价</a:t>
              </a:r>
              <a:endParaRPr lang="zh-CN" altLang="en-US" sz="1400" noProof="1" dirty="0">
                <a:effectLst>
                  <a:outerShdw blurRad="38100" dist="38100" dir="2700000">
                    <a:srgbClr val="FFFFFF"/>
                  </a:outerShdw>
                </a:effectLst>
                <a:latin typeface="Arial" panose="020B0604020202020204" pitchFamily="34" charset="0"/>
              </a:endParaRPr>
            </a:p>
          </p:txBody>
        </p:sp>
      </p:grpSp>
      <p:grpSp>
        <p:nvGrpSpPr>
          <p:cNvPr id="38922" name="组合 18442"/>
          <p:cNvGrpSpPr/>
          <p:nvPr/>
        </p:nvGrpSpPr>
        <p:grpSpPr>
          <a:xfrm>
            <a:off x="1187450" y="2205038"/>
            <a:ext cx="647700" cy="4321175"/>
            <a:chOff x="0" y="0"/>
            <a:chExt cx="408" cy="2722"/>
          </a:xfrm>
        </p:grpSpPr>
        <p:sp>
          <p:nvSpPr>
            <p:cNvPr id="38923" name="直接连接符 18443"/>
            <p:cNvSpPr/>
            <p:nvPr/>
          </p:nvSpPr>
          <p:spPr>
            <a:xfrm>
              <a:off x="0" y="1134"/>
              <a:ext cx="227" cy="0"/>
            </a:xfrm>
            <a:prstGeom prst="line">
              <a:avLst/>
            </a:prstGeom>
            <a:ln w="9525" cap="flat" cmpd="sng">
              <a:solidFill>
                <a:schemeClr val="tx1"/>
              </a:solidFill>
              <a:prstDash val="solid"/>
              <a:round/>
              <a:headEnd type="none" w="med" len="med"/>
              <a:tailEnd type="none" w="med" len="med"/>
            </a:ln>
          </p:spPr>
        </p:sp>
        <p:sp>
          <p:nvSpPr>
            <p:cNvPr id="38924" name="直接连接符 18444"/>
            <p:cNvSpPr/>
            <p:nvPr/>
          </p:nvSpPr>
          <p:spPr>
            <a:xfrm flipV="1">
              <a:off x="227" y="0"/>
              <a:ext cx="0" cy="2722"/>
            </a:xfrm>
            <a:prstGeom prst="line">
              <a:avLst/>
            </a:prstGeom>
            <a:ln w="9525" cap="flat" cmpd="sng">
              <a:solidFill>
                <a:schemeClr val="tx1"/>
              </a:solidFill>
              <a:prstDash val="solid"/>
              <a:round/>
              <a:headEnd type="none" w="med" len="med"/>
              <a:tailEnd type="none" w="med" len="med"/>
            </a:ln>
          </p:spPr>
        </p:sp>
        <p:sp>
          <p:nvSpPr>
            <p:cNvPr id="38925" name="直接连接符 18445"/>
            <p:cNvSpPr/>
            <p:nvPr/>
          </p:nvSpPr>
          <p:spPr>
            <a:xfrm>
              <a:off x="227" y="0"/>
              <a:ext cx="181" cy="0"/>
            </a:xfrm>
            <a:prstGeom prst="line">
              <a:avLst/>
            </a:prstGeom>
            <a:ln w="9525" cap="flat" cmpd="sng">
              <a:solidFill>
                <a:schemeClr val="tx1"/>
              </a:solidFill>
              <a:prstDash val="solid"/>
              <a:round/>
              <a:headEnd type="none" w="med" len="med"/>
              <a:tailEnd type="none" w="med" len="med"/>
            </a:ln>
          </p:spPr>
        </p:sp>
        <p:sp>
          <p:nvSpPr>
            <p:cNvPr id="38926" name="直接连接符 18446"/>
            <p:cNvSpPr/>
            <p:nvPr/>
          </p:nvSpPr>
          <p:spPr>
            <a:xfrm>
              <a:off x="227" y="2722"/>
              <a:ext cx="181" cy="0"/>
            </a:xfrm>
            <a:prstGeom prst="line">
              <a:avLst/>
            </a:prstGeom>
            <a:ln w="9525" cap="flat" cmpd="sng">
              <a:solidFill>
                <a:schemeClr val="tx1"/>
              </a:solidFill>
              <a:prstDash val="solid"/>
              <a:round/>
              <a:headEnd type="none" w="med" len="med"/>
              <a:tailEnd type="none" w="med" len="med"/>
            </a:ln>
          </p:spPr>
        </p:sp>
      </p:grpSp>
      <p:sp>
        <p:nvSpPr>
          <p:cNvPr id="38927" name="文本框 18447"/>
          <p:cNvSpPr txBox="1"/>
          <p:nvPr/>
        </p:nvSpPr>
        <p:spPr>
          <a:xfrm>
            <a:off x="1835150" y="6381750"/>
            <a:ext cx="1368425"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流动资产投资</a:t>
            </a:r>
            <a:endParaRPr lang="zh-CN" altLang="en-US" sz="1400" dirty="0">
              <a:latin typeface="Arial" panose="020B0604020202020204" pitchFamily="34" charset="0"/>
              <a:ea typeface="宋体" panose="02010600030101010101" pitchFamily="2" charset="-122"/>
            </a:endParaRPr>
          </a:p>
        </p:txBody>
      </p:sp>
      <p:sp>
        <p:nvSpPr>
          <p:cNvPr id="18449" name="直接连接符 18448"/>
          <p:cNvSpPr/>
          <p:nvPr/>
        </p:nvSpPr>
        <p:spPr>
          <a:xfrm>
            <a:off x="3060700" y="6526213"/>
            <a:ext cx="287338" cy="0"/>
          </a:xfrm>
          <a:prstGeom prst="line">
            <a:avLst/>
          </a:prstGeom>
          <a:ln w="9525" cap="flat" cmpd="sng">
            <a:solidFill>
              <a:schemeClr val="tx1"/>
            </a:solidFill>
            <a:prstDash val="solid"/>
            <a:round/>
            <a:headEnd type="none" w="med" len="med"/>
            <a:tailEnd type="none" w="med" len="med"/>
          </a:ln>
        </p:spPr>
      </p:sp>
      <p:sp>
        <p:nvSpPr>
          <p:cNvPr id="18450" name="文本框 18449"/>
          <p:cNvSpPr txBox="1"/>
          <p:nvPr/>
        </p:nvSpPr>
        <p:spPr>
          <a:xfrm>
            <a:off x="3348038" y="6381750"/>
            <a:ext cx="1368425"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铺底流动资金</a:t>
            </a:r>
            <a:endParaRPr lang="zh-CN" altLang="en-US" sz="1400" dirty="0">
              <a:latin typeface="Arial" panose="020B0604020202020204" pitchFamily="34" charset="0"/>
              <a:ea typeface="宋体" panose="02010600030101010101" pitchFamily="2" charset="-122"/>
            </a:endParaRPr>
          </a:p>
        </p:txBody>
      </p:sp>
      <p:sp>
        <p:nvSpPr>
          <p:cNvPr id="38930" name="文本框 18450"/>
          <p:cNvSpPr txBox="1"/>
          <p:nvPr/>
        </p:nvSpPr>
        <p:spPr>
          <a:xfrm>
            <a:off x="3203575" y="1412875"/>
            <a:ext cx="1295400" cy="517525"/>
          </a:xfrm>
          <a:prstGeom prst="rect">
            <a:avLst/>
          </a:prstGeom>
          <a:noFill/>
          <a:ln w="9525">
            <a:noFill/>
          </a:ln>
        </p:spPr>
        <p:txBody>
          <a:bodyPr anchor="t">
            <a:spAutoFit/>
          </a:bodyPr>
          <a:p>
            <a:pPr algn="ctr">
              <a:spcBef>
                <a:spcPct val="50000"/>
              </a:spcBef>
            </a:pPr>
            <a:r>
              <a:rPr lang="zh-CN" altLang="en-US" sz="1400" dirty="0">
                <a:latin typeface="Arial" panose="020B0604020202020204" pitchFamily="34" charset="0"/>
                <a:ea typeface="宋体" panose="02010600030101010101" pitchFamily="2" charset="-122"/>
                <a:hlinkClick r:id="rId1" action="ppaction://hlinksldjump"/>
              </a:rPr>
              <a:t>设备及工、器具购置费</a:t>
            </a:r>
            <a:endParaRPr lang="zh-CN" altLang="en-US" sz="1400" dirty="0">
              <a:latin typeface="Arial" panose="020B0604020202020204" pitchFamily="34" charset="0"/>
              <a:ea typeface="宋体" panose="02010600030101010101" pitchFamily="2" charset="-122"/>
            </a:endParaRPr>
          </a:p>
        </p:txBody>
      </p:sp>
      <p:grpSp>
        <p:nvGrpSpPr>
          <p:cNvPr id="38931" name="组合 18451"/>
          <p:cNvGrpSpPr/>
          <p:nvPr/>
        </p:nvGrpSpPr>
        <p:grpSpPr>
          <a:xfrm>
            <a:off x="4427538" y="1341438"/>
            <a:ext cx="576262" cy="647700"/>
            <a:chOff x="0" y="0"/>
            <a:chExt cx="363" cy="408"/>
          </a:xfrm>
        </p:grpSpPr>
        <p:sp>
          <p:nvSpPr>
            <p:cNvPr id="38932" name="直接连接符 18452"/>
            <p:cNvSpPr/>
            <p:nvPr/>
          </p:nvSpPr>
          <p:spPr>
            <a:xfrm>
              <a:off x="0" y="181"/>
              <a:ext cx="227" cy="0"/>
            </a:xfrm>
            <a:prstGeom prst="line">
              <a:avLst/>
            </a:prstGeom>
            <a:ln w="9525" cap="flat" cmpd="sng">
              <a:solidFill>
                <a:schemeClr val="tx1"/>
              </a:solidFill>
              <a:prstDash val="solid"/>
              <a:round/>
              <a:headEnd type="none" w="med" len="med"/>
              <a:tailEnd type="none" w="med" len="med"/>
            </a:ln>
          </p:spPr>
        </p:sp>
        <p:sp>
          <p:nvSpPr>
            <p:cNvPr id="38933" name="直接连接符 18453"/>
            <p:cNvSpPr/>
            <p:nvPr/>
          </p:nvSpPr>
          <p:spPr>
            <a:xfrm>
              <a:off x="227" y="0"/>
              <a:ext cx="0" cy="408"/>
            </a:xfrm>
            <a:prstGeom prst="line">
              <a:avLst/>
            </a:prstGeom>
            <a:ln w="9525" cap="flat" cmpd="sng">
              <a:solidFill>
                <a:schemeClr val="tx1"/>
              </a:solidFill>
              <a:prstDash val="solid"/>
              <a:round/>
              <a:headEnd type="none" w="med" len="med"/>
              <a:tailEnd type="none" w="med" len="med"/>
            </a:ln>
          </p:spPr>
        </p:sp>
        <p:sp>
          <p:nvSpPr>
            <p:cNvPr id="38934" name="直接连接符 18454"/>
            <p:cNvSpPr/>
            <p:nvPr/>
          </p:nvSpPr>
          <p:spPr>
            <a:xfrm>
              <a:off x="227" y="0"/>
              <a:ext cx="136" cy="0"/>
            </a:xfrm>
            <a:prstGeom prst="line">
              <a:avLst/>
            </a:prstGeom>
            <a:ln w="9525" cap="flat" cmpd="sng">
              <a:solidFill>
                <a:schemeClr val="tx1"/>
              </a:solidFill>
              <a:prstDash val="solid"/>
              <a:round/>
              <a:headEnd type="none" w="med" len="med"/>
              <a:tailEnd type="none" w="med" len="med"/>
            </a:ln>
          </p:spPr>
        </p:sp>
        <p:sp>
          <p:nvSpPr>
            <p:cNvPr id="38935" name="直接连接符 18455"/>
            <p:cNvSpPr/>
            <p:nvPr/>
          </p:nvSpPr>
          <p:spPr>
            <a:xfrm>
              <a:off x="227" y="408"/>
              <a:ext cx="136" cy="0"/>
            </a:xfrm>
            <a:prstGeom prst="line">
              <a:avLst/>
            </a:prstGeom>
            <a:ln w="9525" cap="flat" cmpd="sng">
              <a:solidFill>
                <a:schemeClr val="tx1"/>
              </a:solidFill>
              <a:prstDash val="solid"/>
              <a:round/>
              <a:headEnd type="none" w="med" len="med"/>
              <a:tailEnd type="none" w="med" len="med"/>
            </a:ln>
          </p:spPr>
        </p:sp>
      </p:grpSp>
      <p:sp>
        <p:nvSpPr>
          <p:cNvPr id="38936" name="文本框 18456"/>
          <p:cNvSpPr txBox="1"/>
          <p:nvPr/>
        </p:nvSpPr>
        <p:spPr>
          <a:xfrm>
            <a:off x="4932363" y="1196975"/>
            <a:ext cx="1152525"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设备购置费</a:t>
            </a:r>
            <a:endParaRPr lang="zh-CN" altLang="en-US" sz="1400" dirty="0">
              <a:latin typeface="Arial" panose="020B0604020202020204" pitchFamily="34" charset="0"/>
              <a:ea typeface="宋体" panose="02010600030101010101" pitchFamily="2" charset="-122"/>
            </a:endParaRPr>
          </a:p>
        </p:txBody>
      </p:sp>
      <p:sp>
        <p:nvSpPr>
          <p:cNvPr id="38937" name="文本框 18457"/>
          <p:cNvSpPr txBox="1"/>
          <p:nvPr/>
        </p:nvSpPr>
        <p:spPr>
          <a:xfrm>
            <a:off x="4932363" y="1828800"/>
            <a:ext cx="2232025"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工器具及生产家具购置费</a:t>
            </a:r>
            <a:endParaRPr lang="zh-CN" altLang="en-US" sz="1400" dirty="0">
              <a:latin typeface="Arial" panose="020B0604020202020204" pitchFamily="34" charset="0"/>
              <a:ea typeface="宋体" panose="02010600030101010101" pitchFamily="2" charset="-122"/>
            </a:endParaRPr>
          </a:p>
        </p:txBody>
      </p:sp>
      <p:grpSp>
        <p:nvGrpSpPr>
          <p:cNvPr id="38938" name="组合 18458"/>
          <p:cNvGrpSpPr/>
          <p:nvPr/>
        </p:nvGrpSpPr>
        <p:grpSpPr>
          <a:xfrm>
            <a:off x="5940425" y="1125538"/>
            <a:ext cx="285750" cy="431800"/>
            <a:chOff x="0" y="0"/>
            <a:chExt cx="180" cy="272"/>
          </a:xfrm>
        </p:grpSpPr>
        <p:sp>
          <p:nvSpPr>
            <p:cNvPr id="38939" name="直接连接符 18459"/>
            <p:cNvSpPr/>
            <p:nvPr/>
          </p:nvSpPr>
          <p:spPr>
            <a:xfrm>
              <a:off x="0" y="136"/>
              <a:ext cx="90" cy="0"/>
            </a:xfrm>
            <a:prstGeom prst="line">
              <a:avLst/>
            </a:prstGeom>
            <a:ln w="9525" cap="flat" cmpd="sng">
              <a:solidFill>
                <a:schemeClr val="tx1"/>
              </a:solidFill>
              <a:prstDash val="solid"/>
              <a:round/>
              <a:headEnd type="none" w="med" len="med"/>
              <a:tailEnd type="none" w="med" len="med"/>
            </a:ln>
          </p:spPr>
        </p:sp>
        <p:sp>
          <p:nvSpPr>
            <p:cNvPr id="38940" name="直接连接符 18460"/>
            <p:cNvSpPr/>
            <p:nvPr/>
          </p:nvSpPr>
          <p:spPr>
            <a:xfrm>
              <a:off x="90" y="0"/>
              <a:ext cx="0" cy="272"/>
            </a:xfrm>
            <a:prstGeom prst="line">
              <a:avLst/>
            </a:prstGeom>
            <a:ln w="9525" cap="flat" cmpd="sng">
              <a:solidFill>
                <a:schemeClr val="tx1"/>
              </a:solidFill>
              <a:prstDash val="solid"/>
              <a:round/>
              <a:headEnd type="none" w="med" len="med"/>
              <a:tailEnd type="none" w="med" len="med"/>
            </a:ln>
          </p:spPr>
        </p:sp>
        <p:sp>
          <p:nvSpPr>
            <p:cNvPr id="38941" name="直接连接符 18461"/>
            <p:cNvSpPr/>
            <p:nvPr/>
          </p:nvSpPr>
          <p:spPr>
            <a:xfrm>
              <a:off x="90" y="0"/>
              <a:ext cx="90" cy="0"/>
            </a:xfrm>
            <a:prstGeom prst="line">
              <a:avLst/>
            </a:prstGeom>
            <a:ln w="9525" cap="flat" cmpd="sng">
              <a:solidFill>
                <a:schemeClr val="tx1"/>
              </a:solidFill>
              <a:prstDash val="solid"/>
              <a:round/>
              <a:headEnd type="none" w="med" len="med"/>
              <a:tailEnd type="none" w="med" len="med"/>
            </a:ln>
          </p:spPr>
        </p:sp>
        <p:sp>
          <p:nvSpPr>
            <p:cNvPr id="38942" name="直接连接符 18462"/>
            <p:cNvSpPr/>
            <p:nvPr/>
          </p:nvSpPr>
          <p:spPr>
            <a:xfrm>
              <a:off x="90" y="272"/>
              <a:ext cx="90" cy="0"/>
            </a:xfrm>
            <a:prstGeom prst="line">
              <a:avLst/>
            </a:prstGeom>
            <a:ln w="9525" cap="flat" cmpd="sng">
              <a:solidFill>
                <a:schemeClr val="tx1"/>
              </a:solidFill>
              <a:prstDash val="solid"/>
              <a:round/>
              <a:headEnd type="none" w="med" len="med"/>
              <a:tailEnd type="none" w="med" len="med"/>
            </a:ln>
          </p:spPr>
        </p:sp>
      </p:grpSp>
      <p:sp>
        <p:nvSpPr>
          <p:cNvPr id="38943" name="文本框 18463"/>
          <p:cNvSpPr txBox="1"/>
          <p:nvPr/>
        </p:nvSpPr>
        <p:spPr>
          <a:xfrm>
            <a:off x="6227763" y="981075"/>
            <a:ext cx="1152525"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设备原价</a:t>
            </a:r>
            <a:endParaRPr lang="zh-CN" altLang="en-US" sz="1400" dirty="0">
              <a:latin typeface="Arial" panose="020B0604020202020204" pitchFamily="34" charset="0"/>
              <a:ea typeface="宋体" panose="02010600030101010101" pitchFamily="2" charset="-122"/>
            </a:endParaRPr>
          </a:p>
        </p:txBody>
      </p:sp>
      <p:sp>
        <p:nvSpPr>
          <p:cNvPr id="38944" name="文本框 18464"/>
          <p:cNvSpPr txBox="1"/>
          <p:nvPr/>
        </p:nvSpPr>
        <p:spPr>
          <a:xfrm>
            <a:off x="6227763" y="1412875"/>
            <a:ext cx="1152525"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设备运杂费</a:t>
            </a:r>
            <a:endParaRPr lang="zh-CN" altLang="en-US" sz="1400" dirty="0">
              <a:latin typeface="Arial" panose="020B0604020202020204" pitchFamily="34" charset="0"/>
              <a:ea typeface="宋体" panose="02010600030101010101" pitchFamily="2" charset="-122"/>
            </a:endParaRPr>
          </a:p>
        </p:txBody>
      </p:sp>
      <p:sp>
        <p:nvSpPr>
          <p:cNvPr id="38945" name="文本框 18465"/>
          <p:cNvSpPr txBox="1"/>
          <p:nvPr/>
        </p:nvSpPr>
        <p:spPr>
          <a:xfrm>
            <a:off x="3348038" y="2709863"/>
            <a:ext cx="1008062" cy="517525"/>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hlinkClick r:id="rId1" action="ppaction://hlinksldjump"/>
              </a:rPr>
              <a:t>建筑安装工程费用</a:t>
            </a:r>
            <a:endParaRPr lang="zh-CN" altLang="en-US" sz="1400" dirty="0">
              <a:latin typeface="Arial" panose="020B0604020202020204" pitchFamily="34" charset="0"/>
              <a:ea typeface="宋体" panose="02010600030101010101" pitchFamily="2" charset="-122"/>
            </a:endParaRPr>
          </a:p>
        </p:txBody>
      </p:sp>
      <p:grpSp>
        <p:nvGrpSpPr>
          <p:cNvPr id="38946" name="组合 18466"/>
          <p:cNvGrpSpPr/>
          <p:nvPr/>
        </p:nvGrpSpPr>
        <p:grpSpPr>
          <a:xfrm>
            <a:off x="4140200" y="2420938"/>
            <a:ext cx="503238" cy="1152525"/>
            <a:chOff x="0" y="0"/>
            <a:chExt cx="317" cy="726"/>
          </a:xfrm>
        </p:grpSpPr>
        <p:sp>
          <p:nvSpPr>
            <p:cNvPr id="38947" name="直接连接符 18467"/>
            <p:cNvSpPr/>
            <p:nvPr/>
          </p:nvSpPr>
          <p:spPr>
            <a:xfrm>
              <a:off x="0" y="318"/>
              <a:ext cx="181" cy="0"/>
            </a:xfrm>
            <a:prstGeom prst="line">
              <a:avLst/>
            </a:prstGeom>
            <a:ln w="9525" cap="flat" cmpd="sng">
              <a:solidFill>
                <a:schemeClr val="tx1"/>
              </a:solidFill>
              <a:prstDash val="solid"/>
              <a:round/>
              <a:headEnd type="none" w="med" len="med"/>
              <a:tailEnd type="none" w="med" len="med"/>
            </a:ln>
          </p:spPr>
        </p:sp>
        <p:sp>
          <p:nvSpPr>
            <p:cNvPr id="38948" name="直接连接符 18468"/>
            <p:cNvSpPr/>
            <p:nvPr/>
          </p:nvSpPr>
          <p:spPr>
            <a:xfrm>
              <a:off x="181" y="0"/>
              <a:ext cx="0" cy="726"/>
            </a:xfrm>
            <a:prstGeom prst="line">
              <a:avLst/>
            </a:prstGeom>
            <a:ln w="9525" cap="flat" cmpd="sng">
              <a:solidFill>
                <a:schemeClr val="tx1"/>
              </a:solidFill>
              <a:prstDash val="solid"/>
              <a:round/>
              <a:headEnd type="none" w="med" len="med"/>
              <a:tailEnd type="none" w="med" len="med"/>
            </a:ln>
          </p:spPr>
        </p:sp>
        <p:sp>
          <p:nvSpPr>
            <p:cNvPr id="38949" name="直接连接符 18469"/>
            <p:cNvSpPr/>
            <p:nvPr/>
          </p:nvSpPr>
          <p:spPr>
            <a:xfrm>
              <a:off x="181" y="0"/>
              <a:ext cx="136" cy="0"/>
            </a:xfrm>
            <a:prstGeom prst="line">
              <a:avLst/>
            </a:prstGeom>
            <a:ln w="9525" cap="flat" cmpd="sng">
              <a:solidFill>
                <a:schemeClr val="tx1"/>
              </a:solidFill>
              <a:prstDash val="solid"/>
              <a:round/>
              <a:headEnd type="none" w="med" len="med"/>
              <a:tailEnd type="none" w="med" len="med"/>
            </a:ln>
          </p:spPr>
        </p:sp>
        <p:sp>
          <p:nvSpPr>
            <p:cNvPr id="38950" name="直接连接符 18470"/>
            <p:cNvSpPr/>
            <p:nvPr/>
          </p:nvSpPr>
          <p:spPr>
            <a:xfrm>
              <a:off x="181" y="318"/>
              <a:ext cx="136" cy="0"/>
            </a:xfrm>
            <a:prstGeom prst="line">
              <a:avLst/>
            </a:prstGeom>
            <a:ln w="9525" cap="flat" cmpd="sng">
              <a:solidFill>
                <a:schemeClr val="tx1"/>
              </a:solidFill>
              <a:prstDash val="solid"/>
              <a:round/>
              <a:headEnd type="none" w="med" len="med"/>
              <a:tailEnd type="none" w="med" len="med"/>
            </a:ln>
          </p:spPr>
        </p:sp>
        <p:sp>
          <p:nvSpPr>
            <p:cNvPr id="38951" name="直接连接符 18471"/>
            <p:cNvSpPr/>
            <p:nvPr/>
          </p:nvSpPr>
          <p:spPr>
            <a:xfrm>
              <a:off x="181" y="544"/>
              <a:ext cx="136" cy="0"/>
            </a:xfrm>
            <a:prstGeom prst="line">
              <a:avLst/>
            </a:prstGeom>
            <a:ln w="9525" cap="flat" cmpd="sng">
              <a:solidFill>
                <a:schemeClr val="tx1"/>
              </a:solidFill>
              <a:prstDash val="solid"/>
              <a:round/>
              <a:headEnd type="none" w="med" len="med"/>
              <a:tailEnd type="none" w="med" len="med"/>
            </a:ln>
          </p:spPr>
        </p:sp>
        <p:sp>
          <p:nvSpPr>
            <p:cNvPr id="38952" name="直接连接符 18472"/>
            <p:cNvSpPr/>
            <p:nvPr/>
          </p:nvSpPr>
          <p:spPr>
            <a:xfrm>
              <a:off x="181" y="726"/>
              <a:ext cx="136" cy="0"/>
            </a:xfrm>
            <a:prstGeom prst="line">
              <a:avLst/>
            </a:prstGeom>
            <a:ln w="9525" cap="flat" cmpd="sng">
              <a:solidFill>
                <a:schemeClr val="tx1"/>
              </a:solidFill>
              <a:prstDash val="solid"/>
              <a:round/>
              <a:headEnd type="none" w="med" len="med"/>
              <a:tailEnd type="none" w="med" len="med"/>
            </a:ln>
          </p:spPr>
        </p:sp>
      </p:grpSp>
      <p:sp>
        <p:nvSpPr>
          <p:cNvPr id="38953" name="文本框 18473"/>
          <p:cNvSpPr txBox="1"/>
          <p:nvPr/>
        </p:nvSpPr>
        <p:spPr>
          <a:xfrm>
            <a:off x="4643438" y="2276475"/>
            <a:ext cx="792162"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直接费</a:t>
            </a:r>
            <a:endParaRPr lang="zh-CN" altLang="en-US" sz="1400" dirty="0">
              <a:latin typeface="Arial" panose="020B0604020202020204" pitchFamily="34" charset="0"/>
              <a:ea typeface="宋体" panose="02010600030101010101" pitchFamily="2" charset="-122"/>
            </a:endParaRPr>
          </a:p>
        </p:txBody>
      </p:sp>
      <p:grpSp>
        <p:nvGrpSpPr>
          <p:cNvPr id="38954" name="组合 18474"/>
          <p:cNvGrpSpPr/>
          <p:nvPr/>
        </p:nvGrpSpPr>
        <p:grpSpPr>
          <a:xfrm>
            <a:off x="5364163" y="2205038"/>
            <a:ext cx="431800" cy="360362"/>
            <a:chOff x="0" y="0"/>
            <a:chExt cx="272" cy="227"/>
          </a:xfrm>
        </p:grpSpPr>
        <p:sp>
          <p:nvSpPr>
            <p:cNvPr id="38955" name="直接连接符 18475"/>
            <p:cNvSpPr/>
            <p:nvPr/>
          </p:nvSpPr>
          <p:spPr>
            <a:xfrm>
              <a:off x="0" y="136"/>
              <a:ext cx="181" cy="0"/>
            </a:xfrm>
            <a:prstGeom prst="line">
              <a:avLst/>
            </a:prstGeom>
            <a:ln w="9525" cap="flat" cmpd="sng">
              <a:solidFill>
                <a:schemeClr val="tx1"/>
              </a:solidFill>
              <a:prstDash val="solid"/>
              <a:round/>
              <a:headEnd type="none" w="med" len="med"/>
              <a:tailEnd type="none" w="med" len="med"/>
            </a:ln>
          </p:spPr>
        </p:sp>
        <p:sp>
          <p:nvSpPr>
            <p:cNvPr id="38956" name="直接连接符 18476"/>
            <p:cNvSpPr/>
            <p:nvPr/>
          </p:nvSpPr>
          <p:spPr>
            <a:xfrm>
              <a:off x="181" y="0"/>
              <a:ext cx="0" cy="227"/>
            </a:xfrm>
            <a:prstGeom prst="line">
              <a:avLst/>
            </a:prstGeom>
            <a:ln w="9525" cap="flat" cmpd="sng">
              <a:solidFill>
                <a:schemeClr val="tx1"/>
              </a:solidFill>
              <a:prstDash val="solid"/>
              <a:round/>
              <a:headEnd type="none" w="med" len="med"/>
              <a:tailEnd type="none" w="med" len="med"/>
            </a:ln>
          </p:spPr>
        </p:sp>
        <p:sp>
          <p:nvSpPr>
            <p:cNvPr id="38957" name="直接连接符 18477"/>
            <p:cNvSpPr/>
            <p:nvPr/>
          </p:nvSpPr>
          <p:spPr>
            <a:xfrm>
              <a:off x="181" y="0"/>
              <a:ext cx="91" cy="0"/>
            </a:xfrm>
            <a:prstGeom prst="line">
              <a:avLst/>
            </a:prstGeom>
            <a:ln w="9525" cap="flat" cmpd="sng">
              <a:solidFill>
                <a:schemeClr val="tx1"/>
              </a:solidFill>
              <a:prstDash val="solid"/>
              <a:round/>
              <a:headEnd type="none" w="med" len="med"/>
              <a:tailEnd type="none" w="med" len="med"/>
            </a:ln>
          </p:spPr>
        </p:sp>
        <p:sp>
          <p:nvSpPr>
            <p:cNvPr id="38958" name="直接连接符 18478"/>
            <p:cNvSpPr/>
            <p:nvPr/>
          </p:nvSpPr>
          <p:spPr>
            <a:xfrm>
              <a:off x="181" y="227"/>
              <a:ext cx="91" cy="0"/>
            </a:xfrm>
            <a:prstGeom prst="line">
              <a:avLst/>
            </a:prstGeom>
            <a:ln w="9525" cap="flat" cmpd="sng">
              <a:solidFill>
                <a:schemeClr val="tx1"/>
              </a:solidFill>
              <a:prstDash val="solid"/>
              <a:round/>
              <a:headEnd type="none" w="med" len="med"/>
              <a:tailEnd type="none" w="med" len="med"/>
            </a:ln>
          </p:spPr>
        </p:sp>
      </p:grpSp>
      <p:sp>
        <p:nvSpPr>
          <p:cNvPr id="38959" name="文本框 18479"/>
          <p:cNvSpPr txBox="1"/>
          <p:nvPr/>
        </p:nvSpPr>
        <p:spPr>
          <a:xfrm>
            <a:off x="5795963" y="2060575"/>
            <a:ext cx="1152525"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直接工程费</a:t>
            </a:r>
            <a:endParaRPr lang="zh-CN" altLang="en-US" sz="1400" dirty="0">
              <a:latin typeface="Arial" panose="020B0604020202020204" pitchFamily="34" charset="0"/>
              <a:ea typeface="宋体" panose="02010600030101010101" pitchFamily="2" charset="-122"/>
            </a:endParaRPr>
          </a:p>
        </p:txBody>
      </p:sp>
      <p:sp>
        <p:nvSpPr>
          <p:cNvPr id="38960" name="文本框 18480"/>
          <p:cNvSpPr txBox="1"/>
          <p:nvPr/>
        </p:nvSpPr>
        <p:spPr>
          <a:xfrm>
            <a:off x="5795963" y="2349500"/>
            <a:ext cx="1152525"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措施费</a:t>
            </a:r>
            <a:endParaRPr lang="zh-CN" altLang="en-US" sz="1400" dirty="0">
              <a:latin typeface="Arial" panose="020B0604020202020204" pitchFamily="34" charset="0"/>
              <a:ea typeface="宋体" panose="02010600030101010101" pitchFamily="2" charset="-122"/>
            </a:endParaRPr>
          </a:p>
        </p:txBody>
      </p:sp>
      <p:sp>
        <p:nvSpPr>
          <p:cNvPr id="38961" name="文本框 18481"/>
          <p:cNvSpPr txBox="1"/>
          <p:nvPr/>
        </p:nvSpPr>
        <p:spPr>
          <a:xfrm>
            <a:off x="4643438" y="2763838"/>
            <a:ext cx="792162"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间接费</a:t>
            </a:r>
            <a:endParaRPr lang="zh-CN" altLang="en-US" sz="1400" dirty="0">
              <a:latin typeface="Arial" panose="020B0604020202020204" pitchFamily="34" charset="0"/>
              <a:ea typeface="宋体" panose="02010600030101010101" pitchFamily="2" charset="-122"/>
            </a:endParaRPr>
          </a:p>
        </p:txBody>
      </p:sp>
      <p:grpSp>
        <p:nvGrpSpPr>
          <p:cNvPr id="38962" name="组合 18482"/>
          <p:cNvGrpSpPr/>
          <p:nvPr/>
        </p:nvGrpSpPr>
        <p:grpSpPr>
          <a:xfrm>
            <a:off x="5364163" y="2781300"/>
            <a:ext cx="431800" cy="360363"/>
            <a:chOff x="0" y="0"/>
            <a:chExt cx="272" cy="227"/>
          </a:xfrm>
        </p:grpSpPr>
        <p:sp>
          <p:nvSpPr>
            <p:cNvPr id="38963" name="直接连接符 18483"/>
            <p:cNvSpPr/>
            <p:nvPr/>
          </p:nvSpPr>
          <p:spPr>
            <a:xfrm>
              <a:off x="0" y="91"/>
              <a:ext cx="181" cy="0"/>
            </a:xfrm>
            <a:prstGeom prst="line">
              <a:avLst/>
            </a:prstGeom>
            <a:ln w="9525" cap="flat" cmpd="sng">
              <a:solidFill>
                <a:schemeClr val="tx1"/>
              </a:solidFill>
              <a:prstDash val="solid"/>
              <a:round/>
              <a:headEnd type="none" w="med" len="med"/>
              <a:tailEnd type="none" w="med" len="med"/>
            </a:ln>
          </p:spPr>
        </p:sp>
        <p:sp>
          <p:nvSpPr>
            <p:cNvPr id="38964" name="直接连接符 18484"/>
            <p:cNvSpPr/>
            <p:nvPr/>
          </p:nvSpPr>
          <p:spPr>
            <a:xfrm>
              <a:off x="181" y="0"/>
              <a:ext cx="0" cy="227"/>
            </a:xfrm>
            <a:prstGeom prst="line">
              <a:avLst/>
            </a:prstGeom>
            <a:ln w="9525" cap="flat" cmpd="sng">
              <a:solidFill>
                <a:schemeClr val="tx1"/>
              </a:solidFill>
              <a:prstDash val="solid"/>
              <a:round/>
              <a:headEnd type="none" w="med" len="med"/>
              <a:tailEnd type="none" w="med" len="med"/>
            </a:ln>
          </p:spPr>
        </p:sp>
        <p:sp>
          <p:nvSpPr>
            <p:cNvPr id="38965" name="直接连接符 18485"/>
            <p:cNvSpPr/>
            <p:nvPr/>
          </p:nvSpPr>
          <p:spPr>
            <a:xfrm>
              <a:off x="181" y="0"/>
              <a:ext cx="91" cy="0"/>
            </a:xfrm>
            <a:prstGeom prst="line">
              <a:avLst/>
            </a:prstGeom>
            <a:ln w="9525" cap="flat" cmpd="sng">
              <a:solidFill>
                <a:schemeClr val="tx1"/>
              </a:solidFill>
              <a:prstDash val="solid"/>
              <a:round/>
              <a:headEnd type="none" w="med" len="med"/>
              <a:tailEnd type="none" w="med" len="med"/>
            </a:ln>
          </p:spPr>
        </p:sp>
        <p:sp>
          <p:nvSpPr>
            <p:cNvPr id="38966" name="直接连接符 18486"/>
            <p:cNvSpPr/>
            <p:nvPr/>
          </p:nvSpPr>
          <p:spPr>
            <a:xfrm>
              <a:off x="181" y="227"/>
              <a:ext cx="91" cy="0"/>
            </a:xfrm>
            <a:prstGeom prst="line">
              <a:avLst/>
            </a:prstGeom>
            <a:ln w="9525" cap="flat" cmpd="sng">
              <a:solidFill>
                <a:schemeClr val="tx1"/>
              </a:solidFill>
              <a:prstDash val="solid"/>
              <a:round/>
              <a:headEnd type="none" w="med" len="med"/>
              <a:tailEnd type="none" w="med" len="med"/>
            </a:ln>
          </p:spPr>
        </p:sp>
      </p:grpSp>
      <p:sp>
        <p:nvSpPr>
          <p:cNvPr id="38967" name="文本框 18487"/>
          <p:cNvSpPr txBox="1"/>
          <p:nvPr/>
        </p:nvSpPr>
        <p:spPr>
          <a:xfrm>
            <a:off x="5795963" y="2636838"/>
            <a:ext cx="1152525"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规费</a:t>
            </a:r>
            <a:endParaRPr lang="zh-CN" altLang="en-US" sz="1400" dirty="0">
              <a:latin typeface="Arial" panose="020B0604020202020204" pitchFamily="34" charset="0"/>
              <a:ea typeface="宋体" panose="02010600030101010101" pitchFamily="2" charset="-122"/>
            </a:endParaRPr>
          </a:p>
        </p:txBody>
      </p:sp>
      <p:sp>
        <p:nvSpPr>
          <p:cNvPr id="38968" name="文本框 18488"/>
          <p:cNvSpPr txBox="1"/>
          <p:nvPr/>
        </p:nvSpPr>
        <p:spPr>
          <a:xfrm>
            <a:off x="5795963" y="2925763"/>
            <a:ext cx="1152525"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企业管理费</a:t>
            </a:r>
            <a:endParaRPr lang="zh-CN" altLang="en-US" sz="1400" dirty="0">
              <a:latin typeface="Arial" panose="020B0604020202020204" pitchFamily="34" charset="0"/>
              <a:ea typeface="宋体" panose="02010600030101010101" pitchFamily="2" charset="-122"/>
            </a:endParaRPr>
          </a:p>
        </p:txBody>
      </p:sp>
      <p:sp>
        <p:nvSpPr>
          <p:cNvPr id="38969" name="文本框 18489"/>
          <p:cNvSpPr txBox="1"/>
          <p:nvPr/>
        </p:nvSpPr>
        <p:spPr>
          <a:xfrm>
            <a:off x="4643438" y="3141663"/>
            <a:ext cx="792162"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利润</a:t>
            </a:r>
            <a:endParaRPr lang="zh-CN" altLang="en-US" sz="1400" dirty="0">
              <a:latin typeface="Arial" panose="020B0604020202020204" pitchFamily="34" charset="0"/>
              <a:ea typeface="宋体" panose="02010600030101010101" pitchFamily="2" charset="-122"/>
            </a:endParaRPr>
          </a:p>
        </p:txBody>
      </p:sp>
      <p:sp>
        <p:nvSpPr>
          <p:cNvPr id="38970" name="文本框 18490"/>
          <p:cNvSpPr txBox="1"/>
          <p:nvPr/>
        </p:nvSpPr>
        <p:spPr>
          <a:xfrm>
            <a:off x="4643438" y="3413125"/>
            <a:ext cx="792162"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税金</a:t>
            </a:r>
            <a:endParaRPr lang="zh-CN" altLang="en-US" sz="1400" dirty="0">
              <a:latin typeface="Arial" panose="020B0604020202020204" pitchFamily="34" charset="0"/>
              <a:ea typeface="宋体" panose="02010600030101010101" pitchFamily="2" charset="-122"/>
            </a:endParaRPr>
          </a:p>
        </p:txBody>
      </p:sp>
      <p:sp>
        <p:nvSpPr>
          <p:cNvPr id="38971" name="文本框 18491"/>
          <p:cNvSpPr txBox="1"/>
          <p:nvPr/>
        </p:nvSpPr>
        <p:spPr>
          <a:xfrm>
            <a:off x="3348038" y="3933825"/>
            <a:ext cx="1008062" cy="517525"/>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hlinkClick r:id="rId1" action="ppaction://hlinksldjump"/>
              </a:rPr>
              <a:t>工程建设其他费用</a:t>
            </a:r>
            <a:endParaRPr lang="zh-CN" altLang="en-US" sz="1400" dirty="0">
              <a:latin typeface="Arial" panose="020B0604020202020204" pitchFamily="34" charset="0"/>
              <a:ea typeface="宋体" panose="02010600030101010101" pitchFamily="2" charset="-122"/>
            </a:endParaRPr>
          </a:p>
        </p:txBody>
      </p:sp>
      <p:grpSp>
        <p:nvGrpSpPr>
          <p:cNvPr id="38972" name="组合 18492"/>
          <p:cNvGrpSpPr/>
          <p:nvPr/>
        </p:nvGrpSpPr>
        <p:grpSpPr>
          <a:xfrm>
            <a:off x="4211638" y="3789363"/>
            <a:ext cx="360362" cy="720725"/>
            <a:chOff x="0" y="0"/>
            <a:chExt cx="227" cy="454"/>
          </a:xfrm>
        </p:grpSpPr>
        <p:sp>
          <p:nvSpPr>
            <p:cNvPr id="38973" name="直接连接符 18493"/>
            <p:cNvSpPr/>
            <p:nvPr/>
          </p:nvSpPr>
          <p:spPr>
            <a:xfrm>
              <a:off x="0" y="227"/>
              <a:ext cx="227" cy="0"/>
            </a:xfrm>
            <a:prstGeom prst="line">
              <a:avLst/>
            </a:prstGeom>
            <a:ln w="9525" cap="flat" cmpd="sng">
              <a:solidFill>
                <a:schemeClr val="tx1"/>
              </a:solidFill>
              <a:prstDash val="solid"/>
              <a:round/>
              <a:headEnd type="none" w="med" len="med"/>
              <a:tailEnd type="none" w="med" len="med"/>
            </a:ln>
          </p:spPr>
        </p:sp>
        <p:sp>
          <p:nvSpPr>
            <p:cNvPr id="38974" name="直接连接符 18494"/>
            <p:cNvSpPr/>
            <p:nvPr/>
          </p:nvSpPr>
          <p:spPr>
            <a:xfrm>
              <a:off x="136" y="1"/>
              <a:ext cx="0" cy="452"/>
            </a:xfrm>
            <a:prstGeom prst="line">
              <a:avLst/>
            </a:prstGeom>
            <a:ln w="9525" cap="flat" cmpd="sng">
              <a:solidFill>
                <a:schemeClr val="tx1"/>
              </a:solidFill>
              <a:prstDash val="solid"/>
              <a:round/>
              <a:headEnd type="none" w="med" len="med"/>
              <a:tailEnd type="none" w="med" len="med"/>
            </a:ln>
          </p:spPr>
        </p:sp>
        <p:sp>
          <p:nvSpPr>
            <p:cNvPr id="38975" name="直接连接符 18495"/>
            <p:cNvSpPr/>
            <p:nvPr/>
          </p:nvSpPr>
          <p:spPr>
            <a:xfrm>
              <a:off x="136" y="0"/>
              <a:ext cx="91" cy="0"/>
            </a:xfrm>
            <a:prstGeom prst="line">
              <a:avLst/>
            </a:prstGeom>
            <a:ln w="9525" cap="flat" cmpd="sng">
              <a:solidFill>
                <a:schemeClr val="tx1"/>
              </a:solidFill>
              <a:prstDash val="solid"/>
              <a:round/>
              <a:headEnd type="none" w="med" len="med"/>
              <a:tailEnd type="none" w="med" len="med"/>
            </a:ln>
          </p:spPr>
        </p:sp>
        <p:sp>
          <p:nvSpPr>
            <p:cNvPr id="38976" name="直接连接符 18496"/>
            <p:cNvSpPr/>
            <p:nvPr/>
          </p:nvSpPr>
          <p:spPr>
            <a:xfrm>
              <a:off x="136" y="454"/>
              <a:ext cx="91" cy="0"/>
            </a:xfrm>
            <a:prstGeom prst="line">
              <a:avLst/>
            </a:prstGeom>
            <a:ln w="9525" cap="flat" cmpd="sng">
              <a:solidFill>
                <a:schemeClr val="tx1"/>
              </a:solidFill>
              <a:prstDash val="solid"/>
              <a:round/>
              <a:headEnd type="none" w="med" len="med"/>
              <a:tailEnd type="none" w="med" len="med"/>
            </a:ln>
          </p:spPr>
        </p:sp>
      </p:grpSp>
      <p:sp>
        <p:nvSpPr>
          <p:cNvPr id="38977" name="文本框 18497"/>
          <p:cNvSpPr txBox="1"/>
          <p:nvPr/>
        </p:nvSpPr>
        <p:spPr>
          <a:xfrm>
            <a:off x="4500563" y="3644900"/>
            <a:ext cx="1223962"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土地使用费</a:t>
            </a:r>
            <a:endParaRPr lang="zh-CN" altLang="en-US" sz="1400" dirty="0">
              <a:latin typeface="Arial" panose="020B0604020202020204" pitchFamily="34" charset="0"/>
              <a:ea typeface="宋体" panose="02010600030101010101" pitchFamily="2" charset="-122"/>
            </a:endParaRPr>
          </a:p>
        </p:txBody>
      </p:sp>
      <p:sp>
        <p:nvSpPr>
          <p:cNvPr id="38978" name="文本框 18498"/>
          <p:cNvSpPr txBox="1"/>
          <p:nvPr/>
        </p:nvSpPr>
        <p:spPr>
          <a:xfrm>
            <a:off x="4500563" y="4005263"/>
            <a:ext cx="2520950"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与项目建设有关的其他费用</a:t>
            </a:r>
            <a:endParaRPr lang="zh-CN" altLang="en-US" sz="1400" dirty="0">
              <a:latin typeface="Arial" panose="020B0604020202020204" pitchFamily="34" charset="0"/>
              <a:ea typeface="宋体" panose="02010600030101010101" pitchFamily="2" charset="-122"/>
            </a:endParaRPr>
          </a:p>
        </p:txBody>
      </p:sp>
      <p:sp>
        <p:nvSpPr>
          <p:cNvPr id="38979" name="文本框 18499"/>
          <p:cNvSpPr txBox="1"/>
          <p:nvPr/>
        </p:nvSpPr>
        <p:spPr>
          <a:xfrm>
            <a:off x="4500563" y="4365625"/>
            <a:ext cx="3240087"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与未来企业生产经营有关的其他费用</a:t>
            </a:r>
            <a:endParaRPr lang="zh-CN" altLang="en-US" sz="1400" dirty="0">
              <a:latin typeface="Arial" panose="020B0604020202020204" pitchFamily="34" charset="0"/>
              <a:ea typeface="宋体" panose="02010600030101010101" pitchFamily="2" charset="-122"/>
            </a:endParaRPr>
          </a:p>
        </p:txBody>
      </p:sp>
      <p:sp>
        <p:nvSpPr>
          <p:cNvPr id="38980" name="文本框 18500"/>
          <p:cNvSpPr txBox="1"/>
          <p:nvPr/>
        </p:nvSpPr>
        <p:spPr>
          <a:xfrm>
            <a:off x="3348038" y="4868863"/>
            <a:ext cx="719137"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rPr>
              <a:t>预备费</a:t>
            </a:r>
            <a:endParaRPr lang="zh-CN" altLang="en-US" sz="1400" dirty="0">
              <a:latin typeface="Arial" panose="020B0604020202020204" pitchFamily="34" charset="0"/>
              <a:ea typeface="宋体" panose="02010600030101010101" pitchFamily="2" charset="-122"/>
            </a:endParaRPr>
          </a:p>
        </p:txBody>
      </p:sp>
      <p:grpSp>
        <p:nvGrpSpPr>
          <p:cNvPr id="38981" name="组合 18501"/>
          <p:cNvGrpSpPr/>
          <p:nvPr/>
        </p:nvGrpSpPr>
        <p:grpSpPr>
          <a:xfrm>
            <a:off x="4067175" y="4797425"/>
            <a:ext cx="360363" cy="431800"/>
            <a:chOff x="0" y="0"/>
            <a:chExt cx="227" cy="272"/>
          </a:xfrm>
        </p:grpSpPr>
        <p:sp>
          <p:nvSpPr>
            <p:cNvPr id="38982" name="直接连接符 18502"/>
            <p:cNvSpPr/>
            <p:nvPr/>
          </p:nvSpPr>
          <p:spPr>
            <a:xfrm>
              <a:off x="0" y="136"/>
              <a:ext cx="136" cy="0"/>
            </a:xfrm>
            <a:prstGeom prst="line">
              <a:avLst/>
            </a:prstGeom>
            <a:ln w="9525" cap="flat" cmpd="sng">
              <a:solidFill>
                <a:schemeClr val="tx1"/>
              </a:solidFill>
              <a:prstDash val="solid"/>
              <a:round/>
              <a:headEnd type="none" w="med" len="med"/>
              <a:tailEnd type="none" w="med" len="med"/>
            </a:ln>
          </p:spPr>
        </p:sp>
        <p:sp>
          <p:nvSpPr>
            <p:cNvPr id="38983" name="直接连接符 18503"/>
            <p:cNvSpPr/>
            <p:nvPr/>
          </p:nvSpPr>
          <p:spPr>
            <a:xfrm>
              <a:off x="136" y="0"/>
              <a:ext cx="0" cy="272"/>
            </a:xfrm>
            <a:prstGeom prst="line">
              <a:avLst/>
            </a:prstGeom>
            <a:ln w="9525" cap="flat" cmpd="sng">
              <a:solidFill>
                <a:schemeClr val="tx1"/>
              </a:solidFill>
              <a:prstDash val="solid"/>
              <a:round/>
              <a:headEnd type="none" w="med" len="med"/>
              <a:tailEnd type="none" w="med" len="med"/>
            </a:ln>
          </p:spPr>
        </p:sp>
        <p:sp>
          <p:nvSpPr>
            <p:cNvPr id="38984" name="直接连接符 18504"/>
            <p:cNvSpPr/>
            <p:nvPr/>
          </p:nvSpPr>
          <p:spPr>
            <a:xfrm>
              <a:off x="136" y="0"/>
              <a:ext cx="91" cy="0"/>
            </a:xfrm>
            <a:prstGeom prst="line">
              <a:avLst/>
            </a:prstGeom>
            <a:ln w="9525" cap="flat" cmpd="sng">
              <a:solidFill>
                <a:schemeClr val="tx1"/>
              </a:solidFill>
              <a:prstDash val="solid"/>
              <a:round/>
              <a:headEnd type="none" w="med" len="med"/>
              <a:tailEnd type="none" w="med" len="med"/>
            </a:ln>
          </p:spPr>
        </p:sp>
        <p:sp>
          <p:nvSpPr>
            <p:cNvPr id="38985" name="直接连接符 18505"/>
            <p:cNvSpPr/>
            <p:nvPr/>
          </p:nvSpPr>
          <p:spPr>
            <a:xfrm>
              <a:off x="136" y="272"/>
              <a:ext cx="91" cy="0"/>
            </a:xfrm>
            <a:prstGeom prst="line">
              <a:avLst/>
            </a:prstGeom>
            <a:ln w="9525" cap="flat" cmpd="sng">
              <a:solidFill>
                <a:schemeClr val="tx1"/>
              </a:solidFill>
              <a:prstDash val="solid"/>
              <a:round/>
              <a:headEnd type="none" w="med" len="med"/>
              <a:tailEnd type="none" w="med" len="med"/>
            </a:ln>
          </p:spPr>
        </p:sp>
      </p:grpSp>
      <p:sp>
        <p:nvSpPr>
          <p:cNvPr id="38986" name="文本框 18506"/>
          <p:cNvSpPr txBox="1"/>
          <p:nvPr/>
        </p:nvSpPr>
        <p:spPr>
          <a:xfrm>
            <a:off x="4500563" y="4652963"/>
            <a:ext cx="1150937"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hlinkClick r:id="rId1" action="ppaction://hlinksldjump"/>
              </a:rPr>
              <a:t>基本预备费</a:t>
            </a:r>
            <a:endParaRPr lang="zh-CN" altLang="en-US" sz="1400" dirty="0">
              <a:latin typeface="Arial" panose="020B0604020202020204" pitchFamily="34" charset="0"/>
              <a:ea typeface="宋体" panose="02010600030101010101" pitchFamily="2" charset="-122"/>
            </a:endParaRPr>
          </a:p>
        </p:txBody>
      </p:sp>
      <p:sp>
        <p:nvSpPr>
          <p:cNvPr id="38987" name="文本框 18507"/>
          <p:cNvSpPr txBox="1"/>
          <p:nvPr/>
        </p:nvSpPr>
        <p:spPr>
          <a:xfrm>
            <a:off x="4500563" y="5084763"/>
            <a:ext cx="1150937"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hlinkClick r:id="rId1" action="ppaction://hlinksldjump"/>
              </a:rPr>
              <a:t>涨价预备费</a:t>
            </a:r>
            <a:endParaRPr lang="zh-CN" altLang="en-US" sz="1400" dirty="0">
              <a:latin typeface="Arial" panose="020B0604020202020204" pitchFamily="34" charset="0"/>
              <a:ea typeface="宋体" panose="02010600030101010101" pitchFamily="2" charset="-122"/>
            </a:endParaRPr>
          </a:p>
        </p:txBody>
      </p:sp>
      <p:grpSp>
        <p:nvGrpSpPr>
          <p:cNvPr id="38988" name="组合 18508"/>
          <p:cNvGrpSpPr/>
          <p:nvPr/>
        </p:nvGrpSpPr>
        <p:grpSpPr>
          <a:xfrm>
            <a:off x="2700338" y="1628775"/>
            <a:ext cx="574675" cy="4392613"/>
            <a:chOff x="0" y="0"/>
            <a:chExt cx="362" cy="2767"/>
          </a:xfrm>
        </p:grpSpPr>
        <p:sp>
          <p:nvSpPr>
            <p:cNvPr id="38989" name="直接连接符 18509"/>
            <p:cNvSpPr/>
            <p:nvPr/>
          </p:nvSpPr>
          <p:spPr>
            <a:xfrm>
              <a:off x="0" y="363"/>
              <a:ext cx="226" cy="0"/>
            </a:xfrm>
            <a:prstGeom prst="line">
              <a:avLst/>
            </a:prstGeom>
            <a:ln w="9525" cap="flat" cmpd="sng">
              <a:solidFill>
                <a:schemeClr val="tx1"/>
              </a:solidFill>
              <a:prstDash val="solid"/>
              <a:round/>
              <a:headEnd type="none" w="med" len="med"/>
              <a:tailEnd type="none" w="med" len="med"/>
            </a:ln>
          </p:spPr>
        </p:sp>
        <p:sp>
          <p:nvSpPr>
            <p:cNvPr id="38990" name="直接连接符 18510"/>
            <p:cNvSpPr/>
            <p:nvPr/>
          </p:nvSpPr>
          <p:spPr>
            <a:xfrm>
              <a:off x="226" y="0"/>
              <a:ext cx="0" cy="2767"/>
            </a:xfrm>
            <a:prstGeom prst="line">
              <a:avLst/>
            </a:prstGeom>
            <a:ln w="9525" cap="flat" cmpd="sng">
              <a:solidFill>
                <a:schemeClr val="tx1"/>
              </a:solidFill>
              <a:prstDash val="solid"/>
              <a:round/>
              <a:headEnd type="none" w="med" len="med"/>
              <a:tailEnd type="none" w="med" len="med"/>
            </a:ln>
          </p:spPr>
        </p:sp>
        <p:sp>
          <p:nvSpPr>
            <p:cNvPr id="38991" name="直接连接符 18511"/>
            <p:cNvSpPr/>
            <p:nvPr/>
          </p:nvSpPr>
          <p:spPr>
            <a:xfrm>
              <a:off x="226" y="0"/>
              <a:ext cx="136" cy="0"/>
            </a:xfrm>
            <a:prstGeom prst="line">
              <a:avLst/>
            </a:prstGeom>
            <a:ln w="9525" cap="flat" cmpd="sng">
              <a:solidFill>
                <a:schemeClr val="tx1"/>
              </a:solidFill>
              <a:prstDash val="solid"/>
              <a:round/>
              <a:headEnd type="none" w="med" len="med"/>
              <a:tailEnd type="none" w="med" len="med"/>
            </a:ln>
          </p:spPr>
        </p:sp>
        <p:sp>
          <p:nvSpPr>
            <p:cNvPr id="38992" name="直接连接符 18512"/>
            <p:cNvSpPr/>
            <p:nvPr/>
          </p:nvSpPr>
          <p:spPr>
            <a:xfrm>
              <a:off x="226" y="817"/>
              <a:ext cx="136" cy="0"/>
            </a:xfrm>
            <a:prstGeom prst="line">
              <a:avLst/>
            </a:prstGeom>
            <a:ln w="9525" cap="flat" cmpd="sng">
              <a:solidFill>
                <a:schemeClr val="tx1"/>
              </a:solidFill>
              <a:prstDash val="solid"/>
              <a:round/>
              <a:headEnd type="none" w="med" len="med"/>
              <a:tailEnd type="none" w="med" len="med"/>
            </a:ln>
          </p:spPr>
        </p:sp>
        <p:sp>
          <p:nvSpPr>
            <p:cNvPr id="38993" name="直接连接符 18513"/>
            <p:cNvSpPr/>
            <p:nvPr/>
          </p:nvSpPr>
          <p:spPr>
            <a:xfrm>
              <a:off x="226" y="1588"/>
              <a:ext cx="136" cy="0"/>
            </a:xfrm>
            <a:prstGeom prst="line">
              <a:avLst/>
            </a:prstGeom>
            <a:ln w="9525" cap="flat" cmpd="sng">
              <a:solidFill>
                <a:schemeClr val="tx1"/>
              </a:solidFill>
              <a:prstDash val="solid"/>
              <a:round/>
              <a:headEnd type="none" w="med" len="med"/>
              <a:tailEnd type="none" w="med" len="med"/>
            </a:ln>
          </p:spPr>
        </p:sp>
        <p:sp>
          <p:nvSpPr>
            <p:cNvPr id="38994" name="直接连接符 18514"/>
            <p:cNvSpPr/>
            <p:nvPr/>
          </p:nvSpPr>
          <p:spPr>
            <a:xfrm>
              <a:off x="226" y="2132"/>
              <a:ext cx="136" cy="0"/>
            </a:xfrm>
            <a:prstGeom prst="line">
              <a:avLst/>
            </a:prstGeom>
            <a:ln w="9525" cap="flat" cmpd="sng">
              <a:solidFill>
                <a:schemeClr val="tx1"/>
              </a:solidFill>
              <a:prstDash val="solid"/>
              <a:round/>
              <a:headEnd type="none" w="med" len="med"/>
              <a:tailEnd type="none" w="med" len="med"/>
            </a:ln>
          </p:spPr>
        </p:sp>
        <p:sp>
          <p:nvSpPr>
            <p:cNvPr id="38995" name="直接连接符 18515"/>
            <p:cNvSpPr/>
            <p:nvPr/>
          </p:nvSpPr>
          <p:spPr>
            <a:xfrm>
              <a:off x="226" y="2495"/>
              <a:ext cx="136" cy="0"/>
            </a:xfrm>
            <a:prstGeom prst="line">
              <a:avLst/>
            </a:prstGeom>
            <a:ln w="9525" cap="flat" cmpd="sng">
              <a:solidFill>
                <a:schemeClr val="tx1"/>
              </a:solidFill>
              <a:prstDash val="solid"/>
              <a:round/>
              <a:headEnd type="none" w="med" len="med"/>
              <a:tailEnd type="none" w="med" len="med"/>
            </a:ln>
          </p:spPr>
        </p:sp>
        <p:sp>
          <p:nvSpPr>
            <p:cNvPr id="38996" name="直接连接符 18516"/>
            <p:cNvSpPr/>
            <p:nvPr/>
          </p:nvSpPr>
          <p:spPr>
            <a:xfrm>
              <a:off x="226" y="2767"/>
              <a:ext cx="136" cy="0"/>
            </a:xfrm>
            <a:prstGeom prst="line">
              <a:avLst/>
            </a:prstGeom>
            <a:ln w="9525" cap="flat" cmpd="sng">
              <a:solidFill>
                <a:schemeClr val="tx1"/>
              </a:solidFill>
              <a:prstDash val="solid"/>
              <a:round/>
              <a:headEnd type="none" w="med" len="med"/>
              <a:tailEnd type="none" w="med" len="med"/>
            </a:ln>
          </p:spPr>
        </p:sp>
      </p:grpSp>
      <p:sp>
        <p:nvSpPr>
          <p:cNvPr id="38997" name="文本框 18517"/>
          <p:cNvSpPr txBox="1"/>
          <p:nvPr/>
        </p:nvSpPr>
        <p:spPr>
          <a:xfrm>
            <a:off x="3348038" y="5445125"/>
            <a:ext cx="1152525"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hlinkClick r:id="rId1" action="ppaction://hlinksldjump"/>
              </a:rPr>
              <a:t>建设期利息</a:t>
            </a:r>
            <a:endParaRPr lang="zh-CN" altLang="en-US" sz="1400" dirty="0">
              <a:latin typeface="Arial" panose="020B0604020202020204" pitchFamily="34" charset="0"/>
              <a:ea typeface="宋体" panose="02010600030101010101" pitchFamily="2" charset="-122"/>
            </a:endParaRPr>
          </a:p>
        </p:txBody>
      </p:sp>
      <p:sp>
        <p:nvSpPr>
          <p:cNvPr id="38998" name="文本框 18518"/>
          <p:cNvSpPr txBox="1"/>
          <p:nvPr/>
        </p:nvSpPr>
        <p:spPr>
          <a:xfrm>
            <a:off x="3348038" y="5861050"/>
            <a:ext cx="2160587" cy="304800"/>
          </a:xfrm>
          <a:prstGeom prst="rect">
            <a:avLst/>
          </a:prstGeom>
          <a:noFill/>
          <a:ln w="9525">
            <a:noFill/>
          </a:ln>
        </p:spPr>
        <p:txBody>
          <a:bodyPr anchor="t">
            <a:spAutoFit/>
          </a:bodyPr>
          <a:p>
            <a:pPr>
              <a:spcBef>
                <a:spcPct val="50000"/>
              </a:spcBef>
            </a:pPr>
            <a:r>
              <a:rPr lang="zh-CN" altLang="en-US" sz="1400" dirty="0">
                <a:latin typeface="Arial" panose="020B0604020202020204" pitchFamily="34" charset="0"/>
                <a:ea typeface="宋体" panose="02010600030101010101" pitchFamily="2" charset="-122"/>
                <a:hlinkClick r:id="rId1" action="ppaction://hlinksldjump"/>
              </a:rPr>
              <a:t>固定资产投资方向调节税</a:t>
            </a:r>
            <a:endParaRPr lang="zh-CN" altLang="en-US" sz="1400" dirty="0">
              <a:latin typeface="Arial" panose="020B0604020202020204" pitchFamily="34" charset="0"/>
              <a:ea typeface="宋体" panose="02010600030101010101" pitchFamily="2" charset="-122"/>
            </a:endParaRPr>
          </a:p>
        </p:txBody>
      </p:sp>
      <p:grpSp>
        <p:nvGrpSpPr>
          <p:cNvPr id="18520" name="组合 18519"/>
          <p:cNvGrpSpPr/>
          <p:nvPr/>
        </p:nvGrpSpPr>
        <p:grpSpPr>
          <a:xfrm>
            <a:off x="8027988" y="2565400"/>
            <a:ext cx="936625" cy="360363"/>
            <a:chOff x="0" y="0"/>
            <a:chExt cx="590" cy="227"/>
          </a:xfrm>
        </p:grpSpPr>
        <p:sp>
          <p:nvSpPr>
            <p:cNvPr id="39000" name="矩形 18520"/>
            <p:cNvSpPr/>
            <p:nvPr/>
          </p:nvSpPr>
          <p:spPr>
            <a:xfrm>
              <a:off x="0" y="0"/>
              <a:ext cx="590" cy="227"/>
            </a:xfrm>
            <a:prstGeom prst="rect">
              <a:avLst/>
            </a:prstGeom>
            <a:solidFill>
              <a:schemeClr val="accent1"/>
            </a:solidFill>
            <a:ln w="25400" cap="flat" cmpd="sng">
              <a:solidFill>
                <a:schemeClr val="tx2"/>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39001" name="文本框 18521"/>
            <p:cNvSpPr txBox="1"/>
            <p:nvPr/>
          </p:nvSpPr>
          <p:spPr>
            <a:xfrm>
              <a:off x="0" y="0"/>
              <a:ext cx="589" cy="192"/>
            </a:xfrm>
            <a:prstGeom prst="rect">
              <a:avLst/>
            </a:prstGeom>
            <a:noFill/>
            <a:ln w="9525">
              <a:noFill/>
            </a:ln>
          </p:spPr>
          <p:txBody>
            <a:bodyPr anchor="t">
              <a:spAutoFit/>
            </a:bodyPr>
            <a:p>
              <a:pPr algn="ctr">
                <a:spcBef>
                  <a:spcPct val="50000"/>
                </a:spcBef>
              </a:pPr>
              <a:r>
                <a:rPr lang="zh-CN" altLang="en-US" sz="1400" dirty="0">
                  <a:latin typeface="Arial" panose="020B0604020202020204" pitchFamily="34" charset="0"/>
                  <a:ea typeface="宋体" panose="02010600030101010101" pitchFamily="2" charset="-122"/>
                </a:rPr>
                <a:t>静态投资</a:t>
              </a:r>
              <a:endParaRPr lang="zh-CN" altLang="en-US" sz="1400" dirty="0">
                <a:latin typeface="Arial" panose="020B0604020202020204" pitchFamily="34" charset="0"/>
                <a:ea typeface="宋体" panose="02010600030101010101" pitchFamily="2" charset="-122"/>
              </a:endParaRPr>
            </a:p>
          </p:txBody>
        </p:sp>
      </p:grpSp>
      <p:grpSp>
        <p:nvGrpSpPr>
          <p:cNvPr id="18523" name="组合 18522"/>
          <p:cNvGrpSpPr/>
          <p:nvPr/>
        </p:nvGrpSpPr>
        <p:grpSpPr>
          <a:xfrm>
            <a:off x="7956550" y="5300663"/>
            <a:ext cx="1008063" cy="360362"/>
            <a:chOff x="0" y="0"/>
            <a:chExt cx="635" cy="227"/>
          </a:xfrm>
        </p:grpSpPr>
        <p:sp>
          <p:nvSpPr>
            <p:cNvPr id="39003" name="矩形 18523"/>
            <p:cNvSpPr/>
            <p:nvPr/>
          </p:nvSpPr>
          <p:spPr>
            <a:xfrm>
              <a:off x="0" y="0"/>
              <a:ext cx="590" cy="227"/>
            </a:xfrm>
            <a:prstGeom prst="rect">
              <a:avLst/>
            </a:prstGeom>
            <a:solidFill>
              <a:schemeClr val="accent1"/>
            </a:solidFill>
            <a:ln w="25400" cap="flat" cmpd="sng">
              <a:solidFill>
                <a:schemeClr val="tx2"/>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39004" name="文本框 18524"/>
            <p:cNvSpPr txBox="1"/>
            <p:nvPr/>
          </p:nvSpPr>
          <p:spPr>
            <a:xfrm>
              <a:off x="0" y="0"/>
              <a:ext cx="635" cy="192"/>
            </a:xfrm>
            <a:prstGeom prst="rect">
              <a:avLst/>
            </a:prstGeom>
            <a:noFill/>
            <a:ln w="9525">
              <a:noFill/>
            </a:ln>
          </p:spPr>
          <p:txBody>
            <a:bodyPr anchor="t">
              <a:spAutoFit/>
            </a:bodyPr>
            <a:p>
              <a:pPr algn="ctr">
                <a:spcBef>
                  <a:spcPct val="50000"/>
                </a:spcBef>
              </a:pPr>
              <a:r>
                <a:rPr lang="zh-CN" altLang="en-US" sz="1400" dirty="0">
                  <a:latin typeface="Arial" panose="020B0604020202020204" pitchFamily="34" charset="0"/>
                  <a:ea typeface="宋体" panose="02010600030101010101" pitchFamily="2" charset="-122"/>
                </a:rPr>
                <a:t>动态投资</a:t>
              </a:r>
              <a:endParaRPr lang="zh-CN" altLang="en-US" sz="1400" dirty="0">
                <a:latin typeface="Arial" panose="020B0604020202020204" pitchFamily="34" charset="0"/>
                <a:ea typeface="宋体" panose="02010600030101010101" pitchFamily="2" charset="-122"/>
              </a:endParaRPr>
            </a:p>
          </p:txBody>
        </p:sp>
      </p:grpSp>
      <p:grpSp>
        <p:nvGrpSpPr>
          <p:cNvPr id="18526" name="组合 18525"/>
          <p:cNvGrpSpPr/>
          <p:nvPr/>
        </p:nvGrpSpPr>
        <p:grpSpPr>
          <a:xfrm>
            <a:off x="5580063" y="5229225"/>
            <a:ext cx="2374900" cy="792163"/>
            <a:chOff x="0" y="0"/>
            <a:chExt cx="1496" cy="499"/>
          </a:xfrm>
        </p:grpSpPr>
        <p:sp>
          <p:nvSpPr>
            <p:cNvPr id="39006" name="直接连接符 18526"/>
            <p:cNvSpPr/>
            <p:nvPr/>
          </p:nvSpPr>
          <p:spPr>
            <a:xfrm flipH="1">
              <a:off x="1270" y="182"/>
              <a:ext cx="226" cy="0"/>
            </a:xfrm>
            <a:prstGeom prst="line">
              <a:avLst/>
            </a:prstGeom>
            <a:ln w="19050" cap="flat" cmpd="sng">
              <a:solidFill>
                <a:srgbClr val="0000FF"/>
              </a:solidFill>
              <a:prstDash val="solid"/>
              <a:round/>
              <a:headEnd type="none" w="med" len="med"/>
              <a:tailEnd type="none" w="med" len="med"/>
            </a:ln>
          </p:spPr>
        </p:sp>
        <p:sp>
          <p:nvSpPr>
            <p:cNvPr id="39007" name="直接连接符 18527"/>
            <p:cNvSpPr/>
            <p:nvPr/>
          </p:nvSpPr>
          <p:spPr>
            <a:xfrm>
              <a:off x="1270" y="0"/>
              <a:ext cx="0" cy="499"/>
            </a:xfrm>
            <a:prstGeom prst="line">
              <a:avLst/>
            </a:prstGeom>
            <a:ln w="19050" cap="flat" cmpd="sng">
              <a:solidFill>
                <a:srgbClr val="0000FF"/>
              </a:solidFill>
              <a:prstDash val="solid"/>
              <a:round/>
              <a:headEnd type="none" w="med" len="med"/>
              <a:tailEnd type="none" w="med" len="med"/>
            </a:ln>
          </p:spPr>
        </p:sp>
        <p:sp>
          <p:nvSpPr>
            <p:cNvPr id="39008" name="直接连接符 18528"/>
            <p:cNvSpPr/>
            <p:nvPr/>
          </p:nvSpPr>
          <p:spPr>
            <a:xfrm flipH="1">
              <a:off x="0" y="499"/>
              <a:ext cx="1270" cy="0"/>
            </a:xfrm>
            <a:prstGeom prst="line">
              <a:avLst/>
            </a:prstGeom>
            <a:ln w="19050" cap="flat" cmpd="sng">
              <a:solidFill>
                <a:srgbClr val="0000FF"/>
              </a:solidFill>
              <a:prstDash val="solid"/>
              <a:round/>
              <a:headEnd type="none" w="med" len="med"/>
              <a:tailEnd type="triangle" w="med" len="med"/>
            </a:ln>
          </p:spPr>
        </p:sp>
        <p:sp>
          <p:nvSpPr>
            <p:cNvPr id="39009" name="直接连接符 18529"/>
            <p:cNvSpPr/>
            <p:nvPr/>
          </p:nvSpPr>
          <p:spPr>
            <a:xfrm flipH="1">
              <a:off x="45" y="0"/>
              <a:ext cx="1225" cy="0"/>
            </a:xfrm>
            <a:prstGeom prst="line">
              <a:avLst/>
            </a:prstGeom>
            <a:ln w="19050" cap="flat" cmpd="sng">
              <a:solidFill>
                <a:srgbClr val="0000FF"/>
              </a:solidFill>
              <a:prstDash val="solid"/>
              <a:round/>
              <a:headEnd type="none" w="med" len="med"/>
              <a:tailEnd type="triangle" w="med" len="med"/>
            </a:ln>
          </p:spPr>
        </p:sp>
      </p:grpSp>
      <p:grpSp>
        <p:nvGrpSpPr>
          <p:cNvPr id="18531" name="组合 18530"/>
          <p:cNvGrpSpPr/>
          <p:nvPr/>
        </p:nvGrpSpPr>
        <p:grpSpPr>
          <a:xfrm>
            <a:off x="5651500" y="1125538"/>
            <a:ext cx="2376488" cy="3671887"/>
            <a:chOff x="0" y="0"/>
            <a:chExt cx="1497" cy="2313"/>
          </a:xfrm>
        </p:grpSpPr>
        <p:sp>
          <p:nvSpPr>
            <p:cNvPr id="39011" name="直接连接符 18531"/>
            <p:cNvSpPr/>
            <p:nvPr/>
          </p:nvSpPr>
          <p:spPr>
            <a:xfrm flipH="1">
              <a:off x="0" y="2313"/>
              <a:ext cx="1361" cy="0"/>
            </a:xfrm>
            <a:prstGeom prst="line">
              <a:avLst/>
            </a:prstGeom>
            <a:ln w="19050" cap="flat" cmpd="sng">
              <a:solidFill>
                <a:srgbClr val="0000FF"/>
              </a:solidFill>
              <a:prstDash val="solid"/>
              <a:round/>
              <a:headEnd type="none" w="med" len="med"/>
              <a:tailEnd type="triangle" w="med" len="med"/>
            </a:ln>
          </p:spPr>
        </p:sp>
        <p:sp>
          <p:nvSpPr>
            <p:cNvPr id="39012" name="直接连接符 18532"/>
            <p:cNvSpPr/>
            <p:nvPr/>
          </p:nvSpPr>
          <p:spPr>
            <a:xfrm flipH="1">
              <a:off x="953" y="0"/>
              <a:ext cx="408" cy="0"/>
            </a:xfrm>
            <a:prstGeom prst="line">
              <a:avLst/>
            </a:prstGeom>
            <a:ln w="19050" cap="flat" cmpd="sng">
              <a:solidFill>
                <a:srgbClr val="0000FF"/>
              </a:solidFill>
              <a:prstDash val="solid"/>
              <a:round/>
              <a:headEnd type="none" w="med" len="med"/>
              <a:tailEnd type="triangle" w="med" len="med"/>
            </a:ln>
          </p:spPr>
        </p:sp>
        <p:sp>
          <p:nvSpPr>
            <p:cNvPr id="39013" name="直接连接符 18533"/>
            <p:cNvSpPr/>
            <p:nvPr/>
          </p:nvSpPr>
          <p:spPr>
            <a:xfrm>
              <a:off x="1361" y="0"/>
              <a:ext cx="0" cy="2313"/>
            </a:xfrm>
            <a:prstGeom prst="line">
              <a:avLst/>
            </a:prstGeom>
            <a:ln w="19050" cap="flat" cmpd="sng">
              <a:solidFill>
                <a:srgbClr val="0000FF"/>
              </a:solidFill>
              <a:prstDash val="solid"/>
              <a:round/>
              <a:headEnd type="none" w="med" len="med"/>
              <a:tailEnd type="none" w="med" len="med"/>
            </a:ln>
          </p:spPr>
        </p:sp>
        <p:sp>
          <p:nvSpPr>
            <p:cNvPr id="39014" name="直接连接符 18534"/>
            <p:cNvSpPr/>
            <p:nvPr/>
          </p:nvSpPr>
          <p:spPr>
            <a:xfrm flipH="1">
              <a:off x="1361" y="998"/>
              <a:ext cx="136" cy="0"/>
            </a:xfrm>
            <a:prstGeom prst="line">
              <a:avLst/>
            </a:prstGeom>
            <a:ln w="19050" cap="flat" cmpd="sng">
              <a:solidFill>
                <a:srgbClr val="0000FF"/>
              </a:solidFill>
              <a:prstDash val="solid"/>
              <a:round/>
              <a:headEnd type="none" w="med" len="med"/>
              <a:tailEnd type="none" w="med" len="med"/>
            </a:ln>
          </p:spPr>
        </p:sp>
      </p:grpSp>
      <p:sp>
        <p:nvSpPr>
          <p:cNvPr id="39015" name="矩形 18535"/>
          <p:cNvSpPr/>
          <p:nvPr/>
        </p:nvSpPr>
        <p:spPr>
          <a:xfrm>
            <a:off x="684213" y="4221163"/>
            <a:ext cx="431800" cy="1006475"/>
          </a:xfrm>
          <a:prstGeom prst="rect">
            <a:avLst/>
          </a:prstGeom>
          <a:noFill/>
          <a:ln w="9525">
            <a:noFill/>
          </a:ln>
        </p:spPr>
        <p:txBody>
          <a:bodyPr anchor="t">
            <a:spAutoFit/>
          </a:bodyPr>
          <a:p>
            <a:r>
              <a:rPr lang="zh-CN" altLang="en-US" sz="2000" dirty="0">
                <a:solidFill>
                  <a:srgbClr val="FF0000"/>
                </a:solidFill>
                <a:latin typeface="Arial" panose="020B0604020202020204" pitchFamily="34" charset="0"/>
                <a:ea typeface="宋体" panose="02010600030101010101" pitchFamily="2" charset="-122"/>
              </a:rPr>
              <a:t>总投资</a:t>
            </a:r>
            <a:endParaRPr lang="zh-CN" altLang="en-US" sz="2000" dirty="0">
              <a:solidFill>
                <a:srgbClr val="FF0000"/>
              </a:solidFill>
              <a:latin typeface="Arial" panose="020B0604020202020204" pitchFamily="34" charset="0"/>
              <a:ea typeface="宋体" panose="02010600030101010101" pitchFamily="2"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520"/>
                                        </p:tgtEl>
                                        <p:attrNameLst>
                                          <p:attrName>style.visibility</p:attrName>
                                        </p:attrNameLst>
                                      </p:cBhvr>
                                      <p:to>
                                        <p:strVal val="visible"/>
                                      </p:to>
                                    </p:set>
                                  </p:childTnLst>
                                </p:cTn>
                              </p:par>
                            </p:childTnLst>
                          </p:cTn>
                        </p:par>
                        <p:par>
                          <p:cTn id="7" fill="hold">
                            <p:stCondLst>
                              <p:cond delay="0"/>
                            </p:stCondLst>
                            <p:childTnLst>
                              <p:par>
                                <p:cTn id="8" presetID="35" presetClass="emph" presetSubtype="0" repeatCount="3000" fill="hold" nodeType="afterEffect">
                                  <p:stCondLst>
                                    <p:cond delay="0"/>
                                  </p:stCondLst>
                                  <p:childTnLst>
                                    <p:anim calcmode="discrete" valueType="str">
                                      <p:cBhvr>
                                        <p:cTn id="9" dur="1000" fill="hold"/>
                                        <p:tgtEl>
                                          <p:spTgt spid="18520"/>
                                        </p:tgtEl>
                                        <p:attrNameLst>
                                          <p:attrName>style.visibility</p:attrName>
                                        </p:attrNameLst>
                                      </p:cBhvr>
                                      <p:tavLst>
                                        <p:tav tm="0">
                                          <p:val>
                                            <p:strVal val="hidden"/>
                                          </p:val>
                                        </p:tav>
                                        <p:tav tm="50000">
                                          <p:val>
                                            <p:strVal val="visible"/>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nodeType="clickEffect">
                                  <p:stCondLst>
                                    <p:cond delay="0"/>
                                  </p:stCondLst>
                                  <p:childTnLst>
                                    <p:set>
                                      <p:cBhvr>
                                        <p:cTn id="13" dur="1" fill="hold">
                                          <p:stCondLst>
                                            <p:cond delay="0"/>
                                          </p:stCondLst>
                                        </p:cTn>
                                        <p:tgtEl>
                                          <p:spTgt spid="18531"/>
                                        </p:tgtEl>
                                        <p:attrNameLst>
                                          <p:attrName>style.visibility</p:attrName>
                                        </p:attrNameLst>
                                      </p:cBhvr>
                                      <p:to>
                                        <p:strVal val="visible"/>
                                      </p:to>
                                    </p:set>
                                    <p:animEffect transition="in" filter="strips(downLeft)">
                                      <p:cBhvr>
                                        <p:cTn id="14" dur="500"/>
                                        <p:tgtEl>
                                          <p:spTgt spid="18531"/>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523"/>
                                        </p:tgtEl>
                                        <p:attrNameLst>
                                          <p:attrName>style.visibility</p:attrName>
                                        </p:attrNameLst>
                                      </p:cBhvr>
                                      <p:to>
                                        <p:strVal val="visible"/>
                                      </p:to>
                                    </p:set>
                                  </p:childTnLst>
                                </p:cTn>
                              </p:par>
                            </p:childTnLst>
                          </p:cTn>
                        </p:par>
                        <p:par>
                          <p:cTn id="19" fill="hold">
                            <p:stCondLst>
                              <p:cond delay="0"/>
                            </p:stCondLst>
                            <p:childTnLst>
                              <p:par>
                                <p:cTn id="20" presetID="35" presetClass="emph" presetSubtype="0" repeatCount="3000" fill="hold" nodeType="afterEffect">
                                  <p:stCondLst>
                                    <p:cond delay="0"/>
                                  </p:stCondLst>
                                  <p:childTnLst>
                                    <p:anim calcmode="discrete" valueType="str">
                                      <p:cBhvr>
                                        <p:cTn id="21" dur="1000" fill="hold"/>
                                        <p:tgtEl>
                                          <p:spTgt spid="18523"/>
                                        </p:tgtEl>
                                        <p:attrNameLst>
                                          <p:attrName>style.visibility</p:attrName>
                                        </p:attrNameLst>
                                      </p:cBhvr>
                                      <p:tavLst>
                                        <p:tav tm="0">
                                          <p:val>
                                            <p:strVal val="hidden"/>
                                          </p:val>
                                        </p:tav>
                                        <p:tav tm="50000">
                                          <p:val>
                                            <p:strVal val="visible"/>
                                          </p:val>
                                        </p:tav>
                                      </p:tavLst>
                                    </p:anim>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18526"/>
                                        </p:tgtEl>
                                        <p:attrNameLst>
                                          <p:attrName>style.visibility</p:attrName>
                                        </p:attrNameLst>
                                      </p:cBhvr>
                                      <p:to>
                                        <p:strVal val="visible"/>
                                      </p:to>
                                    </p:set>
                                    <p:animEffect transition="in" filter="strips(downLeft)">
                                      <p:cBhvr>
                                        <p:cTn id="26" dur="500"/>
                                        <p:tgtEl>
                                          <p:spTgt spid="18526"/>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8450"/>
                                        </p:tgtEl>
                                        <p:attrNameLst>
                                          <p:attrName>style.visibility</p:attrName>
                                        </p:attrNameLst>
                                      </p:cBhvr>
                                      <p:to>
                                        <p:strVal val="visible"/>
                                      </p:to>
                                    </p:set>
                                    <p:anim calcmode="lin" valueType="num">
                                      <p:cBhvr>
                                        <p:cTn id="31" dur="500" fill="hold"/>
                                        <p:tgtEl>
                                          <p:spTgt spid="18450"/>
                                        </p:tgtEl>
                                        <p:attrNameLst>
                                          <p:attrName>ppt_w</p:attrName>
                                        </p:attrNameLst>
                                      </p:cBhvr>
                                      <p:tavLst>
                                        <p:tav tm="0">
                                          <p:val>
                                            <p:fltVal val="0.000000"/>
                                          </p:val>
                                        </p:tav>
                                        <p:tav tm="100000">
                                          <p:val>
                                            <p:strVal val="#ppt_w"/>
                                          </p:val>
                                        </p:tav>
                                      </p:tavLst>
                                    </p:anim>
                                    <p:anim calcmode="lin" valueType="num">
                                      <p:cBhvr>
                                        <p:cTn id="32" dur="500" fill="hold"/>
                                        <p:tgtEl>
                                          <p:spTgt spid="18450"/>
                                        </p:tgtEl>
                                        <p:attrNameLst>
                                          <p:attrName>ppt_h</p:attrName>
                                        </p:attrNameLst>
                                      </p:cBhvr>
                                      <p:tavLst>
                                        <p:tav tm="0">
                                          <p:val>
                                            <p:fltVal val="0.000000"/>
                                          </p:val>
                                        </p:tav>
                                        <p:tav tm="100000">
                                          <p:val>
                                            <p:strVal val="#ppt_h"/>
                                          </p:val>
                                        </p:tav>
                                      </p:tavLst>
                                    </p:anim>
                                    <p:animEffect transition="in" filter="fade">
                                      <p:cBhvr>
                                        <p:cTn id="33" dur="500"/>
                                        <p:tgtEl>
                                          <p:spTgt spid="18450"/>
                                        </p:tgtEl>
                                      </p:cBhvr>
                                    </p:animEffect>
                                  </p:childTnLst>
                                </p:cTn>
                              </p:par>
                              <p:par>
                                <p:cTn id="34" presetID="1" presetClass="entr" presetSubtype="0" fill="hold" nodeType="withEffect">
                                  <p:stCondLst>
                                    <p:cond delay="0"/>
                                  </p:stCondLst>
                                  <p:childTnLst>
                                    <p:set>
                                      <p:cBhvr>
                                        <p:cTn id="35" dur="1" fill="hold">
                                          <p:stCondLst>
                                            <p:cond delay="0"/>
                                          </p:stCondLst>
                                        </p:cTn>
                                        <p:tgtEl>
                                          <p:spTgt spid="184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标题 19457"/>
          <p:cNvSpPr>
            <a:spLocks noGrp="1"/>
          </p:cNvSpPr>
          <p:nvPr>
            <p:ph type="title"/>
          </p:nvPr>
        </p:nvSpPr>
        <p:spPr>
          <a:xfrm>
            <a:off x="655638" y="512763"/>
            <a:ext cx="7778750" cy="735012"/>
          </a:xfrm>
        </p:spPr>
        <p:txBody>
          <a:bodyPr anchor="b"/>
          <a:p>
            <a:r>
              <a:rPr lang="en-US" altLang="zh-CN" sz="4200" b="1" dirty="0">
                <a:solidFill>
                  <a:srgbClr val="009900"/>
                </a:solidFill>
                <a:latin typeface="宋体" panose="02010600030101010101" pitchFamily="2" charset="-122"/>
              </a:rPr>
              <a:t>1.1.3</a:t>
            </a:r>
            <a:r>
              <a:rPr lang="zh-CN" altLang="en-US" sz="4200" b="1" dirty="0">
                <a:solidFill>
                  <a:srgbClr val="009900"/>
                </a:solidFill>
                <a:latin typeface="宋体" panose="02010600030101010101" pitchFamily="2" charset="-122"/>
              </a:rPr>
              <a:t>工程投资</a:t>
            </a:r>
            <a:endParaRPr lang="zh-CN" altLang="en-US" sz="4200" b="1" dirty="0">
              <a:solidFill>
                <a:srgbClr val="009900"/>
              </a:solidFill>
              <a:latin typeface="宋体" panose="02010600030101010101" pitchFamily="2" charset="-122"/>
            </a:endParaRPr>
          </a:p>
        </p:txBody>
      </p:sp>
      <p:sp>
        <p:nvSpPr>
          <p:cNvPr id="39938" name="文本占位符 19458"/>
          <p:cNvSpPr>
            <a:spLocks noGrp="1"/>
          </p:cNvSpPr>
          <p:nvPr>
            <p:ph idx="1"/>
          </p:nvPr>
        </p:nvSpPr>
        <p:spPr>
          <a:xfrm>
            <a:off x="900113" y="2205038"/>
            <a:ext cx="7200900" cy="4176712"/>
          </a:xfrm>
        </p:spPr>
        <p:txBody>
          <a:bodyPr anchor="t"/>
          <a:p>
            <a:pPr>
              <a:buNone/>
            </a:pPr>
            <a:r>
              <a:rPr lang="en-US" altLang="zh-CN" sz="2800" b="1" dirty="0">
                <a:solidFill>
                  <a:srgbClr val="0000FF"/>
                </a:solidFill>
                <a:latin typeface="隶书" pitchFamily="1" charset="-122"/>
                <a:ea typeface="隶书" pitchFamily="1" charset="-122"/>
              </a:rPr>
              <a:t>1. </a:t>
            </a:r>
            <a:r>
              <a:rPr lang="zh-CN" altLang="en-US" sz="2800" b="1" dirty="0">
                <a:solidFill>
                  <a:srgbClr val="0000FF"/>
                </a:solidFill>
                <a:latin typeface="隶书" pitchFamily="1" charset="-122"/>
                <a:ea typeface="隶书" pitchFamily="1" charset="-122"/>
              </a:rPr>
              <a:t>含义</a:t>
            </a:r>
            <a:r>
              <a:rPr lang="en-US" altLang="zh-CN" sz="2800" b="1" dirty="0">
                <a:solidFill>
                  <a:srgbClr val="0000FF"/>
                </a:solidFill>
                <a:latin typeface="隶书" pitchFamily="1" charset="-122"/>
                <a:ea typeface="隶书" pitchFamily="1" charset="-122"/>
              </a:rPr>
              <a:t>:</a:t>
            </a:r>
            <a:endParaRPr lang="en-US" altLang="zh-CN" sz="2800" b="1" dirty="0">
              <a:solidFill>
                <a:srgbClr val="0000FF"/>
              </a:solidFill>
              <a:latin typeface="隶书" pitchFamily="1" charset="-122"/>
              <a:ea typeface="隶书" pitchFamily="1" charset="-122"/>
            </a:endParaRPr>
          </a:p>
          <a:p>
            <a:pPr>
              <a:buNone/>
            </a:pPr>
            <a:r>
              <a:rPr lang="en-US" altLang="zh-CN" sz="2400" dirty="0">
                <a:latin typeface="楷体_GB2312" pitchFamily="1" charset="-122"/>
                <a:ea typeface="楷体_GB2312" pitchFamily="1" charset="-122"/>
              </a:rPr>
              <a:t>       </a:t>
            </a:r>
            <a:r>
              <a:rPr lang="zh-CN" altLang="en-US" sz="2400" b="1" dirty="0">
                <a:latin typeface="楷体_GB2312" pitchFamily="1" charset="-122"/>
                <a:ea typeface="楷体_GB2312" pitchFamily="1" charset="-122"/>
              </a:rPr>
              <a:t>指投资主体在经济活动中为实现某种预定的生产、经营目标而预先垫付资金的经济行为。</a:t>
            </a:r>
            <a:endParaRPr lang="zh-CN" altLang="en-US" sz="2400" b="1" dirty="0">
              <a:latin typeface="楷体_GB2312" pitchFamily="1" charset="-122"/>
              <a:ea typeface="楷体_GB2312" pitchFamily="1" charset="-122"/>
            </a:endParaRPr>
          </a:p>
          <a:p>
            <a:pPr>
              <a:buNone/>
            </a:pPr>
            <a:r>
              <a:rPr lang="en-US" altLang="zh-CN" sz="2800" b="1" dirty="0">
                <a:solidFill>
                  <a:srgbClr val="0000FF"/>
                </a:solidFill>
                <a:latin typeface="隶书" pitchFamily="1" charset="-122"/>
                <a:ea typeface="隶书" pitchFamily="1" charset="-122"/>
              </a:rPr>
              <a:t>2.</a:t>
            </a:r>
            <a:r>
              <a:rPr lang="zh-CN" altLang="en-US" sz="2800" b="1" dirty="0">
                <a:solidFill>
                  <a:srgbClr val="0000FF"/>
                </a:solidFill>
                <a:latin typeface="隶书" pitchFamily="1" charset="-122"/>
                <a:ea typeface="隶书" pitchFamily="1" charset="-122"/>
              </a:rPr>
              <a:t>分类</a:t>
            </a:r>
            <a:r>
              <a:rPr lang="en-US" altLang="zh-CN" sz="2800" b="1" dirty="0">
                <a:solidFill>
                  <a:srgbClr val="0000FF"/>
                </a:solidFill>
                <a:latin typeface="隶书" pitchFamily="1" charset="-122"/>
                <a:ea typeface="隶书" pitchFamily="1" charset="-122"/>
              </a:rPr>
              <a:t>:</a:t>
            </a:r>
            <a:endParaRPr lang="en-US" altLang="zh-CN" sz="2800" b="1" dirty="0">
              <a:solidFill>
                <a:srgbClr val="0000FF"/>
              </a:solidFill>
              <a:latin typeface="隶书" pitchFamily="1" charset="-122"/>
              <a:ea typeface="隶书" pitchFamily="1" charset="-122"/>
            </a:endParaRPr>
          </a:p>
          <a:p>
            <a:pPr>
              <a:buNone/>
            </a:pPr>
            <a:endParaRPr lang="zh-CN" altLang="en-US" sz="2800" dirty="0">
              <a:solidFill>
                <a:srgbClr val="0000FF"/>
              </a:solidFill>
              <a:latin typeface="隶书" pitchFamily="1" charset="-122"/>
              <a:ea typeface="隶书" pitchFamily="1" charset="-122"/>
            </a:endParaRPr>
          </a:p>
        </p:txBody>
      </p:sp>
      <p:sp>
        <p:nvSpPr>
          <p:cNvPr id="39939" name="文本框 19459"/>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宋体" panose="02010600030101010101" pitchFamily="2" charset="-122"/>
                <a:ea typeface="宋体" panose="02010600030101010101" pitchFamily="2" charset="-122"/>
              </a:rPr>
              <a:t>1.1  </a:t>
            </a:r>
            <a:r>
              <a:rPr lang="zh-CN" altLang="en-US" sz="2000" b="1" dirty="0">
                <a:solidFill>
                  <a:srgbClr val="FF6600"/>
                </a:solidFill>
                <a:latin typeface="宋体" panose="02010600030101010101" pitchFamily="2" charset="-122"/>
                <a:ea typeface="宋体" panose="02010600030101010101" pitchFamily="2" charset="-122"/>
              </a:rPr>
              <a:t>工程造价的基本概念</a:t>
            </a:r>
            <a:endParaRPr lang="zh-CN" altLang="en-US" sz="2000" b="1" dirty="0">
              <a:solidFill>
                <a:srgbClr val="FF6600"/>
              </a:solidFill>
              <a:latin typeface="宋体" panose="02010600030101010101" pitchFamily="2" charset="-122"/>
              <a:ea typeface="宋体" panose="02010600030101010101" pitchFamily="2" charset="-122"/>
            </a:endParaRPr>
          </a:p>
        </p:txBody>
      </p:sp>
    </p:spTree>
  </p:cSld>
  <p:clrMapOvr>
    <a:masterClrMapping/>
  </p:clrMapOvr>
  <p:transition spd="med">
    <p:cover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标题 20481"/>
          <p:cNvSpPr>
            <a:spLocks noGrp="1"/>
          </p:cNvSpPr>
          <p:nvPr>
            <p:ph type="title"/>
          </p:nvPr>
        </p:nvSpPr>
        <p:spPr>
          <a:xfrm>
            <a:off x="655638" y="512763"/>
            <a:ext cx="7778750" cy="735012"/>
          </a:xfrm>
        </p:spPr>
        <p:txBody>
          <a:bodyPr anchor="b"/>
          <a:p>
            <a:r>
              <a:rPr lang="en-US" altLang="zh-CN" b="1" dirty="0">
                <a:solidFill>
                  <a:srgbClr val="009900"/>
                </a:solidFill>
                <a:latin typeface="宋体" panose="02010600030101010101" pitchFamily="2" charset="-122"/>
              </a:rPr>
              <a:t>1.1.3</a:t>
            </a:r>
            <a:r>
              <a:rPr lang="zh-CN" altLang="en-US" b="1" dirty="0">
                <a:solidFill>
                  <a:srgbClr val="009900"/>
                </a:solidFill>
                <a:latin typeface="宋体" panose="02010600030101010101" pitchFamily="2" charset="-122"/>
              </a:rPr>
              <a:t>工程投资</a:t>
            </a:r>
            <a:endParaRPr lang="zh-CN" altLang="en-US" b="1" dirty="0">
              <a:solidFill>
                <a:srgbClr val="009900"/>
              </a:solidFill>
              <a:latin typeface="宋体" panose="02010600030101010101" pitchFamily="2" charset="-122"/>
            </a:endParaRPr>
          </a:p>
        </p:txBody>
      </p:sp>
      <p:sp>
        <p:nvSpPr>
          <p:cNvPr id="40962" name="文本框 20482"/>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宋体" panose="02010600030101010101" pitchFamily="2" charset="-122"/>
                <a:ea typeface="宋体" panose="02010600030101010101" pitchFamily="2" charset="-122"/>
              </a:rPr>
              <a:t>1.1  </a:t>
            </a:r>
            <a:r>
              <a:rPr lang="zh-CN" altLang="en-US" sz="2000" b="1" dirty="0">
                <a:solidFill>
                  <a:srgbClr val="FF6600"/>
                </a:solidFill>
                <a:latin typeface="宋体" panose="02010600030101010101" pitchFamily="2" charset="-122"/>
                <a:ea typeface="宋体" panose="02010600030101010101" pitchFamily="2" charset="-122"/>
              </a:rPr>
              <a:t>工程造价的基本概念</a:t>
            </a:r>
            <a:endParaRPr lang="zh-CN" altLang="en-US" sz="2000" b="1" dirty="0">
              <a:solidFill>
                <a:srgbClr val="FF6600"/>
              </a:solidFill>
              <a:latin typeface="宋体" panose="02010600030101010101" pitchFamily="2" charset="-122"/>
              <a:ea typeface="宋体" panose="02010600030101010101" pitchFamily="2" charset="-122"/>
            </a:endParaRPr>
          </a:p>
        </p:txBody>
      </p:sp>
      <p:grpSp>
        <p:nvGrpSpPr>
          <p:cNvPr id="40963" name="组合 20483"/>
          <p:cNvGrpSpPr>
            <a:grpSpLocks noChangeAspect="1"/>
          </p:cNvGrpSpPr>
          <p:nvPr/>
        </p:nvGrpSpPr>
        <p:grpSpPr>
          <a:xfrm>
            <a:off x="827088" y="1700213"/>
            <a:ext cx="6624637" cy="4537075"/>
            <a:chOff x="0" y="0"/>
            <a:chExt cx="7740" cy="5771"/>
          </a:xfrm>
        </p:grpSpPr>
        <p:sp>
          <p:nvSpPr>
            <p:cNvPr id="40964" name="矩形 20484"/>
            <p:cNvSpPr>
              <a:spLocks noChangeAspect="1"/>
            </p:cNvSpPr>
            <p:nvPr/>
          </p:nvSpPr>
          <p:spPr>
            <a:xfrm>
              <a:off x="0" y="0"/>
              <a:ext cx="7740" cy="5771"/>
            </a:xfrm>
            <a:prstGeom prst="rect">
              <a:avLst/>
            </a:prstGeom>
            <a:noFill/>
            <a:ln w="9525">
              <a:noFill/>
            </a:ln>
          </p:spPr>
          <p:txBody>
            <a:bodyPr anchor="t"/>
            <a:p>
              <a:endParaRPr lang="zh-CN" altLang="en-US">
                <a:latin typeface="Verdana" panose="020B0604030504040204" pitchFamily="2" charset="0"/>
                <a:ea typeface="宋体" panose="02010600030101010101" pitchFamily="2" charset="-122"/>
              </a:endParaRPr>
            </a:p>
          </p:txBody>
        </p:sp>
        <p:grpSp>
          <p:nvGrpSpPr>
            <p:cNvPr id="40965" name="组合 20485"/>
            <p:cNvGrpSpPr/>
            <p:nvPr/>
          </p:nvGrpSpPr>
          <p:grpSpPr>
            <a:xfrm>
              <a:off x="900" y="0"/>
              <a:ext cx="6123" cy="5771"/>
              <a:chOff x="0" y="0"/>
              <a:chExt cx="6123" cy="5771"/>
            </a:xfrm>
          </p:grpSpPr>
          <p:sp>
            <p:nvSpPr>
              <p:cNvPr id="40966" name="文本框 20486"/>
              <p:cNvSpPr txBox="1"/>
              <p:nvPr/>
            </p:nvSpPr>
            <p:spPr>
              <a:xfrm>
                <a:off x="0" y="2340"/>
                <a:ext cx="1079" cy="467"/>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投资分类</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67" name="文本框 20487"/>
              <p:cNvSpPr txBox="1"/>
              <p:nvPr/>
            </p:nvSpPr>
            <p:spPr>
              <a:xfrm>
                <a:off x="1620" y="156"/>
                <a:ext cx="1981" cy="780"/>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按投资在再生产过程的周转方式分类</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68" name="文本框 20488"/>
              <p:cNvSpPr txBox="1"/>
              <p:nvPr/>
            </p:nvSpPr>
            <p:spPr>
              <a:xfrm>
                <a:off x="1620" y="1248"/>
                <a:ext cx="1981" cy="465"/>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按投资领域分类</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69" name="文本框 20489"/>
              <p:cNvSpPr txBox="1"/>
              <p:nvPr/>
            </p:nvSpPr>
            <p:spPr>
              <a:xfrm>
                <a:off x="1620" y="2496"/>
                <a:ext cx="1981" cy="467"/>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按投资方式分类</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70" name="文本框 20490"/>
              <p:cNvSpPr txBox="1"/>
              <p:nvPr/>
            </p:nvSpPr>
            <p:spPr>
              <a:xfrm>
                <a:off x="1620" y="3588"/>
                <a:ext cx="1981" cy="468"/>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按投资主体分类</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71" name="文本框 20491"/>
              <p:cNvSpPr txBox="1"/>
              <p:nvPr/>
            </p:nvSpPr>
            <p:spPr>
              <a:xfrm>
                <a:off x="1620" y="4992"/>
                <a:ext cx="1981" cy="468"/>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按投资来源国别分类</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72" name="文本框 20492"/>
              <p:cNvSpPr txBox="1"/>
              <p:nvPr/>
            </p:nvSpPr>
            <p:spPr>
              <a:xfrm>
                <a:off x="4140" y="0"/>
                <a:ext cx="1983" cy="466"/>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固定资产投资</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73" name="文本框 20493"/>
              <p:cNvSpPr txBox="1"/>
              <p:nvPr/>
            </p:nvSpPr>
            <p:spPr>
              <a:xfrm>
                <a:off x="4140" y="469"/>
                <a:ext cx="1983" cy="467"/>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流动资产投资</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74" name="文本框 20494"/>
              <p:cNvSpPr txBox="1"/>
              <p:nvPr/>
            </p:nvSpPr>
            <p:spPr>
              <a:xfrm>
                <a:off x="4140" y="1092"/>
                <a:ext cx="1983" cy="466"/>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生产经营性投资</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75" name="文本框 20495"/>
              <p:cNvSpPr txBox="1"/>
              <p:nvPr/>
            </p:nvSpPr>
            <p:spPr>
              <a:xfrm>
                <a:off x="4140" y="1560"/>
                <a:ext cx="1983" cy="468"/>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非生产经营性投资</a:t>
                </a:r>
                <a:endParaRPr lang="zh-CN" altLang="en-US" sz="1200" b="1" dirty="0">
                  <a:solidFill>
                    <a:schemeClr val="accent2"/>
                  </a:solidFill>
                  <a:latin typeface="Times New Roman" panose="02020603050405020304" pitchFamily="2" charset="0"/>
                  <a:ea typeface="宋体" panose="02010600030101010101" pitchFamily="2" charset="-122"/>
                </a:endParaRPr>
              </a:p>
              <a:p>
                <a:pPr algn="ctr">
                  <a:lnSpc>
                    <a:spcPct val="140000"/>
                  </a:lnSpc>
                </a:pP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76" name="文本框 20496"/>
              <p:cNvSpPr txBox="1"/>
              <p:nvPr/>
            </p:nvSpPr>
            <p:spPr>
              <a:xfrm>
                <a:off x="4140" y="2184"/>
                <a:ext cx="1983" cy="467"/>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直接投资</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77" name="文本框 20497"/>
              <p:cNvSpPr txBox="1"/>
              <p:nvPr/>
            </p:nvSpPr>
            <p:spPr>
              <a:xfrm>
                <a:off x="4140" y="2652"/>
                <a:ext cx="1983" cy="466"/>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间接投资</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78" name="文本框 20498"/>
              <p:cNvSpPr txBox="1"/>
              <p:nvPr/>
            </p:nvSpPr>
            <p:spPr>
              <a:xfrm>
                <a:off x="4140" y="3275"/>
                <a:ext cx="1983" cy="468"/>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政府投资</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79" name="文本框 20499"/>
              <p:cNvSpPr txBox="1"/>
              <p:nvPr/>
            </p:nvSpPr>
            <p:spPr>
              <a:xfrm>
                <a:off x="4140" y="3744"/>
                <a:ext cx="1983" cy="467"/>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企业投资</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80" name="文本框 20500"/>
              <p:cNvSpPr txBox="1"/>
              <p:nvPr/>
            </p:nvSpPr>
            <p:spPr>
              <a:xfrm>
                <a:off x="4140" y="4212"/>
                <a:ext cx="1983" cy="468"/>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个人投资</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81" name="文本框 20501"/>
              <p:cNvSpPr txBox="1"/>
              <p:nvPr/>
            </p:nvSpPr>
            <p:spPr>
              <a:xfrm>
                <a:off x="4140" y="4836"/>
                <a:ext cx="1983" cy="467"/>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国内投资</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82" name="文本框 20502"/>
              <p:cNvSpPr txBox="1"/>
              <p:nvPr/>
            </p:nvSpPr>
            <p:spPr>
              <a:xfrm>
                <a:off x="4140" y="5304"/>
                <a:ext cx="1983" cy="467"/>
              </a:xfrm>
              <a:prstGeom prst="rect">
                <a:avLst/>
              </a:prstGeom>
              <a:solidFill>
                <a:srgbClr val="FFFFFF"/>
              </a:solidFill>
              <a:ln w="9525" cap="flat" cmpd="sng">
                <a:solidFill>
                  <a:srgbClr val="000000"/>
                </a:solidFill>
                <a:prstDash val="solid"/>
                <a:miter/>
                <a:headEnd type="none" w="med" len="med"/>
                <a:tailEnd type="none" w="med" len="med"/>
              </a:ln>
            </p:spPr>
            <p:txBody>
              <a:bodyPr anchor="t"/>
              <a:p>
                <a:pPr algn="just">
                  <a:lnSpc>
                    <a:spcPct val="140000"/>
                  </a:lnSpc>
                </a:pPr>
                <a:r>
                  <a:rPr lang="zh-CN" altLang="en-US" sz="1200" b="1" dirty="0">
                    <a:solidFill>
                      <a:schemeClr val="accent2"/>
                    </a:solidFill>
                    <a:latin typeface="Times New Roman" panose="02020603050405020304" pitchFamily="2" charset="0"/>
                    <a:ea typeface="宋体" panose="02010600030101010101" pitchFamily="2" charset="-122"/>
                  </a:rPr>
                  <a:t>国外投资</a:t>
                </a:r>
                <a:endParaRPr lang="zh-CN" altLang="en-US" sz="1200" b="1" dirty="0">
                  <a:solidFill>
                    <a:schemeClr val="accent2"/>
                  </a:solidFill>
                  <a:latin typeface="Verdana" panose="020B0604030504040204" pitchFamily="2" charset="0"/>
                  <a:ea typeface="宋体" panose="02010600030101010101" pitchFamily="2" charset="-122"/>
                </a:endParaRPr>
              </a:p>
            </p:txBody>
          </p:sp>
          <p:sp>
            <p:nvSpPr>
              <p:cNvPr id="40983" name="直接连接符 20503"/>
              <p:cNvSpPr/>
              <p:nvPr/>
            </p:nvSpPr>
            <p:spPr>
              <a:xfrm>
                <a:off x="1260" y="469"/>
                <a:ext cx="1" cy="4679"/>
              </a:xfrm>
              <a:prstGeom prst="line">
                <a:avLst/>
              </a:prstGeom>
              <a:ln w="9525" cap="flat" cmpd="sng">
                <a:solidFill>
                  <a:srgbClr val="000000"/>
                </a:solidFill>
                <a:prstDash val="solid"/>
                <a:round/>
                <a:headEnd type="none" w="med" len="med"/>
                <a:tailEnd type="none" w="med" len="med"/>
              </a:ln>
            </p:spPr>
          </p:sp>
          <p:sp>
            <p:nvSpPr>
              <p:cNvPr id="40984" name="直接连接符 20504"/>
              <p:cNvSpPr/>
              <p:nvPr/>
            </p:nvSpPr>
            <p:spPr>
              <a:xfrm>
                <a:off x="1080" y="2652"/>
                <a:ext cx="540" cy="0"/>
              </a:xfrm>
              <a:prstGeom prst="line">
                <a:avLst/>
              </a:prstGeom>
              <a:ln w="9525" cap="flat" cmpd="sng">
                <a:solidFill>
                  <a:srgbClr val="000000"/>
                </a:solidFill>
                <a:prstDash val="solid"/>
                <a:round/>
                <a:headEnd type="none" w="med" len="med"/>
                <a:tailEnd type="none" w="med" len="med"/>
              </a:ln>
            </p:spPr>
          </p:sp>
          <p:sp>
            <p:nvSpPr>
              <p:cNvPr id="40985" name="直接连接符 20505"/>
              <p:cNvSpPr/>
              <p:nvPr/>
            </p:nvSpPr>
            <p:spPr>
              <a:xfrm>
                <a:off x="1260" y="468"/>
                <a:ext cx="360" cy="0"/>
              </a:xfrm>
              <a:prstGeom prst="line">
                <a:avLst/>
              </a:prstGeom>
              <a:ln w="9525" cap="flat" cmpd="sng">
                <a:solidFill>
                  <a:srgbClr val="000000"/>
                </a:solidFill>
                <a:prstDash val="solid"/>
                <a:round/>
                <a:headEnd type="none" w="med" len="med"/>
                <a:tailEnd type="none" w="med" len="med"/>
              </a:ln>
            </p:spPr>
          </p:sp>
          <p:sp>
            <p:nvSpPr>
              <p:cNvPr id="40986" name="直接连接符 20506"/>
              <p:cNvSpPr/>
              <p:nvPr/>
            </p:nvSpPr>
            <p:spPr>
              <a:xfrm>
                <a:off x="1260" y="1560"/>
                <a:ext cx="360" cy="0"/>
              </a:xfrm>
              <a:prstGeom prst="line">
                <a:avLst/>
              </a:prstGeom>
              <a:ln w="9525" cap="flat" cmpd="sng">
                <a:solidFill>
                  <a:srgbClr val="000000"/>
                </a:solidFill>
                <a:prstDash val="solid"/>
                <a:round/>
                <a:headEnd type="none" w="med" len="med"/>
                <a:tailEnd type="none" w="med" len="med"/>
              </a:ln>
            </p:spPr>
          </p:sp>
          <p:sp>
            <p:nvSpPr>
              <p:cNvPr id="40987" name="直接连接符 20507"/>
              <p:cNvSpPr/>
              <p:nvPr/>
            </p:nvSpPr>
            <p:spPr>
              <a:xfrm>
                <a:off x="1260" y="3744"/>
                <a:ext cx="360" cy="0"/>
              </a:xfrm>
              <a:prstGeom prst="line">
                <a:avLst/>
              </a:prstGeom>
              <a:ln w="9525" cap="flat" cmpd="sng">
                <a:solidFill>
                  <a:srgbClr val="000000"/>
                </a:solidFill>
                <a:prstDash val="solid"/>
                <a:round/>
                <a:headEnd type="none" w="med" len="med"/>
                <a:tailEnd type="none" w="med" len="med"/>
              </a:ln>
            </p:spPr>
          </p:sp>
          <p:sp>
            <p:nvSpPr>
              <p:cNvPr id="40988" name="直接连接符 20508"/>
              <p:cNvSpPr/>
              <p:nvPr/>
            </p:nvSpPr>
            <p:spPr>
              <a:xfrm>
                <a:off x="1260" y="5148"/>
                <a:ext cx="360" cy="0"/>
              </a:xfrm>
              <a:prstGeom prst="line">
                <a:avLst/>
              </a:prstGeom>
              <a:ln w="9525" cap="flat" cmpd="sng">
                <a:solidFill>
                  <a:srgbClr val="000000"/>
                </a:solidFill>
                <a:prstDash val="solid"/>
                <a:round/>
                <a:headEnd type="none" w="med" len="med"/>
                <a:tailEnd type="none" w="med" len="med"/>
              </a:ln>
            </p:spPr>
          </p:sp>
          <p:sp>
            <p:nvSpPr>
              <p:cNvPr id="40989" name="直接连接符 20509"/>
              <p:cNvSpPr/>
              <p:nvPr/>
            </p:nvSpPr>
            <p:spPr>
              <a:xfrm>
                <a:off x="3960" y="156"/>
                <a:ext cx="0" cy="624"/>
              </a:xfrm>
              <a:prstGeom prst="line">
                <a:avLst/>
              </a:prstGeom>
              <a:ln w="9525" cap="flat" cmpd="sng">
                <a:solidFill>
                  <a:srgbClr val="000000"/>
                </a:solidFill>
                <a:prstDash val="solid"/>
                <a:round/>
                <a:headEnd type="none" w="med" len="med"/>
                <a:tailEnd type="none" w="med" len="med"/>
              </a:ln>
            </p:spPr>
          </p:sp>
          <p:sp>
            <p:nvSpPr>
              <p:cNvPr id="40990" name="直接连接符 20510"/>
              <p:cNvSpPr/>
              <p:nvPr/>
            </p:nvSpPr>
            <p:spPr>
              <a:xfrm>
                <a:off x="3600" y="468"/>
                <a:ext cx="360" cy="0"/>
              </a:xfrm>
              <a:prstGeom prst="line">
                <a:avLst/>
              </a:prstGeom>
              <a:ln w="9525" cap="flat" cmpd="sng">
                <a:solidFill>
                  <a:srgbClr val="000000"/>
                </a:solidFill>
                <a:prstDash val="solid"/>
                <a:round/>
                <a:headEnd type="none" w="med" len="med"/>
                <a:tailEnd type="none" w="med" len="med"/>
              </a:ln>
            </p:spPr>
          </p:sp>
          <p:sp>
            <p:nvSpPr>
              <p:cNvPr id="40991" name="直接连接符 20511"/>
              <p:cNvSpPr/>
              <p:nvPr/>
            </p:nvSpPr>
            <p:spPr>
              <a:xfrm>
                <a:off x="3960" y="156"/>
                <a:ext cx="180" cy="0"/>
              </a:xfrm>
              <a:prstGeom prst="line">
                <a:avLst/>
              </a:prstGeom>
              <a:ln w="9525" cap="flat" cmpd="sng">
                <a:solidFill>
                  <a:srgbClr val="000000"/>
                </a:solidFill>
                <a:prstDash val="solid"/>
                <a:round/>
                <a:headEnd type="none" w="med" len="med"/>
                <a:tailEnd type="none" w="med" len="med"/>
              </a:ln>
            </p:spPr>
          </p:sp>
          <p:sp>
            <p:nvSpPr>
              <p:cNvPr id="40992" name="直接连接符 20512"/>
              <p:cNvSpPr/>
              <p:nvPr/>
            </p:nvSpPr>
            <p:spPr>
              <a:xfrm>
                <a:off x="3960" y="780"/>
                <a:ext cx="180" cy="0"/>
              </a:xfrm>
              <a:prstGeom prst="line">
                <a:avLst/>
              </a:prstGeom>
              <a:ln w="9525" cap="flat" cmpd="sng">
                <a:solidFill>
                  <a:srgbClr val="000000"/>
                </a:solidFill>
                <a:prstDash val="solid"/>
                <a:round/>
                <a:headEnd type="none" w="med" len="med"/>
                <a:tailEnd type="none" w="med" len="med"/>
              </a:ln>
            </p:spPr>
          </p:sp>
          <p:sp>
            <p:nvSpPr>
              <p:cNvPr id="40993" name="直接连接符 20513"/>
              <p:cNvSpPr/>
              <p:nvPr/>
            </p:nvSpPr>
            <p:spPr>
              <a:xfrm>
                <a:off x="3960" y="1248"/>
                <a:ext cx="0" cy="468"/>
              </a:xfrm>
              <a:prstGeom prst="line">
                <a:avLst/>
              </a:prstGeom>
              <a:ln w="9525" cap="flat" cmpd="sng">
                <a:solidFill>
                  <a:srgbClr val="000000"/>
                </a:solidFill>
                <a:prstDash val="solid"/>
                <a:round/>
                <a:headEnd type="none" w="med" len="med"/>
                <a:tailEnd type="none" w="med" len="med"/>
              </a:ln>
            </p:spPr>
          </p:sp>
          <p:sp>
            <p:nvSpPr>
              <p:cNvPr id="40994" name="直接连接符 20514"/>
              <p:cNvSpPr/>
              <p:nvPr/>
            </p:nvSpPr>
            <p:spPr>
              <a:xfrm>
                <a:off x="3600" y="1560"/>
                <a:ext cx="360" cy="0"/>
              </a:xfrm>
              <a:prstGeom prst="line">
                <a:avLst/>
              </a:prstGeom>
              <a:ln w="9525" cap="flat" cmpd="sng">
                <a:solidFill>
                  <a:srgbClr val="000000"/>
                </a:solidFill>
                <a:prstDash val="solid"/>
                <a:round/>
                <a:headEnd type="none" w="med" len="med"/>
                <a:tailEnd type="none" w="med" len="med"/>
              </a:ln>
            </p:spPr>
          </p:sp>
          <p:sp>
            <p:nvSpPr>
              <p:cNvPr id="40995" name="直接连接符 20515"/>
              <p:cNvSpPr/>
              <p:nvPr/>
            </p:nvSpPr>
            <p:spPr>
              <a:xfrm>
                <a:off x="3960" y="1248"/>
                <a:ext cx="180" cy="0"/>
              </a:xfrm>
              <a:prstGeom prst="line">
                <a:avLst/>
              </a:prstGeom>
              <a:ln w="9525" cap="flat" cmpd="sng">
                <a:solidFill>
                  <a:srgbClr val="000000"/>
                </a:solidFill>
                <a:prstDash val="solid"/>
                <a:round/>
                <a:headEnd type="none" w="med" len="med"/>
                <a:tailEnd type="none" w="med" len="med"/>
              </a:ln>
            </p:spPr>
          </p:sp>
          <p:sp>
            <p:nvSpPr>
              <p:cNvPr id="40996" name="直接连接符 20516"/>
              <p:cNvSpPr/>
              <p:nvPr/>
            </p:nvSpPr>
            <p:spPr>
              <a:xfrm>
                <a:off x="3960" y="1716"/>
                <a:ext cx="180" cy="0"/>
              </a:xfrm>
              <a:prstGeom prst="line">
                <a:avLst/>
              </a:prstGeom>
              <a:ln w="9525" cap="flat" cmpd="sng">
                <a:solidFill>
                  <a:srgbClr val="000000"/>
                </a:solidFill>
                <a:prstDash val="solid"/>
                <a:round/>
                <a:headEnd type="none" w="med" len="med"/>
                <a:tailEnd type="none" w="med" len="med"/>
              </a:ln>
            </p:spPr>
          </p:sp>
          <p:sp>
            <p:nvSpPr>
              <p:cNvPr id="40997" name="直接连接符 20517"/>
              <p:cNvSpPr/>
              <p:nvPr/>
            </p:nvSpPr>
            <p:spPr>
              <a:xfrm>
                <a:off x="3960" y="2496"/>
                <a:ext cx="1" cy="468"/>
              </a:xfrm>
              <a:prstGeom prst="line">
                <a:avLst/>
              </a:prstGeom>
              <a:ln w="9525" cap="flat" cmpd="sng">
                <a:solidFill>
                  <a:srgbClr val="000000"/>
                </a:solidFill>
                <a:prstDash val="solid"/>
                <a:round/>
                <a:headEnd type="none" w="med" len="med"/>
                <a:tailEnd type="none" w="med" len="med"/>
              </a:ln>
            </p:spPr>
          </p:sp>
          <p:sp>
            <p:nvSpPr>
              <p:cNvPr id="40998" name="直接连接符 20518"/>
              <p:cNvSpPr/>
              <p:nvPr/>
            </p:nvSpPr>
            <p:spPr>
              <a:xfrm>
                <a:off x="3960" y="2496"/>
                <a:ext cx="180" cy="0"/>
              </a:xfrm>
              <a:prstGeom prst="line">
                <a:avLst/>
              </a:prstGeom>
              <a:ln w="9525" cap="flat" cmpd="sng">
                <a:solidFill>
                  <a:srgbClr val="000000"/>
                </a:solidFill>
                <a:prstDash val="solid"/>
                <a:round/>
                <a:headEnd type="none" w="med" len="med"/>
                <a:tailEnd type="none" w="med" len="med"/>
              </a:ln>
            </p:spPr>
          </p:sp>
          <p:sp>
            <p:nvSpPr>
              <p:cNvPr id="40999" name="直接连接符 20519"/>
              <p:cNvSpPr/>
              <p:nvPr/>
            </p:nvSpPr>
            <p:spPr>
              <a:xfrm>
                <a:off x="3960" y="2964"/>
                <a:ext cx="180" cy="0"/>
              </a:xfrm>
              <a:prstGeom prst="line">
                <a:avLst/>
              </a:prstGeom>
              <a:ln w="9525" cap="flat" cmpd="sng">
                <a:solidFill>
                  <a:srgbClr val="000000"/>
                </a:solidFill>
                <a:prstDash val="solid"/>
                <a:round/>
                <a:headEnd type="none" w="med" len="med"/>
                <a:tailEnd type="none" w="med" len="med"/>
              </a:ln>
            </p:spPr>
          </p:sp>
          <p:sp>
            <p:nvSpPr>
              <p:cNvPr id="41000" name="直接连接符 20520"/>
              <p:cNvSpPr/>
              <p:nvPr/>
            </p:nvSpPr>
            <p:spPr>
              <a:xfrm>
                <a:off x="3600" y="2652"/>
                <a:ext cx="360" cy="0"/>
              </a:xfrm>
              <a:prstGeom prst="line">
                <a:avLst/>
              </a:prstGeom>
              <a:ln w="9525" cap="flat" cmpd="sng">
                <a:solidFill>
                  <a:srgbClr val="000000"/>
                </a:solidFill>
                <a:prstDash val="solid"/>
                <a:round/>
                <a:headEnd type="none" w="med" len="med"/>
                <a:tailEnd type="none" w="med" len="med"/>
              </a:ln>
            </p:spPr>
          </p:sp>
          <p:sp>
            <p:nvSpPr>
              <p:cNvPr id="41001" name="直接连接符 20521"/>
              <p:cNvSpPr/>
              <p:nvPr/>
            </p:nvSpPr>
            <p:spPr>
              <a:xfrm>
                <a:off x="3960" y="3432"/>
                <a:ext cx="0" cy="936"/>
              </a:xfrm>
              <a:prstGeom prst="line">
                <a:avLst/>
              </a:prstGeom>
              <a:ln w="9525" cap="flat" cmpd="sng">
                <a:solidFill>
                  <a:srgbClr val="000000"/>
                </a:solidFill>
                <a:prstDash val="solid"/>
                <a:round/>
                <a:headEnd type="none" w="med" len="med"/>
                <a:tailEnd type="none" w="med" len="med"/>
              </a:ln>
            </p:spPr>
          </p:sp>
          <p:sp>
            <p:nvSpPr>
              <p:cNvPr id="41002" name="直接连接符 20522"/>
              <p:cNvSpPr/>
              <p:nvPr/>
            </p:nvSpPr>
            <p:spPr>
              <a:xfrm>
                <a:off x="3960" y="3432"/>
                <a:ext cx="180" cy="0"/>
              </a:xfrm>
              <a:prstGeom prst="line">
                <a:avLst/>
              </a:prstGeom>
              <a:ln w="9525" cap="flat" cmpd="sng">
                <a:solidFill>
                  <a:srgbClr val="000000"/>
                </a:solidFill>
                <a:prstDash val="solid"/>
                <a:round/>
                <a:headEnd type="none" w="med" len="med"/>
                <a:tailEnd type="none" w="med" len="med"/>
              </a:ln>
            </p:spPr>
          </p:sp>
          <p:sp>
            <p:nvSpPr>
              <p:cNvPr id="41003" name="直接连接符 20523"/>
              <p:cNvSpPr/>
              <p:nvPr/>
            </p:nvSpPr>
            <p:spPr>
              <a:xfrm>
                <a:off x="3960" y="3900"/>
                <a:ext cx="180" cy="0"/>
              </a:xfrm>
              <a:prstGeom prst="line">
                <a:avLst/>
              </a:prstGeom>
              <a:ln w="9525" cap="flat" cmpd="sng">
                <a:solidFill>
                  <a:srgbClr val="000000"/>
                </a:solidFill>
                <a:prstDash val="solid"/>
                <a:round/>
                <a:headEnd type="none" w="med" len="med"/>
                <a:tailEnd type="none" w="med" len="med"/>
              </a:ln>
            </p:spPr>
          </p:sp>
          <p:sp>
            <p:nvSpPr>
              <p:cNvPr id="41004" name="直接连接符 20524"/>
              <p:cNvSpPr/>
              <p:nvPr/>
            </p:nvSpPr>
            <p:spPr>
              <a:xfrm>
                <a:off x="3960" y="4368"/>
                <a:ext cx="180" cy="0"/>
              </a:xfrm>
              <a:prstGeom prst="line">
                <a:avLst/>
              </a:prstGeom>
              <a:ln w="9525" cap="flat" cmpd="sng">
                <a:solidFill>
                  <a:srgbClr val="000000"/>
                </a:solidFill>
                <a:prstDash val="solid"/>
                <a:round/>
                <a:headEnd type="none" w="med" len="med"/>
                <a:tailEnd type="none" w="med" len="med"/>
              </a:ln>
            </p:spPr>
          </p:sp>
          <p:sp>
            <p:nvSpPr>
              <p:cNvPr id="41005" name="直接连接符 20525"/>
              <p:cNvSpPr/>
              <p:nvPr/>
            </p:nvSpPr>
            <p:spPr>
              <a:xfrm>
                <a:off x="3600" y="3900"/>
                <a:ext cx="360" cy="0"/>
              </a:xfrm>
              <a:prstGeom prst="line">
                <a:avLst/>
              </a:prstGeom>
              <a:ln w="9525" cap="flat" cmpd="sng">
                <a:solidFill>
                  <a:srgbClr val="000000"/>
                </a:solidFill>
                <a:prstDash val="solid"/>
                <a:round/>
                <a:headEnd type="none" w="med" len="med"/>
                <a:tailEnd type="none" w="med" len="med"/>
              </a:ln>
            </p:spPr>
          </p:sp>
          <p:sp>
            <p:nvSpPr>
              <p:cNvPr id="41006" name="直接连接符 20526"/>
              <p:cNvSpPr/>
              <p:nvPr/>
            </p:nvSpPr>
            <p:spPr>
              <a:xfrm>
                <a:off x="3960" y="4992"/>
                <a:ext cx="0" cy="624"/>
              </a:xfrm>
              <a:prstGeom prst="line">
                <a:avLst/>
              </a:prstGeom>
              <a:ln w="9525" cap="flat" cmpd="sng">
                <a:solidFill>
                  <a:srgbClr val="000000"/>
                </a:solidFill>
                <a:prstDash val="solid"/>
                <a:round/>
                <a:headEnd type="none" w="med" len="med"/>
                <a:tailEnd type="none" w="med" len="med"/>
              </a:ln>
            </p:spPr>
          </p:sp>
          <p:sp>
            <p:nvSpPr>
              <p:cNvPr id="41007" name="直接连接符 20527"/>
              <p:cNvSpPr/>
              <p:nvPr/>
            </p:nvSpPr>
            <p:spPr>
              <a:xfrm>
                <a:off x="3960" y="4992"/>
                <a:ext cx="180" cy="0"/>
              </a:xfrm>
              <a:prstGeom prst="line">
                <a:avLst/>
              </a:prstGeom>
              <a:ln w="9525" cap="flat" cmpd="sng">
                <a:solidFill>
                  <a:srgbClr val="000000"/>
                </a:solidFill>
                <a:prstDash val="solid"/>
                <a:round/>
                <a:headEnd type="none" w="med" len="med"/>
                <a:tailEnd type="none" w="med" len="med"/>
              </a:ln>
            </p:spPr>
          </p:sp>
          <p:sp>
            <p:nvSpPr>
              <p:cNvPr id="41008" name="直接连接符 20528"/>
              <p:cNvSpPr/>
              <p:nvPr/>
            </p:nvSpPr>
            <p:spPr>
              <a:xfrm>
                <a:off x="3960" y="5616"/>
                <a:ext cx="180" cy="0"/>
              </a:xfrm>
              <a:prstGeom prst="line">
                <a:avLst/>
              </a:prstGeom>
              <a:ln w="9525" cap="flat" cmpd="sng">
                <a:solidFill>
                  <a:srgbClr val="000000"/>
                </a:solidFill>
                <a:prstDash val="solid"/>
                <a:round/>
                <a:headEnd type="none" w="med" len="med"/>
                <a:tailEnd type="none" w="med" len="med"/>
              </a:ln>
            </p:spPr>
          </p:sp>
          <p:sp>
            <p:nvSpPr>
              <p:cNvPr id="41009" name="直接连接符 20529"/>
              <p:cNvSpPr/>
              <p:nvPr/>
            </p:nvSpPr>
            <p:spPr>
              <a:xfrm>
                <a:off x="3600" y="5304"/>
                <a:ext cx="360" cy="0"/>
              </a:xfrm>
              <a:prstGeom prst="line">
                <a:avLst/>
              </a:prstGeom>
              <a:ln w="9525" cap="flat" cmpd="sng">
                <a:solidFill>
                  <a:srgbClr val="000000"/>
                </a:solidFill>
                <a:prstDash val="solid"/>
                <a:round/>
                <a:headEnd type="none" w="med" len="med"/>
                <a:tailEnd type="none" w="med" len="med"/>
              </a:ln>
            </p:spPr>
          </p:sp>
        </p:grpSp>
      </p:grpSp>
    </p:spTree>
  </p:cSld>
  <p:clrMapOvr>
    <a:masterClrMapping/>
  </p:clrMapOvr>
  <p:transition spd="med">
    <p:cover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标题 21505"/>
          <p:cNvSpPr>
            <a:spLocks noGrp="1"/>
          </p:cNvSpPr>
          <p:nvPr>
            <p:ph type="title"/>
          </p:nvPr>
        </p:nvSpPr>
        <p:spPr>
          <a:xfrm>
            <a:off x="655638" y="512763"/>
            <a:ext cx="7778750" cy="735012"/>
          </a:xfrm>
        </p:spPr>
        <p:txBody>
          <a:bodyPr anchor="b"/>
          <a:p>
            <a:r>
              <a:rPr lang="en-US" altLang="zh-CN" sz="4200" b="1" dirty="0">
                <a:solidFill>
                  <a:srgbClr val="009900"/>
                </a:solidFill>
                <a:latin typeface="宋体" panose="02010600030101010101" pitchFamily="2" charset="-122"/>
              </a:rPr>
              <a:t>1.1.3</a:t>
            </a:r>
            <a:r>
              <a:rPr lang="zh-CN" altLang="en-US" sz="4200" b="1" dirty="0">
                <a:solidFill>
                  <a:srgbClr val="009900"/>
                </a:solidFill>
                <a:latin typeface="宋体" panose="02010600030101010101" pitchFamily="2" charset="-122"/>
              </a:rPr>
              <a:t>工程投资</a:t>
            </a:r>
            <a:endParaRPr lang="zh-CN" altLang="en-US" sz="4200" b="1" dirty="0">
              <a:solidFill>
                <a:srgbClr val="009900"/>
              </a:solidFill>
              <a:latin typeface="宋体" panose="02010600030101010101" pitchFamily="2" charset="-122"/>
            </a:endParaRPr>
          </a:p>
        </p:txBody>
      </p:sp>
      <p:sp>
        <p:nvSpPr>
          <p:cNvPr id="41986" name="文本占位符 21506"/>
          <p:cNvSpPr>
            <a:spLocks noGrp="1"/>
          </p:cNvSpPr>
          <p:nvPr>
            <p:ph idx="1"/>
          </p:nvPr>
        </p:nvSpPr>
        <p:spPr>
          <a:xfrm>
            <a:off x="1136650" y="2051050"/>
            <a:ext cx="7350125" cy="3937000"/>
          </a:xfrm>
        </p:spPr>
        <p:txBody>
          <a:bodyPr anchor="t"/>
          <a:p>
            <a:pPr>
              <a:buNone/>
            </a:pPr>
            <a:r>
              <a:rPr lang="en-US" altLang="zh-CN" sz="2800" b="1" dirty="0">
                <a:solidFill>
                  <a:srgbClr val="0000FF"/>
                </a:solidFill>
                <a:latin typeface="隶书" pitchFamily="1" charset="-122"/>
                <a:ea typeface="隶书" pitchFamily="1" charset="-122"/>
              </a:rPr>
              <a:t>3.</a:t>
            </a:r>
            <a:r>
              <a:rPr lang="zh-CN" altLang="en-US" sz="2800" b="1" dirty="0">
                <a:solidFill>
                  <a:srgbClr val="0000FF"/>
                </a:solidFill>
                <a:latin typeface="隶书" pitchFamily="1" charset="-122"/>
                <a:ea typeface="隶书" pitchFamily="1" charset="-122"/>
              </a:rPr>
              <a:t>建设项目总投资</a:t>
            </a:r>
            <a:r>
              <a:rPr lang="zh-CN" altLang="en-US" dirty="0"/>
              <a:t> </a:t>
            </a:r>
            <a:endParaRPr lang="zh-CN" altLang="en-US" dirty="0"/>
          </a:p>
          <a:p>
            <a:pPr>
              <a:buNone/>
            </a:pPr>
            <a:r>
              <a:rPr lang="zh-CN" altLang="en-US" sz="2400" dirty="0"/>
              <a:t>          </a:t>
            </a:r>
            <a:r>
              <a:rPr lang="zh-CN" altLang="en-US" sz="2400" b="1" dirty="0">
                <a:ea typeface="楷体_GB2312" pitchFamily="1" charset="-122"/>
              </a:rPr>
              <a:t>指投资主体为获取预期收益，在选定的建设项目上投入所需的全部资金的经济行为。</a:t>
            </a:r>
            <a:r>
              <a:rPr lang="zh-CN" altLang="en-US" dirty="0"/>
              <a:t> </a:t>
            </a:r>
            <a:endParaRPr lang="zh-CN" altLang="en-US" dirty="0"/>
          </a:p>
          <a:p>
            <a:pPr>
              <a:buNone/>
            </a:pPr>
            <a:r>
              <a:rPr lang="en-US" altLang="zh-CN" sz="2800" b="1" dirty="0">
                <a:solidFill>
                  <a:srgbClr val="0000FF"/>
                </a:solidFill>
                <a:latin typeface="隶书" pitchFamily="1" charset="-122"/>
                <a:ea typeface="隶书" pitchFamily="1" charset="-122"/>
              </a:rPr>
              <a:t>4.</a:t>
            </a:r>
            <a:r>
              <a:rPr lang="zh-CN" altLang="en-US" sz="2800" b="1" dirty="0">
                <a:solidFill>
                  <a:srgbClr val="0000FF"/>
                </a:solidFill>
                <a:latin typeface="隶书" pitchFamily="1" charset="-122"/>
                <a:ea typeface="隶书" pitchFamily="1" charset="-122"/>
              </a:rPr>
              <a:t>固定资产投资</a:t>
            </a:r>
            <a:endParaRPr lang="zh-CN" altLang="en-US" sz="2800" b="1" dirty="0">
              <a:solidFill>
                <a:srgbClr val="0000FF"/>
              </a:solidFill>
              <a:latin typeface="隶书" pitchFamily="1" charset="-122"/>
              <a:ea typeface="隶书" pitchFamily="1" charset="-122"/>
            </a:endParaRPr>
          </a:p>
          <a:p>
            <a:pPr>
              <a:buNone/>
            </a:pPr>
            <a:r>
              <a:rPr lang="zh-CN" altLang="en-US" sz="2400" dirty="0">
                <a:latin typeface="楷体_GB2312" pitchFamily="1" charset="-122"/>
                <a:ea typeface="楷体_GB2312" pitchFamily="1" charset="-122"/>
              </a:rPr>
              <a:t>       </a:t>
            </a:r>
            <a:r>
              <a:rPr lang="zh-CN" altLang="en-US" sz="2400" b="1" dirty="0">
                <a:latin typeface="楷体_GB2312" pitchFamily="1" charset="-122"/>
                <a:ea typeface="楷体_GB2312" pitchFamily="1" charset="-122"/>
              </a:rPr>
              <a:t>是投资主体为了特定的目的，达到预期收益（效益）的资金垫付行为。</a:t>
            </a:r>
            <a:r>
              <a:rPr lang="zh-CN" altLang="en-US" b="1" dirty="0"/>
              <a:t> </a:t>
            </a:r>
            <a:endParaRPr lang="zh-CN" altLang="en-US" b="1" dirty="0"/>
          </a:p>
          <a:p>
            <a:pPr>
              <a:buNone/>
            </a:pPr>
            <a:endParaRPr lang="zh-CN" altLang="en-US" b="1" dirty="0"/>
          </a:p>
        </p:txBody>
      </p:sp>
      <p:sp>
        <p:nvSpPr>
          <p:cNvPr id="41987" name="文本框 21507"/>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宋体" panose="02010600030101010101" pitchFamily="2" charset="-122"/>
                <a:ea typeface="宋体" panose="02010600030101010101" pitchFamily="2" charset="-122"/>
              </a:rPr>
              <a:t>1.1  </a:t>
            </a:r>
            <a:r>
              <a:rPr lang="zh-CN" altLang="en-US" sz="2000" b="1" dirty="0">
                <a:solidFill>
                  <a:srgbClr val="FF6600"/>
                </a:solidFill>
                <a:latin typeface="宋体" panose="02010600030101010101" pitchFamily="2" charset="-122"/>
                <a:ea typeface="宋体" panose="02010600030101010101" pitchFamily="2" charset="-122"/>
              </a:rPr>
              <a:t>工程造价的基本概念</a:t>
            </a:r>
            <a:endParaRPr lang="zh-CN" altLang="en-US" sz="2000" b="1" dirty="0">
              <a:solidFill>
                <a:srgbClr val="FF6600"/>
              </a:solidFill>
              <a:latin typeface="宋体" panose="02010600030101010101" pitchFamily="2" charset="-122"/>
              <a:ea typeface="宋体" panose="02010600030101010101" pitchFamily="2" charset="-122"/>
            </a:endParaRPr>
          </a:p>
        </p:txBody>
      </p:sp>
    </p:spTree>
  </p:cSld>
  <p:clrMapOvr>
    <a:masterClrMapping/>
  </p:clrMapOvr>
  <p:transition spd="med">
    <p:cover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标题 22529"/>
          <p:cNvSpPr>
            <a:spLocks noGrp="1"/>
          </p:cNvSpPr>
          <p:nvPr>
            <p:ph type="title"/>
          </p:nvPr>
        </p:nvSpPr>
        <p:spPr>
          <a:xfrm>
            <a:off x="655638" y="512763"/>
            <a:ext cx="7778750" cy="735012"/>
          </a:xfrm>
        </p:spPr>
        <p:txBody>
          <a:bodyPr anchor="b"/>
          <a:p>
            <a:r>
              <a:rPr lang="en-US" altLang="zh-CN" b="1" dirty="0">
                <a:solidFill>
                  <a:srgbClr val="009900"/>
                </a:solidFill>
                <a:latin typeface="宋体" panose="02010600030101010101" pitchFamily="2" charset="-122"/>
              </a:rPr>
              <a:t>1.1.4 </a:t>
            </a:r>
            <a:r>
              <a:rPr lang="zh-CN" altLang="en-US" b="1" dirty="0">
                <a:solidFill>
                  <a:srgbClr val="009900"/>
                </a:solidFill>
                <a:latin typeface="宋体" panose="02010600030101010101" pitchFamily="2" charset="-122"/>
              </a:rPr>
              <a:t>工程造价的含义</a:t>
            </a:r>
            <a:endParaRPr lang="zh-CN" altLang="en-US" b="1" dirty="0">
              <a:solidFill>
                <a:srgbClr val="009900"/>
              </a:solidFill>
              <a:latin typeface="宋体" panose="02010600030101010101" pitchFamily="2" charset="-122"/>
            </a:endParaRPr>
          </a:p>
        </p:txBody>
      </p:sp>
      <p:sp>
        <p:nvSpPr>
          <p:cNvPr id="43010" name="文本占位符 22530"/>
          <p:cNvSpPr>
            <a:spLocks noGrp="1"/>
          </p:cNvSpPr>
          <p:nvPr>
            <p:ph idx="1"/>
          </p:nvPr>
        </p:nvSpPr>
        <p:spPr>
          <a:xfrm>
            <a:off x="971550" y="1844675"/>
            <a:ext cx="7559675" cy="4176713"/>
          </a:xfrm>
        </p:spPr>
        <p:txBody>
          <a:bodyPr anchor="t"/>
          <a:p>
            <a:pPr>
              <a:lnSpc>
                <a:spcPct val="90000"/>
              </a:lnSpc>
              <a:buNone/>
            </a:pPr>
            <a:r>
              <a:rPr lang="en-US" altLang="zh-CN" sz="2700" b="1" dirty="0">
                <a:solidFill>
                  <a:srgbClr val="0000FF"/>
                </a:solidFill>
                <a:latin typeface="隶书" pitchFamily="1" charset="-122"/>
                <a:ea typeface="隶书" pitchFamily="1" charset="-122"/>
              </a:rPr>
              <a:t>1.</a:t>
            </a:r>
            <a:r>
              <a:rPr lang="zh-CN" altLang="en-US" sz="2700" b="1" dirty="0">
                <a:solidFill>
                  <a:srgbClr val="0000FF"/>
                </a:solidFill>
                <a:latin typeface="隶书" pitchFamily="1" charset="-122"/>
                <a:ea typeface="隶书" pitchFamily="1" charset="-122"/>
              </a:rPr>
              <a:t>第一种含义</a:t>
            </a:r>
            <a:r>
              <a:rPr lang="zh-CN" altLang="en-US" dirty="0"/>
              <a:t> </a:t>
            </a:r>
            <a:endParaRPr lang="zh-CN" altLang="en-US" dirty="0"/>
          </a:p>
          <a:p>
            <a:pPr>
              <a:lnSpc>
                <a:spcPct val="90000"/>
              </a:lnSpc>
              <a:buNone/>
            </a:pPr>
            <a:r>
              <a:rPr lang="zh-CN" altLang="en-US" sz="2400" dirty="0">
                <a:latin typeface="楷体_GB2312" pitchFamily="1" charset="-122"/>
                <a:ea typeface="楷体_GB2312" pitchFamily="1" charset="-122"/>
              </a:rPr>
              <a:t>       </a:t>
            </a:r>
            <a:r>
              <a:rPr lang="zh-CN" altLang="en-US" sz="2400" b="1" dirty="0">
                <a:latin typeface="楷体_GB2312" pitchFamily="1" charset="-122"/>
                <a:ea typeface="楷体_GB2312" pitchFamily="1" charset="-122"/>
              </a:rPr>
              <a:t>从业主或投资者的角度来定义，是指有计划的建设某项工程，预期支付或实际支付的全部固定资产投资费用。</a:t>
            </a:r>
            <a:r>
              <a:rPr lang="zh-CN" altLang="en-US" dirty="0"/>
              <a:t> </a:t>
            </a:r>
            <a:endParaRPr lang="zh-CN" altLang="en-US" dirty="0"/>
          </a:p>
          <a:p>
            <a:pPr>
              <a:lnSpc>
                <a:spcPct val="90000"/>
              </a:lnSpc>
              <a:buNone/>
            </a:pPr>
            <a:r>
              <a:rPr lang="en-US" altLang="zh-CN" sz="2700" b="1" dirty="0">
                <a:solidFill>
                  <a:srgbClr val="0000FF"/>
                </a:solidFill>
                <a:latin typeface="隶书" pitchFamily="1" charset="-122"/>
                <a:ea typeface="隶书" pitchFamily="1" charset="-122"/>
              </a:rPr>
              <a:t>2.</a:t>
            </a:r>
            <a:r>
              <a:rPr lang="zh-CN" altLang="en-US" sz="2700" b="1" dirty="0">
                <a:solidFill>
                  <a:srgbClr val="0000FF"/>
                </a:solidFill>
                <a:latin typeface="隶书" pitchFamily="1" charset="-122"/>
                <a:ea typeface="隶书" pitchFamily="1" charset="-122"/>
              </a:rPr>
              <a:t>第二种含义</a:t>
            </a:r>
            <a:endParaRPr lang="zh-CN" altLang="en-US" sz="2700" b="1" dirty="0">
              <a:solidFill>
                <a:srgbClr val="0000FF"/>
              </a:solidFill>
              <a:latin typeface="隶书" pitchFamily="1" charset="-122"/>
              <a:ea typeface="隶书" pitchFamily="1" charset="-122"/>
            </a:endParaRPr>
          </a:p>
          <a:p>
            <a:pPr>
              <a:lnSpc>
                <a:spcPct val="90000"/>
              </a:lnSpc>
              <a:buNone/>
            </a:pPr>
            <a:r>
              <a:rPr lang="zh-CN" altLang="en-US" sz="2400" dirty="0">
                <a:latin typeface="楷体_GB2312" pitchFamily="1" charset="-122"/>
                <a:ea typeface="楷体_GB2312" pitchFamily="1" charset="-122"/>
              </a:rPr>
              <a:t>       </a:t>
            </a:r>
            <a:r>
              <a:rPr lang="zh-CN" altLang="en-US" sz="2400" b="1" dirty="0">
                <a:latin typeface="楷体_GB2312" pitchFamily="1" charset="-122"/>
                <a:ea typeface="楷体_GB2312" pitchFamily="1" charset="-122"/>
              </a:rPr>
              <a:t>从承保商、供应商、设计市场供给主体来定义 ，是指工程价格，即为建成一项工程，预计或实际在土地、设备、技术劳务以及承包等市场上，通过招投标等交易方式所形成的建筑安装工程的价格和建设工程总价格。</a:t>
            </a:r>
            <a:endParaRPr lang="zh-CN" altLang="en-US" sz="2400" b="1" dirty="0">
              <a:latin typeface="楷体_GB2312" pitchFamily="1" charset="-122"/>
              <a:ea typeface="楷体_GB2312" pitchFamily="1" charset="-122"/>
            </a:endParaRPr>
          </a:p>
        </p:txBody>
      </p:sp>
      <p:sp>
        <p:nvSpPr>
          <p:cNvPr id="43011" name="文本框 22531"/>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宋体" panose="02010600030101010101" pitchFamily="2" charset="-122"/>
                <a:ea typeface="宋体" panose="02010600030101010101" pitchFamily="2" charset="-122"/>
              </a:rPr>
              <a:t>1.1  </a:t>
            </a:r>
            <a:r>
              <a:rPr lang="zh-CN" altLang="en-US" sz="2000" b="1" dirty="0">
                <a:solidFill>
                  <a:srgbClr val="FF6600"/>
                </a:solidFill>
                <a:latin typeface="宋体" panose="02010600030101010101" pitchFamily="2" charset="-122"/>
                <a:ea typeface="宋体" panose="02010600030101010101" pitchFamily="2" charset="-122"/>
              </a:rPr>
              <a:t>工程造价的基本概念</a:t>
            </a:r>
            <a:endParaRPr lang="zh-CN" altLang="en-US" sz="2000" b="1" dirty="0">
              <a:solidFill>
                <a:srgbClr val="FF6600"/>
              </a:solidFill>
              <a:latin typeface="宋体" panose="02010600030101010101" pitchFamily="2" charset="-122"/>
              <a:ea typeface="宋体" panose="02010600030101010101" pitchFamily="2" charset="-122"/>
            </a:endParaRPr>
          </a:p>
        </p:txBody>
      </p:sp>
    </p:spTree>
  </p:cSld>
  <p:clrMapOvr>
    <a:masterClrMapping/>
  </p:clrMapOvr>
  <p:transition spd="med">
    <p:cover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标题 23553"/>
          <p:cNvSpPr>
            <a:spLocks noGrp="1"/>
          </p:cNvSpPr>
          <p:nvPr>
            <p:ph type="title"/>
          </p:nvPr>
        </p:nvSpPr>
        <p:spPr>
          <a:xfrm>
            <a:off x="250825" y="692150"/>
            <a:ext cx="8610600" cy="830263"/>
          </a:xfrm>
        </p:spPr>
        <p:txBody>
          <a:bodyPr anchor="b"/>
          <a:p>
            <a:r>
              <a:rPr lang="en-US" altLang="zh-CN" sz="3400" b="1">
                <a:latin typeface="黑体" panose="02010609060101010101" pitchFamily="2" charset="-122"/>
                <a:ea typeface="黑体" panose="02010609060101010101" pitchFamily="2" charset="-122"/>
              </a:rPr>
              <a:t> </a:t>
            </a:r>
            <a:r>
              <a:rPr lang="zh-CN" altLang="en-US" sz="3400" b="1">
                <a:latin typeface="黑体" panose="02010609060101010101" pitchFamily="2" charset="-122"/>
                <a:ea typeface="黑体" panose="02010609060101010101" pitchFamily="2" charset="-122"/>
              </a:rPr>
              <a:t>工程造价的含义</a:t>
            </a:r>
            <a:endParaRPr lang="zh-CN" altLang="en-US" sz="3400" b="1">
              <a:latin typeface="黑体" panose="02010609060101010101" pitchFamily="2" charset="-122"/>
              <a:ea typeface="黑体" panose="02010609060101010101" pitchFamily="2" charset="-122"/>
            </a:endParaRPr>
          </a:p>
        </p:txBody>
      </p:sp>
      <p:sp>
        <p:nvSpPr>
          <p:cNvPr id="23555" name="内容占位符 23554"/>
          <p:cNvSpPr>
            <a:spLocks noGrp="1"/>
          </p:cNvSpPr>
          <p:nvPr>
            <p:ph idx="1"/>
          </p:nvPr>
        </p:nvSpPr>
        <p:spPr>
          <a:xfrm>
            <a:off x="1346200" y="2147888"/>
            <a:ext cx="7065963" cy="2482850"/>
          </a:xfrm>
        </p:spPr>
        <p:txBody>
          <a:bodyPr anchor="t"/>
          <a:p>
            <a:pPr marL="186055" indent="-186055">
              <a:lnSpc>
                <a:spcPct val="130000"/>
              </a:lnSpc>
              <a:buChar char="Ø"/>
            </a:pPr>
            <a:r>
              <a:rPr lang="zh-CN" altLang="en-US" sz="3400" dirty="0"/>
              <a:t> 工程</a:t>
            </a:r>
            <a:endParaRPr lang="zh-CN" altLang="en-US" sz="3400" dirty="0"/>
          </a:p>
          <a:p>
            <a:pPr marL="186055" indent="-186055">
              <a:lnSpc>
                <a:spcPct val="130000"/>
              </a:lnSpc>
              <a:buChar char="Ø"/>
            </a:pPr>
            <a:r>
              <a:rPr lang="zh-CN" altLang="en-US" sz="3400" dirty="0"/>
              <a:t> 造价</a:t>
            </a:r>
            <a:endParaRPr lang="zh-CN" altLang="en-US" sz="3400" dirty="0"/>
          </a:p>
          <a:p>
            <a:pPr marL="186055" indent="-186055">
              <a:lnSpc>
                <a:spcPct val="130000"/>
              </a:lnSpc>
              <a:buChar char="Ø"/>
            </a:pPr>
            <a:r>
              <a:rPr lang="zh-CN" altLang="en-US" sz="3400" dirty="0"/>
              <a:t> 建设项目总投资</a:t>
            </a:r>
            <a:endParaRPr lang="zh-CN" altLang="en-US" sz="3400" dirty="0"/>
          </a:p>
          <a:p>
            <a:pPr marL="1303655" lvl="1" indent="-533400">
              <a:buSzPct val="120000"/>
              <a:buFont typeface="Arial" panose="020B0604020202020204" pitchFamily="34" charset="0"/>
              <a:buChar char="•"/>
            </a:pPr>
            <a:r>
              <a:rPr lang="zh-CN" altLang="en-US" sz="3000" dirty="0"/>
              <a:t>固定资产投资</a:t>
            </a:r>
            <a:endParaRPr lang="zh-CN" altLang="en-US" sz="3000" dirty="0"/>
          </a:p>
          <a:p>
            <a:pPr marL="1303655" lvl="1" indent="-533400">
              <a:buSzPct val="120000"/>
              <a:buFont typeface="Arial" panose="020B0604020202020204" pitchFamily="34" charset="0"/>
              <a:buChar char="•"/>
            </a:pPr>
            <a:r>
              <a:rPr lang="zh-CN" altLang="en-US" sz="3000" dirty="0"/>
              <a:t>流动资产投资</a:t>
            </a:r>
            <a:endParaRPr lang="zh-CN" altLang="en-US" sz="3000" dirty="0"/>
          </a:p>
        </p:txBody>
      </p:sp>
      <p:sp>
        <p:nvSpPr>
          <p:cNvPr id="23556" name="文本框 23555"/>
          <p:cNvSpPr txBox="1"/>
          <p:nvPr/>
        </p:nvSpPr>
        <p:spPr>
          <a:xfrm>
            <a:off x="2622550" y="2279650"/>
            <a:ext cx="2165350" cy="641350"/>
          </a:xfrm>
          <a:prstGeom prst="rect">
            <a:avLst/>
          </a:prstGeom>
          <a:noFill/>
          <a:ln w="9525">
            <a:noFill/>
          </a:ln>
        </p:spPr>
        <p:txBody>
          <a:bodyPr wrap="none" anchor="t">
            <a:spAutoFit/>
          </a:bodyPr>
          <a:p>
            <a:r>
              <a:rPr lang="zh-CN" altLang="en-US" sz="3600" dirty="0">
                <a:latin typeface="Arial Black" panose="020B0A04020102020204" pitchFamily="2" charset="0"/>
                <a:ea typeface="宋体" panose="02010600030101010101" pitchFamily="2" charset="-122"/>
              </a:rPr>
              <a:t>＝ 项目？</a:t>
            </a:r>
            <a:endParaRPr lang="zh-CN" altLang="en-US" sz="3600" dirty="0">
              <a:latin typeface="Arial Black" panose="020B0A04020102020204" pitchFamily="2" charset="0"/>
              <a:ea typeface="宋体" panose="02010600030101010101" pitchFamily="2" charset="-122"/>
            </a:endParaRPr>
          </a:p>
        </p:txBody>
      </p:sp>
      <p:sp>
        <p:nvSpPr>
          <p:cNvPr id="23557" name="文本框 23556"/>
          <p:cNvSpPr txBox="1"/>
          <p:nvPr/>
        </p:nvSpPr>
        <p:spPr>
          <a:xfrm>
            <a:off x="2503488" y="3068638"/>
            <a:ext cx="2165350" cy="641350"/>
          </a:xfrm>
          <a:prstGeom prst="rect">
            <a:avLst/>
          </a:prstGeom>
          <a:noFill/>
          <a:ln w="9525">
            <a:noFill/>
          </a:ln>
        </p:spPr>
        <p:txBody>
          <a:bodyPr wrap="none" anchor="t">
            <a:spAutoFit/>
          </a:bodyPr>
          <a:p>
            <a:r>
              <a:rPr lang="zh-CN" altLang="en-US" sz="3600" dirty="0">
                <a:latin typeface="Arial Black" panose="020B0A04020102020204" pitchFamily="2" charset="0"/>
                <a:ea typeface="宋体" panose="02010600030101010101" pitchFamily="2" charset="-122"/>
              </a:rPr>
              <a:t>＝ 投资？</a:t>
            </a:r>
            <a:endParaRPr lang="zh-CN" altLang="en-US" sz="3600" dirty="0">
              <a:latin typeface="Arial Black" panose="020B0A04020102020204" pitchFamily="2" charset="0"/>
              <a:ea typeface="宋体" panose="02010600030101010101" pitchFamily="2"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charRg st="0" end="4"/>
                                            </p:txEl>
                                          </p:spTgt>
                                        </p:tgtEl>
                                        <p:attrNameLst>
                                          <p:attrName>style.visibility</p:attrName>
                                        </p:attrNameLst>
                                      </p:cBhvr>
                                      <p:to>
                                        <p:strVal val="visible"/>
                                      </p:to>
                                    </p:set>
                                    <p:anim calcmode="lin" valueType="num">
                                      <p:cBhvr additive="base">
                                        <p:cTn id="7" dur="1000" fill="hold"/>
                                        <p:tgtEl>
                                          <p:spTgt spid="23555">
                                            <p:txEl>
                                              <p:charRg st="0" end="4"/>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3555">
                                            <p:txEl>
                                              <p:charRg st="0"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6"/>
                                        </p:tgtEl>
                                        <p:attrNameLst>
                                          <p:attrName>style.visibility</p:attrName>
                                        </p:attrNameLst>
                                      </p:cBhvr>
                                      <p:to>
                                        <p:strVal val="visible"/>
                                      </p:to>
                                    </p:set>
                                    <p:anim calcmode="lin" valueType="num">
                                      <p:cBhvr additive="base">
                                        <p:cTn id="13" dur="2000" fill="hold"/>
                                        <p:tgtEl>
                                          <p:spTgt spid="23556"/>
                                        </p:tgtEl>
                                        <p:attrNameLst>
                                          <p:attrName>ppt_x</p:attrName>
                                        </p:attrNameLst>
                                      </p:cBhvr>
                                      <p:tavLst>
                                        <p:tav tm="0">
                                          <p:val>
                                            <p:strVal val="0-#ppt_w/2"/>
                                          </p:val>
                                        </p:tav>
                                        <p:tav tm="100000">
                                          <p:val>
                                            <p:strVal val="#ppt_x"/>
                                          </p:val>
                                        </p:tav>
                                      </p:tavLst>
                                    </p:anim>
                                    <p:anim calcmode="lin" valueType="num">
                                      <p:cBhvr additive="base">
                                        <p:cTn id="14" dur="2000" fill="hold"/>
                                        <p:tgtEl>
                                          <p:spTgt spid="2355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5">
                                            <p:txEl>
                                              <p:charRg st="4" end="8"/>
                                            </p:txEl>
                                          </p:spTgt>
                                        </p:tgtEl>
                                        <p:attrNameLst>
                                          <p:attrName>style.visibility</p:attrName>
                                        </p:attrNameLst>
                                      </p:cBhvr>
                                      <p:to>
                                        <p:strVal val="visible"/>
                                      </p:to>
                                    </p:set>
                                    <p:anim calcmode="lin" valueType="num">
                                      <p:cBhvr additive="base">
                                        <p:cTn id="19" dur="1000" fill="hold"/>
                                        <p:tgtEl>
                                          <p:spTgt spid="23555">
                                            <p:txEl>
                                              <p:charRg st="4" end="8"/>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3555">
                                            <p:txEl>
                                              <p:charRg st="4" end="8"/>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7"/>
                                        </p:tgtEl>
                                        <p:attrNameLst>
                                          <p:attrName>style.visibility</p:attrName>
                                        </p:attrNameLst>
                                      </p:cBhvr>
                                      <p:to>
                                        <p:strVal val="visible"/>
                                      </p:to>
                                    </p:set>
                                    <p:anim calcmode="lin" valueType="num">
                                      <p:cBhvr additive="base">
                                        <p:cTn id="25" dur="2000" fill="hold"/>
                                        <p:tgtEl>
                                          <p:spTgt spid="23557"/>
                                        </p:tgtEl>
                                        <p:attrNameLst>
                                          <p:attrName>ppt_x</p:attrName>
                                        </p:attrNameLst>
                                      </p:cBhvr>
                                      <p:tavLst>
                                        <p:tav tm="0">
                                          <p:val>
                                            <p:strVal val="0-#ppt_w/2"/>
                                          </p:val>
                                        </p:tav>
                                        <p:tav tm="100000">
                                          <p:val>
                                            <p:strVal val="#ppt_x"/>
                                          </p:val>
                                        </p:tav>
                                      </p:tavLst>
                                    </p:anim>
                                    <p:anim calcmode="lin" valueType="num">
                                      <p:cBhvr additive="base">
                                        <p:cTn id="26" dur="2000" fill="hold"/>
                                        <p:tgtEl>
                                          <p:spTgt spid="2355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555">
                                            <p:txEl>
                                              <p:charRg st="8" end="17"/>
                                            </p:txEl>
                                          </p:spTgt>
                                        </p:tgtEl>
                                        <p:attrNameLst>
                                          <p:attrName>style.visibility</p:attrName>
                                        </p:attrNameLst>
                                      </p:cBhvr>
                                      <p:to>
                                        <p:strVal val="visible"/>
                                      </p:to>
                                    </p:set>
                                    <p:anim calcmode="lin" valueType="num">
                                      <p:cBhvr additive="base">
                                        <p:cTn id="31" dur="1000" fill="hold"/>
                                        <p:tgtEl>
                                          <p:spTgt spid="23555">
                                            <p:txEl>
                                              <p:charRg st="8" end="17"/>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3555">
                                            <p:txEl>
                                              <p:charRg st="8" end="1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555">
                                            <p:txEl>
                                              <p:charRg st="17" end="24"/>
                                            </p:txEl>
                                          </p:spTgt>
                                        </p:tgtEl>
                                        <p:attrNameLst>
                                          <p:attrName>style.visibility</p:attrName>
                                        </p:attrNameLst>
                                      </p:cBhvr>
                                      <p:to>
                                        <p:strVal val="visible"/>
                                      </p:to>
                                    </p:set>
                                    <p:anim calcmode="lin" valueType="num">
                                      <p:cBhvr additive="base">
                                        <p:cTn id="37" dur="1000" fill="hold"/>
                                        <p:tgtEl>
                                          <p:spTgt spid="23555">
                                            <p:txEl>
                                              <p:charRg st="17" end="24"/>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23555">
                                            <p:txEl>
                                              <p:charRg st="17" end="2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3555">
                                            <p:txEl>
                                              <p:charRg st="24" end="31"/>
                                            </p:txEl>
                                          </p:spTgt>
                                        </p:tgtEl>
                                        <p:attrNameLst>
                                          <p:attrName>style.visibility</p:attrName>
                                        </p:attrNameLst>
                                      </p:cBhvr>
                                      <p:to>
                                        <p:strVal val="visible"/>
                                      </p:to>
                                    </p:set>
                                    <p:anim calcmode="lin" valueType="num">
                                      <p:cBhvr additive="base">
                                        <p:cTn id="43" dur="1000" fill="hold"/>
                                        <p:tgtEl>
                                          <p:spTgt spid="23555">
                                            <p:txEl>
                                              <p:charRg st="24" end="31"/>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23555">
                                            <p:txEl>
                                              <p:charRg st="24" end="3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ldLvl="2" build="p"/>
      <p:bldP spid="23556" grpId="0"/>
      <p:bldP spid="2355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标题 24577"/>
          <p:cNvSpPr>
            <a:spLocks noGrp="1"/>
          </p:cNvSpPr>
          <p:nvPr>
            <p:ph type="title"/>
          </p:nvPr>
        </p:nvSpPr>
        <p:spPr>
          <a:xfrm>
            <a:off x="250825" y="260350"/>
            <a:ext cx="8229600" cy="1143000"/>
          </a:xfrm>
        </p:spPr>
        <p:txBody>
          <a:bodyPr anchor="b"/>
          <a:p>
            <a:r>
              <a:rPr lang="zh-CN" altLang="en-US" sz="3400" b="1">
                <a:latin typeface="黑体" panose="02010609060101010101" pitchFamily="2" charset="-122"/>
                <a:ea typeface="黑体" panose="02010609060101010101" pitchFamily="2" charset="-122"/>
              </a:rPr>
              <a:t>工程造价的含义</a:t>
            </a:r>
            <a:endParaRPr lang="zh-CN" altLang="en-US" sz="3400" b="1">
              <a:latin typeface="黑体" panose="02010609060101010101" pitchFamily="2" charset="-122"/>
              <a:ea typeface="黑体" panose="02010609060101010101" pitchFamily="2" charset="-122"/>
            </a:endParaRPr>
          </a:p>
        </p:txBody>
      </p:sp>
      <p:sp>
        <p:nvSpPr>
          <p:cNvPr id="24579" name="内容占位符 24578"/>
          <p:cNvSpPr>
            <a:spLocks noGrp="1"/>
          </p:cNvSpPr>
          <p:nvPr>
            <p:ph idx="1"/>
          </p:nvPr>
        </p:nvSpPr>
        <p:spPr>
          <a:xfrm>
            <a:off x="611188" y="1628775"/>
            <a:ext cx="7772400" cy="4762500"/>
          </a:xfrm>
        </p:spPr>
        <p:txBody>
          <a:bodyPr anchor="t"/>
          <a:p>
            <a:pPr>
              <a:buSzPct val="120000"/>
              <a:buChar char="Ø"/>
            </a:pPr>
            <a:r>
              <a:rPr lang="zh-CN" altLang="en-US" dirty="0"/>
              <a:t> </a:t>
            </a:r>
            <a:r>
              <a:rPr lang="zh-CN" altLang="en-US" sz="3400" dirty="0"/>
              <a:t>建设项目总投资</a:t>
            </a:r>
            <a:endParaRPr lang="zh-CN" altLang="en-US" sz="3400" dirty="0"/>
          </a:p>
          <a:p>
            <a:pPr lvl="1">
              <a:buSzPct val="120000"/>
              <a:buFont typeface="Arial" panose="020B0604020202020204" pitchFamily="34" charset="0"/>
              <a:buChar char="•"/>
            </a:pPr>
            <a:r>
              <a:rPr lang="zh-CN" altLang="en-US" sz="3000" dirty="0"/>
              <a:t>固定资产投资 </a:t>
            </a:r>
            <a:r>
              <a:rPr lang="en-US" altLang="zh-CN" sz="3000" dirty="0"/>
              <a:t>= </a:t>
            </a:r>
            <a:r>
              <a:rPr lang="zh-CN" altLang="en-US" sz="3000" dirty="0"/>
              <a:t>工程造价</a:t>
            </a:r>
            <a:endParaRPr lang="zh-CN" altLang="en-US" sz="3000" dirty="0"/>
          </a:p>
          <a:p>
            <a:pPr lvl="1">
              <a:buSzPct val="120000"/>
              <a:buFont typeface="Arial" panose="020B0604020202020204" pitchFamily="34" charset="0"/>
              <a:buChar char="•"/>
            </a:pPr>
            <a:r>
              <a:rPr lang="zh-CN" altLang="en-US" sz="3000" dirty="0"/>
              <a:t>流动资产投资 </a:t>
            </a:r>
            <a:r>
              <a:rPr lang="en-US" altLang="zh-CN" sz="3000" dirty="0"/>
              <a:t>= </a:t>
            </a:r>
            <a:r>
              <a:rPr lang="zh-CN" altLang="en-US" sz="3000" dirty="0"/>
              <a:t>流动资金</a:t>
            </a:r>
            <a:endParaRPr lang="zh-CN" altLang="en-US" sz="3000" dirty="0"/>
          </a:p>
          <a:p>
            <a:pPr>
              <a:buChar char="Ø"/>
            </a:pPr>
            <a:r>
              <a:rPr lang="zh-CN" altLang="en-US" sz="3400" dirty="0"/>
              <a:t> 工程造价</a:t>
            </a:r>
            <a:endParaRPr lang="zh-CN" altLang="en-US" sz="3400" dirty="0"/>
          </a:p>
          <a:p>
            <a:pPr lvl="1">
              <a:buNone/>
            </a:pPr>
            <a:r>
              <a:rPr lang="zh-CN" altLang="en-US" dirty="0"/>
              <a:t>   工程造价是工程项目按照</a:t>
            </a:r>
            <a:r>
              <a:rPr lang="zh-CN" altLang="en-US" dirty="0">
                <a:solidFill>
                  <a:srgbClr val="FF3300"/>
                </a:solidFill>
              </a:rPr>
              <a:t>确定的</a:t>
            </a:r>
            <a:r>
              <a:rPr lang="zh-CN" altLang="en-US" dirty="0"/>
              <a:t>建设内容、建设规模、建设标准、功能要求和使用要求等</a:t>
            </a:r>
            <a:r>
              <a:rPr lang="zh-CN" altLang="en-US" dirty="0">
                <a:solidFill>
                  <a:srgbClr val="FF3300"/>
                </a:solidFill>
              </a:rPr>
              <a:t>全部建成并验收合格交付使用</a:t>
            </a:r>
            <a:r>
              <a:rPr lang="zh-CN" altLang="en-US" dirty="0"/>
              <a:t>所需的全部费用 </a:t>
            </a:r>
            <a:endParaRPr lang="zh-CN" altLang="en-US" dirty="0"/>
          </a:p>
          <a:p>
            <a:pPr>
              <a:buChar char="Ø"/>
            </a:pPr>
            <a:r>
              <a:rPr lang="zh-CN" altLang="en-US" sz="3400" dirty="0"/>
              <a:t> 建筑产品的价格</a:t>
            </a:r>
            <a:endParaRPr lang="zh-CN" altLang="en-US" sz="3400" dirty="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charRg st="0" end="9"/>
                                            </p:txEl>
                                          </p:spTgt>
                                        </p:tgtEl>
                                        <p:attrNameLst>
                                          <p:attrName>style.visibility</p:attrName>
                                        </p:attrNameLst>
                                      </p:cBhvr>
                                      <p:to>
                                        <p:strVal val="visible"/>
                                      </p:to>
                                    </p:set>
                                    <p:anim calcmode="lin" valueType="num">
                                      <p:cBhvr additive="base">
                                        <p:cTn id="7" dur="1000" fill="hold"/>
                                        <p:tgtEl>
                                          <p:spTgt spid="24579">
                                            <p:txEl>
                                              <p:charRg st="0" end="9"/>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4579">
                                            <p:txEl>
                                              <p:charRg st="0" end="9"/>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charRg st="9" end="23"/>
                                            </p:txEl>
                                          </p:spTgt>
                                        </p:tgtEl>
                                        <p:attrNameLst>
                                          <p:attrName>style.visibility</p:attrName>
                                        </p:attrNameLst>
                                      </p:cBhvr>
                                      <p:to>
                                        <p:strVal val="visible"/>
                                      </p:to>
                                    </p:set>
                                    <p:anim calcmode="lin" valueType="num">
                                      <p:cBhvr additive="base">
                                        <p:cTn id="13" dur="1000" fill="hold"/>
                                        <p:tgtEl>
                                          <p:spTgt spid="24579">
                                            <p:txEl>
                                              <p:charRg st="9" end="2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4579">
                                            <p:txEl>
                                              <p:charRg st="9" end="2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79">
                                            <p:txEl>
                                              <p:charRg st="23" end="37"/>
                                            </p:txEl>
                                          </p:spTgt>
                                        </p:tgtEl>
                                        <p:attrNameLst>
                                          <p:attrName>style.visibility</p:attrName>
                                        </p:attrNameLst>
                                      </p:cBhvr>
                                      <p:to>
                                        <p:strVal val="visible"/>
                                      </p:to>
                                    </p:set>
                                    <p:anim calcmode="lin" valueType="num">
                                      <p:cBhvr additive="base">
                                        <p:cTn id="19" dur="1000" fill="hold"/>
                                        <p:tgtEl>
                                          <p:spTgt spid="24579">
                                            <p:txEl>
                                              <p:charRg st="23" end="37"/>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4579">
                                            <p:txEl>
                                              <p:charRg st="23" end="37"/>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579">
                                            <p:txEl>
                                              <p:charRg st="37" end="43"/>
                                            </p:txEl>
                                          </p:spTgt>
                                        </p:tgtEl>
                                        <p:attrNameLst>
                                          <p:attrName>style.visibility</p:attrName>
                                        </p:attrNameLst>
                                      </p:cBhvr>
                                      <p:to>
                                        <p:strVal val="visible"/>
                                      </p:to>
                                    </p:set>
                                    <p:anim calcmode="lin" valueType="num">
                                      <p:cBhvr additive="base">
                                        <p:cTn id="25" dur="1000" fill="hold"/>
                                        <p:tgtEl>
                                          <p:spTgt spid="24579">
                                            <p:txEl>
                                              <p:charRg st="37" end="4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24579">
                                            <p:txEl>
                                              <p:charRg st="37" end="4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579">
                                            <p:txEl>
                                              <p:charRg st="43" end="107"/>
                                            </p:txEl>
                                          </p:spTgt>
                                        </p:tgtEl>
                                        <p:attrNameLst>
                                          <p:attrName>style.visibility</p:attrName>
                                        </p:attrNameLst>
                                      </p:cBhvr>
                                      <p:to>
                                        <p:strVal val="visible"/>
                                      </p:to>
                                    </p:set>
                                    <p:anim calcmode="lin" valueType="num">
                                      <p:cBhvr additive="base">
                                        <p:cTn id="31" dur="1000" fill="hold"/>
                                        <p:tgtEl>
                                          <p:spTgt spid="24579">
                                            <p:txEl>
                                              <p:charRg st="43" end="107"/>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4579">
                                            <p:txEl>
                                              <p:charRg st="43" end="10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4579">
                                            <p:txEl>
                                              <p:charRg st="107" end="116"/>
                                            </p:txEl>
                                          </p:spTgt>
                                        </p:tgtEl>
                                        <p:attrNameLst>
                                          <p:attrName>style.visibility</p:attrName>
                                        </p:attrNameLst>
                                      </p:cBhvr>
                                      <p:to>
                                        <p:strVal val="visible"/>
                                      </p:to>
                                    </p:set>
                                    <p:anim calcmode="lin" valueType="num">
                                      <p:cBhvr additive="base">
                                        <p:cTn id="37" dur="1000" fill="hold"/>
                                        <p:tgtEl>
                                          <p:spTgt spid="24579">
                                            <p:txEl>
                                              <p:charRg st="107" end="116"/>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24579">
                                            <p:txEl>
                                              <p:charRg st="107" end="1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ldLvl="2"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标题 5121"/>
          <p:cNvSpPr>
            <a:spLocks noGrp="1"/>
          </p:cNvSpPr>
          <p:nvPr>
            <p:ph type="title"/>
          </p:nvPr>
        </p:nvSpPr>
        <p:spPr>
          <a:xfrm>
            <a:off x="250825" y="404813"/>
            <a:ext cx="7772400" cy="1143000"/>
          </a:xfrm>
        </p:spPr>
        <p:txBody>
          <a:bodyPr anchor="b"/>
          <a:p>
            <a:r>
              <a:rPr lang="en-US" altLang="zh-CN" sz="3400" b="1">
                <a:solidFill>
                  <a:schemeClr val="tx1"/>
                </a:solidFill>
                <a:latin typeface="黑体" panose="02010609060101010101" pitchFamily="2" charset="-122"/>
                <a:ea typeface="黑体" panose="02010609060101010101" pitchFamily="2" charset="-122"/>
              </a:rPr>
              <a:t> </a:t>
            </a:r>
            <a:r>
              <a:rPr lang="zh-CN" altLang="en-US" sz="3400" b="1">
                <a:solidFill>
                  <a:schemeClr val="tx1"/>
                </a:solidFill>
                <a:latin typeface="黑体" panose="02010609060101010101" pitchFamily="2" charset="-122"/>
                <a:ea typeface="黑体" panose="02010609060101010101" pitchFamily="2" charset="-122"/>
              </a:rPr>
              <a:t>工程造价的控制</a:t>
            </a:r>
            <a:endParaRPr lang="zh-CN" altLang="en-US" sz="3400" b="1">
              <a:solidFill>
                <a:schemeClr val="tx1"/>
              </a:solidFill>
              <a:latin typeface="黑体" panose="02010609060101010101" pitchFamily="2" charset="-122"/>
              <a:ea typeface="黑体" panose="02010609060101010101" pitchFamily="2" charset="-122"/>
            </a:endParaRPr>
          </a:p>
        </p:txBody>
      </p:sp>
      <p:sp>
        <p:nvSpPr>
          <p:cNvPr id="5123" name="文本框 5122"/>
          <p:cNvSpPr txBox="1"/>
          <p:nvPr/>
        </p:nvSpPr>
        <p:spPr>
          <a:xfrm>
            <a:off x="1066800" y="1828800"/>
            <a:ext cx="1981200" cy="466725"/>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2400" b="1" dirty="0">
                <a:latin typeface="Times New Roman" panose="02020603050405020304" pitchFamily="2" charset="0"/>
                <a:ea typeface="宋体" panose="02010600030101010101" pitchFamily="2" charset="-122"/>
              </a:rPr>
              <a:t>可行性研究</a:t>
            </a:r>
            <a:endParaRPr lang="zh-CN" altLang="en-US" sz="2400" b="1" dirty="0">
              <a:latin typeface="Times New Roman" panose="02020603050405020304" pitchFamily="2" charset="0"/>
              <a:ea typeface="宋体" panose="02010600030101010101" pitchFamily="2" charset="-122"/>
            </a:endParaRPr>
          </a:p>
        </p:txBody>
      </p:sp>
      <p:sp>
        <p:nvSpPr>
          <p:cNvPr id="5124" name="下箭头 5123"/>
          <p:cNvSpPr/>
          <p:nvPr/>
        </p:nvSpPr>
        <p:spPr>
          <a:xfrm>
            <a:off x="1752600" y="2362200"/>
            <a:ext cx="381000" cy="381000"/>
          </a:xfrm>
          <a:prstGeom prst="downArrow">
            <a:avLst>
              <a:gd name="adj1" fmla="val 50000"/>
              <a:gd name="adj2" fmla="val 25000"/>
            </a:avLst>
          </a:prstGeom>
          <a:solidFill>
            <a:schemeClr val="tx2"/>
          </a:solidFill>
          <a:ln w="9525" cap="flat" cmpd="sng">
            <a:solidFill>
              <a:srgbClr val="000000"/>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5125" name="文本框 5124"/>
          <p:cNvSpPr txBox="1"/>
          <p:nvPr/>
        </p:nvSpPr>
        <p:spPr>
          <a:xfrm>
            <a:off x="1447800" y="2743200"/>
            <a:ext cx="1066800" cy="457200"/>
          </a:xfrm>
          <a:prstGeom prst="rect">
            <a:avLst/>
          </a:prstGeom>
          <a:noFill/>
          <a:ln w="9525">
            <a:noFill/>
          </a:ln>
        </p:spPr>
        <p:txBody>
          <a:bodyPr anchor="ctr">
            <a:spAutoFit/>
          </a:bodyPr>
          <a:p>
            <a:pPr algn="ctr">
              <a:spcBef>
                <a:spcPct val="50000"/>
              </a:spcBef>
            </a:pPr>
            <a:r>
              <a:rPr lang="zh-CN" altLang="en-US" sz="2400" b="1" dirty="0">
                <a:latin typeface="Times New Roman" panose="02020603050405020304" pitchFamily="2" charset="0"/>
                <a:ea typeface="宋体" panose="02010600030101010101" pitchFamily="2" charset="-122"/>
              </a:rPr>
              <a:t>估算</a:t>
            </a:r>
            <a:endParaRPr lang="zh-CN" altLang="en-US" sz="2400" b="1" dirty="0">
              <a:latin typeface="Times New Roman" panose="02020603050405020304" pitchFamily="2" charset="0"/>
              <a:ea typeface="宋体" panose="02010600030101010101" pitchFamily="2" charset="-122"/>
            </a:endParaRPr>
          </a:p>
        </p:txBody>
      </p:sp>
      <p:sp>
        <p:nvSpPr>
          <p:cNvPr id="5126" name="文本框 5125"/>
          <p:cNvSpPr txBox="1"/>
          <p:nvPr/>
        </p:nvSpPr>
        <p:spPr>
          <a:xfrm>
            <a:off x="3352800" y="2743200"/>
            <a:ext cx="1600200" cy="466725"/>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2400" b="1" dirty="0">
                <a:latin typeface="Times New Roman" panose="02020603050405020304" pitchFamily="2" charset="0"/>
                <a:ea typeface="宋体" panose="02010600030101010101" pitchFamily="2" charset="-122"/>
              </a:rPr>
              <a:t>初步设计</a:t>
            </a:r>
            <a:endParaRPr lang="zh-CN" altLang="en-US" sz="2400" b="1" dirty="0">
              <a:latin typeface="Times New Roman" panose="02020603050405020304" pitchFamily="2" charset="0"/>
              <a:ea typeface="宋体" panose="02010600030101010101" pitchFamily="2" charset="-122"/>
            </a:endParaRPr>
          </a:p>
        </p:txBody>
      </p:sp>
      <p:sp>
        <p:nvSpPr>
          <p:cNvPr id="5127" name="文本框 5126"/>
          <p:cNvSpPr txBox="1"/>
          <p:nvPr/>
        </p:nvSpPr>
        <p:spPr>
          <a:xfrm>
            <a:off x="2438400" y="2514600"/>
            <a:ext cx="752475" cy="396875"/>
          </a:xfrm>
          <a:prstGeom prst="rect">
            <a:avLst/>
          </a:prstGeom>
          <a:noFill/>
          <a:ln w="9525">
            <a:noFill/>
          </a:ln>
        </p:spPr>
        <p:txBody>
          <a:bodyPr anchor="ctr">
            <a:spAutoFit/>
          </a:bodyPr>
          <a:p>
            <a:pPr algn="ctr">
              <a:spcBef>
                <a:spcPct val="50000"/>
              </a:spcBef>
            </a:pPr>
            <a:r>
              <a:rPr lang="zh-CN" altLang="en-US" sz="2000" dirty="0">
                <a:latin typeface="Times New Roman" panose="02020603050405020304" pitchFamily="2" charset="0"/>
                <a:ea typeface="宋体" panose="02010600030101010101" pitchFamily="2" charset="-122"/>
              </a:rPr>
              <a:t>控制</a:t>
            </a:r>
            <a:endParaRPr lang="zh-CN" altLang="en-US" sz="2000" dirty="0">
              <a:latin typeface="Times New Roman" panose="02020603050405020304" pitchFamily="2" charset="0"/>
              <a:ea typeface="宋体" panose="02010600030101010101" pitchFamily="2" charset="-122"/>
            </a:endParaRPr>
          </a:p>
        </p:txBody>
      </p:sp>
      <p:sp>
        <p:nvSpPr>
          <p:cNvPr id="5128" name="文本框 5127"/>
          <p:cNvSpPr txBox="1"/>
          <p:nvPr/>
        </p:nvSpPr>
        <p:spPr>
          <a:xfrm>
            <a:off x="5486400" y="3657600"/>
            <a:ext cx="1981200" cy="466725"/>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2400" b="1" dirty="0">
                <a:latin typeface="Times New Roman" panose="02020603050405020304" pitchFamily="2" charset="0"/>
                <a:ea typeface="宋体" panose="02010600030101010101" pitchFamily="2" charset="-122"/>
              </a:rPr>
              <a:t>施工图设计</a:t>
            </a:r>
            <a:endParaRPr lang="zh-CN" altLang="en-US" sz="2400" b="1" dirty="0">
              <a:latin typeface="Times New Roman" panose="02020603050405020304" pitchFamily="2" charset="0"/>
              <a:ea typeface="宋体" panose="02010600030101010101" pitchFamily="2" charset="-122"/>
            </a:endParaRPr>
          </a:p>
        </p:txBody>
      </p:sp>
      <p:sp>
        <p:nvSpPr>
          <p:cNvPr id="5129" name="文本框 5128"/>
          <p:cNvSpPr txBox="1"/>
          <p:nvPr/>
        </p:nvSpPr>
        <p:spPr>
          <a:xfrm>
            <a:off x="6019800" y="4648200"/>
            <a:ext cx="914400" cy="457200"/>
          </a:xfrm>
          <a:prstGeom prst="rect">
            <a:avLst/>
          </a:prstGeom>
          <a:noFill/>
          <a:ln w="9525">
            <a:noFill/>
          </a:ln>
        </p:spPr>
        <p:txBody>
          <a:bodyPr anchor="ctr">
            <a:spAutoFit/>
          </a:bodyPr>
          <a:p>
            <a:pPr algn="ctr">
              <a:spcBef>
                <a:spcPct val="50000"/>
              </a:spcBef>
            </a:pPr>
            <a:r>
              <a:rPr lang="zh-CN" altLang="en-US" sz="2400" b="1" dirty="0">
                <a:latin typeface="Times New Roman" panose="02020603050405020304" pitchFamily="2" charset="0"/>
                <a:ea typeface="宋体" panose="02010600030101010101" pitchFamily="2" charset="-122"/>
              </a:rPr>
              <a:t>预算</a:t>
            </a:r>
            <a:endParaRPr lang="zh-CN" altLang="en-US" sz="2400" b="1" dirty="0">
              <a:latin typeface="Times New Roman" panose="02020603050405020304" pitchFamily="2" charset="0"/>
              <a:ea typeface="宋体" panose="02010600030101010101" pitchFamily="2" charset="-122"/>
            </a:endParaRPr>
          </a:p>
        </p:txBody>
      </p:sp>
      <p:sp>
        <p:nvSpPr>
          <p:cNvPr id="5130" name="右箭头 5129"/>
          <p:cNvSpPr/>
          <p:nvPr/>
        </p:nvSpPr>
        <p:spPr>
          <a:xfrm>
            <a:off x="2362200" y="2895600"/>
            <a:ext cx="990600" cy="228600"/>
          </a:xfrm>
          <a:prstGeom prst="rightArrow">
            <a:avLst>
              <a:gd name="adj1" fmla="val 50000"/>
              <a:gd name="adj2" fmla="val 108253"/>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5131" name="下箭头 5130"/>
          <p:cNvSpPr/>
          <p:nvPr/>
        </p:nvSpPr>
        <p:spPr>
          <a:xfrm>
            <a:off x="3810000" y="3276600"/>
            <a:ext cx="381000" cy="381000"/>
          </a:xfrm>
          <a:prstGeom prst="downArrow">
            <a:avLst>
              <a:gd name="adj1" fmla="val 50000"/>
              <a:gd name="adj2" fmla="val 25000"/>
            </a:avLst>
          </a:prstGeom>
          <a:solidFill>
            <a:schemeClr val="tx2"/>
          </a:solidFill>
          <a:ln w="9525" cap="flat" cmpd="sng">
            <a:solidFill>
              <a:srgbClr val="000000"/>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5132" name="文本框 5131"/>
          <p:cNvSpPr txBox="1"/>
          <p:nvPr/>
        </p:nvSpPr>
        <p:spPr>
          <a:xfrm>
            <a:off x="3581400" y="3657600"/>
            <a:ext cx="981075" cy="457200"/>
          </a:xfrm>
          <a:prstGeom prst="rect">
            <a:avLst/>
          </a:prstGeom>
          <a:noFill/>
          <a:ln w="9525">
            <a:noFill/>
          </a:ln>
        </p:spPr>
        <p:txBody>
          <a:bodyPr anchor="ctr">
            <a:spAutoFit/>
          </a:bodyPr>
          <a:p>
            <a:pPr algn="ctr">
              <a:spcBef>
                <a:spcPct val="50000"/>
              </a:spcBef>
            </a:pPr>
            <a:r>
              <a:rPr lang="zh-CN" altLang="en-US" sz="2400" b="1" dirty="0">
                <a:latin typeface="Times New Roman" panose="02020603050405020304" pitchFamily="2" charset="0"/>
                <a:ea typeface="宋体" panose="02010600030101010101" pitchFamily="2" charset="-122"/>
              </a:rPr>
              <a:t>概算</a:t>
            </a:r>
            <a:endParaRPr lang="zh-CN" altLang="en-US" sz="2400" b="1" dirty="0">
              <a:latin typeface="Times New Roman" panose="02020603050405020304" pitchFamily="2" charset="0"/>
              <a:ea typeface="宋体" panose="02010600030101010101" pitchFamily="2" charset="-122"/>
            </a:endParaRPr>
          </a:p>
        </p:txBody>
      </p:sp>
      <p:sp>
        <p:nvSpPr>
          <p:cNvPr id="5133" name="右箭头 5132"/>
          <p:cNvSpPr/>
          <p:nvPr/>
        </p:nvSpPr>
        <p:spPr>
          <a:xfrm>
            <a:off x="4495800" y="3810000"/>
            <a:ext cx="990600" cy="228600"/>
          </a:xfrm>
          <a:prstGeom prst="rightArrow">
            <a:avLst>
              <a:gd name="adj1" fmla="val 50000"/>
              <a:gd name="adj2" fmla="val 108253"/>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5134" name="文本框 5133"/>
          <p:cNvSpPr txBox="1"/>
          <p:nvPr/>
        </p:nvSpPr>
        <p:spPr>
          <a:xfrm>
            <a:off x="4495800" y="3429000"/>
            <a:ext cx="752475" cy="396875"/>
          </a:xfrm>
          <a:prstGeom prst="rect">
            <a:avLst/>
          </a:prstGeom>
          <a:noFill/>
          <a:ln w="9525">
            <a:noFill/>
          </a:ln>
        </p:spPr>
        <p:txBody>
          <a:bodyPr anchor="ctr">
            <a:spAutoFit/>
          </a:bodyPr>
          <a:p>
            <a:pPr algn="ctr">
              <a:spcBef>
                <a:spcPct val="50000"/>
              </a:spcBef>
            </a:pPr>
            <a:r>
              <a:rPr lang="zh-CN" altLang="en-US" sz="2000" dirty="0">
                <a:latin typeface="Times New Roman" panose="02020603050405020304" pitchFamily="2" charset="0"/>
                <a:ea typeface="宋体" panose="02010600030101010101" pitchFamily="2" charset="-122"/>
              </a:rPr>
              <a:t>控制</a:t>
            </a:r>
            <a:endParaRPr lang="zh-CN" altLang="en-US" sz="2000" dirty="0">
              <a:latin typeface="Times New Roman" panose="02020603050405020304" pitchFamily="2" charset="0"/>
              <a:ea typeface="宋体" panose="02010600030101010101" pitchFamily="2" charset="-122"/>
            </a:endParaRPr>
          </a:p>
        </p:txBody>
      </p:sp>
      <p:sp>
        <p:nvSpPr>
          <p:cNvPr id="5135" name="下箭头 5134"/>
          <p:cNvSpPr/>
          <p:nvPr/>
        </p:nvSpPr>
        <p:spPr>
          <a:xfrm>
            <a:off x="6248400" y="4267200"/>
            <a:ext cx="381000" cy="381000"/>
          </a:xfrm>
          <a:prstGeom prst="downArrow">
            <a:avLst>
              <a:gd name="adj1" fmla="val 50000"/>
              <a:gd name="adj2" fmla="val 25000"/>
            </a:avLst>
          </a:prstGeom>
          <a:solidFill>
            <a:schemeClr val="tx2"/>
          </a:solidFill>
          <a:ln w="9525" cap="flat" cmpd="sng">
            <a:solidFill>
              <a:srgbClr val="000000"/>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5136" name="文本框 5135"/>
          <p:cNvSpPr txBox="1"/>
          <p:nvPr/>
        </p:nvSpPr>
        <p:spPr>
          <a:xfrm>
            <a:off x="2667000" y="3352800"/>
            <a:ext cx="752475" cy="396875"/>
          </a:xfrm>
          <a:prstGeom prst="rect">
            <a:avLst/>
          </a:prstGeom>
          <a:noFill/>
          <a:ln w="9525">
            <a:noFill/>
          </a:ln>
        </p:spPr>
        <p:txBody>
          <a:bodyPr anchor="ctr">
            <a:spAutoFit/>
          </a:bodyPr>
          <a:p>
            <a:pPr algn="ctr">
              <a:spcBef>
                <a:spcPct val="50000"/>
              </a:spcBef>
            </a:pPr>
            <a:r>
              <a:rPr lang="zh-CN" altLang="en-US" sz="2000" dirty="0">
                <a:latin typeface="Times New Roman" panose="02020603050405020304" pitchFamily="2" charset="0"/>
                <a:ea typeface="宋体" panose="02010600030101010101" pitchFamily="2" charset="-122"/>
              </a:rPr>
              <a:t>≥</a:t>
            </a:r>
            <a:endParaRPr lang="zh-CN" altLang="en-US" sz="2000" dirty="0">
              <a:latin typeface="Times New Roman" panose="02020603050405020304" pitchFamily="2" charset="0"/>
              <a:ea typeface="宋体" panose="02010600030101010101" pitchFamily="2" charset="-122"/>
            </a:endParaRPr>
          </a:p>
        </p:txBody>
      </p:sp>
      <p:sp>
        <p:nvSpPr>
          <p:cNvPr id="5137" name="文本框 5136"/>
          <p:cNvSpPr txBox="1"/>
          <p:nvPr/>
        </p:nvSpPr>
        <p:spPr>
          <a:xfrm>
            <a:off x="4876800" y="4267200"/>
            <a:ext cx="752475" cy="396875"/>
          </a:xfrm>
          <a:prstGeom prst="rect">
            <a:avLst/>
          </a:prstGeom>
          <a:noFill/>
          <a:ln w="9525">
            <a:noFill/>
          </a:ln>
        </p:spPr>
        <p:txBody>
          <a:bodyPr anchor="ctr">
            <a:spAutoFit/>
          </a:bodyPr>
          <a:p>
            <a:pPr algn="ctr">
              <a:spcBef>
                <a:spcPct val="50000"/>
              </a:spcBef>
            </a:pPr>
            <a:r>
              <a:rPr lang="zh-CN" altLang="en-US" sz="2000" dirty="0">
                <a:latin typeface="Times New Roman" panose="02020603050405020304" pitchFamily="2" charset="0"/>
                <a:ea typeface="宋体" panose="02010600030101010101" pitchFamily="2" charset="-122"/>
              </a:rPr>
              <a:t>≥</a:t>
            </a:r>
            <a:endParaRPr lang="zh-CN" altLang="en-US" sz="2000" dirty="0">
              <a:latin typeface="Times New Roman" panose="02020603050405020304" pitchFamily="2" charset="0"/>
              <a:ea typeface="宋体" panose="02010600030101010101" pitchFamily="2" charset="-122"/>
            </a:endParaRPr>
          </a:p>
        </p:txBody>
      </p:sp>
      <p:sp>
        <p:nvSpPr>
          <p:cNvPr id="5138" name="文本框 5137"/>
          <p:cNvSpPr txBox="1"/>
          <p:nvPr/>
        </p:nvSpPr>
        <p:spPr>
          <a:xfrm>
            <a:off x="2362200" y="3719513"/>
            <a:ext cx="752475" cy="579437"/>
          </a:xfrm>
          <a:prstGeom prst="rect">
            <a:avLst/>
          </a:prstGeom>
          <a:noFill/>
          <a:ln w="9525">
            <a:noFill/>
          </a:ln>
        </p:spPr>
        <p:txBody>
          <a:bodyPr anchor="ctr">
            <a:spAutoFit/>
          </a:bodyPr>
          <a:p>
            <a:pPr algn="ctr">
              <a:spcBef>
                <a:spcPct val="50000"/>
              </a:spcBef>
            </a:pPr>
            <a:r>
              <a:rPr lang="zh-CN" altLang="en-US" sz="3200" b="1" dirty="0">
                <a:solidFill>
                  <a:srgbClr val="FF3300"/>
                </a:solidFill>
                <a:latin typeface="Times New Roman" panose="02020603050405020304" pitchFamily="2" charset="0"/>
                <a:ea typeface="宋体" panose="02010600030101010101" pitchFamily="2" charset="-122"/>
              </a:rPr>
              <a:t>＜</a:t>
            </a:r>
            <a:endParaRPr lang="zh-CN" altLang="en-US" sz="3200" b="1" dirty="0">
              <a:solidFill>
                <a:srgbClr val="FF3300"/>
              </a:solidFill>
              <a:latin typeface="Times New Roman" panose="02020603050405020304" pitchFamily="2" charset="0"/>
              <a:ea typeface="宋体" panose="02010600030101010101" pitchFamily="2" charset="-122"/>
            </a:endParaRPr>
          </a:p>
        </p:txBody>
      </p:sp>
      <p:sp>
        <p:nvSpPr>
          <p:cNvPr id="5139" name="文本框 5138"/>
          <p:cNvSpPr txBox="1"/>
          <p:nvPr/>
        </p:nvSpPr>
        <p:spPr>
          <a:xfrm>
            <a:off x="4419600" y="4710113"/>
            <a:ext cx="752475" cy="579437"/>
          </a:xfrm>
          <a:prstGeom prst="rect">
            <a:avLst/>
          </a:prstGeom>
          <a:noFill/>
          <a:ln w="9525">
            <a:noFill/>
          </a:ln>
        </p:spPr>
        <p:txBody>
          <a:bodyPr anchor="ctr">
            <a:spAutoFit/>
          </a:bodyPr>
          <a:p>
            <a:pPr algn="ctr">
              <a:spcBef>
                <a:spcPct val="50000"/>
              </a:spcBef>
            </a:pPr>
            <a:r>
              <a:rPr lang="zh-CN" altLang="en-US" sz="3200" b="1" dirty="0">
                <a:solidFill>
                  <a:srgbClr val="FF3300"/>
                </a:solidFill>
                <a:latin typeface="Times New Roman" panose="02020603050405020304" pitchFamily="2" charset="0"/>
                <a:ea typeface="宋体" panose="02010600030101010101" pitchFamily="2" charset="-122"/>
              </a:rPr>
              <a:t>＜</a:t>
            </a:r>
            <a:endParaRPr lang="zh-CN" altLang="en-US" sz="3200" b="1" dirty="0">
              <a:solidFill>
                <a:srgbClr val="FF3300"/>
              </a:solidFill>
              <a:latin typeface="Times New Roman" panose="02020603050405020304" pitchFamily="2" charset="0"/>
              <a:ea typeface="宋体" panose="02010600030101010101" pitchFamily="2" charset="-122"/>
            </a:endParaRPr>
          </a:p>
        </p:txBody>
      </p:sp>
      <p:sp>
        <p:nvSpPr>
          <p:cNvPr id="5140" name="文本框 5139"/>
          <p:cNvSpPr txBox="1"/>
          <p:nvPr/>
        </p:nvSpPr>
        <p:spPr>
          <a:xfrm>
            <a:off x="1600200" y="4953000"/>
            <a:ext cx="1981200" cy="466725"/>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2400" b="1" dirty="0">
                <a:solidFill>
                  <a:srgbClr val="FF3300"/>
                </a:solidFill>
                <a:latin typeface="Times New Roman" panose="02020603050405020304" pitchFamily="2" charset="0"/>
                <a:ea typeface="宋体" panose="02010600030101010101" pitchFamily="2" charset="-122"/>
              </a:rPr>
              <a:t>“三超”现象</a:t>
            </a:r>
            <a:endParaRPr lang="zh-CN" altLang="en-US" sz="2400" b="1" dirty="0">
              <a:solidFill>
                <a:srgbClr val="FF3300"/>
              </a:solidFill>
              <a:latin typeface="Times New Roman" panose="02020603050405020304" pitchFamily="2" charset="0"/>
              <a:ea typeface="宋体" panose="02010600030101010101" pitchFamily="2" charset="-122"/>
            </a:endParaRPr>
          </a:p>
        </p:txBody>
      </p:sp>
      <p:sp>
        <p:nvSpPr>
          <p:cNvPr id="5141" name="直接连接符 5140"/>
          <p:cNvSpPr/>
          <p:nvPr/>
        </p:nvSpPr>
        <p:spPr>
          <a:xfrm flipH="1">
            <a:off x="1676400" y="1600200"/>
            <a:ext cx="2362200" cy="2438400"/>
          </a:xfrm>
          <a:prstGeom prst="line">
            <a:avLst/>
          </a:prstGeom>
          <a:ln w="9525" cap="rnd" cmpd="sng">
            <a:solidFill>
              <a:schemeClr val="tx1"/>
            </a:solidFill>
            <a:prstDash val="sysDot"/>
            <a:round/>
            <a:headEnd type="none" w="med" len="med"/>
            <a:tailEnd type="none" w="med" len="med"/>
          </a:ln>
        </p:spPr>
      </p:sp>
      <p:sp>
        <p:nvSpPr>
          <p:cNvPr id="5142" name="直接连接符 5141"/>
          <p:cNvSpPr/>
          <p:nvPr/>
        </p:nvSpPr>
        <p:spPr>
          <a:xfrm flipH="1">
            <a:off x="3581400" y="2743200"/>
            <a:ext cx="2362200" cy="2438400"/>
          </a:xfrm>
          <a:prstGeom prst="line">
            <a:avLst/>
          </a:prstGeom>
          <a:ln w="9525" cap="rnd" cmpd="sng">
            <a:solidFill>
              <a:schemeClr val="tx1"/>
            </a:solidFill>
            <a:prstDash val="sysDot"/>
            <a:round/>
            <a:headEnd type="none" w="med" len="med"/>
            <a:tailEnd type="none" w="med" len="med"/>
          </a:ln>
        </p:spPr>
      </p:sp>
      <p:sp>
        <p:nvSpPr>
          <p:cNvPr id="5143" name="右箭头 5142"/>
          <p:cNvSpPr/>
          <p:nvPr/>
        </p:nvSpPr>
        <p:spPr>
          <a:xfrm>
            <a:off x="6858000" y="4800600"/>
            <a:ext cx="990600" cy="228600"/>
          </a:xfrm>
          <a:prstGeom prst="rightArrow">
            <a:avLst>
              <a:gd name="adj1" fmla="val 50000"/>
              <a:gd name="adj2" fmla="val 108253"/>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5144" name="文本框 5143"/>
          <p:cNvSpPr txBox="1"/>
          <p:nvPr/>
        </p:nvSpPr>
        <p:spPr>
          <a:xfrm>
            <a:off x="7848600" y="4681538"/>
            <a:ext cx="838200" cy="466725"/>
          </a:xfrm>
          <a:prstGeom prst="rect">
            <a:avLst/>
          </a:prstGeom>
          <a:noFill/>
          <a:ln w="9525" cap="flat" cmpd="sng">
            <a:solidFill>
              <a:srgbClr val="CCECFF"/>
            </a:solidFill>
            <a:prstDash val="solid"/>
            <a:miter/>
            <a:headEnd type="none" w="med" len="med"/>
            <a:tailEnd type="none" w="med" len="med"/>
          </a:ln>
        </p:spPr>
        <p:txBody>
          <a:bodyPr anchor="ctr">
            <a:spAutoFit/>
          </a:bodyPr>
          <a:p>
            <a:pPr algn="ctr"/>
            <a:r>
              <a:rPr lang="zh-CN" altLang="en-US" sz="2400" b="1" dirty="0">
                <a:latin typeface="Times New Roman" panose="02020603050405020304" pitchFamily="2" charset="0"/>
                <a:ea typeface="宋体" panose="02010600030101010101" pitchFamily="2" charset="-122"/>
              </a:rPr>
              <a:t>施工</a:t>
            </a:r>
            <a:endParaRPr lang="zh-CN" altLang="en-US" sz="2400" b="1" dirty="0">
              <a:latin typeface="Times New Roman" panose="02020603050405020304" pitchFamily="2" charset="0"/>
              <a:ea typeface="宋体" panose="02010600030101010101" pitchFamily="2" charset="-122"/>
            </a:endParaRPr>
          </a:p>
        </p:txBody>
      </p:sp>
      <p:sp>
        <p:nvSpPr>
          <p:cNvPr id="5145" name="下箭头 5144"/>
          <p:cNvSpPr/>
          <p:nvPr/>
        </p:nvSpPr>
        <p:spPr>
          <a:xfrm>
            <a:off x="8077200" y="5181600"/>
            <a:ext cx="381000" cy="381000"/>
          </a:xfrm>
          <a:prstGeom prst="downArrow">
            <a:avLst>
              <a:gd name="adj1" fmla="val 50000"/>
              <a:gd name="adj2" fmla="val 25000"/>
            </a:avLst>
          </a:prstGeom>
          <a:solidFill>
            <a:schemeClr val="tx2"/>
          </a:solidFill>
          <a:ln w="9525" cap="flat" cmpd="sng">
            <a:solidFill>
              <a:srgbClr val="000000"/>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
        <p:nvSpPr>
          <p:cNvPr id="5146" name="文本框 5145"/>
          <p:cNvSpPr txBox="1"/>
          <p:nvPr/>
        </p:nvSpPr>
        <p:spPr>
          <a:xfrm>
            <a:off x="7848600" y="5562600"/>
            <a:ext cx="914400" cy="457200"/>
          </a:xfrm>
          <a:prstGeom prst="rect">
            <a:avLst/>
          </a:prstGeom>
          <a:noFill/>
          <a:ln w="9525">
            <a:noFill/>
          </a:ln>
        </p:spPr>
        <p:txBody>
          <a:bodyPr anchor="ctr">
            <a:spAutoFit/>
          </a:bodyPr>
          <a:p>
            <a:pPr algn="ctr">
              <a:spcBef>
                <a:spcPct val="50000"/>
              </a:spcBef>
            </a:pPr>
            <a:r>
              <a:rPr lang="zh-CN" altLang="en-US" sz="2400" b="1" dirty="0">
                <a:latin typeface="Times New Roman" panose="02020603050405020304" pitchFamily="2" charset="0"/>
                <a:ea typeface="宋体" panose="02010600030101010101" pitchFamily="2" charset="-122"/>
              </a:rPr>
              <a:t>结算</a:t>
            </a:r>
            <a:endParaRPr lang="zh-CN" altLang="en-US" sz="2400" b="1" dirty="0">
              <a:latin typeface="Times New Roman" panose="02020603050405020304" pitchFamily="2" charset="0"/>
              <a:ea typeface="宋体" panose="02010600030101010101" pitchFamily="2" charset="-122"/>
            </a:endParaRPr>
          </a:p>
        </p:txBody>
      </p:sp>
      <p:sp>
        <p:nvSpPr>
          <p:cNvPr id="5147" name="文本框 5146"/>
          <p:cNvSpPr txBox="1"/>
          <p:nvPr/>
        </p:nvSpPr>
        <p:spPr>
          <a:xfrm>
            <a:off x="6934200" y="5257800"/>
            <a:ext cx="752475" cy="396875"/>
          </a:xfrm>
          <a:prstGeom prst="rect">
            <a:avLst/>
          </a:prstGeom>
          <a:noFill/>
          <a:ln w="9525">
            <a:noFill/>
          </a:ln>
        </p:spPr>
        <p:txBody>
          <a:bodyPr anchor="ctr">
            <a:spAutoFit/>
          </a:bodyPr>
          <a:p>
            <a:pPr algn="ctr">
              <a:spcBef>
                <a:spcPct val="50000"/>
              </a:spcBef>
            </a:pPr>
            <a:r>
              <a:rPr lang="zh-CN" altLang="en-US" sz="2000" dirty="0">
                <a:latin typeface="Times New Roman" panose="02020603050405020304" pitchFamily="2" charset="0"/>
                <a:ea typeface="宋体" panose="02010600030101010101" pitchFamily="2" charset="-122"/>
              </a:rPr>
              <a:t>≥</a:t>
            </a:r>
            <a:endParaRPr lang="zh-CN" altLang="en-US" sz="2000" dirty="0">
              <a:latin typeface="Times New Roman" panose="02020603050405020304" pitchFamily="2" charset="0"/>
              <a:ea typeface="宋体" panose="02010600030101010101" pitchFamily="2" charset="-122"/>
            </a:endParaRPr>
          </a:p>
        </p:txBody>
      </p:sp>
      <p:sp>
        <p:nvSpPr>
          <p:cNvPr id="5148" name="文本框 5147"/>
          <p:cNvSpPr txBox="1"/>
          <p:nvPr/>
        </p:nvSpPr>
        <p:spPr>
          <a:xfrm>
            <a:off x="6705600" y="5486400"/>
            <a:ext cx="752475" cy="579438"/>
          </a:xfrm>
          <a:prstGeom prst="rect">
            <a:avLst/>
          </a:prstGeom>
          <a:noFill/>
          <a:ln w="9525">
            <a:noFill/>
          </a:ln>
        </p:spPr>
        <p:txBody>
          <a:bodyPr anchor="ctr">
            <a:spAutoFit/>
          </a:bodyPr>
          <a:p>
            <a:pPr algn="ctr">
              <a:spcBef>
                <a:spcPct val="50000"/>
              </a:spcBef>
            </a:pPr>
            <a:r>
              <a:rPr lang="zh-CN" altLang="en-US" sz="3200" b="1" dirty="0">
                <a:solidFill>
                  <a:srgbClr val="FF3300"/>
                </a:solidFill>
                <a:latin typeface="Times New Roman" panose="02020603050405020304" pitchFamily="2" charset="0"/>
                <a:ea typeface="宋体" panose="02010600030101010101" pitchFamily="2" charset="-122"/>
              </a:rPr>
              <a:t>＜</a:t>
            </a:r>
            <a:endParaRPr lang="zh-CN" altLang="en-US" sz="3200" b="1" dirty="0">
              <a:solidFill>
                <a:srgbClr val="FF3300"/>
              </a:solidFill>
              <a:latin typeface="Times New Roman" panose="02020603050405020304" pitchFamily="2" charset="0"/>
              <a:ea typeface="宋体" panose="02010600030101010101" pitchFamily="2" charset="-122"/>
            </a:endParaRPr>
          </a:p>
        </p:txBody>
      </p:sp>
      <p:sp>
        <p:nvSpPr>
          <p:cNvPr id="5149" name="直接连接符 5148"/>
          <p:cNvSpPr/>
          <p:nvPr/>
        </p:nvSpPr>
        <p:spPr>
          <a:xfrm flipH="1">
            <a:off x="6019800" y="3657600"/>
            <a:ext cx="2362200" cy="2438400"/>
          </a:xfrm>
          <a:prstGeom prst="line">
            <a:avLst/>
          </a:prstGeom>
          <a:ln w="9525" cap="rnd" cmpd="sng">
            <a:solidFill>
              <a:schemeClr val="tx1"/>
            </a:solidFill>
            <a:prstDash val="sysDot"/>
            <a:round/>
            <a:headEnd type="none" w="med" len="med"/>
            <a:tailEnd type="none" w="med" len="med"/>
          </a:ln>
        </p:spPr>
      </p:sp>
      <p:sp>
        <p:nvSpPr>
          <p:cNvPr id="5150" name="文本框 5149"/>
          <p:cNvSpPr txBox="1"/>
          <p:nvPr/>
        </p:nvSpPr>
        <p:spPr>
          <a:xfrm>
            <a:off x="6858000" y="4343400"/>
            <a:ext cx="752475" cy="396875"/>
          </a:xfrm>
          <a:prstGeom prst="rect">
            <a:avLst/>
          </a:prstGeom>
          <a:noFill/>
          <a:ln w="9525">
            <a:noFill/>
          </a:ln>
        </p:spPr>
        <p:txBody>
          <a:bodyPr anchor="ctr">
            <a:spAutoFit/>
          </a:bodyPr>
          <a:p>
            <a:pPr algn="ctr">
              <a:spcBef>
                <a:spcPct val="50000"/>
              </a:spcBef>
            </a:pPr>
            <a:r>
              <a:rPr lang="zh-CN" altLang="en-US" sz="2000" dirty="0">
                <a:latin typeface="Times New Roman" panose="02020603050405020304" pitchFamily="2" charset="0"/>
                <a:ea typeface="宋体" panose="02010600030101010101" pitchFamily="2" charset="-122"/>
              </a:rPr>
              <a:t>控制</a:t>
            </a:r>
            <a:endParaRPr lang="zh-CN" altLang="en-US" sz="2000" dirty="0">
              <a:latin typeface="Times New Roman" panose="02020603050405020304" pitchFamily="2" charset="0"/>
              <a:ea typeface="宋体" panose="02010600030101010101" pitchFamily="2"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p:cTn id="7" dur="500" fill="hold"/>
                                        <p:tgtEl>
                                          <p:spTgt spid="5123"/>
                                        </p:tgtEl>
                                        <p:attrNameLst>
                                          <p:attrName>ppt_x</p:attrName>
                                        </p:attrNameLst>
                                      </p:cBhvr>
                                      <p:tavLst>
                                        <p:tav tm="0">
                                          <p:val>
                                            <p:strVal val="0-#ppt_w/2"/>
                                          </p:val>
                                        </p:tav>
                                        <p:tav tm="100000">
                                          <p:val>
                                            <p:strVal val="#ppt_x"/>
                                          </p:val>
                                        </p:tav>
                                      </p:tavLst>
                                    </p:anim>
                                    <p:anim calcmode="lin" valueType="num">
                                      <p:cBhvr>
                                        <p:cTn id="8" dur="500" fill="hold"/>
                                        <p:tgtEl>
                                          <p:spTgt spid="51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124"/>
                                        </p:tgtEl>
                                        <p:attrNameLst>
                                          <p:attrName>style.visibility</p:attrName>
                                        </p:attrNameLst>
                                      </p:cBhvr>
                                      <p:to>
                                        <p:strVal val="visible"/>
                                      </p:to>
                                    </p:set>
                                    <p:anim calcmode="lin" valueType="num">
                                      <p:cBhvr>
                                        <p:cTn id="13" dur="500" fill="hold"/>
                                        <p:tgtEl>
                                          <p:spTgt spid="5124"/>
                                        </p:tgtEl>
                                        <p:attrNameLst>
                                          <p:attrName>ppt_x</p:attrName>
                                        </p:attrNameLst>
                                      </p:cBhvr>
                                      <p:tavLst>
                                        <p:tav tm="0">
                                          <p:val>
                                            <p:strVal val="0-#ppt_w/2"/>
                                          </p:val>
                                        </p:tav>
                                        <p:tav tm="100000">
                                          <p:val>
                                            <p:strVal val="#ppt_x"/>
                                          </p:val>
                                        </p:tav>
                                      </p:tavLst>
                                    </p:anim>
                                    <p:anim calcmode="lin" valueType="num">
                                      <p:cBhvr>
                                        <p:cTn id="14"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5"/>
                                        </p:tgtEl>
                                        <p:attrNameLst>
                                          <p:attrName>style.visibility</p:attrName>
                                        </p:attrNameLst>
                                      </p:cBhvr>
                                      <p:to>
                                        <p:strVal val="visible"/>
                                      </p:to>
                                    </p:set>
                                    <p:anim calcmode="lin" valueType="num">
                                      <p:cBhvr>
                                        <p:cTn id="19" dur="500" fill="hold"/>
                                        <p:tgtEl>
                                          <p:spTgt spid="5125"/>
                                        </p:tgtEl>
                                        <p:attrNameLst>
                                          <p:attrName>ppt_x</p:attrName>
                                        </p:attrNameLst>
                                      </p:cBhvr>
                                      <p:tavLst>
                                        <p:tav tm="0">
                                          <p:val>
                                            <p:strVal val="0-#ppt_w/2"/>
                                          </p:val>
                                        </p:tav>
                                        <p:tav tm="100000">
                                          <p:val>
                                            <p:strVal val="#ppt_x"/>
                                          </p:val>
                                        </p:tav>
                                      </p:tavLst>
                                    </p:anim>
                                    <p:anim calcmode="lin" valueType="num">
                                      <p:cBhvr>
                                        <p:cTn id="20" dur="5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130"/>
                                        </p:tgtEl>
                                        <p:attrNameLst>
                                          <p:attrName>style.visibility</p:attrName>
                                        </p:attrNameLst>
                                      </p:cBhvr>
                                      <p:to>
                                        <p:strVal val="visible"/>
                                      </p:to>
                                    </p:set>
                                    <p:anim calcmode="lin" valueType="num">
                                      <p:cBhvr>
                                        <p:cTn id="25" dur="500" fill="hold"/>
                                        <p:tgtEl>
                                          <p:spTgt spid="5130"/>
                                        </p:tgtEl>
                                        <p:attrNameLst>
                                          <p:attrName>ppt_x</p:attrName>
                                        </p:attrNameLst>
                                      </p:cBhvr>
                                      <p:tavLst>
                                        <p:tav tm="0">
                                          <p:val>
                                            <p:strVal val="0-#ppt_w/2"/>
                                          </p:val>
                                        </p:tav>
                                        <p:tav tm="100000">
                                          <p:val>
                                            <p:strVal val="#ppt_x"/>
                                          </p:val>
                                        </p:tav>
                                      </p:tavLst>
                                    </p:anim>
                                    <p:anim calcmode="lin" valueType="num">
                                      <p:cBhvr>
                                        <p:cTn id="26" dur="500" fill="hold"/>
                                        <p:tgtEl>
                                          <p:spTgt spid="513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7"/>
                                        </p:tgtEl>
                                        <p:attrNameLst>
                                          <p:attrName>style.visibility</p:attrName>
                                        </p:attrNameLst>
                                      </p:cBhvr>
                                      <p:to>
                                        <p:strVal val="visible"/>
                                      </p:to>
                                    </p:set>
                                    <p:anim calcmode="lin" valueType="num">
                                      <p:cBhvr>
                                        <p:cTn id="31" dur="500" fill="hold"/>
                                        <p:tgtEl>
                                          <p:spTgt spid="5127"/>
                                        </p:tgtEl>
                                        <p:attrNameLst>
                                          <p:attrName>ppt_x</p:attrName>
                                        </p:attrNameLst>
                                      </p:cBhvr>
                                      <p:tavLst>
                                        <p:tav tm="0">
                                          <p:val>
                                            <p:strVal val="0-#ppt_w/2"/>
                                          </p:val>
                                        </p:tav>
                                        <p:tav tm="100000">
                                          <p:val>
                                            <p:strVal val="#ppt_x"/>
                                          </p:val>
                                        </p:tav>
                                      </p:tavLst>
                                    </p:anim>
                                    <p:anim calcmode="lin" valueType="num">
                                      <p:cBhvr>
                                        <p:cTn id="32" dur="500" fill="hold"/>
                                        <p:tgtEl>
                                          <p:spTgt spid="512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6"/>
                                        </p:tgtEl>
                                        <p:attrNameLst>
                                          <p:attrName>style.visibility</p:attrName>
                                        </p:attrNameLst>
                                      </p:cBhvr>
                                      <p:to>
                                        <p:strVal val="visible"/>
                                      </p:to>
                                    </p:set>
                                    <p:anim calcmode="lin" valueType="num">
                                      <p:cBhvr>
                                        <p:cTn id="37" dur="500" fill="hold"/>
                                        <p:tgtEl>
                                          <p:spTgt spid="5126"/>
                                        </p:tgtEl>
                                        <p:attrNameLst>
                                          <p:attrName>ppt_x</p:attrName>
                                        </p:attrNameLst>
                                      </p:cBhvr>
                                      <p:tavLst>
                                        <p:tav tm="0">
                                          <p:val>
                                            <p:strVal val="0-#ppt_w/2"/>
                                          </p:val>
                                        </p:tav>
                                        <p:tav tm="100000">
                                          <p:val>
                                            <p:strVal val="#ppt_x"/>
                                          </p:val>
                                        </p:tav>
                                      </p:tavLst>
                                    </p:anim>
                                    <p:anim calcmode="lin" valueType="num">
                                      <p:cBhvr>
                                        <p:cTn id="38" dur="500" fill="hold"/>
                                        <p:tgtEl>
                                          <p:spTgt spid="512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131"/>
                                        </p:tgtEl>
                                        <p:attrNameLst>
                                          <p:attrName>style.visibility</p:attrName>
                                        </p:attrNameLst>
                                      </p:cBhvr>
                                      <p:to>
                                        <p:strVal val="visible"/>
                                      </p:to>
                                    </p:set>
                                    <p:anim calcmode="lin" valueType="num">
                                      <p:cBhvr>
                                        <p:cTn id="43" dur="500" fill="hold"/>
                                        <p:tgtEl>
                                          <p:spTgt spid="5131"/>
                                        </p:tgtEl>
                                        <p:attrNameLst>
                                          <p:attrName>ppt_x</p:attrName>
                                        </p:attrNameLst>
                                      </p:cBhvr>
                                      <p:tavLst>
                                        <p:tav tm="0">
                                          <p:val>
                                            <p:strVal val="0-#ppt_w/2"/>
                                          </p:val>
                                        </p:tav>
                                        <p:tav tm="100000">
                                          <p:val>
                                            <p:strVal val="#ppt_x"/>
                                          </p:val>
                                        </p:tav>
                                      </p:tavLst>
                                    </p:anim>
                                    <p:anim calcmode="lin" valueType="num">
                                      <p:cBhvr>
                                        <p:cTn id="44" dur="500" fill="hold"/>
                                        <p:tgtEl>
                                          <p:spTgt spid="513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132"/>
                                        </p:tgtEl>
                                        <p:attrNameLst>
                                          <p:attrName>style.visibility</p:attrName>
                                        </p:attrNameLst>
                                      </p:cBhvr>
                                      <p:to>
                                        <p:strVal val="visible"/>
                                      </p:to>
                                    </p:set>
                                    <p:anim calcmode="lin" valueType="num">
                                      <p:cBhvr>
                                        <p:cTn id="49" dur="500" fill="hold"/>
                                        <p:tgtEl>
                                          <p:spTgt spid="5132"/>
                                        </p:tgtEl>
                                        <p:attrNameLst>
                                          <p:attrName>ppt_x</p:attrName>
                                        </p:attrNameLst>
                                      </p:cBhvr>
                                      <p:tavLst>
                                        <p:tav tm="0">
                                          <p:val>
                                            <p:strVal val="0-#ppt_w/2"/>
                                          </p:val>
                                        </p:tav>
                                        <p:tav tm="100000">
                                          <p:val>
                                            <p:strVal val="#ppt_x"/>
                                          </p:val>
                                        </p:tav>
                                      </p:tavLst>
                                    </p:anim>
                                    <p:anim calcmode="lin" valueType="num">
                                      <p:cBhvr>
                                        <p:cTn id="50" dur="500" fill="hold"/>
                                        <p:tgtEl>
                                          <p:spTgt spid="5132"/>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136"/>
                                        </p:tgtEl>
                                        <p:attrNameLst>
                                          <p:attrName>style.visibility</p:attrName>
                                        </p:attrNameLst>
                                      </p:cBhvr>
                                      <p:to>
                                        <p:strVal val="visible"/>
                                      </p:to>
                                    </p:set>
                                    <p:anim calcmode="lin" valueType="num">
                                      <p:cBhvr>
                                        <p:cTn id="55" dur="500" fill="hold"/>
                                        <p:tgtEl>
                                          <p:spTgt spid="5136"/>
                                        </p:tgtEl>
                                        <p:attrNameLst>
                                          <p:attrName>ppt_x</p:attrName>
                                        </p:attrNameLst>
                                      </p:cBhvr>
                                      <p:tavLst>
                                        <p:tav tm="0">
                                          <p:val>
                                            <p:strVal val="0-#ppt_w/2"/>
                                          </p:val>
                                        </p:tav>
                                        <p:tav tm="100000">
                                          <p:val>
                                            <p:strVal val="#ppt_x"/>
                                          </p:val>
                                        </p:tav>
                                      </p:tavLst>
                                    </p:anim>
                                    <p:anim calcmode="lin" valueType="num">
                                      <p:cBhvr>
                                        <p:cTn id="56" dur="500" fill="hold"/>
                                        <p:tgtEl>
                                          <p:spTgt spid="5136"/>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5133"/>
                                        </p:tgtEl>
                                        <p:attrNameLst>
                                          <p:attrName>style.visibility</p:attrName>
                                        </p:attrNameLst>
                                      </p:cBhvr>
                                      <p:to>
                                        <p:strVal val="visible"/>
                                      </p:to>
                                    </p:set>
                                    <p:anim calcmode="lin" valueType="num">
                                      <p:cBhvr>
                                        <p:cTn id="61" dur="500" fill="hold"/>
                                        <p:tgtEl>
                                          <p:spTgt spid="5133"/>
                                        </p:tgtEl>
                                        <p:attrNameLst>
                                          <p:attrName>ppt_x</p:attrName>
                                        </p:attrNameLst>
                                      </p:cBhvr>
                                      <p:tavLst>
                                        <p:tav tm="0">
                                          <p:val>
                                            <p:strVal val="0-#ppt_w/2"/>
                                          </p:val>
                                        </p:tav>
                                        <p:tav tm="100000">
                                          <p:val>
                                            <p:strVal val="#ppt_x"/>
                                          </p:val>
                                        </p:tav>
                                      </p:tavLst>
                                    </p:anim>
                                    <p:anim calcmode="lin" valueType="num">
                                      <p:cBhvr>
                                        <p:cTn id="62" dur="500" fill="hold"/>
                                        <p:tgtEl>
                                          <p:spTgt spid="5133"/>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5134"/>
                                        </p:tgtEl>
                                        <p:attrNameLst>
                                          <p:attrName>style.visibility</p:attrName>
                                        </p:attrNameLst>
                                      </p:cBhvr>
                                      <p:to>
                                        <p:strVal val="visible"/>
                                      </p:to>
                                    </p:set>
                                    <p:anim calcmode="lin" valueType="num">
                                      <p:cBhvr>
                                        <p:cTn id="67" dur="500" fill="hold"/>
                                        <p:tgtEl>
                                          <p:spTgt spid="5134"/>
                                        </p:tgtEl>
                                        <p:attrNameLst>
                                          <p:attrName>ppt_x</p:attrName>
                                        </p:attrNameLst>
                                      </p:cBhvr>
                                      <p:tavLst>
                                        <p:tav tm="0">
                                          <p:val>
                                            <p:strVal val="0-#ppt_w/2"/>
                                          </p:val>
                                        </p:tav>
                                        <p:tav tm="100000">
                                          <p:val>
                                            <p:strVal val="#ppt_x"/>
                                          </p:val>
                                        </p:tav>
                                      </p:tavLst>
                                    </p:anim>
                                    <p:anim calcmode="lin" valueType="num">
                                      <p:cBhvr>
                                        <p:cTn id="68" dur="500" fill="hold"/>
                                        <p:tgtEl>
                                          <p:spTgt spid="5134"/>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5128"/>
                                        </p:tgtEl>
                                        <p:attrNameLst>
                                          <p:attrName>style.visibility</p:attrName>
                                        </p:attrNameLst>
                                      </p:cBhvr>
                                      <p:to>
                                        <p:strVal val="visible"/>
                                      </p:to>
                                    </p:set>
                                    <p:anim calcmode="lin" valueType="num">
                                      <p:cBhvr>
                                        <p:cTn id="73" dur="500" fill="hold"/>
                                        <p:tgtEl>
                                          <p:spTgt spid="5128"/>
                                        </p:tgtEl>
                                        <p:attrNameLst>
                                          <p:attrName>ppt_x</p:attrName>
                                        </p:attrNameLst>
                                      </p:cBhvr>
                                      <p:tavLst>
                                        <p:tav tm="0">
                                          <p:val>
                                            <p:strVal val="0-#ppt_w/2"/>
                                          </p:val>
                                        </p:tav>
                                        <p:tav tm="100000">
                                          <p:val>
                                            <p:strVal val="#ppt_x"/>
                                          </p:val>
                                        </p:tav>
                                      </p:tavLst>
                                    </p:anim>
                                    <p:anim calcmode="lin" valueType="num">
                                      <p:cBhvr>
                                        <p:cTn id="74" dur="500" fill="hold"/>
                                        <p:tgtEl>
                                          <p:spTgt spid="5128"/>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5135"/>
                                        </p:tgtEl>
                                        <p:attrNameLst>
                                          <p:attrName>style.visibility</p:attrName>
                                        </p:attrNameLst>
                                      </p:cBhvr>
                                      <p:to>
                                        <p:strVal val="visible"/>
                                      </p:to>
                                    </p:set>
                                    <p:anim calcmode="lin" valueType="num">
                                      <p:cBhvr>
                                        <p:cTn id="79" dur="500" fill="hold"/>
                                        <p:tgtEl>
                                          <p:spTgt spid="5135"/>
                                        </p:tgtEl>
                                        <p:attrNameLst>
                                          <p:attrName>ppt_x</p:attrName>
                                        </p:attrNameLst>
                                      </p:cBhvr>
                                      <p:tavLst>
                                        <p:tav tm="0">
                                          <p:val>
                                            <p:strVal val="0-#ppt_w/2"/>
                                          </p:val>
                                        </p:tav>
                                        <p:tav tm="100000">
                                          <p:val>
                                            <p:strVal val="#ppt_x"/>
                                          </p:val>
                                        </p:tav>
                                      </p:tavLst>
                                    </p:anim>
                                    <p:anim calcmode="lin" valueType="num">
                                      <p:cBhvr>
                                        <p:cTn id="80" dur="500" fill="hold"/>
                                        <p:tgtEl>
                                          <p:spTgt spid="5135"/>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5129"/>
                                        </p:tgtEl>
                                        <p:attrNameLst>
                                          <p:attrName>style.visibility</p:attrName>
                                        </p:attrNameLst>
                                      </p:cBhvr>
                                      <p:to>
                                        <p:strVal val="visible"/>
                                      </p:to>
                                    </p:set>
                                    <p:anim calcmode="lin" valueType="num">
                                      <p:cBhvr>
                                        <p:cTn id="85" dur="500" fill="hold"/>
                                        <p:tgtEl>
                                          <p:spTgt spid="5129"/>
                                        </p:tgtEl>
                                        <p:attrNameLst>
                                          <p:attrName>ppt_x</p:attrName>
                                        </p:attrNameLst>
                                      </p:cBhvr>
                                      <p:tavLst>
                                        <p:tav tm="0">
                                          <p:val>
                                            <p:strVal val="0-#ppt_w/2"/>
                                          </p:val>
                                        </p:tav>
                                        <p:tav tm="100000">
                                          <p:val>
                                            <p:strVal val="#ppt_x"/>
                                          </p:val>
                                        </p:tav>
                                      </p:tavLst>
                                    </p:anim>
                                    <p:anim calcmode="lin" valueType="num">
                                      <p:cBhvr>
                                        <p:cTn id="86" dur="500" fill="hold"/>
                                        <p:tgtEl>
                                          <p:spTgt spid="5129"/>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5137"/>
                                        </p:tgtEl>
                                        <p:attrNameLst>
                                          <p:attrName>style.visibility</p:attrName>
                                        </p:attrNameLst>
                                      </p:cBhvr>
                                      <p:to>
                                        <p:strVal val="visible"/>
                                      </p:to>
                                    </p:set>
                                    <p:anim calcmode="lin" valueType="num">
                                      <p:cBhvr>
                                        <p:cTn id="91" dur="500" fill="hold"/>
                                        <p:tgtEl>
                                          <p:spTgt spid="5137"/>
                                        </p:tgtEl>
                                        <p:attrNameLst>
                                          <p:attrName>ppt_x</p:attrName>
                                        </p:attrNameLst>
                                      </p:cBhvr>
                                      <p:tavLst>
                                        <p:tav tm="0">
                                          <p:val>
                                            <p:strVal val="0-#ppt_w/2"/>
                                          </p:val>
                                        </p:tav>
                                        <p:tav tm="100000">
                                          <p:val>
                                            <p:strVal val="#ppt_x"/>
                                          </p:val>
                                        </p:tav>
                                      </p:tavLst>
                                    </p:anim>
                                    <p:anim calcmode="lin" valueType="num">
                                      <p:cBhvr>
                                        <p:cTn id="92" dur="500" fill="hold"/>
                                        <p:tgtEl>
                                          <p:spTgt spid="5137"/>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5143"/>
                                        </p:tgtEl>
                                        <p:attrNameLst>
                                          <p:attrName>style.visibility</p:attrName>
                                        </p:attrNameLst>
                                      </p:cBhvr>
                                      <p:to>
                                        <p:strVal val="visible"/>
                                      </p:to>
                                    </p:set>
                                    <p:anim calcmode="lin" valueType="num">
                                      <p:cBhvr>
                                        <p:cTn id="97" dur="500" fill="hold"/>
                                        <p:tgtEl>
                                          <p:spTgt spid="5143"/>
                                        </p:tgtEl>
                                        <p:attrNameLst>
                                          <p:attrName>ppt_x</p:attrName>
                                        </p:attrNameLst>
                                      </p:cBhvr>
                                      <p:tavLst>
                                        <p:tav tm="0">
                                          <p:val>
                                            <p:strVal val="0-#ppt_w/2"/>
                                          </p:val>
                                        </p:tav>
                                        <p:tav tm="100000">
                                          <p:val>
                                            <p:strVal val="#ppt_x"/>
                                          </p:val>
                                        </p:tav>
                                      </p:tavLst>
                                    </p:anim>
                                    <p:anim calcmode="lin" valueType="num">
                                      <p:cBhvr>
                                        <p:cTn id="98" dur="500" fill="hold"/>
                                        <p:tgtEl>
                                          <p:spTgt spid="5143"/>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5150"/>
                                        </p:tgtEl>
                                        <p:attrNameLst>
                                          <p:attrName>style.visibility</p:attrName>
                                        </p:attrNameLst>
                                      </p:cBhvr>
                                      <p:to>
                                        <p:strVal val="visible"/>
                                      </p:to>
                                    </p:set>
                                    <p:anim calcmode="lin" valueType="num">
                                      <p:cBhvr>
                                        <p:cTn id="103" dur="500" fill="hold"/>
                                        <p:tgtEl>
                                          <p:spTgt spid="5150"/>
                                        </p:tgtEl>
                                        <p:attrNameLst>
                                          <p:attrName>ppt_x</p:attrName>
                                        </p:attrNameLst>
                                      </p:cBhvr>
                                      <p:tavLst>
                                        <p:tav tm="0">
                                          <p:val>
                                            <p:strVal val="0-#ppt_w/2"/>
                                          </p:val>
                                        </p:tav>
                                        <p:tav tm="100000">
                                          <p:val>
                                            <p:strVal val="#ppt_x"/>
                                          </p:val>
                                        </p:tav>
                                      </p:tavLst>
                                    </p:anim>
                                    <p:anim calcmode="lin" valueType="num">
                                      <p:cBhvr>
                                        <p:cTn id="104" dur="500" fill="hold"/>
                                        <p:tgtEl>
                                          <p:spTgt spid="5150"/>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5144"/>
                                        </p:tgtEl>
                                        <p:attrNameLst>
                                          <p:attrName>style.visibility</p:attrName>
                                        </p:attrNameLst>
                                      </p:cBhvr>
                                      <p:to>
                                        <p:strVal val="visible"/>
                                      </p:to>
                                    </p:set>
                                    <p:anim calcmode="lin" valueType="num">
                                      <p:cBhvr>
                                        <p:cTn id="109" dur="500" fill="hold"/>
                                        <p:tgtEl>
                                          <p:spTgt spid="5144"/>
                                        </p:tgtEl>
                                        <p:attrNameLst>
                                          <p:attrName>ppt_x</p:attrName>
                                        </p:attrNameLst>
                                      </p:cBhvr>
                                      <p:tavLst>
                                        <p:tav tm="0">
                                          <p:val>
                                            <p:strVal val="0-#ppt_w/2"/>
                                          </p:val>
                                        </p:tav>
                                        <p:tav tm="100000">
                                          <p:val>
                                            <p:strVal val="#ppt_x"/>
                                          </p:val>
                                        </p:tav>
                                      </p:tavLst>
                                    </p:anim>
                                    <p:anim calcmode="lin" valueType="num">
                                      <p:cBhvr>
                                        <p:cTn id="110" dur="500" fill="hold"/>
                                        <p:tgtEl>
                                          <p:spTgt spid="5144"/>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nodeType="clickEffect">
                                  <p:stCondLst>
                                    <p:cond delay="0"/>
                                  </p:stCondLst>
                                  <p:childTnLst>
                                    <p:set>
                                      <p:cBhvr>
                                        <p:cTn id="114" dur="1" fill="hold">
                                          <p:stCondLst>
                                            <p:cond delay="0"/>
                                          </p:stCondLst>
                                        </p:cTn>
                                        <p:tgtEl>
                                          <p:spTgt spid="5145"/>
                                        </p:tgtEl>
                                        <p:attrNameLst>
                                          <p:attrName>style.visibility</p:attrName>
                                        </p:attrNameLst>
                                      </p:cBhvr>
                                      <p:to>
                                        <p:strVal val="visible"/>
                                      </p:to>
                                    </p:set>
                                    <p:anim calcmode="lin" valueType="num">
                                      <p:cBhvr>
                                        <p:cTn id="115" dur="500" fill="hold"/>
                                        <p:tgtEl>
                                          <p:spTgt spid="5145"/>
                                        </p:tgtEl>
                                        <p:attrNameLst>
                                          <p:attrName>ppt_x</p:attrName>
                                        </p:attrNameLst>
                                      </p:cBhvr>
                                      <p:tavLst>
                                        <p:tav tm="0">
                                          <p:val>
                                            <p:strVal val="0-#ppt_w/2"/>
                                          </p:val>
                                        </p:tav>
                                        <p:tav tm="100000">
                                          <p:val>
                                            <p:strVal val="#ppt_x"/>
                                          </p:val>
                                        </p:tav>
                                      </p:tavLst>
                                    </p:anim>
                                    <p:anim calcmode="lin" valueType="num">
                                      <p:cBhvr>
                                        <p:cTn id="116" dur="500" fill="hold"/>
                                        <p:tgtEl>
                                          <p:spTgt spid="5145"/>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5146"/>
                                        </p:tgtEl>
                                        <p:attrNameLst>
                                          <p:attrName>style.visibility</p:attrName>
                                        </p:attrNameLst>
                                      </p:cBhvr>
                                      <p:to>
                                        <p:strVal val="visible"/>
                                      </p:to>
                                    </p:set>
                                    <p:anim calcmode="lin" valueType="num">
                                      <p:cBhvr>
                                        <p:cTn id="121" dur="500" fill="hold"/>
                                        <p:tgtEl>
                                          <p:spTgt spid="5146"/>
                                        </p:tgtEl>
                                        <p:attrNameLst>
                                          <p:attrName>ppt_x</p:attrName>
                                        </p:attrNameLst>
                                      </p:cBhvr>
                                      <p:tavLst>
                                        <p:tav tm="0">
                                          <p:val>
                                            <p:strVal val="0-#ppt_w/2"/>
                                          </p:val>
                                        </p:tav>
                                        <p:tav tm="100000">
                                          <p:val>
                                            <p:strVal val="#ppt_x"/>
                                          </p:val>
                                        </p:tav>
                                      </p:tavLst>
                                    </p:anim>
                                    <p:anim calcmode="lin" valueType="num">
                                      <p:cBhvr>
                                        <p:cTn id="122" dur="500" fill="hold"/>
                                        <p:tgtEl>
                                          <p:spTgt spid="5146"/>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5147"/>
                                        </p:tgtEl>
                                        <p:attrNameLst>
                                          <p:attrName>style.visibility</p:attrName>
                                        </p:attrNameLst>
                                      </p:cBhvr>
                                      <p:to>
                                        <p:strVal val="visible"/>
                                      </p:to>
                                    </p:set>
                                    <p:anim calcmode="lin" valueType="num">
                                      <p:cBhvr>
                                        <p:cTn id="127" dur="500" fill="hold"/>
                                        <p:tgtEl>
                                          <p:spTgt spid="5147"/>
                                        </p:tgtEl>
                                        <p:attrNameLst>
                                          <p:attrName>ppt_x</p:attrName>
                                        </p:attrNameLst>
                                      </p:cBhvr>
                                      <p:tavLst>
                                        <p:tav tm="0">
                                          <p:val>
                                            <p:strVal val="0-#ppt_w/2"/>
                                          </p:val>
                                        </p:tav>
                                        <p:tav tm="100000">
                                          <p:val>
                                            <p:strVal val="#ppt_x"/>
                                          </p:val>
                                        </p:tav>
                                      </p:tavLst>
                                    </p:anim>
                                    <p:anim calcmode="lin" valueType="num">
                                      <p:cBhvr>
                                        <p:cTn id="128" dur="500" fill="hold"/>
                                        <p:tgtEl>
                                          <p:spTgt spid="5147"/>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8" fill="hold" nodeType="clickEffect">
                                  <p:stCondLst>
                                    <p:cond delay="0"/>
                                  </p:stCondLst>
                                  <p:childTnLst>
                                    <p:set>
                                      <p:cBhvr>
                                        <p:cTn id="132" dur="1" fill="hold">
                                          <p:stCondLst>
                                            <p:cond delay="0"/>
                                          </p:stCondLst>
                                        </p:cTn>
                                        <p:tgtEl>
                                          <p:spTgt spid="5141"/>
                                        </p:tgtEl>
                                        <p:attrNameLst>
                                          <p:attrName>style.visibility</p:attrName>
                                        </p:attrNameLst>
                                      </p:cBhvr>
                                      <p:to>
                                        <p:strVal val="visible"/>
                                      </p:to>
                                    </p:set>
                                    <p:anim calcmode="lin" valueType="num">
                                      <p:cBhvr>
                                        <p:cTn id="133" dur="500" fill="hold"/>
                                        <p:tgtEl>
                                          <p:spTgt spid="5141"/>
                                        </p:tgtEl>
                                        <p:attrNameLst>
                                          <p:attrName>ppt_x</p:attrName>
                                        </p:attrNameLst>
                                      </p:cBhvr>
                                      <p:tavLst>
                                        <p:tav tm="0">
                                          <p:val>
                                            <p:strVal val="0-#ppt_w/2"/>
                                          </p:val>
                                        </p:tav>
                                        <p:tav tm="100000">
                                          <p:val>
                                            <p:strVal val="#ppt_x"/>
                                          </p:val>
                                        </p:tav>
                                      </p:tavLst>
                                    </p:anim>
                                    <p:anim calcmode="lin" valueType="num">
                                      <p:cBhvr>
                                        <p:cTn id="134" dur="500" fill="hold"/>
                                        <p:tgtEl>
                                          <p:spTgt spid="5141"/>
                                        </p:tgtEl>
                                        <p:attrNameLst>
                                          <p:attrName>ppt_y</p:attrName>
                                        </p:attrNameLst>
                                      </p:cBhvr>
                                      <p:tavLst>
                                        <p:tav tm="0">
                                          <p:val>
                                            <p:strVal val="#ppt_y"/>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8" fill="hold" nodeType="clickEffect">
                                  <p:stCondLst>
                                    <p:cond delay="0"/>
                                  </p:stCondLst>
                                  <p:childTnLst>
                                    <p:set>
                                      <p:cBhvr>
                                        <p:cTn id="138" dur="1" fill="hold">
                                          <p:stCondLst>
                                            <p:cond delay="0"/>
                                          </p:stCondLst>
                                        </p:cTn>
                                        <p:tgtEl>
                                          <p:spTgt spid="5142"/>
                                        </p:tgtEl>
                                        <p:attrNameLst>
                                          <p:attrName>style.visibility</p:attrName>
                                        </p:attrNameLst>
                                      </p:cBhvr>
                                      <p:to>
                                        <p:strVal val="visible"/>
                                      </p:to>
                                    </p:set>
                                    <p:anim calcmode="lin" valueType="num">
                                      <p:cBhvr>
                                        <p:cTn id="139" dur="500" fill="hold"/>
                                        <p:tgtEl>
                                          <p:spTgt spid="5142"/>
                                        </p:tgtEl>
                                        <p:attrNameLst>
                                          <p:attrName>ppt_x</p:attrName>
                                        </p:attrNameLst>
                                      </p:cBhvr>
                                      <p:tavLst>
                                        <p:tav tm="0">
                                          <p:val>
                                            <p:strVal val="0-#ppt_w/2"/>
                                          </p:val>
                                        </p:tav>
                                        <p:tav tm="100000">
                                          <p:val>
                                            <p:strVal val="#ppt_x"/>
                                          </p:val>
                                        </p:tav>
                                      </p:tavLst>
                                    </p:anim>
                                    <p:anim calcmode="lin" valueType="num">
                                      <p:cBhvr>
                                        <p:cTn id="140" dur="500" fill="hold"/>
                                        <p:tgtEl>
                                          <p:spTgt spid="5142"/>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8" fill="hold" nodeType="clickEffect">
                                  <p:stCondLst>
                                    <p:cond delay="0"/>
                                  </p:stCondLst>
                                  <p:childTnLst>
                                    <p:set>
                                      <p:cBhvr>
                                        <p:cTn id="144" dur="1" fill="hold">
                                          <p:stCondLst>
                                            <p:cond delay="0"/>
                                          </p:stCondLst>
                                        </p:cTn>
                                        <p:tgtEl>
                                          <p:spTgt spid="5149"/>
                                        </p:tgtEl>
                                        <p:attrNameLst>
                                          <p:attrName>style.visibility</p:attrName>
                                        </p:attrNameLst>
                                      </p:cBhvr>
                                      <p:to>
                                        <p:strVal val="visible"/>
                                      </p:to>
                                    </p:set>
                                    <p:anim calcmode="lin" valueType="num">
                                      <p:cBhvr>
                                        <p:cTn id="145" dur="500" fill="hold"/>
                                        <p:tgtEl>
                                          <p:spTgt spid="5149"/>
                                        </p:tgtEl>
                                        <p:attrNameLst>
                                          <p:attrName>ppt_x</p:attrName>
                                        </p:attrNameLst>
                                      </p:cBhvr>
                                      <p:tavLst>
                                        <p:tav tm="0">
                                          <p:val>
                                            <p:strVal val="0-#ppt_w/2"/>
                                          </p:val>
                                        </p:tav>
                                        <p:tav tm="100000">
                                          <p:val>
                                            <p:strVal val="#ppt_x"/>
                                          </p:val>
                                        </p:tav>
                                      </p:tavLst>
                                    </p:anim>
                                    <p:anim calcmode="lin" valueType="num">
                                      <p:cBhvr>
                                        <p:cTn id="146" dur="500" fill="hold"/>
                                        <p:tgtEl>
                                          <p:spTgt spid="5149"/>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8" fill="hold" grpId="0" nodeType="clickEffect">
                                  <p:stCondLst>
                                    <p:cond delay="0"/>
                                  </p:stCondLst>
                                  <p:childTnLst>
                                    <p:set>
                                      <p:cBhvr>
                                        <p:cTn id="150" dur="1" fill="hold">
                                          <p:stCondLst>
                                            <p:cond delay="0"/>
                                          </p:stCondLst>
                                        </p:cTn>
                                        <p:tgtEl>
                                          <p:spTgt spid="5138"/>
                                        </p:tgtEl>
                                        <p:attrNameLst>
                                          <p:attrName>style.visibility</p:attrName>
                                        </p:attrNameLst>
                                      </p:cBhvr>
                                      <p:to>
                                        <p:strVal val="visible"/>
                                      </p:to>
                                    </p:set>
                                    <p:anim calcmode="lin" valueType="num">
                                      <p:cBhvr>
                                        <p:cTn id="151" dur="500" fill="hold"/>
                                        <p:tgtEl>
                                          <p:spTgt spid="5138"/>
                                        </p:tgtEl>
                                        <p:attrNameLst>
                                          <p:attrName>ppt_x</p:attrName>
                                        </p:attrNameLst>
                                      </p:cBhvr>
                                      <p:tavLst>
                                        <p:tav tm="0">
                                          <p:val>
                                            <p:strVal val="0-#ppt_w/2"/>
                                          </p:val>
                                        </p:tav>
                                        <p:tav tm="100000">
                                          <p:val>
                                            <p:strVal val="#ppt_x"/>
                                          </p:val>
                                        </p:tav>
                                      </p:tavLst>
                                    </p:anim>
                                    <p:anim calcmode="lin" valueType="num">
                                      <p:cBhvr>
                                        <p:cTn id="152" dur="500" fill="hold"/>
                                        <p:tgtEl>
                                          <p:spTgt spid="5138"/>
                                        </p:tgtEl>
                                        <p:attrNameLst>
                                          <p:attrName>ppt_y</p:attrName>
                                        </p:attrNameLst>
                                      </p:cBhvr>
                                      <p:tavLst>
                                        <p:tav tm="0">
                                          <p:val>
                                            <p:strVal val="#ppt_y"/>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8" fill="hold" grpId="0" nodeType="clickEffect">
                                  <p:stCondLst>
                                    <p:cond delay="0"/>
                                  </p:stCondLst>
                                  <p:childTnLst>
                                    <p:set>
                                      <p:cBhvr>
                                        <p:cTn id="156" dur="1" fill="hold">
                                          <p:stCondLst>
                                            <p:cond delay="0"/>
                                          </p:stCondLst>
                                        </p:cTn>
                                        <p:tgtEl>
                                          <p:spTgt spid="5139"/>
                                        </p:tgtEl>
                                        <p:attrNameLst>
                                          <p:attrName>style.visibility</p:attrName>
                                        </p:attrNameLst>
                                      </p:cBhvr>
                                      <p:to>
                                        <p:strVal val="visible"/>
                                      </p:to>
                                    </p:set>
                                    <p:anim calcmode="lin" valueType="num">
                                      <p:cBhvr>
                                        <p:cTn id="157" dur="500" fill="hold"/>
                                        <p:tgtEl>
                                          <p:spTgt spid="5139"/>
                                        </p:tgtEl>
                                        <p:attrNameLst>
                                          <p:attrName>ppt_x</p:attrName>
                                        </p:attrNameLst>
                                      </p:cBhvr>
                                      <p:tavLst>
                                        <p:tav tm="0">
                                          <p:val>
                                            <p:strVal val="0-#ppt_w/2"/>
                                          </p:val>
                                        </p:tav>
                                        <p:tav tm="100000">
                                          <p:val>
                                            <p:strVal val="#ppt_x"/>
                                          </p:val>
                                        </p:tav>
                                      </p:tavLst>
                                    </p:anim>
                                    <p:anim calcmode="lin" valueType="num">
                                      <p:cBhvr>
                                        <p:cTn id="158" dur="500" fill="hold"/>
                                        <p:tgtEl>
                                          <p:spTgt spid="5139"/>
                                        </p:tgtEl>
                                        <p:attrNameLst>
                                          <p:attrName>ppt_y</p:attrName>
                                        </p:attrNameLst>
                                      </p:cBhvr>
                                      <p:tavLst>
                                        <p:tav tm="0">
                                          <p:val>
                                            <p:strVal val="#ppt_y"/>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8" fill="hold" grpId="0" nodeType="clickEffect">
                                  <p:stCondLst>
                                    <p:cond delay="0"/>
                                  </p:stCondLst>
                                  <p:childTnLst>
                                    <p:set>
                                      <p:cBhvr>
                                        <p:cTn id="162" dur="1" fill="hold">
                                          <p:stCondLst>
                                            <p:cond delay="0"/>
                                          </p:stCondLst>
                                        </p:cTn>
                                        <p:tgtEl>
                                          <p:spTgt spid="5148"/>
                                        </p:tgtEl>
                                        <p:attrNameLst>
                                          <p:attrName>style.visibility</p:attrName>
                                        </p:attrNameLst>
                                      </p:cBhvr>
                                      <p:to>
                                        <p:strVal val="visible"/>
                                      </p:to>
                                    </p:set>
                                    <p:anim calcmode="lin" valueType="num">
                                      <p:cBhvr>
                                        <p:cTn id="163" dur="500" fill="hold"/>
                                        <p:tgtEl>
                                          <p:spTgt spid="5148"/>
                                        </p:tgtEl>
                                        <p:attrNameLst>
                                          <p:attrName>ppt_x</p:attrName>
                                        </p:attrNameLst>
                                      </p:cBhvr>
                                      <p:tavLst>
                                        <p:tav tm="0">
                                          <p:val>
                                            <p:strVal val="0-#ppt_w/2"/>
                                          </p:val>
                                        </p:tav>
                                        <p:tav tm="100000">
                                          <p:val>
                                            <p:strVal val="#ppt_x"/>
                                          </p:val>
                                        </p:tav>
                                      </p:tavLst>
                                    </p:anim>
                                    <p:anim calcmode="lin" valueType="num">
                                      <p:cBhvr>
                                        <p:cTn id="164" dur="500" fill="hold"/>
                                        <p:tgtEl>
                                          <p:spTgt spid="5148"/>
                                        </p:tgtEl>
                                        <p:attrNameLst>
                                          <p:attrName>ppt_y</p:attrName>
                                        </p:attrNameLst>
                                      </p:cBhvr>
                                      <p:tavLst>
                                        <p:tav tm="0">
                                          <p:val>
                                            <p:strVal val="#ppt_y"/>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8" fill="hold" grpId="0" nodeType="clickEffect">
                                  <p:stCondLst>
                                    <p:cond delay="0"/>
                                  </p:stCondLst>
                                  <p:childTnLst>
                                    <p:set>
                                      <p:cBhvr>
                                        <p:cTn id="168" dur="1" fill="hold">
                                          <p:stCondLst>
                                            <p:cond delay="0"/>
                                          </p:stCondLst>
                                        </p:cTn>
                                        <p:tgtEl>
                                          <p:spTgt spid="5140"/>
                                        </p:tgtEl>
                                        <p:attrNameLst>
                                          <p:attrName>style.visibility</p:attrName>
                                        </p:attrNameLst>
                                      </p:cBhvr>
                                      <p:to>
                                        <p:strVal val="visible"/>
                                      </p:to>
                                    </p:set>
                                    <p:anim calcmode="lin" valueType="num">
                                      <p:cBhvr>
                                        <p:cTn id="169" dur="500" fill="hold"/>
                                        <p:tgtEl>
                                          <p:spTgt spid="5140"/>
                                        </p:tgtEl>
                                        <p:attrNameLst>
                                          <p:attrName>ppt_x</p:attrName>
                                        </p:attrNameLst>
                                      </p:cBhvr>
                                      <p:tavLst>
                                        <p:tav tm="0">
                                          <p:val>
                                            <p:strVal val="0-#ppt_w/2"/>
                                          </p:val>
                                        </p:tav>
                                        <p:tav tm="100000">
                                          <p:val>
                                            <p:strVal val="#ppt_x"/>
                                          </p:val>
                                        </p:tav>
                                      </p:tavLst>
                                    </p:anim>
                                    <p:anim calcmode="lin" valueType="num">
                                      <p:cBhvr>
                                        <p:cTn id="170" dur="500" fill="hold"/>
                                        <p:tgtEl>
                                          <p:spTgt spid="51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ldLvl="0" animBg="1"/>
      <p:bldP spid="5125" grpId="0"/>
      <p:bldP spid="5126" grpId="0" bldLvl="0" animBg="1"/>
      <p:bldP spid="5127" grpId="0"/>
      <p:bldP spid="5128" grpId="0" bldLvl="0" animBg="1"/>
      <p:bldP spid="5129" grpId="0"/>
      <p:bldP spid="5132" grpId="0"/>
      <p:bldP spid="5134" grpId="0"/>
      <p:bldP spid="5136" grpId="0"/>
      <p:bldP spid="5137" grpId="0"/>
      <p:bldP spid="5138" grpId="0"/>
      <p:bldP spid="5139" grpId="0"/>
      <p:bldP spid="5140" grpId="0" bldLvl="0" animBg="1"/>
      <p:bldP spid="5144" grpId="0" bldLvl="0" animBg="1"/>
      <p:bldP spid="5146" grpId="0"/>
      <p:bldP spid="5147" grpId="0"/>
      <p:bldP spid="5148" grpId="0"/>
      <p:bldP spid="515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文本占位符 25601"/>
          <p:cNvSpPr>
            <a:spLocks noGrp="1"/>
          </p:cNvSpPr>
          <p:nvPr>
            <p:ph idx="1"/>
          </p:nvPr>
        </p:nvSpPr>
        <p:spPr>
          <a:xfrm>
            <a:off x="457200" y="731838"/>
            <a:ext cx="8229600" cy="5721350"/>
          </a:xfrm>
        </p:spPr>
        <p:txBody>
          <a:bodyPr anchor="t"/>
          <a:p>
            <a:pPr marL="0" indent="0">
              <a:buNone/>
            </a:pPr>
            <a:r>
              <a:rPr lang="en-US" altLang="zh-CN" b="1" dirty="0"/>
              <a:t>(</a:t>
            </a:r>
            <a:r>
              <a:rPr lang="zh-CN" altLang="en-US" b="1" dirty="0"/>
              <a:t>四</a:t>
            </a:r>
            <a:r>
              <a:rPr lang="en-US" altLang="zh-CN" b="1" dirty="0"/>
              <a:t>)</a:t>
            </a:r>
            <a:r>
              <a:rPr lang="zh-CN" altLang="en-US" b="1" dirty="0"/>
              <a:t>工程造价的作用</a:t>
            </a:r>
            <a:endParaRPr lang="zh-CN" altLang="en-US" b="1" dirty="0"/>
          </a:p>
          <a:p>
            <a:pPr marL="0" indent="0">
              <a:buNone/>
            </a:pPr>
            <a:endParaRPr lang="zh-CN" altLang="en-US" b="1" dirty="0"/>
          </a:p>
          <a:p>
            <a:pPr marL="0" indent="0">
              <a:buNone/>
            </a:pPr>
            <a:r>
              <a:rPr lang="en-US" altLang="zh-CN" sz="2600" b="1" dirty="0">
                <a:latin typeface="楷体_GB2312" pitchFamily="1" charset="-122"/>
                <a:ea typeface="楷体_GB2312" pitchFamily="1" charset="-122"/>
              </a:rPr>
              <a:t>1.</a:t>
            </a:r>
            <a:r>
              <a:rPr lang="zh-CN" altLang="en-US" sz="2600" b="1" dirty="0">
                <a:latin typeface="楷体_GB2312" pitchFamily="1" charset="-122"/>
                <a:ea typeface="楷体_GB2312" pitchFamily="1" charset="-122"/>
              </a:rPr>
              <a:t>建设工程造价是项目决策的工具</a:t>
            </a:r>
            <a:endParaRPr lang="zh-CN" altLang="en-US" sz="2600" b="1" dirty="0">
              <a:latin typeface="楷体_GB2312" pitchFamily="1" charset="-122"/>
              <a:ea typeface="楷体_GB2312" pitchFamily="1" charset="-122"/>
            </a:endParaRPr>
          </a:p>
          <a:p>
            <a:pPr marL="0" indent="0">
              <a:buNone/>
            </a:pPr>
            <a:r>
              <a:rPr lang="en-US" altLang="zh-CN" sz="2600" b="1" dirty="0">
                <a:latin typeface="楷体_GB2312" pitchFamily="1" charset="-122"/>
                <a:ea typeface="楷体_GB2312" pitchFamily="1" charset="-122"/>
              </a:rPr>
              <a:t>2.</a:t>
            </a:r>
            <a:r>
              <a:rPr lang="zh-CN" altLang="en-US" sz="2600" b="1" dirty="0">
                <a:latin typeface="楷体_GB2312" pitchFamily="1" charset="-122"/>
                <a:ea typeface="楷体_GB2312" pitchFamily="1" charset="-122"/>
              </a:rPr>
              <a:t>建设工程造价是制定计划和控制投资的有效工具</a:t>
            </a:r>
            <a:endParaRPr lang="zh-CN" altLang="en-US" sz="2600" b="1" dirty="0">
              <a:latin typeface="楷体_GB2312" pitchFamily="1" charset="-122"/>
              <a:ea typeface="楷体_GB2312" pitchFamily="1" charset="-122"/>
            </a:endParaRPr>
          </a:p>
          <a:p>
            <a:pPr marL="0" indent="0">
              <a:buNone/>
            </a:pPr>
            <a:r>
              <a:rPr lang="en-US" altLang="zh-CN" sz="2600" b="1" dirty="0">
                <a:latin typeface="楷体_GB2312" pitchFamily="1" charset="-122"/>
                <a:ea typeface="楷体_GB2312" pitchFamily="1" charset="-122"/>
              </a:rPr>
              <a:t>3.</a:t>
            </a:r>
            <a:r>
              <a:rPr lang="zh-CN" altLang="en-US" sz="2600" b="1" dirty="0">
                <a:latin typeface="楷体_GB2312" pitchFamily="1" charset="-122"/>
                <a:ea typeface="楷体_GB2312" pitchFamily="1" charset="-122"/>
              </a:rPr>
              <a:t>建设工程造价是筹集建设资金的依据</a:t>
            </a:r>
            <a:endParaRPr lang="zh-CN" altLang="en-US" sz="2600" b="1" dirty="0">
              <a:latin typeface="楷体_GB2312" pitchFamily="1" charset="-122"/>
              <a:ea typeface="楷体_GB2312" pitchFamily="1" charset="-122"/>
            </a:endParaRPr>
          </a:p>
          <a:p>
            <a:pPr marL="0" indent="0">
              <a:buNone/>
            </a:pPr>
            <a:r>
              <a:rPr lang="en-US" altLang="zh-CN" sz="2600" b="1" dirty="0">
                <a:latin typeface="楷体_GB2312" pitchFamily="1" charset="-122"/>
                <a:ea typeface="楷体_GB2312" pitchFamily="1" charset="-122"/>
              </a:rPr>
              <a:t>4.</a:t>
            </a:r>
            <a:r>
              <a:rPr lang="zh-CN" altLang="en-US" sz="2600" b="1" dirty="0">
                <a:latin typeface="楷体_GB2312" pitchFamily="1" charset="-122"/>
                <a:ea typeface="楷体_GB2312" pitchFamily="1" charset="-122"/>
              </a:rPr>
              <a:t>建设工程造价是合理利益分配和调节产业结构的手段</a:t>
            </a:r>
            <a:endParaRPr lang="zh-CN" altLang="en-US" sz="2600" b="1" dirty="0">
              <a:latin typeface="楷体_GB2312" pitchFamily="1" charset="-122"/>
              <a:ea typeface="楷体_GB2312" pitchFamily="1" charset="-122"/>
            </a:endParaRPr>
          </a:p>
          <a:p>
            <a:pPr marL="0" indent="0">
              <a:buNone/>
            </a:pPr>
            <a:r>
              <a:rPr lang="en-US" altLang="zh-CN" sz="2600" b="1" dirty="0">
                <a:latin typeface="楷体_GB2312" pitchFamily="1" charset="-122"/>
                <a:ea typeface="楷体_GB2312" pitchFamily="1" charset="-122"/>
              </a:rPr>
              <a:t>5.</a:t>
            </a:r>
            <a:r>
              <a:rPr lang="zh-CN" altLang="en-US" sz="2600" b="1" dirty="0">
                <a:latin typeface="楷体_GB2312" pitchFamily="1" charset="-122"/>
                <a:ea typeface="楷体_GB2312" pitchFamily="1" charset="-122"/>
              </a:rPr>
              <a:t>工程造价评价是投资效果的重要指标</a:t>
            </a:r>
            <a:endParaRPr lang="zh-CN" altLang="en-US" sz="2600" b="1" dirty="0">
              <a:latin typeface="楷体_GB2312" pitchFamily="1" charset="-122"/>
              <a:ea typeface="楷体_GB2312" pitchFamily="1" charset="-122"/>
            </a:endParaRPr>
          </a:p>
        </p:txBody>
      </p:sp>
    </p:spTree>
  </p:cSld>
  <p:clrMapOvr>
    <a:masterClrMapping/>
  </p:clrMapOvr>
  <p:transition spd="med">
    <p:cover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5" name="标题 26625"/>
          <p:cNvSpPr>
            <a:spLocks noGrp="1"/>
          </p:cNvSpPr>
          <p:nvPr>
            <p:ph type="title"/>
          </p:nvPr>
        </p:nvSpPr>
        <p:spPr>
          <a:xfrm>
            <a:off x="655638" y="512763"/>
            <a:ext cx="7778750" cy="735012"/>
          </a:xfrm>
        </p:spPr>
        <p:txBody>
          <a:bodyPr anchor="b"/>
          <a:p>
            <a:r>
              <a:rPr lang="en-US" altLang="zh-CN" dirty="0">
                <a:solidFill>
                  <a:srgbClr val="009900"/>
                </a:solidFill>
                <a:latin typeface="宋体" panose="02010600030101010101" pitchFamily="2" charset="-122"/>
              </a:rPr>
              <a:t>1.1.5</a:t>
            </a:r>
            <a:r>
              <a:rPr lang="zh-CN" altLang="en-US" dirty="0">
                <a:solidFill>
                  <a:srgbClr val="009900"/>
                </a:solidFill>
                <a:latin typeface="宋体" panose="02010600030101010101" pitchFamily="2" charset="-122"/>
              </a:rPr>
              <a:t>工程造价的特点</a:t>
            </a:r>
            <a:endParaRPr lang="zh-CN" altLang="en-US" dirty="0">
              <a:solidFill>
                <a:srgbClr val="009900"/>
              </a:solidFill>
              <a:latin typeface="宋体" panose="02010600030101010101" pitchFamily="2" charset="-122"/>
            </a:endParaRPr>
          </a:p>
        </p:txBody>
      </p:sp>
      <p:sp>
        <p:nvSpPr>
          <p:cNvPr id="47106" name="文本占位符 26626"/>
          <p:cNvSpPr>
            <a:spLocks noGrp="1"/>
          </p:cNvSpPr>
          <p:nvPr>
            <p:ph idx="1"/>
          </p:nvPr>
        </p:nvSpPr>
        <p:spPr>
          <a:xfrm>
            <a:off x="1346200" y="2051050"/>
            <a:ext cx="5740400" cy="3937000"/>
          </a:xfrm>
        </p:spPr>
        <p:txBody>
          <a:bodyPr anchor="t"/>
          <a:p>
            <a:pPr>
              <a:buNone/>
            </a:pPr>
            <a:r>
              <a:rPr lang="en-US" altLang="zh-CN" sz="2800" b="1" dirty="0">
                <a:solidFill>
                  <a:srgbClr val="0000FF"/>
                </a:solidFill>
                <a:latin typeface="楷体_GB2312" pitchFamily="1" charset="-122"/>
                <a:ea typeface="楷体_GB2312" pitchFamily="1" charset="-122"/>
              </a:rPr>
              <a:t>1.</a:t>
            </a:r>
            <a:r>
              <a:rPr lang="zh-CN" altLang="en-US" sz="2800" b="1" dirty="0">
                <a:solidFill>
                  <a:srgbClr val="0000FF"/>
                </a:solidFill>
                <a:latin typeface="楷体_GB2312" pitchFamily="1" charset="-122"/>
                <a:ea typeface="楷体_GB2312" pitchFamily="1" charset="-122"/>
              </a:rPr>
              <a:t>大额性 </a:t>
            </a:r>
            <a:endParaRPr lang="zh-CN" altLang="en-US" sz="2800" b="1" dirty="0">
              <a:solidFill>
                <a:srgbClr val="0000FF"/>
              </a:solidFill>
              <a:latin typeface="楷体_GB2312" pitchFamily="1" charset="-122"/>
              <a:ea typeface="楷体_GB2312" pitchFamily="1" charset="-122"/>
            </a:endParaRPr>
          </a:p>
          <a:p>
            <a:pPr>
              <a:buNone/>
            </a:pPr>
            <a:r>
              <a:rPr lang="en-US" altLang="zh-CN" sz="2800" b="1" dirty="0">
                <a:solidFill>
                  <a:srgbClr val="0000FF"/>
                </a:solidFill>
                <a:latin typeface="楷体_GB2312" pitchFamily="1" charset="-122"/>
                <a:ea typeface="楷体_GB2312" pitchFamily="1" charset="-122"/>
              </a:rPr>
              <a:t>2.</a:t>
            </a:r>
            <a:r>
              <a:rPr lang="zh-CN" altLang="en-US" sz="2800" b="1" dirty="0">
                <a:solidFill>
                  <a:srgbClr val="0000FF"/>
                </a:solidFill>
                <a:latin typeface="楷体_GB2312" pitchFamily="1" charset="-122"/>
                <a:ea typeface="楷体_GB2312" pitchFamily="1" charset="-122"/>
              </a:rPr>
              <a:t>单个性</a:t>
            </a:r>
            <a:endParaRPr lang="zh-CN" altLang="en-US" sz="2800" b="1" dirty="0">
              <a:solidFill>
                <a:srgbClr val="0000FF"/>
              </a:solidFill>
              <a:latin typeface="楷体_GB2312" pitchFamily="1" charset="-122"/>
              <a:ea typeface="楷体_GB2312" pitchFamily="1" charset="-122"/>
            </a:endParaRPr>
          </a:p>
          <a:p>
            <a:pPr>
              <a:buNone/>
            </a:pPr>
            <a:r>
              <a:rPr lang="en-US" altLang="zh-CN" sz="2800" b="1" dirty="0">
                <a:solidFill>
                  <a:srgbClr val="0000FF"/>
                </a:solidFill>
                <a:latin typeface="楷体_GB2312" pitchFamily="1" charset="-122"/>
                <a:ea typeface="楷体_GB2312" pitchFamily="1" charset="-122"/>
              </a:rPr>
              <a:t>3.</a:t>
            </a:r>
            <a:r>
              <a:rPr lang="zh-CN" altLang="en-US" sz="2800" b="1" dirty="0">
                <a:solidFill>
                  <a:srgbClr val="0000FF"/>
                </a:solidFill>
                <a:latin typeface="楷体_GB2312" pitchFamily="1" charset="-122"/>
                <a:ea typeface="楷体_GB2312" pitchFamily="1" charset="-122"/>
              </a:rPr>
              <a:t>动态性</a:t>
            </a:r>
            <a:endParaRPr lang="zh-CN" altLang="en-US" sz="2800" b="1" dirty="0">
              <a:solidFill>
                <a:srgbClr val="0000FF"/>
              </a:solidFill>
              <a:latin typeface="楷体_GB2312" pitchFamily="1" charset="-122"/>
              <a:ea typeface="楷体_GB2312" pitchFamily="1" charset="-122"/>
            </a:endParaRPr>
          </a:p>
          <a:p>
            <a:pPr>
              <a:buNone/>
            </a:pPr>
            <a:r>
              <a:rPr lang="en-US" altLang="zh-CN" sz="2800" b="1" dirty="0">
                <a:solidFill>
                  <a:srgbClr val="0000FF"/>
                </a:solidFill>
                <a:latin typeface="楷体_GB2312" pitchFamily="1" charset="-122"/>
                <a:ea typeface="楷体_GB2312" pitchFamily="1" charset="-122"/>
              </a:rPr>
              <a:t>4.</a:t>
            </a:r>
            <a:r>
              <a:rPr lang="zh-CN" altLang="en-US" sz="2800" b="1" dirty="0">
                <a:solidFill>
                  <a:srgbClr val="0000FF"/>
                </a:solidFill>
                <a:latin typeface="楷体_GB2312" pitchFamily="1" charset="-122"/>
                <a:ea typeface="楷体_GB2312" pitchFamily="1" charset="-122"/>
              </a:rPr>
              <a:t>层次性</a:t>
            </a:r>
            <a:endParaRPr lang="zh-CN" altLang="en-US" sz="2800" b="1" dirty="0">
              <a:solidFill>
                <a:srgbClr val="0000FF"/>
              </a:solidFill>
              <a:latin typeface="楷体_GB2312" pitchFamily="1" charset="-122"/>
              <a:ea typeface="楷体_GB2312" pitchFamily="1" charset="-122"/>
            </a:endParaRPr>
          </a:p>
          <a:p>
            <a:pPr>
              <a:buNone/>
            </a:pPr>
            <a:r>
              <a:rPr lang="en-US" altLang="zh-CN" sz="2800" b="1" dirty="0">
                <a:solidFill>
                  <a:srgbClr val="0000FF"/>
                </a:solidFill>
                <a:latin typeface="楷体_GB2312" pitchFamily="1" charset="-122"/>
                <a:ea typeface="楷体_GB2312" pitchFamily="1" charset="-122"/>
              </a:rPr>
              <a:t>5.</a:t>
            </a:r>
            <a:r>
              <a:rPr lang="zh-CN" altLang="en-US" sz="2800" b="1" dirty="0">
                <a:solidFill>
                  <a:srgbClr val="0000FF"/>
                </a:solidFill>
                <a:latin typeface="楷体_GB2312" pitchFamily="1" charset="-122"/>
                <a:ea typeface="楷体_GB2312" pitchFamily="1" charset="-122"/>
              </a:rPr>
              <a:t>兼容性</a:t>
            </a:r>
            <a:endParaRPr lang="zh-CN" altLang="en-US" sz="2800" b="1" dirty="0">
              <a:solidFill>
                <a:srgbClr val="0000FF"/>
              </a:solidFill>
              <a:latin typeface="楷体_GB2312" pitchFamily="1" charset="-122"/>
              <a:ea typeface="楷体_GB2312" pitchFamily="1" charset="-122"/>
            </a:endParaRPr>
          </a:p>
        </p:txBody>
      </p:sp>
      <p:sp>
        <p:nvSpPr>
          <p:cNvPr id="47107" name="文本框 26627"/>
          <p:cNvSpPr txBox="1"/>
          <p:nvPr/>
        </p:nvSpPr>
        <p:spPr>
          <a:xfrm>
            <a:off x="2124075" y="6165850"/>
            <a:ext cx="6121400" cy="496888"/>
          </a:xfrm>
          <a:prstGeom prst="rect">
            <a:avLst/>
          </a:prstGeom>
          <a:noFill/>
          <a:ln w="9525">
            <a:noFill/>
          </a:ln>
        </p:spPr>
        <p:txBody>
          <a:bodyPr lIns="69214" tIns="34606" rIns="69214" bIns="34606" anchor="t">
            <a:spAutoFit/>
          </a:bodyPr>
          <a:p>
            <a:pPr algn="r">
              <a:lnSpc>
                <a:spcPct val="140000"/>
              </a:lnSpc>
              <a:spcBef>
                <a:spcPct val="50000"/>
              </a:spcBef>
            </a:pPr>
            <a:r>
              <a:rPr lang="en-US" altLang="zh-CN" sz="2000" b="1" dirty="0">
                <a:solidFill>
                  <a:srgbClr val="FF6600"/>
                </a:solidFill>
                <a:latin typeface="宋体" panose="02010600030101010101" pitchFamily="2" charset="-122"/>
                <a:ea typeface="宋体" panose="02010600030101010101" pitchFamily="2" charset="-122"/>
              </a:rPr>
              <a:t>1.1  </a:t>
            </a:r>
            <a:r>
              <a:rPr lang="zh-CN" altLang="en-US" sz="2000" b="1" dirty="0">
                <a:solidFill>
                  <a:srgbClr val="FF6600"/>
                </a:solidFill>
                <a:latin typeface="宋体" panose="02010600030101010101" pitchFamily="2" charset="-122"/>
                <a:ea typeface="宋体" panose="02010600030101010101" pitchFamily="2" charset="-122"/>
              </a:rPr>
              <a:t>工程造价的基本概念</a:t>
            </a:r>
            <a:endParaRPr lang="zh-CN" altLang="en-US" sz="2000" b="1" dirty="0">
              <a:solidFill>
                <a:srgbClr val="FF6600"/>
              </a:solidFill>
              <a:latin typeface="宋体" panose="02010600030101010101" pitchFamily="2" charset="-122"/>
              <a:ea typeface="宋体" panose="02010600030101010101" pitchFamily="2" charset="-122"/>
            </a:endParaRPr>
          </a:p>
        </p:txBody>
      </p:sp>
    </p:spTree>
  </p:cSld>
  <p:clrMapOvr>
    <a:masterClrMapping/>
  </p:clrMapOvr>
  <p:transition spd="med">
    <p:cover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标题 27649"/>
          <p:cNvSpPr>
            <a:spLocks noGrp="1"/>
          </p:cNvSpPr>
          <p:nvPr>
            <p:ph type="title"/>
          </p:nvPr>
        </p:nvSpPr>
        <p:spPr>
          <a:prstGeom prst="roundRect">
            <a:avLst>
              <a:gd name="adj" fmla="val 16667"/>
            </a:avLst>
          </a:prstGeom>
        </p:spPr>
        <p:txBody>
          <a:bodyPr anchor="b"/>
          <a:p>
            <a:pPr fontAlgn="base"/>
          </a:p>
        </p:txBody>
      </p:sp>
      <p:sp>
        <p:nvSpPr>
          <p:cNvPr id="48130" name="文本占位符 27650"/>
          <p:cNvSpPr>
            <a:spLocks noGrp="1"/>
          </p:cNvSpPr>
          <p:nvPr>
            <p:ph idx="1"/>
          </p:nvPr>
        </p:nvSpPr>
        <p:spPr/>
        <p:txBody>
          <a:bodyPr anchor="t"/>
          <a:p>
            <a:r>
              <a:rPr lang="zh-CN" altLang="en-US" b="1" dirty="0">
                <a:solidFill>
                  <a:srgbClr val="0000FF"/>
                </a:solidFill>
                <a:latin typeface="楷体_GB2312" pitchFamily="1" charset="-122"/>
                <a:ea typeface="楷体_GB2312" pitchFamily="1" charset="-122"/>
              </a:rPr>
              <a:t>工程造价的职能</a:t>
            </a:r>
            <a:endParaRPr lang="zh-CN" altLang="en-US" b="1" dirty="0">
              <a:solidFill>
                <a:srgbClr val="0000FF"/>
              </a:solidFill>
              <a:latin typeface="楷体_GB2312" pitchFamily="1" charset="-122"/>
              <a:ea typeface="楷体_GB2312" pitchFamily="1" charset="-122"/>
            </a:endParaRPr>
          </a:p>
          <a:p>
            <a:pPr lvl="1">
              <a:buNone/>
            </a:pPr>
            <a:r>
              <a:rPr lang="en-US" altLang="zh-CN" sz="3000" b="1" dirty="0">
                <a:solidFill>
                  <a:srgbClr val="0000FF"/>
                </a:solidFill>
                <a:latin typeface="楷体_GB2312" pitchFamily="1" charset="-122"/>
                <a:ea typeface="楷体_GB2312" pitchFamily="1" charset="-122"/>
              </a:rPr>
              <a:t>1.</a:t>
            </a:r>
            <a:r>
              <a:rPr lang="zh-CN" altLang="en-US" sz="3000" b="1" dirty="0">
                <a:solidFill>
                  <a:srgbClr val="0000FF"/>
                </a:solidFill>
                <a:latin typeface="楷体_GB2312" pitchFamily="1" charset="-122"/>
                <a:ea typeface="楷体_GB2312" pitchFamily="1" charset="-122"/>
              </a:rPr>
              <a:t>预测职能（项目决策、筹资、招投标）</a:t>
            </a:r>
            <a:endParaRPr lang="zh-CN" altLang="en-US" sz="3000" b="1" dirty="0">
              <a:solidFill>
                <a:srgbClr val="0000FF"/>
              </a:solidFill>
              <a:latin typeface="楷体_GB2312" pitchFamily="1" charset="-122"/>
              <a:ea typeface="楷体_GB2312" pitchFamily="1" charset="-122"/>
            </a:endParaRPr>
          </a:p>
          <a:p>
            <a:pPr lvl="1">
              <a:buNone/>
            </a:pPr>
            <a:r>
              <a:rPr lang="en-US" altLang="zh-CN" sz="3000" b="1" dirty="0">
                <a:solidFill>
                  <a:srgbClr val="0000FF"/>
                </a:solidFill>
                <a:latin typeface="楷体_GB2312" pitchFamily="1" charset="-122"/>
                <a:ea typeface="楷体_GB2312" pitchFamily="1" charset="-122"/>
              </a:rPr>
              <a:t>2.</a:t>
            </a:r>
            <a:r>
              <a:rPr lang="zh-CN" altLang="en-US" sz="3000" b="1" dirty="0">
                <a:solidFill>
                  <a:srgbClr val="0000FF"/>
                </a:solidFill>
                <a:latin typeface="楷体_GB2312" pitchFamily="1" charset="-122"/>
                <a:ea typeface="楷体_GB2312" pitchFamily="1" charset="-122"/>
              </a:rPr>
              <a:t>控制职能</a:t>
            </a:r>
            <a:endParaRPr lang="zh-CN" altLang="en-US" sz="3000" b="1" dirty="0">
              <a:solidFill>
                <a:srgbClr val="0000FF"/>
              </a:solidFill>
              <a:latin typeface="楷体_GB2312" pitchFamily="1" charset="-122"/>
              <a:ea typeface="楷体_GB2312" pitchFamily="1" charset="-122"/>
            </a:endParaRPr>
          </a:p>
          <a:p>
            <a:pPr lvl="1">
              <a:buNone/>
            </a:pPr>
            <a:r>
              <a:rPr lang="zh-CN" altLang="en-US" sz="3000" b="1" dirty="0">
                <a:solidFill>
                  <a:srgbClr val="0000FF"/>
                </a:solidFill>
                <a:latin typeface="楷体_GB2312" pitchFamily="1" charset="-122"/>
                <a:ea typeface="楷体_GB2312" pitchFamily="1" charset="-122"/>
              </a:rPr>
              <a:t>投资的控制</a:t>
            </a:r>
            <a:r>
              <a:rPr lang="en-US" altLang="zh-CN" sz="3000" b="1" dirty="0">
                <a:solidFill>
                  <a:srgbClr val="0000FF"/>
                </a:solidFill>
                <a:latin typeface="楷体_GB2312" pitchFamily="1" charset="-122"/>
                <a:ea typeface="楷体_GB2312" pitchFamily="1" charset="-122"/>
              </a:rPr>
              <a:t>——</a:t>
            </a:r>
            <a:r>
              <a:rPr lang="zh-CN" altLang="en-US" sz="3000" b="1" dirty="0">
                <a:solidFill>
                  <a:srgbClr val="0000FF"/>
                </a:solidFill>
                <a:latin typeface="楷体_GB2312" pitchFamily="1" charset="-122"/>
                <a:ea typeface="楷体_GB2312" pitchFamily="1" charset="-122"/>
              </a:rPr>
              <a:t>业主</a:t>
            </a:r>
            <a:endParaRPr lang="zh-CN" altLang="en-US" sz="3000" b="1" dirty="0">
              <a:solidFill>
                <a:srgbClr val="0000FF"/>
              </a:solidFill>
              <a:latin typeface="楷体_GB2312" pitchFamily="1" charset="-122"/>
              <a:ea typeface="楷体_GB2312" pitchFamily="1" charset="-122"/>
            </a:endParaRPr>
          </a:p>
          <a:p>
            <a:pPr lvl="1">
              <a:buNone/>
            </a:pPr>
            <a:r>
              <a:rPr lang="zh-CN" altLang="en-US" sz="3000" b="1" dirty="0">
                <a:solidFill>
                  <a:srgbClr val="0000FF"/>
                </a:solidFill>
                <a:latin typeface="楷体_GB2312" pitchFamily="1" charset="-122"/>
                <a:ea typeface="楷体_GB2312" pitchFamily="1" charset="-122"/>
              </a:rPr>
              <a:t>成本控制</a:t>
            </a:r>
            <a:r>
              <a:rPr lang="en-US" altLang="zh-CN" sz="3000" b="1" dirty="0">
                <a:solidFill>
                  <a:srgbClr val="0000FF"/>
                </a:solidFill>
                <a:latin typeface="楷体_GB2312" pitchFamily="1" charset="-122"/>
                <a:ea typeface="楷体_GB2312" pitchFamily="1" charset="-122"/>
              </a:rPr>
              <a:t>——</a:t>
            </a:r>
            <a:r>
              <a:rPr lang="zh-CN" altLang="en-US" sz="3000" b="1" dirty="0">
                <a:solidFill>
                  <a:srgbClr val="0000FF"/>
                </a:solidFill>
                <a:latin typeface="楷体_GB2312" pitchFamily="1" charset="-122"/>
                <a:ea typeface="楷体_GB2312" pitchFamily="1" charset="-122"/>
              </a:rPr>
              <a:t>承包商</a:t>
            </a:r>
            <a:endParaRPr lang="zh-CN" altLang="en-US" sz="3000" b="1" dirty="0">
              <a:solidFill>
                <a:srgbClr val="0000FF"/>
              </a:solidFill>
              <a:latin typeface="楷体_GB2312" pitchFamily="1" charset="-122"/>
              <a:ea typeface="楷体_GB2312" pitchFamily="1" charset="-122"/>
            </a:endParaRPr>
          </a:p>
          <a:p>
            <a:pPr lvl="1">
              <a:buNone/>
            </a:pPr>
            <a:r>
              <a:rPr lang="en-US" altLang="zh-CN" sz="3000" b="1" dirty="0">
                <a:solidFill>
                  <a:srgbClr val="0000FF"/>
                </a:solidFill>
                <a:latin typeface="楷体_GB2312" pitchFamily="1" charset="-122"/>
                <a:ea typeface="楷体_GB2312" pitchFamily="1" charset="-122"/>
              </a:rPr>
              <a:t>3.</a:t>
            </a:r>
            <a:r>
              <a:rPr lang="zh-CN" altLang="en-US" sz="3000" b="1" dirty="0">
                <a:solidFill>
                  <a:srgbClr val="0000FF"/>
                </a:solidFill>
                <a:latin typeface="楷体_GB2312" pitchFamily="1" charset="-122"/>
                <a:ea typeface="楷体_GB2312" pitchFamily="1" charset="-122"/>
              </a:rPr>
              <a:t>评价职能</a:t>
            </a:r>
            <a:endParaRPr lang="zh-CN" altLang="en-US" sz="3000" b="1" dirty="0">
              <a:solidFill>
                <a:srgbClr val="0000FF"/>
              </a:solidFill>
              <a:latin typeface="楷体_GB2312" pitchFamily="1" charset="-122"/>
              <a:ea typeface="楷体_GB2312" pitchFamily="1" charset="-122"/>
            </a:endParaRPr>
          </a:p>
          <a:p>
            <a:pPr lvl="1">
              <a:buNone/>
            </a:pPr>
            <a:r>
              <a:rPr lang="en-US" altLang="zh-CN" sz="3000" b="1" dirty="0">
                <a:solidFill>
                  <a:srgbClr val="0000FF"/>
                </a:solidFill>
                <a:latin typeface="楷体_GB2312" pitchFamily="1" charset="-122"/>
                <a:ea typeface="楷体_GB2312" pitchFamily="1" charset="-122"/>
              </a:rPr>
              <a:t>4.</a:t>
            </a:r>
            <a:r>
              <a:rPr lang="zh-CN" altLang="en-US" sz="3000" b="1" dirty="0">
                <a:solidFill>
                  <a:srgbClr val="0000FF"/>
                </a:solidFill>
                <a:latin typeface="楷体_GB2312" pitchFamily="1" charset="-122"/>
                <a:ea typeface="楷体_GB2312" pitchFamily="1" charset="-122"/>
              </a:rPr>
              <a:t>调控职能</a:t>
            </a:r>
            <a:r>
              <a:rPr lang="en-US" altLang="zh-CN" sz="3000" b="1" dirty="0">
                <a:solidFill>
                  <a:srgbClr val="0000FF"/>
                </a:solidFill>
                <a:latin typeface="楷体_GB2312" pitchFamily="1" charset="-122"/>
                <a:ea typeface="楷体_GB2312" pitchFamily="1" charset="-122"/>
              </a:rPr>
              <a:t>——</a:t>
            </a:r>
            <a:r>
              <a:rPr lang="zh-CN" altLang="en-US" sz="3000" b="1" dirty="0">
                <a:solidFill>
                  <a:srgbClr val="0000FF"/>
                </a:solidFill>
                <a:latin typeface="楷体_GB2312" pitchFamily="1" charset="-122"/>
                <a:ea typeface="楷体_GB2312" pitchFamily="1" charset="-122"/>
              </a:rPr>
              <a:t>基于市场竞争机制</a:t>
            </a:r>
            <a:endParaRPr lang="zh-CN" altLang="en-US" sz="3000" b="1" dirty="0">
              <a:solidFill>
                <a:srgbClr val="0000FF"/>
              </a:solidFill>
              <a:latin typeface="楷体_GB2312" pitchFamily="1" charset="-122"/>
              <a:ea typeface="楷体_GB2312" pitchFamily="1" charset="-122"/>
            </a:endParaRPr>
          </a:p>
        </p:txBody>
      </p:sp>
    </p:spTree>
  </p:cSld>
  <p:clrMapOvr>
    <a:masterClrMapping/>
  </p:clrMapOvr>
  <p:transition spd="med">
    <p:cover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标题 28673"/>
          <p:cNvSpPr>
            <a:spLocks noGrp="1"/>
          </p:cNvSpPr>
          <p:nvPr>
            <p:ph type="title"/>
          </p:nvPr>
        </p:nvSpPr>
        <p:spPr>
          <a:prstGeom prst="horizontalScroll">
            <a:avLst>
              <a:gd name="adj" fmla="val 12500"/>
            </a:avLst>
          </a:prstGeom>
        </p:spPr>
        <p:txBody>
          <a:bodyPr anchor="b"/>
          <a:p>
            <a:pPr fontAlgn="base"/>
            <a:r>
              <a:rPr lang="zh-CN" altLang="en-US" strike="noStrike" noProof="1"/>
              <a:t>造价员考试历年真题</a:t>
            </a:r>
            <a:endParaRPr lang="zh-CN" altLang="en-US" strike="noStrike" noProof="1"/>
          </a:p>
        </p:txBody>
      </p:sp>
      <p:sp>
        <p:nvSpPr>
          <p:cNvPr id="49154" name="文本占位符 28674"/>
          <p:cNvSpPr>
            <a:spLocks noGrp="1"/>
          </p:cNvSpPr>
          <p:nvPr>
            <p:ph idx="1"/>
          </p:nvPr>
        </p:nvSpPr>
        <p:spPr/>
        <p:txBody>
          <a:bodyPr anchor="t"/>
          <a:p>
            <a:pPr>
              <a:lnSpc>
                <a:spcPct val="80000"/>
              </a:lnSpc>
            </a:pPr>
            <a:r>
              <a:rPr lang="en-US" altLang="zh-CN" sz="2600"/>
              <a:t>1.</a:t>
            </a:r>
            <a:r>
              <a:rPr lang="zh-CN" altLang="en-US" sz="2600"/>
              <a:t>建设项目在开工建设之前要切实做好各项准备工作，但不包括（   ）（</a:t>
            </a:r>
            <a:r>
              <a:rPr lang="en-US" altLang="zh-CN" sz="2600"/>
              <a:t>13</a:t>
            </a:r>
            <a:r>
              <a:rPr lang="zh-CN" altLang="en-US" sz="2600"/>
              <a:t>年造价员真题）</a:t>
            </a:r>
            <a:endParaRPr lang="zh-CN" altLang="en-US" sz="2600"/>
          </a:p>
          <a:p>
            <a:pPr>
              <a:lnSpc>
                <a:spcPct val="80000"/>
              </a:lnSpc>
            </a:pPr>
            <a:endParaRPr lang="zh-CN" altLang="en-US" sz="2600"/>
          </a:p>
          <a:p>
            <a:pPr>
              <a:lnSpc>
                <a:spcPct val="80000"/>
              </a:lnSpc>
            </a:pPr>
            <a:r>
              <a:rPr lang="en-US" altLang="zh-CN" sz="2600"/>
              <a:t>A.</a:t>
            </a:r>
            <a:r>
              <a:rPr lang="zh-CN" altLang="en-US" sz="2600"/>
              <a:t>基坑开挖工作；</a:t>
            </a:r>
            <a:endParaRPr lang="zh-CN" altLang="en-US" sz="2600"/>
          </a:p>
          <a:p>
            <a:pPr>
              <a:lnSpc>
                <a:spcPct val="80000"/>
              </a:lnSpc>
            </a:pPr>
            <a:endParaRPr lang="zh-CN" altLang="en-US" sz="2600"/>
          </a:p>
          <a:p>
            <a:pPr>
              <a:lnSpc>
                <a:spcPct val="80000"/>
              </a:lnSpc>
            </a:pPr>
            <a:r>
              <a:rPr lang="en-US" altLang="zh-CN" sz="2600"/>
              <a:t>B.</a:t>
            </a:r>
            <a:r>
              <a:rPr lang="zh-CN" altLang="en-US" sz="2600"/>
              <a:t>完成施工用水、电、通信、道路等接通工作；</a:t>
            </a:r>
            <a:endParaRPr lang="zh-CN" altLang="en-US" sz="2600"/>
          </a:p>
          <a:p>
            <a:pPr>
              <a:lnSpc>
                <a:spcPct val="80000"/>
              </a:lnSpc>
            </a:pPr>
            <a:endParaRPr lang="zh-CN" altLang="en-US" sz="2600"/>
          </a:p>
          <a:p>
            <a:pPr>
              <a:lnSpc>
                <a:spcPct val="80000"/>
              </a:lnSpc>
            </a:pPr>
            <a:r>
              <a:rPr lang="en-US" altLang="zh-CN" sz="2600"/>
              <a:t>C.</a:t>
            </a:r>
            <a:r>
              <a:rPr lang="zh-CN" altLang="en-US" sz="2600"/>
              <a:t>组织招标选择工程监理单位、承包单位及设备、材料供应商</a:t>
            </a:r>
            <a:endParaRPr lang="zh-CN" altLang="en-US" sz="2600"/>
          </a:p>
          <a:p>
            <a:pPr>
              <a:lnSpc>
                <a:spcPct val="80000"/>
              </a:lnSpc>
            </a:pPr>
            <a:endParaRPr lang="zh-CN" altLang="en-US" sz="2600"/>
          </a:p>
          <a:p>
            <a:pPr>
              <a:lnSpc>
                <a:spcPct val="80000"/>
              </a:lnSpc>
            </a:pPr>
            <a:r>
              <a:rPr lang="en-US" altLang="zh-CN" sz="2600"/>
              <a:t>D.</a:t>
            </a:r>
            <a:r>
              <a:rPr lang="zh-CN" altLang="en-US" sz="2600"/>
              <a:t>准备必要的施工图纸</a:t>
            </a:r>
            <a:endParaRPr lang="zh-CN" altLang="en-US" sz="2600"/>
          </a:p>
        </p:txBody>
      </p:sp>
      <p:sp>
        <p:nvSpPr>
          <p:cNvPr id="49155" name="横卷形 28675"/>
          <p:cNvSpPr/>
          <p:nvPr/>
        </p:nvSpPr>
        <p:spPr>
          <a:xfrm>
            <a:off x="539750" y="549275"/>
            <a:ext cx="4897438" cy="1223963"/>
          </a:xfrm>
          <a:prstGeom prst="horizontalScroll">
            <a:avLst>
              <a:gd name="adj" fmla="val 12500"/>
            </a:avLst>
          </a:prstGeom>
          <a:solidFill>
            <a:srgbClr val="008080">
              <a:alpha val="48000"/>
            </a:srgbClr>
          </a:solidFill>
          <a:ln w="9525" cap="flat" cmpd="sng">
            <a:solidFill>
              <a:schemeClr val="tx1"/>
            </a:solidFill>
            <a:prstDash val="solid"/>
            <a:round/>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Tree>
  </p:cSld>
  <p:clrMapOvr>
    <a:masterClrMapping/>
  </p:clrMapOvr>
  <p:transition spd="med">
    <p:cover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7" name="标题 29697"/>
          <p:cNvSpPr>
            <a:spLocks noGrp="1"/>
          </p:cNvSpPr>
          <p:nvPr>
            <p:ph type="title"/>
          </p:nvPr>
        </p:nvSpPr>
        <p:spPr/>
        <p:txBody>
          <a:bodyPr anchor="b"/>
          <a:p>
            <a:endParaRPr lang="zh-CN" altLang="zh-CN"/>
          </a:p>
        </p:txBody>
      </p:sp>
      <p:sp>
        <p:nvSpPr>
          <p:cNvPr id="50178" name="文本占位符 29698"/>
          <p:cNvSpPr>
            <a:spLocks noGrp="1"/>
          </p:cNvSpPr>
          <p:nvPr>
            <p:ph idx="1"/>
          </p:nvPr>
        </p:nvSpPr>
        <p:spPr/>
        <p:txBody>
          <a:bodyPr anchor="t"/>
          <a:p>
            <a:r>
              <a:rPr lang="en-US" altLang="zh-CN" sz="2400"/>
              <a:t>2.</a:t>
            </a:r>
            <a:r>
              <a:rPr lang="zh-CN" altLang="en-US" sz="2400"/>
              <a:t>建设工程项目组成中的最小单位是（　）</a:t>
            </a:r>
            <a:endParaRPr lang="zh-CN" altLang="en-US" sz="2400"/>
          </a:p>
          <a:p>
            <a:r>
              <a:rPr lang="zh-CN" altLang="en-US" sz="2400"/>
              <a:t>Ａ．分部工程　　　Ｂ．分项工程　　　</a:t>
            </a:r>
            <a:endParaRPr lang="zh-CN" altLang="en-US" sz="2400"/>
          </a:p>
          <a:p>
            <a:r>
              <a:rPr lang="zh-CN" altLang="en-US" sz="2400"/>
              <a:t>Ｃ．单项工程　　　Ｄ．单位工程</a:t>
            </a:r>
            <a:endParaRPr lang="zh-CN" altLang="en-US" sz="2400"/>
          </a:p>
        </p:txBody>
      </p:sp>
    </p:spTree>
  </p:cSld>
  <p:clrMapOvr>
    <a:masterClrMapping/>
  </p:clrMapOvr>
  <p:transition spd="med">
    <p:cover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标题 30721"/>
          <p:cNvSpPr>
            <a:spLocks noGrp="1"/>
          </p:cNvSpPr>
          <p:nvPr>
            <p:ph type="title"/>
          </p:nvPr>
        </p:nvSpPr>
        <p:spPr>
          <a:xfrm>
            <a:off x="2052638" y="404813"/>
            <a:ext cx="6878637" cy="1216025"/>
          </a:xfrm>
        </p:spPr>
        <p:txBody>
          <a:bodyPr anchor="b"/>
          <a:p>
            <a:r>
              <a:rPr lang="zh-CN" altLang="en-US"/>
              <a:t>上节内容回顾</a:t>
            </a:r>
            <a:endParaRPr lang="zh-CN" altLang="en-US"/>
          </a:p>
        </p:txBody>
      </p:sp>
      <p:sp>
        <p:nvSpPr>
          <p:cNvPr id="51202" name="文本占位符 30722"/>
          <p:cNvSpPr>
            <a:spLocks noGrp="1"/>
          </p:cNvSpPr>
          <p:nvPr>
            <p:ph idx="1"/>
          </p:nvPr>
        </p:nvSpPr>
        <p:spPr>
          <a:xfrm>
            <a:off x="566738" y="1752600"/>
            <a:ext cx="8542337" cy="4267200"/>
          </a:xfrm>
        </p:spPr>
        <p:txBody>
          <a:bodyPr anchor="t"/>
          <a:p>
            <a:pPr>
              <a:lnSpc>
                <a:spcPct val="80000"/>
              </a:lnSpc>
            </a:pPr>
            <a:r>
              <a:rPr lang="en-US" altLang="zh-CN" sz="2600"/>
              <a:t>1.</a:t>
            </a:r>
            <a:r>
              <a:rPr lang="zh-CN" altLang="en-US" sz="2600"/>
              <a:t>工程项目建设程序是工程建设过程客观规律的反应，各个建设阶段（    ）（</a:t>
            </a:r>
            <a:r>
              <a:rPr lang="en-US" altLang="zh-CN" sz="2600"/>
              <a:t>12</a:t>
            </a:r>
            <a:r>
              <a:rPr lang="zh-CN" altLang="en-US" sz="2600"/>
              <a:t>年山东造价员考试真题）</a:t>
            </a:r>
            <a:endParaRPr lang="zh-CN" altLang="en-US" sz="2600"/>
          </a:p>
          <a:p>
            <a:pPr>
              <a:lnSpc>
                <a:spcPct val="80000"/>
              </a:lnSpc>
            </a:pPr>
            <a:endParaRPr lang="zh-CN" altLang="en-US" sz="2600"/>
          </a:p>
          <a:p>
            <a:pPr>
              <a:lnSpc>
                <a:spcPct val="80000"/>
              </a:lnSpc>
            </a:pPr>
            <a:r>
              <a:rPr lang="en-US" altLang="zh-CN" sz="2600"/>
              <a:t>A.</a:t>
            </a:r>
            <a:r>
              <a:rPr lang="zh-CN" altLang="en-US" sz="2600"/>
              <a:t>次序可以颠倒，但不能交叉</a:t>
            </a:r>
            <a:endParaRPr lang="zh-CN" altLang="en-US" sz="2600"/>
          </a:p>
          <a:p>
            <a:pPr>
              <a:lnSpc>
                <a:spcPct val="80000"/>
              </a:lnSpc>
            </a:pPr>
            <a:endParaRPr lang="zh-CN" altLang="en-US" sz="2600"/>
          </a:p>
          <a:p>
            <a:pPr>
              <a:lnSpc>
                <a:spcPct val="80000"/>
              </a:lnSpc>
            </a:pPr>
            <a:r>
              <a:rPr lang="en-US" altLang="zh-CN" sz="2600"/>
              <a:t>B.</a:t>
            </a:r>
            <a:r>
              <a:rPr lang="zh-CN" altLang="en-US" sz="2600"/>
              <a:t>次序不能颠倒，但可以进行合理的交叉</a:t>
            </a:r>
            <a:endParaRPr lang="zh-CN" altLang="en-US" sz="2600"/>
          </a:p>
          <a:p>
            <a:pPr>
              <a:lnSpc>
                <a:spcPct val="80000"/>
              </a:lnSpc>
            </a:pPr>
            <a:endParaRPr lang="zh-CN" altLang="en-US" sz="2600"/>
          </a:p>
          <a:p>
            <a:pPr>
              <a:lnSpc>
                <a:spcPct val="80000"/>
              </a:lnSpc>
            </a:pPr>
            <a:r>
              <a:rPr lang="en-US" altLang="zh-CN" sz="2600"/>
              <a:t>C.</a:t>
            </a:r>
            <a:r>
              <a:rPr lang="zh-CN" altLang="en-US" sz="2600"/>
              <a:t>次序不能颠倒，也不能进行交叉</a:t>
            </a:r>
            <a:endParaRPr lang="zh-CN" altLang="en-US" sz="2600"/>
          </a:p>
          <a:p>
            <a:pPr>
              <a:lnSpc>
                <a:spcPct val="80000"/>
              </a:lnSpc>
            </a:pPr>
            <a:endParaRPr lang="zh-CN" altLang="en-US" sz="2600"/>
          </a:p>
          <a:p>
            <a:pPr>
              <a:lnSpc>
                <a:spcPct val="80000"/>
              </a:lnSpc>
            </a:pPr>
            <a:r>
              <a:rPr lang="en-US" altLang="zh-CN" sz="2600"/>
              <a:t>D.</a:t>
            </a:r>
            <a:r>
              <a:rPr lang="zh-CN" altLang="en-US" sz="2600"/>
              <a:t>次序可以颠倒，同时可以进行合理的交叉</a:t>
            </a:r>
            <a:endParaRPr lang="zh-CN" altLang="en-US"/>
          </a:p>
        </p:txBody>
      </p:sp>
      <p:sp>
        <p:nvSpPr>
          <p:cNvPr id="51203" name="手势箭头 661"/>
          <p:cNvSpPr/>
          <p:nvPr/>
        </p:nvSpPr>
        <p:spPr>
          <a:xfrm>
            <a:off x="36513" y="765175"/>
            <a:ext cx="1511300" cy="735013"/>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1977066053" y="2147483646"/>
              </a:cxn>
              <a:cxn ang="0">
                <a:pos x="2147483646" y="2147483646"/>
              </a:cxn>
              <a:cxn ang="0">
                <a:pos x="2147483646" y="2147483646"/>
              </a:cxn>
            </a:cxnLst>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w="9525" cap="flat" cmpd="sng">
            <a:solidFill>
              <a:schemeClr val="tx1"/>
            </a:solidFill>
            <a:prstDash val="solid"/>
            <a:round/>
            <a:headEnd type="none" w="med" len="med"/>
            <a:tailEnd type="none" w="med" len="med"/>
          </a:ln>
        </p:spPr>
        <p:txBody>
          <a:bodyPr/>
          <a:p>
            <a:endParaRPr lang="zh-CN" altLang="en-US"/>
          </a:p>
        </p:txBody>
      </p:sp>
      <p:sp>
        <p:nvSpPr>
          <p:cNvPr id="51204" name="立方体 30724"/>
          <p:cNvSpPr/>
          <p:nvPr/>
        </p:nvSpPr>
        <p:spPr>
          <a:xfrm>
            <a:off x="2052638" y="692150"/>
            <a:ext cx="3384550" cy="865188"/>
          </a:xfrm>
          <a:prstGeom prst="cube">
            <a:avLst>
              <a:gd name="adj" fmla="val 25000"/>
            </a:avLst>
          </a:prstGeom>
          <a:solidFill>
            <a:schemeClr val="accent1">
              <a:alpha val="42999"/>
            </a:schemeClr>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2" charset="0"/>
              <a:ea typeface="宋体" panose="02010600030101010101" pitchFamily="2" charset="-122"/>
            </a:endParaRPr>
          </a:p>
        </p:txBody>
      </p:sp>
    </p:spTree>
  </p:cSld>
  <p:clrMapOvr>
    <a:masterClrMapping/>
  </p:clrMapOvr>
  <p:transition spd="med">
    <p:cover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5" name="标题 31745"/>
          <p:cNvSpPr>
            <a:spLocks noGrp="1"/>
          </p:cNvSpPr>
          <p:nvPr>
            <p:ph type="title"/>
          </p:nvPr>
        </p:nvSpPr>
        <p:spPr/>
        <p:txBody>
          <a:bodyPr anchor="b"/>
          <a:p>
            <a:r>
              <a:rPr lang="zh-CN" altLang="en-US"/>
              <a:t>多项选择</a:t>
            </a:r>
            <a:endParaRPr lang="zh-CN" altLang="en-US"/>
          </a:p>
        </p:txBody>
      </p:sp>
      <p:sp>
        <p:nvSpPr>
          <p:cNvPr id="52226" name="文本占位符 31746"/>
          <p:cNvSpPr>
            <a:spLocks noGrp="1"/>
          </p:cNvSpPr>
          <p:nvPr>
            <p:ph idx="1"/>
          </p:nvPr>
        </p:nvSpPr>
        <p:spPr>
          <a:xfrm>
            <a:off x="566738" y="1752600"/>
            <a:ext cx="8542337" cy="4267200"/>
          </a:xfrm>
        </p:spPr>
        <p:txBody>
          <a:bodyPr anchor="t"/>
          <a:p>
            <a:r>
              <a:rPr lang="en-US" altLang="zh-CN" sz="2400"/>
              <a:t>1.</a:t>
            </a:r>
            <a:r>
              <a:rPr lang="zh-CN" altLang="en-US" sz="2400"/>
              <a:t>建设工程项目按其建设性质可以划分为（    ）（</a:t>
            </a:r>
            <a:r>
              <a:rPr lang="en-US" altLang="zh-CN" sz="2400"/>
              <a:t>12</a:t>
            </a:r>
            <a:r>
              <a:rPr lang="zh-CN" altLang="en-US" sz="2400"/>
              <a:t>年）</a:t>
            </a:r>
            <a:endParaRPr lang="zh-CN" altLang="en-US" sz="2400"/>
          </a:p>
          <a:p>
            <a:endParaRPr lang="zh-CN" altLang="en-US" sz="2400"/>
          </a:p>
          <a:p>
            <a:r>
              <a:rPr lang="en-US" altLang="zh-CN" sz="2400"/>
              <a:t>A.</a:t>
            </a:r>
            <a:r>
              <a:rPr lang="zh-CN" altLang="en-US" sz="2400"/>
              <a:t>新建项目     </a:t>
            </a:r>
            <a:r>
              <a:rPr lang="en-US" altLang="zh-CN" sz="2400"/>
              <a:t>B.</a:t>
            </a:r>
            <a:r>
              <a:rPr lang="zh-CN" altLang="en-US" sz="2400"/>
              <a:t>扩建项目     </a:t>
            </a:r>
            <a:r>
              <a:rPr lang="en-US" altLang="zh-CN" sz="2400"/>
              <a:t>C.</a:t>
            </a:r>
            <a:r>
              <a:rPr lang="zh-CN" altLang="en-US" sz="2400"/>
              <a:t>恢复项目     </a:t>
            </a:r>
            <a:r>
              <a:rPr lang="en-US" altLang="zh-CN" sz="2400"/>
              <a:t>D.</a:t>
            </a:r>
            <a:r>
              <a:rPr lang="zh-CN" altLang="en-US" sz="2400"/>
              <a:t>迁建项目</a:t>
            </a:r>
            <a:endParaRPr lang="zh-CN" altLang="en-US" sz="2400"/>
          </a:p>
          <a:p>
            <a:endParaRPr lang="zh-CN" altLang="en-US" sz="2400"/>
          </a:p>
          <a:p>
            <a:r>
              <a:rPr lang="en-US" altLang="zh-CN" sz="2400"/>
              <a:t>2.</a:t>
            </a:r>
            <a:r>
              <a:rPr lang="zh-CN" altLang="en-US" sz="2400"/>
              <a:t>以下项目属于单项工程的有（    ）（</a:t>
            </a:r>
            <a:r>
              <a:rPr lang="en-US" altLang="zh-CN" sz="2400"/>
              <a:t>12</a:t>
            </a:r>
            <a:r>
              <a:rPr lang="zh-CN" altLang="en-US" sz="2400"/>
              <a:t>年）</a:t>
            </a:r>
            <a:endParaRPr lang="zh-CN" altLang="en-US" sz="2400"/>
          </a:p>
          <a:p>
            <a:endParaRPr lang="zh-CN" altLang="en-US" sz="2400"/>
          </a:p>
          <a:p>
            <a:r>
              <a:rPr lang="en-US" altLang="zh-CN" sz="2400"/>
              <a:t>A.</a:t>
            </a:r>
            <a:r>
              <a:rPr lang="zh-CN" altLang="en-US" sz="2400"/>
              <a:t>纺织厂织布车间     </a:t>
            </a:r>
            <a:r>
              <a:rPr lang="en-US" altLang="zh-CN" sz="2400"/>
              <a:t>B.</a:t>
            </a:r>
            <a:r>
              <a:rPr lang="zh-CN" altLang="en-US" sz="2400"/>
              <a:t>某大型医院    </a:t>
            </a:r>
            <a:endParaRPr lang="zh-CN" altLang="en-US" sz="2400"/>
          </a:p>
          <a:p>
            <a:r>
              <a:rPr lang="zh-CN" altLang="en-US" sz="2400"/>
              <a:t> </a:t>
            </a:r>
            <a:r>
              <a:rPr lang="en-US" altLang="zh-CN" sz="2400"/>
              <a:t>C.</a:t>
            </a:r>
            <a:r>
              <a:rPr lang="zh-CN" altLang="en-US" sz="2400"/>
              <a:t>某一住宅楼          </a:t>
            </a:r>
            <a:r>
              <a:rPr lang="en-US" altLang="zh-CN" sz="2400"/>
              <a:t>D.</a:t>
            </a:r>
            <a:r>
              <a:rPr lang="zh-CN" altLang="en-US" sz="2400"/>
              <a:t>某教学楼土建工程</a:t>
            </a:r>
            <a:endParaRPr lang="zh-CN" altLang="en-US"/>
          </a:p>
        </p:txBody>
      </p:sp>
    </p:spTree>
  </p:cSld>
  <p:clrMapOvr>
    <a:masterClrMapping/>
  </p:clrMapOvr>
  <p:transition spd="med">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标题 1"/>
          <p:cNvSpPr>
            <a:spLocks noGrp="1"/>
          </p:cNvSpPr>
          <p:nvPr>
            <p:ph type="ctrTitle"/>
          </p:nvPr>
        </p:nvSpPr>
        <p:spPr/>
        <p:txBody>
          <a:bodyPr anchor="b"/>
          <a:p>
            <a:pPr defTabSz="914400">
              <a:buNone/>
            </a:pPr>
            <a:endParaRPr lang="zh-CN" altLang="en-US" kern="1200" baseline="0">
              <a:latin typeface="+mj-lt"/>
              <a:ea typeface="+mj-ea"/>
              <a:cs typeface="+mj-cs"/>
            </a:endParaRPr>
          </a:p>
        </p:txBody>
      </p:sp>
      <p:sp>
        <p:nvSpPr>
          <p:cNvPr id="10242" name="副标题 2"/>
          <p:cNvSpPr>
            <a:spLocks noGrp="1"/>
          </p:cNvSpPr>
          <p:nvPr>
            <p:ph type="subTitle" idx="1"/>
          </p:nvPr>
        </p:nvSpPr>
        <p:spPr/>
        <p:txBody>
          <a:bodyPr anchor="t"/>
          <a:p>
            <a:pPr defTabSz="914400"/>
            <a:endParaRPr lang="zh-CN" altLang="en-US" kern="1200" baseline="0">
              <a:latin typeface="+mn-lt"/>
              <a:ea typeface="+mn-ea"/>
              <a:cs typeface="+mn-cs"/>
            </a:endParaRPr>
          </a:p>
        </p:txBody>
      </p:sp>
      <p:pic>
        <p:nvPicPr>
          <p:cNvPr id="10243" name="图片 3" descr="柳京饭店"/>
          <p:cNvPicPr>
            <a:picLocks noChangeAspect="1"/>
          </p:cNvPicPr>
          <p:nvPr/>
        </p:nvPicPr>
        <p:blipFill>
          <a:blip r:embed="rId1"/>
          <a:stretch>
            <a:fillRect/>
          </a:stretch>
        </p:blipFill>
        <p:spPr>
          <a:xfrm>
            <a:off x="500063" y="503238"/>
            <a:ext cx="8264525" cy="5937250"/>
          </a:xfrm>
          <a:prstGeom prst="rect">
            <a:avLst/>
          </a:prstGeom>
          <a:noFill/>
          <a:ln w="9525">
            <a:noFill/>
          </a:ln>
        </p:spPr>
      </p:pic>
    </p:spTree>
  </p:cSld>
  <p:clrMapOvr>
    <a:masterClrMapping/>
  </p:clrMapOvr>
  <p:transition spd="med">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标题 1"/>
          <p:cNvSpPr>
            <a:spLocks noGrp="1"/>
          </p:cNvSpPr>
          <p:nvPr>
            <p:ph type="title"/>
          </p:nvPr>
        </p:nvSpPr>
        <p:spPr/>
        <p:txBody>
          <a:bodyPr anchor="b"/>
          <a:p>
            <a:r>
              <a:rPr lang="zh-CN" altLang="en-US"/>
              <a:t>简介</a:t>
            </a:r>
            <a:endParaRPr lang="zh-CN" altLang="en-US"/>
          </a:p>
        </p:txBody>
      </p:sp>
      <p:sp>
        <p:nvSpPr>
          <p:cNvPr id="11266" name="内容占位符 2"/>
          <p:cNvSpPr>
            <a:spLocks noGrp="1"/>
          </p:cNvSpPr>
          <p:nvPr>
            <p:ph idx="1"/>
          </p:nvPr>
        </p:nvSpPr>
        <p:spPr>
          <a:xfrm>
            <a:off x="230188" y="1752600"/>
            <a:ext cx="8685212" cy="4267200"/>
          </a:xfrm>
        </p:spPr>
        <p:txBody>
          <a:bodyPr anchor="t"/>
          <a:p>
            <a:pPr>
              <a:lnSpc>
                <a:spcPct val="115000"/>
              </a:lnSpc>
              <a:spcBef>
                <a:spcPts val="25"/>
              </a:spcBef>
            </a:pPr>
            <a:r>
              <a:rPr lang="zh-CN" altLang="en-US" sz="2400">
                <a:latin typeface="楷体" panose="02010609060101010101" charset="-122"/>
                <a:ea typeface="楷体" panose="02010609060101010101" charset="-122"/>
              </a:rPr>
              <a:t>柳京饭店原来打算成为拥有三千间房间，全球最高之饭店，并预计在1989年开幕。大厦工程1982年起展开，1992年完成结构工程后停工近20年后，于2008年4月恢复兴建。如果建成，它将是世界上最高的饭店、第7高的大楼、还是世界上位于台北、纽约、上海、迪拜和芝加哥以外的又一个高于100层的建筑，并可以额外再拥有世界最高饭店、世界最大金字塔型建筑等2项建筑纪录。柳京饭店平顶后一直是平壤最显眼的地标建筑，不过这个工程在朝鲜成为禁忌，在平壤的地图上都没有柳京饭店的标签。</a:t>
            </a:r>
            <a:endParaRPr lang="zh-CN" altLang="en-US" sz="2400">
              <a:latin typeface="楷体" panose="02010609060101010101" charset="-122"/>
              <a:ea typeface="楷体" panose="02010609060101010101" charset="-122"/>
            </a:endParaRPr>
          </a:p>
        </p:txBody>
      </p:sp>
    </p:spTree>
  </p:cSld>
  <p:clrMapOvr>
    <a:masterClrMapping/>
  </p:clrMapOvr>
  <p:transition spd="med">
    <p:cover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标题 1"/>
          <p:cNvSpPr>
            <a:spLocks noGrp="1"/>
          </p:cNvSpPr>
          <p:nvPr>
            <p:ph type="ctrTitle"/>
          </p:nvPr>
        </p:nvSpPr>
        <p:spPr/>
        <p:txBody>
          <a:bodyPr anchor="b"/>
          <a:p>
            <a:pPr defTabSz="914400">
              <a:buNone/>
            </a:pPr>
            <a:r>
              <a:rPr lang="zh-CN" altLang="en-US" kern="1200" baseline="0">
                <a:latin typeface="+mj-lt"/>
                <a:ea typeface="+mj-ea"/>
                <a:cs typeface="+mj-cs"/>
              </a:rPr>
              <a:t>建设背景</a:t>
            </a:r>
            <a:endParaRPr lang="zh-CN" altLang="en-US" kern="1200" baseline="0">
              <a:latin typeface="+mj-lt"/>
              <a:ea typeface="+mj-ea"/>
              <a:cs typeface="+mj-cs"/>
            </a:endParaRPr>
          </a:p>
        </p:txBody>
      </p:sp>
      <p:sp>
        <p:nvSpPr>
          <p:cNvPr id="12290" name="副标题 2"/>
          <p:cNvSpPr>
            <a:spLocks noGrp="1"/>
          </p:cNvSpPr>
          <p:nvPr>
            <p:ph type="subTitle" idx="1"/>
          </p:nvPr>
        </p:nvSpPr>
        <p:spPr>
          <a:xfrm>
            <a:off x="228600" y="2552700"/>
            <a:ext cx="8826500" cy="3429000"/>
          </a:xfrm>
        </p:spPr>
        <p:txBody>
          <a:bodyPr anchor="t"/>
          <a:p>
            <a:pPr defTabSz="914400"/>
            <a:r>
              <a:rPr lang="zh-CN" altLang="en-US" sz="2400" kern="1200" baseline="0">
                <a:latin typeface="楷体" panose="02010609060101010101" charset="-122"/>
                <a:ea typeface="楷体" panose="02010609060101010101" charset="-122"/>
                <a:cs typeface="+mn-cs"/>
              </a:rPr>
              <a:t>尽管身为世界上最贫穷的国家之一，这个共产主义的国家​却寻找一切机会向世界吹嘘它的成绩。朝鲜的普通百姓只知道自己的国家远远优越于其他国家的“事实”，而对其他国家的情况几乎一无所知。</a:t>
            </a:r>
            <a:endParaRPr lang="zh-CN" altLang="en-US" sz="2400" kern="1200" baseline="0">
              <a:latin typeface="楷体" panose="02010609060101010101" charset="-122"/>
              <a:ea typeface="楷体" panose="02010609060101010101" charset="-122"/>
              <a:cs typeface="+mn-cs"/>
            </a:endParaRPr>
          </a:p>
          <a:p>
            <a:pPr defTabSz="914400"/>
            <a:r>
              <a:rPr lang="zh-CN" altLang="en-US" sz="2400" kern="1200" baseline="0">
                <a:latin typeface="楷体" panose="02010609060101010101" charset="-122"/>
                <a:ea typeface="楷体" panose="02010609060101010101" charset="-122"/>
                <a:cs typeface="+mn-cs"/>
              </a:rPr>
              <a:t>朝鲜还是一个最喜保密的国家。在朝鲜，与一个外国人接触就可以导致牢狱之灾……甚至更严重。但是，朝鲜首都平壤却存在一个连朝鲜政府都难以掩饰的秘密——“柳京饭店”，要隐藏这个105层高的巨型建筑确非易事。说它是令朝鲜窘迫的标志是因为：它如此巨大却空空如野、占领平壤制高点却荒废着，“柳京饭店”俨然就是在嘲笑着这个自傲国家的公民。</a:t>
            </a:r>
            <a:endParaRPr lang="zh-CN" altLang="en-US" sz="2400" kern="1200" baseline="0">
              <a:latin typeface="楷体" panose="02010609060101010101" charset="-122"/>
              <a:ea typeface="楷体" panose="02010609060101010101" charset="-122"/>
              <a:cs typeface="+mn-cs"/>
            </a:endParaRPr>
          </a:p>
        </p:txBody>
      </p:sp>
    </p:spTree>
  </p:cSld>
  <p:clrMapOvr>
    <a:masterClrMapping/>
  </p:clrMapOvr>
  <p:transition spd="med">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副标题 2"/>
          <p:cNvSpPr>
            <a:spLocks noGrp="1"/>
          </p:cNvSpPr>
          <p:nvPr>
            <p:ph type="subTitle" idx="1"/>
          </p:nvPr>
        </p:nvSpPr>
        <p:spPr>
          <a:xfrm>
            <a:off x="250508" y="805815"/>
            <a:ext cx="8859837" cy="5072063"/>
          </a:xfrm>
        </p:spPr>
        <p:txBody>
          <a:bodyPr anchor="t"/>
          <a:p>
            <a:pPr defTabSz="914400"/>
            <a:r>
              <a:rPr lang="zh-CN" altLang="en-US" sz="2400" kern="1200" baseline="0">
                <a:latin typeface="楷体" panose="02010609060101010101" charset="-122"/>
                <a:ea typeface="楷体" panose="02010609060101010101" charset="-122"/>
                <a:cs typeface="+mn-cs"/>
              </a:rPr>
              <a:t>“柳京饭店”始建于1987年，最初预算花费7.5亿美元，饭店的建设是朝鲜政府对当时“亚洲摩天大楼热”的跟风，尤其是对韩国在新加坡投资兴建“Stamford 饭店”的回应。最初朝鲜政府是想通过“柳京饭店”引进第一批西方投资者，并表示投资者会得到关照，可以在饭店中添设赌场、夜总会等休闲场所。朝鲜政府对“柳京饭店”如此自豪以至于在工程还未动工时就已经将“柳京饭店”加到地图中了，在工程施工期间就发行了吹嘘“饭店”的邮票。“柳京饭店”其兴建背景是：在1976年，仅仅年发电量，朝鲜已经达到了中国的三分之一，而80年的朝鲜人均GNP（未有GDP数据，但在统计上二者差不多）已经超过了2000美元，和韩国差距不大，有能力进行这样的建设，同时也是对韩国在新加坡投资兴建“Stamford 饭店”的回应。</a:t>
            </a:r>
            <a:endParaRPr lang="zh-CN" altLang="en-US" sz="2400" kern="1200" baseline="0">
              <a:latin typeface="楷体" panose="02010609060101010101" charset="-122"/>
              <a:ea typeface="楷体" panose="02010609060101010101" charset="-122"/>
              <a:cs typeface="+mn-cs"/>
            </a:endParaRPr>
          </a:p>
        </p:txBody>
      </p:sp>
    </p:spTree>
  </p:cSld>
  <p:clrMapOvr>
    <a:masterClrMapping/>
  </p:clrMapOvr>
  <p:transition spd="med">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标题 1"/>
          <p:cNvSpPr>
            <a:spLocks noGrp="1"/>
          </p:cNvSpPr>
          <p:nvPr>
            <p:ph type="title"/>
          </p:nvPr>
        </p:nvSpPr>
        <p:spPr/>
        <p:txBody>
          <a:bodyPr anchor="b"/>
          <a:p>
            <a:r>
              <a:rPr lang="zh-CN" altLang="en-US"/>
              <a:t>停工</a:t>
            </a:r>
            <a:endParaRPr lang="zh-CN" altLang="en-US"/>
          </a:p>
        </p:txBody>
      </p:sp>
      <p:sp>
        <p:nvSpPr>
          <p:cNvPr id="14338" name="内容占位符 2"/>
          <p:cNvSpPr>
            <a:spLocks noGrp="1"/>
          </p:cNvSpPr>
          <p:nvPr>
            <p:ph idx="1"/>
          </p:nvPr>
        </p:nvSpPr>
        <p:spPr>
          <a:xfrm>
            <a:off x="306388" y="1752600"/>
            <a:ext cx="8621712" cy="4267200"/>
          </a:xfrm>
        </p:spPr>
        <p:txBody>
          <a:bodyPr anchor="t"/>
          <a:p>
            <a:r>
              <a:rPr lang="zh-CN" altLang="en-US" sz="2400">
                <a:latin typeface="楷体" panose="02010609060101010101" charset="-122"/>
                <a:ea typeface="楷体" panose="02010609060101010101" charset="-122"/>
              </a:rPr>
              <a:t>但苏联崩溃后，由于经济体系的切断，前苏联各加盟共和国经济直线下降，俄罗斯的经济甚至到1999年才企稳。朝鲜由于和苏联各加盟共和国经济联系一样紧密，在这个过程中也一下变为世界上最贫穷的国家之一。 同时，在苏联崩溃后，朝鲜感觉到了不安全，开始研制核武，同时军队员额扩充到110万。经济上无法再支持。于是陷入停工状态。“柳京饭店”建成后准备举行的第一个事件是1989年6月的“世界青少年和学生节”，但等到时间到时，“饭店”却远没有建成。在施工了5年后，建设因各种问题而彻底中止，中止建设的最主要原因是缺少资金和电力。这么多年来，“柳京饭店”的建设从来没有恢复过，项目被彻底遗弃，在楼顶上空留着一座吊车。</a:t>
            </a:r>
            <a:endParaRPr lang="zh-CN" altLang="en-US" sz="2400">
              <a:latin typeface="楷体" panose="02010609060101010101" charset="-122"/>
              <a:ea typeface="楷体" panose="02010609060101010101" charset="-122"/>
            </a:endParaRPr>
          </a:p>
        </p:txBody>
      </p:sp>
    </p:spTree>
  </p:cSld>
  <p:clrMapOvr>
    <a:masterClrMapping/>
  </p:clrMapOvr>
  <p:transition spd="med">
    <p:cover dir="u"/>
  </p:transition>
</p:sld>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6657</Words>
  <Application>WPS 演示</Application>
  <PresentationFormat>在屏幕上显示</PresentationFormat>
  <Paragraphs>586</Paragraphs>
  <Slides>46</Slides>
  <Notes>0</Notes>
  <HiddenSlides>0</HiddenSlides>
  <MMClips>0</MMClips>
  <ScaleCrop>false</ScaleCrop>
  <HeadingPairs>
    <vt:vector size="6" baseType="variant">
      <vt:variant>
        <vt:lpstr>已用的字体</vt:lpstr>
      </vt:variant>
      <vt:variant>
        <vt:i4>17</vt:i4>
      </vt:variant>
      <vt:variant>
        <vt:lpstr>主题</vt:lpstr>
      </vt:variant>
      <vt:variant>
        <vt:i4>2</vt:i4>
      </vt:variant>
      <vt:variant>
        <vt:lpstr>幻灯片标题</vt:lpstr>
      </vt:variant>
      <vt:variant>
        <vt:i4>46</vt:i4>
      </vt:variant>
    </vt:vector>
  </HeadingPairs>
  <TitlesOfParts>
    <vt:vector size="65" baseType="lpstr">
      <vt:lpstr>Arial</vt:lpstr>
      <vt:lpstr>宋体</vt:lpstr>
      <vt:lpstr>Wingdings</vt:lpstr>
      <vt:lpstr>Verdana</vt:lpstr>
      <vt:lpstr>黑体</vt:lpstr>
      <vt:lpstr>楷体_GB2312</vt:lpstr>
      <vt:lpstr>Times New Roman</vt:lpstr>
      <vt:lpstr>楷体</vt:lpstr>
      <vt:lpstr>微软雅黑</vt:lpstr>
      <vt:lpstr>Arial Unicode MS</vt:lpstr>
      <vt:lpstr>华文楷体</vt:lpstr>
      <vt:lpstr>隶书</vt:lpstr>
      <vt:lpstr>Arial Black</vt:lpstr>
      <vt:lpstr>Tahoma</vt:lpstr>
      <vt:lpstr>幼圆</vt:lpstr>
      <vt:lpstr>Arial Unicode MS</vt:lpstr>
      <vt:lpstr>新宋体</vt:lpstr>
      <vt:lpstr>Profile</vt:lpstr>
      <vt:lpstr>1_Profile</vt:lpstr>
      <vt:lpstr>PowerPoint 演示文稿</vt:lpstr>
      <vt:lpstr>PowerPoint 演示文稿</vt:lpstr>
      <vt:lpstr>PowerPoint 演示文稿</vt:lpstr>
      <vt:lpstr> 工程造价的控制</vt:lpstr>
      <vt:lpstr>PowerPoint 演示文稿</vt:lpstr>
      <vt:lpstr>简介</vt:lpstr>
      <vt:lpstr>建设背景</vt:lpstr>
      <vt:lpstr>PowerPoint 演示文稿</vt:lpstr>
      <vt:lpstr>停工</vt:lpstr>
      <vt:lpstr>PowerPoint 演示文稿</vt:lpstr>
      <vt:lpstr>复工</vt:lpstr>
      <vt:lpstr>收尾</vt:lpstr>
      <vt:lpstr>完工</vt:lpstr>
      <vt:lpstr>竣工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单元1 工程造价控制基础知识</vt:lpstr>
      <vt:lpstr>1.1工程造价的含义</vt:lpstr>
      <vt:lpstr>PowerPoint 演示文稿</vt:lpstr>
      <vt:lpstr>设备及工器具购置</vt:lpstr>
      <vt:lpstr>建筑安装工程</vt:lpstr>
      <vt:lpstr>PowerPoint 演示文稿</vt:lpstr>
      <vt:lpstr>1.1.2建设项目</vt:lpstr>
      <vt:lpstr>1.1.2建设项目</vt:lpstr>
      <vt:lpstr>按项目的分解进行组合计价</vt:lpstr>
      <vt:lpstr>1.1.2建设项目</vt:lpstr>
      <vt:lpstr>1.1.3工程投资</vt:lpstr>
      <vt:lpstr>1.1.3工程投资</vt:lpstr>
      <vt:lpstr>1.1.3工程投资</vt:lpstr>
      <vt:lpstr>1.1.3工程投资</vt:lpstr>
      <vt:lpstr>1.1.4 工程造价的含义</vt:lpstr>
      <vt:lpstr> 工程造价的含义</vt:lpstr>
      <vt:lpstr>工程造价的含义</vt:lpstr>
      <vt:lpstr>PowerPoint 演示文稿</vt:lpstr>
      <vt:lpstr>1.1.5工程造价的特点</vt:lpstr>
      <vt:lpstr>PowerPoint 演示文稿</vt:lpstr>
      <vt:lpstr>造价员考试历年真题</vt:lpstr>
      <vt:lpstr>PowerPoint 演示文稿</vt:lpstr>
      <vt:lpstr>上节内容回顾</vt:lpstr>
      <vt:lpstr>多项选择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合同管理第三讲</dc:title>
  <dc:creator>zx</dc:creator>
  <cp:lastModifiedBy>小霞</cp:lastModifiedBy>
  <cp:revision>2428</cp:revision>
  <dcterms:created xsi:type="dcterms:W3CDTF">2006-01-17T01:29:00Z</dcterms:created>
  <dcterms:modified xsi:type="dcterms:W3CDTF">2018-12-07T06:38:19Z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2052-11.1.0.8002</vt:lpwstr>
  </property>
</Properties>
</file>