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0"/>
  </p:notesMasterIdLst>
  <p:sldIdLst>
    <p:sldId id="1113" r:id="rId4"/>
    <p:sldId id="1190" r:id="rId5"/>
    <p:sldId id="1191" r:id="rId6"/>
    <p:sldId id="1500" r:id="rId7"/>
    <p:sldId id="1501" r:id="rId8"/>
    <p:sldId id="1502" r:id="rId9"/>
    <p:sldId id="1503" r:id="rId10"/>
    <p:sldId id="1504" r:id="rId11"/>
    <p:sldId id="1505" r:id="rId12"/>
    <p:sldId id="1506" r:id="rId13"/>
    <p:sldId id="1508" r:id="rId14"/>
    <p:sldId id="1509" r:id="rId15"/>
    <p:sldId id="1511" r:id="rId16"/>
    <p:sldId id="1512" r:id="rId17"/>
    <p:sldId id="1650" r:id="rId18"/>
    <p:sldId id="1651" r:id="rId19"/>
    <p:sldId id="1413" r:id="rId20"/>
    <p:sldId id="1414" r:id="rId21"/>
    <p:sldId id="1415" r:id="rId22"/>
    <p:sldId id="1416" r:id="rId23"/>
    <p:sldId id="1417" r:id="rId24"/>
    <p:sldId id="1418" r:id="rId25"/>
    <p:sldId id="1149" r:id="rId26"/>
    <p:sldId id="1150" r:id="rId27"/>
    <p:sldId id="1167" r:id="rId28"/>
    <p:sldId id="1151" r:id="rId29"/>
    <p:sldId id="1152" r:id="rId30"/>
    <p:sldId id="1154" r:id="rId31"/>
    <p:sldId id="1156" r:id="rId32"/>
    <p:sldId id="1157" r:id="rId33"/>
    <p:sldId id="1158" r:id="rId34"/>
    <p:sldId id="1159" r:id="rId35"/>
    <p:sldId id="1160" r:id="rId36"/>
    <p:sldId id="1161" r:id="rId37"/>
    <p:sldId id="1162" r:id="rId38"/>
    <p:sldId id="1163" r:id="rId39"/>
    <p:sldId id="1164" r:id="rId40"/>
    <p:sldId id="1195" r:id="rId41"/>
    <p:sldId id="1196" r:id="rId42"/>
    <p:sldId id="1170" r:id="rId43"/>
    <p:sldId id="1165" r:id="rId44"/>
    <p:sldId id="1192" r:id="rId45"/>
    <p:sldId id="1296" r:id="rId46"/>
    <p:sldId id="1297" r:id="rId47"/>
    <p:sldId id="1298" r:id="rId48"/>
    <p:sldId id="1299" r:id="rId4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CC"/>
    <a:srgbClr val="CCFFFF"/>
    <a:srgbClr val="00CCFF"/>
    <a:srgbClr val="00FFFF"/>
    <a:srgbClr val="FF3300"/>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612"/>
        <p:guide pos="1791"/>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notesMaster" Target="notesMasters/notesMaster1.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3073"/>
          <p:cNvSpPr>
            <a:spLocks noGrp="1"/>
          </p:cNvSpPr>
          <p:nvPr>
            <p:ph type="hdr" sz="quarter"/>
          </p:nvPr>
        </p:nvSpPr>
        <p:spPr>
          <a:xfrm>
            <a:off x="0" y="0"/>
            <a:ext cx="2971800" cy="457200"/>
          </a:xfrm>
          <a:prstGeom prst="rect">
            <a:avLst/>
          </a:prstGeom>
          <a:noFill/>
          <a:ln w="9525">
            <a:noFill/>
          </a:ln>
        </p:spPr>
        <p:txBody>
          <a:bodyPr/>
          <a:p>
            <a:pPr lvl="0" fontAlgn="base"/>
            <a:endParaRPr lang="zh-CN" altLang="en-US" sz="1200" strike="noStrike" noProof="1" dirty="0"/>
          </a:p>
        </p:txBody>
      </p:sp>
      <p:sp>
        <p:nvSpPr>
          <p:cNvPr id="3075" name="日期占位符 3074"/>
          <p:cNvSpPr>
            <a:spLocks noGrp="1"/>
          </p:cNvSpPr>
          <p:nvPr>
            <p:ph type="dt" idx="1"/>
          </p:nvPr>
        </p:nvSpPr>
        <p:spPr>
          <a:xfrm>
            <a:off x="3883025" y="0"/>
            <a:ext cx="2973388" cy="457200"/>
          </a:xfrm>
          <a:prstGeom prst="rect">
            <a:avLst/>
          </a:prstGeom>
          <a:noFill/>
          <a:ln w="9525">
            <a:noFill/>
          </a:ln>
        </p:spPr>
        <p:txBody>
          <a:bodyPr/>
          <a:p>
            <a:pPr lvl="0" algn="r" fontAlgn="base"/>
            <a:endParaRPr lang="zh-CN" altLang="en-US" sz="1200" strike="noStrike" noProof="1" dirty="0"/>
          </a:p>
        </p:txBody>
      </p:sp>
      <p:sp>
        <p:nvSpPr>
          <p:cNvPr id="5124" name="幻灯片图像占位符 3075"/>
          <p:cNvSpPr>
            <a:spLocks noGrp="1" noRot="1"/>
          </p:cNvSpPr>
          <p:nvPr>
            <p:ph type="sldImg"/>
          </p:nvPr>
        </p:nvSpPr>
        <p:spPr>
          <a:xfrm>
            <a:off x="904875" y="685800"/>
            <a:ext cx="5046663" cy="3429000"/>
          </a:xfrm>
          <a:prstGeom prst="rect">
            <a:avLst/>
          </a:prstGeom>
          <a:noFill/>
          <a:ln w="9525">
            <a:noFill/>
          </a:ln>
        </p:spPr>
      </p:sp>
      <p:sp>
        <p:nvSpPr>
          <p:cNvPr id="5125" name="文本占位符 3076"/>
          <p:cNvSpPr>
            <a:spLocks noGrp="1" noRot="1"/>
          </p:cNvSpPr>
          <p:nvPr>
            <p:ph type="body" sz="quarter"/>
          </p:nvPr>
        </p:nvSpPr>
        <p:spPr>
          <a:xfrm>
            <a:off x="685800" y="4343400"/>
            <a:ext cx="5484813" cy="4114800"/>
          </a:xfrm>
          <a:prstGeom prst="rect">
            <a:avLst/>
          </a:prstGeom>
          <a:noFill/>
          <a:ln w="9525">
            <a:noFill/>
          </a:ln>
        </p:spPr>
        <p:txBody>
          <a:bodyPr anchor="ctr"/>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3078" name="页脚占位符 3077"/>
          <p:cNvSpPr>
            <a:spLocks noGrp="1"/>
          </p:cNvSpPr>
          <p:nvPr>
            <p:ph type="ftr" sz="quarter" idx="4"/>
          </p:nvPr>
        </p:nvSpPr>
        <p:spPr>
          <a:xfrm>
            <a:off x="0" y="8683625"/>
            <a:ext cx="2971800" cy="457200"/>
          </a:xfrm>
          <a:prstGeom prst="rect">
            <a:avLst/>
          </a:prstGeom>
          <a:noFill/>
          <a:ln w="9525">
            <a:noFill/>
          </a:ln>
        </p:spPr>
        <p:txBody>
          <a:bodyPr anchor="b"/>
          <a:p>
            <a:pPr lvl="0" fontAlgn="base"/>
            <a:endParaRPr lang="zh-CN" altLang="en-US" sz="1200" strike="noStrike" noProof="1" dirty="0"/>
          </a:p>
        </p:txBody>
      </p:sp>
      <p:sp>
        <p:nvSpPr>
          <p:cNvPr id="3079" name="灯片编号占位符 3078"/>
          <p:cNvSpPr>
            <a:spLocks noGrp="1"/>
          </p:cNvSpPr>
          <p:nvPr>
            <p:ph type="sldNum" sz="quarter" idx="5"/>
          </p:nvPr>
        </p:nvSpPr>
        <p:spPr>
          <a:xfrm>
            <a:off x="3883025" y="8683625"/>
            <a:ext cx="2973388" cy="457200"/>
          </a:xfrm>
          <a:prstGeom prst="rect">
            <a:avLst/>
          </a:prstGeom>
          <a:noFill/>
          <a:ln w="9525">
            <a:noFill/>
          </a:ln>
        </p:spPr>
        <p:txBody>
          <a:bodyPr anchor="b"/>
          <a:p>
            <a:pPr lvl="0" algn="r" fontAlgn="base"/>
            <a:fld id="{9A0DB2DC-4C9A-4742-B13C-FB6460FD3503}" type="slidenum">
              <a:rPr lang="zh-CN" altLang="en-US" sz="1200" strike="noStrike" noProof="1" dirty="0">
                <a:latin typeface="Verdana" panose="020B0604030504040204" pitchFamily="2"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3074" name="任意多边形 2054"/>
          <p:cNvSpPr/>
          <p:nvPr/>
        </p:nvSpPr>
        <p:spPr>
          <a:xfrm>
            <a:off x="685800" y="2393950"/>
            <a:ext cx="7772400" cy="109538"/>
          </a:xfrm>
          <a:custGeom>
            <a:avLst/>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fontAlgn="base"/>
            <a:r>
              <a:rPr lang="zh-CN" altLang="en-US" strike="noStrike" noProof="1"/>
              <a:t>单击此处编辑母版标题样式</a:t>
            </a:r>
            <a:endParaRPr lang="zh-CN" altLang="en-US" strike="noStrike" noProof="1"/>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fontAlgn="base"/>
            <a:r>
              <a:rPr lang="zh-CN" altLang="en-US" strike="noStrike" noProof="1"/>
              <a:t>单击此处编辑母版副标题样式</a:t>
            </a:r>
            <a:endParaRPr lang="zh-CN" altLang="en-US" strike="noStrike" noProof="1"/>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2" charset="0"/>
              </a:defRPr>
            </a:lvl1pPr>
          </a:lstStyle>
          <a:p>
            <a:pPr fontAlgn="base"/>
            <a:endParaRPr lang="zh-CN" altLang="en-US" strike="noStrike" noProof="1" dirty="0">
              <a:latin typeface="Arial" panose="020B0604020202020204" pitchFamily="34" charset="0"/>
            </a:endParaRPr>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2" charset="0"/>
              </a:defRPr>
            </a:lvl1pPr>
          </a:lstStyle>
          <a:p>
            <a:pPr fontAlgn="base"/>
            <a:endParaRPr lang="zh-CN" altLang="en-US" strike="noStrike" noProof="1" dirty="0"/>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2" charset="0"/>
              </a:defRPr>
            </a:lvl1pPr>
          </a:lstStyle>
          <a:p>
            <a:pPr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66738" y="304800"/>
            <a:ext cx="5890631" cy="5715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a:lstStyle/>
          <a:p>
            <a:pPr fontAlgn="base"/>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4098" name="任意多边形 2054"/>
          <p:cNvSpPr/>
          <p:nvPr/>
        </p:nvSpPr>
        <p:spPr>
          <a:xfrm>
            <a:off x="685800" y="2393950"/>
            <a:ext cx="7772400" cy="109538"/>
          </a:xfrm>
          <a:custGeom>
            <a:avLst/>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fontAlgn="base"/>
            <a:r>
              <a:rPr lang="zh-CN" altLang="en-US" strike="noStrike" noProof="1"/>
              <a:t>单击此处编辑母版标题样式</a:t>
            </a:r>
            <a:endParaRPr lang="zh-CN" altLang="en-US" strike="noStrike" noProof="1"/>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fontAlgn="base"/>
            <a:r>
              <a:rPr lang="zh-CN" altLang="en-US" strike="noStrike" noProof="1"/>
              <a:t>单击此处编辑母版副标题样式</a:t>
            </a:r>
            <a:endParaRPr lang="zh-CN" altLang="en-US" strike="noStrike" noProof="1"/>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2" charset="0"/>
              </a:defRPr>
            </a:lvl1pPr>
          </a:lstStyle>
          <a:p>
            <a:pPr fontAlgn="base"/>
            <a:endParaRPr lang="zh-CN" altLang="en-US" strike="noStrike" noProof="1" dirty="0">
              <a:latin typeface="Arial" panose="020B0604020202020204" pitchFamily="34" charset="0"/>
            </a:endParaRPr>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2" charset="0"/>
              </a:defRPr>
            </a:lvl1pPr>
          </a:lstStyle>
          <a:p>
            <a:pPr fontAlgn="base"/>
            <a:endParaRPr lang="zh-CN" altLang="en-US" strike="noStrike" noProof="1" dirty="0"/>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2" charset="0"/>
              </a:defRPr>
            </a:lvl1pPr>
          </a:lstStyle>
          <a:p>
            <a:pPr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6673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724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66738" y="304800"/>
            <a:ext cx="5890631" cy="5715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a:lstStyle/>
          <a:p>
            <a:pPr fontAlgn="base"/>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6673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7248" y="1752600"/>
            <a:ext cx="3920490" cy="42672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indent="0"/>
            <a:r>
              <a:rPr lang="zh-CN" altLang="en-US"/>
              <a:t>单击此处编辑母版标题样式</a:t>
            </a:r>
            <a:endParaRPr lang="zh-CN" altLang="en-US"/>
          </a:p>
        </p:txBody>
      </p:sp>
      <p:sp>
        <p:nvSpPr>
          <p:cNvPr id="1027" name="文本占位符 1026"/>
          <p:cNvSpPr>
            <a:spLocks noGrp="1"/>
          </p:cNvSpPr>
          <p:nvPr>
            <p:ph type="body"/>
          </p:nvPr>
        </p:nvSpPr>
        <p:spPr>
          <a:xfrm>
            <a:off x="566738" y="1752600"/>
            <a:ext cx="8001000" cy="4267200"/>
          </a:xfrm>
          <a:prstGeom prst="rect">
            <a:avLst/>
          </a:prstGeom>
          <a:noFill/>
          <a:ln w="9525">
            <a:noFill/>
          </a:ln>
        </p:spPr>
        <p:txBody>
          <a:bodyPr anchor="t"/>
          <a:p>
            <a:pPr lvl="0" indent="-469900"/>
            <a:r>
              <a:rPr lang="zh-CN" altLang="en-US"/>
              <a:t>单击此处编辑母版文本样式</a:t>
            </a:r>
            <a:endParaRPr lang="zh-CN" altLang="en-US"/>
          </a:p>
          <a:p>
            <a:pPr lvl="1" indent="-436245"/>
            <a:r>
              <a:rPr lang="zh-CN" altLang="en-US"/>
              <a:t>第二级</a:t>
            </a:r>
            <a:endParaRPr lang="zh-CN" altLang="en-US"/>
          </a:p>
          <a:p>
            <a:pPr lvl="2" indent="-394970"/>
            <a:r>
              <a:rPr lang="zh-CN" altLang="en-US"/>
              <a:t>第三级</a:t>
            </a:r>
            <a:endParaRPr lang="zh-CN" altLang="en-US"/>
          </a:p>
          <a:p>
            <a:pPr lvl="3" indent="-387350"/>
            <a:r>
              <a:rPr lang="zh-CN" altLang="en-US"/>
              <a:t>第四级</a:t>
            </a:r>
            <a:endParaRPr lang="zh-CN" altLang="en-US"/>
          </a:p>
          <a:p>
            <a:pPr lvl="4" indent="-398780"/>
            <a:r>
              <a:rPr lang="zh-CN" altLang="en-US"/>
              <a:t>第五级</a:t>
            </a:r>
            <a:endParaRPr lang="zh-CN" altLang="en-US"/>
          </a:p>
        </p:txBody>
      </p:sp>
      <p:sp>
        <p:nvSpPr>
          <p:cNvPr id="1028" name="任意多边形 1027"/>
          <p:cNvSpPr/>
          <p:nvPr/>
        </p:nvSpPr>
        <p:spPr>
          <a:xfrm>
            <a:off x="609600" y="1566863"/>
            <a:ext cx="7958138" cy="109537"/>
          </a:xfrm>
          <a:custGeom>
            <a:avLst/>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roun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2" charset="0"/>
              </a:defRPr>
            </a:lvl1pPr>
          </a:lstStyle>
          <a:p>
            <a:pPr lvl="0" fontAlgn="base"/>
            <a:endParaRPr lang="zh-CN" altLang="en-US" strike="noStrike" noProof="1" dirty="0">
              <a:latin typeface="Arial" panose="020B0604020202020204" pitchFamily="34" charset="0"/>
            </a:endParaRPr>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2" charset="0"/>
              </a:defRPr>
            </a:lvl1pPr>
          </a:lstStyle>
          <a:p>
            <a:pPr lvl="0" fontAlgn="base"/>
            <a:endParaRPr lang="zh-CN" altLang="en-US" strike="noStrike" noProof="1" dirty="0"/>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2" charset="0"/>
              </a:defRPr>
            </a:lvl1pPr>
          </a:lstStyle>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cover dir="u"/>
  </p:transition>
  <p:hf sldNum="0" hdr="0" ftr="0" dt="0"/>
  <p:txStyles>
    <p:titleStyle>
      <a:lvl1pPr marL="0" lvl="0" indent="0" algn="l" defTabSz="91440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2050" name="标题 1025"/>
          <p:cNvSpPr>
            <a:spLocks noGrp="1"/>
          </p:cNvSpPr>
          <p:nvPr>
            <p:ph type="title"/>
          </p:nvPr>
        </p:nvSpPr>
        <p:spPr>
          <a:xfrm>
            <a:off x="574675" y="304800"/>
            <a:ext cx="8001000" cy="1216025"/>
          </a:xfrm>
          <a:prstGeom prst="rect">
            <a:avLst/>
          </a:prstGeom>
          <a:noFill/>
          <a:ln w="9525">
            <a:noFill/>
          </a:ln>
        </p:spPr>
        <p:txBody>
          <a:bodyPr anchor="b"/>
          <a:p>
            <a:pPr lvl="0" indent="0"/>
            <a:r>
              <a:rPr lang="zh-CN" altLang="en-US"/>
              <a:t>单击此处编辑母版标题样式</a:t>
            </a:r>
            <a:endParaRPr lang="zh-CN" altLang="en-US"/>
          </a:p>
        </p:txBody>
      </p:sp>
      <p:sp>
        <p:nvSpPr>
          <p:cNvPr id="2051" name="文本占位符 1026"/>
          <p:cNvSpPr>
            <a:spLocks noGrp="1"/>
          </p:cNvSpPr>
          <p:nvPr>
            <p:ph type="body"/>
          </p:nvPr>
        </p:nvSpPr>
        <p:spPr>
          <a:xfrm>
            <a:off x="566738" y="1752600"/>
            <a:ext cx="8001000" cy="4267200"/>
          </a:xfrm>
          <a:prstGeom prst="rect">
            <a:avLst/>
          </a:prstGeom>
          <a:noFill/>
          <a:ln w="9525">
            <a:noFill/>
          </a:ln>
        </p:spPr>
        <p:txBody>
          <a:bodyPr anchor="t"/>
          <a:p>
            <a:pPr lvl="0" indent="-469900"/>
            <a:r>
              <a:rPr lang="zh-CN" altLang="en-US"/>
              <a:t>单击此处编辑母版文本样式</a:t>
            </a:r>
            <a:endParaRPr lang="zh-CN" altLang="en-US"/>
          </a:p>
          <a:p>
            <a:pPr lvl="1" indent="-436245"/>
            <a:r>
              <a:rPr lang="zh-CN" altLang="en-US"/>
              <a:t>第二级</a:t>
            </a:r>
            <a:endParaRPr lang="zh-CN" altLang="en-US"/>
          </a:p>
          <a:p>
            <a:pPr lvl="2" indent="-394970"/>
            <a:r>
              <a:rPr lang="zh-CN" altLang="en-US"/>
              <a:t>第三级</a:t>
            </a:r>
            <a:endParaRPr lang="zh-CN" altLang="en-US"/>
          </a:p>
          <a:p>
            <a:pPr lvl="3" indent="-387350"/>
            <a:r>
              <a:rPr lang="zh-CN" altLang="en-US"/>
              <a:t>第四级</a:t>
            </a:r>
            <a:endParaRPr lang="zh-CN" altLang="en-US"/>
          </a:p>
          <a:p>
            <a:pPr lvl="4" indent="-398780"/>
            <a:r>
              <a:rPr lang="zh-CN" altLang="en-US"/>
              <a:t>第五级</a:t>
            </a:r>
            <a:endParaRPr lang="zh-CN" altLang="en-US"/>
          </a:p>
        </p:txBody>
      </p:sp>
      <p:sp>
        <p:nvSpPr>
          <p:cNvPr id="2052" name="任意多边形 1027"/>
          <p:cNvSpPr/>
          <p:nvPr/>
        </p:nvSpPr>
        <p:spPr>
          <a:xfrm>
            <a:off x="609600" y="1566863"/>
            <a:ext cx="7958138" cy="109537"/>
          </a:xfrm>
          <a:custGeom>
            <a:avLst/>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2053" name="直接连接符 1028"/>
          <p:cNvSpPr/>
          <p:nvPr/>
        </p:nvSpPr>
        <p:spPr>
          <a:xfrm flipV="1">
            <a:off x="609600" y="6172200"/>
            <a:ext cx="7924800" cy="0"/>
          </a:xfrm>
          <a:prstGeom prst="line">
            <a:avLst/>
          </a:prstGeom>
          <a:ln w="3175" cap="flat" cmpd="sng">
            <a:solidFill>
              <a:schemeClr val="accent2"/>
            </a:solidFill>
            <a:prstDash val="solid"/>
            <a:roun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2" charset="0"/>
              </a:defRPr>
            </a:lvl1pPr>
          </a:lstStyle>
          <a:p>
            <a:pPr lvl="0" fontAlgn="base"/>
            <a:endParaRPr lang="zh-CN" altLang="en-US" strike="noStrike" noProof="1" dirty="0">
              <a:latin typeface="Arial" panose="020B0604020202020204" pitchFamily="34" charset="0"/>
            </a:endParaRPr>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2" charset="0"/>
              </a:defRPr>
            </a:lvl1pPr>
          </a:lstStyle>
          <a:p>
            <a:pPr lvl="0" fontAlgn="base"/>
            <a:endParaRPr lang="zh-CN" altLang="en-US" strike="noStrike" noProof="1" dirty="0"/>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2" charset="0"/>
              </a:defRPr>
            </a:lvl1pPr>
          </a:lstStyle>
          <a:p>
            <a:pPr lvl="0" fontAlgn="base"/>
            <a:fld id="{9A0DB2DC-4C9A-4742-B13C-FB6460FD3503}" type="slidenum">
              <a:rPr lang="zh-CN" altLang="en-US" strike="noStrike" noProof="1" dirty="0">
                <a:latin typeface="Verdana" panose="020B0604030504040204" pitchFamily="2"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cover dir="u"/>
  </p:transition>
  <p:hf sldNum="0" hdr="0" ftr="0" dt="0"/>
  <p:txStyles>
    <p:titleStyle>
      <a:lvl1pPr marL="0" lvl="0" indent="0" algn="l" defTabSz="91440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2"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image" Target="../media/image6.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文本框 4097"/>
          <p:cNvSpPr txBox="1"/>
          <p:nvPr/>
        </p:nvSpPr>
        <p:spPr>
          <a:xfrm>
            <a:off x="827088" y="404813"/>
            <a:ext cx="7848600" cy="4246245"/>
          </a:xfrm>
          <a:prstGeom prst="rect">
            <a:avLst/>
          </a:prstGeom>
          <a:noFill/>
          <a:ln w="9525">
            <a:noFill/>
          </a:ln>
          <a:scene3d>
            <a:camera prst="legacyPerspectiveBottom">
              <a:rot lat="0" lon="0" rev="0"/>
            </a:camera>
            <a:lightRig rig="legacyFlat3" dir="t"/>
          </a:scene3d>
          <a:sp3d extrusionH="887400" prstMaterial="legacyMatte">
            <a:bevelT w="13500" h="13500" prst="angle"/>
            <a:bevelB w="13500" h="13500" prst="angle"/>
          </a:sp3d>
        </p:spPr>
        <p:txBody>
          <a:bodyPr>
            <a:spAutoFit/>
            <a:flatTx/>
          </a:bodyPr>
          <a:p>
            <a:pPr algn="ctr"/>
            <a:r>
              <a:rPr lang="zh-CN" altLang="en-US" sz="6600" b="1" noProof="1" dirty="0">
                <a:effectLst>
                  <a:outerShdw blurRad="38100" dist="38100" dir="2700000">
                    <a:srgbClr val="FFFFFF"/>
                  </a:outerShdw>
                </a:effectLst>
                <a:latin typeface="黑体" panose="02010609060101010101" pitchFamily="2" charset="-122"/>
                <a:ea typeface="黑体" panose="02010609060101010101" pitchFamily="2" charset="-122"/>
                <a:cs typeface="+mn-cs"/>
              </a:rPr>
              <a:t>工程造价控制</a:t>
            </a:r>
            <a:endParaRPr lang="zh-CN" altLang="en-US" sz="6600" b="1" noProof="1" dirty="0">
              <a:effectLst>
                <a:outerShdw blurRad="38100" dist="38100" dir="2700000">
                  <a:srgbClr val="FFFFFF"/>
                </a:outerShdw>
              </a:effectLst>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r>
              <a:rPr lang="zh-CN" altLang="en-US" sz="3600" b="1" noProof="1" dirty="0">
                <a:latin typeface="黑体" panose="02010609060101010101" pitchFamily="2" charset="-122"/>
                <a:ea typeface="黑体" panose="02010609060101010101" pitchFamily="2" charset="-122"/>
                <a:cs typeface="+mn-cs"/>
              </a:rPr>
              <a:t>单元</a:t>
            </a:r>
            <a:r>
              <a:rPr lang="en-US" altLang="x-none" sz="3600" b="1" noProof="1" dirty="0">
                <a:latin typeface="黑体" panose="02010609060101010101" pitchFamily="2" charset="-122"/>
                <a:ea typeface="黑体" panose="02010609060101010101" pitchFamily="2" charset="-122"/>
                <a:cs typeface="+mn-cs"/>
              </a:rPr>
              <a:t>1 </a:t>
            </a:r>
            <a:r>
              <a:rPr lang="zh-CN" altLang="en-US" sz="3600" b="1" noProof="1" dirty="0">
                <a:latin typeface="黑体" panose="02010609060101010101" pitchFamily="2" charset="-122"/>
                <a:ea typeface="黑体" panose="02010609060101010101" pitchFamily="2" charset="-122"/>
                <a:cs typeface="+mn-cs"/>
              </a:rPr>
              <a:t>工程造价控制基础知识</a:t>
            </a:r>
            <a:endParaRPr lang="zh-CN" altLang="en-US" sz="3600" b="1" noProof="1" dirty="0">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endParaRPr lang="zh-CN" altLang="en-US" sz="3600" b="1" noProof="1" dirty="0">
              <a:latin typeface="黑体" panose="02010609060101010101" pitchFamily="2" charset="-122"/>
              <a:ea typeface="黑体" panose="02010609060101010101" pitchFamily="2" charset="-122"/>
            </a:endParaRPr>
          </a:p>
          <a:p>
            <a:pPr algn="ctr"/>
            <a:endParaRPr lang="zh-CN" altLang="en-US" sz="2400" b="1" noProof="1" dirty="0">
              <a:latin typeface="宋体" panose="02010600030101010101" pitchFamily="2" charset="-122"/>
            </a:endParaRPr>
          </a:p>
        </p:txBody>
      </p:sp>
    </p:spTree>
  </p:cSld>
  <p:clrMapOvr>
    <a:masterClrMapping/>
  </p:clrMapOvr>
  <p:transition spd="med">
    <p:cover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
          <p:cNvSpPr>
            <a:spLocks noGrp="1"/>
          </p:cNvSpPr>
          <p:nvPr>
            <p:ph type="title"/>
          </p:nvPr>
        </p:nvSpPr>
        <p:spPr/>
        <p:txBody>
          <a:bodyPr anchor="b"/>
          <a:p>
            <a:endParaRPr lang="zh-CN" altLang="en-US"/>
          </a:p>
        </p:txBody>
      </p:sp>
      <p:sp>
        <p:nvSpPr>
          <p:cNvPr id="15362" name="内容占位符 2"/>
          <p:cNvSpPr>
            <a:spLocks noGrp="1"/>
          </p:cNvSpPr>
          <p:nvPr>
            <p:ph idx="1"/>
          </p:nvPr>
        </p:nvSpPr>
        <p:spPr/>
        <p:txBody>
          <a:bodyPr anchor="t"/>
          <a:p>
            <a:r>
              <a:rPr lang="zh-CN" altLang="en-US" sz="2400">
                <a:latin typeface="楷体" panose="02010609060101010101" charset="-122"/>
                <a:ea typeface="楷体" panose="02010609060101010101" charset="-122"/>
              </a:rPr>
              <a:t>虽然在1992年停工时，混凝土空壳建设已完毕，但它的安全性从来没被验证为可供人居住，大楼没有装上窗户及外墙模板、亦无任何内部装置。极差的混凝土质量致使大楼地基沉降，就算要恢复建设也需对框架进行重新翻修。</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朝鲜政府仍然在寻求外国投资，金额大概为3亿美元。估计朝鲜很难吸引到投资者，因为政府对游人来朝鲜旅游政策非常紧，每年只允许接待大概130，000个游客，其中来平壤的几乎没有。更糟的是朝鲜常年的干旱、饥荒将导致这个五星级饭店运营起来极其困难。</a:t>
            </a:r>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p:txBody>
          <a:bodyPr anchor="b"/>
          <a:p>
            <a:r>
              <a:rPr lang="zh-CN" altLang="en-US"/>
              <a:t>复工</a:t>
            </a:r>
            <a:endParaRPr lang="zh-CN" altLang="en-US"/>
          </a:p>
        </p:txBody>
      </p:sp>
      <p:sp>
        <p:nvSpPr>
          <p:cNvPr id="16386" name="内容占位符 2"/>
          <p:cNvSpPr>
            <a:spLocks noGrp="1"/>
          </p:cNvSpPr>
          <p:nvPr>
            <p:ph idx="1"/>
          </p:nvPr>
        </p:nvSpPr>
        <p:spPr>
          <a:xfrm>
            <a:off x="109538" y="1752600"/>
            <a:ext cx="8839200" cy="4267200"/>
          </a:xfrm>
        </p:spPr>
        <p:txBody>
          <a:bodyPr anchor="t"/>
          <a:p>
            <a:r>
              <a:rPr lang="zh-CN" altLang="en-US" sz="2400">
                <a:latin typeface="楷体" panose="02010609060101010101" charset="-122"/>
                <a:ea typeface="楷体" panose="02010609060101010101" charset="-122"/>
              </a:rPr>
              <a:t>据《朝日新闻》2008年7月报道，埃及电信巨头Orascom集团最近开始重新修建柳京饭店。</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曾被《时尚先生》（Esquire）杂志评为“人类有史以来最糟糕建筑”的朝鲜柳京饭店（Ryugyong Hotel）在停建16年之后，已经开始重新开工建设。</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据居住在平壤的外国人称，埃及电信巨头Orascom集团最近开始重新修建柳京饭店。柳京饭店共105层，呈三角金字塔型。目前只修成了主体结构。</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Orascom集团给这座混凝土外壳加上了玻璃幕，并安装了通讯天线，还公布了一位艺术家对饭店外观的构想。该集团的一位官员表示Orascom电信子公司确实参与了这一项目，但他未透露细节。</a:t>
            </a:r>
            <a:endParaRPr lang="zh-CN" altLang="en-US" sz="2400">
              <a:latin typeface="楷体" panose="02010609060101010101" charset="-122"/>
              <a:ea typeface="楷体" panose="02010609060101010101" charset="-122"/>
            </a:endParaRPr>
          </a:p>
          <a:p>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1"/>
          <p:cNvSpPr>
            <a:spLocks noGrp="1"/>
          </p:cNvSpPr>
          <p:nvPr>
            <p:ph type="title"/>
          </p:nvPr>
        </p:nvSpPr>
        <p:spPr/>
        <p:txBody>
          <a:bodyPr anchor="b"/>
          <a:p>
            <a:r>
              <a:rPr lang="zh-CN" altLang="zh-CN"/>
              <a:t>收尾</a:t>
            </a:r>
            <a:endParaRPr lang="zh-CN" altLang="zh-CN"/>
          </a:p>
        </p:txBody>
      </p:sp>
      <p:sp>
        <p:nvSpPr>
          <p:cNvPr id="17410" name="内容占位符 2"/>
          <p:cNvSpPr>
            <a:spLocks noGrp="1"/>
          </p:cNvSpPr>
          <p:nvPr>
            <p:ph idx="1"/>
          </p:nvPr>
        </p:nvSpPr>
        <p:spPr/>
        <p:txBody>
          <a:bodyPr anchor="t"/>
          <a:p>
            <a:r>
              <a:rPr lang="zh-CN" altLang="en-US" sz="2400">
                <a:latin typeface="楷体" panose="02010609060101010101" charset="-122"/>
                <a:ea typeface="楷体" panose="02010609060101010101" charset="-122"/>
              </a:rPr>
              <a:t>最新的消息是，埃及的电信集团Orascom集团投资开始继续柳京饭店的收尾工程，日前建筑物外部的玻璃已经完成镶嵌。韩国媒体估计，完成这个巨大建筑的施工和装修将耗资20亿美元。这家饭店设计有3000间客房，7个旋转餐厅，还有赌场、夜总会等</a:t>
            </a:r>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1"/>
          <p:cNvSpPr>
            <a:spLocks noGrp="1"/>
          </p:cNvSpPr>
          <p:nvPr>
            <p:ph type="title"/>
          </p:nvPr>
        </p:nvSpPr>
        <p:spPr/>
        <p:txBody>
          <a:bodyPr anchor="b"/>
          <a:p>
            <a:r>
              <a:rPr lang="zh-CN" altLang="en-US"/>
              <a:t>完工</a:t>
            </a:r>
            <a:endParaRPr lang="zh-CN" altLang="en-US"/>
          </a:p>
        </p:txBody>
      </p:sp>
      <p:sp>
        <p:nvSpPr>
          <p:cNvPr id="18434" name="内容占位符 2"/>
          <p:cNvSpPr>
            <a:spLocks noGrp="1"/>
          </p:cNvSpPr>
          <p:nvPr>
            <p:ph idx="1"/>
          </p:nvPr>
        </p:nvSpPr>
        <p:spPr>
          <a:xfrm>
            <a:off x="261938" y="1752600"/>
            <a:ext cx="8513762" cy="4267200"/>
          </a:xfrm>
        </p:spPr>
        <p:txBody>
          <a:bodyPr anchor="t"/>
          <a:p>
            <a:r>
              <a:rPr lang="zh-CN" altLang="en-US" sz="2400">
                <a:latin typeface="楷体" panose="02010609060101010101" charset="-122"/>
                <a:ea typeface="楷体" panose="02010609060101010101" charset="-122"/>
              </a:rPr>
              <a:t>朝鲜最高楼柳京饭店即将建成。柳京饭店曾被称为世界最大烂尾楼，又被评为“人类有史以来最糟糕建筑”。自从1987年开工以来，几经拖延和停工，24年后终将完工。不过韩国建筑专家提出质疑，柳京饭店恐有倒塌危机。</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1992年停工后，驻韩欧盟商会考察该建筑并得出结论，由于混凝土质量问题造成地基下沉，如果要恢复建设恐怕需要对框架进行重新翻修。如今，韩国的一些建筑专家认为，柳京饭店的设计先天不良，他们对饭店的结构持怀疑态度，有的人甚至认为，硬要将柳京饭店盖起来，恐怕有倒塌的危机。</a:t>
            </a:r>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标题 1"/>
          <p:cNvSpPr>
            <a:spLocks noGrp="1"/>
          </p:cNvSpPr>
          <p:nvPr>
            <p:ph type="title"/>
          </p:nvPr>
        </p:nvSpPr>
        <p:spPr/>
        <p:txBody>
          <a:bodyPr anchor="b"/>
          <a:p>
            <a:r>
              <a:rPr lang="zh-CN" altLang="en-US"/>
              <a:t>竣工</a:t>
            </a:r>
            <a:endParaRPr lang="zh-CN" altLang="en-US"/>
          </a:p>
        </p:txBody>
      </p:sp>
      <p:sp>
        <p:nvSpPr>
          <p:cNvPr id="19458" name="内容占位符 2"/>
          <p:cNvSpPr>
            <a:spLocks noGrp="1"/>
          </p:cNvSpPr>
          <p:nvPr>
            <p:ph idx="1"/>
          </p:nvPr>
        </p:nvSpPr>
        <p:spPr/>
        <p:txBody>
          <a:bodyPr anchor="t"/>
          <a:p>
            <a:r>
              <a:rPr lang="zh-CN" altLang="en-US" sz="2400">
                <a:latin typeface="楷体" panose="02010609060101010101" charset="-122"/>
                <a:ea typeface="楷体" panose="02010609060101010101" charset="-122"/>
              </a:rPr>
              <a:t>2016年12月16日，耗时将近30年，朝鲜平壤摩天大楼柳京饭店近日竣工</a:t>
            </a:r>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6385" name="组合 90115"/>
          <p:cNvGrpSpPr/>
          <p:nvPr/>
        </p:nvGrpSpPr>
        <p:grpSpPr>
          <a:xfrm>
            <a:off x="10795" y="0"/>
            <a:ext cx="1979613" cy="6858000"/>
            <a:chOff x="0" y="0"/>
            <a:chExt cx="1247" cy="4320"/>
          </a:xfrm>
        </p:grpSpPr>
        <p:sp>
          <p:nvSpPr>
            <p:cNvPr id="16386" name="矩形 90116"/>
            <p:cNvSpPr/>
            <p:nvPr/>
          </p:nvSpPr>
          <p:spPr>
            <a:xfrm>
              <a:off x="0" y="0"/>
              <a:ext cx="340" cy="4320"/>
            </a:xfrm>
            <a:prstGeom prst="rect">
              <a:avLst/>
            </a:prstGeom>
            <a:solidFill>
              <a:srgbClr val="99CB99"/>
            </a:solidFill>
            <a:ln w="9525" cap="flat" cmpd="sng">
              <a:solidFill>
                <a:schemeClr val="tx1"/>
              </a:solidFill>
              <a:prstDash val="solid"/>
              <a:miter/>
              <a:headEnd type="none" w="med" len="med"/>
              <a:tailEnd type="none" w="med" len="med"/>
            </a:ln>
          </p:spPr>
          <p:txBody>
            <a:bodyPr anchor="t"/>
            <a:p>
              <a:endParaRPr lang="zh-CN" altLang="en-US">
                <a:latin typeface="Times New Roman" panose="02020603050405020304" pitchFamily="2" charset="0"/>
              </a:endParaRPr>
            </a:p>
          </p:txBody>
        </p:sp>
        <p:sp>
          <p:nvSpPr>
            <p:cNvPr id="16387" name="任意多边形 90117"/>
            <p:cNvSpPr/>
            <p:nvPr/>
          </p:nvSpPr>
          <p:spPr>
            <a:xfrm>
              <a:off x="0" y="0"/>
              <a:ext cx="1247" cy="845"/>
            </a:xfrm>
            <a:custGeom>
              <a:avLst/>
              <a:gdLst/>
              <a:ahLst/>
              <a:cxnLst>
                <a:cxn ang="270">
                  <a:pos x="15586" y="0"/>
                </a:cxn>
                <a:cxn ang="90">
                  <a:pos x="15586" y="12158"/>
                </a:cxn>
                <a:cxn ang="90">
                  <a:pos x="2993" y="21600"/>
                </a:cxn>
                <a:cxn ang="0">
                  <a:pos x="21600" y="6079"/>
                </a:cxn>
              </a:cxnLst>
              <a:pathLst>
                <a:path w="21600" h="21600">
                  <a:moveTo>
                    <a:pt x="21600" y="6079"/>
                  </a:moveTo>
                  <a:lnTo>
                    <a:pt x="15586" y="0"/>
                  </a:lnTo>
                  <a:lnTo>
                    <a:pt x="15586" y="3150"/>
                  </a:lnTo>
                  <a:lnTo>
                    <a:pt x="12427" y="3150"/>
                  </a:lnTo>
                  <a:cubicBezTo>
                    <a:pt x="5564" y="3150"/>
                    <a:pt x="0" y="7183"/>
                    <a:pt x="0" y="12158"/>
                  </a:cubicBezTo>
                  <a:lnTo>
                    <a:pt x="0" y="21600"/>
                  </a:lnTo>
                  <a:lnTo>
                    <a:pt x="5987" y="21600"/>
                  </a:lnTo>
                  <a:lnTo>
                    <a:pt x="5987" y="12158"/>
                  </a:lnTo>
                  <a:cubicBezTo>
                    <a:pt x="5987" y="10418"/>
                    <a:pt x="8870" y="9008"/>
                    <a:pt x="12427" y="9008"/>
                  </a:cubicBezTo>
                  <a:lnTo>
                    <a:pt x="15586" y="9008"/>
                  </a:lnTo>
                  <a:lnTo>
                    <a:pt x="15586" y="12158"/>
                  </a:lnTo>
                  <a:close/>
                </a:path>
              </a:pathLst>
            </a:custGeom>
            <a:solidFill>
              <a:schemeClr val="folHlink"/>
            </a:solidFill>
            <a:ln w="9525" cap="flat" cmpd="sng">
              <a:solidFill>
                <a:schemeClr val="tx1"/>
              </a:solidFill>
              <a:prstDash val="solid"/>
              <a:miter/>
              <a:headEnd type="none" w="med" len="med"/>
              <a:tailEnd type="none" w="med" len="med"/>
            </a:ln>
          </p:spPr>
          <p:txBody>
            <a:bodyPr/>
            <a:p>
              <a:endParaRPr lang="zh-CN" altLang="en-US"/>
            </a:p>
          </p:txBody>
        </p:sp>
      </p:grpSp>
      <p:sp>
        <p:nvSpPr>
          <p:cNvPr id="16388" name="矩形 90118"/>
          <p:cNvSpPr/>
          <p:nvPr/>
        </p:nvSpPr>
        <p:spPr>
          <a:xfrm>
            <a:off x="1187450" y="765175"/>
            <a:ext cx="2160588" cy="649288"/>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3200" b="1" dirty="0">
                <a:latin typeface="Arial" panose="020B0604020202020204" pitchFamily="34" charset="0"/>
              </a:rPr>
              <a:t>中国古代</a:t>
            </a:r>
            <a:endParaRPr lang="zh-CN" altLang="en-US" sz="3200" b="1" dirty="0">
              <a:latin typeface="Arial" panose="020B0604020202020204" pitchFamily="34" charset="0"/>
            </a:endParaRPr>
          </a:p>
        </p:txBody>
      </p:sp>
      <p:sp>
        <p:nvSpPr>
          <p:cNvPr id="16390" name="文本框 90120"/>
          <p:cNvSpPr txBox="1"/>
          <p:nvPr/>
        </p:nvSpPr>
        <p:spPr>
          <a:xfrm>
            <a:off x="1110615" y="2254885"/>
            <a:ext cx="7129463" cy="1198880"/>
          </a:xfrm>
          <a:prstGeom prst="rect">
            <a:avLst/>
          </a:prstGeom>
          <a:noFill/>
          <a:ln w="9525">
            <a:noFill/>
          </a:ln>
        </p:spPr>
        <p:txBody>
          <a:bodyPr anchor="t">
            <a:spAutoFit/>
          </a:bodyPr>
          <a:p>
            <a:r>
              <a:rPr lang="zh-CN" altLang="en-US" b="1" dirty="0">
                <a:latin typeface="Arial" panose="020B0604020202020204" pitchFamily="34" charset="0"/>
                <a:sym typeface="+mn-ea"/>
              </a:rPr>
              <a:t>丁渭造宫</a:t>
            </a:r>
            <a:endParaRPr lang="zh-CN" altLang="en-US" b="1" dirty="0">
              <a:solidFill>
                <a:srgbClr val="CC0099"/>
              </a:solidFill>
              <a:latin typeface="Arial" panose="020B0604020202020204" pitchFamily="34" charset="0"/>
            </a:endParaRPr>
          </a:p>
          <a:p>
            <a:r>
              <a:rPr lang="zh-CN" altLang="en-US" b="1" dirty="0">
                <a:latin typeface="Arial" panose="020B0604020202020204" pitchFamily="34" charset="0"/>
              </a:rPr>
              <a:t>      北宋时期丁渭修复皇宫工程中采  用的挖沟取土，以沟运料，废料填沟的办法，所取得的“一举三得”的显效，可谓古代工程管理的范例。其中也包括算工算料方面的方法和经验。</a:t>
            </a:r>
            <a:endParaRPr lang="zh-CN" altLang="en-US" b="1" dirty="0">
              <a:latin typeface="Arial" panose="020B0604020202020204" pitchFamily="34" charset="0"/>
            </a:endParaRPr>
          </a:p>
        </p:txBody>
      </p:sp>
    </p:spTree>
  </p:cSld>
  <p:clrMapOvr>
    <a:masterClrMapping/>
  </p:clrMapOvr>
  <p:transition spd="med">
    <p:cover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占位符 91138"/>
          <p:cNvSpPr>
            <a:spLocks noGrp="1"/>
          </p:cNvSpPr>
          <p:nvPr>
            <p:ph idx="1"/>
          </p:nvPr>
        </p:nvSpPr>
        <p:spPr>
          <a:xfrm>
            <a:off x="539750" y="620713"/>
            <a:ext cx="8316913" cy="5688012"/>
          </a:xfrm>
        </p:spPr>
        <p:txBody>
          <a:bodyPr anchor="t"/>
          <a:p>
            <a:pPr>
              <a:lnSpc>
                <a:spcPct val="80000"/>
              </a:lnSpc>
            </a:pPr>
            <a:r>
              <a:rPr lang="zh-CN" altLang="en-US" sz="2000" b="1" dirty="0">
                <a:solidFill>
                  <a:srgbClr val="CC0099"/>
                </a:solidFill>
              </a:rPr>
              <a:t>著名的古代土木建筑家北宋李诫</a:t>
            </a:r>
            <a:endParaRPr lang="zh-CN" altLang="en-US" sz="2000" b="1" dirty="0">
              <a:solidFill>
                <a:srgbClr val="CC0099"/>
              </a:solidFill>
            </a:endParaRPr>
          </a:p>
          <a:p>
            <a:pPr>
              <a:lnSpc>
                <a:spcPct val="80000"/>
              </a:lnSpc>
              <a:buNone/>
            </a:pPr>
            <a:r>
              <a:rPr lang="zh-CN" altLang="en-US" sz="2000" dirty="0"/>
              <a:t>      </a:t>
            </a:r>
            <a:r>
              <a:rPr lang="zh-CN" altLang="en-US" sz="2000" b="1" dirty="0"/>
              <a:t>他编修的</a:t>
            </a:r>
            <a:r>
              <a:rPr lang="en-US" altLang="zh-CN" sz="2000" b="1"/>
              <a:t>《</a:t>
            </a:r>
            <a:r>
              <a:rPr lang="zh-CN" altLang="en-US" sz="2000" b="1" dirty="0"/>
              <a:t>营造法式</a:t>
            </a:r>
            <a:r>
              <a:rPr lang="en-US" altLang="zh-CN" sz="2000" b="1"/>
              <a:t>》</a:t>
            </a:r>
            <a:r>
              <a:rPr lang="zh-CN" altLang="en-US" sz="2000" b="1" dirty="0"/>
              <a:t>，成书于公元</a:t>
            </a:r>
            <a:r>
              <a:rPr lang="en-US" altLang="zh-CN" sz="2000" b="1"/>
              <a:t>1100</a:t>
            </a:r>
            <a:r>
              <a:rPr lang="zh-CN" altLang="en-US" sz="2000" b="1" dirty="0"/>
              <a:t>年。它不仅是土木建筑工程技术的巨著，也是工料计算方 面的巨著。</a:t>
            </a:r>
            <a:r>
              <a:rPr lang="en-US" altLang="zh-CN" sz="2000" b="1"/>
              <a:t>《</a:t>
            </a:r>
            <a:r>
              <a:rPr lang="zh-CN" altLang="en-US" sz="2000" b="1" dirty="0"/>
              <a:t>营造法式</a:t>
            </a:r>
            <a:r>
              <a:rPr lang="en-US" altLang="zh-CN" sz="2000" b="1"/>
              <a:t>》</a:t>
            </a:r>
            <a:r>
              <a:rPr lang="zh-CN" altLang="en-US" sz="2000" b="1" dirty="0"/>
              <a:t>共有三十四卷，分为释名、各作制度、功限、料例和图样五个部分。第一、二卷主要是对土木建筑名词术语的考证；第三至十五卷是石作、木作、瓦作等各作制 度，说明各作的施工技术和方法；第十六至二十五卷是各工种计算用工量的规定；第二十六卷至二十八卷是各工种计算用料的规定；第二十九至三十四卷是图样。从上述内容可以看到 三十四卷中，有十三卷是关于算工算料的规定。这些规定，我们也可以看作是古代的工料定额。</a:t>
            </a:r>
            <a:endParaRPr lang="zh-CN" altLang="en-US" sz="2000" b="1" dirty="0"/>
          </a:p>
          <a:p>
            <a:pPr>
              <a:lnSpc>
                <a:spcPct val="80000"/>
              </a:lnSpc>
            </a:pPr>
            <a:r>
              <a:rPr lang="zh-CN" altLang="en-US" sz="2000" b="1" dirty="0">
                <a:solidFill>
                  <a:srgbClr val="CC0099"/>
                </a:solidFill>
              </a:rPr>
              <a:t>清工部</a:t>
            </a:r>
            <a:r>
              <a:rPr lang="en-US" altLang="zh-CN" sz="2000" b="1">
                <a:solidFill>
                  <a:srgbClr val="CC0099"/>
                </a:solidFill>
              </a:rPr>
              <a:t>《</a:t>
            </a:r>
            <a:r>
              <a:rPr lang="zh-CN" altLang="en-US" sz="2000" b="1" dirty="0">
                <a:solidFill>
                  <a:srgbClr val="CC0099"/>
                </a:solidFill>
              </a:rPr>
              <a:t>工程做法则例</a:t>
            </a:r>
            <a:r>
              <a:rPr lang="en-US" altLang="zh-CN" sz="2000" b="1">
                <a:solidFill>
                  <a:srgbClr val="CC0099"/>
                </a:solidFill>
              </a:rPr>
              <a:t>》</a:t>
            </a:r>
            <a:r>
              <a:rPr lang="zh-CN" altLang="en-US" sz="2000" b="1" dirty="0"/>
              <a:t>中，也有许多内容是说明工料计算方法的，甚至可以说它主要是一部算工算料的书。梁思成先生在</a:t>
            </a:r>
            <a:r>
              <a:rPr lang="en-US" altLang="zh-CN" sz="2000" b="1"/>
              <a:t>《</a:t>
            </a:r>
            <a:r>
              <a:rPr lang="zh-CN" altLang="en-US" sz="2000" b="1" dirty="0"/>
              <a:t>清式营造则例</a:t>
            </a:r>
            <a:r>
              <a:rPr lang="en-US" altLang="zh-CN" sz="2000" b="1"/>
              <a:t>》</a:t>
            </a:r>
            <a:r>
              <a:rPr lang="zh-CN" altLang="en-US" sz="2000" b="1" dirty="0"/>
              <a:t>一书的序中曾说，清工部“</a:t>
            </a:r>
            <a:r>
              <a:rPr lang="en-US" altLang="zh-CN" sz="2000" b="1"/>
              <a:t>《</a:t>
            </a:r>
            <a:r>
              <a:rPr lang="zh-CN" altLang="en-US" sz="2000" b="1" dirty="0"/>
              <a:t>工程做法则例</a:t>
            </a:r>
            <a:r>
              <a:rPr lang="en-US" altLang="zh-CN" sz="2000" b="1"/>
              <a:t>》</a:t>
            </a:r>
            <a:r>
              <a:rPr lang="zh-CN" altLang="en-US" sz="2000" b="1" dirty="0"/>
              <a:t>是一部名不符实的书，因为它既非做法，也非则例，只是二十七种建筑物的各部尺寸单和瓦工油漆等作的算工算料算帐法”。在古代和近代，在算工算料方面流传许多秘传抄本，其中失传很多。</a:t>
            </a:r>
            <a:endParaRPr lang="zh-CN" altLang="en-US" sz="2000" b="1" dirty="0"/>
          </a:p>
          <a:p>
            <a:pPr>
              <a:lnSpc>
                <a:spcPct val="80000"/>
              </a:lnSpc>
            </a:pPr>
            <a:r>
              <a:rPr lang="zh-CN" altLang="en-US" sz="2000" b="1" dirty="0">
                <a:solidFill>
                  <a:srgbClr val="CC0099"/>
                </a:solidFill>
              </a:rPr>
              <a:t>梁思成先生</a:t>
            </a:r>
            <a:r>
              <a:rPr lang="zh-CN" altLang="en-US" sz="2000" b="1" dirty="0"/>
              <a:t>根据所搜集到的秘传抄本编著的</a:t>
            </a:r>
            <a:r>
              <a:rPr lang="en-US" altLang="zh-CN" sz="2000" b="1"/>
              <a:t>《</a:t>
            </a:r>
            <a:r>
              <a:rPr lang="zh-CN" altLang="en-US" sz="2000" b="1" dirty="0"/>
              <a:t>营造算例</a:t>
            </a:r>
            <a:r>
              <a:rPr lang="en-US" altLang="zh-CN" sz="2000" b="1"/>
              <a:t>》</a:t>
            </a:r>
            <a:r>
              <a:rPr lang="zh-CN" altLang="en-US" sz="2000" b="1" dirty="0"/>
              <a:t>，在标列尺寸方面的确是一部原则的书，在权衡比例上则有计算的程式，</a:t>
            </a:r>
            <a:r>
              <a:rPr lang="en-US" altLang="zh-CN" sz="2000" b="1"/>
              <a:t>……</a:t>
            </a:r>
            <a:r>
              <a:rPr lang="zh-CN" altLang="en-US" sz="2000" b="1" dirty="0"/>
              <a:t>其主要目的在算料”</a:t>
            </a:r>
            <a:endParaRPr lang="zh-CN" altLang="en-US" sz="2000" b="1" dirty="0"/>
          </a:p>
          <a:p>
            <a:pPr>
              <a:lnSpc>
                <a:spcPct val="80000"/>
              </a:lnSpc>
            </a:pPr>
            <a:r>
              <a:rPr lang="zh-CN" altLang="en-US" sz="2000" b="1" dirty="0"/>
              <a:t>这都说明，在中国古代工程中，是很重视人工、材料消耗的计算的，并已形成了许多则例。如果说长时期人们生产中积累的丰富经验是定额产生的土壤，那末这些则例可看作是材料、人工定额的原始形态。</a:t>
            </a:r>
            <a:endParaRPr lang="zh-CN" altLang="en-US" sz="2000" b="1" dirty="0"/>
          </a:p>
        </p:txBody>
      </p:sp>
      <p:grpSp>
        <p:nvGrpSpPr>
          <p:cNvPr id="17410" name="组合 91139"/>
          <p:cNvGrpSpPr/>
          <p:nvPr/>
        </p:nvGrpSpPr>
        <p:grpSpPr>
          <a:xfrm>
            <a:off x="0" y="0"/>
            <a:ext cx="1979613" cy="6858000"/>
            <a:chOff x="0" y="0"/>
            <a:chExt cx="1247" cy="4320"/>
          </a:xfrm>
        </p:grpSpPr>
        <p:sp>
          <p:nvSpPr>
            <p:cNvPr id="17411" name="矩形 91140"/>
            <p:cNvSpPr/>
            <p:nvPr/>
          </p:nvSpPr>
          <p:spPr>
            <a:xfrm>
              <a:off x="0" y="0"/>
              <a:ext cx="340" cy="4320"/>
            </a:xfrm>
            <a:prstGeom prst="rect">
              <a:avLst/>
            </a:prstGeom>
            <a:solidFill>
              <a:srgbClr val="99CB99"/>
            </a:solidFill>
            <a:ln w="9525" cap="flat" cmpd="sng">
              <a:solidFill>
                <a:schemeClr val="tx1"/>
              </a:solidFill>
              <a:prstDash val="solid"/>
              <a:miter/>
              <a:headEnd type="none" w="med" len="med"/>
              <a:tailEnd type="none" w="med" len="med"/>
            </a:ln>
          </p:spPr>
          <p:txBody>
            <a:bodyPr anchor="t"/>
            <a:p>
              <a:endParaRPr lang="zh-CN" altLang="en-US">
                <a:latin typeface="Times New Roman" panose="02020603050405020304" pitchFamily="2" charset="0"/>
              </a:endParaRPr>
            </a:p>
          </p:txBody>
        </p:sp>
        <p:sp>
          <p:nvSpPr>
            <p:cNvPr id="17412" name="任意多边形 91141"/>
            <p:cNvSpPr/>
            <p:nvPr/>
          </p:nvSpPr>
          <p:spPr>
            <a:xfrm>
              <a:off x="0" y="0"/>
              <a:ext cx="1247" cy="845"/>
            </a:xfrm>
            <a:custGeom>
              <a:avLst/>
              <a:gdLst/>
              <a:ahLst/>
              <a:cxnLst>
                <a:cxn ang="270">
                  <a:pos x="15586" y="0"/>
                </a:cxn>
                <a:cxn ang="90">
                  <a:pos x="15586" y="12158"/>
                </a:cxn>
                <a:cxn ang="90">
                  <a:pos x="2993" y="21600"/>
                </a:cxn>
                <a:cxn ang="0">
                  <a:pos x="21600" y="6079"/>
                </a:cxn>
              </a:cxnLst>
              <a:pathLst>
                <a:path w="21600" h="21600">
                  <a:moveTo>
                    <a:pt x="21600" y="6079"/>
                  </a:moveTo>
                  <a:lnTo>
                    <a:pt x="15586" y="0"/>
                  </a:lnTo>
                  <a:lnTo>
                    <a:pt x="15586" y="3150"/>
                  </a:lnTo>
                  <a:lnTo>
                    <a:pt x="12427" y="3150"/>
                  </a:lnTo>
                  <a:cubicBezTo>
                    <a:pt x="5564" y="3150"/>
                    <a:pt x="0" y="7183"/>
                    <a:pt x="0" y="12158"/>
                  </a:cubicBezTo>
                  <a:lnTo>
                    <a:pt x="0" y="21600"/>
                  </a:lnTo>
                  <a:lnTo>
                    <a:pt x="5987" y="21600"/>
                  </a:lnTo>
                  <a:lnTo>
                    <a:pt x="5987" y="12158"/>
                  </a:lnTo>
                  <a:cubicBezTo>
                    <a:pt x="5987" y="10418"/>
                    <a:pt x="8870" y="9008"/>
                    <a:pt x="12427" y="9008"/>
                  </a:cubicBezTo>
                  <a:lnTo>
                    <a:pt x="15586" y="9008"/>
                  </a:lnTo>
                  <a:lnTo>
                    <a:pt x="15586" y="12158"/>
                  </a:lnTo>
                  <a:close/>
                </a:path>
              </a:pathLst>
            </a:custGeom>
            <a:solidFill>
              <a:schemeClr val="folHlink"/>
            </a:solidFill>
            <a:ln w="9525" cap="flat" cmpd="sng">
              <a:solidFill>
                <a:schemeClr val="tx1"/>
              </a:solidFill>
              <a:prstDash val="solid"/>
              <a:miter/>
              <a:headEnd type="none" w="med" len="med"/>
              <a:tailEnd type="none" w="med" len="med"/>
            </a:ln>
          </p:spPr>
          <p:txBody>
            <a:bodyPr/>
            <a:p>
              <a:endParaRPr lang="zh-CN" altLang="en-US"/>
            </a:p>
          </p:txBody>
        </p:sp>
      </p:grpSp>
    </p:spTree>
  </p:cSld>
  <p:clrMapOvr>
    <a:masterClrMapping/>
  </p:clrMapOvr>
  <p:transition spd="med">
    <p:cover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框 7169"/>
          <p:cNvSpPr txBox="1"/>
          <p:nvPr/>
        </p:nvSpPr>
        <p:spPr>
          <a:xfrm>
            <a:off x="468313" y="2276475"/>
            <a:ext cx="8351837" cy="2306638"/>
          </a:xfrm>
          <a:prstGeom prst="rect">
            <a:avLst/>
          </a:prstGeom>
          <a:noFill/>
          <a:ln w="9525">
            <a:noFill/>
          </a:ln>
        </p:spPr>
        <p:txBody>
          <a:bodyPr anchor="t">
            <a:spAutoFit/>
          </a:bodyPr>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    16</a:t>
            </a:r>
            <a:r>
              <a:rPr lang="zh-CN" altLang="en-US" sz="2400" b="1" dirty="0">
                <a:solidFill>
                  <a:srgbClr val="000000"/>
                </a:solidFill>
                <a:latin typeface="楷体_GB2312" pitchFamily="1" charset="-122"/>
                <a:ea typeface="楷体_GB2312" pitchFamily="1" charset="-122"/>
              </a:rPr>
              <a:t>世纪至</a:t>
            </a:r>
            <a:r>
              <a:rPr lang="en-US" altLang="zh-CN" sz="2400" b="1" dirty="0">
                <a:solidFill>
                  <a:srgbClr val="000000"/>
                </a:solidFill>
                <a:latin typeface="楷体_GB2312" pitchFamily="1" charset="-122"/>
                <a:ea typeface="楷体_GB2312" pitchFamily="1" charset="-122"/>
              </a:rPr>
              <a:t>18</a:t>
            </a:r>
            <a:r>
              <a:rPr lang="zh-CN" altLang="en-US" sz="2400" b="1" dirty="0">
                <a:solidFill>
                  <a:srgbClr val="000000"/>
                </a:solidFill>
                <a:latin typeface="楷体_GB2312" pitchFamily="1" charset="-122"/>
                <a:ea typeface="楷体_GB2312" pitchFamily="1" charset="-122"/>
              </a:rPr>
              <a:t>世纪，在现代化工业发展最早的英国，工程数量和工程规模的扩大要求有专人对已完工程量进行测算，计算工料和进行估价。从事这些工作的人员逐步专门化，并被称为</a:t>
            </a:r>
            <a:r>
              <a:rPr lang="zh-CN" altLang="en-US" sz="2400" b="1" dirty="0">
                <a:solidFill>
                  <a:srgbClr val="FF0000"/>
                </a:solidFill>
                <a:latin typeface="楷体_GB2312" pitchFamily="1" charset="-122"/>
                <a:ea typeface="楷体_GB2312" pitchFamily="1" charset="-122"/>
              </a:rPr>
              <a:t>工料测量师</a:t>
            </a:r>
            <a:r>
              <a:rPr lang="zh-CN" altLang="en-US" sz="2400" b="1" dirty="0">
                <a:solidFill>
                  <a:srgbClr val="000000"/>
                </a:solidFill>
                <a:latin typeface="楷体_GB2312" pitchFamily="1" charset="-122"/>
                <a:ea typeface="楷体_GB2312" pitchFamily="1" charset="-122"/>
              </a:rPr>
              <a:t>。</a:t>
            </a:r>
            <a:endParaRPr lang="zh-CN" altLang="en-US" sz="2400" b="1" dirty="0">
              <a:solidFill>
                <a:srgbClr val="000000"/>
              </a:solidFill>
              <a:latin typeface="楷体_GB2312" pitchFamily="1" charset="-122"/>
              <a:ea typeface="楷体_GB2312" pitchFamily="1" charset="-122"/>
            </a:endParaRPr>
          </a:p>
        </p:txBody>
      </p:sp>
      <p:sp>
        <p:nvSpPr>
          <p:cNvPr id="22530" name="文本框 7170"/>
          <p:cNvSpPr txBox="1"/>
          <p:nvPr/>
        </p:nvSpPr>
        <p:spPr>
          <a:xfrm>
            <a:off x="1042988" y="981075"/>
            <a:ext cx="6911975" cy="522288"/>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a:t>
            </a:r>
            <a:r>
              <a:rPr lang="zh-CN" altLang="en-US" sz="2800" b="1" dirty="0">
                <a:latin typeface="Arial" panose="020B0604020202020204" pitchFamily="34" charset="0"/>
                <a:ea typeface="楷体_GB2312" pitchFamily="1" charset="-122"/>
              </a:rPr>
              <a:t>工程造价管理的发展</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框 7169"/>
          <p:cNvSpPr txBox="1"/>
          <p:nvPr/>
        </p:nvSpPr>
        <p:spPr>
          <a:xfrm>
            <a:off x="395288" y="1908175"/>
            <a:ext cx="8351837" cy="3970338"/>
          </a:xfrm>
          <a:prstGeom prst="rect">
            <a:avLst/>
          </a:prstGeom>
          <a:noFill/>
          <a:ln w="9525">
            <a:noFill/>
          </a:ln>
        </p:spPr>
        <p:txBody>
          <a:bodyPr anchor="t">
            <a:spAutoFit/>
          </a:bodyPr>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    19</a:t>
            </a:r>
            <a:r>
              <a:rPr lang="zh-CN" altLang="en-US" sz="2400" b="1" dirty="0">
                <a:solidFill>
                  <a:srgbClr val="000000"/>
                </a:solidFill>
                <a:latin typeface="楷体_GB2312" pitchFamily="1" charset="-122"/>
                <a:ea typeface="楷体_GB2312" pitchFamily="1" charset="-122"/>
              </a:rPr>
              <a:t>世纪初期开始，资本主义国家在工程建设中，开始推行招标承包制，要求工料测量师在工程设计以后和开工以前，就进行工程测量和估价，从此，工程造价管理逐渐形成独立的专业，</a:t>
            </a:r>
            <a:r>
              <a:rPr lang="en-US" altLang="zh-CN" sz="2400" b="1" dirty="0">
                <a:solidFill>
                  <a:srgbClr val="000000"/>
                </a:solidFill>
                <a:latin typeface="楷体_GB2312" pitchFamily="1" charset="-122"/>
                <a:ea typeface="楷体_GB2312" pitchFamily="1" charset="-122"/>
              </a:rPr>
              <a:t>1881</a:t>
            </a:r>
            <a:r>
              <a:rPr lang="zh-CN" altLang="en-US" sz="2400" b="1" dirty="0">
                <a:solidFill>
                  <a:srgbClr val="000000"/>
                </a:solidFill>
                <a:latin typeface="楷体_GB2312" pitchFamily="1" charset="-122"/>
                <a:ea typeface="楷体_GB2312" pitchFamily="1" charset="-122"/>
              </a:rPr>
              <a:t>年英国皇家测量师学会成立，完成工程造价管理的第一次飞跃，到</a:t>
            </a:r>
            <a:r>
              <a:rPr lang="en-US" altLang="zh-CN" sz="2400" b="1" dirty="0">
                <a:solidFill>
                  <a:srgbClr val="000000"/>
                </a:solidFill>
                <a:latin typeface="楷体_GB2312" pitchFamily="1" charset="-122"/>
                <a:ea typeface="楷体_GB2312" pitchFamily="1" charset="-122"/>
              </a:rPr>
              <a:t>19</a:t>
            </a:r>
            <a:r>
              <a:rPr lang="zh-CN" altLang="en-US" sz="2400" b="1" dirty="0">
                <a:solidFill>
                  <a:srgbClr val="000000"/>
                </a:solidFill>
                <a:latin typeface="楷体_GB2312" pitchFamily="1" charset="-122"/>
                <a:ea typeface="楷体_GB2312" pitchFamily="1" charset="-122"/>
              </a:rPr>
              <a:t>世纪</a:t>
            </a:r>
            <a:r>
              <a:rPr lang="en-US" altLang="zh-CN" sz="2400" b="1" dirty="0">
                <a:solidFill>
                  <a:srgbClr val="000000"/>
                </a:solidFill>
                <a:latin typeface="楷体_GB2312" pitchFamily="1" charset="-122"/>
                <a:ea typeface="楷体_GB2312" pitchFamily="1" charset="-122"/>
              </a:rPr>
              <a:t>40</a:t>
            </a:r>
            <a:r>
              <a:rPr lang="zh-CN" altLang="en-US" sz="2400" b="1" dirty="0">
                <a:solidFill>
                  <a:srgbClr val="000000"/>
                </a:solidFill>
                <a:latin typeface="楷体_GB2312" pitchFamily="1" charset="-122"/>
                <a:ea typeface="楷体_GB2312" pitchFamily="1" charset="-122"/>
              </a:rPr>
              <a:t>年代，一个</a:t>
            </a:r>
            <a:r>
              <a:rPr lang="en-US" altLang="zh-CN" sz="2400" b="1" dirty="0">
                <a:solidFill>
                  <a:srgbClr val="000000"/>
                </a:solidFill>
                <a:latin typeface="楷体_GB2312" pitchFamily="1" charset="-122"/>
                <a:ea typeface="楷体_GB2312" pitchFamily="1" charset="-122"/>
              </a:rPr>
              <a:t>“</a:t>
            </a:r>
            <a:r>
              <a:rPr lang="zh-CN" altLang="en-US" sz="2400" b="1" dirty="0">
                <a:solidFill>
                  <a:srgbClr val="000000"/>
                </a:solidFill>
                <a:latin typeface="楷体_GB2312" pitchFamily="1" charset="-122"/>
                <a:ea typeface="楷体_GB2312" pitchFamily="1" charset="-122"/>
              </a:rPr>
              <a:t>投资计划和控制制度</a:t>
            </a:r>
            <a:r>
              <a:rPr lang="en-US" altLang="zh-CN" sz="2400" b="1" dirty="0">
                <a:solidFill>
                  <a:srgbClr val="000000"/>
                </a:solidFill>
                <a:latin typeface="楷体_GB2312" pitchFamily="1" charset="-122"/>
                <a:ea typeface="楷体_GB2312" pitchFamily="1" charset="-122"/>
              </a:rPr>
              <a:t>”</a:t>
            </a:r>
            <a:r>
              <a:rPr lang="zh-CN" altLang="en-US" sz="2400" b="1" dirty="0">
                <a:solidFill>
                  <a:srgbClr val="000000"/>
                </a:solidFill>
                <a:latin typeface="楷体_GB2312" pitchFamily="1" charset="-122"/>
                <a:ea typeface="楷体_GB2312" pitchFamily="1" charset="-122"/>
              </a:rPr>
              <a:t>就在英国等经济发达国家应运而生，完成工程造价管理的第二次飞跃。</a:t>
            </a:r>
            <a:endParaRPr lang="zh-CN" altLang="en-US" sz="2400" b="1" dirty="0">
              <a:solidFill>
                <a:srgbClr val="000000"/>
              </a:solidFill>
              <a:latin typeface="楷体_GB2312" pitchFamily="1" charset="-122"/>
              <a:ea typeface="楷体_GB2312" pitchFamily="1" charset="-122"/>
            </a:endParaRPr>
          </a:p>
        </p:txBody>
      </p:sp>
      <p:sp>
        <p:nvSpPr>
          <p:cNvPr id="23554" name="文本框 7170"/>
          <p:cNvSpPr txBox="1"/>
          <p:nvPr/>
        </p:nvSpPr>
        <p:spPr>
          <a:xfrm>
            <a:off x="1042988" y="981075"/>
            <a:ext cx="6911975" cy="522288"/>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a:t>
            </a:r>
            <a:r>
              <a:rPr lang="zh-CN" altLang="en-US" sz="2800" b="1" dirty="0">
                <a:latin typeface="Arial" panose="020B0604020202020204" pitchFamily="34" charset="0"/>
                <a:ea typeface="楷体_GB2312" pitchFamily="1" charset="-122"/>
              </a:rPr>
              <a:t>工程造价管理的发展</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文本框 7169"/>
          <p:cNvSpPr txBox="1"/>
          <p:nvPr/>
        </p:nvSpPr>
        <p:spPr>
          <a:xfrm>
            <a:off x="395288" y="1908175"/>
            <a:ext cx="8351837" cy="2862263"/>
          </a:xfrm>
          <a:prstGeom prst="rect">
            <a:avLst/>
          </a:prstGeom>
          <a:noFill/>
          <a:ln w="9525">
            <a:noFill/>
          </a:ln>
        </p:spPr>
        <p:txBody>
          <a:bodyPr anchor="t">
            <a:spAutoFit/>
          </a:bodyPr>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    </a:t>
            </a:r>
            <a:r>
              <a:rPr lang="zh-CN" altLang="en-US" sz="2400" b="1" dirty="0">
                <a:solidFill>
                  <a:srgbClr val="000000"/>
                </a:solidFill>
                <a:latin typeface="楷体_GB2312" pitchFamily="1" charset="-122"/>
                <a:ea typeface="楷体_GB2312" pitchFamily="1" charset="-122"/>
              </a:rPr>
              <a:t>工程造价管理从事后算账发展到事先算账；从被动地反映设计和施工发展到能动的影响设计和施工；从依附于施工或者建筑师发展成一个独立的专业，都是以算工算料或工料测量为基础的，没有正确的工程量计算，工程造价的计算就缺乏正确的基础。</a:t>
            </a:r>
            <a:endParaRPr lang="zh-CN" altLang="en-US" sz="2400" b="1" dirty="0">
              <a:solidFill>
                <a:srgbClr val="000000"/>
              </a:solidFill>
              <a:latin typeface="楷体_GB2312" pitchFamily="1" charset="-122"/>
              <a:ea typeface="楷体_GB2312" pitchFamily="1" charset="-122"/>
            </a:endParaRPr>
          </a:p>
        </p:txBody>
      </p:sp>
      <p:sp>
        <p:nvSpPr>
          <p:cNvPr id="24578" name="文本框 7170"/>
          <p:cNvSpPr txBox="1"/>
          <p:nvPr/>
        </p:nvSpPr>
        <p:spPr>
          <a:xfrm>
            <a:off x="1042988" y="981075"/>
            <a:ext cx="6911975" cy="522288"/>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a:t>
            </a:r>
            <a:r>
              <a:rPr lang="zh-CN" altLang="en-US" sz="2800" b="1" dirty="0">
                <a:latin typeface="Arial" panose="020B0604020202020204" pitchFamily="34" charset="0"/>
                <a:ea typeface="楷体_GB2312" pitchFamily="1" charset="-122"/>
              </a:rPr>
              <a:t>工程造价管理的发展</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6145"/>
          <p:cNvSpPr>
            <a:spLocks noGrp="1"/>
          </p:cNvSpPr>
          <p:nvPr>
            <p:ph type="title"/>
          </p:nvPr>
        </p:nvSpPr>
        <p:spPr/>
        <p:txBody>
          <a:bodyPr anchor="b"/>
          <a:p>
            <a:endParaRPr lang="zh-CN" altLang="zh-CN"/>
          </a:p>
        </p:txBody>
      </p:sp>
      <p:sp>
        <p:nvSpPr>
          <p:cNvPr id="7170" name="文本框 6146"/>
          <p:cNvSpPr txBox="1"/>
          <p:nvPr/>
        </p:nvSpPr>
        <p:spPr>
          <a:xfrm>
            <a:off x="1116013" y="981075"/>
            <a:ext cx="6911975" cy="519113"/>
          </a:xfrm>
          <a:prstGeom prst="rect">
            <a:avLst/>
          </a:prstGeom>
          <a:noFill/>
          <a:ln w="9525">
            <a:noFill/>
          </a:ln>
        </p:spPr>
        <p:txBody>
          <a:bodyPr anchor="t">
            <a:spAutoFit/>
          </a:bodyPr>
          <a:p>
            <a:pPr>
              <a:spcBef>
                <a:spcPct val="50000"/>
              </a:spcBef>
            </a:pPr>
            <a:r>
              <a:rPr lang="en-US" altLang="zh-CN" sz="2800" b="1" dirty="0">
                <a:solidFill>
                  <a:schemeClr val="bg1"/>
                </a:solidFill>
                <a:latin typeface="楷体_GB2312" pitchFamily="1" charset="-122"/>
                <a:ea typeface="楷体_GB2312" pitchFamily="1" charset="-122"/>
              </a:rPr>
              <a:t>2</a:t>
            </a:r>
            <a:r>
              <a:rPr lang="zh-CN" altLang="en-US" sz="2800" b="1" dirty="0">
                <a:solidFill>
                  <a:schemeClr val="bg1"/>
                </a:solidFill>
                <a:latin typeface="楷体_GB2312" pitchFamily="1" charset="-122"/>
                <a:ea typeface="楷体_GB2312" pitchFamily="1" charset="-122"/>
              </a:rPr>
              <a:t>、课程内容设计</a:t>
            </a:r>
            <a:endParaRPr lang="zh-CN" altLang="en-US" sz="2800" b="1" dirty="0">
              <a:solidFill>
                <a:schemeClr val="bg1"/>
              </a:solidFill>
              <a:latin typeface="楷体_GB2312" pitchFamily="1" charset="-122"/>
              <a:ea typeface="楷体_GB2312" pitchFamily="1" charset="-122"/>
            </a:endParaRPr>
          </a:p>
        </p:txBody>
      </p:sp>
      <p:graphicFrame>
        <p:nvGraphicFramePr>
          <p:cNvPr id="6148" name="内容占位符 6147"/>
          <p:cNvGraphicFramePr/>
          <p:nvPr>
            <p:ph idx="1"/>
          </p:nvPr>
        </p:nvGraphicFramePr>
        <p:xfrm>
          <a:off x="838200" y="2362200"/>
          <a:ext cx="7693025" cy="4305300"/>
        </p:xfrm>
        <a:graphic>
          <a:graphicData uri="http://schemas.openxmlformats.org/drawingml/2006/table">
            <a:tbl>
              <a:tblPr/>
              <a:tblGrid>
                <a:gridCol w="849313"/>
                <a:gridCol w="2166937"/>
                <a:gridCol w="3370263"/>
                <a:gridCol w="1306512"/>
              </a:tblGrid>
              <a:tr h="311150">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序号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知识模块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内容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学时安排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1150">
                <a:tc row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en-US" altLang="x-none" sz="1700" b="1" dirty="0">
                          <a:solidFill>
                            <a:srgbClr val="000000"/>
                          </a:solidFill>
                          <a:latin typeface="楷体_GB2312" pitchFamily="1" charset="-122"/>
                          <a:ea typeface="楷体_GB2312" pitchFamily="1" charset="-122"/>
                        </a:rPr>
                        <a:t>1</a:t>
                      </a:r>
                      <a:endParaRPr lang="en-US" altLang="x-none" sz="1700" b="1" dirty="0">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工程造价控制概述</a:t>
                      </a:r>
                      <a:endParaRPr lang="zh-CN" altLang="en-US" sz="17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工程造价管理总论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None/>
                      </a:pPr>
                      <a:endParaRPr lang="en-US" altLang="zh-CN" sz="1300" b="1">
                        <a:solidFill>
                          <a:srgbClr val="000000"/>
                        </a:solidFill>
                        <a:latin typeface="楷体_GB2312" pitchFamily="1" charset="-122"/>
                        <a:ea typeface="楷体_GB2312" pitchFamily="1" charset="-122"/>
                      </a:endParaRPr>
                    </a:p>
                    <a:p>
                      <a:pPr marL="0" lvl="0" indent="0">
                        <a:lnSpc>
                          <a:spcPct val="85000"/>
                        </a:lnSpc>
                        <a:spcBef>
                          <a:spcPct val="0"/>
                        </a:spcBef>
                        <a:buNone/>
                      </a:pPr>
                      <a:endParaRPr lang="zh-CN" altLang="en-US" sz="13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工程造价规划与控制原理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工程造价的构成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311150">
                <a:tc rowSpan="5">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en-US" altLang="x-none" sz="1700" b="1" dirty="0">
                          <a:solidFill>
                            <a:srgbClr val="000000"/>
                          </a:solidFill>
                          <a:latin typeface="楷体_GB2312" pitchFamily="1" charset="-122"/>
                          <a:ea typeface="楷体_GB2312" pitchFamily="1" charset="-122"/>
                        </a:rPr>
                        <a:t>2</a:t>
                      </a:r>
                      <a:endParaRPr lang="en-US" altLang="x-none" sz="1700" b="1" dirty="0">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5">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工程造价的计价</a:t>
                      </a:r>
                      <a:endParaRPr lang="zh-CN" altLang="en-US" sz="17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建筑工程定额</a:t>
                      </a:r>
                      <a:endParaRPr lang="zh-CN" altLang="en-US" sz="17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5">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None/>
                      </a:pPr>
                      <a:endParaRPr lang="en-US" altLang="zh-CN" sz="1300" b="1">
                        <a:solidFill>
                          <a:srgbClr val="000000"/>
                        </a:solidFill>
                        <a:latin typeface="楷体_GB2312" pitchFamily="1" charset="-122"/>
                        <a:ea typeface="楷体_GB2312" pitchFamily="1" charset="-122"/>
                      </a:endParaRPr>
                    </a:p>
                    <a:p>
                      <a:pPr marL="0" lvl="0" indent="0" algn="ctr">
                        <a:lnSpc>
                          <a:spcPct val="85000"/>
                        </a:lnSpc>
                        <a:spcBef>
                          <a:spcPct val="0"/>
                        </a:spcBef>
                        <a:buNone/>
                      </a:pPr>
                      <a:endParaRPr lang="en-US" altLang="zh-CN" sz="1300" b="1">
                        <a:solidFill>
                          <a:srgbClr val="000000"/>
                        </a:solidFill>
                        <a:latin typeface="楷体_GB2312" pitchFamily="1" charset="-122"/>
                        <a:ea typeface="楷体_GB2312" pitchFamily="1" charset="-122"/>
                      </a:endParaRPr>
                    </a:p>
                    <a:p>
                      <a:pPr marL="0" lvl="0" indent="0" algn="ctr">
                        <a:lnSpc>
                          <a:spcPct val="85000"/>
                        </a:lnSpc>
                        <a:spcBef>
                          <a:spcPct val="0"/>
                        </a:spcBef>
                        <a:buNone/>
                      </a:pPr>
                      <a:endParaRPr lang="zh-CN" altLang="en-US" sz="13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施工图预算的编制 </a:t>
                      </a:r>
                      <a:endParaRPr lang="zh-CN" altLang="en-US" sz="17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工程量清单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设计概算的编制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投资估算的编制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311150">
                <a:tc row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en-US" altLang="x-none" sz="1700" b="1" dirty="0">
                          <a:solidFill>
                            <a:srgbClr val="000000"/>
                          </a:solidFill>
                          <a:latin typeface="楷体_GB2312" pitchFamily="1" charset="-122"/>
                          <a:ea typeface="楷体_GB2312" pitchFamily="1" charset="-122"/>
                        </a:rPr>
                        <a:t>3</a:t>
                      </a:r>
                      <a:endParaRPr lang="en-US" altLang="x-none" sz="1700" b="1" dirty="0">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工程造价的控制</a:t>
                      </a:r>
                      <a:endParaRPr lang="zh-CN" altLang="en-US" sz="17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设计阶段工程造价的控制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4">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None/>
                      </a:pPr>
                      <a:endParaRPr lang="en-US" altLang="zh-CN" sz="1300" b="1">
                        <a:solidFill>
                          <a:srgbClr val="000000"/>
                        </a:solidFill>
                        <a:latin typeface="楷体_GB2312" pitchFamily="1" charset="-122"/>
                        <a:ea typeface="楷体_GB2312" pitchFamily="1" charset="-122"/>
                      </a:endParaRPr>
                    </a:p>
                    <a:p>
                      <a:pPr marL="0" lvl="0" indent="0" algn="ctr">
                        <a:lnSpc>
                          <a:spcPct val="85000"/>
                        </a:lnSpc>
                        <a:spcBef>
                          <a:spcPct val="0"/>
                        </a:spcBef>
                        <a:buNone/>
                      </a:pPr>
                      <a:endParaRPr lang="en-US" altLang="zh-CN" sz="1300" b="1">
                        <a:solidFill>
                          <a:srgbClr val="000000"/>
                        </a:solidFill>
                        <a:latin typeface="楷体_GB2312" pitchFamily="1" charset="-122"/>
                        <a:ea typeface="楷体_GB2312" pitchFamily="1" charset="-122"/>
                      </a:endParaRPr>
                    </a:p>
                    <a:p>
                      <a:pPr marL="0" lvl="0" indent="0" algn="ctr">
                        <a:lnSpc>
                          <a:spcPct val="85000"/>
                        </a:lnSpc>
                        <a:spcBef>
                          <a:spcPct val="0"/>
                        </a:spcBef>
                        <a:buNone/>
                      </a:pPr>
                      <a:endParaRPr lang="zh-CN" altLang="en-US" sz="13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采购阶段工程造价的控制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施工阶段工程造价的控制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r>
              <a:tr h="311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nSpc>
                          <a:spcPct val="85000"/>
                        </a:lnSpc>
                        <a:spcBef>
                          <a:spcPct val="0"/>
                        </a:spcBef>
                        <a:buClrTx/>
                        <a:buFont typeface="Wingdings" panose="05000000000000000000" pitchFamily="2" charset="2"/>
                        <a:buNone/>
                      </a:pPr>
                      <a:r>
                        <a:rPr lang="zh-CN" altLang="en-US" sz="1700" b="1">
                          <a:solidFill>
                            <a:srgbClr val="000000"/>
                          </a:solidFill>
                          <a:latin typeface="楷体_GB2312" pitchFamily="1" charset="-122"/>
                          <a:ea typeface="楷体_GB2312" pitchFamily="1" charset="-122"/>
                        </a:rPr>
                        <a:t>竣工验收阶段工程造价的控制 </a:t>
                      </a:r>
                      <a:endParaRPr lang="zh-CN" altLang="en-US" sz="1700" b="1">
                        <a:solidFill>
                          <a:srgbClr val="000000"/>
                        </a:solidFill>
                        <a:latin typeface="楷体_GB2312" pitchFamily="1" charset="-122"/>
                        <a:ea typeface="楷体_GB2312" pitchFamily="1" charset="-122"/>
                      </a:endParaRPr>
                    </a:p>
                  </a:txBody>
                  <a:tcPr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r>
              <a:tr h="260350">
                <a:tc gridSpan="3">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ClrTx/>
                        <a:buFont typeface="Wingdings" panose="05000000000000000000" pitchFamily="2" charset="2"/>
                        <a:buNone/>
                      </a:pPr>
                      <a:r>
                        <a:rPr lang="zh-CN" altLang="en-US" sz="1300" b="1">
                          <a:solidFill>
                            <a:srgbClr val="000000"/>
                          </a:solidFill>
                          <a:latin typeface="楷体_GB2312" pitchFamily="1" charset="-122"/>
                          <a:ea typeface="楷体_GB2312" pitchFamily="1" charset="-122"/>
                        </a:rPr>
                        <a:t>合计</a:t>
                      </a:r>
                      <a:endParaRPr lang="zh-CN" altLang="en-US" sz="13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wrap="square"/>
                    <a:lstStyle>
                      <a:lvl1pPr marL="469900" lvl="0" indent="-46990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2" charset="0"/>
                          <a:ea typeface="宋体" panose="02010600030101010101" pitchFamily="2" charset="-122"/>
                        </a:defRPr>
                      </a:lvl1pPr>
                      <a:lvl2pPr marL="908050" lvl="1" indent="-436245"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2" charset="0"/>
                          <a:ea typeface="宋体" panose="02010600030101010101" pitchFamily="2" charset="-122"/>
                        </a:defRPr>
                      </a:lvl2pPr>
                      <a:lvl3pPr marL="1304925" lvl="2" indent="-39497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2" charset="0"/>
                          <a:ea typeface="宋体" panose="02010600030101010101" pitchFamily="2" charset="-122"/>
                        </a:defRPr>
                      </a:lvl3pPr>
                      <a:lvl4pPr marL="1694180" lvl="3" indent="-387350" algn="l" defTabSz="91440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2" charset="0"/>
                          <a:ea typeface="宋体" panose="02010600030101010101" pitchFamily="2" charset="-122"/>
                        </a:defRPr>
                      </a:lvl4pPr>
                      <a:lvl5pPr marL="2094230" lvl="4" indent="-398780" algn="l" defTabSz="91440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2" charset="0"/>
                          <a:ea typeface="宋体" panose="02010600030101010101" pitchFamily="2" charset="-122"/>
                        </a:defRPr>
                      </a:lvl5pPr>
                    </a:lstStyle>
                    <a:p>
                      <a:pPr marL="0" lvl="0" indent="0" algn="ctr">
                        <a:lnSpc>
                          <a:spcPct val="85000"/>
                        </a:lnSpc>
                        <a:spcBef>
                          <a:spcPct val="0"/>
                        </a:spcBef>
                        <a:buNone/>
                      </a:pPr>
                      <a:r>
                        <a:rPr lang="en-US" altLang="zh-CN" sz="1300" b="1">
                          <a:solidFill>
                            <a:srgbClr val="000000"/>
                          </a:solidFill>
                          <a:latin typeface="楷体_GB2312" pitchFamily="1" charset="-122"/>
                          <a:ea typeface="楷体_GB2312" pitchFamily="1" charset="-122"/>
                        </a:rPr>
                        <a:t>60</a:t>
                      </a:r>
                      <a:endParaRPr lang="zh-CN" altLang="en-US" sz="1300" b="1">
                        <a:solidFill>
                          <a:srgbClr val="000000"/>
                        </a:solidFill>
                        <a:latin typeface="楷体_GB2312" pitchFamily="1" charset="-122"/>
                        <a:ea typeface="楷体_GB2312" pitchFamily="1" charset="-122"/>
                      </a:endParaRPr>
                    </a:p>
                  </a:txBody>
                  <a:tcPr vert="horz" anchor="t">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cover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文本框 7169"/>
          <p:cNvSpPr txBox="1"/>
          <p:nvPr/>
        </p:nvSpPr>
        <p:spPr>
          <a:xfrm>
            <a:off x="395288" y="1908175"/>
            <a:ext cx="8351837" cy="3416300"/>
          </a:xfrm>
          <a:prstGeom prst="rect">
            <a:avLst/>
          </a:prstGeom>
          <a:noFill/>
          <a:ln w="9525">
            <a:noFill/>
          </a:ln>
        </p:spPr>
        <p:txBody>
          <a:bodyPr anchor="t">
            <a:spAutoFit/>
          </a:bodyPr>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    </a:t>
            </a:r>
            <a:r>
              <a:rPr lang="zh-CN" altLang="en-US" sz="2400" b="1" dirty="0">
                <a:solidFill>
                  <a:srgbClr val="000000"/>
                </a:solidFill>
                <a:latin typeface="楷体_GB2312" pitchFamily="1" charset="-122"/>
                <a:ea typeface="楷体_GB2312" pitchFamily="1" charset="-122"/>
              </a:rPr>
              <a:t>工程造价管理体制建立于建国初期，新中国成立后，全国面临着大规模的恢复重建工作，为合理确定工程造价，引进前苏联一套概预算定额管理制度，同时也为新组建的国营建筑施工企业建立了企业管理制度。</a:t>
            </a:r>
            <a:r>
              <a:rPr lang="en-US" altLang="zh-CN" sz="2400" b="1" dirty="0">
                <a:solidFill>
                  <a:srgbClr val="000000"/>
                </a:solidFill>
                <a:latin typeface="楷体_GB2312" pitchFamily="1" charset="-122"/>
                <a:ea typeface="楷体_GB2312" pitchFamily="1" charset="-122"/>
              </a:rPr>
              <a:t>1957</a:t>
            </a:r>
            <a:r>
              <a:rPr lang="zh-CN" altLang="en-US" sz="2400" b="1" dirty="0">
                <a:solidFill>
                  <a:srgbClr val="000000"/>
                </a:solidFill>
                <a:latin typeface="楷体_GB2312" pitchFamily="1" charset="-122"/>
                <a:ea typeface="楷体_GB2312" pitchFamily="1" charset="-122"/>
              </a:rPr>
              <a:t>年颁布了《关于编制工业与民用建设预算的若干规定》规定各不同设计阶段都应编制概预算，明确概预算作用。</a:t>
            </a:r>
            <a:endParaRPr lang="zh-CN" altLang="en-US" sz="2400" b="1" dirty="0">
              <a:solidFill>
                <a:srgbClr val="000000"/>
              </a:solidFill>
              <a:latin typeface="楷体_GB2312" pitchFamily="1" charset="-122"/>
              <a:ea typeface="楷体_GB2312" pitchFamily="1" charset="-122"/>
            </a:endParaRPr>
          </a:p>
        </p:txBody>
      </p:sp>
      <p:sp>
        <p:nvSpPr>
          <p:cNvPr id="25602" name="文本框 7170"/>
          <p:cNvSpPr txBox="1"/>
          <p:nvPr/>
        </p:nvSpPr>
        <p:spPr>
          <a:xfrm>
            <a:off x="1042988" y="981075"/>
            <a:ext cx="6911975" cy="522288"/>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a:t>
            </a:r>
            <a:r>
              <a:rPr lang="zh-CN" altLang="en-US" sz="2800" b="1" dirty="0">
                <a:latin typeface="Arial" panose="020B0604020202020204" pitchFamily="34" charset="0"/>
                <a:ea typeface="楷体_GB2312" pitchFamily="1" charset="-122"/>
              </a:rPr>
              <a:t>工程造价管理的发展</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文本框 7169"/>
          <p:cNvSpPr txBox="1"/>
          <p:nvPr/>
        </p:nvSpPr>
        <p:spPr>
          <a:xfrm>
            <a:off x="39688" y="1908175"/>
            <a:ext cx="9002712" cy="4524375"/>
          </a:xfrm>
          <a:prstGeom prst="rect">
            <a:avLst/>
          </a:prstGeom>
          <a:noFill/>
          <a:ln w="9525">
            <a:noFill/>
          </a:ln>
        </p:spPr>
        <p:txBody>
          <a:bodyPr wrap="square" anchor="t">
            <a:spAutoFit/>
          </a:bodyPr>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1951—1957</a:t>
            </a:r>
            <a:r>
              <a:rPr lang="zh-CN" altLang="en-US" sz="2400" b="1" dirty="0">
                <a:solidFill>
                  <a:srgbClr val="000000"/>
                </a:solidFill>
                <a:latin typeface="楷体_GB2312" pitchFamily="1" charset="-122"/>
                <a:ea typeface="楷体_GB2312" pitchFamily="1" charset="-122"/>
              </a:rPr>
              <a:t>年，是建立健全建设工程造价管理制度的阶段。</a:t>
            </a:r>
            <a:endParaRPr lang="zh-CN" altLang="en-US" sz="2400" b="1" dirty="0">
              <a:solidFill>
                <a:srgbClr val="000000"/>
              </a:solidFill>
              <a:latin typeface="楷体_GB2312" pitchFamily="1" charset="-122"/>
              <a:ea typeface="楷体_GB2312" pitchFamily="1" charset="-122"/>
            </a:endParaRPr>
          </a:p>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1958—1965</a:t>
            </a:r>
            <a:r>
              <a:rPr lang="zh-CN" altLang="en-US" sz="2400" b="1" dirty="0">
                <a:solidFill>
                  <a:srgbClr val="000000"/>
                </a:solidFill>
                <a:latin typeface="楷体_GB2312" pitchFamily="1" charset="-122"/>
                <a:ea typeface="楷体_GB2312" pitchFamily="1" charset="-122"/>
              </a:rPr>
              <a:t>年，建设工程造价管理工作被削弱阶段。</a:t>
            </a:r>
            <a:r>
              <a:rPr lang="en-US" altLang="zh-CN" sz="2400" b="1" dirty="0">
                <a:solidFill>
                  <a:srgbClr val="000000"/>
                </a:solidFill>
                <a:latin typeface="楷体_GB2312" pitchFamily="1" charset="-122"/>
                <a:ea typeface="楷体_GB2312" pitchFamily="1" charset="-122"/>
              </a:rPr>
              <a:t>1958</a:t>
            </a:r>
            <a:r>
              <a:rPr lang="zh-CN" altLang="en-US" sz="2400" b="1" dirty="0">
                <a:solidFill>
                  <a:srgbClr val="000000"/>
                </a:solidFill>
                <a:latin typeface="楷体_GB2312" pitchFamily="1" charset="-122"/>
                <a:ea typeface="楷体_GB2312" pitchFamily="1" charset="-122"/>
              </a:rPr>
              <a:t>年开始，</a:t>
            </a:r>
            <a:r>
              <a:rPr lang="en-US" altLang="zh-CN" sz="2400" b="1" dirty="0">
                <a:solidFill>
                  <a:srgbClr val="000000"/>
                </a:solidFill>
                <a:latin typeface="楷体_GB2312" pitchFamily="1" charset="-122"/>
                <a:ea typeface="楷体_GB2312" pitchFamily="1" charset="-122"/>
              </a:rPr>
              <a:t>“</a:t>
            </a:r>
            <a:r>
              <a:rPr lang="zh-CN" altLang="en-US" sz="2400" b="1" dirty="0">
                <a:solidFill>
                  <a:srgbClr val="000000"/>
                </a:solidFill>
                <a:latin typeface="楷体_GB2312" pitchFamily="1" charset="-122"/>
                <a:ea typeface="楷体_GB2312" pitchFamily="1" charset="-122"/>
              </a:rPr>
              <a:t>左</a:t>
            </a:r>
            <a:r>
              <a:rPr lang="en-US" altLang="zh-CN" sz="2400" b="1" dirty="0">
                <a:solidFill>
                  <a:srgbClr val="000000"/>
                </a:solidFill>
                <a:latin typeface="楷体_GB2312" pitchFamily="1" charset="-122"/>
                <a:ea typeface="楷体_GB2312" pitchFamily="1" charset="-122"/>
              </a:rPr>
              <a:t>”</a:t>
            </a:r>
            <a:r>
              <a:rPr lang="zh-CN" altLang="en-US" sz="2400" b="1" dirty="0">
                <a:solidFill>
                  <a:srgbClr val="000000"/>
                </a:solidFill>
                <a:latin typeface="楷体_GB2312" pitchFamily="1" charset="-122"/>
                <a:ea typeface="楷体_GB2312" pitchFamily="1" charset="-122"/>
              </a:rPr>
              <a:t>的错误思想，概预算管理权限全部下方，概预算控制投资作用被被削弱。只算政治账，不讲经济账。</a:t>
            </a:r>
            <a:endParaRPr lang="zh-CN" altLang="en-US" sz="2400" b="1" dirty="0">
              <a:solidFill>
                <a:srgbClr val="000000"/>
              </a:solidFill>
              <a:latin typeface="楷体_GB2312" pitchFamily="1" charset="-122"/>
              <a:ea typeface="楷体_GB2312" pitchFamily="1" charset="-122"/>
            </a:endParaRPr>
          </a:p>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1966—1976</a:t>
            </a:r>
            <a:r>
              <a:rPr lang="zh-CN" altLang="en-US" sz="2400" b="1" dirty="0">
                <a:solidFill>
                  <a:srgbClr val="000000"/>
                </a:solidFill>
                <a:latin typeface="楷体_GB2312" pitchFamily="1" charset="-122"/>
                <a:ea typeface="楷体_GB2312" pitchFamily="1" charset="-122"/>
              </a:rPr>
              <a:t>年，建设工程造价管理遭到严重破坏阶段。概预算和定额管理机构被撤销，定额被说成是</a:t>
            </a:r>
            <a:r>
              <a:rPr lang="en-US" altLang="zh-CN" sz="2400" b="1" dirty="0">
                <a:solidFill>
                  <a:srgbClr val="000000"/>
                </a:solidFill>
                <a:latin typeface="楷体_GB2312" pitchFamily="1" charset="-122"/>
                <a:ea typeface="楷体_GB2312" pitchFamily="1" charset="-122"/>
              </a:rPr>
              <a:t>“</a:t>
            </a:r>
            <a:r>
              <a:rPr lang="zh-CN" altLang="en-US" sz="2400" b="1" dirty="0">
                <a:solidFill>
                  <a:srgbClr val="000000"/>
                </a:solidFill>
                <a:latin typeface="楷体_GB2312" pitchFamily="1" charset="-122"/>
                <a:ea typeface="楷体_GB2312" pitchFamily="1" charset="-122"/>
              </a:rPr>
              <a:t>管、卡、压</a:t>
            </a:r>
            <a:r>
              <a:rPr lang="en-US" altLang="zh-CN" sz="2400" b="1" dirty="0">
                <a:solidFill>
                  <a:srgbClr val="000000"/>
                </a:solidFill>
                <a:latin typeface="楷体_GB2312" pitchFamily="1" charset="-122"/>
                <a:ea typeface="楷体_GB2312" pitchFamily="1" charset="-122"/>
              </a:rPr>
              <a:t>”</a:t>
            </a:r>
            <a:r>
              <a:rPr lang="zh-CN" altLang="en-US" sz="2400" b="1" dirty="0">
                <a:solidFill>
                  <a:srgbClr val="000000"/>
                </a:solidFill>
                <a:latin typeface="楷体_GB2312" pitchFamily="1" charset="-122"/>
                <a:ea typeface="楷体_GB2312" pitchFamily="1" charset="-122"/>
              </a:rPr>
              <a:t>工具。造成设计无概算，施工无预算，竣工无决算，投资敞口，吃大锅饭。</a:t>
            </a:r>
            <a:endParaRPr lang="zh-CN" altLang="en-US" sz="2400" b="1" dirty="0">
              <a:solidFill>
                <a:srgbClr val="000000"/>
              </a:solidFill>
              <a:latin typeface="楷体_GB2312" pitchFamily="1" charset="-122"/>
              <a:ea typeface="楷体_GB2312" pitchFamily="1" charset="-122"/>
            </a:endParaRPr>
          </a:p>
        </p:txBody>
      </p:sp>
      <p:sp>
        <p:nvSpPr>
          <p:cNvPr id="26626" name="文本框 7170"/>
          <p:cNvSpPr txBox="1"/>
          <p:nvPr/>
        </p:nvSpPr>
        <p:spPr>
          <a:xfrm>
            <a:off x="1042988" y="981075"/>
            <a:ext cx="6911975" cy="522288"/>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a:t>
            </a:r>
            <a:r>
              <a:rPr lang="zh-CN" altLang="en-US" sz="2800" b="1" dirty="0">
                <a:latin typeface="Arial" panose="020B0604020202020204" pitchFamily="34" charset="0"/>
                <a:ea typeface="楷体_GB2312" pitchFamily="1" charset="-122"/>
              </a:rPr>
              <a:t>工程造价管理的发展</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框 7169"/>
          <p:cNvSpPr txBox="1"/>
          <p:nvPr/>
        </p:nvSpPr>
        <p:spPr>
          <a:xfrm>
            <a:off x="71438" y="1771650"/>
            <a:ext cx="9001125" cy="4524375"/>
          </a:xfrm>
          <a:prstGeom prst="rect">
            <a:avLst/>
          </a:prstGeom>
          <a:noFill/>
          <a:ln w="9525">
            <a:noFill/>
          </a:ln>
        </p:spPr>
        <p:txBody>
          <a:bodyPr wrap="square" anchor="t">
            <a:spAutoFit/>
          </a:bodyPr>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1977—1992</a:t>
            </a:r>
            <a:r>
              <a:rPr lang="zh-CN" altLang="en-US" sz="2400" b="1" dirty="0">
                <a:solidFill>
                  <a:srgbClr val="000000"/>
                </a:solidFill>
                <a:latin typeface="楷体_GB2312" pitchFamily="1" charset="-122"/>
                <a:ea typeface="楷体_GB2312" pitchFamily="1" charset="-122"/>
              </a:rPr>
              <a:t>年，建设工程造价管理工作恢复，整顿和健全阶段。国家恢复重建造价管理结构。</a:t>
            </a:r>
            <a:r>
              <a:rPr lang="en-US" altLang="zh-CN" sz="2400" b="1" dirty="0">
                <a:solidFill>
                  <a:srgbClr val="000000"/>
                </a:solidFill>
                <a:latin typeface="楷体_GB2312" pitchFamily="1" charset="-122"/>
                <a:ea typeface="楷体_GB2312" pitchFamily="1" charset="-122"/>
              </a:rPr>
              <a:t>1983</a:t>
            </a:r>
            <a:r>
              <a:rPr lang="zh-CN" altLang="en-US" sz="2400" b="1" dirty="0">
                <a:solidFill>
                  <a:srgbClr val="000000"/>
                </a:solidFill>
                <a:latin typeface="楷体_GB2312" pitchFamily="1" charset="-122"/>
                <a:ea typeface="楷体_GB2312" pitchFamily="1" charset="-122"/>
              </a:rPr>
              <a:t>年国家计委成立了基本建设标准定额研究所，</a:t>
            </a:r>
            <a:r>
              <a:rPr lang="en-US" altLang="zh-CN" sz="2400" b="1" dirty="0">
                <a:solidFill>
                  <a:srgbClr val="000000"/>
                </a:solidFill>
                <a:latin typeface="楷体_GB2312" pitchFamily="1" charset="-122"/>
                <a:ea typeface="楷体_GB2312" pitchFamily="1" charset="-122"/>
              </a:rPr>
              <a:t>1988</a:t>
            </a:r>
            <a:r>
              <a:rPr lang="zh-CN" altLang="en-US" sz="2400" b="1" dirty="0">
                <a:solidFill>
                  <a:srgbClr val="000000"/>
                </a:solidFill>
                <a:latin typeface="楷体_GB2312" pitchFamily="1" charset="-122"/>
                <a:ea typeface="楷体_GB2312" pitchFamily="1" charset="-122"/>
              </a:rPr>
              <a:t>年成立建设部标准定额司，负责造价管理工作。</a:t>
            </a:r>
            <a:endParaRPr lang="zh-CN" altLang="en-US" sz="2400" b="1" dirty="0">
              <a:solidFill>
                <a:srgbClr val="000000"/>
              </a:solidFill>
              <a:latin typeface="楷体_GB2312" pitchFamily="1" charset="-122"/>
              <a:ea typeface="楷体_GB2312" pitchFamily="1" charset="-122"/>
            </a:endParaRPr>
          </a:p>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1993</a:t>
            </a:r>
            <a:r>
              <a:rPr lang="zh-CN" altLang="en-US" sz="2400" b="1" dirty="0">
                <a:solidFill>
                  <a:srgbClr val="000000"/>
                </a:solidFill>
                <a:latin typeface="楷体_GB2312" pitchFamily="1" charset="-122"/>
                <a:ea typeface="楷体_GB2312" pitchFamily="1" charset="-122"/>
              </a:rPr>
              <a:t>年至今，工程造价管理改革与发展阶段，十四大提出建立建立市场经济体制后，工程造价管理开始改革和探索。改革的最终目标是逐步建立以市场形成价格为主的价格机制。</a:t>
            </a:r>
            <a:endParaRPr lang="zh-CN" altLang="en-US" sz="2400" b="1" dirty="0">
              <a:solidFill>
                <a:srgbClr val="000000"/>
              </a:solidFill>
              <a:latin typeface="楷体_GB2312" pitchFamily="1" charset="-122"/>
              <a:ea typeface="楷体_GB2312" pitchFamily="1" charset="-122"/>
            </a:endParaRPr>
          </a:p>
          <a:p>
            <a:pPr marL="457200" indent="-457200" eaLnBrk="0" hangingPunct="0">
              <a:lnSpc>
                <a:spcPct val="150000"/>
              </a:lnSpc>
              <a:buClr>
                <a:schemeClr val="accent1"/>
              </a:buClr>
              <a:buFont typeface="Wingdings" panose="05000000000000000000" pitchFamily="2" charset="2"/>
              <a:buChar char="Ø"/>
            </a:pPr>
            <a:r>
              <a:rPr lang="en-US" altLang="zh-CN" sz="2400" b="1" dirty="0">
                <a:solidFill>
                  <a:srgbClr val="000000"/>
                </a:solidFill>
                <a:latin typeface="楷体_GB2312" pitchFamily="1" charset="-122"/>
                <a:ea typeface="楷体_GB2312" pitchFamily="1" charset="-122"/>
              </a:rPr>
              <a:t>2003</a:t>
            </a:r>
            <a:r>
              <a:rPr lang="zh-CN" altLang="en-US" sz="2400" b="1" dirty="0">
                <a:solidFill>
                  <a:srgbClr val="000000"/>
                </a:solidFill>
                <a:latin typeface="楷体_GB2312" pitchFamily="1" charset="-122"/>
                <a:ea typeface="楷体_GB2312" pitchFamily="1" charset="-122"/>
              </a:rPr>
              <a:t>年</a:t>
            </a:r>
            <a:r>
              <a:rPr lang="en-US" altLang="zh-CN" sz="2400" b="1" dirty="0">
                <a:solidFill>
                  <a:srgbClr val="000000"/>
                </a:solidFill>
                <a:latin typeface="楷体_GB2312" pitchFamily="1" charset="-122"/>
                <a:ea typeface="楷体_GB2312" pitchFamily="1" charset="-122"/>
              </a:rPr>
              <a:t>7</a:t>
            </a:r>
            <a:r>
              <a:rPr lang="zh-CN" altLang="en-US" sz="2400" b="1" dirty="0">
                <a:solidFill>
                  <a:srgbClr val="000000"/>
                </a:solidFill>
                <a:latin typeface="楷体_GB2312" pitchFamily="1" charset="-122"/>
                <a:ea typeface="楷体_GB2312" pitchFamily="1" charset="-122"/>
              </a:rPr>
              <a:t>月饼，全国开始推行工程量清单计价模式。</a:t>
            </a:r>
            <a:endParaRPr lang="zh-CN" altLang="en-US" sz="2400" b="1" dirty="0">
              <a:solidFill>
                <a:srgbClr val="000000"/>
              </a:solidFill>
              <a:latin typeface="楷体_GB2312" pitchFamily="1" charset="-122"/>
              <a:ea typeface="楷体_GB2312" pitchFamily="1" charset="-122"/>
            </a:endParaRPr>
          </a:p>
        </p:txBody>
      </p:sp>
      <p:sp>
        <p:nvSpPr>
          <p:cNvPr id="27650" name="文本框 7170"/>
          <p:cNvSpPr txBox="1"/>
          <p:nvPr/>
        </p:nvSpPr>
        <p:spPr>
          <a:xfrm>
            <a:off x="1042988" y="981075"/>
            <a:ext cx="6911975" cy="522288"/>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a:t>
            </a:r>
            <a:r>
              <a:rPr lang="zh-CN" altLang="en-US" sz="2800" b="1" dirty="0">
                <a:latin typeface="Arial" panose="020B0604020202020204" pitchFamily="34" charset="0"/>
                <a:ea typeface="楷体_GB2312" pitchFamily="1" charset="-122"/>
              </a:rPr>
              <a:t>工程造价管理的发展</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文本占位符 8193"/>
          <p:cNvSpPr>
            <a:spLocks noGrp="1"/>
          </p:cNvSpPr>
          <p:nvPr>
            <p:ph idx="1"/>
          </p:nvPr>
        </p:nvSpPr>
        <p:spPr>
          <a:xfrm>
            <a:off x="539750" y="1639888"/>
            <a:ext cx="8229600" cy="4525962"/>
          </a:xfrm>
        </p:spPr>
        <p:txBody>
          <a:bodyPr anchor="t"/>
          <a:p>
            <a:pPr algn="just"/>
            <a:r>
              <a:rPr lang="en-US" altLang="zh-CN" b="1">
                <a:latin typeface="黑体" panose="02010609060101010101" pitchFamily="2" charset="-122"/>
                <a:ea typeface="黑体" panose="02010609060101010101" pitchFamily="2" charset="-122"/>
              </a:rPr>
              <a:t>1.1 </a:t>
            </a:r>
            <a:r>
              <a:rPr lang="zh-CN" altLang="en-US" b="1">
                <a:latin typeface="黑体" panose="02010609060101010101" pitchFamily="2" charset="-122"/>
                <a:ea typeface="黑体" panose="02010609060101010101" pitchFamily="2" charset="-122"/>
              </a:rPr>
              <a:t>工程造价的基本概念</a:t>
            </a:r>
            <a:endParaRPr lang="zh-CN" altLang="en-US" b="1">
              <a:latin typeface="黑体" panose="02010609060101010101" pitchFamily="2" charset="-122"/>
              <a:ea typeface="黑体" panose="02010609060101010101" pitchFamily="2" charset="-122"/>
            </a:endParaRPr>
          </a:p>
          <a:p>
            <a:pPr algn="just"/>
            <a:r>
              <a:rPr lang="en-US" altLang="zh-CN" b="1">
                <a:latin typeface="黑体" panose="02010609060101010101" pitchFamily="2" charset="-122"/>
                <a:ea typeface="黑体" panose="02010609060101010101" pitchFamily="2" charset="-122"/>
              </a:rPr>
              <a:t>1.2 </a:t>
            </a:r>
            <a:r>
              <a:rPr lang="zh-CN" altLang="en-US" b="1">
                <a:latin typeface="黑体" panose="02010609060101010101" pitchFamily="2" charset="-122"/>
                <a:ea typeface="黑体" panose="02010609060101010101" pitchFamily="2" charset="-122"/>
              </a:rPr>
              <a:t>工程造价管理与控制</a:t>
            </a:r>
            <a:endParaRPr lang="zh-CN" altLang="en-US" b="1">
              <a:latin typeface="黑体" panose="02010609060101010101" pitchFamily="2" charset="-122"/>
              <a:ea typeface="黑体" panose="02010609060101010101" pitchFamily="2" charset="-122"/>
            </a:endParaRPr>
          </a:p>
          <a:p>
            <a:pPr algn="just"/>
            <a:r>
              <a:rPr lang="en-US" altLang="zh-CN" b="1">
                <a:latin typeface="黑体" panose="02010609060101010101" pitchFamily="2" charset="-122"/>
                <a:ea typeface="黑体" panose="02010609060101010101" pitchFamily="2" charset="-122"/>
              </a:rPr>
              <a:t>1.3 </a:t>
            </a:r>
            <a:r>
              <a:rPr lang="zh-CN" altLang="en-US" b="1">
                <a:latin typeface="黑体" panose="02010609060101010101" pitchFamily="2" charset="-122"/>
                <a:ea typeface="黑体" panose="02010609060101010101" pitchFamily="2" charset="-122"/>
              </a:rPr>
              <a:t>工程造价构成基本知识</a:t>
            </a:r>
            <a:endParaRPr lang="zh-CN" altLang="en-US" b="1">
              <a:latin typeface="黑体" panose="02010609060101010101" pitchFamily="2" charset="-122"/>
              <a:ea typeface="黑体" panose="02010609060101010101" pitchFamily="2" charset="-122"/>
            </a:endParaRPr>
          </a:p>
          <a:p>
            <a:pPr algn="just"/>
            <a:endParaRPr lang="zh-CN" altLang="en-US" b="1">
              <a:latin typeface="黑体" panose="02010609060101010101" pitchFamily="2" charset="-122"/>
              <a:ea typeface="黑体" panose="02010609060101010101" pitchFamily="2" charset="-122"/>
            </a:endParaRPr>
          </a:p>
        </p:txBody>
      </p:sp>
      <p:sp>
        <p:nvSpPr>
          <p:cNvPr id="28674" name="标题 8194"/>
          <p:cNvSpPr>
            <a:spLocks noGrp="1"/>
          </p:cNvSpPr>
          <p:nvPr>
            <p:ph type="title"/>
          </p:nvPr>
        </p:nvSpPr>
        <p:spPr/>
        <p:txBody>
          <a:bodyPr anchor="ctr"/>
          <a:p>
            <a:r>
              <a:rPr lang="zh-CN" altLang="en-US" b="1" dirty="0">
                <a:latin typeface="黑体" panose="02010609060101010101" pitchFamily="2" charset="-122"/>
                <a:ea typeface="黑体" panose="02010609060101010101" pitchFamily="2" charset="-122"/>
              </a:rPr>
              <a:t>单元</a:t>
            </a:r>
            <a:r>
              <a:rPr lang="en-US" altLang="zh-CN" b="1" dirty="0">
                <a:latin typeface="黑体" panose="02010609060101010101" pitchFamily="2" charset="-122"/>
                <a:ea typeface="黑体" panose="02010609060101010101" pitchFamily="2" charset="-122"/>
              </a:rPr>
              <a:t>1 </a:t>
            </a:r>
            <a:r>
              <a:rPr lang="zh-CN" altLang="en-US" b="1" dirty="0">
                <a:latin typeface="黑体" panose="02010609060101010101" pitchFamily="2" charset="-122"/>
                <a:ea typeface="黑体" panose="02010609060101010101" pitchFamily="2" charset="-122"/>
              </a:rPr>
              <a:t>工程造价控制基础知识</a:t>
            </a:r>
            <a:endParaRPr lang="zh-CN" altLang="en-US" b="1" dirty="0">
              <a:latin typeface="黑体" panose="02010609060101010101" pitchFamily="2" charset="-122"/>
              <a:ea typeface="黑体" panose="02010609060101010101" pitchFamily="2" charset="-122"/>
            </a:endParaRPr>
          </a:p>
        </p:txBody>
      </p:sp>
    </p:spTree>
  </p:cSld>
  <p:clrMapOvr>
    <a:masterClrMapping/>
  </p:clrMapOvr>
  <p:transition spd="med">
    <p:cover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9217"/>
          <p:cNvSpPr>
            <a:spLocks noGrp="1"/>
          </p:cNvSpPr>
          <p:nvPr>
            <p:ph type="title"/>
          </p:nvPr>
        </p:nvSpPr>
        <p:spPr>
          <a:xfrm>
            <a:off x="574675" y="859155"/>
            <a:ext cx="8001000" cy="661670"/>
          </a:xfrm>
        </p:spPr>
        <p:txBody>
          <a:bodyPr anchor="b"/>
          <a:p>
            <a:r>
              <a:rPr lang="en-US" altLang="zh-CN" dirty="0"/>
              <a:t>1.1.1</a:t>
            </a:r>
            <a:r>
              <a:rPr lang="zh-CN" altLang="en-US" dirty="0"/>
              <a:t>工程造价的含义</a:t>
            </a:r>
            <a:endParaRPr lang="zh-CN" altLang="en-US" dirty="0"/>
          </a:p>
        </p:txBody>
      </p:sp>
      <p:sp>
        <p:nvSpPr>
          <p:cNvPr id="29698" name="文本占位符 9218"/>
          <p:cNvSpPr>
            <a:spLocks noGrp="1"/>
          </p:cNvSpPr>
          <p:nvPr>
            <p:ph idx="1"/>
          </p:nvPr>
        </p:nvSpPr>
        <p:spPr/>
        <p:txBody>
          <a:bodyPr anchor="t"/>
          <a:p>
            <a:pPr>
              <a:lnSpc>
                <a:spcPct val="80000"/>
              </a:lnSpc>
            </a:pPr>
            <a:r>
              <a:rPr lang="zh-CN" altLang="en-US" sz="3100" b="1" dirty="0"/>
              <a:t>一、工程建设</a:t>
            </a:r>
            <a:endParaRPr lang="zh-CN" altLang="en-US" sz="3100" b="1" dirty="0"/>
          </a:p>
          <a:p>
            <a:pPr>
              <a:lnSpc>
                <a:spcPct val="80000"/>
              </a:lnSpc>
            </a:pPr>
            <a:r>
              <a:rPr lang="en-US" altLang="zh-CN" sz="3100" b="1" dirty="0"/>
              <a:t>1.</a:t>
            </a:r>
            <a:r>
              <a:rPr lang="zh-CN" altLang="en-US" sz="3100" b="1" dirty="0"/>
              <a:t>工程建设的概念</a:t>
            </a:r>
            <a:endParaRPr lang="zh-CN" altLang="en-US" sz="3100" b="1" dirty="0"/>
          </a:p>
          <a:p>
            <a:pPr>
              <a:lnSpc>
                <a:spcPct val="80000"/>
              </a:lnSpc>
            </a:pPr>
            <a:r>
              <a:rPr lang="zh-CN" altLang="en-US" sz="2800" b="1" dirty="0">
                <a:latin typeface="楷体_GB2312" pitchFamily="1" charset="-122"/>
                <a:ea typeface="楷体_GB2312" pitchFamily="1" charset="-122"/>
              </a:rPr>
              <a:t>工程建设是指投资建造固定资产和形成物质基础的经济活动。</a:t>
            </a:r>
            <a:endParaRPr lang="zh-CN" altLang="en-US" sz="2800" b="1" dirty="0">
              <a:latin typeface="楷体_GB2312" pitchFamily="1" charset="-122"/>
              <a:ea typeface="楷体_GB2312" pitchFamily="1" charset="-122"/>
            </a:endParaRPr>
          </a:p>
          <a:p>
            <a:pPr>
              <a:lnSpc>
                <a:spcPct val="80000"/>
              </a:lnSpc>
            </a:pPr>
            <a:r>
              <a:rPr lang="en-US" altLang="zh-CN" sz="3100" b="1" dirty="0"/>
              <a:t>2.</a:t>
            </a:r>
            <a:r>
              <a:rPr lang="zh-CN" altLang="en-US" sz="3100" b="1" dirty="0"/>
              <a:t>内容</a:t>
            </a:r>
            <a:endParaRPr lang="zh-CN" altLang="en-US" sz="3100" b="1" dirty="0"/>
          </a:p>
          <a:p>
            <a:pPr>
              <a:lnSpc>
                <a:spcPct val="80000"/>
              </a:lnSpc>
            </a:pPr>
            <a:r>
              <a:rPr lang="zh-CN" altLang="en-US" sz="2800" b="1" dirty="0">
                <a:latin typeface="楷体_GB2312" pitchFamily="1" charset="-122"/>
                <a:ea typeface="楷体_GB2312" pitchFamily="1" charset="-122"/>
              </a:rPr>
              <a:t>工程建设包括从资源开发规划，确定工程建设规模、投资结构、建设布局、技术政策和技术结构、环境保护、项目决策，到建筑安装、生产准备、竣工验收、联动试车等一系列复杂的技术经济活动。</a:t>
            </a:r>
            <a:endParaRPr lang="zh-CN" altLang="en-US" sz="2800" b="1" dirty="0">
              <a:latin typeface="楷体_GB2312" pitchFamily="1" charset="-122"/>
              <a:ea typeface="楷体_GB2312" pitchFamily="1" charset="-122"/>
            </a:endParaRPr>
          </a:p>
          <a:p>
            <a:pPr>
              <a:lnSpc>
                <a:spcPct val="80000"/>
              </a:lnSpc>
            </a:pPr>
            <a:endParaRPr lang="zh-CN" altLang="en-US" sz="2800" b="1" dirty="0">
              <a:latin typeface="楷体_GB2312" pitchFamily="1" charset="-122"/>
              <a:ea typeface="楷体_GB2312" pitchFamily="1" charset="-122"/>
            </a:endParaRPr>
          </a:p>
        </p:txBody>
      </p:sp>
      <p:sp>
        <p:nvSpPr>
          <p:cNvPr id="2" name="文本框 1"/>
          <p:cNvSpPr txBox="1"/>
          <p:nvPr/>
        </p:nvSpPr>
        <p:spPr>
          <a:xfrm>
            <a:off x="240665" y="108585"/>
            <a:ext cx="6275705" cy="460375"/>
          </a:xfrm>
          <a:prstGeom prst="rect">
            <a:avLst/>
          </a:prstGeom>
          <a:noFill/>
        </p:spPr>
        <p:txBody>
          <a:bodyPr wrap="square" rtlCol="0">
            <a:spAutoFit/>
          </a:bodyPr>
          <a:p>
            <a:r>
              <a:rPr lang="zh-CN" altLang="en-US" sz="2400" b="1"/>
              <a:t>课题</a:t>
            </a:r>
            <a:r>
              <a:rPr lang="en-US" altLang="zh-CN" sz="2400" b="1"/>
              <a:t>1.1 </a:t>
            </a:r>
            <a:r>
              <a:rPr lang="zh-CN" altLang="en-US" sz="2400" b="1"/>
              <a:t>工程造价的基本概念</a:t>
            </a:r>
            <a:endParaRPr lang="zh-CN" altLang="en-US" sz="2400" b="1"/>
          </a:p>
        </p:txBody>
      </p:sp>
    </p:spTree>
  </p:cSld>
  <p:clrMapOvr>
    <a:masterClrMapping/>
  </p:clrMapOvr>
  <p:transition spd="med">
    <p:cover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文本占位符 10241"/>
          <p:cNvSpPr>
            <a:spLocks noGrp="1"/>
          </p:cNvSpPr>
          <p:nvPr>
            <p:ph idx="1"/>
          </p:nvPr>
        </p:nvSpPr>
        <p:spPr/>
        <p:txBody>
          <a:bodyPr anchor="t"/>
          <a:p>
            <a:r>
              <a:rPr lang="zh-CN" altLang="en-US" sz="2800" b="1">
                <a:latin typeface="楷体_GB2312" pitchFamily="1" charset="-122"/>
                <a:ea typeface="楷体_GB2312" pitchFamily="1" charset="-122"/>
              </a:rPr>
              <a:t>建筑工程指永久性和临时性的各种建筑物和构筑物。</a:t>
            </a:r>
            <a:endParaRPr lang="zh-CN" altLang="en-US" sz="2800" b="1">
              <a:latin typeface="楷体_GB2312" pitchFamily="1" charset="-122"/>
              <a:ea typeface="楷体_GB2312" pitchFamily="1" charset="-122"/>
            </a:endParaRPr>
          </a:p>
          <a:p>
            <a:r>
              <a:rPr lang="zh-CN" altLang="en-US" sz="2800" b="1">
                <a:latin typeface="楷体_GB2312" pitchFamily="1" charset="-122"/>
                <a:ea typeface="楷体_GB2312" pitchFamily="1" charset="-122"/>
              </a:rPr>
              <a:t>安装工程</a:t>
            </a:r>
            <a:endParaRPr lang="zh-CN" altLang="en-US" sz="2800" b="1">
              <a:latin typeface="楷体_GB2312" pitchFamily="1" charset="-122"/>
              <a:ea typeface="楷体_GB2312" pitchFamily="1" charset="-122"/>
            </a:endParaRPr>
          </a:p>
        </p:txBody>
      </p:sp>
    </p:spTree>
  </p:cSld>
  <p:clrMapOvr>
    <a:masterClrMapping/>
  </p:clrMapOvr>
  <p:transition spd="med">
    <p:cover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标题 11265"/>
          <p:cNvSpPr>
            <a:spLocks noGrp="1"/>
          </p:cNvSpPr>
          <p:nvPr>
            <p:ph type="title"/>
          </p:nvPr>
        </p:nvSpPr>
        <p:spPr/>
        <p:txBody>
          <a:bodyPr anchor="b"/>
          <a:p>
            <a:r>
              <a:rPr lang="zh-CN" altLang="en-US" sz="2500"/>
              <a:t>设备及工器具购置</a:t>
            </a:r>
            <a:endParaRPr lang="zh-CN" altLang="en-US" sz="2500"/>
          </a:p>
        </p:txBody>
      </p:sp>
      <p:pic>
        <p:nvPicPr>
          <p:cNvPr id="11267" name="内容占位符 11266" descr="j_5[1]"/>
          <p:cNvPicPr>
            <a:picLocks noGrp="1" noChangeAspect="1"/>
          </p:cNvPicPr>
          <p:nvPr>
            <p:ph idx="1"/>
          </p:nvPr>
        </p:nvPicPr>
        <p:blipFill>
          <a:blip r:embed="rId1"/>
          <a:stretch>
            <a:fillRect/>
          </a:stretch>
        </p:blipFill>
        <p:spPr>
          <a:xfrm>
            <a:off x="857250" y="2182813"/>
            <a:ext cx="3290888" cy="3095625"/>
          </a:xfrm>
        </p:spPr>
      </p:pic>
      <p:pic>
        <p:nvPicPr>
          <p:cNvPr id="11268" name="图片 11267" descr="20061024135955488[1]"/>
          <p:cNvPicPr>
            <a:picLocks noChangeAspect="1"/>
          </p:cNvPicPr>
          <p:nvPr/>
        </p:nvPicPr>
        <p:blipFill>
          <a:blip r:embed="rId2"/>
          <a:stretch>
            <a:fillRect/>
          </a:stretch>
        </p:blipFill>
        <p:spPr>
          <a:xfrm>
            <a:off x="4643438" y="1773238"/>
            <a:ext cx="3816350" cy="3608387"/>
          </a:xfrm>
          <a:prstGeom prst="rect">
            <a:avLst/>
          </a:prstGeom>
          <a:noFill/>
          <a:ln w="9525">
            <a:noFill/>
          </a:ln>
        </p:spPr>
      </p:pic>
      <p:sp>
        <p:nvSpPr>
          <p:cNvPr id="31748" name="文本框 11268"/>
          <p:cNvSpPr txBox="1"/>
          <p:nvPr/>
        </p:nvSpPr>
        <p:spPr>
          <a:xfrm>
            <a:off x="684213" y="5734050"/>
            <a:ext cx="8064500" cy="733425"/>
          </a:xfrm>
          <a:prstGeom prst="rect">
            <a:avLst/>
          </a:prstGeom>
          <a:noFill/>
          <a:ln w="9525">
            <a:noFill/>
          </a:ln>
        </p:spPr>
        <p:txBody>
          <a:bodyPr anchor="t">
            <a:spAutoFit/>
          </a:bodyPr>
          <a:p>
            <a:pPr>
              <a:spcBef>
                <a:spcPct val="50000"/>
              </a:spcBef>
            </a:pPr>
            <a:r>
              <a:rPr lang="zh-CN" altLang="en-US" sz="2100" b="1" dirty="0">
                <a:latin typeface="Arial" panose="020B0604020202020204" pitchFamily="34" charset="0"/>
                <a:ea typeface="楷体_GB2312" pitchFamily="1" charset="-122"/>
              </a:rPr>
              <a:t>设备及工器具购置指按设计文件规定，对用于生产或服务于生产达到固定资产标准的设备、工器具的加工、订购和采购。</a:t>
            </a:r>
            <a:endParaRPr lang="zh-CN" altLang="en-US" sz="2100" b="1" dirty="0">
              <a:latin typeface="Arial" panose="020B0604020202020204" pitchFamily="34" charset="0"/>
              <a:ea typeface="楷体_GB2312" pitchFamily="1"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ppt_w</p:attrName>
                                        </p:attrNameLst>
                                      </p:cBhvr>
                                      <p:tavLst>
                                        <p:tav tm="0">
                                          <p:val>
                                            <p:fltVal val="0.000000"/>
                                          </p:val>
                                        </p:tav>
                                        <p:tav tm="100000">
                                          <p:val>
                                            <p:strVal val="#ppt_w"/>
                                          </p:val>
                                        </p:tav>
                                      </p:tavLst>
                                    </p:anim>
                                    <p:anim calcmode="lin" valueType="num">
                                      <p:cBhvr>
                                        <p:cTn id="8" dur="500" fill="hold"/>
                                        <p:tgtEl>
                                          <p:spTgt spid="11267"/>
                                        </p:tgtEl>
                                        <p:attrNameLst>
                                          <p:attrName>ppt_h</p:attrName>
                                        </p:attrNameLst>
                                      </p:cBhvr>
                                      <p:tavLst>
                                        <p:tav tm="0">
                                          <p:val>
                                            <p:fltVal val="0.000000"/>
                                          </p:val>
                                        </p:tav>
                                        <p:tav tm="100000">
                                          <p:val>
                                            <p:strVal val="#ppt_h"/>
                                          </p:val>
                                        </p:tav>
                                      </p:tavLst>
                                    </p:anim>
                                    <p:animEffect transition="in" filter="fade">
                                      <p:cBhvr>
                                        <p:cTn id="9" dur="500"/>
                                        <p:tgtEl>
                                          <p:spTgt spid="11267"/>
                                        </p:tgtEl>
                                      </p:cBhvr>
                                    </p:animEffect>
                                  </p:childTnLst>
                                </p:cTn>
                              </p:par>
                              <p:par>
                                <p:cTn id="10" presetID="53" presetClass="entr" presetSubtype="16" fill="hold" nodeType="withEffect">
                                  <p:stCondLst>
                                    <p:cond delay="0"/>
                                  </p:stCondLst>
                                  <p:childTnLst>
                                    <p:set>
                                      <p:cBhvr>
                                        <p:cTn id="11" dur="1" fill="hold">
                                          <p:stCondLst>
                                            <p:cond delay="0"/>
                                          </p:stCondLst>
                                        </p:cTn>
                                        <p:tgtEl>
                                          <p:spTgt spid="11268"/>
                                        </p:tgtEl>
                                        <p:attrNameLst>
                                          <p:attrName>style.visibility</p:attrName>
                                        </p:attrNameLst>
                                      </p:cBhvr>
                                      <p:to>
                                        <p:strVal val="visible"/>
                                      </p:to>
                                    </p:set>
                                    <p:anim calcmode="lin" valueType="num">
                                      <p:cBhvr>
                                        <p:cTn id="12" dur="500" fill="hold"/>
                                        <p:tgtEl>
                                          <p:spTgt spid="11268"/>
                                        </p:tgtEl>
                                        <p:attrNameLst>
                                          <p:attrName>ppt_w</p:attrName>
                                        </p:attrNameLst>
                                      </p:cBhvr>
                                      <p:tavLst>
                                        <p:tav tm="0">
                                          <p:val>
                                            <p:fltVal val="0.000000"/>
                                          </p:val>
                                        </p:tav>
                                        <p:tav tm="100000">
                                          <p:val>
                                            <p:strVal val="#ppt_w"/>
                                          </p:val>
                                        </p:tav>
                                      </p:tavLst>
                                    </p:anim>
                                    <p:anim calcmode="lin" valueType="num">
                                      <p:cBhvr>
                                        <p:cTn id="13" dur="500" fill="hold"/>
                                        <p:tgtEl>
                                          <p:spTgt spid="11268"/>
                                        </p:tgtEl>
                                        <p:attrNameLst>
                                          <p:attrName>ppt_h</p:attrName>
                                        </p:attrNameLst>
                                      </p:cBhvr>
                                      <p:tavLst>
                                        <p:tav tm="0">
                                          <p:val>
                                            <p:fltVal val="0.000000"/>
                                          </p:val>
                                        </p:tav>
                                        <p:tav tm="100000">
                                          <p:val>
                                            <p:strVal val="#ppt_h"/>
                                          </p:val>
                                        </p:tav>
                                      </p:tavLst>
                                    </p:anim>
                                    <p:animEffect transition="in" filter="fade">
                                      <p:cBhvr>
                                        <p:cTn id="14"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12289"/>
          <p:cNvSpPr>
            <a:spLocks noGrp="1"/>
          </p:cNvSpPr>
          <p:nvPr>
            <p:ph type="title"/>
          </p:nvPr>
        </p:nvSpPr>
        <p:spPr/>
        <p:txBody>
          <a:bodyPr anchor="b"/>
          <a:p>
            <a:r>
              <a:rPr lang="zh-CN" altLang="en-US" sz="2500">
                <a:solidFill>
                  <a:schemeClr val="tx1"/>
                </a:solidFill>
              </a:rPr>
              <a:t>建筑安装工程</a:t>
            </a:r>
            <a:endParaRPr lang="zh-CN" altLang="en-US" sz="2500">
              <a:solidFill>
                <a:schemeClr val="tx1"/>
              </a:solidFill>
            </a:endParaRPr>
          </a:p>
        </p:txBody>
      </p:sp>
      <p:pic>
        <p:nvPicPr>
          <p:cNvPr id="12291" name="内容占位符 12290"/>
          <p:cNvPicPr>
            <a:picLocks noGrp="1" noChangeAspect="1"/>
          </p:cNvPicPr>
          <p:nvPr>
            <p:ph idx="1"/>
          </p:nvPr>
        </p:nvPicPr>
        <p:blipFill>
          <a:blip r:embed="rId1"/>
          <a:stretch>
            <a:fillRect/>
          </a:stretch>
        </p:blipFill>
        <p:spPr>
          <a:xfrm>
            <a:off x="71438" y="2078038"/>
            <a:ext cx="4356100" cy="3125787"/>
          </a:xfrm>
        </p:spPr>
      </p:pic>
      <p:pic>
        <p:nvPicPr>
          <p:cNvPr id="12292" name="图片 12291"/>
          <p:cNvPicPr>
            <a:picLocks noChangeAspect="1"/>
          </p:cNvPicPr>
          <p:nvPr/>
        </p:nvPicPr>
        <p:blipFill>
          <a:blip r:embed="rId2"/>
          <a:stretch>
            <a:fillRect/>
          </a:stretch>
        </p:blipFill>
        <p:spPr>
          <a:xfrm>
            <a:off x="4716463" y="2060575"/>
            <a:ext cx="4176712" cy="3176588"/>
          </a:xfrm>
          <a:prstGeom prst="rect">
            <a:avLst/>
          </a:prstGeom>
          <a:noFill/>
          <a:ln w="9525">
            <a:noFill/>
          </a:ln>
        </p:spPr>
      </p:pic>
      <p:sp>
        <p:nvSpPr>
          <p:cNvPr id="32772" name="文本框 12292"/>
          <p:cNvSpPr txBox="1"/>
          <p:nvPr/>
        </p:nvSpPr>
        <p:spPr>
          <a:xfrm>
            <a:off x="250825" y="5516563"/>
            <a:ext cx="8713788" cy="1054100"/>
          </a:xfrm>
          <a:prstGeom prst="rect">
            <a:avLst/>
          </a:prstGeom>
          <a:noFill/>
          <a:ln w="9525">
            <a:noFill/>
          </a:ln>
        </p:spPr>
        <p:txBody>
          <a:bodyPr anchor="t">
            <a:spAutoFit/>
          </a:bodyPr>
          <a:p>
            <a:pPr>
              <a:spcBef>
                <a:spcPct val="50000"/>
              </a:spcBef>
            </a:pPr>
            <a:r>
              <a:rPr lang="zh-CN" altLang="en-US" sz="2100" b="1" dirty="0">
                <a:latin typeface="Arial" panose="020B0604020202020204" pitchFamily="34" charset="0"/>
                <a:ea typeface="楷体_GB2312" pitchFamily="1" charset="-122"/>
              </a:rPr>
              <a:t>设备安装工程是指永久性和临时性生产、动力、起重、运输、传动和医疗、实验等设备的装配、安装工程，以及附属于被安装设备的管线敷设、绝缘、保温、刷油等工程。</a:t>
            </a:r>
            <a:endParaRPr lang="zh-CN" altLang="en-US" sz="2100" b="1" dirty="0">
              <a:latin typeface="Arial" panose="020B0604020202020204" pitchFamily="34" charset="0"/>
              <a:ea typeface="楷体_GB2312" pitchFamily="1"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500" fill="hold"/>
                                        <p:tgtEl>
                                          <p:spTgt spid="12291"/>
                                        </p:tgtEl>
                                        <p:attrNameLst>
                                          <p:attrName>ppt_w</p:attrName>
                                        </p:attrNameLst>
                                      </p:cBhvr>
                                      <p:tavLst>
                                        <p:tav tm="0">
                                          <p:val>
                                            <p:fltVal val="0.000000"/>
                                          </p:val>
                                        </p:tav>
                                        <p:tav tm="100000">
                                          <p:val>
                                            <p:strVal val="#ppt_w"/>
                                          </p:val>
                                        </p:tav>
                                      </p:tavLst>
                                    </p:anim>
                                    <p:anim calcmode="lin" valueType="num">
                                      <p:cBhvr>
                                        <p:cTn id="8" dur="500" fill="hold"/>
                                        <p:tgtEl>
                                          <p:spTgt spid="12291"/>
                                        </p:tgtEl>
                                        <p:attrNameLst>
                                          <p:attrName>ppt_h</p:attrName>
                                        </p:attrNameLst>
                                      </p:cBhvr>
                                      <p:tavLst>
                                        <p:tav tm="0">
                                          <p:val>
                                            <p:fltVal val="0.000000"/>
                                          </p:val>
                                        </p:tav>
                                        <p:tav tm="100000">
                                          <p:val>
                                            <p:strVal val="#ppt_h"/>
                                          </p:val>
                                        </p:tav>
                                      </p:tavLst>
                                    </p:anim>
                                    <p:animEffect transition="in" filter="fade">
                                      <p:cBhvr>
                                        <p:cTn id="9" dur="500"/>
                                        <p:tgtEl>
                                          <p:spTgt spid="12291"/>
                                        </p:tgtEl>
                                      </p:cBhvr>
                                    </p:animEffect>
                                  </p:childTnLst>
                                </p:cTn>
                              </p:par>
                              <p:par>
                                <p:cTn id="10" presetID="53" presetClass="entr" presetSubtype="16" fill="hold" nodeType="withEffect">
                                  <p:stCondLst>
                                    <p:cond delay="0"/>
                                  </p:stCondLst>
                                  <p:childTnLst>
                                    <p:set>
                                      <p:cBhvr>
                                        <p:cTn id="11" dur="1" fill="hold">
                                          <p:stCondLst>
                                            <p:cond delay="0"/>
                                          </p:stCondLst>
                                        </p:cTn>
                                        <p:tgtEl>
                                          <p:spTgt spid="12292"/>
                                        </p:tgtEl>
                                        <p:attrNameLst>
                                          <p:attrName>style.visibility</p:attrName>
                                        </p:attrNameLst>
                                      </p:cBhvr>
                                      <p:to>
                                        <p:strVal val="visible"/>
                                      </p:to>
                                    </p:set>
                                    <p:anim calcmode="lin" valueType="num">
                                      <p:cBhvr>
                                        <p:cTn id="12" dur="500" fill="hold"/>
                                        <p:tgtEl>
                                          <p:spTgt spid="12292"/>
                                        </p:tgtEl>
                                        <p:attrNameLst>
                                          <p:attrName>ppt_w</p:attrName>
                                        </p:attrNameLst>
                                      </p:cBhvr>
                                      <p:tavLst>
                                        <p:tav tm="0">
                                          <p:val>
                                            <p:fltVal val="0.000000"/>
                                          </p:val>
                                        </p:tav>
                                        <p:tav tm="100000">
                                          <p:val>
                                            <p:strVal val="#ppt_w"/>
                                          </p:val>
                                        </p:tav>
                                      </p:tavLst>
                                    </p:anim>
                                    <p:anim calcmode="lin" valueType="num">
                                      <p:cBhvr>
                                        <p:cTn id="13" dur="500" fill="hold"/>
                                        <p:tgtEl>
                                          <p:spTgt spid="12292"/>
                                        </p:tgtEl>
                                        <p:attrNameLst>
                                          <p:attrName>ppt_h</p:attrName>
                                        </p:attrNameLst>
                                      </p:cBhvr>
                                      <p:tavLst>
                                        <p:tav tm="0">
                                          <p:val>
                                            <p:fltVal val="0.000000"/>
                                          </p:val>
                                        </p:tav>
                                        <p:tav tm="100000">
                                          <p:val>
                                            <p:strVal val="#ppt_h"/>
                                          </p:val>
                                        </p:tav>
                                      </p:tavLst>
                                    </p:anim>
                                    <p:animEffect transition="in" filter="fade">
                                      <p:cBhvr>
                                        <p:cTn id="14"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3314" name="图片 13313" descr="07082916503131[1]"/>
          <p:cNvPicPr>
            <a:picLocks noChangeAspect="1"/>
          </p:cNvPicPr>
          <p:nvPr/>
        </p:nvPicPr>
        <p:blipFill>
          <a:blip r:embed="rId1"/>
          <a:stretch>
            <a:fillRect/>
          </a:stretch>
        </p:blipFill>
        <p:spPr>
          <a:xfrm>
            <a:off x="468313" y="2276475"/>
            <a:ext cx="3600450" cy="2701925"/>
          </a:xfrm>
          <a:prstGeom prst="rect">
            <a:avLst/>
          </a:prstGeom>
          <a:noFill/>
          <a:ln w="9525">
            <a:noFill/>
          </a:ln>
        </p:spPr>
      </p:pic>
      <p:pic>
        <p:nvPicPr>
          <p:cNvPr id="13315" name="图片 13314"/>
          <p:cNvPicPr>
            <a:picLocks noChangeAspect="1"/>
          </p:cNvPicPr>
          <p:nvPr/>
        </p:nvPicPr>
        <p:blipFill>
          <a:blip r:embed="rId2"/>
          <a:stretch>
            <a:fillRect/>
          </a:stretch>
        </p:blipFill>
        <p:spPr>
          <a:xfrm>
            <a:off x="4643438" y="2060575"/>
            <a:ext cx="3687762" cy="2903538"/>
          </a:xfrm>
          <a:prstGeom prst="rect">
            <a:avLst/>
          </a:prstGeom>
          <a:noFill/>
          <a:ln w="9525">
            <a:noFill/>
          </a:ln>
        </p:spPr>
      </p:pic>
      <p:sp>
        <p:nvSpPr>
          <p:cNvPr id="33795" name="文本框 13315"/>
          <p:cNvSpPr txBox="1"/>
          <p:nvPr/>
        </p:nvSpPr>
        <p:spPr>
          <a:xfrm>
            <a:off x="3276600" y="692150"/>
            <a:ext cx="2881313" cy="457200"/>
          </a:xfrm>
          <a:prstGeom prst="rect">
            <a:avLst/>
          </a:prstGeom>
          <a:noFill/>
          <a:ln w="9525">
            <a:noFill/>
          </a:ln>
        </p:spPr>
        <p:txBody>
          <a:bodyPr anchor="t">
            <a:spAutoFit/>
          </a:bodyPr>
          <a:p>
            <a:pPr>
              <a:spcBef>
                <a:spcPct val="50000"/>
              </a:spcBef>
            </a:pPr>
            <a:r>
              <a:rPr lang="zh-CN" altLang="en-US" sz="2400" b="1" dirty="0">
                <a:latin typeface="Arial" panose="020B0604020202020204" pitchFamily="34" charset="0"/>
                <a:ea typeface="华文楷体" pitchFamily="2" charset="-122"/>
              </a:rPr>
              <a:t>工程建设其他工作</a:t>
            </a:r>
            <a:endParaRPr lang="zh-CN" altLang="en-US" sz="2400" b="1" dirty="0">
              <a:latin typeface="Arial" panose="020B0604020202020204" pitchFamily="34" charset="0"/>
              <a:ea typeface="华文楷体" pitchFamily="2" charset="-122"/>
            </a:endParaRPr>
          </a:p>
        </p:txBody>
      </p:sp>
      <p:sp>
        <p:nvSpPr>
          <p:cNvPr id="13317" name="文本框 13316"/>
          <p:cNvSpPr txBox="1"/>
          <p:nvPr/>
        </p:nvSpPr>
        <p:spPr>
          <a:xfrm>
            <a:off x="971550" y="5300663"/>
            <a:ext cx="2133600" cy="366712"/>
          </a:xfrm>
          <a:prstGeom prst="rect">
            <a:avLst/>
          </a:prstGeom>
          <a:noFill/>
          <a:ln w="9525">
            <a:noFill/>
          </a:ln>
        </p:spPr>
        <p:txBody>
          <a:bodyPr anchor="t">
            <a:spAutoFit/>
          </a:bodyPr>
          <a:p>
            <a:pPr>
              <a:spcBef>
                <a:spcPct val="50000"/>
              </a:spcBef>
            </a:pPr>
            <a:r>
              <a:rPr lang="zh-CN" altLang="en-US" dirty="0">
                <a:latin typeface="Arial" panose="020B0604020202020204" pitchFamily="34" charset="0"/>
                <a:ea typeface="华文楷体" pitchFamily="2" charset="-122"/>
              </a:rPr>
              <a:t>征地动迁费</a:t>
            </a:r>
            <a:endParaRPr lang="zh-CN" altLang="en-US" dirty="0">
              <a:latin typeface="Arial" panose="020B0604020202020204" pitchFamily="34" charset="0"/>
              <a:ea typeface="华文楷体" pitchFamily="2" charset="-122"/>
            </a:endParaRPr>
          </a:p>
        </p:txBody>
      </p:sp>
      <p:sp>
        <p:nvSpPr>
          <p:cNvPr id="13318" name="文本框 13317"/>
          <p:cNvSpPr txBox="1"/>
          <p:nvPr/>
        </p:nvSpPr>
        <p:spPr>
          <a:xfrm>
            <a:off x="5940425" y="5229225"/>
            <a:ext cx="1981200" cy="641350"/>
          </a:xfrm>
          <a:prstGeom prst="rect">
            <a:avLst/>
          </a:prstGeom>
          <a:noFill/>
          <a:ln w="9525">
            <a:noFill/>
          </a:ln>
        </p:spPr>
        <p:txBody>
          <a:bodyPr anchor="t">
            <a:spAutoFit/>
          </a:bodyPr>
          <a:p>
            <a:pPr>
              <a:spcBef>
                <a:spcPct val="50000"/>
              </a:spcBef>
            </a:pPr>
            <a:r>
              <a:rPr lang="zh-CN" altLang="en-US" dirty="0">
                <a:latin typeface="Arial" panose="020B0604020202020204" pitchFamily="34" charset="0"/>
                <a:ea typeface="华文楷体" pitchFamily="2" charset="-122"/>
              </a:rPr>
              <a:t>办公和生产家具购置费</a:t>
            </a:r>
            <a:endParaRPr lang="zh-CN" altLang="en-US" dirty="0">
              <a:latin typeface="Arial" panose="020B0604020202020204" pitchFamily="34" charset="0"/>
              <a:ea typeface="华文楷体" pitchFamily="2" charset="-122"/>
            </a:endParaRPr>
          </a:p>
        </p:txBody>
      </p:sp>
      <p:sp>
        <p:nvSpPr>
          <p:cNvPr id="13319" name="文本框 13318"/>
          <p:cNvSpPr txBox="1"/>
          <p:nvPr/>
        </p:nvSpPr>
        <p:spPr>
          <a:xfrm>
            <a:off x="468313" y="5876925"/>
            <a:ext cx="8496300" cy="1535113"/>
          </a:xfrm>
          <a:prstGeom prst="rect">
            <a:avLst/>
          </a:prstGeom>
          <a:noFill/>
          <a:ln w="9525">
            <a:noFill/>
          </a:ln>
        </p:spPr>
        <p:txBody>
          <a:bodyPr>
            <a:spAutoFit/>
          </a:bodyPr>
          <a:p>
            <a:r>
              <a:rPr lang="zh-CN" altLang="en-US" sz="2100" b="1" noProof="1" dirty="0">
                <a:latin typeface="楷体_GB2312" pitchFamily="1" charset="-122"/>
                <a:ea typeface="楷体_GB2312" pitchFamily="1" charset="-122"/>
                <a:cs typeface="+mn-cs"/>
              </a:rPr>
              <a:t>工程建设其他工作是指上述三项工作之外而与建设项目有关的各项工作</a:t>
            </a:r>
            <a:r>
              <a:rPr lang="zh-CN" altLang="en-US" sz="2100" noProof="1" dirty="0">
                <a:latin typeface="楷体_GB2312" pitchFamily="1" charset="-122"/>
                <a:ea typeface="楷体_GB2312" pitchFamily="1" charset="-122"/>
                <a:cs typeface="+mn-cs"/>
              </a:rPr>
              <a:t> </a:t>
            </a:r>
            <a:endParaRPr lang="zh-CN" altLang="en-US" sz="2100" noProof="1" dirty="0">
              <a:latin typeface="楷体_GB2312" pitchFamily="1" charset="-122"/>
              <a:ea typeface="楷体_GB2312" pitchFamily="1" charset="-122"/>
            </a:endParaRPr>
          </a:p>
          <a:p>
            <a:pPr algn="ctr"/>
            <a:endParaRPr lang="zh-CN" altLang="en-US" sz="2100" noProof="1" dirty="0">
              <a:solidFill>
                <a:srgbClr val="0000FF"/>
              </a:solidFill>
              <a:latin typeface="楷体_GB2312" pitchFamily="1" charset="-122"/>
              <a:ea typeface="楷体_GB2312" pitchFamily="1" charset="-122"/>
            </a:endParaRPr>
          </a:p>
          <a:p>
            <a:pPr algn="ctr">
              <a:spcBef>
                <a:spcPct val="50000"/>
              </a:spcBef>
            </a:pPr>
            <a:endParaRPr lang="zh-CN" altLang="en-US" sz="2100" noProof="1" dirty="0">
              <a:effectLst>
                <a:outerShdw blurRad="38100" dist="38100" dir="2700000">
                  <a:srgbClr val="FFFFFF"/>
                </a:outerShdw>
              </a:effectLst>
              <a:latin typeface="楷体_GB2312" pitchFamily="1" charset="-122"/>
              <a:ea typeface="楷体_GB2312" pitchFamily="1"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000000"/>
                                          </p:val>
                                        </p:tav>
                                        <p:tav tm="100000">
                                          <p:val>
                                            <p:strVal val="#ppt_w"/>
                                          </p:val>
                                        </p:tav>
                                      </p:tavLst>
                                    </p:anim>
                                    <p:anim calcmode="lin" valueType="num">
                                      <p:cBhvr>
                                        <p:cTn id="8" dur="500" fill="hold"/>
                                        <p:tgtEl>
                                          <p:spTgt spid="13314"/>
                                        </p:tgtEl>
                                        <p:attrNameLst>
                                          <p:attrName>ppt_h</p:attrName>
                                        </p:attrNameLst>
                                      </p:cBhvr>
                                      <p:tavLst>
                                        <p:tav tm="0">
                                          <p:val>
                                            <p:fltVal val="0.000000"/>
                                          </p:val>
                                        </p:tav>
                                        <p:tav tm="100000">
                                          <p:val>
                                            <p:strVal val="#ppt_h"/>
                                          </p:val>
                                        </p:tav>
                                      </p:tavLst>
                                    </p:anim>
                                    <p:animEffect transition="in" filter="fade">
                                      <p:cBhvr>
                                        <p:cTn id="9" dur="500"/>
                                        <p:tgtEl>
                                          <p:spTgt spid="1331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3317"/>
                                        </p:tgtEl>
                                        <p:attrNameLst>
                                          <p:attrName>style.visibility</p:attrName>
                                        </p:attrNameLst>
                                      </p:cBhvr>
                                      <p:to>
                                        <p:strVal val="visible"/>
                                      </p:to>
                                    </p:set>
                                    <p:anim calcmode="lin" valueType="num">
                                      <p:cBhvr>
                                        <p:cTn id="12" dur="500" fill="hold"/>
                                        <p:tgtEl>
                                          <p:spTgt spid="13317"/>
                                        </p:tgtEl>
                                        <p:attrNameLst>
                                          <p:attrName>ppt_w</p:attrName>
                                        </p:attrNameLst>
                                      </p:cBhvr>
                                      <p:tavLst>
                                        <p:tav tm="0">
                                          <p:val>
                                            <p:fltVal val="0.000000"/>
                                          </p:val>
                                        </p:tav>
                                        <p:tav tm="100000">
                                          <p:val>
                                            <p:strVal val="#ppt_w"/>
                                          </p:val>
                                        </p:tav>
                                      </p:tavLst>
                                    </p:anim>
                                    <p:anim calcmode="lin" valueType="num">
                                      <p:cBhvr>
                                        <p:cTn id="13" dur="500" fill="hold"/>
                                        <p:tgtEl>
                                          <p:spTgt spid="13317"/>
                                        </p:tgtEl>
                                        <p:attrNameLst>
                                          <p:attrName>ppt_h</p:attrName>
                                        </p:attrNameLst>
                                      </p:cBhvr>
                                      <p:tavLst>
                                        <p:tav tm="0">
                                          <p:val>
                                            <p:fltVal val="0.000000"/>
                                          </p:val>
                                        </p:tav>
                                        <p:tav tm="100000">
                                          <p:val>
                                            <p:strVal val="#ppt_h"/>
                                          </p:val>
                                        </p:tav>
                                      </p:tavLst>
                                    </p:anim>
                                    <p:animEffect transition="in" filter="fade">
                                      <p:cBhvr>
                                        <p:cTn id="14" dur="500"/>
                                        <p:tgtEl>
                                          <p:spTgt spid="1331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3318"/>
                                        </p:tgtEl>
                                        <p:attrNameLst>
                                          <p:attrName>style.visibility</p:attrName>
                                        </p:attrNameLst>
                                      </p:cBhvr>
                                      <p:to>
                                        <p:strVal val="visible"/>
                                      </p:to>
                                    </p:set>
                                    <p:anim calcmode="lin" valueType="num">
                                      <p:cBhvr>
                                        <p:cTn id="17" dur="500" fill="hold"/>
                                        <p:tgtEl>
                                          <p:spTgt spid="13318"/>
                                        </p:tgtEl>
                                        <p:attrNameLst>
                                          <p:attrName>ppt_w</p:attrName>
                                        </p:attrNameLst>
                                      </p:cBhvr>
                                      <p:tavLst>
                                        <p:tav tm="0">
                                          <p:val>
                                            <p:fltVal val="0.000000"/>
                                          </p:val>
                                        </p:tav>
                                        <p:tav tm="100000">
                                          <p:val>
                                            <p:strVal val="#ppt_w"/>
                                          </p:val>
                                        </p:tav>
                                      </p:tavLst>
                                    </p:anim>
                                    <p:anim calcmode="lin" valueType="num">
                                      <p:cBhvr>
                                        <p:cTn id="18" dur="500" fill="hold"/>
                                        <p:tgtEl>
                                          <p:spTgt spid="13318"/>
                                        </p:tgtEl>
                                        <p:attrNameLst>
                                          <p:attrName>ppt_h</p:attrName>
                                        </p:attrNameLst>
                                      </p:cBhvr>
                                      <p:tavLst>
                                        <p:tav tm="0">
                                          <p:val>
                                            <p:fltVal val="0.000000"/>
                                          </p:val>
                                        </p:tav>
                                        <p:tav tm="100000">
                                          <p:val>
                                            <p:strVal val="#ppt_h"/>
                                          </p:val>
                                        </p:tav>
                                      </p:tavLst>
                                    </p:anim>
                                    <p:animEffect transition="in" filter="fade">
                                      <p:cBhvr>
                                        <p:cTn id="19" dur="500"/>
                                        <p:tgtEl>
                                          <p:spTgt spid="13318"/>
                                        </p:tgtEl>
                                      </p:cBhvr>
                                    </p:animEffect>
                                  </p:childTnLst>
                                </p:cTn>
                              </p:par>
                              <p:par>
                                <p:cTn id="20" presetID="53" presetClass="entr" presetSubtype="16" fill="hold" nodeType="withEffect">
                                  <p:stCondLst>
                                    <p:cond delay="0"/>
                                  </p:stCondLst>
                                  <p:childTnLst>
                                    <p:set>
                                      <p:cBhvr>
                                        <p:cTn id="21" dur="1" fill="hold">
                                          <p:stCondLst>
                                            <p:cond delay="0"/>
                                          </p:stCondLst>
                                        </p:cTn>
                                        <p:tgtEl>
                                          <p:spTgt spid="13315"/>
                                        </p:tgtEl>
                                        <p:attrNameLst>
                                          <p:attrName>style.visibility</p:attrName>
                                        </p:attrNameLst>
                                      </p:cBhvr>
                                      <p:to>
                                        <p:strVal val="visible"/>
                                      </p:to>
                                    </p:set>
                                    <p:anim calcmode="lin" valueType="num">
                                      <p:cBhvr>
                                        <p:cTn id="22" dur="500" fill="hold"/>
                                        <p:tgtEl>
                                          <p:spTgt spid="13315"/>
                                        </p:tgtEl>
                                        <p:attrNameLst>
                                          <p:attrName>ppt_w</p:attrName>
                                        </p:attrNameLst>
                                      </p:cBhvr>
                                      <p:tavLst>
                                        <p:tav tm="0">
                                          <p:val>
                                            <p:fltVal val="0.000000"/>
                                          </p:val>
                                        </p:tav>
                                        <p:tav tm="100000">
                                          <p:val>
                                            <p:strVal val="#ppt_w"/>
                                          </p:val>
                                        </p:tav>
                                      </p:tavLst>
                                    </p:anim>
                                    <p:anim calcmode="lin" valueType="num">
                                      <p:cBhvr>
                                        <p:cTn id="23" dur="500" fill="hold"/>
                                        <p:tgtEl>
                                          <p:spTgt spid="13315"/>
                                        </p:tgtEl>
                                        <p:attrNameLst>
                                          <p:attrName>ppt_h</p:attrName>
                                        </p:attrNameLst>
                                      </p:cBhvr>
                                      <p:tavLst>
                                        <p:tav tm="0">
                                          <p:val>
                                            <p:fltVal val="0.000000"/>
                                          </p:val>
                                        </p:tav>
                                        <p:tav tm="100000">
                                          <p:val>
                                            <p:strVal val="#ppt_h"/>
                                          </p:val>
                                        </p:tav>
                                      </p:tavLst>
                                    </p:anim>
                                    <p:animEffect transition="in" filter="fade">
                                      <p:cBhvr>
                                        <p:cTn id="24" dur="5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14337"/>
          <p:cNvSpPr>
            <a:spLocks noGrp="1"/>
          </p:cNvSpPr>
          <p:nvPr>
            <p:ph type="title"/>
          </p:nvPr>
        </p:nvSpPr>
        <p:spPr>
          <a:xfrm>
            <a:off x="655638" y="512763"/>
            <a:ext cx="7778750" cy="735012"/>
          </a:xfrm>
        </p:spPr>
        <p:txBody>
          <a:bodyPr anchor="b"/>
          <a:p>
            <a:r>
              <a:rPr lang="en-US" altLang="zh-CN" dirty="0">
                <a:solidFill>
                  <a:srgbClr val="009900"/>
                </a:solidFill>
                <a:latin typeface="宋体" panose="02010600030101010101" pitchFamily="2" charset="-122"/>
              </a:rPr>
              <a:t>1.1.2</a:t>
            </a:r>
            <a:r>
              <a:rPr lang="zh-CN" altLang="en-US" dirty="0">
                <a:solidFill>
                  <a:srgbClr val="009900"/>
                </a:solidFill>
                <a:latin typeface="宋体" panose="02010600030101010101" pitchFamily="2" charset="-122"/>
              </a:rPr>
              <a:t>建设项目</a:t>
            </a:r>
            <a:endParaRPr lang="zh-CN" altLang="en-US" dirty="0">
              <a:solidFill>
                <a:srgbClr val="009900"/>
              </a:solidFill>
              <a:latin typeface="宋体" panose="02010600030101010101" pitchFamily="2" charset="-122"/>
            </a:endParaRPr>
          </a:p>
        </p:txBody>
      </p:sp>
      <p:sp>
        <p:nvSpPr>
          <p:cNvPr id="34818" name="文本占位符 14338"/>
          <p:cNvSpPr>
            <a:spLocks noGrp="1"/>
          </p:cNvSpPr>
          <p:nvPr>
            <p:ph idx="1"/>
          </p:nvPr>
        </p:nvSpPr>
        <p:spPr>
          <a:xfrm>
            <a:off x="827088" y="1844675"/>
            <a:ext cx="7561262" cy="4176713"/>
          </a:xfrm>
        </p:spPr>
        <p:txBody>
          <a:bodyPr anchor="t"/>
          <a:p>
            <a:pPr>
              <a:lnSpc>
                <a:spcPct val="80000"/>
              </a:lnSpc>
              <a:buNone/>
            </a:pPr>
            <a:r>
              <a:rPr lang="en-US" altLang="zh-CN" sz="2800" b="1" dirty="0">
                <a:solidFill>
                  <a:srgbClr val="0000FF"/>
                </a:solidFill>
                <a:latin typeface="隶书" pitchFamily="1" charset="-122"/>
                <a:ea typeface="隶书" pitchFamily="1" charset="-122"/>
              </a:rPr>
              <a:t>1. </a:t>
            </a:r>
            <a:r>
              <a:rPr lang="zh-CN" altLang="en-US" sz="2800" b="1" dirty="0">
                <a:solidFill>
                  <a:srgbClr val="0000FF"/>
                </a:solidFill>
                <a:latin typeface="隶书" pitchFamily="1" charset="-122"/>
                <a:ea typeface="隶书" pitchFamily="1" charset="-122"/>
              </a:rPr>
              <a:t>概念</a:t>
            </a:r>
            <a:r>
              <a:rPr lang="en-US" altLang="zh-CN" sz="2800" b="1" dirty="0">
                <a:solidFill>
                  <a:srgbClr val="0000FF"/>
                </a:solidFill>
                <a:latin typeface="隶书" pitchFamily="1" charset="-122"/>
                <a:ea typeface="隶书" pitchFamily="1" charset="-122"/>
              </a:rPr>
              <a:t>:</a:t>
            </a:r>
            <a:endParaRPr lang="en-US" altLang="zh-CN" sz="2800" b="1" dirty="0">
              <a:solidFill>
                <a:srgbClr val="0000FF"/>
              </a:solidFill>
              <a:latin typeface="隶书" pitchFamily="1" charset="-122"/>
              <a:ea typeface="隶书" pitchFamily="1" charset="-122"/>
            </a:endParaRPr>
          </a:p>
          <a:p>
            <a:pPr>
              <a:lnSpc>
                <a:spcPct val="80000"/>
              </a:lnSpc>
              <a:buNone/>
            </a:pPr>
            <a:r>
              <a:rPr lang="en-US" altLang="zh-CN"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指具有设计任务书和总体规划、经济上实行独立核算、管理上具有独立组织形式的基本建设单位。</a:t>
            </a:r>
            <a:r>
              <a:rPr lang="zh-CN" altLang="en-US" sz="2400" dirty="0"/>
              <a:t> </a:t>
            </a:r>
            <a:endParaRPr lang="zh-CN" altLang="en-US" sz="2400" dirty="0">
              <a:latin typeface="楷体_GB2312" pitchFamily="1" charset="-122"/>
              <a:ea typeface="楷体_GB2312" pitchFamily="1" charset="-122"/>
            </a:endParaRPr>
          </a:p>
          <a:p>
            <a:pPr>
              <a:lnSpc>
                <a:spcPct val="80000"/>
              </a:lnSpc>
              <a:buNone/>
            </a:pPr>
            <a:r>
              <a:rPr lang="en-US" altLang="zh-CN" sz="2800" b="1" dirty="0">
                <a:solidFill>
                  <a:srgbClr val="0000FF"/>
                </a:solidFill>
                <a:latin typeface="隶书" pitchFamily="1" charset="-122"/>
                <a:ea typeface="隶书" pitchFamily="1" charset="-122"/>
              </a:rPr>
              <a:t>2. </a:t>
            </a:r>
            <a:r>
              <a:rPr lang="zh-CN" altLang="en-US" sz="2800" b="1" dirty="0">
                <a:solidFill>
                  <a:srgbClr val="0000FF"/>
                </a:solidFill>
                <a:latin typeface="隶书" pitchFamily="1" charset="-122"/>
                <a:ea typeface="隶书" pitchFamily="1" charset="-122"/>
              </a:rPr>
              <a:t>分类</a:t>
            </a:r>
            <a:r>
              <a:rPr lang="en-US" altLang="zh-CN" sz="2800" b="1" dirty="0">
                <a:solidFill>
                  <a:srgbClr val="0000FF"/>
                </a:solidFill>
                <a:latin typeface="隶书" pitchFamily="1" charset="-122"/>
                <a:ea typeface="隶书" pitchFamily="1" charset="-122"/>
              </a:rPr>
              <a:t>:</a:t>
            </a:r>
            <a:endParaRPr lang="en-US" altLang="zh-CN" sz="2800" b="1" dirty="0">
              <a:solidFill>
                <a:srgbClr val="0000FF"/>
              </a:solidFill>
              <a:latin typeface="隶书" pitchFamily="1" charset="-122"/>
              <a:ea typeface="隶书" pitchFamily="1" charset="-122"/>
            </a:endParaRPr>
          </a:p>
          <a:p>
            <a:pPr>
              <a:lnSpc>
                <a:spcPct val="80000"/>
              </a:lnSpc>
              <a:buNone/>
            </a:pPr>
            <a:r>
              <a:rPr lang="zh-CN" altLang="en-US" sz="2400" b="1" dirty="0">
                <a:latin typeface="楷体_GB2312" pitchFamily="1" charset="-122"/>
                <a:ea typeface="楷体_GB2312" pitchFamily="1" charset="-122"/>
              </a:rPr>
              <a:t>（</a:t>
            </a:r>
            <a:r>
              <a:rPr lang="en-US" altLang="zh-CN" sz="2400" b="1" dirty="0">
                <a:latin typeface="楷体_GB2312" pitchFamily="1" charset="-122"/>
                <a:ea typeface="楷体_GB2312" pitchFamily="1" charset="-122"/>
              </a:rPr>
              <a:t>1</a:t>
            </a:r>
            <a:r>
              <a:rPr lang="zh-CN" altLang="en-US" sz="2400" b="1" dirty="0">
                <a:latin typeface="楷体_GB2312" pitchFamily="1" charset="-122"/>
                <a:ea typeface="楷体_GB2312" pitchFamily="1" charset="-122"/>
              </a:rPr>
              <a:t>）按建设项目的建设性质分类：可分为基本建设项目和更新改造项目。 </a:t>
            </a:r>
            <a:endParaRPr lang="zh-CN" altLang="en-US" sz="2400" b="1" dirty="0">
              <a:latin typeface="楷体_GB2312" pitchFamily="1" charset="-122"/>
              <a:ea typeface="楷体_GB2312" pitchFamily="1" charset="-122"/>
            </a:endParaRPr>
          </a:p>
          <a:p>
            <a:pPr>
              <a:lnSpc>
                <a:spcPct val="80000"/>
              </a:lnSpc>
              <a:buNone/>
            </a:pPr>
            <a:r>
              <a:rPr lang="zh-CN" altLang="en-US" sz="2400" b="1" dirty="0">
                <a:latin typeface="楷体_GB2312" pitchFamily="1" charset="-122"/>
                <a:ea typeface="楷体_GB2312" pitchFamily="1" charset="-122"/>
              </a:rPr>
              <a:t>（</a:t>
            </a:r>
            <a:r>
              <a:rPr lang="en-US" altLang="zh-CN" sz="2400" b="1" dirty="0">
                <a:latin typeface="楷体_GB2312" pitchFamily="1" charset="-122"/>
                <a:ea typeface="楷体_GB2312" pitchFamily="1" charset="-122"/>
              </a:rPr>
              <a:t>2</a:t>
            </a:r>
            <a:r>
              <a:rPr lang="zh-CN" altLang="en-US" sz="2400" b="1" dirty="0">
                <a:latin typeface="楷体_GB2312" pitchFamily="1" charset="-122"/>
                <a:ea typeface="楷体_GB2312" pitchFamily="1" charset="-122"/>
              </a:rPr>
              <a:t>）按建设项目的用途分类：按建设项目在国民经济各部门中的作用，可分为生产性建设项目和非生产性建设项目。 </a:t>
            </a:r>
            <a:endParaRPr lang="zh-CN" altLang="en-US" sz="2400" b="1" dirty="0">
              <a:latin typeface="楷体_GB2312" pitchFamily="1" charset="-122"/>
              <a:ea typeface="楷体_GB2312" pitchFamily="1" charset="-122"/>
            </a:endParaRPr>
          </a:p>
          <a:p>
            <a:pPr>
              <a:lnSpc>
                <a:spcPct val="80000"/>
              </a:lnSpc>
              <a:buNone/>
            </a:pPr>
            <a:r>
              <a:rPr lang="zh-CN" altLang="en-US" sz="2400" b="1" dirty="0">
                <a:latin typeface="楷体_GB2312" pitchFamily="1" charset="-122"/>
                <a:ea typeface="楷体_GB2312" pitchFamily="1" charset="-122"/>
              </a:rPr>
              <a:t>（</a:t>
            </a:r>
            <a:r>
              <a:rPr lang="en-US" altLang="zh-CN" sz="2400" b="1" dirty="0">
                <a:latin typeface="楷体_GB2312" pitchFamily="1" charset="-122"/>
                <a:ea typeface="楷体_GB2312" pitchFamily="1" charset="-122"/>
              </a:rPr>
              <a:t>3</a:t>
            </a:r>
            <a:r>
              <a:rPr lang="zh-CN" altLang="en-US" sz="2400" b="1" dirty="0">
                <a:latin typeface="楷体_GB2312" pitchFamily="1" charset="-122"/>
                <a:ea typeface="楷体_GB2312" pitchFamily="1" charset="-122"/>
              </a:rPr>
              <a:t>）按建设项目规模分类：可划分为大型建设项目、中型建设项目和小型建设项目。</a:t>
            </a:r>
            <a:r>
              <a:rPr lang="zh-CN" altLang="en-US" sz="2600" b="1" dirty="0"/>
              <a:t> </a:t>
            </a:r>
            <a:endParaRPr lang="zh-CN" altLang="en-US" sz="2600" b="1" dirty="0"/>
          </a:p>
        </p:txBody>
      </p:sp>
      <p:sp>
        <p:nvSpPr>
          <p:cNvPr id="34819" name="文本框 14339"/>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7169"/>
          <p:cNvSpPr txBox="1"/>
          <p:nvPr/>
        </p:nvSpPr>
        <p:spPr>
          <a:xfrm>
            <a:off x="468313" y="2276475"/>
            <a:ext cx="8351837" cy="1189038"/>
          </a:xfrm>
          <a:prstGeom prst="rect">
            <a:avLst/>
          </a:prstGeom>
          <a:noFill/>
          <a:ln w="9525">
            <a:noFill/>
          </a:ln>
        </p:spPr>
        <p:txBody>
          <a:bodyPr anchor="t">
            <a:spAutoFit/>
          </a:bodyPr>
          <a:p>
            <a:pPr marL="457200" indent="-457200" eaLnBrk="0" hangingPunct="0">
              <a:buClr>
                <a:schemeClr val="accent1"/>
              </a:buClr>
              <a:buFont typeface="Wingdings" panose="05000000000000000000" pitchFamily="2" charset="2"/>
              <a:buChar char="Ø"/>
            </a:pPr>
            <a:r>
              <a:rPr lang="zh-CN" altLang="en-US" sz="2400" b="1" dirty="0">
                <a:solidFill>
                  <a:srgbClr val="000000"/>
                </a:solidFill>
                <a:latin typeface="楷体_GB2312" pitchFamily="1" charset="-122"/>
                <a:ea typeface="楷体_GB2312" pitchFamily="1" charset="-122"/>
              </a:rPr>
              <a:t>（1）平时成绩（40%）：到课率，课堂表现，学生遵守纪律以及上课积极参与情况，平时作业情况。</a:t>
            </a:r>
            <a:endParaRPr lang="zh-CN" altLang="en-US" sz="2400" b="1" dirty="0">
              <a:solidFill>
                <a:srgbClr val="000000"/>
              </a:solidFill>
              <a:latin typeface="楷体_GB2312" pitchFamily="1" charset="-122"/>
              <a:ea typeface="楷体_GB2312" pitchFamily="1" charset="-122"/>
            </a:endParaRPr>
          </a:p>
          <a:p>
            <a:pPr marL="457200" indent="-457200" eaLnBrk="0" hangingPunct="0">
              <a:buClr>
                <a:schemeClr val="accent1"/>
              </a:buClr>
              <a:buFont typeface="Wingdings" panose="05000000000000000000" pitchFamily="2" charset="2"/>
              <a:buChar char="Ø"/>
            </a:pPr>
            <a:r>
              <a:rPr lang="zh-CN" altLang="en-US" sz="2400" b="1" dirty="0">
                <a:solidFill>
                  <a:srgbClr val="000000"/>
                </a:solidFill>
                <a:latin typeface="楷体_GB2312" pitchFamily="1" charset="-122"/>
                <a:ea typeface="楷体_GB2312" pitchFamily="1" charset="-122"/>
              </a:rPr>
              <a:t>（2）期末考试（60%）：笔试，闭卷</a:t>
            </a:r>
            <a:endParaRPr lang="zh-CN" altLang="en-US" sz="2400" b="1" dirty="0">
              <a:solidFill>
                <a:srgbClr val="000000"/>
              </a:solidFill>
              <a:latin typeface="楷体_GB2312" pitchFamily="1" charset="-122"/>
              <a:ea typeface="楷体_GB2312" pitchFamily="1" charset="-122"/>
            </a:endParaRPr>
          </a:p>
        </p:txBody>
      </p:sp>
      <p:sp>
        <p:nvSpPr>
          <p:cNvPr id="8194" name="文本框 7170"/>
          <p:cNvSpPr txBox="1"/>
          <p:nvPr/>
        </p:nvSpPr>
        <p:spPr>
          <a:xfrm>
            <a:off x="1042988" y="981075"/>
            <a:ext cx="6911975" cy="519113"/>
          </a:xfrm>
          <a:prstGeom prst="rect">
            <a:avLst/>
          </a:prstGeom>
          <a:noFill/>
          <a:ln w="9525">
            <a:noFill/>
          </a:ln>
        </p:spPr>
        <p:txBody>
          <a:bodyPr anchor="t">
            <a:spAutoFit/>
          </a:bodyPr>
          <a:p>
            <a:pPr>
              <a:spcBef>
                <a:spcPct val="50000"/>
              </a:spcBef>
            </a:pPr>
            <a:r>
              <a:rPr lang="zh-CN" altLang="en-US" sz="2800" b="1" dirty="0">
                <a:solidFill>
                  <a:schemeClr val="bg1"/>
                </a:solidFill>
                <a:latin typeface="Arial" panose="020B0604020202020204" pitchFamily="34" charset="0"/>
                <a:ea typeface="楷体_GB2312" pitchFamily="1" charset="-122"/>
              </a:rPr>
              <a:t>三、考核方案设计</a:t>
            </a:r>
            <a:endParaRPr lang="zh-CN" altLang="en-US" sz="2800" b="1" dirty="0">
              <a:solidFill>
                <a:schemeClr val="bg1"/>
              </a:solidFill>
              <a:latin typeface="Arial" panose="020B0604020202020204" pitchFamily="34" charset="0"/>
              <a:ea typeface="楷体_GB2312" pitchFamily="1" charset="-122"/>
            </a:endParaRPr>
          </a:p>
        </p:txBody>
      </p:sp>
    </p:spTree>
  </p:cSld>
  <p:clrMapOvr>
    <a:masterClrMapping/>
  </p:clrMapOvr>
  <p:transition spd="med">
    <p:cover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5361"/>
          <p:cNvSpPr>
            <a:spLocks noGrp="1"/>
          </p:cNvSpPr>
          <p:nvPr>
            <p:ph type="title"/>
          </p:nvPr>
        </p:nvSpPr>
        <p:spPr>
          <a:xfrm>
            <a:off x="655638" y="512763"/>
            <a:ext cx="7778750" cy="735012"/>
          </a:xfrm>
        </p:spPr>
        <p:txBody>
          <a:bodyPr anchor="b"/>
          <a:p>
            <a:r>
              <a:rPr lang="en-US" altLang="zh-CN" sz="2500" dirty="0">
                <a:solidFill>
                  <a:srgbClr val="009900"/>
                </a:solidFill>
                <a:latin typeface="宋体" panose="02010600030101010101" pitchFamily="2" charset="-122"/>
              </a:rPr>
              <a:t>1.1.2</a:t>
            </a:r>
            <a:r>
              <a:rPr lang="zh-CN" altLang="en-US" sz="2500" dirty="0">
                <a:solidFill>
                  <a:srgbClr val="009900"/>
                </a:solidFill>
                <a:latin typeface="宋体" panose="02010600030101010101" pitchFamily="2" charset="-122"/>
              </a:rPr>
              <a:t>建设项目</a:t>
            </a:r>
            <a:endParaRPr lang="zh-CN" altLang="en-US" sz="2500" dirty="0">
              <a:solidFill>
                <a:srgbClr val="009900"/>
              </a:solidFill>
              <a:latin typeface="宋体" panose="02010600030101010101" pitchFamily="2" charset="-122"/>
            </a:endParaRPr>
          </a:p>
        </p:txBody>
      </p:sp>
      <p:sp>
        <p:nvSpPr>
          <p:cNvPr id="35842" name="文本占位符 15362"/>
          <p:cNvSpPr>
            <a:spLocks noGrp="1"/>
          </p:cNvSpPr>
          <p:nvPr>
            <p:ph idx="1"/>
          </p:nvPr>
        </p:nvSpPr>
        <p:spPr>
          <a:xfrm>
            <a:off x="827088" y="1916113"/>
            <a:ext cx="7416800" cy="4248150"/>
          </a:xfrm>
        </p:spPr>
        <p:txBody>
          <a:bodyPr anchor="t"/>
          <a:p>
            <a:pPr>
              <a:buNone/>
            </a:pPr>
            <a:r>
              <a:rPr lang="zh-CN" altLang="en-US"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a:t>
            </a:r>
            <a:r>
              <a:rPr lang="en-US" altLang="zh-CN" sz="2400" b="1" dirty="0">
                <a:latin typeface="楷体_GB2312" pitchFamily="1" charset="-122"/>
                <a:ea typeface="楷体_GB2312" pitchFamily="1" charset="-122"/>
              </a:rPr>
              <a:t>4</a:t>
            </a:r>
            <a:r>
              <a:rPr lang="zh-CN" altLang="en-US" sz="2400" b="1" dirty="0">
                <a:latin typeface="楷体_GB2312" pitchFamily="1" charset="-122"/>
                <a:ea typeface="楷体_GB2312" pitchFamily="1" charset="-122"/>
              </a:rPr>
              <a:t>）按行业性质和特点分类：可分为竞争性项目、基础性项目和公益性项目。</a:t>
            </a:r>
            <a:endParaRPr lang="zh-CN" altLang="en-US" sz="2400" b="1" dirty="0">
              <a:latin typeface="楷体_GB2312" pitchFamily="1" charset="-122"/>
              <a:ea typeface="楷体_GB2312" pitchFamily="1" charset="-122"/>
            </a:endParaRPr>
          </a:p>
          <a:p>
            <a:pPr>
              <a:buNone/>
            </a:pPr>
            <a:r>
              <a:rPr lang="zh-CN" altLang="en-US" sz="2800" b="1" dirty="0">
                <a:solidFill>
                  <a:srgbClr val="0000FF"/>
                </a:solidFill>
                <a:latin typeface="隶书" pitchFamily="1" charset="-122"/>
                <a:ea typeface="隶书" pitchFamily="1" charset="-122"/>
              </a:rPr>
              <a:t> </a:t>
            </a:r>
            <a:r>
              <a:rPr lang="en-US" altLang="zh-CN" sz="2800" b="1" dirty="0">
                <a:solidFill>
                  <a:srgbClr val="0000FF"/>
                </a:solidFill>
                <a:latin typeface="隶书" pitchFamily="1" charset="-122"/>
                <a:ea typeface="隶书" pitchFamily="1" charset="-122"/>
              </a:rPr>
              <a:t>3. </a:t>
            </a:r>
            <a:r>
              <a:rPr lang="zh-CN" altLang="en-US" sz="2800" b="1" dirty="0">
                <a:solidFill>
                  <a:srgbClr val="0000FF"/>
                </a:solidFill>
                <a:latin typeface="隶书" pitchFamily="1" charset="-122"/>
                <a:ea typeface="隶书" pitchFamily="1" charset="-122"/>
              </a:rPr>
              <a:t>组成</a:t>
            </a:r>
            <a:endParaRPr lang="zh-CN" altLang="en-US" sz="2800" b="1" dirty="0">
              <a:solidFill>
                <a:srgbClr val="0000FF"/>
              </a:solidFill>
              <a:latin typeface="隶书" pitchFamily="1" charset="-122"/>
              <a:ea typeface="隶书" pitchFamily="1" charset="-122"/>
            </a:endParaRPr>
          </a:p>
          <a:p>
            <a:pPr>
              <a:buNone/>
            </a:pPr>
            <a:r>
              <a:rPr lang="zh-CN" altLang="en-US"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按照建设管理和合理确定工程造价的需要，划分为建设项目、单项工程、单位工程、分部工程、分项工程五个项目层次。</a:t>
            </a:r>
            <a:endParaRPr lang="zh-CN" altLang="en-US" sz="2400" b="1" dirty="0">
              <a:latin typeface="楷体_GB2312" pitchFamily="1" charset="-122"/>
              <a:ea typeface="楷体_GB2312" pitchFamily="1" charset="-122"/>
            </a:endParaRPr>
          </a:p>
          <a:p>
            <a:pPr>
              <a:buNone/>
            </a:pPr>
            <a:endParaRPr lang="zh-CN" altLang="en-US" b="1" dirty="0">
              <a:latin typeface="楷体_GB2312" pitchFamily="1" charset="-122"/>
              <a:ea typeface="楷体_GB2312" pitchFamily="1" charset="-122"/>
            </a:endParaRPr>
          </a:p>
        </p:txBody>
      </p:sp>
      <p:sp>
        <p:nvSpPr>
          <p:cNvPr id="35843" name="文本框 15363"/>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6385"/>
          <p:cNvSpPr>
            <a:spLocks noGrp="1"/>
          </p:cNvSpPr>
          <p:nvPr>
            <p:ph type="title"/>
          </p:nvPr>
        </p:nvSpPr>
        <p:spPr/>
        <p:txBody>
          <a:bodyPr anchor="b"/>
          <a:p>
            <a:r>
              <a:rPr lang="zh-CN" altLang="en-US" sz="3400" b="1">
                <a:ea typeface="黑体" panose="02010609060101010101" pitchFamily="2" charset="-122"/>
              </a:rPr>
              <a:t>按项目的分解进行组合计价</a:t>
            </a:r>
            <a:endParaRPr lang="zh-CN" altLang="en-US" sz="3400" b="1">
              <a:ea typeface="黑体" panose="02010609060101010101" pitchFamily="2" charset="-122"/>
            </a:endParaRPr>
          </a:p>
        </p:txBody>
      </p:sp>
      <p:sp>
        <p:nvSpPr>
          <p:cNvPr id="16387" name="文本框 16386"/>
          <p:cNvSpPr txBox="1"/>
          <p:nvPr/>
        </p:nvSpPr>
        <p:spPr>
          <a:xfrm>
            <a:off x="762000" y="1828800"/>
            <a:ext cx="1524000" cy="457200"/>
          </a:xfrm>
          <a:prstGeom prst="rect">
            <a:avLst/>
          </a:prstGeom>
          <a:noFill/>
          <a:ln w="9525">
            <a:noFill/>
          </a:ln>
        </p:spPr>
        <p:txBody>
          <a:bodyPr>
            <a:spAutoFit/>
          </a:bodyPr>
          <a:p>
            <a:pPr>
              <a:spcBef>
                <a:spcPct val="50000"/>
              </a:spcBef>
            </a:pPr>
            <a:r>
              <a:rPr lang="zh-CN" altLang="en-US" sz="2400"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建设项目</a:t>
            </a:r>
            <a:endParaRPr lang="zh-CN" altLang="en-US" sz="2400" noProof="1" dirty="0">
              <a:effectLst>
                <a:outerShdw blurRad="38100" dist="38100" dir="2700000">
                  <a:srgbClr val="FFFFFF"/>
                </a:outerShdw>
              </a:effectLst>
              <a:latin typeface="Times New Roman" panose="02020603050405020304" pitchFamily="2" charset="0"/>
            </a:endParaRPr>
          </a:p>
        </p:txBody>
      </p:sp>
      <p:sp>
        <p:nvSpPr>
          <p:cNvPr id="16388" name="文本框 16387"/>
          <p:cNvSpPr txBox="1"/>
          <p:nvPr/>
        </p:nvSpPr>
        <p:spPr>
          <a:xfrm>
            <a:off x="1752600" y="2438400"/>
            <a:ext cx="1524000" cy="457200"/>
          </a:xfrm>
          <a:prstGeom prst="rect">
            <a:avLst/>
          </a:prstGeom>
          <a:noFill/>
          <a:ln w="9525">
            <a:noFill/>
          </a:ln>
        </p:spPr>
        <p:txBody>
          <a:bodyPr>
            <a:spAutoFit/>
          </a:bodyPr>
          <a:p>
            <a:pPr>
              <a:spcBef>
                <a:spcPct val="50000"/>
              </a:spcBef>
            </a:pPr>
            <a:r>
              <a:rPr lang="zh-CN" altLang="en-US" sz="2400"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单项工程</a:t>
            </a:r>
            <a:endParaRPr lang="zh-CN" altLang="en-US" sz="2400" noProof="1" dirty="0">
              <a:effectLst>
                <a:outerShdw blurRad="38100" dist="38100" dir="2700000">
                  <a:srgbClr val="FFFFFF"/>
                </a:outerShdw>
              </a:effectLst>
              <a:latin typeface="Times New Roman" panose="02020603050405020304" pitchFamily="2" charset="0"/>
            </a:endParaRPr>
          </a:p>
        </p:txBody>
      </p:sp>
      <p:sp>
        <p:nvSpPr>
          <p:cNvPr id="16389" name="文本框 16388"/>
          <p:cNvSpPr txBox="1"/>
          <p:nvPr/>
        </p:nvSpPr>
        <p:spPr>
          <a:xfrm>
            <a:off x="2819400" y="3124200"/>
            <a:ext cx="1524000" cy="457200"/>
          </a:xfrm>
          <a:prstGeom prst="rect">
            <a:avLst/>
          </a:prstGeom>
          <a:noFill/>
          <a:ln w="9525">
            <a:noFill/>
          </a:ln>
        </p:spPr>
        <p:txBody>
          <a:bodyPr>
            <a:spAutoFit/>
          </a:bodyPr>
          <a:p>
            <a:pPr>
              <a:spcBef>
                <a:spcPct val="50000"/>
              </a:spcBef>
            </a:pPr>
            <a:r>
              <a:rPr lang="zh-CN" altLang="en-US" sz="2400"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单位工程</a:t>
            </a:r>
            <a:endParaRPr lang="zh-CN" altLang="en-US" sz="2400" noProof="1" dirty="0">
              <a:effectLst>
                <a:outerShdw blurRad="38100" dist="38100" dir="2700000">
                  <a:srgbClr val="FFFFFF"/>
                </a:outerShdw>
              </a:effectLst>
              <a:latin typeface="Times New Roman" panose="02020603050405020304" pitchFamily="2" charset="0"/>
            </a:endParaRPr>
          </a:p>
        </p:txBody>
      </p:sp>
      <p:sp>
        <p:nvSpPr>
          <p:cNvPr id="16390" name="文本框 16389"/>
          <p:cNvSpPr txBox="1"/>
          <p:nvPr/>
        </p:nvSpPr>
        <p:spPr>
          <a:xfrm>
            <a:off x="3886200" y="3810000"/>
            <a:ext cx="1524000" cy="457200"/>
          </a:xfrm>
          <a:prstGeom prst="rect">
            <a:avLst/>
          </a:prstGeom>
          <a:noFill/>
          <a:ln w="9525">
            <a:noFill/>
          </a:ln>
        </p:spPr>
        <p:txBody>
          <a:bodyPr>
            <a:spAutoFit/>
          </a:bodyPr>
          <a:p>
            <a:pPr>
              <a:spcBef>
                <a:spcPct val="50000"/>
              </a:spcBef>
            </a:pPr>
            <a:r>
              <a:rPr lang="zh-CN" altLang="en-US" sz="2400"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分部工程</a:t>
            </a:r>
            <a:endParaRPr lang="zh-CN" altLang="en-US" sz="2400" noProof="1" dirty="0">
              <a:effectLst>
                <a:outerShdw blurRad="38100" dist="38100" dir="2700000">
                  <a:srgbClr val="FFFFFF"/>
                </a:outerShdw>
              </a:effectLst>
              <a:latin typeface="Times New Roman" panose="02020603050405020304" pitchFamily="2" charset="0"/>
            </a:endParaRPr>
          </a:p>
        </p:txBody>
      </p:sp>
      <p:sp>
        <p:nvSpPr>
          <p:cNvPr id="16391" name="文本框 16390"/>
          <p:cNvSpPr txBox="1"/>
          <p:nvPr/>
        </p:nvSpPr>
        <p:spPr>
          <a:xfrm>
            <a:off x="4953000" y="4495800"/>
            <a:ext cx="1524000" cy="457200"/>
          </a:xfrm>
          <a:prstGeom prst="rect">
            <a:avLst/>
          </a:prstGeom>
          <a:noFill/>
          <a:ln w="9525">
            <a:noFill/>
          </a:ln>
        </p:spPr>
        <p:txBody>
          <a:bodyPr>
            <a:spAutoFit/>
          </a:bodyPr>
          <a:p>
            <a:pPr>
              <a:spcBef>
                <a:spcPct val="50000"/>
              </a:spcBef>
            </a:pPr>
            <a:r>
              <a:rPr lang="zh-CN" altLang="en-US" sz="2400"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分项工程</a:t>
            </a:r>
            <a:endParaRPr lang="zh-CN" altLang="en-US" sz="2400" noProof="1" dirty="0">
              <a:effectLst>
                <a:outerShdw blurRad="38100" dist="38100" dir="2700000">
                  <a:srgbClr val="FFFFFF"/>
                </a:outerShdw>
              </a:effectLst>
              <a:latin typeface="Times New Roman" panose="02020603050405020304" pitchFamily="2" charset="0"/>
            </a:endParaRPr>
          </a:p>
        </p:txBody>
      </p:sp>
      <p:sp>
        <p:nvSpPr>
          <p:cNvPr id="16392" name="文本框 16391"/>
          <p:cNvSpPr txBox="1"/>
          <p:nvPr/>
        </p:nvSpPr>
        <p:spPr>
          <a:xfrm>
            <a:off x="6019800" y="5105400"/>
            <a:ext cx="1524000" cy="457200"/>
          </a:xfrm>
          <a:prstGeom prst="rect">
            <a:avLst/>
          </a:prstGeom>
          <a:noFill/>
          <a:ln w="9525">
            <a:noFill/>
          </a:ln>
        </p:spPr>
        <p:txBody>
          <a:bodyPr>
            <a:spAutoFit/>
          </a:bodyPr>
          <a:p>
            <a:pPr>
              <a:spcBef>
                <a:spcPct val="50000"/>
              </a:spcBef>
            </a:pPr>
            <a:r>
              <a:rPr lang="zh-CN" altLang="en-US" sz="2400"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定额子目</a:t>
            </a:r>
            <a:endParaRPr lang="zh-CN" altLang="en-US" sz="2400" noProof="1" dirty="0">
              <a:effectLst>
                <a:outerShdw blurRad="38100" dist="38100" dir="2700000">
                  <a:srgbClr val="FFFFFF"/>
                </a:outerShdw>
              </a:effectLst>
              <a:latin typeface="Times New Roman" panose="02020603050405020304" pitchFamily="2" charset="0"/>
            </a:endParaRPr>
          </a:p>
        </p:txBody>
      </p:sp>
      <p:sp>
        <p:nvSpPr>
          <p:cNvPr id="16393" name="任意多边形 16392"/>
          <p:cNvSpPr/>
          <p:nvPr/>
        </p:nvSpPr>
        <p:spPr>
          <a:xfrm rot="5400000">
            <a:off x="1371600" y="2362200"/>
            <a:ext cx="381000" cy="381000"/>
          </a:xfrm>
          <a:custGeom>
            <a:avLst/>
            <a:gdLst/>
            <a:ahLst/>
            <a:cxnLst>
              <a:cxn ang="270">
                <a:pos x="15428" y="0"/>
              </a:cxn>
              <a:cxn ang="180">
                <a:pos x="9257" y="7200"/>
              </a:cxn>
              <a:cxn ang="180">
                <a:pos x="0" y="18000"/>
              </a:cxn>
              <a:cxn ang="90">
                <a:pos x="9257" y="21600"/>
              </a:cxn>
              <a:cxn ang="0">
                <a:pos x="18514" y="15000"/>
              </a:cxn>
              <a:cxn ang="0">
                <a:pos x="21600" y="7200"/>
              </a:cxn>
            </a:cxnLst>
            <a:pathLst>
              <a:path w="21600" h="21600">
                <a:moveTo>
                  <a:pt x="15428"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6394" name="任意多边形 16393"/>
          <p:cNvSpPr/>
          <p:nvPr/>
        </p:nvSpPr>
        <p:spPr>
          <a:xfrm rot="5400000">
            <a:off x="2362200" y="3048000"/>
            <a:ext cx="381000" cy="381000"/>
          </a:xfrm>
          <a:custGeom>
            <a:avLst/>
            <a:gdLst/>
            <a:ahLst/>
            <a:cxnLst>
              <a:cxn ang="270">
                <a:pos x="15428" y="0"/>
              </a:cxn>
              <a:cxn ang="180">
                <a:pos x="9257" y="7200"/>
              </a:cxn>
              <a:cxn ang="180">
                <a:pos x="0" y="18000"/>
              </a:cxn>
              <a:cxn ang="90">
                <a:pos x="9257" y="21600"/>
              </a:cxn>
              <a:cxn ang="0">
                <a:pos x="18514" y="15000"/>
              </a:cxn>
              <a:cxn ang="0">
                <a:pos x="21600" y="7200"/>
              </a:cxn>
            </a:cxnLst>
            <a:pathLst>
              <a:path w="21600" h="21600">
                <a:moveTo>
                  <a:pt x="15428"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6395" name="任意多边形 16394"/>
          <p:cNvSpPr/>
          <p:nvPr/>
        </p:nvSpPr>
        <p:spPr>
          <a:xfrm rot="5400000">
            <a:off x="3352800" y="3733800"/>
            <a:ext cx="381000" cy="381000"/>
          </a:xfrm>
          <a:custGeom>
            <a:avLst/>
            <a:gdLst/>
            <a:ahLst/>
            <a:cxnLst>
              <a:cxn ang="270">
                <a:pos x="15428" y="0"/>
              </a:cxn>
              <a:cxn ang="180">
                <a:pos x="9257" y="7200"/>
              </a:cxn>
              <a:cxn ang="180">
                <a:pos x="0" y="18000"/>
              </a:cxn>
              <a:cxn ang="90">
                <a:pos x="9257" y="21600"/>
              </a:cxn>
              <a:cxn ang="0">
                <a:pos x="18514" y="15000"/>
              </a:cxn>
              <a:cxn ang="0">
                <a:pos x="21600" y="7200"/>
              </a:cxn>
            </a:cxnLst>
            <a:pathLst>
              <a:path w="21600" h="21600">
                <a:moveTo>
                  <a:pt x="15428"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6396" name="任意多边形 16395"/>
          <p:cNvSpPr/>
          <p:nvPr/>
        </p:nvSpPr>
        <p:spPr>
          <a:xfrm rot="5400000">
            <a:off x="4495800" y="4343400"/>
            <a:ext cx="381000" cy="381000"/>
          </a:xfrm>
          <a:custGeom>
            <a:avLst/>
            <a:gdLst/>
            <a:ahLst/>
            <a:cxnLst>
              <a:cxn ang="270">
                <a:pos x="15428" y="0"/>
              </a:cxn>
              <a:cxn ang="180">
                <a:pos x="9257" y="7200"/>
              </a:cxn>
              <a:cxn ang="180">
                <a:pos x="0" y="18000"/>
              </a:cxn>
              <a:cxn ang="90">
                <a:pos x="9257" y="21600"/>
              </a:cxn>
              <a:cxn ang="0">
                <a:pos x="18514" y="15000"/>
              </a:cxn>
              <a:cxn ang="0">
                <a:pos x="21600" y="7200"/>
              </a:cxn>
            </a:cxnLst>
            <a:pathLst>
              <a:path w="21600" h="21600">
                <a:moveTo>
                  <a:pt x="15428"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6397" name="任意多边形 16396"/>
          <p:cNvSpPr/>
          <p:nvPr/>
        </p:nvSpPr>
        <p:spPr>
          <a:xfrm rot="5400000">
            <a:off x="5715000" y="5105400"/>
            <a:ext cx="381000" cy="381000"/>
          </a:xfrm>
          <a:custGeom>
            <a:avLst/>
            <a:gdLst/>
            <a:ahLst/>
            <a:cxnLst>
              <a:cxn ang="270">
                <a:pos x="15428" y="0"/>
              </a:cxn>
              <a:cxn ang="180">
                <a:pos x="9257" y="7200"/>
              </a:cxn>
              <a:cxn ang="180">
                <a:pos x="0" y="18000"/>
              </a:cxn>
              <a:cxn ang="90">
                <a:pos x="9257" y="21600"/>
              </a:cxn>
              <a:cxn ang="0">
                <a:pos x="18514" y="15000"/>
              </a:cxn>
              <a:cxn ang="0">
                <a:pos x="21600" y="7200"/>
              </a:cxn>
            </a:cxnLst>
            <a:pathLst>
              <a:path w="21600" h="21600">
                <a:moveTo>
                  <a:pt x="15428"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6398" name="矩形 16397"/>
          <p:cNvSpPr/>
          <p:nvPr/>
        </p:nvSpPr>
        <p:spPr>
          <a:xfrm>
            <a:off x="2971800" y="1828800"/>
            <a:ext cx="2317750" cy="457200"/>
          </a:xfrm>
          <a:prstGeom prst="rect">
            <a:avLst/>
          </a:prstGeom>
          <a:noFill/>
          <a:ln w="9525">
            <a:noFill/>
          </a:ln>
        </p:spPr>
        <p:txBody>
          <a:bodyPr wrap="none" anchor="t">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如：学校、工厂</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399" name="矩形 16398"/>
          <p:cNvSpPr/>
          <p:nvPr/>
        </p:nvSpPr>
        <p:spPr>
          <a:xfrm>
            <a:off x="3962400" y="2438400"/>
            <a:ext cx="2012950" cy="457200"/>
          </a:xfrm>
          <a:prstGeom prst="rect">
            <a:avLst/>
          </a:prstGeom>
          <a:noFill/>
          <a:ln w="9525">
            <a:noFill/>
          </a:ln>
        </p:spPr>
        <p:txBody>
          <a:bodyPr wrap="none" anchor="t">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如：某教学楼</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400" name="矩形 16399"/>
          <p:cNvSpPr/>
          <p:nvPr/>
        </p:nvSpPr>
        <p:spPr>
          <a:xfrm rot="1980000">
            <a:off x="1371600" y="3962400"/>
            <a:ext cx="2667000" cy="457200"/>
          </a:xfrm>
          <a:prstGeom prst="rect">
            <a:avLst/>
          </a:prstGeom>
          <a:noFill/>
          <a:ln w="9525">
            <a:noFill/>
          </a:ln>
        </p:spPr>
        <p:txBody>
          <a:bodyPr>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从大到小划分</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401" name="矩形 16400"/>
          <p:cNvSpPr/>
          <p:nvPr/>
        </p:nvSpPr>
        <p:spPr>
          <a:xfrm>
            <a:off x="5715000" y="3810000"/>
            <a:ext cx="1403350" cy="457200"/>
          </a:xfrm>
          <a:prstGeom prst="rect">
            <a:avLst/>
          </a:prstGeom>
          <a:noFill/>
          <a:ln w="9525">
            <a:noFill/>
          </a:ln>
        </p:spPr>
        <p:txBody>
          <a:bodyPr wrap="none" anchor="t">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如：外墙</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402" name="矩形 16401"/>
          <p:cNvSpPr/>
          <p:nvPr/>
        </p:nvSpPr>
        <p:spPr>
          <a:xfrm>
            <a:off x="6521450" y="4495800"/>
            <a:ext cx="2317750" cy="457200"/>
          </a:xfrm>
          <a:prstGeom prst="rect">
            <a:avLst/>
          </a:prstGeom>
          <a:noFill/>
          <a:ln w="9525">
            <a:noFill/>
          </a:ln>
        </p:spPr>
        <p:txBody>
          <a:bodyPr wrap="none" anchor="t">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如：多孔砖外墙</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403" name="矩形 16402"/>
          <p:cNvSpPr/>
          <p:nvPr/>
        </p:nvSpPr>
        <p:spPr>
          <a:xfrm>
            <a:off x="6826250" y="5659438"/>
            <a:ext cx="2520950" cy="457200"/>
          </a:xfrm>
          <a:prstGeom prst="rect">
            <a:avLst/>
          </a:prstGeom>
          <a:noFill/>
          <a:ln w="9525">
            <a:noFill/>
          </a:ln>
        </p:spPr>
        <p:txBody>
          <a:bodyPr wrap="none" anchor="t">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如：</a:t>
            </a:r>
            <a:r>
              <a:rPr lang="en-US" altLang="x-none"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1</a:t>
            </a:r>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砖（</a:t>
            </a:r>
            <a:r>
              <a:rPr lang="en-US" altLang="x-none"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3-2-2</a:t>
            </a:r>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404" name="直接连接符 16403"/>
          <p:cNvSpPr/>
          <p:nvPr/>
        </p:nvSpPr>
        <p:spPr>
          <a:xfrm>
            <a:off x="457200" y="3048000"/>
            <a:ext cx="4876800" cy="3124200"/>
          </a:xfrm>
          <a:prstGeom prst="line">
            <a:avLst/>
          </a:prstGeom>
          <a:ln w="38100" cap="flat" cmpd="sng">
            <a:solidFill>
              <a:schemeClr val="tx1"/>
            </a:solidFill>
            <a:prstDash val="solid"/>
            <a:round/>
            <a:headEnd type="none" w="med" len="med"/>
            <a:tailEnd type="stealth" w="med" len="med"/>
          </a:ln>
        </p:spPr>
      </p:sp>
      <p:sp>
        <p:nvSpPr>
          <p:cNvPr id="16405" name="直接连接符 16404"/>
          <p:cNvSpPr/>
          <p:nvPr/>
        </p:nvSpPr>
        <p:spPr>
          <a:xfrm>
            <a:off x="533400" y="3505200"/>
            <a:ext cx="4343400" cy="2895600"/>
          </a:xfrm>
          <a:prstGeom prst="line">
            <a:avLst/>
          </a:prstGeom>
          <a:ln w="38100" cap="flat" cmpd="sng">
            <a:solidFill>
              <a:schemeClr val="tx1"/>
            </a:solidFill>
            <a:prstDash val="solid"/>
            <a:round/>
            <a:headEnd type="arrow" w="med" len="med"/>
            <a:tailEnd type="none" w="med" len="med"/>
          </a:ln>
        </p:spPr>
      </p:sp>
      <p:sp>
        <p:nvSpPr>
          <p:cNvPr id="16406" name="矩形 16405"/>
          <p:cNvSpPr/>
          <p:nvPr/>
        </p:nvSpPr>
        <p:spPr>
          <a:xfrm rot="1980000">
            <a:off x="914400" y="4800600"/>
            <a:ext cx="2667000" cy="457200"/>
          </a:xfrm>
          <a:prstGeom prst="rect">
            <a:avLst/>
          </a:prstGeom>
          <a:noFill/>
          <a:ln w="9525">
            <a:noFill/>
          </a:ln>
        </p:spPr>
        <p:txBody>
          <a:bodyPr>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组合计价</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
        <p:nvSpPr>
          <p:cNvPr id="16407" name="矩形 16406"/>
          <p:cNvSpPr/>
          <p:nvPr/>
        </p:nvSpPr>
        <p:spPr>
          <a:xfrm>
            <a:off x="4724400" y="3124200"/>
            <a:ext cx="2012950" cy="457200"/>
          </a:xfrm>
          <a:prstGeom prst="rect">
            <a:avLst/>
          </a:prstGeom>
          <a:noFill/>
          <a:ln w="9525">
            <a:noFill/>
          </a:ln>
        </p:spPr>
        <p:txBody>
          <a:bodyPr wrap="none" anchor="t">
            <a:spAutoFit/>
          </a:bodyPr>
          <a:p>
            <a:pPr fontAlgn="base"/>
            <a:r>
              <a:rPr lang="zh-CN" altLang="en-US" sz="2400" strike="noStrike" noProof="1" dirty="0">
                <a:effectLst>
                  <a:outerShdw blurRad="38100" dist="38100" dir="2700000">
                    <a:srgbClr val="FFFFFF"/>
                  </a:outerShdw>
                </a:effectLst>
                <a:latin typeface="Times New Roman" panose="02020603050405020304" pitchFamily="2" charset="0"/>
                <a:ea typeface="宋体" panose="02010600030101010101" pitchFamily="2" charset="-122"/>
                <a:cs typeface="+mn-cs"/>
              </a:rPr>
              <a:t>如：土建工程</a:t>
            </a:r>
            <a:endParaRPr lang="zh-CN" altLang="en-US" sz="2400" strike="noStrike" noProof="1" dirty="0">
              <a:effectLst>
                <a:outerShdw blurRad="38100" dist="38100" dir="2700000">
                  <a:srgbClr val="FFFFFF"/>
                </a:outerShdw>
              </a:effectLst>
              <a:latin typeface="Times New Roman" panose="02020603050405020304" pitchFamily="2" charset="0"/>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0-#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98"/>
                                        </p:tgtEl>
                                        <p:attrNameLst>
                                          <p:attrName>style.visibility</p:attrName>
                                        </p:attrNameLst>
                                      </p:cBhvr>
                                      <p:to>
                                        <p:strVal val="visible"/>
                                      </p:to>
                                    </p:set>
                                    <p:anim calcmode="lin" valueType="num">
                                      <p:cBhvr additive="base">
                                        <p:cTn id="13" dur="500" fill="hold"/>
                                        <p:tgtEl>
                                          <p:spTgt spid="16398"/>
                                        </p:tgtEl>
                                        <p:attrNameLst>
                                          <p:attrName>ppt_x</p:attrName>
                                        </p:attrNameLst>
                                      </p:cBhvr>
                                      <p:tavLst>
                                        <p:tav tm="0">
                                          <p:val>
                                            <p:strVal val="0-#ppt_w/2"/>
                                          </p:val>
                                        </p:tav>
                                        <p:tav tm="100000">
                                          <p:val>
                                            <p:strVal val="#ppt_x"/>
                                          </p:val>
                                        </p:tav>
                                      </p:tavLst>
                                    </p:anim>
                                    <p:anim calcmode="lin" valueType="num">
                                      <p:cBhvr additive="base">
                                        <p:cTn id="14" dur="500" fill="hold"/>
                                        <p:tgtEl>
                                          <p:spTgt spid="1639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393"/>
                                        </p:tgtEl>
                                        <p:attrNameLst>
                                          <p:attrName>style.visibility</p:attrName>
                                        </p:attrNameLst>
                                      </p:cBhvr>
                                      <p:to>
                                        <p:strVal val="visible"/>
                                      </p:to>
                                    </p:set>
                                    <p:anim calcmode="lin" valueType="num">
                                      <p:cBhvr additive="base">
                                        <p:cTn id="19" dur="500" fill="hold"/>
                                        <p:tgtEl>
                                          <p:spTgt spid="16393"/>
                                        </p:tgtEl>
                                        <p:attrNameLst>
                                          <p:attrName>ppt_x</p:attrName>
                                        </p:attrNameLst>
                                      </p:cBhvr>
                                      <p:tavLst>
                                        <p:tav tm="0">
                                          <p:val>
                                            <p:strVal val="0-#ppt_w/2"/>
                                          </p:val>
                                        </p:tav>
                                        <p:tav tm="100000">
                                          <p:val>
                                            <p:strVal val="#ppt_x"/>
                                          </p:val>
                                        </p:tav>
                                      </p:tavLst>
                                    </p:anim>
                                    <p:anim calcmode="lin" valueType="num">
                                      <p:cBhvr additive="base">
                                        <p:cTn id="20" dur="500" fill="hold"/>
                                        <p:tgtEl>
                                          <p:spTgt spid="1639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8"/>
                                        </p:tgtEl>
                                        <p:attrNameLst>
                                          <p:attrName>style.visibility</p:attrName>
                                        </p:attrNameLst>
                                      </p:cBhvr>
                                      <p:to>
                                        <p:strVal val="visible"/>
                                      </p:to>
                                    </p:set>
                                    <p:anim calcmode="lin" valueType="num">
                                      <p:cBhvr additive="base">
                                        <p:cTn id="25" dur="500" fill="hold"/>
                                        <p:tgtEl>
                                          <p:spTgt spid="16388"/>
                                        </p:tgtEl>
                                        <p:attrNameLst>
                                          <p:attrName>ppt_x</p:attrName>
                                        </p:attrNameLst>
                                      </p:cBhvr>
                                      <p:tavLst>
                                        <p:tav tm="0">
                                          <p:val>
                                            <p:strVal val="0-#ppt_w/2"/>
                                          </p:val>
                                        </p:tav>
                                        <p:tav tm="100000">
                                          <p:val>
                                            <p:strVal val="#ppt_x"/>
                                          </p:val>
                                        </p:tav>
                                      </p:tavLst>
                                    </p:anim>
                                    <p:anim calcmode="lin" valueType="num">
                                      <p:cBhvr additive="base">
                                        <p:cTn id="26" dur="500" fill="hold"/>
                                        <p:tgtEl>
                                          <p:spTgt spid="1638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99"/>
                                        </p:tgtEl>
                                        <p:attrNameLst>
                                          <p:attrName>style.visibility</p:attrName>
                                        </p:attrNameLst>
                                      </p:cBhvr>
                                      <p:to>
                                        <p:strVal val="visible"/>
                                      </p:to>
                                    </p:set>
                                    <p:anim calcmode="lin" valueType="num">
                                      <p:cBhvr additive="base">
                                        <p:cTn id="31" dur="500" fill="hold"/>
                                        <p:tgtEl>
                                          <p:spTgt spid="16399"/>
                                        </p:tgtEl>
                                        <p:attrNameLst>
                                          <p:attrName>ppt_x</p:attrName>
                                        </p:attrNameLst>
                                      </p:cBhvr>
                                      <p:tavLst>
                                        <p:tav tm="0">
                                          <p:val>
                                            <p:strVal val="0-#ppt_w/2"/>
                                          </p:val>
                                        </p:tav>
                                        <p:tav tm="100000">
                                          <p:val>
                                            <p:strVal val="#ppt_x"/>
                                          </p:val>
                                        </p:tav>
                                      </p:tavLst>
                                    </p:anim>
                                    <p:anim calcmode="lin" valueType="num">
                                      <p:cBhvr additive="base">
                                        <p:cTn id="32" dur="500" fill="hold"/>
                                        <p:tgtEl>
                                          <p:spTgt spid="1639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394"/>
                                        </p:tgtEl>
                                        <p:attrNameLst>
                                          <p:attrName>style.visibility</p:attrName>
                                        </p:attrNameLst>
                                      </p:cBhvr>
                                      <p:to>
                                        <p:strVal val="visible"/>
                                      </p:to>
                                    </p:set>
                                    <p:anim calcmode="lin" valueType="num">
                                      <p:cBhvr additive="base">
                                        <p:cTn id="37" dur="500" fill="hold"/>
                                        <p:tgtEl>
                                          <p:spTgt spid="16394"/>
                                        </p:tgtEl>
                                        <p:attrNameLst>
                                          <p:attrName>ppt_x</p:attrName>
                                        </p:attrNameLst>
                                      </p:cBhvr>
                                      <p:tavLst>
                                        <p:tav tm="0">
                                          <p:val>
                                            <p:strVal val="0-#ppt_w/2"/>
                                          </p:val>
                                        </p:tav>
                                        <p:tav tm="100000">
                                          <p:val>
                                            <p:strVal val="#ppt_x"/>
                                          </p:val>
                                        </p:tav>
                                      </p:tavLst>
                                    </p:anim>
                                    <p:anim calcmode="lin" valueType="num">
                                      <p:cBhvr additive="base">
                                        <p:cTn id="38" dur="500" fill="hold"/>
                                        <p:tgtEl>
                                          <p:spTgt spid="1639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6389"/>
                                        </p:tgtEl>
                                        <p:attrNameLst>
                                          <p:attrName>style.visibility</p:attrName>
                                        </p:attrNameLst>
                                      </p:cBhvr>
                                      <p:to>
                                        <p:strVal val="visible"/>
                                      </p:to>
                                    </p:set>
                                    <p:anim calcmode="lin" valueType="num">
                                      <p:cBhvr additive="base">
                                        <p:cTn id="43" dur="500" fill="hold"/>
                                        <p:tgtEl>
                                          <p:spTgt spid="16389"/>
                                        </p:tgtEl>
                                        <p:attrNameLst>
                                          <p:attrName>ppt_x</p:attrName>
                                        </p:attrNameLst>
                                      </p:cBhvr>
                                      <p:tavLst>
                                        <p:tav tm="0">
                                          <p:val>
                                            <p:strVal val="0-#ppt_w/2"/>
                                          </p:val>
                                        </p:tav>
                                        <p:tav tm="100000">
                                          <p:val>
                                            <p:strVal val="#ppt_x"/>
                                          </p:val>
                                        </p:tav>
                                      </p:tavLst>
                                    </p:anim>
                                    <p:anim calcmode="lin" valueType="num">
                                      <p:cBhvr additive="base">
                                        <p:cTn id="44" dur="500" fill="hold"/>
                                        <p:tgtEl>
                                          <p:spTgt spid="1638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6407"/>
                                        </p:tgtEl>
                                        <p:attrNameLst>
                                          <p:attrName>style.visibility</p:attrName>
                                        </p:attrNameLst>
                                      </p:cBhvr>
                                      <p:to>
                                        <p:strVal val="visible"/>
                                      </p:to>
                                    </p:set>
                                    <p:anim calcmode="lin" valueType="num">
                                      <p:cBhvr additive="base">
                                        <p:cTn id="49" dur="500" fill="hold"/>
                                        <p:tgtEl>
                                          <p:spTgt spid="16407"/>
                                        </p:tgtEl>
                                        <p:attrNameLst>
                                          <p:attrName>ppt_x</p:attrName>
                                        </p:attrNameLst>
                                      </p:cBhvr>
                                      <p:tavLst>
                                        <p:tav tm="0">
                                          <p:val>
                                            <p:strVal val="0-#ppt_w/2"/>
                                          </p:val>
                                        </p:tav>
                                        <p:tav tm="100000">
                                          <p:val>
                                            <p:strVal val="#ppt_x"/>
                                          </p:val>
                                        </p:tav>
                                      </p:tavLst>
                                    </p:anim>
                                    <p:anim calcmode="lin" valueType="num">
                                      <p:cBhvr additive="base">
                                        <p:cTn id="50" dur="500" fill="hold"/>
                                        <p:tgtEl>
                                          <p:spTgt spid="16407"/>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6395"/>
                                        </p:tgtEl>
                                        <p:attrNameLst>
                                          <p:attrName>style.visibility</p:attrName>
                                        </p:attrNameLst>
                                      </p:cBhvr>
                                      <p:to>
                                        <p:strVal val="visible"/>
                                      </p:to>
                                    </p:set>
                                    <p:anim calcmode="lin" valueType="num">
                                      <p:cBhvr additive="base">
                                        <p:cTn id="55" dur="500" fill="hold"/>
                                        <p:tgtEl>
                                          <p:spTgt spid="16395"/>
                                        </p:tgtEl>
                                        <p:attrNameLst>
                                          <p:attrName>ppt_x</p:attrName>
                                        </p:attrNameLst>
                                      </p:cBhvr>
                                      <p:tavLst>
                                        <p:tav tm="0">
                                          <p:val>
                                            <p:strVal val="0-#ppt_w/2"/>
                                          </p:val>
                                        </p:tav>
                                        <p:tav tm="100000">
                                          <p:val>
                                            <p:strVal val="#ppt_x"/>
                                          </p:val>
                                        </p:tav>
                                      </p:tavLst>
                                    </p:anim>
                                    <p:anim calcmode="lin" valueType="num">
                                      <p:cBhvr additive="base">
                                        <p:cTn id="56" dur="500" fill="hold"/>
                                        <p:tgtEl>
                                          <p:spTgt spid="1639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6390"/>
                                        </p:tgtEl>
                                        <p:attrNameLst>
                                          <p:attrName>style.visibility</p:attrName>
                                        </p:attrNameLst>
                                      </p:cBhvr>
                                      <p:to>
                                        <p:strVal val="visible"/>
                                      </p:to>
                                    </p:set>
                                    <p:anim calcmode="lin" valueType="num">
                                      <p:cBhvr additive="base">
                                        <p:cTn id="61" dur="500" fill="hold"/>
                                        <p:tgtEl>
                                          <p:spTgt spid="16390"/>
                                        </p:tgtEl>
                                        <p:attrNameLst>
                                          <p:attrName>ppt_x</p:attrName>
                                        </p:attrNameLst>
                                      </p:cBhvr>
                                      <p:tavLst>
                                        <p:tav tm="0">
                                          <p:val>
                                            <p:strVal val="0-#ppt_w/2"/>
                                          </p:val>
                                        </p:tav>
                                        <p:tav tm="100000">
                                          <p:val>
                                            <p:strVal val="#ppt_x"/>
                                          </p:val>
                                        </p:tav>
                                      </p:tavLst>
                                    </p:anim>
                                    <p:anim calcmode="lin" valueType="num">
                                      <p:cBhvr additive="base">
                                        <p:cTn id="62" dur="500" fill="hold"/>
                                        <p:tgtEl>
                                          <p:spTgt spid="16390"/>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6401"/>
                                        </p:tgtEl>
                                        <p:attrNameLst>
                                          <p:attrName>style.visibility</p:attrName>
                                        </p:attrNameLst>
                                      </p:cBhvr>
                                      <p:to>
                                        <p:strVal val="visible"/>
                                      </p:to>
                                    </p:set>
                                    <p:anim calcmode="lin" valueType="num">
                                      <p:cBhvr additive="base">
                                        <p:cTn id="67" dur="500" fill="hold"/>
                                        <p:tgtEl>
                                          <p:spTgt spid="16401"/>
                                        </p:tgtEl>
                                        <p:attrNameLst>
                                          <p:attrName>ppt_x</p:attrName>
                                        </p:attrNameLst>
                                      </p:cBhvr>
                                      <p:tavLst>
                                        <p:tav tm="0">
                                          <p:val>
                                            <p:strVal val="0-#ppt_w/2"/>
                                          </p:val>
                                        </p:tav>
                                        <p:tav tm="100000">
                                          <p:val>
                                            <p:strVal val="#ppt_x"/>
                                          </p:val>
                                        </p:tav>
                                      </p:tavLst>
                                    </p:anim>
                                    <p:anim calcmode="lin" valueType="num">
                                      <p:cBhvr additive="base">
                                        <p:cTn id="68" dur="500" fill="hold"/>
                                        <p:tgtEl>
                                          <p:spTgt spid="16401"/>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16396"/>
                                        </p:tgtEl>
                                        <p:attrNameLst>
                                          <p:attrName>style.visibility</p:attrName>
                                        </p:attrNameLst>
                                      </p:cBhvr>
                                      <p:to>
                                        <p:strVal val="visible"/>
                                      </p:to>
                                    </p:set>
                                    <p:anim calcmode="lin" valueType="num">
                                      <p:cBhvr additive="base">
                                        <p:cTn id="73" dur="500" fill="hold"/>
                                        <p:tgtEl>
                                          <p:spTgt spid="16396"/>
                                        </p:tgtEl>
                                        <p:attrNameLst>
                                          <p:attrName>ppt_x</p:attrName>
                                        </p:attrNameLst>
                                      </p:cBhvr>
                                      <p:tavLst>
                                        <p:tav tm="0">
                                          <p:val>
                                            <p:strVal val="0-#ppt_w/2"/>
                                          </p:val>
                                        </p:tav>
                                        <p:tav tm="100000">
                                          <p:val>
                                            <p:strVal val="#ppt_x"/>
                                          </p:val>
                                        </p:tav>
                                      </p:tavLst>
                                    </p:anim>
                                    <p:anim calcmode="lin" valueType="num">
                                      <p:cBhvr additive="base">
                                        <p:cTn id="74" dur="500" fill="hold"/>
                                        <p:tgtEl>
                                          <p:spTgt spid="16396"/>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6391"/>
                                        </p:tgtEl>
                                        <p:attrNameLst>
                                          <p:attrName>style.visibility</p:attrName>
                                        </p:attrNameLst>
                                      </p:cBhvr>
                                      <p:to>
                                        <p:strVal val="visible"/>
                                      </p:to>
                                    </p:set>
                                    <p:anim calcmode="lin" valueType="num">
                                      <p:cBhvr additive="base">
                                        <p:cTn id="79" dur="500" fill="hold"/>
                                        <p:tgtEl>
                                          <p:spTgt spid="16391"/>
                                        </p:tgtEl>
                                        <p:attrNameLst>
                                          <p:attrName>ppt_x</p:attrName>
                                        </p:attrNameLst>
                                      </p:cBhvr>
                                      <p:tavLst>
                                        <p:tav tm="0">
                                          <p:val>
                                            <p:strVal val="0-#ppt_w/2"/>
                                          </p:val>
                                        </p:tav>
                                        <p:tav tm="100000">
                                          <p:val>
                                            <p:strVal val="#ppt_x"/>
                                          </p:val>
                                        </p:tav>
                                      </p:tavLst>
                                    </p:anim>
                                    <p:anim calcmode="lin" valueType="num">
                                      <p:cBhvr additive="base">
                                        <p:cTn id="80" dur="500" fill="hold"/>
                                        <p:tgtEl>
                                          <p:spTgt spid="16391"/>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6402"/>
                                        </p:tgtEl>
                                        <p:attrNameLst>
                                          <p:attrName>style.visibility</p:attrName>
                                        </p:attrNameLst>
                                      </p:cBhvr>
                                      <p:to>
                                        <p:strVal val="visible"/>
                                      </p:to>
                                    </p:set>
                                    <p:anim calcmode="lin" valueType="num">
                                      <p:cBhvr additive="base">
                                        <p:cTn id="85" dur="500" fill="hold"/>
                                        <p:tgtEl>
                                          <p:spTgt spid="16402"/>
                                        </p:tgtEl>
                                        <p:attrNameLst>
                                          <p:attrName>ppt_x</p:attrName>
                                        </p:attrNameLst>
                                      </p:cBhvr>
                                      <p:tavLst>
                                        <p:tav tm="0">
                                          <p:val>
                                            <p:strVal val="0-#ppt_w/2"/>
                                          </p:val>
                                        </p:tav>
                                        <p:tav tm="100000">
                                          <p:val>
                                            <p:strVal val="#ppt_x"/>
                                          </p:val>
                                        </p:tav>
                                      </p:tavLst>
                                    </p:anim>
                                    <p:anim calcmode="lin" valueType="num">
                                      <p:cBhvr additive="base">
                                        <p:cTn id="86" dur="500" fill="hold"/>
                                        <p:tgtEl>
                                          <p:spTgt spid="16402"/>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16397"/>
                                        </p:tgtEl>
                                        <p:attrNameLst>
                                          <p:attrName>style.visibility</p:attrName>
                                        </p:attrNameLst>
                                      </p:cBhvr>
                                      <p:to>
                                        <p:strVal val="visible"/>
                                      </p:to>
                                    </p:set>
                                    <p:anim calcmode="lin" valueType="num">
                                      <p:cBhvr additive="base">
                                        <p:cTn id="91" dur="500" fill="hold"/>
                                        <p:tgtEl>
                                          <p:spTgt spid="16397"/>
                                        </p:tgtEl>
                                        <p:attrNameLst>
                                          <p:attrName>ppt_x</p:attrName>
                                        </p:attrNameLst>
                                      </p:cBhvr>
                                      <p:tavLst>
                                        <p:tav tm="0">
                                          <p:val>
                                            <p:strVal val="0-#ppt_w/2"/>
                                          </p:val>
                                        </p:tav>
                                        <p:tav tm="100000">
                                          <p:val>
                                            <p:strVal val="#ppt_x"/>
                                          </p:val>
                                        </p:tav>
                                      </p:tavLst>
                                    </p:anim>
                                    <p:anim calcmode="lin" valueType="num">
                                      <p:cBhvr additive="base">
                                        <p:cTn id="92" dur="500" fill="hold"/>
                                        <p:tgtEl>
                                          <p:spTgt spid="16397"/>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6392"/>
                                        </p:tgtEl>
                                        <p:attrNameLst>
                                          <p:attrName>style.visibility</p:attrName>
                                        </p:attrNameLst>
                                      </p:cBhvr>
                                      <p:to>
                                        <p:strVal val="visible"/>
                                      </p:to>
                                    </p:set>
                                    <p:anim calcmode="lin" valueType="num">
                                      <p:cBhvr additive="base">
                                        <p:cTn id="97" dur="500" fill="hold"/>
                                        <p:tgtEl>
                                          <p:spTgt spid="16392"/>
                                        </p:tgtEl>
                                        <p:attrNameLst>
                                          <p:attrName>ppt_x</p:attrName>
                                        </p:attrNameLst>
                                      </p:cBhvr>
                                      <p:tavLst>
                                        <p:tav tm="0">
                                          <p:val>
                                            <p:strVal val="0-#ppt_w/2"/>
                                          </p:val>
                                        </p:tav>
                                        <p:tav tm="100000">
                                          <p:val>
                                            <p:strVal val="#ppt_x"/>
                                          </p:val>
                                        </p:tav>
                                      </p:tavLst>
                                    </p:anim>
                                    <p:anim calcmode="lin" valueType="num">
                                      <p:cBhvr additive="base">
                                        <p:cTn id="98" dur="500" fill="hold"/>
                                        <p:tgtEl>
                                          <p:spTgt spid="16392"/>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6403"/>
                                        </p:tgtEl>
                                        <p:attrNameLst>
                                          <p:attrName>style.visibility</p:attrName>
                                        </p:attrNameLst>
                                      </p:cBhvr>
                                      <p:to>
                                        <p:strVal val="visible"/>
                                      </p:to>
                                    </p:set>
                                    <p:anim calcmode="lin" valueType="num">
                                      <p:cBhvr additive="base">
                                        <p:cTn id="103" dur="500" fill="hold"/>
                                        <p:tgtEl>
                                          <p:spTgt spid="16403"/>
                                        </p:tgtEl>
                                        <p:attrNameLst>
                                          <p:attrName>ppt_x</p:attrName>
                                        </p:attrNameLst>
                                      </p:cBhvr>
                                      <p:tavLst>
                                        <p:tav tm="0">
                                          <p:val>
                                            <p:strVal val="0-#ppt_w/2"/>
                                          </p:val>
                                        </p:tav>
                                        <p:tav tm="100000">
                                          <p:val>
                                            <p:strVal val="#ppt_x"/>
                                          </p:val>
                                        </p:tav>
                                      </p:tavLst>
                                    </p:anim>
                                    <p:anim calcmode="lin" valueType="num">
                                      <p:cBhvr additive="base">
                                        <p:cTn id="104" dur="500" fill="hold"/>
                                        <p:tgtEl>
                                          <p:spTgt spid="16403"/>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nodeType="clickEffect">
                                  <p:stCondLst>
                                    <p:cond delay="0"/>
                                  </p:stCondLst>
                                  <p:childTnLst>
                                    <p:set>
                                      <p:cBhvr>
                                        <p:cTn id="108" dur="1" fill="hold">
                                          <p:stCondLst>
                                            <p:cond delay="0"/>
                                          </p:stCondLst>
                                        </p:cTn>
                                        <p:tgtEl>
                                          <p:spTgt spid="16404"/>
                                        </p:tgtEl>
                                        <p:attrNameLst>
                                          <p:attrName>style.visibility</p:attrName>
                                        </p:attrNameLst>
                                      </p:cBhvr>
                                      <p:to>
                                        <p:strVal val="visible"/>
                                      </p:to>
                                    </p:set>
                                    <p:anim calcmode="lin" valueType="num">
                                      <p:cBhvr additive="base">
                                        <p:cTn id="109" dur="500" fill="hold"/>
                                        <p:tgtEl>
                                          <p:spTgt spid="16404"/>
                                        </p:tgtEl>
                                        <p:attrNameLst>
                                          <p:attrName>ppt_x</p:attrName>
                                        </p:attrNameLst>
                                      </p:cBhvr>
                                      <p:tavLst>
                                        <p:tav tm="0">
                                          <p:val>
                                            <p:strVal val="0-#ppt_w/2"/>
                                          </p:val>
                                        </p:tav>
                                        <p:tav tm="100000">
                                          <p:val>
                                            <p:strVal val="#ppt_x"/>
                                          </p:val>
                                        </p:tav>
                                      </p:tavLst>
                                    </p:anim>
                                    <p:anim calcmode="lin" valueType="num">
                                      <p:cBhvr additive="base">
                                        <p:cTn id="110" dur="500" fill="hold"/>
                                        <p:tgtEl>
                                          <p:spTgt spid="16404"/>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16400"/>
                                        </p:tgtEl>
                                        <p:attrNameLst>
                                          <p:attrName>style.visibility</p:attrName>
                                        </p:attrNameLst>
                                      </p:cBhvr>
                                      <p:to>
                                        <p:strVal val="visible"/>
                                      </p:to>
                                    </p:set>
                                    <p:anim calcmode="lin" valueType="num">
                                      <p:cBhvr additive="base">
                                        <p:cTn id="115" dur="500" fill="hold"/>
                                        <p:tgtEl>
                                          <p:spTgt spid="16400"/>
                                        </p:tgtEl>
                                        <p:attrNameLst>
                                          <p:attrName>ppt_x</p:attrName>
                                        </p:attrNameLst>
                                      </p:cBhvr>
                                      <p:tavLst>
                                        <p:tav tm="0">
                                          <p:val>
                                            <p:strVal val="0-#ppt_w/2"/>
                                          </p:val>
                                        </p:tav>
                                        <p:tav tm="100000">
                                          <p:val>
                                            <p:strVal val="#ppt_x"/>
                                          </p:val>
                                        </p:tav>
                                      </p:tavLst>
                                    </p:anim>
                                    <p:anim calcmode="lin" valueType="num">
                                      <p:cBhvr additive="base">
                                        <p:cTn id="116" dur="500" fill="hold"/>
                                        <p:tgtEl>
                                          <p:spTgt spid="16400"/>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nodeType="clickEffect">
                                  <p:stCondLst>
                                    <p:cond delay="0"/>
                                  </p:stCondLst>
                                  <p:childTnLst>
                                    <p:set>
                                      <p:cBhvr>
                                        <p:cTn id="120" dur="1" fill="hold">
                                          <p:stCondLst>
                                            <p:cond delay="0"/>
                                          </p:stCondLst>
                                        </p:cTn>
                                        <p:tgtEl>
                                          <p:spTgt spid="16405"/>
                                        </p:tgtEl>
                                        <p:attrNameLst>
                                          <p:attrName>style.visibility</p:attrName>
                                        </p:attrNameLst>
                                      </p:cBhvr>
                                      <p:to>
                                        <p:strVal val="visible"/>
                                      </p:to>
                                    </p:set>
                                    <p:anim calcmode="lin" valueType="num">
                                      <p:cBhvr additive="base">
                                        <p:cTn id="121" dur="500" fill="hold"/>
                                        <p:tgtEl>
                                          <p:spTgt spid="16405"/>
                                        </p:tgtEl>
                                        <p:attrNameLst>
                                          <p:attrName>ppt_x</p:attrName>
                                        </p:attrNameLst>
                                      </p:cBhvr>
                                      <p:tavLst>
                                        <p:tav tm="0">
                                          <p:val>
                                            <p:strVal val="0-#ppt_w/2"/>
                                          </p:val>
                                        </p:tav>
                                        <p:tav tm="100000">
                                          <p:val>
                                            <p:strVal val="#ppt_x"/>
                                          </p:val>
                                        </p:tav>
                                      </p:tavLst>
                                    </p:anim>
                                    <p:anim calcmode="lin" valueType="num">
                                      <p:cBhvr additive="base">
                                        <p:cTn id="122" dur="500" fill="hold"/>
                                        <p:tgtEl>
                                          <p:spTgt spid="16405"/>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16406"/>
                                        </p:tgtEl>
                                        <p:attrNameLst>
                                          <p:attrName>style.visibility</p:attrName>
                                        </p:attrNameLst>
                                      </p:cBhvr>
                                      <p:to>
                                        <p:strVal val="visible"/>
                                      </p:to>
                                    </p:set>
                                    <p:anim calcmode="lin" valueType="num">
                                      <p:cBhvr additive="base">
                                        <p:cTn id="127" dur="500" fill="hold"/>
                                        <p:tgtEl>
                                          <p:spTgt spid="16406"/>
                                        </p:tgtEl>
                                        <p:attrNameLst>
                                          <p:attrName>ppt_x</p:attrName>
                                        </p:attrNameLst>
                                      </p:cBhvr>
                                      <p:tavLst>
                                        <p:tav tm="0">
                                          <p:val>
                                            <p:strVal val="0-#ppt_w/2"/>
                                          </p:val>
                                        </p:tav>
                                        <p:tav tm="100000">
                                          <p:val>
                                            <p:strVal val="#ppt_x"/>
                                          </p:val>
                                        </p:tav>
                                      </p:tavLst>
                                    </p:anim>
                                    <p:anim calcmode="lin" valueType="num">
                                      <p:cBhvr additive="base">
                                        <p:cTn id="128" dur="500" fill="hold"/>
                                        <p:tgtEl>
                                          <p:spTgt spid="164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16388" grpId="0"/>
      <p:bldP spid="16389" grpId="0"/>
      <p:bldP spid="16390" grpId="0"/>
      <p:bldP spid="16391" grpId="0"/>
      <p:bldP spid="16392" grpId="0"/>
      <p:bldP spid="16398" grpId="0"/>
      <p:bldP spid="16399" grpId="0"/>
      <p:bldP spid="16400" grpId="0"/>
      <p:bldP spid="16401" grpId="0"/>
      <p:bldP spid="16402" grpId="0"/>
      <p:bldP spid="16403" grpId="0"/>
      <p:bldP spid="16406" grpId="0"/>
      <p:bldP spid="1640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标题 17409"/>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1.1.2</a:t>
            </a:r>
            <a:r>
              <a:rPr lang="zh-CN" altLang="en-US" b="1" dirty="0">
                <a:solidFill>
                  <a:srgbClr val="009900"/>
                </a:solidFill>
                <a:latin typeface="宋体" panose="02010600030101010101" pitchFamily="2" charset="-122"/>
              </a:rPr>
              <a:t>建设项目</a:t>
            </a:r>
            <a:endParaRPr lang="zh-CN" altLang="en-US" b="1" dirty="0">
              <a:solidFill>
                <a:srgbClr val="009900"/>
              </a:solidFill>
              <a:latin typeface="宋体" panose="02010600030101010101" pitchFamily="2" charset="-122"/>
            </a:endParaRPr>
          </a:p>
        </p:txBody>
      </p:sp>
      <p:sp>
        <p:nvSpPr>
          <p:cNvPr id="37890" name="文本占位符 17410"/>
          <p:cNvSpPr>
            <a:spLocks noGrp="1"/>
          </p:cNvSpPr>
          <p:nvPr>
            <p:ph idx="1"/>
          </p:nvPr>
        </p:nvSpPr>
        <p:spPr>
          <a:xfrm>
            <a:off x="900113" y="1484313"/>
            <a:ext cx="7604125" cy="504825"/>
          </a:xfrm>
        </p:spPr>
        <p:txBody>
          <a:bodyPr anchor="t"/>
          <a:p>
            <a:pPr algn="just">
              <a:buNone/>
            </a:pPr>
            <a:r>
              <a:rPr lang="en-US" altLang="zh-CN" sz="2800" b="1" dirty="0">
                <a:solidFill>
                  <a:srgbClr val="0000FF"/>
                </a:solidFill>
                <a:latin typeface="楷体_GB2312" pitchFamily="1" charset="-122"/>
                <a:ea typeface="楷体_GB2312" pitchFamily="1" charset="-122"/>
              </a:rPr>
              <a:t>4.</a:t>
            </a:r>
            <a:r>
              <a:rPr lang="zh-CN" altLang="en-US" sz="2800" b="1" dirty="0">
                <a:solidFill>
                  <a:srgbClr val="0000FF"/>
                </a:solidFill>
                <a:latin typeface="楷体_GB2312" pitchFamily="1" charset="-122"/>
                <a:ea typeface="楷体_GB2312" pitchFamily="1" charset="-122"/>
              </a:rPr>
              <a:t>基本建设程序</a:t>
            </a:r>
            <a:endParaRPr lang="zh-CN" altLang="en-US" sz="2800" b="1" dirty="0">
              <a:solidFill>
                <a:srgbClr val="0000FF"/>
              </a:solidFill>
              <a:latin typeface="楷体_GB2312" pitchFamily="1" charset="-122"/>
              <a:ea typeface="楷体_GB2312" pitchFamily="1" charset="-122"/>
            </a:endParaRPr>
          </a:p>
          <a:p>
            <a:pPr algn="just">
              <a:buNone/>
            </a:pPr>
            <a:endParaRPr lang="zh-CN" altLang="en-US" sz="2800" dirty="0">
              <a:solidFill>
                <a:srgbClr val="0000FF"/>
              </a:solidFill>
              <a:latin typeface="隶书" pitchFamily="1" charset="-122"/>
              <a:ea typeface="隶书" pitchFamily="1" charset="-122"/>
            </a:endParaRPr>
          </a:p>
        </p:txBody>
      </p:sp>
      <p:sp>
        <p:nvSpPr>
          <p:cNvPr id="37891" name="文本框 17411"/>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grpSp>
        <p:nvGrpSpPr>
          <p:cNvPr id="37892" name="组合 17412"/>
          <p:cNvGrpSpPr/>
          <p:nvPr/>
        </p:nvGrpSpPr>
        <p:grpSpPr>
          <a:xfrm>
            <a:off x="755650" y="2492375"/>
            <a:ext cx="7848600" cy="3313113"/>
            <a:chOff x="0" y="0"/>
            <a:chExt cx="7739" cy="1873"/>
          </a:xfrm>
        </p:grpSpPr>
        <p:sp>
          <p:nvSpPr>
            <p:cNvPr id="37893" name="文本框 17413"/>
            <p:cNvSpPr txBox="1"/>
            <p:nvPr/>
          </p:nvSpPr>
          <p:spPr>
            <a:xfrm>
              <a:off x="0" y="0"/>
              <a:ext cx="539"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提出项目建议书</a:t>
              </a:r>
              <a:endParaRPr lang="zh-CN" altLang="en-US" sz="2000" b="1" dirty="0">
                <a:solidFill>
                  <a:schemeClr val="accent2"/>
                </a:solidFill>
                <a:latin typeface="Verdana" panose="020B0604030504040204" pitchFamily="2" charset="0"/>
                <a:ea typeface="楷体_GB2312" pitchFamily="1" charset="-122"/>
              </a:endParaRPr>
            </a:p>
          </p:txBody>
        </p:sp>
        <p:sp>
          <p:nvSpPr>
            <p:cNvPr id="37894" name="文本框 17414"/>
            <p:cNvSpPr txBox="1"/>
            <p:nvPr/>
          </p:nvSpPr>
          <p:spPr>
            <a:xfrm>
              <a:off x="7199" y="0"/>
              <a:ext cx="540" cy="1873"/>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工程项目后评价</a:t>
              </a:r>
              <a:endParaRPr lang="zh-CN" altLang="en-US" sz="2000" b="1" dirty="0">
                <a:solidFill>
                  <a:schemeClr val="accent2"/>
                </a:solidFill>
                <a:latin typeface="Verdana" panose="020B0604030504040204" pitchFamily="2" charset="0"/>
                <a:ea typeface="楷体_GB2312" pitchFamily="1" charset="-122"/>
              </a:endParaRPr>
            </a:p>
          </p:txBody>
        </p:sp>
        <p:sp>
          <p:nvSpPr>
            <p:cNvPr id="37895" name="文本框 17415"/>
            <p:cNvSpPr txBox="1"/>
            <p:nvPr/>
          </p:nvSpPr>
          <p:spPr>
            <a:xfrm>
              <a:off x="899" y="0"/>
              <a:ext cx="540"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进行可行性研究</a:t>
              </a:r>
              <a:endParaRPr lang="zh-CN" altLang="en-US" sz="2000" b="1" dirty="0">
                <a:solidFill>
                  <a:schemeClr val="accent2"/>
                </a:solidFill>
                <a:latin typeface="Verdana" panose="020B0604030504040204" pitchFamily="2" charset="0"/>
                <a:ea typeface="楷体_GB2312" pitchFamily="1" charset="-122"/>
              </a:endParaRPr>
            </a:p>
          </p:txBody>
        </p:sp>
        <p:sp>
          <p:nvSpPr>
            <p:cNvPr id="37896" name="文本框 17416"/>
            <p:cNvSpPr txBox="1"/>
            <p:nvPr/>
          </p:nvSpPr>
          <p:spPr>
            <a:xfrm>
              <a:off x="3419" y="0"/>
              <a:ext cx="900"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工程招投标</a:t>
              </a:r>
              <a:endParaRPr lang="zh-CN" altLang="en-US" sz="2000" b="1" dirty="0">
                <a:solidFill>
                  <a:schemeClr val="accent2"/>
                </a:solidFill>
                <a:latin typeface="Times New Roman" panose="02020603050405020304" pitchFamily="2" charset="0"/>
                <a:ea typeface="楷体_GB2312" pitchFamily="1" charset="-122"/>
              </a:endParaRPr>
            </a:p>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签订施工合同</a:t>
              </a:r>
              <a:endParaRPr lang="zh-CN" altLang="en-US" sz="2000" b="1" dirty="0">
                <a:solidFill>
                  <a:schemeClr val="accent2"/>
                </a:solidFill>
                <a:latin typeface="Verdana" panose="020B0604030504040204" pitchFamily="2" charset="0"/>
                <a:ea typeface="楷体_GB2312" pitchFamily="1" charset="-122"/>
              </a:endParaRPr>
            </a:p>
          </p:txBody>
        </p:sp>
        <p:sp>
          <p:nvSpPr>
            <p:cNvPr id="37897" name="文本框 17417"/>
            <p:cNvSpPr txBox="1"/>
            <p:nvPr/>
          </p:nvSpPr>
          <p:spPr>
            <a:xfrm>
              <a:off x="5399" y="0"/>
              <a:ext cx="540"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楷体_GB2312" pitchFamily="1" charset="-122"/>
                  <a:ea typeface="楷体_GB2312" pitchFamily="1" charset="-122"/>
                </a:rPr>
                <a:t>全面施工 生产准备</a:t>
              </a:r>
              <a:endParaRPr lang="zh-CN" altLang="en-US" sz="2000" b="1" dirty="0">
                <a:solidFill>
                  <a:schemeClr val="accent2"/>
                </a:solidFill>
                <a:latin typeface="楷体_GB2312" pitchFamily="1" charset="-122"/>
                <a:ea typeface="楷体_GB2312" pitchFamily="1" charset="-122"/>
              </a:endParaRPr>
            </a:p>
          </p:txBody>
        </p:sp>
        <p:sp>
          <p:nvSpPr>
            <p:cNvPr id="37898" name="文本框 17418"/>
            <p:cNvSpPr txBox="1"/>
            <p:nvPr/>
          </p:nvSpPr>
          <p:spPr>
            <a:xfrm>
              <a:off x="1799" y="0"/>
              <a:ext cx="539"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编制设计任务书</a:t>
              </a:r>
              <a:endParaRPr lang="zh-CN" altLang="en-US" sz="2000" b="1" dirty="0">
                <a:solidFill>
                  <a:schemeClr val="accent2"/>
                </a:solidFill>
                <a:latin typeface="Verdana" panose="020B0604030504040204" pitchFamily="2" charset="0"/>
                <a:ea typeface="楷体_GB2312" pitchFamily="1" charset="-122"/>
              </a:endParaRPr>
            </a:p>
          </p:txBody>
        </p:sp>
        <p:sp>
          <p:nvSpPr>
            <p:cNvPr id="37899" name="文本框 17419"/>
            <p:cNvSpPr txBox="1"/>
            <p:nvPr/>
          </p:nvSpPr>
          <p:spPr>
            <a:xfrm>
              <a:off x="2699" y="0"/>
              <a:ext cx="540"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编制设计文件</a:t>
              </a:r>
              <a:endParaRPr lang="zh-CN" altLang="en-US" sz="2000" b="1" dirty="0">
                <a:solidFill>
                  <a:schemeClr val="accent2"/>
                </a:solidFill>
                <a:latin typeface="Verdana" panose="020B0604030504040204" pitchFamily="2" charset="0"/>
                <a:ea typeface="楷体_GB2312" pitchFamily="1" charset="-122"/>
              </a:endParaRPr>
            </a:p>
          </p:txBody>
        </p:sp>
        <p:sp>
          <p:nvSpPr>
            <p:cNvPr id="37900" name="文本框 17420"/>
            <p:cNvSpPr txBox="1"/>
            <p:nvPr/>
          </p:nvSpPr>
          <p:spPr>
            <a:xfrm>
              <a:off x="4679" y="0"/>
              <a:ext cx="539"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进行施工准备</a:t>
              </a:r>
              <a:endParaRPr lang="zh-CN" altLang="en-US" sz="2000" b="1" dirty="0">
                <a:solidFill>
                  <a:schemeClr val="accent2"/>
                </a:solidFill>
                <a:latin typeface="Verdana" panose="020B0604030504040204" pitchFamily="2" charset="0"/>
                <a:ea typeface="楷体_GB2312" pitchFamily="1" charset="-122"/>
              </a:endParaRPr>
            </a:p>
          </p:txBody>
        </p:sp>
        <p:sp>
          <p:nvSpPr>
            <p:cNvPr id="37901" name="文本框 17421"/>
            <p:cNvSpPr txBox="1"/>
            <p:nvPr/>
          </p:nvSpPr>
          <p:spPr>
            <a:xfrm>
              <a:off x="6299" y="0"/>
              <a:ext cx="540" cy="1872"/>
            </a:xfrm>
            <a:prstGeom prst="rect">
              <a:avLst/>
            </a:prstGeom>
            <a:noFill/>
            <a:ln w="9525" cap="flat" cmpd="sng">
              <a:solidFill>
                <a:srgbClr val="000000"/>
              </a:solidFill>
              <a:prstDash val="solid"/>
              <a:miter/>
              <a:headEnd type="none" w="med" len="med"/>
              <a:tailEnd type="none" w="med" len="med"/>
            </a:ln>
          </p:spPr>
          <p:txBody>
            <a:bodyPr vert="eaVert" anchor="t"/>
            <a:p>
              <a:pPr algn="ctr">
                <a:lnSpc>
                  <a:spcPct val="140000"/>
                </a:lnSpc>
              </a:pPr>
              <a:r>
                <a:rPr lang="zh-CN" altLang="en-US" sz="2000" b="1" dirty="0">
                  <a:solidFill>
                    <a:schemeClr val="accent2"/>
                  </a:solidFill>
                  <a:latin typeface="Times New Roman" panose="02020603050405020304" pitchFamily="2" charset="0"/>
                  <a:ea typeface="楷体_GB2312" pitchFamily="1" charset="-122"/>
                </a:rPr>
                <a:t>竣工验收交付使用</a:t>
              </a:r>
              <a:endParaRPr lang="zh-CN" altLang="en-US" sz="2000" b="1" dirty="0">
                <a:solidFill>
                  <a:schemeClr val="accent2"/>
                </a:solidFill>
                <a:latin typeface="Verdana" panose="020B0604030504040204" pitchFamily="2" charset="0"/>
                <a:ea typeface="楷体_GB2312" pitchFamily="1" charset="-122"/>
              </a:endParaRPr>
            </a:p>
          </p:txBody>
        </p:sp>
        <p:sp>
          <p:nvSpPr>
            <p:cNvPr id="37902" name="直接连接符 17422"/>
            <p:cNvSpPr/>
            <p:nvPr/>
          </p:nvSpPr>
          <p:spPr>
            <a:xfrm>
              <a:off x="539" y="780"/>
              <a:ext cx="360" cy="0"/>
            </a:xfrm>
            <a:prstGeom prst="line">
              <a:avLst/>
            </a:prstGeom>
            <a:ln w="9525" cap="flat" cmpd="sng">
              <a:solidFill>
                <a:srgbClr val="000000"/>
              </a:solidFill>
              <a:prstDash val="solid"/>
              <a:round/>
              <a:headEnd type="none" w="med" len="med"/>
              <a:tailEnd type="triangle" w="med" len="med"/>
            </a:ln>
          </p:spPr>
        </p:sp>
        <p:sp>
          <p:nvSpPr>
            <p:cNvPr id="37903" name="直接连接符 17423"/>
            <p:cNvSpPr/>
            <p:nvPr/>
          </p:nvSpPr>
          <p:spPr>
            <a:xfrm>
              <a:off x="1439" y="780"/>
              <a:ext cx="360" cy="0"/>
            </a:xfrm>
            <a:prstGeom prst="line">
              <a:avLst/>
            </a:prstGeom>
            <a:ln w="9525" cap="flat" cmpd="sng">
              <a:solidFill>
                <a:srgbClr val="000000"/>
              </a:solidFill>
              <a:prstDash val="solid"/>
              <a:round/>
              <a:headEnd type="none" w="med" len="med"/>
              <a:tailEnd type="triangle" w="med" len="med"/>
            </a:ln>
          </p:spPr>
        </p:sp>
        <p:sp>
          <p:nvSpPr>
            <p:cNvPr id="37904" name="直接连接符 17424"/>
            <p:cNvSpPr/>
            <p:nvPr/>
          </p:nvSpPr>
          <p:spPr>
            <a:xfrm>
              <a:off x="2339" y="780"/>
              <a:ext cx="360" cy="0"/>
            </a:xfrm>
            <a:prstGeom prst="line">
              <a:avLst/>
            </a:prstGeom>
            <a:ln w="9525" cap="flat" cmpd="sng">
              <a:solidFill>
                <a:srgbClr val="000000"/>
              </a:solidFill>
              <a:prstDash val="solid"/>
              <a:round/>
              <a:headEnd type="none" w="med" len="med"/>
              <a:tailEnd type="triangle" w="med" len="med"/>
            </a:ln>
          </p:spPr>
        </p:sp>
        <p:sp>
          <p:nvSpPr>
            <p:cNvPr id="37905" name="直接连接符 17425"/>
            <p:cNvSpPr/>
            <p:nvPr/>
          </p:nvSpPr>
          <p:spPr>
            <a:xfrm>
              <a:off x="3239" y="780"/>
              <a:ext cx="180" cy="1"/>
            </a:xfrm>
            <a:prstGeom prst="line">
              <a:avLst/>
            </a:prstGeom>
            <a:ln w="9525" cap="flat" cmpd="sng">
              <a:solidFill>
                <a:srgbClr val="000000"/>
              </a:solidFill>
              <a:prstDash val="solid"/>
              <a:round/>
              <a:headEnd type="none" w="med" len="med"/>
              <a:tailEnd type="triangle" w="med" len="med"/>
            </a:ln>
          </p:spPr>
        </p:sp>
        <p:sp>
          <p:nvSpPr>
            <p:cNvPr id="37906" name="直接连接符 17426"/>
            <p:cNvSpPr/>
            <p:nvPr/>
          </p:nvSpPr>
          <p:spPr>
            <a:xfrm>
              <a:off x="4319" y="780"/>
              <a:ext cx="360" cy="0"/>
            </a:xfrm>
            <a:prstGeom prst="line">
              <a:avLst/>
            </a:prstGeom>
            <a:ln w="9525" cap="flat" cmpd="sng">
              <a:solidFill>
                <a:srgbClr val="000000"/>
              </a:solidFill>
              <a:prstDash val="solid"/>
              <a:round/>
              <a:headEnd type="none" w="med" len="med"/>
              <a:tailEnd type="triangle" w="med" len="med"/>
            </a:ln>
          </p:spPr>
        </p:sp>
        <p:sp>
          <p:nvSpPr>
            <p:cNvPr id="37907" name="直接连接符 17427"/>
            <p:cNvSpPr/>
            <p:nvPr/>
          </p:nvSpPr>
          <p:spPr>
            <a:xfrm>
              <a:off x="5219" y="780"/>
              <a:ext cx="180" cy="0"/>
            </a:xfrm>
            <a:prstGeom prst="line">
              <a:avLst/>
            </a:prstGeom>
            <a:ln w="9525" cap="flat" cmpd="sng">
              <a:solidFill>
                <a:srgbClr val="000000"/>
              </a:solidFill>
              <a:prstDash val="solid"/>
              <a:round/>
              <a:headEnd type="none" w="med" len="med"/>
              <a:tailEnd type="triangle" w="med" len="med"/>
            </a:ln>
          </p:spPr>
        </p:sp>
        <p:sp>
          <p:nvSpPr>
            <p:cNvPr id="37908" name="直接连接符 17428"/>
            <p:cNvSpPr/>
            <p:nvPr/>
          </p:nvSpPr>
          <p:spPr>
            <a:xfrm>
              <a:off x="5939" y="780"/>
              <a:ext cx="360" cy="0"/>
            </a:xfrm>
            <a:prstGeom prst="line">
              <a:avLst/>
            </a:prstGeom>
            <a:ln w="9525" cap="flat" cmpd="sng">
              <a:solidFill>
                <a:srgbClr val="000000"/>
              </a:solidFill>
              <a:prstDash val="solid"/>
              <a:round/>
              <a:headEnd type="none" w="med" len="med"/>
              <a:tailEnd type="triangle" w="med" len="med"/>
            </a:ln>
          </p:spPr>
        </p:sp>
        <p:sp>
          <p:nvSpPr>
            <p:cNvPr id="37909" name="直接连接符 17429"/>
            <p:cNvSpPr/>
            <p:nvPr/>
          </p:nvSpPr>
          <p:spPr>
            <a:xfrm>
              <a:off x="6839" y="780"/>
              <a:ext cx="360" cy="0"/>
            </a:xfrm>
            <a:prstGeom prst="line">
              <a:avLst/>
            </a:prstGeom>
            <a:ln w="9525" cap="flat" cmpd="sng">
              <a:solidFill>
                <a:srgbClr val="000000"/>
              </a:solidFill>
              <a:prstDash val="solid"/>
              <a:round/>
              <a:headEnd type="none" w="med" len="med"/>
              <a:tailEnd type="triangle" w="med" len="med"/>
            </a:ln>
          </p:spPr>
        </p:sp>
      </p:grpSp>
    </p:spTree>
  </p:cSld>
  <p:clrMapOvr>
    <a:masterClrMapping/>
  </p:clrMapOvr>
  <p:transition spd="med">
    <p:cover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标题 18433"/>
          <p:cNvSpPr>
            <a:spLocks noGrp="1"/>
          </p:cNvSpPr>
          <p:nvPr>
            <p:ph type="title"/>
          </p:nvPr>
        </p:nvSpPr>
        <p:spPr>
          <a:xfrm>
            <a:off x="468313" y="0"/>
            <a:ext cx="8229600" cy="1143000"/>
          </a:xfrm>
        </p:spPr>
        <p:txBody>
          <a:bodyPr anchor="b"/>
          <a:p>
            <a:r>
              <a:rPr lang="en-US" altLang="zh-CN" b="1" dirty="0">
                <a:solidFill>
                  <a:srgbClr val="009900"/>
                </a:solidFill>
                <a:latin typeface="宋体" panose="02010600030101010101" pitchFamily="2" charset="-122"/>
              </a:rPr>
              <a:t>1.1.3</a:t>
            </a:r>
            <a:r>
              <a:rPr lang="zh-CN" altLang="en-US" b="1" dirty="0">
                <a:solidFill>
                  <a:srgbClr val="009900"/>
                </a:solidFill>
                <a:latin typeface="宋体" panose="02010600030101010101" pitchFamily="2" charset="-122"/>
              </a:rPr>
              <a:t>工程投资</a:t>
            </a:r>
            <a:endParaRPr lang="zh-CN" altLang="en-US" b="1" dirty="0">
              <a:solidFill>
                <a:srgbClr val="009900"/>
              </a:solidFill>
              <a:latin typeface="宋体" panose="02010600030101010101" pitchFamily="2" charset="-122"/>
            </a:endParaRPr>
          </a:p>
        </p:txBody>
      </p:sp>
      <p:sp>
        <p:nvSpPr>
          <p:cNvPr id="38914" name="矩形 18434"/>
          <p:cNvSpPr/>
          <p:nvPr/>
        </p:nvSpPr>
        <p:spPr>
          <a:xfrm>
            <a:off x="0" y="790575"/>
            <a:ext cx="9144000" cy="0"/>
          </a:xfrm>
          <a:prstGeom prst="rect">
            <a:avLst/>
          </a:prstGeom>
          <a:noFill/>
          <a:ln w="9525">
            <a:noFill/>
          </a:ln>
        </p:spPr>
        <p:txBody>
          <a:bodyPr anchor="t"/>
          <a:p>
            <a:endParaRPr lang="zh-CN" altLang="en-US">
              <a:latin typeface="Verdana" panose="020B0604030504040204" pitchFamily="2" charset="0"/>
              <a:ea typeface="宋体" panose="02010600030101010101" pitchFamily="2" charset="-122"/>
            </a:endParaRPr>
          </a:p>
        </p:txBody>
      </p:sp>
      <p:sp>
        <p:nvSpPr>
          <p:cNvPr id="38915" name="矩形 18435"/>
          <p:cNvSpPr/>
          <p:nvPr/>
        </p:nvSpPr>
        <p:spPr>
          <a:xfrm>
            <a:off x="250825" y="981075"/>
            <a:ext cx="2808288" cy="530225"/>
          </a:xfrm>
          <a:prstGeom prst="rect">
            <a:avLst/>
          </a:prstGeom>
          <a:noFill/>
          <a:ln w="9525">
            <a:noFill/>
          </a:ln>
        </p:spPr>
        <p:txBody>
          <a:bodyPr anchor="t">
            <a:spAutoFit/>
          </a:bodyPr>
          <a:p>
            <a:pPr>
              <a:lnSpc>
                <a:spcPct val="80000"/>
              </a:lnSpc>
              <a:spcBef>
                <a:spcPct val="20000"/>
              </a:spcBef>
            </a:pPr>
            <a:r>
              <a:rPr lang="zh-CN" altLang="en-US" b="1" dirty="0">
                <a:latin typeface="Arial" panose="020B0604020202020204" pitchFamily="34" charset="0"/>
                <a:ea typeface="宋体" panose="02010600030101010101" pitchFamily="2" charset="-122"/>
              </a:rPr>
              <a:t>   我国现行建设工程总投资和工程造价的组成</a:t>
            </a:r>
            <a:endParaRPr lang="zh-CN" altLang="en-US" b="1" dirty="0">
              <a:latin typeface="Arial" panose="020B0604020202020204" pitchFamily="34" charset="0"/>
              <a:ea typeface="宋体" panose="02010600030101010101" pitchFamily="2" charset="-122"/>
            </a:endParaRPr>
          </a:p>
        </p:txBody>
      </p:sp>
      <p:sp>
        <p:nvSpPr>
          <p:cNvPr id="38916" name="文本框 18436"/>
          <p:cNvSpPr txBox="1"/>
          <p:nvPr/>
        </p:nvSpPr>
        <p:spPr>
          <a:xfrm>
            <a:off x="684213" y="2924175"/>
            <a:ext cx="504825" cy="1311275"/>
          </a:xfrm>
          <a:prstGeom prst="rect">
            <a:avLst/>
          </a:prstGeom>
          <a:noFill/>
          <a:ln w="9525">
            <a:noFill/>
          </a:ln>
        </p:spPr>
        <p:txBody>
          <a:bodyPr anchor="t">
            <a:spAutoFit/>
          </a:bodyPr>
          <a:p>
            <a:pPr>
              <a:spcBef>
                <a:spcPct val="50000"/>
              </a:spcBef>
            </a:pPr>
            <a:r>
              <a:rPr lang="zh-CN" altLang="en-US" sz="2000" dirty="0">
                <a:latin typeface="Arial" panose="020B0604020202020204" pitchFamily="34" charset="0"/>
                <a:ea typeface="宋体" panose="02010600030101010101" pitchFamily="2" charset="-122"/>
              </a:rPr>
              <a:t>建设工程</a:t>
            </a:r>
            <a:endParaRPr lang="zh-CN" altLang="en-US" sz="2000" dirty="0">
              <a:latin typeface="Arial" panose="020B0604020202020204" pitchFamily="34" charset="0"/>
              <a:ea typeface="宋体" panose="02010600030101010101" pitchFamily="2" charset="-122"/>
            </a:endParaRPr>
          </a:p>
        </p:txBody>
      </p:sp>
      <p:sp>
        <p:nvSpPr>
          <p:cNvPr id="38917" name="文本框 18437"/>
          <p:cNvSpPr txBox="1"/>
          <p:nvPr/>
        </p:nvSpPr>
        <p:spPr>
          <a:xfrm>
            <a:off x="1979613" y="1989138"/>
            <a:ext cx="1008062" cy="396875"/>
          </a:xfrm>
          <a:prstGeom prst="rect">
            <a:avLst/>
          </a:prstGeom>
          <a:noFill/>
          <a:ln w="9525">
            <a:noFill/>
          </a:ln>
        </p:spPr>
        <p:txBody>
          <a:bodyPr anchor="t">
            <a:spAutoFit/>
          </a:bodyPr>
          <a:p>
            <a:pPr>
              <a:spcBef>
                <a:spcPct val="50000"/>
              </a:spcBef>
            </a:pPr>
            <a:endParaRPr lang="zh-CN" altLang="en-US" sz="2000" dirty="0">
              <a:latin typeface="Arial" panose="020B0604020202020204" pitchFamily="34" charset="0"/>
              <a:ea typeface="宋体" panose="02010600030101010101" pitchFamily="2" charset="-122"/>
            </a:endParaRPr>
          </a:p>
        </p:txBody>
      </p:sp>
      <p:sp>
        <p:nvSpPr>
          <p:cNvPr id="38918" name="文本框 18438"/>
          <p:cNvSpPr txBox="1"/>
          <p:nvPr/>
        </p:nvSpPr>
        <p:spPr>
          <a:xfrm>
            <a:off x="1835150" y="2060575"/>
            <a:ext cx="936625" cy="517525"/>
          </a:xfrm>
          <a:prstGeom prst="rect">
            <a:avLst/>
          </a:prstGeom>
          <a:noFill/>
          <a:ln w="9525">
            <a:noFill/>
          </a:ln>
        </p:spPr>
        <p:txBody>
          <a:bodyPr anchor="t">
            <a:spAutoFit/>
          </a:bodyPr>
          <a:p>
            <a:pPr>
              <a:spcBef>
                <a:spcPct val="50000"/>
              </a:spcBef>
            </a:pPr>
            <a:r>
              <a:rPr lang="zh-CN" altLang="en-US" sz="1400" dirty="0">
                <a:solidFill>
                  <a:srgbClr val="FF0000"/>
                </a:solidFill>
                <a:latin typeface="Arial" panose="020B0604020202020204" pitchFamily="34" charset="0"/>
                <a:ea typeface="宋体" panose="02010600030101010101" pitchFamily="2" charset="-122"/>
              </a:rPr>
              <a:t>固定资产投资</a:t>
            </a:r>
            <a:endParaRPr lang="zh-CN" altLang="en-US" sz="1400" dirty="0">
              <a:solidFill>
                <a:srgbClr val="FF0000"/>
              </a:solidFill>
              <a:latin typeface="Arial" panose="020B0604020202020204" pitchFamily="34" charset="0"/>
              <a:ea typeface="宋体" panose="02010600030101010101" pitchFamily="2" charset="-122"/>
            </a:endParaRPr>
          </a:p>
        </p:txBody>
      </p:sp>
      <p:grpSp>
        <p:nvGrpSpPr>
          <p:cNvPr id="38919" name="组合 18439"/>
          <p:cNvGrpSpPr/>
          <p:nvPr/>
        </p:nvGrpSpPr>
        <p:grpSpPr>
          <a:xfrm>
            <a:off x="1763713" y="2492375"/>
            <a:ext cx="936625" cy="360363"/>
            <a:chOff x="0" y="0"/>
            <a:chExt cx="590" cy="227"/>
          </a:xfrm>
        </p:grpSpPr>
        <p:sp>
          <p:nvSpPr>
            <p:cNvPr id="38920" name="矩形 18440"/>
            <p:cNvSpPr/>
            <p:nvPr/>
          </p:nvSpPr>
          <p:spPr>
            <a:xfrm>
              <a:off x="0" y="0"/>
              <a:ext cx="590" cy="227"/>
            </a:xfrm>
            <a:prstGeom prst="rect">
              <a:avLst/>
            </a:prstGeom>
            <a:solidFill>
              <a:schemeClr val="accent1"/>
            </a:solidFill>
            <a:ln w="25400" cap="flat" cmpd="sng">
              <a:solidFill>
                <a:schemeClr val="tx2"/>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18442" name="文本框 18441"/>
            <p:cNvSpPr txBox="1"/>
            <p:nvPr/>
          </p:nvSpPr>
          <p:spPr>
            <a:xfrm>
              <a:off x="0" y="0"/>
              <a:ext cx="590" cy="192"/>
            </a:xfrm>
            <a:prstGeom prst="rect">
              <a:avLst/>
            </a:prstGeom>
            <a:noFill/>
            <a:ln w="9525">
              <a:noFill/>
            </a:ln>
          </p:spPr>
          <p:txBody>
            <a:bodyPr>
              <a:spAutoFit/>
            </a:bodyPr>
            <a:p>
              <a:pPr algn="ctr">
                <a:spcBef>
                  <a:spcPct val="50000"/>
                </a:spcBef>
              </a:pPr>
              <a:r>
                <a:rPr lang="zh-CN" altLang="en-US" sz="1400" noProof="1" dirty="0">
                  <a:effectLst>
                    <a:outerShdw blurRad="38100" dist="38100" dir="2700000">
                      <a:srgbClr val="FFFFFF"/>
                    </a:outerShdw>
                  </a:effectLst>
                  <a:latin typeface="Arial" panose="020B0604020202020204" pitchFamily="34" charset="0"/>
                  <a:ea typeface="宋体" panose="02010600030101010101" pitchFamily="2" charset="-122"/>
                  <a:cs typeface="+mn-cs"/>
                </a:rPr>
                <a:t>工程造价</a:t>
              </a:r>
              <a:endParaRPr lang="zh-CN" altLang="en-US" sz="1400" noProof="1" dirty="0">
                <a:effectLst>
                  <a:outerShdw blurRad="38100" dist="38100" dir="2700000">
                    <a:srgbClr val="FFFFFF"/>
                  </a:outerShdw>
                </a:effectLst>
                <a:latin typeface="Arial" panose="020B0604020202020204" pitchFamily="34" charset="0"/>
              </a:endParaRPr>
            </a:p>
          </p:txBody>
        </p:sp>
      </p:grpSp>
      <p:grpSp>
        <p:nvGrpSpPr>
          <p:cNvPr id="38922" name="组合 18442"/>
          <p:cNvGrpSpPr/>
          <p:nvPr/>
        </p:nvGrpSpPr>
        <p:grpSpPr>
          <a:xfrm>
            <a:off x="1187450" y="2205038"/>
            <a:ext cx="647700" cy="4321175"/>
            <a:chOff x="0" y="0"/>
            <a:chExt cx="408" cy="2722"/>
          </a:xfrm>
        </p:grpSpPr>
        <p:sp>
          <p:nvSpPr>
            <p:cNvPr id="38923" name="直接连接符 18443"/>
            <p:cNvSpPr/>
            <p:nvPr/>
          </p:nvSpPr>
          <p:spPr>
            <a:xfrm>
              <a:off x="0" y="1134"/>
              <a:ext cx="227" cy="0"/>
            </a:xfrm>
            <a:prstGeom prst="line">
              <a:avLst/>
            </a:prstGeom>
            <a:ln w="9525" cap="flat" cmpd="sng">
              <a:solidFill>
                <a:schemeClr val="tx1"/>
              </a:solidFill>
              <a:prstDash val="solid"/>
              <a:round/>
              <a:headEnd type="none" w="med" len="med"/>
              <a:tailEnd type="none" w="med" len="med"/>
            </a:ln>
          </p:spPr>
        </p:sp>
        <p:sp>
          <p:nvSpPr>
            <p:cNvPr id="38924" name="直接连接符 18444"/>
            <p:cNvSpPr/>
            <p:nvPr/>
          </p:nvSpPr>
          <p:spPr>
            <a:xfrm flipV="1">
              <a:off x="227" y="0"/>
              <a:ext cx="0" cy="2722"/>
            </a:xfrm>
            <a:prstGeom prst="line">
              <a:avLst/>
            </a:prstGeom>
            <a:ln w="9525" cap="flat" cmpd="sng">
              <a:solidFill>
                <a:schemeClr val="tx1"/>
              </a:solidFill>
              <a:prstDash val="solid"/>
              <a:round/>
              <a:headEnd type="none" w="med" len="med"/>
              <a:tailEnd type="none" w="med" len="med"/>
            </a:ln>
          </p:spPr>
        </p:sp>
        <p:sp>
          <p:nvSpPr>
            <p:cNvPr id="38925" name="直接连接符 18445"/>
            <p:cNvSpPr/>
            <p:nvPr/>
          </p:nvSpPr>
          <p:spPr>
            <a:xfrm>
              <a:off x="227" y="0"/>
              <a:ext cx="181" cy="0"/>
            </a:xfrm>
            <a:prstGeom prst="line">
              <a:avLst/>
            </a:prstGeom>
            <a:ln w="9525" cap="flat" cmpd="sng">
              <a:solidFill>
                <a:schemeClr val="tx1"/>
              </a:solidFill>
              <a:prstDash val="solid"/>
              <a:round/>
              <a:headEnd type="none" w="med" len="med"/>
              <a:tailEnd type="none" w="med" len="med"/>
            </a:ln>
          </p:spPr>
        </p:sp>
        <p:sp>
          <p:nvSpPr>
            <p:cNvPr id="38926" name="直接连接符 18446"/>
            <p:cNvSpPr/>
            <p:nvPr/>
          </p:nvSpPr>
          <p:spPr>
            <a:xfrm>
              <a:off x="227" y="2722"/>
              <a:ext cx="181" cy="0"/>
            </a:xfrm>
            <a:prstGeom prst="line">
              <a:avLst/>
            </a:prstGeom>
            <a:ln w="9525" cap="flat" cmpd="sng">
              <a:solidFill>
                <a:schemeClr val="tx1"/>
              </a:solidFill>
              <a:prstDash val="solid"/>
              <a:round/>
              <a:headEnd type="none" w="med" len="med"/>
              <a:tailEnd type="none" w="med" len="med"/>
            </a:ln>
          </p:spPr>
        </p:sp>
      </p:grpSp>
      <p:sp>
        <p:nvSpPr>
          <p:cNvPr id="38927" name="文本框 18447"/>
          <p:cNvSpPr txBox="1"/>
          <p:nvPr/>
        </p:nvSpPr>
        <p:spPr>
          <a:xfrm>
            <a:off x="1835150" y="6381750"/>
            <a:ext cx="13684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流动资产投资</a:t>
            </a:r>
            <a:endParaRPr lang="zh-CN" altLang="en-US" sz="1400" dirty="0">
              <a:latin typeface="Arial" panose="020B0604020202020204" pitchFamily="34" charset="0"/>
              <a:ea typeface="宋体" panose="02010600030101010101" pitchFamily="2" charset="-122"/>
            </a:endParaRPr>
          </a:p>
        </p:txBody>
      </p:sp>
      <p:sp>
        <p:nvSpPr>
          <p:cNvPr id="18449" name="直接连接符 18448"/>
          <p:cNvSpPr/>
          <p:nvPr/>
        </p:nvSpPr>
        <p:spPr>
          <a:xfrm>
            <a:off x="3060700" y="6526213"/>
            <a:ext cx="287338" cy="0"/>
          </a:xfrm>
          <a:prstGeom prst="line">
            <a:avLst/>
          </a:prstGeom>
          <a:ln w="9525" cap="flat" cmpd="sng">
            <a:solidFill>
              <a:schemeClr val="tx1"/>
            </a:solidFill>
            <a:prstDash val="solid"/>
            <a:round/>
            <a:headEnd type="none" w="med" len="med"/>
            <a:tailEnd type="none" w="med" len="med"/>
          </a:ln>
        </p:spPr>
      </p:sp>
      <p:sp>
        <p:nvSpPr>
          <p:cNvPr id="18450" name="文本框 18449"/>
          <p:cNvSpPr txBox="1"/>
          <p:nvPr/>
        </p:nvSpPr>
        <p:spPr>
          <a:xfrm>
            <a:off x="3348038" y="6381750"/>
            <a:ext cx="13684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铺底流动资金</a:t>
            </a:r>
            <a:endParaRPr lang="zh-CN" altLang="en-US" sz="1400" dirty="0">
              <a:latin typeface="Arial" panose="020B0604020202020204" pitchFamily="34" charset="0"/>
              <a:ea typeface="宋体" panose="02010600030101010101" pitchFamily="2" charset="-122"/>
            </a:endParaRPr>
          </a:p>
        </p:txBody>
      </p:sp>
      <p:sp>
        <p:nvSpPr>
          <p:cNvPr id="38930" name="文本框 18450"/>
          <p:cNvSpPr txBox="1"/>
          <p:nvPr/>
        </p:nvSpPr>
        <p:spPr>
          <a:xfrm>
            <a:off x="3203575" y="1412875"/>
            <a:ext cx="1295400" cy="517525"/>
          </a:xfrm>
          <a:prstGeom prst="rect">
            <a:avLst/>
          </a:prstGeom>
          <a:noFill/>
          <a:ln w="9525">
            <a:noFill/>
          </a:ln>
        </p:spPr>
        <p:txBody>
          <a:bodyPr anchor="t">
            <a:spAutoFit/>
          </a:bodyPr>
          <a:p>
            <a:pPr algn="ctr">
              <a:spcBef>
                <a:spcPct val="50000"/>
              </a:spcBef>
            </a:pPr>
            <a:r>
              <a:rPr lang="zh-CN" altLang="en-US" sz="1400" dirty="0">
                <a:latin typeface="Arial" panose="020B0604020202020204" pitchFamily="34" charset="0"/>
                <a:ea typeface="宋体" panose="02010600030101010101" pitchFamily="2" charset="-122"/>
                <a:hlinkClick r:id="rId1" action="ppaction://hlinksldjump"/>
              </a:rPr>
              <a:t>设备及工、器具购置费</a:t>
            </a:r>
            <a:endParaRPr lang="zh-CN" altLang="en-US" sz="1400" dirty="0">
              <a:latin typeface="Arial" panose="020B0604020202020204" pitchFamily="34" charset="0"/>
              <a:ea typeface="宋体" panose="02010600030101010101" pitchFamily="2" charset="-122"/>
            </a:endParaRPr>
          </a:p>
        </p:txBody>
      </p:sp>
      <p:grpSp>
        <p:nvGrpSpPr>
          <p:cNvPr id="38931" name="组合 18451"/>
          <p:cNvGrpSpPr/>
          <p:nvPr/>
        </p:nvGrpSpPr>
        <p:grpSpPr>
          <a:xfrm>
            <a:off x="4427538" y="1341438"/>
            <a:ext cx="576262" cy="647700"/>
            <a:chOff x="0" y="0"/>
            <a:chExt cx="363" cy="408"/>
          </a:xfrm>
        </p:grpSpPr>
        <p:sp>
          <p:nvSpPr>
            <p:cNvPr id="38932" name="直接连接符 18452"/>
            <p:cNvSpPr/>
            <p:nvPr/>
          </p:nvSpPr>
          <p:spPr>
            <a:xfrm>
              <a:off x="0" y="181"/>
              <a:ext cx="227" cy="0"/>
            </a:xfrm>
            <a:prstGeom prst="line">
              <a:avLst/>
            </a:prstGeom>
            <a:ln w="9525" cap="flat" cmpd="sng">
              <a:solidFill>
                <a:schemeClr val="tx1"/>
              </a:solidFill>
              <a:prstDash val="solid"/>
              <a:round/>
              <a:headEnd type="none" w="med" len="med"/>
              <a:tailEnd type="none" w="med" len="med"/>
            </a:ln>
          </p:spPr>
        </p:sp>
        <p:sp>
          <p:nvSpPr>
            <p:cNvPr id="38933" name="直接连接符 18453"/>
            <p:cNvSpPr/>
            <p:nvPr/>
          </p:nvSpPr>
          <p:spPr>
            <a:xfrm>
              <a:off x="227" y="0"/>
              <a:ext cx="0" cy="408"/>
            </a:xfrm>
            <a:prstGeom prst="line">
              <a:avLst/>
            </a:prstGeom>
            <a:ln w="9525" cap="flat" cmpd="sng">
              <a:solidFill>
                <a:schemeClr val="tx1"/>
              </a:solidFill>
              <a:prstDash val="solid"/>
              <a:round/>
              <a:headEnd type="none" w="med" len="med"/>
              <a:tailEnd type="none" w="med" len="med"/>
            </a:ln>
          </p:spPr>
        </p:sp>
        <p:sp>
          <p:nvSpPr>
            <p:cNvPr id="38934" name="直接连接符 18454"/>
            <p:cNvSpPr/>
            <p:nvPr/>
          </p:nvSpPr>
          <p:spPr>
            <a:xfrm>
              <a:off x="227" y="0"/>
              <a:ext cx="136" cy="0"/>
            </a:xfrm>
            <a:prstGeom prst="line">
              <a:avLst/>
            </a:prstGeom>
            <a:ln w="9525" cap="flat" cmpd="sng">
              <a:solidFill>
                <a:schemeClr val="tx1"/>
              </a:solidFill>
              <a:prstDash val="solid"/>
              <a:round/>
              <a:headEnd type="none" w="med" len="med"/>
              <a:tailEnd type="none" w="med" len="med"/>
            </a:ln>
          </p:spPr>
        </p:sp>
        <p:sp>
          <p:nvSpPr>
            <p:cNvPr id="38935" name="直接连接符 18455"/>
            <p:cNvSpPr/>
            <p:nvPr/>
          </p:nvSpPr>
          <p:spPr>
            <a:xfrm>
              <a:off x="227" y="408"/>
              <a:ext cx="136" cy="0"/>
            </a:xfrm>
            <a:prstGeom prst="line">
              <a:avLst/>
            </a:prstGeom>
            <a:ln w="9525" cap="flat" cmpd="sng">
              <a:solidFill>
                <a:schemeClr val="tx1"/>
              </a:solidFill>
              <a:prstDash val="solid"/>
              <a:round/>
              <a:headEnd type="none" w="med" len="med"/>
              <a:tailEnd type="none" w="med" len="med"/>
            </a:ln>
          </p:spPr>
        </p:sp>
      </p:grpSp>
      <p:sp>
        <p:nvSpPr>
          <p:cNvPr id="38936" name="文本框 18456"/>
          <p:cNvSpPr txBox="1"/>
          <p:nvPr/>
        </p:nvSpPr>
        <p:spPr>
          <a:xfrm>
            <a:off x="4932363" y="1196975"/>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设备购置费</a:t>
            </a:r>
            <a:endParaRPr lang="zh-CN" altLang="en-US" sz="1400" dirty="0">
              <a:latin typeface="Arial" panose="020B0604020202020204" pitchFamily="34" charset="0"/>
              <a:ea typeface="宋体" panose="02010600030101010101" pitchFamily="2" charset="-122"/>
            </a:endParaRPr>
          </a:p>
        </p:txBody>
      </p:sp>
      <p:sp>
        <p:nvSpPr>
          <p:cNvPr id="38937" name="文本框 18457"/>
          <p:cNvSpPr txBox="1"/>
          <p:nvPr/>
        </p:nvSpPr>
        <p:spPr>
          <a:xfrm>
            <a:off x="4932363" y="1828800"/>
            <a:ext cx="22320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工器具及生产家具购置费</a:t>
            </a:r>
            <a:endParaRPr lang="zh-CN" altLang="en-US" sz="1400" dirty="0">
              <a:latin typeface="Arial" panose="020B0604020202020204" pitchFamily="34" charset="0"/>
              <a:ea typeface="宋体" panose="02010600030101010101" pitchFamily="2" charset="-122"/>
            </a:endParaRPr>
          </a:p>
        </p:txBody>
      </p:sp>
      <p:grpSp>
        <p:nvGrpSpPr>
          <p:cNvPr id="38938" name="组合 18458"/>
          <p:cNvGrpSpPr/>
          <p:nvPr/>
        </p:nvGrpSpPr>
        <p:grpSpPr>
          <a:xfrm>
            <a:off x="5940425" y="1125538"/>
            <a:ext cx="285750" cy="431800"/>
            <a:chOff x="0" y="0"/>
            <a:chExt cx="180" cy="272"/>
          </a:xfrm>
        </p:grpSpPr>
        <p:sp>
          <p:nvSpPr>
            <p:cNvPr id="38939" name="直接连接符 18459"/>
            <p:cNvSpPr/>
            <p:nvPr/>
          </p:nvSpPr>
          <p:spPr>
            <a:xfrm>
              <a:off x="0" y="136"/>
              <a:ext cx="90" cy="0"/>
            </a:xfrm>
            <a:prstGeom prst="line">
              <a:avLst/>
            </a:prstGeom>
            <a:ln w="9525" cap="flat" cmpd="sng">
              <a:solidFill>
                <a:schemeClr val="tx1"/>
              </a:solidFill>
              <a:prstDash val="solid"/>
              <a:round/>
              <a:headEnd type="none" w="med" len="med"/>
              <a:tailEnd type="none" w="med" len="med"/>
            </a:ln>
          </p:spPr>
        </p:sp>
        <p:sp>
          <p:nvSpPr>
            <p:cNvPr id="38940" name="直接连接符 18460"/>
            <p:cNvSpPr/>
            <p:nvPr/>
          </p:nvSpPr>
          <p:spPr>
            <a:xfrm>
              <a:off x="90" y="0"/>
              <a:ext cx="0" cy="272"/>
            </a:xfrm>
            <a:prstGeom prst="line">
              <a:avLst/>
            </a:prstGeom>
            <a:ln w="9525" cap="flat" cmpd="sng">
              <a:solidFill>
                <a:schemeClr val="tx1"/>
              </a:solidFill>
              <a:prstDash val="solid"/>
              <a:round/>
              <a:headEnd type="none" w="med" len="med"/>
              <a:tailEnd type="none" w="med" len="med"/>
            </a:ln>
          </p:spPr>
        </p:sp>
        <p:sp>
          <p:nvSpPr>
            <p:cNvPr id="38941" name="直接连接符 18461"/>
            <p:cNvSpPr/>
            <p:nvPr/>
          </p:nvSpPr>
          <p:spPr>
            <a:xfrm>
              <a:off x="90" y="0"/>
              <a:ext cx="90" cy="0"/>
            </a:xfrm>
            <a:prstGeom prst="line">
              <a:avLst/>
            </a:prstGeom>
            <a:ln w="9525" cap="flat" cmpd="sng">
              <a:solidFill>
                <a:schemeClr val="tx1"/>
              </a:solidFill>
              <a:prstDash val="solid"/>
              <a:round/>
              <a:headEnd type="none" w="med" len="med"/>
              <a:tailEnd type="none" w="med" len="med"/>
            </a:ln>
          </p:spPr>
        </p:sp>
        <p:sp>
          <p:nvSpPr>
            <p:cNvPr id="38942" name="直接连接符 18462"/>
            <p:cNvSpPr/>
            <p:nvPr/>
          </p:nvSpPr>
          <p:spPr>
            <a:xfrm>
              <a:off x="90" y="272"/>
              <a:ext cx="90" cy="0"/>
            </a:xfrm>
            <a:prstGeom prst="line">
              <a:avLst/>
            </a:prstGeom>
            <a:ln w="9525" cap="flat" cmpd="sng">
              <a:solidFill>
                <a:schemeClr val="tx1"/>
              </a:solidFill>
              <a:prstDash val="solid"/>
              <a:round/>
              <a:headEnd type="none" w="med" len="med"/>
              <a:tailEnd type="none" w="med" len="med"/>
            </a:ln>
          </p:spPr>
        </p:sp>
      </p:grpSp>
      <p:sp>
        <p:nvSpPr>
          <p:cNvPr id="38943" name="文本框 18463"/>
          <p:cNvSpPr txBox="1"/>
          <p:nvPr/>
        </p:nvSpPr>
        <p:spPr>
          <a:xfrm>
            <a:off x="6227763" y="981075"/>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设备原价</a:t>
            </a:r>
            <a:endParaRPr lang="zh-CN" altLang="en-US" sz="1400" dirty="0">
              <a:latin typeface="Arial" panose="020B0604020202020204" pitchFamily="34" charset="0"/>
              <a:ea typeface="宋体" panose="02010600030101010101" pitchFamily="2" charset="-122"/>
            </a:endParaRPr>
          </a:p>
        </p:txBody>
      </p:sp>
      <p:sp>
        <p:nvSpPr>
          <p:cNvPr id="38944" name="文本框 18464"/>
          <p:cNvSpPr txBox="1"/>
          <p:nvPr/>
        </p:nvSpPr>
        <p:spPr>
          <a:xfrm>
            <a:off x="6227763" y="1412875"/>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设备运杂费</a:t>
            </a:r>
            <a:endParaRPr lang="zh-CN" altLang="en-US" sz="1400" dirty="0">
              <a:latin typeface="Arial" panose="020B0604020202020204" pitchFamily="34" charset="0"/>
              <a:ea typeface="宋体" panose="02010600030101010101" pitchFamily="2" charset="-122"/>
            </a:endParaRPr>
          </a:p>
        </p:txBody>
      </p:sp>
      <p:sp>
        <p:nvSpPr>
          <p:cNvPr id="38945" name="文本框 18465"/>
          <p:cNvSpPr txBox="1"/>
          <p:nvPr/>
        </p:nvSpPr>
        <p:spPr>
          <a:xfrm>
            <a:off x="3348038" y="2709863"/>
            <a:ext cx="1008062" cy="517525"/>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hlinkClick r:id="rId1" action="ppaction://hlinksldjump"/>
              </a:rPr>
              <a:t>建筑安装工程费用</a:t>
            </a:r>
            <a:endParaRPr lang="zh-CN" altLang="en-US" sz="1400" dirty="0">
              <a:latin typeface="Arial" panose="020B0604020202020204" pitchFamily="34" charset="0"/>
              <a:ea typeface="宋体" panose="02010600030101010101" pitchFamily="2" charset="-122"/>
            </a:endParaRPr>
          </a:p>
        </p:txBody>
      </p:sp>
      <p:grpSp>
        <p:nvGrpSpPr>
          <p:cNvPr id="38946" name="组合 18466"/>
          <p:cNvGrpSpPr/>
          <p:nvPr/>
        </p:nvGrpSpPr>
        <p:grpSpPr>
          <a:xfrm>
            <a:off x="4140200" y="2420938"/>
            <a:ext cx="503238" cy="1152525"/>
            <a:chOff x="0" y="0"/>
            <a:chExt cx="317" cy="726"/>
          </a:xfrm>
        </p:grpSpPr>
        <p:sp>
          <p:nvSpPr>
            <p:cNvPr id="38947" name="直接连接符 18467"/>
            <p:cNvSpPr/>
            <p:nvPr/>
          </p:nvSpPr>
          <p:spPr>
            <a:xfrm>
              <a:off x="0" y="318"/>
              <a:ext cx="181" cy="0"/>
            </a:xfrm>
            <a:prstGeom prst="line">
              <a:avLst/>
            </a:prstGeom>
            <a:ln w="9525" cap="flat" cmpd="sng">
              <a:solidFill>
                <a:schemeClr val="tx1"/>
              </a:solidFill>
              <a:prstDash val="solid"/>
              <a:round/>
              <a:headEnd type="none" w="med" len="med"/>
              <a:tailEnd type="none" w="med" len="med"/>
            </a:ln>
          </p:spPr>
        </p:sp>
        <p:sp>
          <p:nvSpPr>
            <p:cNvPr id="38948" name="直接连接符 18468"/>
            <p:cNvSpPr/>
            <p:nvPr/>
          </p:nvSpPr>
          <p:spPr>
            <a:xfrm>
              <a:off x="181" y="0"/>
              <a:ext cx="0" cy="726"/>
            </a:xfrm>
            <a:prstGeom prst="line">
              <a:avLst/>
            </a:prstGeom>
            <a:ln w="9525" cap="flat" cmpd="sng">
              <a:solidFill>
                <a:schemeClr val="tx1"/>
              </a:solidFill>
              <a:prstDash val="solid"/>
              <a:round/>
              <a:headEnd type="none" w="med" len="med"/>
              <a:tailEnd type="none" w="med" len="med"/>
            </a:ln>
          </p:spPr>
        </p:sp>
        <p:sp>
          <p:nvSpPr>
            <p:cNvPr id="38949" name="直接连接符 18469"/>
            <p:cNvSpPr/>
            <p:nvPr/>
          </p:nvSpPr>
          <p:spPr>
            <a:xfrm>
              <a:off x="181" y="0"/>
              <a:ext cx="136" cy="0"/>
            </a:xfrm>
            <a:prstGeom prst="line">
              <a:avLst/>
            </a:prstGeom>
            <a:ln w="9525" cap="flat" cmpd="sng">
              <a:solidFill>
                <a:schemeClr val="tx1"/>
              </a:solidFill>
              <a:prstDash val="solid"/>
              <a:round/>
              <a:headEnd type="none" w="med" len="med"/>
              <a:tailEnd type="none" w="med" len="med"/>
            </a:ln>
          </p:spPr>
        </p:sp>
        <p:sp>
          <p:nvSpPr>
            <p:cNvPr id="38950" name="直接连接符 18470"/>
            <p:cNvSpPr/>
            <p:nvPr/>
          </p:nvSpPr>
          <p:spPr>
            <a:xfrm>
              <a:off x="181" y="318"/>
              <a:ext cx="136" cy="0"/>
            </a:xfrm>
            <a:prstGeom prst="line">
              <a:avLst/>
            </a:prstGeom>
            <a:ln w="9525" cap="flat" cmpd="sng">
              <a:solidFill>
                <a:schemeClr val="tx1"/>
              </a:solidFill>
              <a:prstDash val="solid"/>
              <a:round/>
              <a:headEnd type="none" w="med" len="med"/>
              <a:tailEnd type="none" w="med" len="med"/>
            </a:ln>
          </p:spPr>
        </p:sp>
        <p:sp>
          <p:nvSpPr>
            <p:cNvPr id="38951" name="直接连接符 18471"/>
            <p:cNvSpPr/>
            <p:nvPr/>
          </p:nvSpPr>
          <p:spPr>
            <a:xfrm>
              <a:off x="181" y="544"/>
              <a:ext cx="136" cy="0"/>
            </a:xfrm>
            <a:prstGeom prst="line">
              <a:avLst/>
            </a:prstGeom>
            <a:ln w="9525" cap="flat" cmpd="sng">
              <a:solidFill>
                <a:schemeClr val="tx1"/>
              </a:solidFill>
              <a:prstDash val="solid"/>
              <a:round/>
              <a:headEnd type="none" w="med" len="med"/>
              <a:tailEnd type="none" w="med" len="med"/>
            </a:ln>
          </p:spPr>
        </p:sp>
        <p:sp>
          <p:nvSpPr>
            <p:cNvPr id="38952" name="直接连接符 18472"/>
            <p:cNvSpPr/>
            <p:nvPr/>
          </p:nvSpPr>
          <p:spPr>
            <a:xfrm>
              <a:off x="181" y="726"/>
              <a:ext cx="136" cy="0"/>
            </a:xfrm>
            <a:prstGeom prst="line">
              <a:avLst/>
            </a:prstGeom>
            <a:ln w="9525" cap="flat" cmpd="sng">
              <a:solidFill>
                <a:schemeClr val="tx1"/>
              </a:solidFill>
              <a:prstDash val="solid"/>
              <a:round/>
              <a:headEnd type="none" w="med" len="med"/>
              <a:tailEnd type="none" w="med" len="med"/>
            </a:ln>
          </p:spPr>
        </p:sp>
      </p:grpSp>
      <p:sp>
        <p:nvSpPr>
          <p:cNvPr id="38953" name="文本框 18473"/>
          <p:cNvSpPr txBox="1"/>
          <p:nvPr/>
        </p:nvSpPr>
        <p:spPr>
          <a:xfrm>
            <a:off x="4643438" y="2276475"/>
            <a:ext cx="792162"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直接费</a:t>
            </a:r>
            <a:endParaRPr lang="zh-CN" altLang="en-US" sz="1400" dirty="0">
              <a:latin typeface="Arial" panose="020B0604020202020204" pitchFamily="34" charset="0"/>
              <a:ea typeface="宋体" panose="02010600030101010101" pitchFamily="2" charset="-122"/>
            </a:endParaRPr>
          </a:p>
        </p:txBody>
      </p:sp>
      <p:grpSp>
        <p:nvGrpSpPr>
          <p:cNvPr id="38954" name="组合 18474"/>
          <p:cNvGrpSpPr/>
          <p:nvPr/>
        </p:nvGrpSpPr>
        <p:grpSpPr>
          <a:xfrm>
            <a:off x="5364163" y="2205038"/>
            <a:ext cx="431800" cy="360362"/>
            <a:chOff x="0" y="0"/>
            <a:chExt cx="272" cy="227"/>
          </a:xfrm>
        </p:grpSpPr>
        <p:sp>
          <p:nvSpPr>
            <p:cNvPr id="38955" name="直接连接符 18475"/>
            <p:cNvSpPr/>
            <p:nvPr/>
          </p:nvSpPr>
          <p:spPr>
            <a:xfrm>
              <a:off x="0" y="136"/>
              <a:ext cx="181" cy="0"/>
            </a:xfrm>
            <a:prstGeom prst="line">
              <a:avLst/>
            </a:prstGeom>
            <a:ln w="9525" cap="flat" cmpd="sng">
              <a:solidFill>
                <a:schemeClr val="tx1"/>
              </a:solidFill>
              <a:prstDash val="solid"/>
              <a:round/>
              <a:headEnd type="none" w="med" len="med"/>
              <a:tailEnd type="none" w="med" len="med"/>
            </a:ln>
          </p:spPr>
        </p:sp>
        <p:sp>
          <p:nvSpPr>
            <p:cNvPr id="38956" name="直接连接符 18476"/>
            <p:cNvSpPr/>
            <p:nvPr/>
          </p:nvSpPr>
          <p:spPr>
            <a:xfrm>
              <a:off x="181" y="0"/>
              <a:ext cx="0" cy="227"/>
            </a:xfrm>
            <a:prstGeom prst="line">
              <a:avLst/>
            </a:prstGeom>
            <a:ln w="9525" cap="flat" cmpd="sng">
              <a:solidFill>
                <a:schemeClr val="tx1"/>
              </a:solidFill>
              <a:prstDash val="solid"/>
              <a:round/>
              <a:headEnd type="none" w="med" len="med"/>
              <a:tailEnd type="none" w="med" len="med"/>
            </a:ln>
          </p:spPr>
        </p:sp>
        <p:sp>
          <p:nvSpPr>
            <p:cNvPr id="38957" name="直接连接符 18477"/>
            <p:cNvSpPr/>
            <p:nvPr/>
          </p:nvSpPr>
          <p:spPr>
            <a:xfrm>
              <a:off x="181" y="0"/>
              <a:ext cx="91" cy="0"/>
            </a:xfrm>
            <a:prstGeom prst="line">
              <a:avLst/>
            </a:prstGeom>
            <a:ln w="9525" cap="flat" cmpd="sng">
              <a:solidFill>
                <a:schemeClr val="tx1"/>
              </a:solidFill>
              <a:prstDash val="solid"/>
              <a:round/>
              <a:headEnd type="none" w="med" len="med"/>
              <a:tailEnd type="none" w="med" len="med"/>
            </a:ln>
          </p:spPr>
        </p:sp>
        <p:sp>
          <p:nvSpPr>
            <p:cNvPr id="38958" name="直接连接符 18478"/>
            <p:cNvSpPr/>
            <p:nvPr/>
          </p:nvSpPr>
          <p:spPr>
            <a:xfrm>
              <a:off x="181" y="227"/>
              <a:ext cx="91" cy="0"/>
            </a:xfrm>
            <a:prstGeom prst="line">
              <a:avLst/>
            </a:prstGeom>
            <a:ln w="9525" cap="flat" cmpd="sng">
              <a:solidFill>
                <a:schemeClr val="tx1"/>
              </a:solidFill>
              <a:prstDash val="solid"/>
              <a:round/>
              <a:headEnd type="none" w="med" len="med"/>
              <a:tailEnd type="none" w="med" len="med"/>
            </a:ln>
          </p:spPr>
        </p:sp>
      </p:grpSp>
      <p:sp>
        <p:nvSpPr>
          <p:cNvPr id="38959" name="文本框 18479"/>
          <p:cNvSpPr txBox="1"/>
          <p:nvPr/>
        </p:nvSpPr>
        <p:spPr>
          <a:xfrm>
            <a:off x="5795963" y="2060575"/>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直接工程费</a:t>
            </a:r>
            <a:endParaRPr lang="zh-CN" altLang="en-US" sz="1400" dirty="0">
              <a:latin typeface="Arial" panose="020B0604020202020204" pitchFamily="34" charset="0"/>
              <a:ea typeface="宋体" panose="02010600030101010101" pitchFamily="2" charset="-122"/>
            </a:endParaRPr>
          </a:p>
        </p:txBody>
      </p:sp>
      <p:sp>
        <p:nvSpPr>
          <p:cNvPr id="38960" name="文本框 18480"/>
          <p:cNvSpPr txBox="1"/>
          <p:nvPr/>
        </p:nvSpPr>
        <p:spPr>
          <a:xfrm>
            <a:off x="5795963" y="2349500"/>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措施费</a:t>
            </a:r>
            <a:endParaRPr lang="zh-CN" altLang="en-US" sz="1400" dirty="0">
              <a:latin typeface="Arial" panose="020B0604020202020204" pitchFamily="34" charset="0"/>
              <a:ea typeface="宋体" panose="02010600030101010101" pitchFamily="2" charset="-122"/>
            </a:endParaRPr>
          </a:p>
        </p:txBody>
      </p:sp>
      <p:sp>
        <p:nvSpPr>
          <p:cNvPr id="38961" name="文本框 18481"/>
          <p:cNvSpPr txBox="1"/>
          <p:nvPr/>
        </p:nvSpPr>
        <p:spPr>
          <a:xfrm>
            <a:off x="4643438" y="2763838"/>
            <a:ext cx="792162"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间接费</a:t>
            </a:r>
            <a:endParaRPr lang="zh-CN" altLang="en-US" sz="1400" dirty="0">
              <a:latin typeface="Arial" panose="020B0604020202020204" pitchFamily="34" charset="0"/>
              <a:ea typeface="宋体" panose="02010600030101010101" pitchFamily="2" charset="-122"/>
            </a:endParaRPr>
          </a:p>
        </p:txBody>
      </p:sp>
      <p:grpSp>
        <p:nvGrpSpPr>
          <p:cNvPr id="38962" name="组合 18482"/>
          <p:cNvGrpSpPr/>
          <p:nvPr/>
        </p:nvGrpSpPr>
        <p:grpSpPr>
          <a:xfrm>
            <a:off x="5364163" y="2781300"/>
            <a:ext cx="431800" cy="360363"/>
            <a:chOff x="0" y="0"/>
            <a:chExt cx="272" cy="227"/>
          </a:xfrm>
        </p:grpSpPr>
        <p:sp>
          <p:nvSpPr>
            <p:cNvPr id="38963" name="直接连接符 18483"/>
            <p:cNvSpPr/>
            <p:nvPr/>
          </p:nvSpPr>
          <p:spPr>
            <a:xfrm>
              <a:off x="0" y="91"/>
              <a:ext cx="181" cy="0"/>
            </a:xfrm>
            <a:prstGeom prst="line">
              <a:avLst/>
            </a:prstGeom>
            <a:ln w="9525" cap="flat" cmpd="sng">
              <a:solidFill>
                <a:schemeClr val="tx1"/>
              </a:solidFill>
              <a:prstDash val="solid"/>
              <a:round/>
              <a:headEnd type="none" w="med" len="med"/>
              <a:tailEnd type="none" w="med" len="med"/>
            </a:ln>
          </p:spPr>
        </p:sp>
        <p:sp>
          <p:nvSpPr>
            <p:cNvPr id="38964" name="直接连接符 18484"/>
            <p:cNvSpPr/>
            <p:nvPr/>
          </p:nvSpPr>
          <p:spPr>
            <a:xfrm>
              <a:off x="181" y="0"/>
              <a:ext cx="0" cy="227"/>
            </a:xfrm>
            <a:prstGeom prst="line">
              <a:avLst/>
            </a:prstGeom>
            <a:ln w="9525" cap="flat" cmpd="sng">
              <a:solidFill>
                <a:schemeClr val="tx1"/>
              </a:solidFill>
              <a:prstDash val="solid"/>
              <a:round/>
              <a:headEnd type="none" w="med" len="med"/>
              <a:tailEnd type="none" w="med" len="med"/>
            </a:ln>
          </p:spPr>
        </p:sp>
        <p:sp>
          <p:nvSpPr>
            <p:cNvPr id="38965" name="直接连接符 18485"/>
            <p:cNvSpPr/>
            <p:nvPr/>
          </p:nvSpPr>
          <p:spPr>
            <a:xfrm>
              <a:off x="181" y="0"/>
              <a:ext cx="91" cy="0"/>
            </a:xfrm>
            <a:prstGeom prst="line">
              <a:avLst/>
            </a:prstGeom>
            <a:ln w="9525" cap="flat" cmpd="sng">
              <a:solidFill>
                <a:schemeClr val="tx1"/>
              </a:solidFill>
              <a:prstDash val="solid"/>
              <a:round/>
              <a:headEnd type="none" w="med" len="med"/>
              <a:tailEnd type="none" w="med" len="med"/>
            </a:ln>
          </p:spPr>
        </p:sp>
        <p:sp>
          <p:nvSpPr>
            <p:cNvPr id="38966" name="直接连接符 18486"/>
            <p:cNvSpPr/>
            <p:nvPr/>
          </p:nvSpPr>
          <p:spPr>
            <a:xfrm>
              <a:off x="181" y="227"/>
              <a:ext cx="91" cy="0"/>
            </a:xfrm>
            <a:prstGeom prst="line">
              <a:avLst/>
            </a:prstGeom>
            <a:ln w="9525" cap="flat" cmpd="sng">
              <a:solidFill>
                <a:schemeClr val="tx1"/>
              </a:solidFill>
              <a:prstDash val="solid"/>
              <a:round/>
              <a:headEnd type="none" w="med" len="med"/>
              <a:tailEnd type="none" w="med" len="med"/>
            </a:ln>
          </p:spPr>
        </p:sp>
      </p:grpSp>
      <p:sp>
        <p:nvSpPr>
          <p:cNvPr id="38967" name="文本框 18487"/>
          <p:cNvSpPr txBox="1"/>
          <p:nvPr/>
        </p:nvSpPr>
        <p:spPr>
          <a:xfrm>
            <a:off x="5795963" y="2636838"/>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规费</a:t>
            </a:r>
            <a:endParaRPr lang="zh-CN" altLang="en-US" sz="1400" dirty="0">
              <a:latin typeface="Arial" panose="020B0604020202020204" pitchFamily="34" charset="0"/>
              <a:ea typeface="宋体" panose="02010600030101010101" pitchFamily="2" charset="-122"/>
            </a:endParaRPr>
          </a:p>
        </p:txBody>
      </p:sp>
      <p:sp>
        <p:nvSpPr>
          <p:cNvPr id="38968" name="文本框 18488"/>
          <p:cNvSpPr txBox="1"/>
          <p:nvPr/>
        </p:nvSpPr>
        <p:spPr>
          <a:xfrm>
            <a:off x="5795963" y="2925763"/>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企业管理费</a:t>
            </a:r>
            <a:endParaRPr lang="zh-CN" altLang="en-US" sz="1400" dirty="0">
              <a:latin typeface="Arial" panose="020B0604020202020204" pitchFamily="34" charset="0"/>
              <a:ea typeface="宋体" panose="02010600030101010101" pitchFamily="2" charset="-122"/>
            </a:endParaRPr>
          </a:p>
        </p:txBody>
      </p:sp>
      <p:sp>
        <p:nvSpPr>
          <p:cNvPr id="38969" name="文本框 18489"/>
          <p:cNvSpPr txBox="1"/>
          <p:nvPr/>
        </p:nvSpPr>
        <p:spPr>
          <a:xfrm>
            <a:off x="4643438" y="3141663"/>
            <a:ext cx="792162"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利润</a:t>
            </a:r>
            <a:endParaRPr lang="zh-CN" altLang="en-US" sz="1400" dirty="0">
              <a:latin typeface="Arial" panose="020B0604020202020204" pitchFamily="34" charset="0"/>
              <a:ea typeface="宋体" panose="02010600030101010101" pitchFamily="2" charset="-122"/>
            </a:endParaRPr>
          </a:p>
        </p:txBody>
      </p:sp>
      <p:sp>
        <p:nvSpPr>
          <p:cNvPr id="38970" name="文本框 18490"/>
          <p:cNvSpPr txBox="1"/>
          <p:nvPr/>
        </p:nvSpPr>
        <p:spPr>
          <a:xfrm>
            <a:off x="4643438" y="3413125"/>
            <a:ext cx="792162"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税金</a:t>
            </a:r>
            <a:endParaRPr lang="zh-CN" altLang="en-US" sz="1400" dirty="0">
              <a:latin typeface="Arial" panose="020B0604020202020204" pitchFamily="34" charset="0"/>
              <a:ea typeface="宋体" panose="02010600030101010101" pitchFamily="2" charset="-122"/>
            </a:endParaRPr>
          </a:p>
        </p:txBody>
      </p:sp>
      <p:sp>
        <p:nvSpPr>
          <p:cNvPr id="38971" name="文本框 18491"/>
          <p:cNvSpPr txBox="1"/>
          <p:nvPr/>
        </p:nvSpPr>
        <p:spPr>
          <a:xfrm>
            <a:off x="3348038" y="3933825"/>
            <a:ext cx="1008062" cy="517525"/>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hlinkClick r:id="rId1" action="ppaction://hlinksldjump"/>
              </a:rPr>
              <a:t>工程建设其他费用</a:t>
            </a:r>
            <a:endParaRPr lang="zh-CN" altLang="en-US" sz="1400" dirty="0">
              <a:latin typeface="Arial" panose="020B0604020202020204" pitchFamily="34" charset="0"/>
              <a:ea typeface="宋体" panose="02010600030101010101" pitchFamily="2" charset="-122"/>
            </a:endParaRPr>
          </a:p>
        </p:txBody>
      </p:sp>
      <p:grpSp>
        <p:nvGrpSpPr>
          <p:cNvPr id="38972" name="组合 18492"/>
          <p:cNvGrpSpPr/>
          <p:nvPr/>
        </p:nvGrpSpPr>
        <p:grpSpPr>
          <a:xfrm>
            <a:off x="4211638" y="3789363"/>
            <a:ext cx="360362" cy="720725"/>
            <a:chOff x="0" y="0"/>
            <a:chExt cx="227" cy="454"/>
          </a:xfrm>
        </p:grpSpPr>
        <p:sp>
          <p:nvSpPr>
            <p:cNvPr id="38973" name="直接连接符 18493"/>
            <p:cNvSpPr/>
            <p:nvPr/>
          </p:nvSpPr>
          <p:spPr>
            <a:xfrm>
              <a:off x="0" y="227"/>
              <a:ext cx="227" cy="0"/>
            </a:xfrm>
            <a:prstGeom prst="line">
              <a:avLst/>
            </a:prstGeom>
            <a:ln w="9525" cap="flat" cmpd="sng">
              <a:solidFill>
                <a:schemeClr val="tx1"/>
              </a:solidFill>
              <a:prstDash val="solid"/>
              <a:round/>
              <a:headEnd type="none" w="med" len="med"/>
              <a:tailEnd type="none" w="med" len="med"/>
            </a:ln>
          </p:spPr>
        </p:sp>
        <p:sp>
          <p:nvSpPr>
            <p:cNvPr id="38974" name="直接连接符 18494"/>
            <p:cNvSpPr/>
            <p:nvPr/>
          </p:nvSpPr>
          <p:spPr>
            <a:xfrm>
              <a:off x="136" y="1"/>
              <a:ext cx="0" cy="452"/>
            </a:xfrm>
            <a:prstGeom prst="line">
              <a:avLst/>
            </a:prstGeom>
            <a:ln w="9525" cap="flat" cmpd="sng">
              <a:solidFill>
                <a:schemeClr val="tx1"/>
              </a:solidFill>
              <a:prstDash val="solid"/>
              <a:round/>
              <a:headEnd type="none" w="med" len="med"/>
              <a:tailEnd type="none" w="med" len="med"/>
            </a:ln>
          </p:spPr>
        </p:sp>
        <p:sp>
          <p:nvSpPr>
            <p:cNvPr id="38975" name="直接连接符 18495"/>
            <p:cNvSpPr/>
            <p:nvPr/>
          </p:nvSpPr>
          <p:spPr>
            <a:xfrm>
              <a:off x="136" y="0"/>
              <a:ext cx="91" cy="0"/>
            </a:xfrm>
            <a:prstGeom prst="line">
              <a:avLst/>
            </a:prstGeom>
            <a:ln w="9525" cap="flat" cmpd="sng">
              <a:solidFill>
                <a:schemeClr val="tx1"/>
              </a:solidFill>
              <a:prstDash val="solid"/>
              <a:round/>
              <a:headEnd type="none" w="med" len="med"/>
              <a:tailEnd type="none" w="med" len="med"/>
            </a:ln>
          </p:spPr>
        </p:sp>
        <p:sp>
          <p:nvSpPr>
            <p:cNvPr id="38976" name="直接连接符 18496"/>
            <p:cNvSpPr/>
            <p:nvPr/>
          </p:nvSpPr>
          <p:spPr>
            <a:xfrm>
              <a:off x="136" y="454"/>
              <a:ext cx="91" cy="0"/>
            </a:xfrm>
            <a:prstGeom prst="line">
              <a:avLst/>
            </a:prstGeom>
            <a:ln w="9525" cap="flat" cmpd="sng">
              <a:solidFill>
                <a:schemeClr val="tx1"/>
              </a:solidFill>
              <a:prstDash val="solid"/>
              <a:round/>
              <a:headEnd type="none" w="med" len="med"/>
              <a:tailEnd type="none" w="med" len="med"/>
            </a:ln>
          </p:spPr>
        </p:sp>
      </p:grpSp>
      <p:sp>
        <p:nvSpPr>
          <p:cNvPr id="38977" name="文本框 18497"/>
          <p:cNvSpPr txBox="1"/>
          <p:nvPr/>
        </p:nvSpPr>
        <p:spPr>
          <a:xfrm>
            <a:off x="4500563" y="3644900"/>
            <a:ext cx="1223962"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土地使用费</a:t>
            </a:r>
            <a:endParaRPr lang="zh-CN" altLang="en-US" sz="1400" dirty="0">
              <a:latin typeface="Arial" panose="020B0604020202020204" pitchFamily="34" charset="0"/>
              <a:ea typeface="宋体" panose="02010600030101010101" pitchFamily="2" charset="-122"/>
            </a:endParaRPr>
          </a:p>
        </p:txBody>
      </p:sp>
      <p:sp>
        <p:nvSpPr>
          <p:cNvPr id="38978" name="文本框 18498"/>
          <p:cNvSpPr txBox="1"/>
          <p:nvPr/>
        </p:nvSpPr>
        <p:spPr>
          <a:xfrm>
            <a:off x="4500563" y="4005263"/>
            <a:ext cx="2520950"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与项目建设有关的其他费用</a:t>
            </a:r>
            <a:endParaRPr lang="zh-CN" altLang="en-US" sz="1400" dirty="0">
              <a:latin typeface="Arial" panose="020B0604020202020204" pitchFamily="34" charset="0"/>
              <a:ea typeface="宋体" panose="02010600030101010101" pitchFamily="2" charset="-122"/>
            </a:endParaRPr>
          </a:p>
        </p:txBody>
      </p:sp>
      <p:sp>
        <p:nvSpPr>
          <p:cNvPr id="38979" name="文本框 18499"/>
          <p:cNvSpPr txBox="1"/>
          <p:nvPr/>
        </p:nvSpPr>
        <p:spPr>
          <a:xfrm>
            <a:off x="4500563" y="4365625"/>
            <a:ext cx="3240087"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与未来企业生产经营有关的其他费用</a:t>
            </a:r>
            <a:endParaRPr lang="zh-CN" altLang="en-US" sz="1400" dirty="0">
              <a:latin typeface="Arial" panose="020B0604020202020204" pitchFamily="34" charset="0"/>
              <a:ea typeface="宋体" panose="02010600030101010101" pitchFamily="2" charset="-122"/>
            </a:endParaRPr>
          </a:p>
        </p:txBody>
      </p:sp>
      <p:sp>
        <p:nvSpPr>
          <p:cNvPr id="38980" name="文本框 18500"/>
          <p:cNvSpPr txBox="1"/>
          <p:nvPr/>
        </p:nvSpPr>
        <p:spPr>
          <a:xfrm>
            <a:off x="3348038" y="4868863"/>
            <a:ext cx="719137"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rPr>
              <a:t>预备费</a:t>
            </a:r>
            <a:endParaRPr lang="zh-CN" altLang="en-US" sz="1400" dirty="0">
              <a:latin typeface="Arial" panose="020B0604020202020204" pitchFamily="34" charset="0"/>
              <a:ea typeface="宋体" panose="02010600030101010101" pitchFamily="2" charset="-122"/>
            </a:endParaRPr>
          </a:p>
        </p:txBody>
      </p:sp>
      <p:grpSp>
        <p:nvGrpSpPr>
          <p:cNvPr id="38981" name="组合 18501"/>
          <p:cNvGrpSpPr/>
          <p:nvPr/>
        </p:nvGrpSpPr>
        <p:grpSpPr>
          <a:xfrm>
            <a:off x="4067175" y="4797425"/>
            <a:ext cx="360363" cy="431800"/>
            <a:chOff x="0" y="0"/>
            <a:chExt cx="227" cy="272"/>
          </a:xfrm>
        </p:grpSpPr>
        <p:sp>
          <p:nvSpPr>
            <p:cNvPr id="38982" name="直接连接符 18502"/>
            <p:cNvSpPr/>
            <p:nvPr/>
          </p:nvSpPr>
          <p:spPr>
            <a:xfrm>
              <a:off x="0" y="136"/>
              <a:ext cx="136" cy="0"/>
            </a:xfrm>
            <a:prstGeom prst="line">
              <a:avLst/>
            </a:prstGeom>
            <a:ln w="9525" cap="flat" cmpd="sng">
              <a:solidFill>
                <a:schemeClr val="tx1"/>
              </a:solidFill>
              <a:prstDash val="solid"/>
              <a:round/>
              <a:headEnd type="none" w="med" len="med"/>
              <a:tailEnd type="none" w="med" len="med"/>
            </a:ln>
          </p:spPr>
        </p:sp>
        <p:sp>
          <p:nvSpPr>
            <p:cNvPr id="38983" name="直接连接符 18503"/>
            <p:cNvSpPr/>
            <p:nvPr/>
          </p:nvSpPr>
          <p:spPr>
            <a:xfrm>
              <a:off x="136" y="0"/>
              <a:ext cx="0" cy="272"/>
            </a:xfrm>
            <a:prstGeom prst="line">
              <a:avLst/>
            </a:prstGeom>
            <a:ln w="9525" cap="flat" cmpd="sng">
              <a:solidFill>
                <a:schemeClr val="tx1"/>
              </a:solidFill>
              <a:prstDash val="solid"/>
              <a:round/>
              <a:headEnd type="none" w="med" len="med"/>
              <a:tailEnd type="none" w="med" len="med"/>
            </a:ln>
          </p:spPr>
        </p:sp>
        <p:sp>
          <p:nvSpPr>
            <p:cNvPr id="38984" name="直接连接符 18504"/>
            <p:cNvSpPr/>
            <p:nvPr/>
          </p:nvSpPr>
          <p:spPr>
            <a:xfrm>
              <a:off x="136" y="0"/>
              <a:ext cx="91" cy="0"/>
            </a:xfrm>
            <a:prstGeom prst="line">
              <a:avLst/>
            </a:prstGeom>
            <a:ln w="9525" cap="flat" cmpd="sng">
              <a:solidFill>
                <a:schemeClr val="tx1"/>
              </a:solidFill>
              <a:prstDash val="solid"/>
              <a:round/>
              <a:headEnd type="none" w="med" len="med"/>
              <a:tailEnd type="none" w="med" len="med"/>
            </a:ln>
          </p:spPr>
        </p:sp>
        <p:sp>
          <p:nvSpPr>
            <p:cNvPr id="38985" name="直接连接符 18505"/>
            <p:cNvSpPr/>
            <p:nvPr/>
          </p:nvSpPr>
          <p:spPr>
            <a:xfrm>
              <a:off x="136" y="272"/>
              <a:ext cx="91" cy="0"/>
            </a:xfrm>
            <a:prstGeom prst="line">
              <a:avLst/>
            </a:prstGeom>
            <a:ln w="9525" cap="flat" cmpd="sng">
              <a:solidFill>
                <a:schemeClr val="tx1"/>
              </a:solidFill>
              <a:prstDash val="solid"/>
              <a:round/>
              <a:headEnd type="none" w="med" len="med"/>
              <a:tailEnd type="none" w="med" len="med"/>
            </a:ln>
          </p:spPr>
        </p:sp>
      </p:grpSp>
      <p:sp>
        <p:nvSpPr>
          <p:cNvPr id="38986" name="文本框 18506"/>
          <p:cNvSpPr txBox="1"/>
          <p:nvPr/>
        </p:nvSpPr>
        <p:spPr>
          <a:xfrm>
            <a:off x="4500563" y="4652963"/>
            <a:ext cx="1150937"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hlinkClick r:id="rId1" action="ppaction://hlinksldjump"/>
              </a:rPr>
              <a:t>基本预备费</a:t>
            </a:r>
            <a:endParaRPr lang="zh-CN" altLang="en-US" sz="1400" dirty="0">
              <a:latin typeface="Arial" panose="020B0604020202020204" pitchFamily="34" charset="0"/>
              <a:ea typeface="宋体" panose="02010600030101010101" pitchFamily="2" charset="-122"/>
            </a:endParaRPr>
          </a:p>
        </p:txBody>
      </p:sp>
      <p:sp>
        <p:nvSpPr>
          <p:cNvPr id="38987" name="文本框 18507"/>
          <p:cNvSpPr txBox="1"/>
          <p:nvPr/>
        </p:nvSpPr>
        <p:spPr>
          <a:xfrm>
            <a:off x="4500563" y="5084763"/>
            <a:ext cx="1150937"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hlinkClick r:id="rId1" action="ppaction://hlinksldjump"/>
              </a:rPr>
              <a:t>涨价预备费</a:t>
            </a:r>
            <a:endParaRPr lang="zh-CN" altLang="en-US" sz="1400" dirty="0">
              <a:latin typeface="Arial" panose="020B0604020202020204" pitchFamily="34" charset="0"/>
              <a:ea typeface="宋体" panose="02010600030101010101" pitchFamily="2" charset="-122"/>
            </a:endParaRPr>
          </a:p>
        </p:txBody>
      </p:sp>
      <p:grpSp>
        <p:nvGrpSpPr>
          <p:cNvPr id="38988" name="组合 18508"/>
          <p:cNvGrpSpPr/>
          <p:nvPr/>
        </p:nvGrpSpPr>
        <p:grpSpPr>
          <a:xfrm>
            <a:off x="2700338" y="1628775"/>
            <a:ext cx="574675" cy="4392613"/>
            <a:chOff x="0" y="0"/>
            <a:chExt cx="362" cy="2767"/>
          </a:xfrm>
        </p:grpSpPr>
        <p:sp>
          <p:nvSpPr>
            <p:cNvPr id="38989" name="直接连接符 18509"/>
            <p:cNvSpPr/>
            <p:nvPr/>
          </p:nvSpPr>
          <p:spPr>
            <a:xfrm>
              <a:off x="0" y="363"/>
              <a:ext cx="226" cy="0"/>
            </a:xfrm>
            <a:prstGeom prst="line">
              <a:avLst/>
            </a:prstGeom>
            <a:ln w="9525" cap="flat" cmpd="sng">
              <a:solidFill>
                <a:schemeClr val="tx1"/>
              </a:solidFill>
              <a:prstDash val="solid"/>
              <a:round/>
              <a:headEnd type="none" w="med" len="med"/>
              <a:tailEnd type="none" w="med" len="med"/>
            </a:ln>
          </p:spPr>
        </p:sp>
        <p:sp>
          <p:nvSpPr>
            <p:cNvPr id="38990" name="直接连接符 18510"/>
            <p:cNvSpPr/>
            <p:nvPr/>
          </p:nvSpPr>
          <p:spPr>
            <a:xfrm>
              <a:off x="226" y="0"/>
              <a:ext cx="0" cy="2767"/>
            </a:xfrm>
            <a:prstGeom prst="line">
              <a:avLst/>
            </a:prstGeom>
            <a:ln w="9525" cap="flat" cmpd="sng">
              <a:solidFill>
                <a:schemeClr val="tx1"/>
              </a:solidFill>
              <a:prstDash val="solid"/>
              <a:round/>
              <a:headEnd type="none" w="med" len="med"/>
              <a:tailEnd type="none" w="med" len="med"/>
            </a:ln>
          </p:spPr>
        </p:sp>
        <p:sp>
          <p:nvSpPr>
            <p:cNvPr id="38991" name="直接连接符 18511"/>
            <p:cNvSpPr/>
            <p:nvPr/>
          </p:nvSpPr>
          <p:spPr>
            <a:xfrm>
              <a:off x="226" y="0"/>
              <a:ext cx="136" cy="0"/>
            </a:xfrm>
            <a:prstGeom prst="line">
              <a:avLst/>
            </a:prstGeom>
            <a:ln w="9525" cap="flat" cmpd="sng">
              <a:solidFill>
                <a:schemeClr val="tx1"/>
              </a:solidFill>
              <a:prstDash val="solid"/>
              <a:round/>
              <a:headEnd type="none" w="med" len="med"/>
              <a:tailEnd type="none" w="med" len="med"/>
            </a:ln>
          </p:spPr>
        </p:sp>
        <p:sp>
          <p:nvSpPr>
            <p:cNvPr id="38992" name="直接连接符 18512"/>
            <p:cNvSpPr/>
            <p:nvPr/>
          </p:nvSpPr>
          <p:spPr>
            <a:xfrm>
              <a:off x="226" y="817"/>
              <a:ext cx="136" cy="0"/>
            </a:xfrm>
            <a:prstGeom prst="line">
              <a:avLst/>
            </a:prstGeom>
            <a:ln w="9525" cap="flat" cmpd="sng">
              <a:solidFill>
                <a:schemeClr val="tx1"/>
              </a:solidFill>
              <a:prstDash val="solid"/>
              <a:round/>
              <a:headEnd type="none" w="med" len="med"/>
              <a:tailEnd type="none" w="med" len="med"/>
            </a:ln>
          </p:spPr>
        </p:sp>
        <p:sp>
          <p:nvSpPr>
            <p:cNvPr id="38993" name="直接连接符 18513"/>
            <p:cNvSpPr/>
            <p:nvPr/>
          </p:nvSpPr>
          <p:spPr>
            <a:xfrm>
              <a:off x="226" y="1588"/>
              <a:ext cx="136" cy="0"/>
            </a:xfrm>
            <a:prstGeom prst="line">
              <a:avLst/>
            </a:prstGeom>
            <a:ln w="9525" cap="flat" cmpd="sng">
              <a:solidFill>
                <a:schemeClr val="tx1"/>
              </a:solidFill>
              <a:prstDash val="solid"/>
              <a:round/>
              <a:headEnd type="none" w="med" len="med"/>
              <a:tailEnd type="none" w="med" len="med"/>
            </a:ln>
          </p:spPr>
        </p:sp>
        <p:sp>
          <p:nvSpPr>
            <p:cNvPr id="38994" name="直接连接符 18514"/>
            <p:cNvSpPr/>
            <p:nvPr/>
          </p:nvSpPr>
          <p:spPr>
            <a:xfrm>
              <a:off x="226" y="2132"/>
              <a:ext cx="136" cy="0"/>
            </a:xfrm>
            <a:prstGeom prst="line">
              <a:avLst/>
            </a:prstGeom>
            <a:ln w="9525" cap="flat" cmpd="sng">
              <a:solidFill>
                <a:schemeClr val="tx1"/>
              </a:solidFill>
              <a:prstDash val="solid"/>
              <a:round/>
              <a:headEnd type="none" w="med" len="med"/>
              <a:tailEnd type="none" w="med" len="med"/>
            </a:ln>
          </p:spPr>
        </p:sp>
        <p:sp>
          <p:nvSpPr>
            <p:cNvPr id="38995" name="直接连接符 18515"/>
            <p:cNvSpPr/>
            <p:nvPr/>
          </p:nvSpPr>
          <p:spPr>
            <a:xfrm>
              <a:off x="226" y="2495"/>
              <a:ext cx="136" cy="0"/>
            </a:xfrm>
            <a:prstGeom prst="line">
              <a:avLst/>
            </a:prstGeom>
            <a:ln w="9525" cap="flat" cmpd="sng">
              <a:solidFill>
                <a:schemeClr val="tx1"/>
              </a:solidFill>
              <a:prstDash val="solid"/>
              <a:round/>
              <a:headEnd type="none" w="med" len="med"/>
              <a:tailEnd type="none" w="med" len="med"/>
            </a:ln>
          </p:spPr>
        </p:sp>
        <p:sp>
          <p:nvSpPr>
            <p:cNvPr id="38996" name="直接连接符 18516"/>
            <p:cNvSpPr/>
            <p:nvPr/>
          </p:nvSpPr>
          <p:spPr>
            <a:xfrm>
              <a:off x="226" y="2767"/>
              <a:ext cx="136" cy="0"/>
            </a:xfrm>
            <a:prstGeom prst="line">
              <a:avLst/>
            </a:prstGeom>
            <a:ln w="9525" cap="flat" cmpd="sng">
              <a:solidFill>
                <a:schemeClr val="tx1"/>
              </a:solidFill>
              <a:prstDash val="solid"/>
              <a:round/>
              <a:headEnd type="none" w="med" len="med"/>
              <a:tailEnd type="none" w="med" len="med"/>
            </a:ln>
          </p:spPr>
        </p:sp>
      </p:grpSp>
      <p:sp>
        <p:nvSpPr>
          <p:cNvPr id="38997" name="文本框 18517"/>
          <p:cNvSpPr txBox="1"/>
          <p:nvPr/>
        </p:nvSpPr>
        <p:spPr>
          <a:xfrm>
            <a:off x="3348038" y="5445125"/>
            <a:ext cx="1152525"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hlinkClick r:id="rId1" action="ppaction://hlinksldjump"/>
              </a:rPr>
              <a:t>建设期利息</a:t>
            </a:r>
            <a:endParaRPr lang="zh-CN" altLang="en-US" sz="1400" dirty="0">
              <a:latin typeface="Arial" panose="020B0604020202020204" pitchFamily="34" charset="0"/>
              <a:ea typeface="宋体" panose="02010600030101010101" pitchFamily="2" charset="-122"/>
            </a:endParaRPr>
          </a:p>
        </p:txBody>
      </p:sp>
      <p:sp>
        <p:nvSpPr>
          <p:cNvPr id="38998" name="文本框 18518"/>
          <p:cNvSpPr txBox="1"/>
          <p:nvPr/>
        </p:nvSpPr>
        <p:spPr>
          <a:xfrm>
            <a:off x="3348038" y="5861050"/>
            <a:ext cx="2160587" cy="304800"/>
          </a:xfrm>
          <a:prstGeom prst="rect">
            <a:avLst/>
          </a:prstGeom>
          <a:noFill/>
          <a:ln w="9525">
            <a:noFill/>
          </a:ln>
        </p:spPr>
        <p:txBody>
          <a:bodyPr anchor="t">
            <a:spAutoFit/>
          </a:bodyPr>
          <a:p>
            <a:pPr>
              <a:spcBef>
                <a:spcPct val="50000"/>
              </a:spcBef>
            </a:pPr>
            <a:r>
              <a:rPr lang="zh-CN" altLang="en-US" sz="1400" dirty="0">
                <a:latin typeface="Arial" panose="020B0604020202020204" pitchFamily="34" charset="0"/>
                <a:ea typeface="宋体" panose="02010600030101010101" pitchFamily="2" charset="-122"/>
                <a:hlinkClick r:id="rId1" action="ppaction://hlinksldjump"/>
              </a:rPr>
              <a:t>固定资产投资方向调节税</a:t>
            </a:r>
            <a:endParaRPr lang="zh-CN" altLang="en-US" sz="1400" dirty="0">
              <a:latin typeface="Arial" panose="020B0604020202020204" pitchFamily="34" charset="0"/>
              <a:ea typeface="宋体" panose="02010600030101010101" pitchFamily="2" charset="-122"/>
            </a:endParaRPr>
          </a:p>
        </p:txBody>
      </p:sp>
      <p:grpSp>
        <p:nvGrpSpPr>
          <p:cNvPr id="18520" name="组合 18519"/>
          <p:cNvGrpSpPr/>
          <p:nvPr/>
        </p:nvGrpSpPr>
        <p:grpSpPr>
          <a:xfrm>
            <a:off x="8027988" y="2565400"/>
            <a:ext cx="936625" cy="360363"/>
            <a:chOff x="0" y="0"/>
            <a:chExt cx="590" cy="227"/>
          </a:xfrm>
        </p:grpSpPr>
        <p:sp>
          <p:nvSpPr>
            <p:cNvPr id="39000" name="矩形 18520"/>
            <p:cNvSpPr/>
            <p:nvPr/>
          </p:nvSpPr>
          <p:spPr>
            <a:xfrm>
              <a:off x="0" y="0"/>
              <a:ext cx="590" cy="227"/>
            </a:xfrm>
            <a:prstGeom prst="rect">
              <a:avLst/>
            </a:prstGeom>
            <a:solidFill>
              <a:schemeClr val="accent1"/>
            </a:solidFill>
            <a:ln w="25400" cap="flat" cmpd="sng">
              <a:solidFill>
                <a:schemeClr val="tx2"/>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39001" name="文本框 18521"/>
            <p:cNvSpPr txBox="1"/>
            <p:nvPr/>
          </p:nvSpPr>
          <p:spPr>
            <a:xfrm>
              <a:off x="0" y="0"/>
              <a:ext cx="589" cy="192"/>
            </a:xfrm>
            <a:prstGeom prst="rect">
              <a:avLst/>
            </a:prstGeom>
            <a:noFill/>
            <a:ln w="9525">
              <a:noFill/>
            </a:ln>
          </p:spPr>
          <p:txBody>
            <a:bodyPr anchor="t">
              <a:spAutoFit/>
            </a:bodyPr>
            <a:p>
              <a:pPr algn="ctr">
                <a:spcBef>
                  <a:spcPct val="50000"/>
                </a:spcBef>
              </a:pPr>
              <a:r>
                <a:rPr lang="zh-CN" altLang="en-US" sz="1400" dirty="0">
                  <a:latin typeface="Arial" panose="020B0604020202020204" pitchFamily="34" charset="0"/>
                  <a:ea typeface="宋体" panose="02010600030101010101" pitchFamily="2" charset="-122"/>
                </a:rPr>
                <a:t>静态投资</a:t>
              </a:r>
              <a:endParaRPr lang="zh-CN" altLang="en-US" sz="1400" dirty="0">
                <a:latin typeface="Arial" panose="020B0604020202020204" pitchFamily="34" charset="0"/>
                <a:ea typeface="宋体" panose="02010600030101010101" pitchFamily="2" charset="-122"/>
              </a:endParaRPr>
            </a:p>
          </p:txBody>
        </p:sp>
      </p:grpSp>
      <p:grpSp>
        <p:nvGrpSpPr>
          <p:cNvPr id="18523" name="组合 18522"/>
          <p:cNvGrpSpPr/>
          <p:nvPr/>
        </p:nvGrpSpPr>
        <p:grpSpPr>
          <a:xfrm>
            <a:off x="7956550" y="5300663"/>
            <a:ext cx="1008063" cy="360362"/>
            <a:chOff x="0" y="0"/>
            <a:chExt cx="635" cy="227"/>
          </a:xfrm>
        </p:grpSpPr>
        <p:sp>
          <p:nvSpPr>
            <p:cNvPr id="39003" name="矩形 18523"/>
            <p:cNvSpPr/>
            <p:nvPr/>
          </p:nvSpPr>
          <p:spPr>
            <a:xfrm>
              <a:off x="0" y="0"/>
              <a:ext cx="590" cy="227"/>
            </a:xfrm>
            <a:prstGeom prst="rect">
              <a:avLst/>
            </a:prstGeom>
            <a:solidFill>
              <a:schemeClr val="accent1"/>
            </a:solidFill>
            <a:ln w="25400" cap="flat" cmpd="sng">
              <a:solidFill>
                <a:schemeClr val="tx2"/>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39004" name="文本框 18524"/>
            <p:cNvSpPr txBox="1"/>
            <p:nvPr/>
          </p:nvSpPr>
          <p:spPr>
            <a:xfrm>
              <a:off x="0" y="0"/>
              <a:ext cx="635" cy="192"/>
            </a:xfrm>
            <a:prstGeom prst="rect">
              <a:avLst/>
            </a:prstGeom>
            <a:noFill/>
            <a:ln w="9525">
              <a:noFill/>
            </a:ln>
          </p:spPr>
          <p:txBody>
            <a:bodyPr anchor="t">
              <a:spAutoFit/>
            </a:bodyPr>
            <a:p>
              <a:pPr algn="ctr">
                <a:spcBef>
                  <a:spcPct val="50000"/>
                </a:spcBef>
              </a:pPr>
              <a:r>
                <a:rPr lang="zh-CN" altLang="en-US" sz="1400" dirty="0">
                  <a:latin typeface="Arial" panose="020B0604020202020204" pitchFamily="34" charset="0"/>
                  <a:ea typeface="宋体" panose="02010600030101010101" pitchFamily="2" charset="-122"/>
                </a:rPr>
                <a:t>动态投资</a:t>
              </a:r>
              <a:endParaRPr lang="zh-CN" altLang="en-US" sz="1400" dirty="0">
                <a:latin typeface="Arial" panose="020B0604020202020204" pitchFamily="34" charset="0"/>
                <a:ea typeface="宋体" panose="02010600030101010101" pitchFamily="2" charset="-122"/>
              </a:endParaRPr>
            </a:p>
          </p:txBody>
        </p:sp>
      </p:grpSp>
      <p:grpSp>
        <p:nvGrpSpPr>
          <p:cNvPr id="18526" name="组合 18525"/>
          <p:cNvGrpSpPr/>
          <p:nvPr/>
        </p:nvGrpSpPr>
        <p:grpSpPr>
          <a:xfrm>
            <a:off x="5580063" y="5229225"/>
            <a:ext cx="2374900" cy="792163"/>
            <a:chOff x="0" y="0"/>
            <a:chExt cx="1496" cy="499"/>
          </a:xfrm>
        </p:grpSpPr>
        <p:sp>
          <p:nvSpPr>
            <p:cNvPr id="39006" name="直接连接符 18526"/>
            <p:cNvSpPr/>
            <p:nvPr/>
          </p:nvSpPr>
          <p:spPr>
            <a:xfrm flipH="1">
              <a:off x="1270" y="182"/>
              <a:ext cx="226" cy="0"/>
            </a:xfrm>
            <a:prstGeom prst="line">
              <a:avLst/>
            </a:prstGeom>
            <a:ln w="19050" cap="flat" cmpd="sng">
              <a:solidFill>
                <a:srgbClr val="0000FF"/>
              </a:solidFill>
              <a:prstDash val="solid"/>
              <a:round/>
              <a:headEnd type="none" w="med" len="med"/>
              <a:tailEnd type="none" w="med" len="med"/>
            </a:ln>
          </p:spPr>
        </p:sp>
        <p:sp>
          <p:nvSpPr>
            <p:cNvPr id="39007" name="直接连接符 18527"/>
            <p:cNvSpPr/>
            <p:nvPr/>
          </p:nvSpPr>
          <p:spPr>
            <a:xfrm>
              <a:off x="1270" y="0"/>
              <a:ext cx="0" cy="499"/>
            </a:xfrm>
            <a:prstGeom prst="line">
              <a:avLst/>
            </a:prstGeom>
            <a:ln w="19050" cap="flat" cmpd="sng">
              <a:solidFill>
                <a:srgbClr val="0000FF"/>
              </a:solidFill>
              <a:prstDash val="solid"/>
              <a:round/>
              <a:headEnd type="none" w="med" len="med"/>
              <a:tailEnd type="none" w="med" len="med"/>
            </a:ln>
          </p:spPr>
        </p:sp>
        <p:sp>
          <p:nvSpPr>
            <p:cNvPr id="39008" name="直接连接符 18528"/>
            <p:cNvSpPr/>
            <p:nvPr/>
          </p:nvSpPr>
          <p:spPr>
            <a:xfrm flipH="1">
              <a:off x="0" y="499"/>
              <a:ext cx="1270" cy="0"/>
            </a:xfrm>
            <a:prstGeom prst="line">
              <a:avLst/>
            </a:prstGeom>
            <a:ln w="19050" cap="flat" cmpd="sng">
              <a:solidFill>
                <a:srgbClr val="0000FF"/>
              </a:solidFill>
              <a:prstDash val="solid"/>
              <a:round/>
              <a:headEnd type="none" w="med" len="med"/>
              <a:tailEnd type="triangle" w="med" len="med"/>
            </a:ln>
          </p:spPr>
        </p:sp>
        <p:sp>
          <p:nvSpPr>
            <p:cNvPr id="39009" name="直接连接符 18529"/>
            <p:cNvSpPr/>
            <p:nvPr/>
          </p:nvSpPr>
          <p:spPr>
            <a:xfrm flipH="1">
              <a:off x="45" y="0"/>
              <a:ext cx="1225" cy="0"/>
            </a:xfrm>
            <a:prstGeom prst="line">
              <a:avLst/>
            </a:prstGeom>
            <a:ln w="19050" cap="flat" cmpd="sng">
              <a:solidFill>
                <a:srgbClr val="0000FF"/>
              </a:solidFill>
              <a:prstDash val="solid"/>
              <a:round/>
              <a:headEnd type="none" w="med" len="med"/>
              <a:tailEnd type="triangle" w="med" len="med"/>
            </a:ln>
          </p:spPr>
        </p:sp>
      </p:grpSp>
      <p:grpSp>
        <p:nvGrpSpPr>
          <p:cNvPr id="18531" name="组合 18530"/>
          <p:cNvGrpSpPr/>
          <p:nvPr/>
        </p:nvGrpSpPr>
        <p:grpSpPr>
          <a:xfrm>
            <a:off x="5651500" y="1125538"/>
            <a:ext cx="2376488" cy="3671887"/>
            <a:chOff x="0" y="0"/>
            <a:chExt cx="1497" cy="2313"/>
          </a:xfrm>
        </p:grpSpPr>
        <p:sp>
          <p:nvSpPr>
            <p:cNvPr id="39011" name="直接连接符 18531"/>
            <p:cNvSpPr/>
            <p:nvPr/>
          </p:nvSpPr>
          <p:spPr>
            <a:xfrm flipH="1">
              <a:off x="0" y="2313"/>
              <a:ext cx="1361" cy="0"/>
            </a:xfrm>
            <a:prstGeom prst="line">
              <a:avLst/>
            </a:prstGeom>
            <a:ln w="19050" cap="flat" cmpd="sng">
              <a:solidFill>
                <a:srgbClr val="0000FF"/>
              </a:solidFill>
              <a:prstDash val="solid"/>
              <a:round/>
              <a:headEnd type="none" w="med" len="med"/>
              <a:tailEnd type="triangle" w="med" len="med"/>
            </a:ln>
          </p:spPr>
        </p:sp>
        <p:sp>
          <p:nvSpPr>
            <p:cNvPr id="39012" name="直接连接符 18532"/>
            <p:cNvSpPr/>
            <p:nvPr/>
          </p:nvSpPr>
          <p:spPr>
            <a:xfrm flipH="1">
              <a:off x="953" y="0"/>
              <a:ext cx="408" cy="0"/>
            </a:xfrm>
            <a:prstGeom prst="line">
              <a:avLst/>
            </a:prstGeom>
            <a:ln w="19050" cap="flat" cmpd="sng">
              <a:solidFill>
                <a:srgbClr val="0000FF"/>
              </a:solidFill>
              <a:prstDash val="solid"/>
              <a:round/>
              <a:headEnd type="none" w="med" len="med"/>
              <a:tailEnd type="triangle" w="med" len="med"/>
            </a:ln>
          </p:spPr>
        </p:sp>
        <p:sp>
          <p:nvSpPr>
            <p:cNvPr id="39013" name="直接连接符 18533"/>
            <p:cNvSpPr/>
            <p:nvPr/>
          </p:nvSpPr>
          <p:spPr>
            <a:xfrm>
              <a:off x="1361" y="0"/>
              <a:ext cx="0" cy="2313"/>
            </a:xfrm>
            <a:prstGeom prst="line">
              <a:avLst/>
            </a:prstGeom>
            <a:ln w="19050" cap="flat" cmpd="sng">
              <a:solidFill>
                <a:srgbClr val="0000FF"/>
              </a:solidFill>
              <a:prstDash val="solid"/>
              <a:round/>
              <a:headEnd type="none" w="med" len="med"/>
              <a:tailEnd type="none" w="med" len="med"/>
            </a:ln>
          </p:spPr>
        </p:sp>
        <p:sp>
          <p:nvSpPr>
            <p:cNvPr id="39014" name="直接连接符 18534"/>
            <p:cNvSpPr/>
            <p:nvPr/>
          </p:nvSpPr>
          <p:spPr>
            <a:xfrm flipH="1">
              <a:off x="1361" y="998"/>
              <a:ext cx="136" cy="0"/>
            </a:xfrm>
            <a:prstGeom prst="line">
              <a:avLst/>
            </a:prstGeom>
            <a:ln w="19050" cap="flat" cmpd="sng">
              <a:solidFill>
                <a:srgbClr val="0000FF"/>
              </a:solidFill>
              <a:prstDash val="solid"/>
              <a:round/>
              <a:headEnd type="none" w="med" len="med"/>
              <a:tailEnd type="none" w="med" len="med"/>
            </a:ln>
          </p:spPr>
        </p:sp>
      </p:grpSp>
      <p:sp>
        <p:nvSpPr>
          <p:cNvPr id="39015" name="矩形 18535"/>
          <p:cNvSpPr/>
          <p:nvPr/>
        </p:nvSpPr>
        <p:spPr>
          <a:xfrm>
            <a:off x="684213" y="4221163"/>
            <a:ext cx="431800" cy="1006475"/>
          </a:xfrm>
          <a:prstGeom prst="rect">
            <a:avLst/>
          </a:prstGeom>
          <a:noFill/>
          <a:ln w="9525">
            <a:noFill/>
          </a:ln>
        </p:spPr>
        <p:txBody>
          <a:bodyPr anchor="t">
            <a:spAutoFit/>
          </a:bodyPr>
          <a:p>
            <a:r>
              <a:rPr lang="zh-CN" altLang="en-US" sz="2000" dirty="0">
                <a:solidFill>
                  <a:srgbClr val="FF0000"/>
                </a:solidFill>
                <a:latin typeface="Arial" panose="020B0604020202020204" pitchFamily="34" charset="0"/>
                <a:ea typeface="宋体" panose="02010600030101010101" pitchFamily="2" charset="-122"/>
              </a:rPr>
              <a:t>总投资</a:t>
            </a:r>
            <a:endParaRPr lang="zh-CN" altLang="en-US" sz="2000" dirty="0">
              <a:solidFill>
                <a:srgbClr val="FF0000"/>
              </a:solidFill>
              <a:latin typeface="Arial" panose="020B0604020202020204" pitchFamily="34" charset="0"/>
              <a:ea typeface="宋体" panose="0201060003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520"/>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3000" fill="hold" nodeType="afterEffect">
                                  <p:stCondLst>
                                    <p:cond delay="0"/>
                                  </p:stCondLst>
                                  <p:childTnLst>
                                    <p:anim calcmode="discrete" valueType="str">
                                      <p:cBhvr>
                                        <p:cTn id="9" dur="1000" fill="hold"/>
                                        <p:tgtEl>
                                          <p:spTgt spid="18520"/>
                                        </p:tgtEl>
                                        <p:attrNameLst>
                                          <p:attrName>style.visibility</p:attrName>
                                        </p:attrNameLst>
                                      </p:cBhvr>
                                      <p:tavLst>
                                        <p:tav tm="0">
                                          <p:val>
                                            <p:strVal val="hidden"/>
                                          </p:val>
                                        </p:tav>
                                        <p:tav tm="50000">
                                          <p:val>
                                            <p:strVal val="visible"/>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18531"/>
                                        </p:tgtEl>
                                        <p:attrNameLst>
                                          <p:attrName>style.visibility</p:attrName>
                                        </p:attrNameLst>
                                      </p:cBhvr>
                                      <p:to>
                                        <p:strVal val="visible"/>
                                      </p:to>
                                    </p:set>
                                    <p:animEffect transition="in" filter="strips(downLeft)">
                                      <p:cBhvr>
                                        <p:cTn id="14" dur="500"/>
                                        <p:tgtEl>
                                          <p:spTgt spid="1853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523"/>
                                        </p:tgtEl>
                                        <p:attrNameLst>
                                          <p:attrName>style.visibility</p:attrName>
                                        </p:attrNameLst>
                                      </p:cBhvr>
                                      <p:to>
                                        <p:strVal val="visible"/>
                                      </p:to>
                                    </p:set>
                                  </p:childTnLst>
                                </p:cTn>
                              </p:par>
                            </p:childTnLst>
                          </p:cTn>
                        </p:par>
                        <p:par>
                          <p:cTn id="19" fill="hold">
                            <p:stCondLst>
                              <p:cond delay="0"/>
                            </p:stCondLst>
                            <p:childTnLst>
                              <p:par>
                                <p:cTn id="20" presetID="35" presetClass="emph" presetSubtype="0" repeatCount="3000" fill="hold" nodeType="afterEffect">
                                  <p:stCondLst>
                                    <p:cond delay="0"/>
                                  </p:stCondLst>
                                  <p:childTnLst>
                                    <p:anim calcmode="discrete" valueType="str">
                                      <p:cBhvr>
                                        <p:cTn id="21" dur="1000" fill="hold"/>
                                        <p:tgtEl>
                                          <p:spTgt spid="18523"/>
                                        </p:tgtEl>
                                        <p:attrNameLst>
                                          <p:attrName>style.visibility</p:attrName>
                                        </p:attrNameLst>
                                      </p:cBhvr>
                                      <p:tavLst>
                                        <p:tav tm="0">
                                          <p:val>
                                            <p:strVal val="hidden"/>
                                          </p:val>
                                        </p:tav>
                                        <p:tav tm="50000">
                                          <p:val>
                                            <p:strVal val="visible"/>
                                          </p:val>
                                        </p:tav>
                                      </p:tavLst>
                                    </p:anim>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18526"/>
                                        </p:tgtEl>
                                        <p:attrNameLst>
                                          <p:attrName>style.visibility</p:attrName>
                                        </p:attrNameLst>
                                      </p:cBhvr>
                                      <p:to>
                                        <p:strVal val="visible"/>
                                      </p:to>
                                    </p:set>
                                    <p:animEffect transition="in" filter="strips(downLeft)">
                                      <p:cBhvr>
                                        <p:cTn id="26" dur="500"/>
                                        <p:tgtEl>
                                          <p:spTgt spid="18526"/>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8450"/>
                                        </p:tgtEl>
                                        <p:attrNameLst>
                                          <p:attrName>style.visibility</p:attrName>
                                        </p:attrNameLst>
                                      </p:cBhvr>
                                      <p:to>
                                        <p:strVal val="visible"/>
                                      </p:to>
                                    </p:set>
                                    <p:anim calcmode="lin" valueType="num">
                                      <p:cBhvr>
                                        <p:cTn id="31" dur="500" fill="hold"/>
                                        <p:tgtEl>
                                          <p:spTgt spid="18450"/>
                                        </p:tgtEl>
                                        <p:attrNameLst>
                                          <p:attrName>ppt_w</p:attrName>
                                        </p:attrNameLst>
                                      </p:cBhvr>
                                      <p:tavLst>
                                        <p:tav tm="0">
                                          <p:val>
                                            <p:fltVal val="0.000000"/>
                                          </p:val>
                                        </p:tav>
                                        <p:tav tm="100000">
                                          <p:val>
                                            <p:strVal val="#ppt_w"/>
                                          </p:val>
                                        </p:tav>
                                      </p:tavLst>
                                    </p:anim>
                                    <p:anim calcmode="lin" valueType="num">
                                      <p:cBhvr>
                                        <p:cTn id="32" dur="500" fill="hold"/>
                                        <p:tgtEl>
                                          <p:spTgt spid="18450"/>
                                        </p:tgtEl>
                                        <p:attrNameLst>
                                          <p:attrName>ppt_h</p:attrName>
                                        </p:attrNameLst>
                                      </p:cBhvr>
                                      <p:tavLst>
                                        <p:tav tm="0">
                                          <p:val>
                                            <p:fltVal val="0.000000"/>
                                          </p:val>
                                        </p:tav>
                                        <p:tav tm="100000">
                                          <p:val>
                                            <p:strVal val="#ppt_h"/>
                                          </p:val>
                                        </p:tav>
                                      </p:tavLst>
                                    </p:anim>
                                    <p:animEffect transition="in" filter="fade">
                                      <p:cBhvr>
                                        <p:cTn id="33" dur="500"/>
                                        <p:tgtEl>
                                          <p:spTgt spid="18450"/>
                                        </p:tgtEl>
                                      </p:cBhvr>
                                    </p:animEffect>
                                  </p:childTnLst>
                                </p:cTn>
                              </p:par>
                              <p:par>
                                <p:cTn id="34" presetID="1" presetClass="entr" presetSubtype="0" fill="hold" nodeType="withEffect">
                                  <p:stCondLst>
                                    <p:cond delay="0"/>
                                  </p:stCondLst>
                                  <p:childTnLst>
                                    <p:set>
                                      <p:cBhvr>
                                        <p:cTn id="35" dur="1" fill="hold">
                                          <p:stCondLst>
                                            <p:cond delay="0"/>
                                          </p:stCondLst>
                                        </p:cTn>
                                        <p:tgtEl>
                                          <p:spTgt spid="18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标题 19457"/>
          <p:cNvSpPr>
            <a:spLocks noGrp="1"/>
          </p:cNvSpPr>
          <p:nvPr>
            <p:ph type="title"/>
          </p:nvPr>
        </p:nvSpPr>
        <p:spPr>
          <a:xfrm>
            <a:off x="655638" y="512763"/>
            <a:ext cx="7778750" cy="735012"/>
          </a:xfrm>
        </p:spPr>
        <p:txBody>
          <a:bodyPr anchor="b"/>
          <a:p>
            <a:r>
              <a:rPr lang="en-US" altLang="zh-CN" sz="4200" b="1" dirty="0">
                <a:solidFill>
                  <a:srgbClr val="009900"/>
                </a:solidFill>
                <a:latin typeface="宋体" panose="02010600030101010101" pitchFamily="2" charset="-122"/>
              </a:rPr>
              <a:t>1.1.3</a:t>
            </a:r>
            <a:r>
              <a:rPr lang="zh-CN" altLang="en-US" sz="4200" b="1" dirty="0">
                <a:solidFill>
                  <a:srgbClr val="009900"/>
                </a:solidFill>
                <a:latin typeface="宋体" panose="02010600030101010101" pitchFamily="2" charset="-122"/>
              </a:rPr>
              <a:t>工程投资</a:t>
            </a:r>
            <a:endParaRPr lang="zh-CN" altLang="en-US" sz="4200" b="1" dirty="0">
              <a:solidFill>
                <a:srgbClr val="009900"/>
              </a:solidFill>
              <a:latin typeface="宋体" panose="02010600030101010101" pitchFamily="2" charset="-122"/>
            </a:endParaRPr>
          </a:p>
        </p:txBody>
      </p:sp>
      <p:sp>
        <p:nvSpPr>
          <p:cNvPr id="39938" name="文本占位符 19458"/>
          <p:cNvSpPr>
            <a:spLocks noGrp="1"/>
          </p:cNvSpPr>
          <p:nvPr>
            <p:ph idx="1"/>
          </p:nvPr>
        </p:nvSpPr>
        <p:spPr>
          <a:xfrm>
            <a:off x="900113" y="2205038"/>
            <a:ext cx="7200900" cy="4176712"/>
          </a:xfrm>
        </p:spPr>
        <p:txBody>
          <a:bodyPr anchor="t"/>
          <a:p>
            <a:pPr>
              <a:buNone/>
            </a:pPr>
            <a:r>
              <a:rPr lang="en-US" altLang="zh-CN" sz="2800" b="1" dirty="0">
                <a:solidFill>
                  <a:srgbClr val="0000FF"/>
                </a:solidFill>
                <a:latin typeface="隶书" pitchFamily="1" charset="-122"/>
                <a:ea typeface="隶书" pitchFamily="1" charset="-122"/>
              </a:rPr>
              <a:t>1. </a:t>
            </a:r>
            <a:r>
              <a:rPr lang="zh-CN" altLang="en-US" sz="2800" b="1" dirty="0">
                <a:solidFill>
                  <a:srgbClr val="0000FF"/>
                </a:solidFill>
                <a:latin typeface="隶书" pitchFamily="1" charset="-122"/>
                <a:ea typeface="隶书" pitchFamily="1" charset="-122"/>
              </a:rPr>
              <a:t>含义</a:t>
            </a:r>
            <a:r>
              <a:rPr lang="en-US" altLang="zh-CN" sz="2800" b="1" dirty="0">
                <a:solidFill>
                  <a:srgbClr val="0000FF"/>
                </a:solidFill>
                <a:latin typeface="隶书" pitchFamily="1" charset="-122"/>
                <a:ea typeface="隶书" pitchFamily="1" charset="-122"/>
              </a:rPr>
              <a:t>:</a:t>
            </a:r>
            <a:endParaRPr lang="en-US" altLang="zh-CN" sz="2800" b="1" dirty="0">
              <a:solidFill>
                <a:srgbClr val="0000FF"/>
              </a:solidFill>
              <a:latin typeface="隶书" pitchFamily="1" charset="-122"/>
              <a:ea typeface="隶书" pitchFamily="1" charset="-122"/>
            </a:endParaRPr>
          </a:p>
          <a:p>
            <a:pPr>
              <a:buNone/>
            </a:pPr>
            <a:r>
              <a:rPr lang="en-US" altLang="zh-CN"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指投资主体在经济活动中为实现某种预定的生产、经营目标而预先垫付资金的经济行为。</a:t>
            </a:r>
            <a:endParaRPr lang="zh-CN" altLang="en-US" sz="2400" b="1" dirty="0">
              <a:latin typeface="楷体_GB2312" pitchFamily="1" charset="-122"/>
              <a:ea typeface="楷体_GB2312" pitchFamily="1" charset="-122"/>
            </a:endParaRPr>
          </a:p>
          <a:p>
            <a:pPr>
              <a:buNone/>
            </a:pPr>
            <a:r>
              <a:rPr lang="en-US" altLang="zh-CN" sz="2800" b="1" dirty="0">
                <a:solidFill>
                  <a:srgbClr val="0000FF"/>
                </a:solidFill>
                <a:latin typeface="隶书" pitchFamily="1" charset="-122"/>
                <a:ea typeface="隶书" pitchFamily="1" charset="-122"/>
              </a:rPr>
              <a:t>2.</a:t>
            </a:r>
            <a:r>
              <a:rPr lang="zh-CN" altLang="en-US" sz="2800" b="1" dirty="0">
                <a:solidFill>
                  <a:srgbClr val="0000FF"/>
                </a:solidFill>
                <a:latin typeface="隶书" pitchFamily="1" charset="-122"/>
                <a:ea typeface="隶书" pitchFamily="1" charset="-122"/>
              </a:rPr>
              <a:t>分类</a:t>
            </a:r>
            <a:r>
              <a:rPr lang="en-US" altLang="zh-CN" sz="2800" b="1" dirty="0">
                <a:solidFill>
                  <a:srgbClr val="0000FF"/>
                </a:solidFill>
                <a:latin typeface="隶书" pitchFamily="1" charset="-122"/>
                <a:ea typeface="隶书" pitchFamily="1" charset="-122"/>
              </a:rPr>
              <a:t>:</a:t>
            </a:r>
            <a:endParaRPr lang="en-US" altLang="zh-CN" sz="2800" b="1" dirty="0">
              <a:solidFill>
                <a:srgbClr val="0000FF"/>
              </a:solidFill>
              <a:latin typeface="隶书" pitchFamily="1" charset="-122"/>
              <a:ea typeface="隶书" pitchFamily="1" charset="-122"/>
            </a:endParaRPr>
          </a:p>
          <a:p>
            <a:pPr>
              <a:buNone/>
            </a:pPr>
            <a:endParaRPr lang="zh-CN" altLang="en-US" sz="2800" dirty="0">
              <a:solidFill>
                <a:srgbClr val="0000FF"/>
              </a:solidFill>
              <a:latin typeface="隶书" pitchFamily="1" charset="-122"/>
              <a:ea typeface="隶书" pitchFamily="1" charset="-122"/>
            </a:endParaRPr>
          </a:p>
        </p:txBody>
      </p:sp>
      <p:sp>
        <p:nvSpPr>
          <p:cNvPr id="39939" name="文本框 19459"/>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标题 20481"/>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1.1.3</a:t>
            </a:r>
            <a:r>
              <a:rPr lang="zh-CN" altLang="en-US" b="1" dirty="0">
                <a:solidFill>
                  <a:srgbClr val="009900"/>
                </a:solidFill>
                <a:latin typeface="宋体" panose="02010600030101010101" pitchFamily="2" charset="-122"/>
              </a:rPr>
              <a:t>工程投资</a:t>
            </a:r>
            <a:endParaRPr lang="zh-CN" altLang="en-US" b="1" dirty="0">
              <a:solidFill>
                <a:srgbClr val="009900"/>
              </a:solidFill>
              <a:latin typeface="宋体" panose="02010600030101010101" pitchFamily="2" charset="-122"/>
            </a:endParaRPr>
          </a:p>
        </p:txBody>
      </p:sp>
      <p:sp>
        <p:nvSpPr>
          <p:cNvPr id="40962" name="文本框 20482"/>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grpSp>
        <p:nvGrpSpPr>
          <p:cNvPr id="40963" name="组合 20483"/>
          <p:cNvGrpSpPr>
            <a:grpSpLocks noChangeAspect="1"/>
          </p:cNvGrpSpPr>
          <p:nvPr/>
        </p:nvGrpSpPr>
        <p:grpSpPr>
          <a:xfrm>
            <a:off x="827088" y="1700213"/>
            <a:ext cx="6624637" cy="4537075"/>
            <a:chOff x="0" y="0"/>
            <a:chExt cx="7740" cy="5771"/>
          </a:xfrm>
        </p:grpSpPr>
        <p:sp>
          <p:nvSpPr>
            <p:cNvPr id="40964" name="矩形 20484"/>
            <p:cNvSpPr>
              <a:spLocks noChangeAspect="1"/>
            </p:cNvSpPr>
            <p:nvPr/>
          </p:nvSpPr>
          <p:spPr>
            <a:xfrm>
              <a:off x="0" y="0"/>
              <a:ext cx="7740" cy="5771"/>
            </a:xfrm>
            <a:prstGeom prst="rect">
              <a:avLst/>
            </a:prstGeom>
            <a:noFill/>
            <a:ln w="9525">
              <a:noFill/>
            </a:ln>
          </p:spPr>
          <p:txBody>
            <a:bodyPr anchor="t"/>
            <a:p>
              <a:endParaRPr lang="zh-CN" altLang="en-US">
                <a:latin typeface="Verdana" panose="020B0604030504040204" pitchFamily="2" charset="0"/>
                <a:ea typeface="宋体" panose="02010600030101010101" pitchFamily="2" charset="-122"/>
              </a:endParaRPr>
            </a:p>
          </p:txBody>
        </p:sp>
        <p:grpSp>
          <p:nvGrpSpPr>
            <p:cNvPr id="40965" name="组合 20485"/>
            <p:cNvGrpSpPr/>
            <p:nvPr/>
          </p:nvGrpSpPr>
          <p:grpSpPr>
            <a:xfrm>
              <a:off x="900" y="0"/>
              <a:ext cx="6123" cy="5771"/>
              <a:chOff x="0" y="0"/>
              <a:chExt cx="6123" cy="5771"/>
            </a:xfrm>
          </p:grpSpPr>
          <p:sp>
            <p:nvSpPr>
              <p:cNvPr id="40966" name="文本框 20486"/>
              <p:cNvSpPr txBox="1"/>
              <p:nvPr/>
            </p:nvSpPr>
            <p:spPr>
              <a:xfrm>
                <a:off x="0" y="2340"/>
                <a:ext cx="1079"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投资分类</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67" name="文本框 20487"/>
              <p:cNvSpPr txBox="1"/>
              <p:nvPr/>
            </p:nvSpPr>
            <p:spPr>
              <a:xfrm>
                <a:off x="1620" y="156"/>
                <a:ext cx="1981" cy="780"/>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按投资在再生产过程的周转方式分类</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68" name="文本框 20488"/>
              <p:cNvSpPr txBox="1"/>
              <p:nvPr/>
            </p:nvSpPr>
            <p:spPr>
              <a:xfrm>
                <a:off x="1620" y="1248"/>
                <a:ext cx="1981" cy="465"/>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按投资领域分类</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69" name="文本框 20489"/>
              <p:cNvSpPr txBox="1"/>
              <p:nvPr/>
            </p:nvSpPr>
            <p:spPr>
              <a:xfrm>
                <a:off x="1620" y="2496"/>
                <a:ext cx="1981"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按投资方式分类</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0" name="文本框 20490"/>
              <p:cNvSpPr txBox="1"/>
              <p:nvPr/>
            </p:nvSpPr>
            <p:spPr>
              <a:xfrm>
                <a:off x="1620" y="3588"/>
                <a:ext cx="1981" cy="468"/>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按投资主体分类</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1" name="文本框 20491"/>
              <p:cNvSpPr txBox="1"/>
              <p:nvPr/>
            </p:nvSpPr>
            <p:spPr>
              <a:xfrm>
                <a:off x="1620" y="4992"/>
                <a:ext cx="1981" cy="468"/>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按投资来源国别分类</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2" name="文本框 20492"/>
              <p:cNvSpPr txBox="1"/>
              <p:nvPr/>
            </p:nvSpPr>
            <p:spPr>
              <a:xfrm>
                <a:off x="4140" y="0"/>
                <a:ext cx="1983" cy="466"/>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固定资产投资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3" name="文本框 20493"/>
              <p:cNvSpPr txBox="1"/>
              <p:nvPr/>
            </p:nvSpPr>
            <p:spPr>
              <a:xfrm>
                <a:off x="4140" y="469"/>
                <a:ext cx="1983"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流动资产投资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4" name="文本框 20494"/>
              <p:cNvSpPr txBox="1"/>
              <p:nvPr/>
            </p:nvSpPr>
            <p:spPr>
              <a:xfrm>
                <a:off x="4140" y="1092"/>
                <a:ext cx="1983" cy="466"/>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生产经营性投资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5" name="文本框 20495"/>
              <p:cNvSpPr txBox="1"/>
              <p:nvPr/>
            </p:nvSpPr>
            <p:spPr>
              <a:xfrm>
                <a:off x="4140" y="1560"/>
                <a:ext cx="1983" cy="468"/>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非生产经营性投资</a:t>
                </a:r>
                <a:endParaRPr lang="zh-CN" altLang="en-US" sz="1200" b="1" dirty="0">
                  <a:solidFill>
                    <a:schemeClr val="accent2"/>
                  </a:solidFill>
                  <a:latin typeface="Times New Roman" panose="02020603050405020304" pitchFamily="2" charset="0"/>
                  <a:ea typeface="宋体" panose="02010600030101010101" pitchFamily="2" charset="-122"/>
                </a:endParaRPr>
              </a:p>
              <a:p>
                <a:pPr algn="ctr">
                  <a:lnSpc>
                    <a:spcPct val="140000"/>
                  </a:lnSpc>
                </a:pP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6" name="文本框 20496"/>
              <p:cNvSpPr txBox="1"/>
              <p:nvPr/>
            </p:nvSpPr>
            <p:spPr>
              <a:xfrm>
                <a:off x="4140" y="2184"/>
                <a:ext cx="1983"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直接投资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7" name="文本框 20497"/>
              <p:cNvSpPr txBox="1"/>
              <p:nvPr/>
            </p:nvSpPr>
            <p:spPr>
              <a:xfrm>
                <a:off x="4140" y="2652"/>
                <a:ext cx="1983" cy="466"/>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间接投资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8" name="文本框 20498"/>
              <p:cNvSpPr txBox="1"/>
              <p:nvPr/>
            </p:nvSpPr>
            <p:spPr>
              <a:xfrm>
                <a:off x="4140" y="3275"/>
                <a:ext cx="1983" cy="468"/>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政府投资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79" name="文本框 20499"/>
              <p:cNvSpPr txBox="1"/>
              <p:nvPr/>
            </p:nvSpPr>
            <p:spPr>
              <a:xfrm>
                <a:off x="4140" y="3744"/>
                <a:ext cx="1983"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企业投资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80" name="文本框 20500"/>
              <p:cNvSpPr txBox="1"/>
              <p:nvPr/>
            </p:nvSpPr>
            <p:spPr>
              <a:xfrm>
                <a:off x="4140" y="4212"/>
                <a:ext cx="1983" cy="468"/>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个人投资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81" name="文本框 20501"/>
              <p:cNvSpPr txBox="1"/>
              <p:nvPr/>
            </p:nvSpPr>
            <p:spPr>
              <a:xfrm>
                <a:off x="4140" y="4836"/>
                <a:ext cx="1983"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国内投资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82" name="文本框 20502"/>
              <p:cNvSpPr txBox="1"/>
              <p:nvPr/>
            </p:nvSpPr>
            <p:spPr>
              <a:xfrm>
                <a:off x="4140" y="5304"/>
                <a:ext cx="1983" cy="467"/>
              </a:xfrm>
              <a:prstGeom prst="rect">
                <a:avLst/>
              </a:prstGeom>
              <a:solidFill>
                <a:srgbClr val="FFFFFF"/>
              </a:solidFill>
              <a:ln w="9525" cap="flat" cmpd="sng">
                <a:solidFill>
                  <a:srgbClr val="000000"/>
                </a:solidFill>
                <a:prstDash val="solid"/>
                <a:miter/>
                <a:headEnd type="none" w="med" len="med"/>
                <a:tailEnd type="none" w="med" len="med"/>
              </a:ln>
            </p:spPr>
            <p:txBody>
              <a:bodyPr anchor="t"/>
              <a:p>
                <a:pPr algn="just">
                  <a:lnSpc>
                    <a:spcPct val="140000"/>
                  </a:lnSpc>
                </a:pPr>
                <a:r>
                  <a:rPr lang="zh-CN" altLang="en-US" sz="1200" b="1" dirty="0">
                    <a:solidFill>
                      <a:schemeClr val="accent2"/>
                    </a:solidFill>
                    <a:latin typeface="Times New Roman" panose="02020603050405020304" pitchFamily="2" charset="0"/>
                    <a:ea typeface="宋体" panose="02010600030101010101" pitchFamily="2" charset="-122"/>
                  </a:rPr>
                  <a:t>国外投资</a:t>
                </a:r>
                <a:endParaRPr lang="zh-CN" altLang="en-US" sz="1200" b="1" dirty="0">
                  <a:solidFill>
                    <a:schemeClr val="accent2"/>
                  </a:solidFill>
                  <a:latin typeface="Verdana" panose="020B0604030504040204" pitchFamily="2" charset="0"/>
                  <a:ea typeface="宋体" panose="02010600030101010101" pitchFamily="2" charset="-122"/>
                </a:endParaRPr>
              </a:p>
            </p:txBody>
          </p:sp>
          <p:sp>
            <p:nvSpPr>
              <p:cNvPr id="40983" name="直接连接符 20503"/>
              <p:cNvSpPr/>
              <p:nvPr/>
            </p:nvSpPr>
            <p:spPr>
              <a:xfrm>
                <a:off x="1260" y="469"/>
                <a:ext cx="1" cy="4679"/>
              </a:xfrm>
              <a:prstGeom prst="line">
                <a:avLst/>
              </a:prstGeom>
              <a:ln w="9525" cap="flat" cmpd="sng">
                <a:solidFill>
                  <a:srgbClr val="000000"/>
                </a:solidFill>
                <a:prstDash val="solid"/>
                <a:round/>
                <a:headEnd type="none" w="med" len="med"/>
                <a:tailEnd type="none" w="med" len="med"/>
              </a:ln>
            </p:spPr>
          </p:sp>
          <p:sp>
            <p:nvSpPr>
              <p:cNvPr id="40984" name="直接连接符 20504"/>
              <p:cNvSpPr/>
              <p:nvPr/>
            </p:nvSpPr>
            <p:spPr>
              <a:xfrm>
                <a:off x="1080" y="2652"/>
                <a:ext cx="540" cy="0"/>
              </a:xfrm>
              <a:prstGeom prst="line">
                <a:avLst/>
              </a:prstGeom>
              <a:ln w="9525" cap="flat" cmpd="sng">
                <a:solidFill>
                  <a:srgbClr val="000000"/>
                </a:solidFill>
                <a:prstDash val="solid"/>
                <a:round/>
                <a:headEnd type="none" w="med" len="med"/>
                <a:tailEnd type="none" w="med" len="med"/>
              </a:ln>
            </p:spPr>
          </p:sp>
          <p:sp>
            <p:nvSpPr>
              <p:cNvPr id="40985" name="直接连接符 20505"/>
              <p:cNvSpPr/>
              <p:nvPr/>
            </p:nvSpPr>
            <p:spPr>
              <a:xfrm>
                <a:off x="1260" y="468"/>
                <a:ext cx="360" cy="0"/>
              </a:xfrm>
              <a:prstGeom prst="line">
                <a:avLst/>
              </a:prstGeom>
              <a:ln w="9525" cap="flat" cmpd="sng">
                <a:solidFill>
                  <a:srgbClr val="000000"/>
                </a:solidFill>
                <a:prstDash val="solid"/>
                <a:round/>
                <a:headEnd type="none" w="med" len="med"/>
                <a:tailEnd type="none" w="med" len="med"/>
              </a:ln>
            </p:spPr>
          </p:sp>
          <p:sp>
            <p:nvSpPr>
              <p:cNvPr id="40986" name="直接连接符 20506"/>
              <p:cNvSpPr/>
              <p:nvPr/>
            </p:nvSpPr>
            <p:spPr>
              <a:xfrm>
                <a:off x="1260" y="1560"/>
                <a:ext cx="360" cy="0"/>
              </a:xfrm>
              <a:prstGeom prst="line">
                <a:avLst/>
              </a:prstGeom>
              <a:ln w="9525" cap="flat" cmpd="sng">
                <a:solidFill>
                  <a:srgbClr val="000000"/>
                </a:solidFill>
                <a:prstDash val="solid"/>
                <a:round/>
                <a:headEnd type="none" w="med" len="med"/>
                <a:tailEnd type="none" w="med" len="med"/>
              </a:ln>
            </p:spPr>
          </p:sp>
          <p:sp>
            <p:nvSpPr>
              <p:cNvPr id="40987" name="直接连接符 20507"/>
              <p:cNvSpPr/>
              <p:nvPr/>
            </p:nvSpPr>
            <p:spPr>
              <a:xfrm>
                <a:off x="1260" y="3744"/>
                <a:ext cx="360" cy="0"/>
              </a:xfrm>
              <a:prstGeom prst="line">
                <a:avLst/>
              </a:prstGeom>
              <a:ln w="9525" cap="flat" cmpd="sng">
                <a:solidFill>
                  <a:srgbClr val="000000"/>
                </a:solidFill>
                <a:prstDash val="solid"/>
                <a:round/>
                <a:headEnd type="none" w="med" len="med"/>
                <a:tailEnd type="none" w="med" len="med"/>
              </a:ln>
            </p:spPr>
          </p:sp>
          <p:sp>
            <p:nvSpPr>
              <p:cNvPr id="40988" name="直接连接符 20508"/>
              <p:cNvSpPr/>
              <p:nvPr/>
            </p:nvSpPr>
            <p:spPr>
              <a:xfrm>
                <a:off x="1260" y="5148"/>
                <a:ext cx="360" cy="0"/>
              </a:xfrm>
              <a:prstGeom prst="line">
                <a:avLst/>
              </a:prstGeom>
              <a:ln w="9525" cap="flat" cmpd="sng">
                <a:solidFill>
                  <a:srgbClr val="000000"/>
                </a:solidFill>
                <a:prstDash val="solid"/>
                <a:round/>
                <a:headEnd type="none" w="med" len="med"/>
                <a:tailEnd type="none" w="med" len="med"/>
              </a:ln>
            </p:spPr>
          </p:sp>
          <p:sp>
            <p:nvSpPr>
              <p:cNvPr id="40989" name="直接连接符 20509"/>
              <p:cNvSpPr/>
              <p:nvPr/>
            </p:nvSpPr>
            <p:spPr>
              <a:xfrm>
                <a:off x="3960" y="156"/>
                <a:ext cx="0" cy="624"/>
              </a:xfrm>
              <a:prstGeom prst="line">
                <a:avLst/>
              </a:prstGeom>
              <a:ln w="9525" cap="flat" cmpd="sng">
                <a:solidFill>
                  <a:srgbClr val="000000"/>
                </a:solidFill>
                <a:prstDash val="solid"/>
                <a:round/>
                <a:headEnd type="none" w="med" len="med"/>
                <a:tailEnd type="none" w="med" len="med"/>
              </a:ln>
            </p:spPr>
          </p:sp>
          <p:sp>
            <p:nvSpPr>
              <p:cNvPr id="40990" name="直接连接符 20510"/>
              <p:cNvSpPr/>
              <p:nvPr/>
            </p:nvSpPr>
            <p:spPr>
              <a:xfrm>
                <a:off x="3600" y="468"/>
                <a:ext cx="360" cy="0"/>
              </a:xfrm>
              <a:prstGeom prst="line">
                <a:avLst/>
              </a:prstGeom>
              <a:ln w="9525" cap="flat" cmpd="sng">
                <a:solidFill>
                  <a:srgbClr val="000000"/>
                </a:solidFill>
                <a:prstDash val="solid"/>
                <a:round/>
                <a:headEnd type="none" w="med" len="med"/>
                <a:tailEnd type="none" w="med" len="med"/>
              </a:ln>
            </p:spPr>
          </p:sp>
          <p:sp>
            <p:nvSpPr>
              <p:cNvPr id="40991" name="直接连接符 20511"/>
              <p:cNvSpPr/>
              <p:nvPr/>
            </p:nvSpPr>
            <p:spPr>
              <a:xfrm>
                <a:off x="3960" y="156"/>
                <a:ext cx="180" cy="0"/>
              </a:xfrm>
              <a:prstGeom prst="line">
                <a:avLst/>
              </a:prstGeom>
              <a:ln w="9525" cap="flat" cmpd="sng">
                <a:solidFill>
                  <a:srgbClr val="000000"/>
                </a:solidFill>
                <a:prstDash val="solid"/>
                <a:round/>
                <a:headEnd type="none" w="med" len="med"/>
                <a:tailEnd type="none" w="med" len="med"/>
              </a:ln>
            </p:spPr>
          </p:sp>
          <p:sp>
            <p:nvSpPr>
              <p:cNvPr id="40992" name="直接连接符 20512"/>
              <p:cNvSpPr/>
              <p:nvPr/>
            </p:nvSpPr>
            <p:spPr>
              <a:xfrm>
                <a:off x="3960" y="780"/>
                <a:ext cx="180" cy="0"/>
              </a:xfrm>
              <a:prstGeom prst="line">
                <a:avLst/>
              </a:prstGeom>
              <a:ln w="9525" cap="flat" cmpd="sng">
                <a:solidFill>
                  <a:srgbClr val="000000"/>
                </a:solidFill>
                <a:prstDash val="solid"/>
                <a:round/>
                <a:headEnd type="none" w="med" len="med"/>
                <a:tailEnd type="none" w="med" len="med"/>
              </a:ln>
            </p:spPr>
          </p:sp>
          <p:sp>
            <p:nvSpPr>
              <p:cNvPr id="40993" name="直接连接符 20513"/>
              <p:cNvSpPr/>
              <p:nvPr/>
            </p:nvSpPr>
            <p:spPr>
              <a:xfrm>
                <a:off x="3960" y="1248"/>
                <a:ext cx="0" cy="468"/>
              </a:xfrm>
              <a:prstGeom prst="line">
                <a:avLst/>
              </a:prstGeom>
              <a:ln w="9525" cap="flat" cmpd="sng">
                <a:solidFill>
                  <a:srgbClr val="000000"/>
                </a:solidFill>
                <a:prstDash val="solid"/>
                <a:round/>
                <a:headEnd type="none" w="med" len="med"/>
                <a:tailEnd type="none" w="med" len="med"/>
              </a:ln>
            </p:spPr>
          </p:sp>
          <p:sp>
            <p:nvSpPr>
              <p:cNvPr id="40994" name="直接连接符 20514"/>
              <p:cNvSpPr/>
              <p:nvPr/>
            </p:nvSpPr>
            <p:spPr>
              <a:xfrm>
                <a:off x="3600" y="1560"/>
                <a:ext cx="360" cy="0"/>
              </a:xfrm>
              <a:prstGeom prst="line">
                <a:avLst/>
              </a:prstGeom>
              <a:ln w="9525" cap="flat" cmpd="sng">
                <a:solidFill>
                  <a:srgbClr val="000000"/>
                </a:solidFill>
                <a:prstDash val="solid"/>
                <a:round/>
                <a:headEnd type="none" w="med" len="med"/>
                <a:tailEnd type="none" w="med" len="med"/>
              </a:ln>
            </p:spPr>
          </p:sp>
          <p:sp>
            <p:nvSpPr>
              <p:cNvPr id="40995" name="直接连接符 20515"/>
              <p:cNvSpPr/>
              <p:nvPr/>
            </p:nvSpPr>
            <p:spPr>
              <a:xfrm>
                <a:off x="3960" y="1248"/>
                <a:ext cx="180" cy="0"/>
              </a:xfrm>
              <a:prstGeom prst="line">
                <a:avLst/>
              </a:prstGeom>
              <a:ln w="9525" cap="flat" cmpd="sng">
                <a:solidFill>
                  <a:srgbClr val="000000"/>
                </a:solidFill>
                <a:prstDash val="solid"/>
                <a:round/>
                <a:headEnd type="none" w="med" len="med"/>
                <a:tailEnd type="none" w="med" len="med"/>
              </a:ln>
            </p:spPr>
          </p:sp>
          <p:sp>
            <p:nvSpPr>
              <p:cNvPr id="40996" name="直接连接符 20516"/>
              <p:cNvSpPr/>
              <p:nvPr/>
            </p:nvSpPr>
            <p:spPr>
              <a:xfrm>
                <a:off x="3960" y="1716"/>
                <a:ext cx="180" cy="0"/>
              </a:xfrm>
              <a:prstGeom prst="line">
                <a:avLst/>
              </a:prstGeom>
              <a:ln w="9525" cap="flat" cmpd="sng">
                <a:solidFill>
                  <a:srgbClr val="000000"/>
                </a:solidFill>
                <a:prstDash val="solid"/>
                <a:round/>
                <a:headEnd type="none" w="med" len="med"/>
                <a:tailEnd type="none" w="med" len="med"/>
              </a:ln>
            </p:spPr>
          </p:sp>
          <p:sp>
            <p:nvSpPr>
              <p:cNvPr id="40997" name="直接连接符 20517"/>
              <p:cNvSpPr/>
              <p:nvPr/>
            </p:nvSpPr>
            <p:spPr>
              <a:xfrm>
                <a:off x="3960" y="2496"/>
                <a:ext cx="1" cy="468"/>
              </a:xfrm>
              <a:prstGeom prst="line">
                <a:avLst/>
              </a:prstGeom>
              <a:ln w="9525" cap="flat" cmpd="sng">
                <a:solidFill>
                  <a:srgbClr val="000000"/>
                </a:solidFill>
                <a:prstDash val="solid"/>
                <a:round/>
                <a:headEnd type="none" w="med" len="med"/>
                <a:tailEnd type="none" w="med" len="med"/>
              </a:ln>
            </p:spPr>
          </p:sp>
          <p:sp>
            <p:nvSpPr>
              <p:cNvPr id="40998" name="直接连接符 20518"/>
              <p:cNvSpPr/>
              <p:nvPr/>
            </p:nvSpPr>
            <p:spPr>
              <a:xfrm>
                <a:off x="3960" y="2496"/>
                <a:ext cx="180" cy="0"/>
              </a:xfrm>
              <a:prstGeom prst="line">
                <a:avLst/>
              </a:prstGeom>
              <a:ln w="9525" cap="flat" cmpd="sng">
                <a:solidFill>
                  <a:srgbClr val="000000"/>
                </a:solidFill>
                <a:prstDash val="solid"/>
                <a:round/>
                <a:headEnd type="none" w="med" len="med"/>
                <a:tailEnd type="none" w="med" len="med"/>
              </a:ln>
            </p:spPr>
          </p:sp>
          <p:sp>
            <p:nvSpPr>
              <p:cNvPr id="40999" name="直接连接符 20519"/>
              <p:cNvSpPr/>
              <p:nvPr/>
            </p:nvSpPr>
            <p:spPr>
              <a:xfrm>
                <a:off x="3960" y="2964"/>
                <a:ext cx="180" cy="0"/>
              </a:xfrm>
              <a:prstGeom prst="line">
                <a:avLst/>
              </a:prstGeom>
              <a:ln w="9525" cap="flat" cmpd="sng">
                <a:solidFill>
                  <a:srgbClr val="000000"/>
                </a:solidFill>
                <a:prstDash val="solid"/>
                <a:round/>
                <a:headEnd type="none" w="med" len="med"/>
                <a:tailEnd type="none" w="med" len="med"/>
              </a:ln>
            </p:spPr>
          </p:sp>
          <p:sp>
            <p:nvSpPr>
              <p:cNvPr id="41000" name="直接连接符 20520"/>
              <p:cNvSpPr/>
              <p:nvPr/>
            </p:nvSpPr>
            <p:spPr>
              <a:xfrm>
                <a:off x="3600" y="2652"/>
                <a:ext cx="360" cy="0"/>
              </a:xfrm>
              <a:prstGeom prst="line">
                <a:avLst/>
              </a:prstGeom>
              <a:ln w="9525" cap="flat" cmpd="sng">
                <a:solidFill>
                  <a:srgbClr val="000000"/>
                </a:solidFill>
                <a:prstDash val="solid"/>
                <a:round/>
                <a:headEnd type="none" w="med" len="med"/>
                <a:tailEnd type="none" w="med" len="med"/>
              </a:ln>
            </p:spPr>
          </p:sp>
          <p:sp>
            <p:nvSpPr>
              <p:cNvPr id="41001" name="直接连接符 20521"/>
              <p:cNvSpPr/>
              <p:nvPr/>
            </p:nvSpPr>
            <p:spPr>
              <a:xfrm>
                <a:off x="3960" y="3432"/>
                <a:ext cx="0" cy="936"/>
              </a:xfrm>
              <a:prstGeom prst="line">
                <a:avLst/>
              </a:prstGeom>
              <a:ln w="9525" cap="flat" cmpd="sng">
                <a:solidFill>
                  <a:srgbClr val="000000"/>
                </a:solidFill>
                <a:prstDash val="solid"/>
                <a:round/>
                <a:headEnd type="none" w="med" len="med"/>
                <a:tailEnd type="none" w="med" len="med"/>
              </a:ln>
            </p:spPr>
          </p:sp>
          <p:sp>
            <p:nvSpPr>
              <p:cNvPr id="41002" name="直接连接符 20522"/>
              <p:cNvSpPr/>
              <p:nvPr/>
            </p:nvSpPr>
            <p:spPr>
              <a:xfrm>
                <a:off x="3960" y="3432"/>
                <a:ext cx="180" cy="0"/>
              </a:xfrm>
              <a:prstGeom prst="line">
                <a:avLst/>
              </a:prstGeom>
              <a:ln w="9525" cap="flat" cmpd="sng">
                <a:solidFill>
                  <a:srgbClr val="000000"/>
                </a:solidFill>
                <a:prstDash val="solid"/>
                <a:round/>
                <a:headEnd type="none" w="med" len="med"/>
                <a:tailEnd type="none" w="med" len="med"/>
              </a:ln>
            </p:spPr>
          </p:sp>
          <p:sp>
            <p:nvSpPr>
              <p:cNvPr id="41003" name="直接连接符 20523"/>
              <p:cNvSpPr/>
              <p:nvPr/>
            </p:nvSpPr>
            <p:spPr>
              <a:xfrm>
                <a:off x="3960" y="3900"/>
                <a:ext cx="180" cy="0"/>
              </a:xfrm>
              <a:prstGeom prst="line">
                <a:avLst/>
              </a:prstGeom>
              <a:ln w="9525" cap="flat" cmpd="sng">
                <a:solidFill>
                  <a:srgbClr val="000000"/>
                </a:solidFill>
                <a:prstDash val="solid"/>
                <a:round/>
                <a:headEnd type="none" w="med" len="med"/>
                <a:tailEnd type="none" w="med" len="med"/>
              </a:ln>
            </p:spPr>
          </p:sp>
          <p:sp>
            <p:nvSpPr>
              <p:cNvPr id="41004" name="直接连接符 20524"/>
              <p:cNvSpPr/>
              <p:nvPr/>
            </p:nvSpPr>
            <p:spPr>
              <a:xfrm>
                <a:off x="3960" y="4368"/>
                <a:ext cx="180" cy="0"/>
              </a:xfrm>
              <a:prstGeom prst="line">
                <a:avLst/>
              </a:prstGeom>
              <a:ln w="9525" cap="flat" cmpd="sng">
                <a:solidFill>
                  <a:srgbClr val="000000"/>
                </a:solidFill>
                <a:prstDash val="solid"/>
                <a:round/>
                <a:headEnd type="none" w="med" len="med"/>
                <a:tailEnd type="none" w="med" len="med"/>
              </a:ln>
            </p:spPr>
          </p:sp>
          <p:sp>
            <p:nvSpPr>
              <p:cNvPr id="41005" name="直接连接符 20525"/>
              <p:cNvSpPr/>
              <p:nvPr/>
            </p:nvSpPr>
            <p:spPr>
              <a:xfrm>
                <a:off x="3600" y="3900"/>
                <a:ext cx="360" cy="0"/>
              </a:xfrm>
              <a:prstGeom prst="line">
                <a:avLst/>
              </a:prstGeom>
              <a:ln w="9525" cap="flat" cmpd="sng">
                <a:solidFill>
                  <a:srgbClr val="000000"/>
                </a:solidFill>
                <a:prstDash val="solid"/>
                <a:round/>
                <a:headEnd type="none" w="med" len="med"/>
                <a:tailEnd type="none" w="med" len="med"/>
              </a:ln>
            </p:spPr>
          </p:sp>
          <p:sp>
            <p:nvSpPr>
              <p:cNvPr id="41006" name="直接连接符 20526"/>
              <p:cNvSpPr/>
              <p:nvPr/>
            </p:nvSpPr>
            <p:spPr>
              <a:xfrm>
                <a:off x="3960" y="4992"/>
                <a:ext cx="0" cy="624"/>
              </a:xfrm>
              <a:prstGeom prst="line">
                <a:avLst/>
              </a:prstGeom>
              <a:ln w="9525" cap="flat" cmpd="sng">
                <a:solidFill>
                  <a:srgbClr val="000000"/>
                </a:solidFill>
                <a:prstDash val="solid"/>
                <a:round/>
                <a:headEnd type="none" w="med" len="med"/>
                <a:tailEnd type="none" w="med" len="med"/>
              </a:ln>
            </p:spPr>
          </p:sp>
          <p:sp>
            <p:nvSpPr>
              <p:cNvPr id="41007" name="直接连接符 20527"/>
              <p:cNvSpPr/>
              <p:nvPr/>
            </p:nvSpPr>
            <p:spPr>
              <a:xfrm>
                <a:off x="3960" y="4992"/>
                <a:ext cx="180" cy="0"/>
              </a:xfrm>
              <a:prstGeom prst="line">
                <a:avLst/>
              </a:prstGeom>
              <a:ln w="9525" cap="flat" cmpd="sng">
                <a:solidFill>
                  <a:srgbClr val="000000"/>
                </a:solidFill>
                <a:prstDash val="solid"/>
                <a:round/>
                <a:headEnd type="none" w="med" len="med"/>
                <a:tailEnd type="none" w="med" len="med"/>
              </a:ln>
            </p:spPr>
          </p:sp>
          <p:sp>
            <p:nvSpPr>
              <p:cNvPr id="41008" name="直接连接符 20528"/>
              <p:cNvSpPr/>
              <p:nvPr/>
            </p:nvSpPr>
            <p:spPr>
              <a:xfrm>
                <a:off x="3960" y="5616"/>
                <a:ext cx="180" cy="0"/>
              </a:xfrm>
              <a:prstGeom prst="line">
                <a:avLst/>
              </a:prstGeom>
              <a:ln w="9525" cap="flat" cmpd="sng">
                <a:solidFill>
                  <a:srgbClr val="000000"/>
                </a:solidFill>
                <a:prstDash val="solid"/>
                <a:round/>
                <a:headEnd type="none" w="med" len="med"/>
                <a:tailEnd type="none" w="med" len="med"/>
              </a:ln>
            </p:spPr>
          </p:sp>
          <p:sp>
            <p:nvSpPr>
              <p:cNvPr id="41009" name="直接连接符 20529"/>
              <p:cNvSpPr/>
              <p:nvPr/>
            </p:nvSpPr>
            <p:spPr>
              <a:xfrm>
                <a:off x="3600" y="5304"/>
                <a:ext cx="360" cy="0"/>
              </a:xfrm>
              <a:prstGeom prst="line">
                <a:avLst/>
              </a:prstGeom>
              <a:ln w="9525" cap="flat" cmpd="sng">
                <a:solidFill>
                  <a:srgbClr val="000000"/>
                </a:solidFill>
                <a:prstDash val="solid"/>
                <a:round/>
                <a:headEnd type="none" w="med" len="med"/>
                <a:tailEnd type="none" w="med" len="med"/>
              </a:ln>
            </p:spPr>
          </p:sp>
        </p:grpSp>
      </p:grpSp>
    </p:spTree>
  </p:cSld>
  <p:clrMapOvr>
    <a:masterClrMapping/>
  </p:clrMapOvr>
  <p:transition spd="med">
    <p:cover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标题 21505"/>
          <p:cNvSpPr>
            <a:spLocks noGrp="1"/>
          </p:cNvSpPr>
          <p:nvPr>
            <p:ph type="title"/>
          </p:nvPr>
        </p:nvSpPr>
        <p:spPr>
          <a:xfrm>
            <a:off x="655638" y="512763"/>
            <a:ext cx="7778750" cy="735012"/>
          </a:xfrm>
        </p:spPr>
        <p:txBody>
          <a:bodyPr anchor="b"/>
          <a:p>
            <a:r>
              <a:rPr lang="en-US" altLang="zh-CN" sz="4200" b="1" dirty="0">
                <a:solidFill>
                  <a:srgbClr val="009900"/>
                </a:solidFill>
                <a:latin typeface="宋体" panose="02010600030101010101" pitchFamily="2" charset="-122"/>
              </a:rPr>
              <a:t>1.1.3</a:t>
            </a:r>
            <a:r>
              <a:rPr lang="zh-CN" altLang="en-US" sz="4200" b="1" dirty="0">
                <a:solidFill>
                  <a:srgbClr val="009900"/>
                </a:solidFill>
                <a:latin typeface="宋体" panose="02010600030101010101" pitchFamily="2" charset="-122"/>
              </a:rPr>
              <a:t>工程投资</a:t>
            </a:r>
            <a:endParaRPr lang="zh-CN" altLang="en-US" sz="4200" b="1" dirty="0">
              <a:solidFill>
                <a:srgbClr val="009900"/>
              </a:solidFill>
              <a:latin typeface="宋体" panose="02010600030101010101" pitchFamily="2" charset="-122"/>
            </a:endParaRPr>
          </a:p>
        </p:txBody>
      </p:sp>
      <p:sp>
        <p:nvSpPr>
          <p:cNvPr id="41986" name="文本占位符 21506"/>
          <p:cNvSpPr>
            <a:spLocks noGrp="1"/>
          </p:cNvSpPr>
          <p:nvPr>
            <p:ph idx="1"/>
          </p:nvPr>
        </p:nvSpPr>
        <p:spPr>
          <a:xfrm>
            <a:off x="1136650" y="2051050"/>
            <a:ext cx="7350125" cy="3937000"/>
          </a:xfrm>
        </p:spPr>
        <p:txBody>
          <a:bodyPr anchor="t"/>
          <a:p>
            <a:pPr>
              <a:buNone/>
            </a:pPr>
            <a:r>
              <a:rPr lang="en-US" altLang="zh-CN" sz="2800" b="1" dirty="0">
                <a:solidFill>
                  <a:srgbClr val="0000FF"/>
                </a:solidFill>
                <a:latin typeface="隶书" pitchFamily="1" charset="-122"/>
                <a:ea typeface="隶书" pitchFamily="1" charset="-122"/>
              </a:rPr>
              <a:t>3.</a:t>
            </a:r>
            <a:r>
              <a:rPr lang="zh-CN" altLang="en-US" sz="2800" b="1" dirty="0">
                <a:solidFill>
                  <a:srgbClr val="0000FF"/>
                </a:solidFill>
                <a:latin typeface="隶书" pitchFamily="1" charset="-122"/>
                <a:ea typeface="隶书" pitchFamily="1" charset="-122"/>
              </a:rPr>
              <a:t>建设项目总投资</a:t>
            </a:r>
            <a:r>
              <a:rPr lang="zh-CN" altLang="en-US" dirty="0"/>
              <a:t> </a:t>
            </a:r>
            <a:endParaRPr lang="zh-CN" altLang="en-US" dirty="0"/>
          </a:p>
          <a:p>
            <a:pPr>
              <a:buNone/>
            </a:pPr>
            <a:r>
              <a:rPr lang="zh-CN" altLang="en-US" sz="2400" dirty="0"/>
              <a:t>          </a:t>
            </a:r>
            <a:r>
              <a:rPr lang="zh-CN" altLang="en-US" sz="2400" b="1" dirty="0">
                <a:ea typeface="楷体_GB2312" pitchFamily="1" charset="-122"/>
              </a:rPr>
              <a:t>指投资主体为获取预期收益，在选定的建设项目上投入所需的全部资金的经济行为。</a:t>
            </a:r>
            <a:r>
              <a:rPr lang="zh-CN" altLang="en-US" dirty="0"/>
              <a:t> </a:t>
            </a:r>
            <a:endParaRPr lang="zh-CN" altLang="en-US" dirty="0"/>
          </a:p>
          <a:p>
            <a:pPr>
              <a:buNone/>
            </a:pPr>
            <a:r>
              <a:rPr lang="en-US" altLang="zh-CN" sz="2800" b="1" dirty="0">
                <a:solidFill>
                  <a:srgbClr val="0000FF"/>
                </a:solidFill>
                <a:latin typeface="隶书" pitchFamily="1" charset="-122"/>
                <a:ea typeface="隶书" pitchFamily="1" charset="-122"/>
              </a:rPr>
              <a:t>4.</a:t>
            </a:r>
            <a:r>
              <a:rPr lang="zh-CN" altLang="en-US" sz="2800" b="1" dirty="0">
                <a:solidFill>
                  <a:srgbClr val="0000FF"/>
                </a:solidFill>
                <a:latin typeface="隶书" pitchFamily="1" charset="-122"/>
                <a:ea typeface="隶书" pitchFamily="1" charset="-122"/>
              </a:rPr>
              <a:t>固定资产投资</a:t>
            </a:r>
            <a:endParaRPr lang="zh-CN" altLang="en-US" sz="2800" b="1" dirty="0">
              <a:solidFill>
                <a:srgbClr val="0000FF"/>
              </a:solidFill>
              <a:latin typeface="隶书" pitchFamily="1" charset="-122"/>
              <a:ea typeface="隶书" pitchFamily="1" charset="-122"/>
            </a:endParaRPr>
          </a:p>
          <a:p>
            <a:pPr>
              <a:buNone/>
            </a:pPr>
            <a:r>
              <a:rPr lang="zh-CN" altLang="en-US"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是投资主体为了特定的目的，达到预期收益（效益）的资金垫付行为。</a:t>
            </a:r>
            <a:r>
              <a:rPr lang="zh-CN" altLang="en-US" b="1" dirty="0"/>
              <a:t> </a:t>
            </a:r>
            <a:endParaRPr lang="zh-CN" altLang="en-US" b="1" dirty="0"/>
          </a:p>
          <a:p>
            <a:pPr>
              <a:buNone/>
            </a:pPr>
            <a:endParaRPr lang="zh-CN" altLang="en-US" b="1" dirty="0"/>
          </a:p>
        </p:txBody>
      </p:sp>
      <p:sp>
        <p:nvSpPr>
          <p:cNvPr id="41987" name="文本框 21507"/>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标题 22529"/>
          <p:cNvSpPr>
            <a:spLocks noGrp="1"/>
          </p:cNvSpPr>
          <p:nvPr>
            <p:ph type="title"/>
          </p:nvPr>
        </p:nvSpPr>
        <p:spPr>
          <a:xfrm>
            <a:off x="655638" y="512763"/>
            <a:ext cx="7778750" cy="735012"/>
          </a:xfrm>
        </p:spPr>
        <p:txBody>
          <a:bodyPr anchor="b"/>
          <a:p>
            <a:r>
              <a:rPr lang="en-US" altLang="zh-CN" b="1" dirty="0">
                <a:solidFill>
                  <a:srgbClr val="009900"/>
                </a:solidFill>
                <a:latin typeface="宋体" panose="02010600030101010101" pitchFamily="2" charset="-122"/>
              </a:rPr>
              <a:t>1.1.4 </a:t>
            </a:r>
            <a:r>
              <a:rPr lang="zh-CN" altLang="en-US" b="1" dirty="0">
                <a:solidFill>
                  <a:srgbClr val="009900"/>
                </a:solidFill>
                <a:latin typeface="宋体" panose="02010600030101010101" pitchFamily="2" charset="-122"/>
              </a:rPr>
              <a:t>工程造价的含义</a:t>
            </a:r>
            <a:endParaRPr lang="zh-CN" altLang="en-US" b="1" dirty="0">
              <a:solidFill>
                <a:srgbClr val="009900"/>
              </a:solidFill>
              <a:latin typeface="宋体" panose="02010600030101010101" pitchFamily="2" charset="-122"/>
            </a:endParaRPr>
          </a:p>
        </p:txBody>
      </p:sp>
      <p:sp>
        <p:nvSpPr>
          <p:cNvPr id="43010" name="文本占位符 22530"/>
          <p:cNvSpPr>
            <a:spLocks noGrp="1"/>
          </p:cNvSpPr>
          <p:nvPr>
            <p:ph idx="1"/>
          </p:nvPr>
        </p:nvSpPr>
        <p:spPr>
          <a:xfrm>
            <a:off x="971550" y="1844675"/>
            <a:ext cx="7559675" cy="4176713"/>
          </a:xfrm>
        </p:spPr>
        <p:txBody>
          <a:bodyPr anchor="t"/>
          <a:p>
            <a:pPr>
              <a:lnSpc>
                <a:spcPct val="90000"/>
              </a:lnSpc>
              <a:buNone/>
            </a:pPr>
            <a:r>
              <a:rPr lang="en-US" altLang="zh-CN" sz="2700" b="1" dirty="0">
                <a:solidFill>
                  <a:srgbClr val="0000FF"/>
                </a:solidFill>
                <a:latin typeface="隶书" pitchFamily="1" charset="-122"/>
                <a:ea typeface="隶书" pitchFamily="1" charset="-122"/>
              </a:rPr>
              <a:t>1.</a:t>
            </a:r>
            <a:r>
              <a:rPr lang="zh-CN" altLang="en-US" sz="2700" b="1" dirty="0">
                <a:solidFill>
                  <a:srgbClr val="0000FF"/>
                </a:solidFill>
                <a:latin typeface="隶书" pitchFamily="1" charset="-122"/>
                <a:ea typeface="隶书" pitchFamily="1" charset="-122"/>
              </a:rPr>
              <a:t>第一种含义</a:t>
            </a:r>
            <a:r>
              <a:rPr lang="zh-CN" altLang="en-US" dirty="0"/>
              <a:t> </a:t>
            </a:r>
            <a:endParaRPr lang="zh-CN" altLang="en-US" dirty="0"/>
          </a:p>
          <a:p>
            <a:pPr>
              <a:lnSpc>
                <a:spcPct val="90000"/>
              </a:lnSpc>
              <a:buNone/>
            </a:pPr>
            <a:r>
              <a:rPr lang="zh-CN" altLang="en-US"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从业主或投资者的角度来定义，是指有计划的建设某项工程，预期支付或实际支付的全部固定资产投资费用。</a:t>
            </a:r>
            <a:r>
              <a:rPr lang="zh-CN" altLang="en-US" dirty="0"/>
              <a:t> </a:t>
            </a:r>
            <a:endParaRPr lang="zh-CN" altLang="en-US" dirty="0"/>
          </a:p>
          <a:p>
            <a:pPr>
              <a:lnSpc>
                <a:spcPct val="90000"/>
              </a:lnSpc>
              <a:buNone/>
            </a:pPr>
            <a:r>
              <a:rPr lang="en-US" altLang="zh-CN" sz="2700" b="1" dirty="0">
                <a:solidFill>
                  <a:srgbClr val="0000FF"/>
                </a:solidFill>
                <a:latin typeface="隶书" pitchFamily="1" charset="-122"/>
                <a:ea typeface="隶书" pitchFamily="1" charset="-122"/>
              </a:rPr>
              <a:t>2.</a:t>
            </a:r>
            <a:r>
              <a:rPr lang="zh-CN" altLang="en-US" sz="2700" b="1" dirty="0">
                <a:solidFill>
                  <a:srgbClr val="0000FF"/>
                </a:solidFill>
                <a:latin typeface="隶书" pitchFamily="1" charset="-122"/>
                <a:ea typeface="隶书" pitchFamily="1" charset="-122"/>
              </a:rPr>
              <a:t>第二种含义</a:t>
            </a:r>
            <a:endParaRPr lang="zh-CN" altLang="en-US" sz="2700" b="1" dirty="0">
              <a:solidFill>
                <a:srgbClr val="0000FF"/>
              </a:solidFill>
              <a:latin typeface="隶书" pitchFamily="1" charset="-122"/>
              <a:ea typeface="隶书" pitchFamily="1" charset="-122"/>
            </a:endParaRPr>
          </a:p>
          <a:p>
            <a:pPr>
              <a:lnSpc>
                <a:spcPct val="90000"/>
              </a:lnSpc>
              <a:buNone/>
            </a:pPr>
            <a:r>
              <a:rPr lang="zh-CN" altLang="en-US" sz="2400" dirty="0">
                <a:latin typeface="楷体_GB2312" pitchFamily="1" charset="-122"/>
                <a:ea typeface="楷体_GB2312" pitchFamily="1" charset="-122"/>
              </a:rPr>
              <a:t>       </a:t>
            </a:r>
            <a:r>
              <a:rPr lang="zh-CN" altLang="en-US" sz="2400" b="1" dirty="0">
                <a:latin typeface="楷体_GB2312" pitchFamily="1" charset="-122"/>
                <a:ea typeface="楷体_GB2312" pitchFamily="1" charset="-122"/>
              </a:rPr>
              <a:t>从承保商、供应商、设计市场供给主体来定义 ，是指工程价格，即为建成一项工程，预计或实际在土地、设备、技术劳务以及承包等市场上，通过招投标等交易方式所形成的建筑安装工程的价格和建设工程总价格。</a:t>
            </a:r>
            <a:endParaRPr lang="zh-CN" altLang="en-US" sz="2400" b="1" dirty="0">
              <a:latin typeface="楷体_GB2312" pitchFamily="1" charset="-122"/>
              <a:ea typeface="楷体_GB2312" pitchFamily="1" charset="-122"/>
            </a:endParaRPr>
          </a:p>
        </p:txBody>
      </p:sp>
      <p:sp>
        <p:nvSpPr>
          <p:cNvPr id="43011" name="文本框 22531"/>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标题 23553"/>
          <p:cNvSpPr>
            <a:spLocks noGrp="1"/>
          </p:cNvSpPr>
          <p:nvPr>
            <p:ph type="title"/>
          </p:nvPr>
        </p:nvSpPr>
        <p:spPr>
          <a:xfrm>
            <a:off x="250825" y="692150"/>
            <a:ext cx="8610600" cy="830263"/>
          </a:xfrm>
        </p:spPr>
        <p:txBody>
          <a:bodyPr anchor="b"/>
          <a:p>
            <a:r>
              <a:rPr lang="en-US" altLang="zh-CN" sz="3400" b="1">
                <a:latin typeface="黑体" panose="02010609060101010101" pitchFamily="2" charset="-122"/>
                <a:ea typeface="黑体" panose="02010609060101010101" pitchFamily="2" charset="-122"/>
              </a:rPr>
              <a:t> </a:t>
            </a:r>
            <a:r>
              <a:rPr lang="zh-CN" altLang="en-US" sz="3400" b="1">
                <a:latin typeface="黑体" panose="02010609060101010101" pitchFamily="2" charset="-122"/>
                <a:ea typeface="黑体" panose="02010609060101010101" pitchFamily="2" charset="-122"/>
              </a:rPr>
              <a:t>工程造价的含义</a:t>
            </a:r>
            <a:endParaRPr lang="zh-CN" altLang="en-US" sz="3400" b="1">
              <a:latin typeface="黑体" panose="02010609060101010101" pitchFamily="2" charset="-122"/>
              <a:ea typeface="黑体" panose="02010609060101010101" pitchFamily="2" charset="-122"/>
            </a:endParaRPr>
          </a:p>
        </p:txBody>
      </p:sp>
      <p:sp>
        <p:nvSpPr>
          <p:cNvPr id="23555" name="内容占位符 23554"/>
          <p:cNvSpPr>
            <a:spLocks noGrp="1"/>
          </p:cNvSpPr>
          <p:nvPr>
            <p:ph idx="1"/>
          </p:nvPr>
        </p:nvSpPr>
        <p:spPr>
          <a:xfrm>
            <a:off x="1346200" y="2147888"/>
            <a:ext cx="7065963" cy="2482850"/>
          </a:xfrm>
        </p:spPr>
        <p:txBody>
          <a:bodyPr anchor="t"/>
          <a:p>
            <a:pPr marL="186055" indent="-186055">
              <a:lnSpc>
                <a:spcPct val="130000"/>
              </a:lnSpc>
              <a:buChar char="Ø"/>
            </a:pPr>
            <a:r>
              <a:rPr lang="zh-CN" altLang="en-US" sz="3400" dirty="0"/>
              <a:t> 工程</a:t>
            </a:r>
            <a:endParaRPr lang="zh-CN" altLang="en-US" sz="3400" dirty="0"/>
          </a:p>
          <a:p>
            <a:pPr marL="186055" indent="-186055">
              <a:lnSpc>
                <a:spcPct val="130000"/>
              </a:lnSpc>
              <a:buChar char="Ø"/>
            </a:pPr>
            <a:r>
              <a:rPr lang="zh-CN" altLang="en-US" sz="3400" dirty="0"/>
              <a:t> 造价</a:t>
            </a:r>
            <a:endParaRPr lang="zh-CN" altLang="en-US" sz="3400" dirty="0"/>
          </a:p>
          <a:p>
            <a:pPr marL="186055" indent="-186055">
              <a:lnSpc>
                <a:spcPct val="130000"/>
              </a:lnSpc>
              <a:buChar char="Ø"/>
            </a:pPr>
            <a:r>
              <a:rPr lang="zh-CN" altLang="en-US" sz="3400" dirty="0"/>
              <a:t> 建设项目总投资</a:t>
            </a:r>
            <a:endParaRPr lang="zh-CN" altLang="en-US" sz="3400" dirty="0"/>
          </a:p>
          <a:p>
            <a:pPr marL="1303655" lvl="1" indent="-533400">
              <a:buSzPct val="120000"/>
              <a:buFont typeface="Arial" panose="020B0604020202020204" pitchFamily="34" charset="0"/>
              <a:buChar char="•"/>
            </a:pPr>
            <a:r>
              <a:rPr lang="zh-CN" altLang="en-US" sz="3000" dirty="0"/>
              <a:t>固定资产投资</a:t>
            </a:r>
            <a:endParaRPr lang="zh-CN" altLang="en-US" sz="3000" dirty="0"/>
          </a:p>
          <a:p>
            <a:pPr marL="1303655" lvl="1" indent="-533400">
              <a:buSzPct val="120000"/>
              <a:buFont typeface="Arial" panose="020B0604020202020204" pitchFamily="34" charset="0"/>
              <a:buChar char="•"/>
            </a:pPr>
            <a:r>
              <a:rPr lang="zh-CN" altLang="en-US" sz="3000" dirty="0"/>
              <a:t>流动资产投资</a:t>
            </a:r>
            <a:endParaRPr lang="zh-CN" altLang="en-US" sz="3000" dirty="0"/>
          </a:p>
        </p:txBody>
      </p:sp>
      <p:sp>
        <p:nvSpPr>
          <p:cNvPr id="23556" name="文本框 23555"/>
          <p:cNvSpPr txBox="1"/>
          <p:nvPr/>
        </p:nvSpPr>
        <p:spPr>
          <a:xfrm>
            <a:off x="2622550" y="2279650"/>
            <a:ext cx="2165350" cy="641350"/>
          </a:xfrm>
          <a:prstGeom prst="rect">
            <a:avLst/>
          </a:prstGeom>
          <a:noFill/>
          <a:ln w="9525">
            <a:noFill/>
          </a:ln>
        </p:spPr>
        <p:txBody>
          <a:bodyPr wrap="none" anchor="t">
            <a:spAutoFit/>
          </a:bodyPr>
          <a:p>
            <a:r>
              <a:rPr lang="zh-CN" altLang="en-US" sz="3600" dirty="0">
                <a:latin typeface="Arial Black" panose="020B0A04020102020204" pitchFamily="2" charset="0"/>
                <a:ea typeface="宋体" panose="02010600030101010101" pitchFamily="2" charset="-122"/>
              </a:rPr>
              <a:t>＝ 项目？</a:t>
            </a:r>
            <a:endParaRPr lang="zh-CN" altLang="en-US" sz="3600" dirty="0">
              <a:latin typeface="Arial Black" panose="020B0A04020102020204" pitchFamily="2" charset="0"/>
              <a:ea typeface="宋体" panose="02010600030101010101" pitchFamily="2" charset="-122"/>
            </a:endParaRPr>
          </a:p>
        </p:txBody>
      </p:sp>
      <p:sp>
        <p:nvSpPr>
          <p:cNvPr id="23557" name="文本框 23556"/>
          <p:cNvSpPr txBox="1"/>
          <p:nvPr/>
        </p:nvSpPr>
        <p:spPr>
          <a:xfrm>
            <a:off x="2503488" y="3068638"/>
            <a:ext cx="2165350" cy="641350"/>
          </a:xfrm>
          <a:prstGeom prst="rect">
            <a:avLst/>
          </a:prstGeom>
          <a:noFill/>
          <a:ln w="9525">
            <a:noFill/>
          </a:ln>
        </p:spPr>
        <p:txBody>
          <a:bodyPr wrap="none" anchor="t">
            <a:spAutoFit/>
          </a:bodyPr>
          <a:p>
            <a:r>
              <a:rPr lang="zh-CN" altLang="en-US" sz="3600" dirty="0">
                <a:latin typeface="Arial Black" panose="020B0A04020102020204" pitchFamily="2" charset="0"/>
                <a:ea typeface="宋体" panose="02010600030101010101" pitchFamily="2" charset="-122"/>
              </a:rPr>
              <a:t>＝ 投资？</a:t>
            </a:r>
            <a:endParaRPr lang="zh-CN" altLang="en-US" sz="3600" dirty="0">
              <a:latin typeface="Arial Black" panose="020B0A04020102020204" pitchFamily="2" charset="0"/>
              <a:ea typeface="宋体" panose="0201060003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charRg st="0" end="4"/>
                                            </p:txEl>
                                          </p:spTgt>
                                        </p:tgtEl>
                                        <p:attrNameLst>
                                          <p:attrName>style.visibility</p:attrName>
                                        </p:attrNameLst>
                                      </p:cBhvr>
                                      <p:to>
                                        <p:strVal val="visible"/>
                                      </p:to>
                                    </p:set>
                                    <p:anim calcmode="lin" valueType="num">
                                      <p:cBhvr additive="base">
                                        <p:cTn id="7" dur="1000" fill="hold"/>
                                        <p:tgtEl>
                                          <p:spTgt spid="23555">
                                            <p:txEl>
                                              <p:charRg st="0" end="4"/>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3555">
                                            <p:txEl>
                                              <p:charRg st="0"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6"/>
                                        </p:tgtEl>
                                        <p:attrNameLst>
                                          <p:attrName>style.visibility</p:attrName>
                                        </p:attrNameLst>
                                      </p:cBhvr>
                                      <p:to>
                                        <p:strVal val="visible"/>
                                      </p:to>
                                    </p:set>
                                    <p:anim calcmode="lin" valueType="num">
                                      <p:cBhvr additive="base">
                                        <p:cTn id="13" dur="2000" fill="hold"/>
                                        <p:tgtEl>
                                          <p:spTgt spid="23556"/>
                                        </p:tgtEl>
                                        <p:attrNameLst>
                                          <p:attrName>ppt_x</p:attrName>
                                        </p:attrNameLst>
                                      </p:cBhvr>
                                      <p:tavLst>
                                        <p:tav tm="0">
                                          <p:val>
                                            <p:strVal val="0-#ppt_w/2"/>
                                          </p:val>
                                        </p:tav>
                                        <p:tav tm="100000">
                                          <p:val>
                                            <p:strVal val="#ppt_x"/>
                                          </p:val>
                                        </p:tav>
                                      </p:tavLst>
                                    </p:anim>
                                    <p:anim calcmode="lin" valueType="num">
                                      <p:cBhvr additive="base">
                                        <p:cTn id="14" dur="2000" fill="hold"/>
                                        <p:tgtEl>
                                          <p:spTgt spid="2355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charRg st="4" end="8"/>
                                            </p:txEl>
                                          </p:spTgt>
                                        </p:tgtEl>
                                        <p:attrNameLst>
                                          <p:attrName>style.visibility</p:attrName>
                                        </p:attrNameLst>
                                      </p:cBhvr>
                                      <p:to>
                                        <p:strVal val="visible"/>
                                      </p:to>
                                    </p:set>
                                    <p:anim calcmode="lin" valueType="num">
                                      <p:cBhvr additive="base">
                                        <p:cTn id="19" dur="1000" fill="hold"/>
                                        <p:tgtEl>
                                          <p:spTgt spid="23555">
                                            <p:txEl>
                                              <p:charRg st="4" end="8"/>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3555">
                                            <p:txEl>
                                              <p:charRg st="4" end="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7"/>
                                        </p:tgtEl>
                                        <p:attrNameLst>
                                          <p:attrName>style.visibility</p:attrName>
                                        </p:attrNameLst>
                                      </p:cBhvr>
                                      <p:to>
                                        <p:strVal val="visible"/>
                                      </p:to>
                                    </p:set>
                                    <p:anim calcmode="lin" valueType="num">
                                      <p:cBhvr additive="base">
                                        <p:cTn id="25" dur="2000" fill="hold"/>
                                        <p:tgtEl>
                                          <p:spTgt spid="23557"/>
                                        </p:tgtEl>
                                        <p:attrNameLst>
                                          <p:attrName>ppt_x</p:attrName>
                                        </p:attrNameLst>
                                      </p:cBhvr>
                                      <p:tavLst>
                                        <p:tav tm="0">
                                          <p:val>
                                            <p:strVal val="0-#ppt_w/2"/>
                                          </p:val>
                                        </p:tav>
                                        <p:tav tm="100000">
                                          <p:val>
                                            <p:strVal val="#ppt_x"/>
                                          </p:val>
                                        </p:tav>
                                      </p:tavLst>
                                    </p:anim>
                                    <p:anim calcmode="lin" valueType="num">
                                      <p:cBhvr additive="base">
                                        <p:cTn id="26" dur="2000" fill="hold"/>
                                        <p:tgtEl>
                                          <p:spTgt spid="2355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5">
                                            <p:txEl>
                                              <p:charRg st="8" end="17"/>
                                            </p:txEl>
                                          </p:spTgt>
                                        </p:tgtEl>
                                        <p:attrNameLst>
                                          <p:attrName>style.visibility</p:attrName>
                                        </p:attrNameLst>
                                      </p:cBhvr>
                                      <p:to>
                                        <p:strVal val="visible"/>
                                      </p:to>
                                    </p:set>
                                    <p:anim calcmode="lin" valueType="num">
                                      <p:cBhvr additive="base">
                                        <p:cTn id="31" dur="1000" fill="hold"/>
                                        <p:tgtEl>
                                          <p:spTgt spid="23555">
                                            <p:txEl>
                                              <p:charRg st="8" end="17"/>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3555">
                                            <p:txEl>
                                              <p:charRg st="8" end="1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55">
                                            <p:txEl>
                                              <p:charRg st="17" end="24"/>
                                            </p:txEl>
                                          </p:spTgt>
                                        </p:tgtEl>
                                        <p:attrNameLst>
                                          <p:attrName>style.visibility</p:attrName>
                                        </p:attrNameLst>
                                      </p:cBhvr>
                                      <p:to>
                                        <p:strVal val="visible"/>
                                      </p:to>
                                    </p:set>
                                    <p:anim calcmode="lin" valueType="num">
                                      <p:cBhvr additive="base">
                                        <p:cTn id="37" dur="1000" fill="hold"/>
                                        <p:tgtEl>
                                          <p:spTgt spid="23555">
                                            <p:txEl>
                                              <p:charRg st="17" end="24"/>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23555">
                                            <p:txEl>
                                              <p:charRg st="17" end="2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555">
                                            <p:txEl>
                                              <p:charRg st="24" end="31"/>
                                            </p:txEl>
                                          </p:spTgt>
                                        </p:tgtEl>
                                        <p:attrNameLst>
                                          <p:attrName>style.visibility</p:attrName>
                                        </p:attrNameLst>
                                      </p:cBhvr>
                                      <p:to>
                                        <p:strVal val="visible"/>
                                      </p:to>
                                    </p:set>
                                    <p:anim calcmode="lin" valueType="num">
                                      <p:cBhvr additive="base">
                                        <p:cTn id="43" dur="1000" fill="hold"/>
                                        <p:tgtEl>
                                          <p:spTgt spid="23555">
                                            <p:txEl>
                                              <p:charRg st="24" end="31"/>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23555">
                                            <p:txEl>
                                              <p:charRg st="24" end="3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ldLvl="2" build="p"/>
      <p:bldP spid="23556" grpId="0"/>
      <p:bldP spid="2355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标题 24577"/>
          <p:cNvSpPr>
            <a:spLocks noGrp="1"/>
          </p:cNvSpPr>
          <p:nvPr>
            <p:ph type="title"/>
          </p:nvPr>
        </p:nvSpPr>
        <p:spPr>
          <a:xfrm>
            <a:off x="250825" y="260350"/>
            <a:ext cx="8229600" cy="1143000"/>
          </a:xfrm>
        </p:spPr>
        <p:txBody>
          <a:bodyPr anchor="b"/>
          <a:p>
            <a:r>
              <a:rPr lang="zh-CN" altLang="en-US" sz="3400" b="1">
                <a:latin typeface="黑体" panose="02010609060101010101" pitchFamily="2" charset="-122"/>
                <a:ea typeface="黑体" panose="02010609060101010101" pitchFamily="2" charset="-122"/>
              </a:rPr>
              <a:t>工程造价的含义</a:t>
            </a:r>
            <a:endParaRPr lang="zh-CN" altLang="en-US" sz="3400" b="1">
              <a:latin typeface="黑体" panose="02010609060101010101" pitchFamily="2" charset="-122"/>
              <a:ea typeface="黑体" panose="02010609060101010101" pitchFamily="2" charset="-122"/>
            </a:endParaRPr>
          </a:p>
        </p:txBody>
      </p:sp>
      <p:sp>
        <p:nvSpPr>
          <p:cNvPr id="24579" name="内容占位符 24578"/>
          <p:cNvSpPr>
            <a:spLocks noGrp="1"/>
          </p:cNvSpPr>
          <p:nvPr>
            <p:ph idx="1"/>
          </p:nvPr>
        </p:nvSpPr>
        <p:spPr>
          <a:xfrm>
            <a:off x="611188" y="1628775"/>
            <a:ext cx="7772400" cy="4762500"/>
          </a:xfrm>
        </p:spPr>
        <p:txBody>
          <a:bodyPr anchor="t"/>
          <a:p>
            <a:pPr>
              <a:buSzPct val="120000"/>
              <a:buChar char="Ø"/>
            </a:pPr>
            <a:r>
              <a:rPr lang="zh-CN" altLang="en-US" dirty="0"/>
              <a:t> </a:t>
            </a:r>
            <a:r>
              <a:rPr lang="zh-CN" altLang="en-US" sz="3400" dirty="0"/>
              <a:t>建设项目总投资</a:t>
            </a:r>
            <a:endParaRPr lang="zh-CN" altLang="en-US" sz="3400" dirty="0"/>
          </a:p>
          <a:p>
            <a:pPr lvl="1">
              <a:buSzPct val="120000"/>
              <a:buFont typeface="Arial" panose="020B0604020202020204" pitchFamily="34" charset="0"/>
              <a:buChar char="•"/>
            </a:pPr>
            <a:r>
              <a:rPr lang="zh-CN" altLang="en-US" sz="3000" dirty="0"/>
              <a:t>固定资产投资 </a:t>
            </a:r>
            <a:r>
              <a:rPr lang="en-US" altLang="zh-CN" sz="3000" dirty="0"/>
              <a:t>= </a:t>
            </a:r>
            <a:r>
              <a:rPr lang="zh-CN" altLang="en-US" sz="3000" dirty="0"/>
              <a:t>工程造价</a:t>
            </a:r>
            <a:endParaRPr lang="zh-CN" altLang="en-US" sz="3000" dirty="0"/>
          </a:p>
          <a:p>
            <a:pPr lvl="1">
              <a:buSzPct val="120000"/>
              <a:buFont typeface="Arial" panose="020B0604020202020204" pitchFamily="34" charset="0"/>
              <a:buChar char="•"/>
            </a:pPr>
            <a:r>
              <a:rPr lang="zh-CN" altLang="en-US" sz="3000" dirty="0"/>
              <a:t>流动资产投资 </a:t>
            </a:r>
            <a:r>
              <a:rPr lang="en-US" altLang="zh-CN" sz="3000" dirty="0"/>
              <a:t>= </a:t>
            </a:r>
            <a:r>
              <a:rPr lang="zh-CN" altLang="en-US" sz="3000" dirty="0"/>
              <a:t>流动资金</a:t>
            </a:r>
            <a:endParaRPr lang="zh-CN" altLang="en-US" sz="3000" dirty="0"/>
          </a:p>
          <a:p>
            <a:pPr>
              <a:buChar char="Ø"/>
            </a:pPr>
            <a:r>
              <a:rPr lang="zh-CN" altLang="en-US" sz="3400" dirty="0"/>
              <a:t> 工程造价</a:t>
            </a:r>
            <a:endParaRPr lang="zh-CN" altLang="en-US" sz="3400" dirty="0"/>
          </a:p>
          <a:p>
            <a:pPr lvl="1">
              <a:buNone/>
            </a:pPr>
            <a:r>
              <a:rPr lang="zh-CN" altLang="en-US" dirty="0"/>
              <a:t>   工程造价是工程项目按照</a:t>
            </a:r>
            <a:r>
              <a:rPr lang="zh-CN" altLang="en-US" dirty="0">
                <a:solidFill>
                  <a:srgbClr val="FF3300"/>
                </a:solidFill>
              </a:rPr>
              <a:t>确定的</a:t>
            </a:r>
            <a:r>
              <a:rPr lang="zh-CN" altLang="en-US" dirty="0"/>
              <a:t>建设内容、建设规模、建设标准、功能要求和使用要求等</a:t>
            </a:r>
            <a:r>
              <a:rPr lang="zh-CN" altLang="en-US" dirty="0">
                <a:solidFill>
                  <a:srgbClr val="FF3300"/>
                </a:solidFill>
              </a:rPr>
              <a:t>全部建成并验收合格交付使用</a:t>
            </a:r>
            <a:r>
              <a:rPr lang="zh-CN" altLang="en-US" dirty="0"/>
              <a:t>所需的全部费用 </a:t>
            </a:r>
            <a:endParaRPr lang="zh-CN" altLang="en-US" dirty="0"/>
          </a:p>
          <a:p>
            <a:pPr>
              <a:buChar char="Ø"/>
            </a:pPr>
            <a:r>
              <a:rPr lang="zh-CN" altLang="en-US" sz="3400" dirty="0"/>
              <a:t> 建筑产品的价格</a:t>
            </a:r>
            <a:endParaRPr lang="zh-CN" altLang="en-US" sz="3400" dirty="0"/>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charRg st="0" end="9"/>
                                            </p:txEl>
                                          </p:spTgt>
                                        </p:tgtEl>
                                        <p:attrNameLst>
                                          <p:attrName>style.visibility</p:attrName>
                                        </p:attrNameLst>
                                      </p:cBhvr>
                                      <p:to>
                                        <p:strVal val="visible"/>
                                      </p:to>
                                    </p:set>
                                    <p:anim calcmode="lin" valueType="num">
                                      <p:cBhvr additive="base">
                                        <p:cTn id="7" dur="1000" fill="hold"/>
                                        <p:tgtEl>
                                          <p:spTgt spid="24579">
                                            <p:txEl>
                                              <p:charRg st="0" end="9"/>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4579">
                                            <p:txEl>
                                              <p:charRg st="0" end="9"/>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charRg st="9" end="23"/>
                                            </p:txEl>
                                          </p:spTgt>
                                        </p:tgtEl>
                                        <p:attrNameLst>
                                          <p:attrName>style.visibility</p:attrName>
                                        </p:attrNameLst>
                                      </p:cBhvr>
                                      <p:to>
                                        <p:strVal val="visible"/>
                                      </p:to>
                                    </p:set>
                                    <p:anim calcmode="lin" valueType="num">
                                      <p:cBhvr additive="base">
                                        <p:cTn id="13" dur="1000" fill="hold"/>
                                        <p:tgtEl>
                                          <p:spTgt spid="24579">
                                            <p:txEl>
                                              <p:charRg st="9" end="2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4579">
                                            <p:txEl>
                                              <p:charRg st="9" end="2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charRg st="23" end="37"/>
                                            </p:txEl>
                                          </p:spTgt>
                                        </p:tgtEl>
                                        <p:attrNameLst>
                                          <p:attrName>style.visibility</p:attrName>
                                        </p:attrNameLst>
                                      </p:cBhvr>
                                      <p:to>
                                        <p:strVal val="visible"/>
                                      </p:to>
                                    </p:set>
                                    <p:anim calcmode="lin" valueType="num">
                                      <p:cBhvr additive="base">
                                        <p:cTn id="19" dur="1000" fill="hold"/>
                                        <p:tgtEl>
                                          <p:spTgt spid="24579">
                                            <p:txEl>
                                              <p:charRg st="23" end="37"/>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4579">
                                            <p:txEl>
                                              <p:charRg st="23" end="3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charRg st="37" end="43"/>
                                            </p:txEl>
                                          </p:spTgt>
                                        </p:tgtEl>
                                        <p:attrNameLst>
                                          <p:attrName>style.visibility</p:attrName>
                                        </p:attrNameLst>
                                      </p:cBhvr>
                                      <p:to>
                                        <p:strVal val="visible"/>
                                      </p:to>
                                    </p:set>
                                    <p:anim calcmode="lin" valueType="num">
                                      <p:cBhvr additive="base">
                                        <p:cTn id="25" dur="1000" fill="hold"/>
                                        <p:tgtEl>
                                          <p:spTgt spid="24579">
                                            <p:txEl>
                                              <p:charRg st="37" end="4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4579">
                                            <p:txEl>
                                              <p:charRg st="37" end="4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9">
                                            <p:txEl>
                                              <p:charRg st="43" end="107"/>
                                            </p:txEl>
                                          </p:spTgt>
                                        </p:tgtEl>
                                        <p:attrNameLst>
                                          <p:attrName>style.visibility</p:attrName>
                                        </p:attrNameLst>
                                      </p:cBhvr>
                                      <p:to>
                                        <p:strVal val="visible"/>
                                      </p:to>
                                    </p:set>
                                    <p:anim calcmode="lin" valueType="num">
                                      <p:cBhvr additive="base">
                                        <p:cTn id="31" dur="1000" fill="hold"/>
                                        <p:tgtEl>
                                          <p:spTgt spid="24579">
                                            <p:txEl>
                                              <p:charRg st="43" end="107"/>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4579">
                                            <p:txEl>
                                              <p:charRg st="43" end="10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579">
                                            <p:txEl>
                                              <p:charRg st="107" end="116"/>
                                            </p:txEl>
                                          </p:spTgt>
                                        </p:tgtEl>
                                        <p:attrNameLst>
                                          <p:attrName>style.visibility</p:attrName>
                                        </p:attrNameLst>
                                      </p:cBhvr>
                                      <p:to>
                                        <p:strVal val="visible"/>
                                      </p:to>
                                    </p:set>
                                    <p:anim calcmode="lin" valueType="num">
                                      <p:cBhvr additive="base">
                                        <p:cTn id="37" dur="1000" fill="hold"/>
                                        <p:tgtEl>
                                          <p:spTgt spid="24579">
                                            <p:txEl>
                                              <p:charRg st="107" end="11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24579">
                                            <p:txEl>
                                              <p:charRg st="107" end="1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ldLvl="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5121"/>
          <p:cNvSpPr>
            <a:spLocks noGrp="1"/>
          </p:cNvSpPr>
          <p:nvPr>
            <p:ph type="title"/>
          </p:nvPr>
        </p:nvSpPr>
        <p:spPr>
          <a:xfrm>
            <a:off x="250825" y="404813"/>
            <a:ext cx="7772400" cy="1143000"/>
          </a:xfrm>
        </p:spPr>
        <p:txBody>
          <a:bodyPr anchor="b"/>
          <a:p>
            <a:r>
              <a:rPr lang="en-US" altLang="zh-CN" sz="3400" b="1">
                <a:solidFill>
                  <a:schemeClr val="tx1"/>
                </a:solidFill>
                <a:latin typeface="黑体" panose="02010609060101010101" pitchFamily="2" charset="-122"/>
                <a:ea typeface="黑体" panose="02010609060101010101" pitchFamily="2" charset="-122"/>
              </a:rPr>
              <a:t> </a:t>
            </a:r>
            <a:r>
              <a:rPr lang="zh-CN" altLang="en-US" sz="3400" b="1">
                <a:solidFill>
                  <a:schemeClr val="tx1"/>
                </a:solidFill>
                <a:latin typeface="黑体" panose="02010609060101010101" pitchFamily="2" charset="-122"/>
                <a:ea typeface="黑体" panose="02010609060101010101" pitchFamily="2" charset="-122"/>
              </a:rPr>
              <a:t>工程造价的控制</a:t>
            </a:r>
            <a:endParaRPr lang="zh-CN" altLang="en-US" sz="3400" b="1">
              <a:solidFill>
                <a:schemeClr val="tx1"/>
              </a:solidFill>
              <a:latin typeface="黑体" panose="02010609060101010101" pitchFamily="2" charset="-122"/>
              <a:ea typeface="黑体" panose="02010609060101010101" pitchFamily="2" charset="-122"/>
            </a:endParaRPr>
          </a:p>
        </p:txBody>
      </p:sp>
      <p:sp>
        <p:nvSpPr>
          <p:cNvPr id="5123" name="文本框 5122"/>
          <p:cNvSpPr txBox="1"/>
          <p:nvPr/>
        </p:nvSpPr>
        <p:spPr>
          <a:xfrm>
            <a:off x="1066800" y="1828800"/>
            <a:ext cx="1981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可行性研究</a:t>
            </a:r>
            <a:endParaRPr lang="zh-CN" altLang="en-US" sz="2400" b="1" dirty="0">
              <a:latin typeface="Times New Roman" panose="02020603050405020304" pitchFamily="2" charset="0"/>
              <a:ea typeface="宋体" panose="02010600030101010101" pitchFamily="2" charset="-122"/>
            </a:endParaRPr>
          </a:p>
        </p:txBody>
      </p:sp>
      <p:sp>
        <p:nvSpPr>
          <p:cNvPr id="5124" name="下箭头 5123"/>
          <p:cNvSpPr/>
          <p:nvPr/>
        </p:nvSpPr>
        <p:spPr>
          <a:xfrm>
            <a:off x="1752600" y="23622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25" name="文本框 5124"/>
          <p:cNvSpPr txBox="1"/>
          <p:nvPr/>
        </p:nvSpPr>
        <p:spPr>
          <a:xfrm>
            <a:off x="1447800" y="2743200"/>
            <a:ext cx="1066800"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估算</a:t>
            </a:r>
            <a:endParaRPr lang="zh-CN" altLang="en-US" sz="2400" b="1" dirty="0">
              <a:latin typeface="Times New Roman" panose="02020603050405020304" pitchFamily="2" charset="0"/>
              <a:ea typeface="宋体" panose="02010600030101010101" pitchFamily="2" charset="-122"/>
            </a:endParaRPr>
          </a:p>
        </p:txBody>
      </p:sp>
      <p:sp>
        <p:nvSpPr>
          <p:cNvPr id="5126" name="文本框 5125"/>
          <p:cNvSpPr txBox="1"/>
          <p:nvPr/>
        </p:nvSpPr>
        <p:spPr>
          <a:xfrm>
            <a:off x="3352800" y="2743200"/>
            <a:ext cx="1600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初步设计</a:t>
            </a:r>
            <a:endParaRPr lang="zh-CN" altLang="en-US" sz="2400" b="1" dirty="0">
              <a:latin typeface="Times New Roman" panose="02020603050405020304" pitchFamily="2" charset="0"/>
              <a:ea typeface="宋体" panose="02010600030101010101" pitchFamily="2" charset="-122"/>
            </a:endParaRPr>
          </a:p>
        </p:txBody>
      </p:sp>
      <p:sp>
        <p:nvSpPr>
          <p:cNvPr id="5127" name="文本框 5126"/>
          <p:cNvSpPr txBox="1"/>
          <p:nvPr/>
        </p:nvSpPr>
        <p:spPr>
          <a:xfrm>
            <a:off x="2438400" y="25146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控制</a:t>
            </a:r>
            <a:endParaRPr lang="zh-CN" altLang="en-US" sz="2000" dirty="0">
              <a:latin typeface="Times New Roman" panose="02020603050405020304" pitchFamily="2" charset="0"/>
              <a:ea typeface="宋体" panose="02010600030101010101" pitchFamily="2" charset="-122"/>
            </a:endParaRPr>
          </a:p>
        </p:txBody>
      </p:sp>
      <p:sp>
        <p:nvSpPr>
          <p:cNvPr id="5128" name="文本框 5127"/>
          <p:cNvSpPr txBox="1"/>
          <p:nvPr/>
        </p:nvSpPr>
        <p:spPr>
          <a:xfrm>
            <a:off x="5486400" y="3657600"/>
            <a:ext cx="1981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施工图设计</a:t>
            </a:r>
            <a:endParaRPr lang="zh-CN" altLang="en-US" sz="2400" b="1" dirty="0">
              <a:latin typeface="Times New Roman" panose="02020603050405020304" pitchFamily="2" charset="0"/>
              <a:ea typeface="宋体" panose="02010600030101010101" pitchFamily="2" charset="-122"/>
            </a:endParaRPr>
          </a:p>
        </p:txBody>
      </p:sp>
      <p:sp>
        <p:nvSpPr>
          <p:cNvPr id="5129" name="文本框 5128"/>
          <p:cNvSpPr txBox="1"/>
          <p:nvPr/>
        </p:nvSpPr>
        <p:spPr>
          <a:xfrm>
            <a:off x="6019800" y="4648200"/>
            <a:ext cx="914400"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预算</a:t>
            </a:r>
            <a:endParaRPr lang="zh-CN" altLang="en-US" sz="2400" b="1" dirty="0">
              <a:latin typeface="Times New Roman" panose="02020603050405020304" pitchFamily="2" charset="0"/>
              <a:ea typeface="宋体" panose="02010600030101010101" pitchFamily="2" charset="-122"/>
            </a:endParaRPr>
          </a:p>
        </p:txBody>
      </p:sp>
      <p:sp>
        <p:nvSpPr>
          <p:cNvPr id="5130" name="右箭头 5129"/>
          <p:cNvSpPr/>
          <p:nvPr/>
        </p:nvSpPr>
        <p:spPr>
          <a:xfrm>
            <a:off x="2362200" y="2895600"/>
            <a:ext cx="990600" cy="228600"/>
          </a:xfrm>
          <a:prstGeom prst="rightArrow">
            <a:avLst>
              <a:gd name="adj1" fmla="val 50000"/>
              <a:gd name="adj2" fmla="val 108253"/>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31" name="下箭头 5130"/>
          <p:cNvSpPr/>
          <p:nvPr/>
        </p:nvSpPr>
        <p:spPr>
          <a:xfrm>
            <a:off x="3810000" y="32766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32" name="文本框 5131"/>
          <p:cNvSpPr txBox="1"/>
          <p:nvPr/>
        </p:nvSpPr>
        <p:spPr>
          <a:xfrm>
            <a:off x="3581400" y="3657600"/>
            <a:ext cx="981075"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概算</a:t>
            </a:r>
            <a:endParaRPr lang="zh-CN" altLang="en-US" sz="2400" b="1" dirty="0">
              <a:latin typeface="Times New Roman" panose="02020603050405020304" pitchFamily="2" charset="0"/>
              <a:ea typeface="宋体" panose="02010600030101010101" pitchFamily="2" charset="-122"/>
            </a:endParaRPr>
          </a:p>
        </p:txBody>
      </p:sp>
      <p:sp>
        <p:nvSpPr>
          <p:cNvPr id="5133" name="右箭头 5132"/>
          <p:cNvSpPr/>
          <p:nvPr/>
        </p:nvSpPr>
        <p:spPr>
          <a:xfrm>
            <a:off x="4495800" y="3810000"/>
            <a:ext cx="990600" cy="228600"/>
          </a:xfrm>
          <a:prstGeom prst="rightArrow">
            <a:avLst>
              <a:gd name="adj1" fmla="val 50000"/>
              <a:gd name="adj2" fmla="val 108253"/>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34" name="文本框 5133"/>
          <p:cNvSpPr txBox="1"/>
          <p:nvPr/>
        </p:nvSpPr>
        <p:spPr>
          <a:xfrm>
            <a:off x="4495800" y="34290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控制</a:t>
            </a:r>
            <a:endParaRPr lang="zh-CN" altLang="en-US" sz="2000" dirty="0">
              <a:latin typeface="Times New Roman" panose="02020603050405020304" pitchFamily="2" charset="0"/>
              <a:ea typeface="宋体" panose="02010600030101010101" pitchFamily="2" charset="-122"/>
            </a:endParaRPr>
          </a:p>
        </p:txBody>
      </p:sp>
      <p:sp>
        <p:nvSpPr>
          <p:cNvPr id="5135" name="下箭头 5134"/>
          <p:cNvSpPr/>
          <p:nvPr/>
        </p:nvSpPr>
        <p:spPr>
          <a:xfrm>
            <a:off x="6248400" y="42672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36" name="文本框 5135"/>
          <p:cNvSpPr txBox="1"/>
          <p:nvPr/>
        </p:nvSpPr>
        <p:spPr>
          <a:xfrm>
            <a:off x="2667000" y="33528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a:t>
            </a:r>
            <a:endParaRPr lang="zh-CN" altLang="en-US" sz="2000" dirty="0">
              <a:latin typeface="Times New Roman" panose="02020603050405020304" pitchFamily="2" charset="0"/>
              <a:ea typeface="宋体" panose="02010600030101010101" pitchFamily="2" charset="-122"/>
            </a:endParaRPr>
          </a:p>
        </p:txBody>
      </p:sp>
      <p:sp>
        <p:nvSpPr>
          <p:cNvPr id="5137" name="文本框 5136"/>
          <p:cNvSpPr txBox="1"/>
          <p:nvPr/>
        </p:nvSpPr>
        <p:spPr>
          <a:xfrm>
            <a:off x="4876800" y="42672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a:t>
            </a:r>
            <a:endParaRPr lang="zh-CN" altLang="en-US" sz="2000" dirty="0">
              <a:latin typeface="Times New Roman" panose="02020603050405020304" pitchFamily="2" charset="0"/>
              <a:ea typeface="宋体" panose="02010600030101010101" pitchFamily="2" charset="-122"/>
            </a:endParaRPr>
          </a:p>
        </p:txBody>
      </p:sp>
      <p:sp>
        <p:nvSpPr>
          <p:cNvPr id="5138" name="文本框 5137"/>
          <p:cNvSpPr txBox="1"/>
          <p:nvPr/>
        </p:nvSpPr>
        <p:spPr>
          <a:xfrm>
            <a:off x="2362200" y="3719513"/>
            <a:ext cx="752475" cy="579437"/>
          </a:xfrm>
          <a:prstGeom prst="rect">
            <a:avLst/>
          </a:prstGeom>
          <a:noFill/>
          <a:ln w="9525">
            <a:noFill/>
          </a:ln>
        </p:spPr>
        <p:txBody>
          <a:bodyPr anchor="ctr">
            <a:spAutoFit/>
          </a:bodyPr>
          <a:p>
            <a:pPr algn="ctr">
              <a:spcBef>
                <a:spcPct val="50000"/>
              </a:spcBef>
            </a:pPr>
            <a:r>
              <a:rPr lang="zh-CN" altLang="en-US" sz="3200" b="1" dirty="0">
                <a:solidFill>
                  <a:srgbClr val="FF3300"/>
                </a:solidFill>
                <a:latin typeface="Times New Roman" panose="02020603050405020304" pitchFamily="2" charset="0"/>
                <a:ea typeface="宋体" panose="02010600030101010101" pitchFamily="2" charset="-122"/>
              </a:rPr>
              <a:t>＜</a:t>
            </a:r>
            <a:endParaRPr lang="zh-CN" altLang="en-US" sz="3200" b="1" dirty="0">
              <a:solidFill>
                <a:srgbClr val="FF3300"/>
              </a:solidFill>
              <a:latin typeface="Times New Roman" panose="02020603050405020304" pitchFamily="2" charset="0"/>
              <a:ea typeface="宋体" panose="02010600030101010101" pitchFamily="2" charset="-122"/>
            </a:endParaRPr>
          </a:p>
        </p:txBody>
      </p:sp>
      <p:sp>
        <p:nvSpPr>
          <p:cNvPr id="5139" name="文本框 5138"/>
          <p:cNvSpPr txBox="1"/>
          <p:nvPr/>
        </p:nvSpPr>
        <p:spPr>
          <a:xfrm>
            <a:off x="4419600" y="4710113"/>
            <a:ext cx="752475" cy="579437"/>
          </a:xfrm>
          <a:prstGeom prst="rect">
            <a:avLst/>
          </a:prstGeom>
          <a:noFill/>
          <a:ln w="9525">
            <a:noFill/>
          </a:ln>
        </p:spPr>
        <p:txBody>
          <a:bodyPr anchor="ctr">
            <a:spAutoFit/>
          </a:bodyPr>
          <a:p>
            <a:pPr algn="ctr">
              <a:spcBef>
                <a:spcPct val="50000"/>
              </a:spcBef>
            </a:pPr>
            <a:r>
              <a:rPr lang="zh-CN" altLang="en-US" sz="3200" b="1" dirty="0">
                <a:solidFill>
                  <a:srgbClr val="FF3300"/>
                </a:solidFill>
                <a:latin typeface="Times New Roman" panose="02020603050405020304" pitchFamily="2" charset="0"/>
                <a:ea typeface="宋体" panose="02010600030101010101" pitchFamily="2" charset="-122"/>
              </a:rPr>
              <a:t>＜</a:t>
            </a:r>
            <a:endParaRPr lang="zh-CN" altLang="en-US" sz="3200" b="1" dirty="0">
              <a:solidFill>
                <a:srgbClr val="FF3300"/>
              </a:solidFill>
              <a:latin typeface="Times New Roman" panose="02020603050405020304" pitchFamily="2" charset="0"/>
              <a:ea typeface="宋体" panose="02010600030101010101" pitchFamily="2" charset="-122"/>
            </a:endParaRPr>
          </a:p>
        </p:txBody>
      </p:sp>
      <p:sp>
        <p:nvSpPr>
          <p:cNvPr id="5140" name="文本框 5139"/>
          <p:cNvSpPr txBox="1"/>
          <p:nvPr/>
        </p:nvSpPr>
        <p:spPr>
          <a:xfrm>
            <a:off x="1600200" y="4953000"/>
            <a:ext cx="1981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solidFill>
                  <a:srgbClr val="FF3300"/>
                </a:solidFill>
                <a:latin typeface="Times New Roman" panose="02020603050405020304" pitchFamily="2" charset="0"/>
                <a:ea typeface="宋体" panose="02010600030101010101" pitchFamily="2" charset="-122"/>
              </a:rPr>
              <a:t>“三超”现象</a:t>
            </a:r>
            <a:endParaRPr lang="zh-CN" altLang="en-US" sz="2400" b="1" dirty="0">
              <a:solidFill>
                <a:srgbClr val="FF3300"/>
              </a:solidFill>
              <a:latin typeface="Times New Roman" panose="02020603050405020304" pitchFamily="2" charset="0"/>
              <a:ea typeface="宋体" panose="02010600030101010101" pitchFamily="2" charset="-122"/>
            </a:endParaRPr>
          </a:p>
        </p:txBody>
      </p:sp>
      <p:sp>
        <p:nvSpPr>
          <p:cNvPr id="5141" name="直接连接符 5140"/>
          <p:cNvSpPr/>
          <p:nvPr/>
        </p:nvSpPr>
        <p:spPr>
          <a:xfrm flipH="1">
            <a:off x="1676400" y="1600200"/>
            <a:ext cx="2362200" cy="2438400"/>
          </a:xfrm>
          <a:prstGeom prst="line">
            <a:avLst/>
          </a:prstGeom>
          <a:ln w="9525" cap="rnd" cmpd="sng">
            <a:solidFill>
              <a:schemeClr val="tx1"/>
            </a:solidFill>
            <a:prstDash val="sysDot"/>
            <a:round/>
            <a:headEnd type="none" w="med" len="med"/>
            <a:tailEnd type="none" w="med" len="med"/>
          </a:ln>
        </p:spPr>
      </p:sp>
      <p:sp>
        <p:nvSpPr>
          <p:cNvPr id="5142" name="直接连接符 5141"/>
          <p:cNvSpPr/>
          <p:nvPr/>
        </p:nvSpPr>
        <p:spPr>
          <a:xfrm flipH="1">
            <a:off x="3581400" y="2743200"/>
            <a:ext cx="2362200" cy="2438400"/>
          </a:xfrm>
          <a:prstGeom prst="line">
            <a:avLst/>
          </a:prstGeom>
          <a:ln w="9525" cap="rnd" cmpd="sng">
            <a:solidFill>
              <a:schemeClr val="tx1"/>
            </a:solidFill>
            <a:prstDash val="sysDot"/>
            <a:round/>
            <a:headEnd type="none" w="med" len="med"/>
            <a:tailEnd type="none" w="med" len="med"/>
          </a:ln>
        </p:spPr>
      </p:sp>
      <p:sp>
        <p:nvSpPr>
          <p:cNvPr id="5143" name="右箭头 5142"/>
          <p:cNvSpPr/>
          <p:nvPr/>
        </p:nvSpPr>
        <p:spPr>
          <a:xfrm>
            <a:off x="6858000" y="4800600"/>
            <a:ext cx="990600" cy="228600"/>
          </a:xfrm>
          <a:prstGeom prst="rightArrow">
            <a:avLst>
              <a:gd name="adj1" fmla="val 50000"/>
              <a:gd name="adj2" fmla="val 108253"/>
            </a:avLst>
          </a:prstGeom>
          <a:solidFill>
            <a:schemeClr val="accent1"/>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44" name="文本框 5143"/>
          <p:cNvSpPr txBox="1"/>
          <p:nvPr/>
        </p:nvSpPr>
        <p:spPr>
          <a:xfrm>
            <a:off x="7848600" y="4681538"/>
            <a:ext cx="838200" cy="466725"/>
          </a:xfrm>
          <a:prstGeom prst="rect">
            <a:avLst/>
          </a:prstGeom>
          <a:noFill/>
          <a:ln w="9525" cap="flat" cmpd="sng">
            <a:solidFill>
              <a:srgbClr val="CCECFF"/>
            </a:solidFill>
            <a:prstDash val="solid"/>
            <a:miter/>
            <a:headEnd type="none" w="med" len="med"/>
            <a:tailEnd type="none" w="med" len="med"/>
          </a:ln>
        </p:spPr>
        <p:txBody>
          <a:bodyPr anchor="ctr">
            <a:spAutoFit/>
          </a:bodyPr>
          <a:p>
            <a:pPr algn="ctr"/>
            <a:r>
              <a:rPr lang="zh-CN" altLang="en-US" sz="2400" b="1" dirty="0">
                <a:latin typeface="Times New Roman" panose="02020603050405020304" pitchFamily="2" charset="0"/>
                <a:ea typeface="宋体" panose="02010600030101010101" pitchFamily="2" charset="-122"/>
              </a:rPr>
              <a:t>施工</a:t>
            </a:r>
            <a:endParaRPr lang="zh-CN" altLang="en-US" sz="2400" b="1" dirty="0">
              <a:latin typeface="Times New Roman" panose="02020603050405020304" pitchFamily="2" charset="0"/>
              <a:ea typeface="宋体" panose="02010600030101010101" pitchFamily="2" charset="-122"/>
            </a:endParaRPr>
          </a:p>
        </p:txBody>
      </p:sp>
      <p:sp>
        <p:nvSpPr>
          <p:cNvPr id="5145" name="下箭头 5144"/>
          <p:cNvSpPr/>
          <p:nvPr/>
        </p:nvSpPr>
        <p:spPr>
          <a:xfrm>
            <a:off x="8077200" y="5181600"/>
            <a:ext cx="381000" cy="381000"/>
          </a:xfrm>
          <a:prstGeom prst="downArrow">
            <a:avLst>
              <a:gd name="adj1" fmla="val 50000"/>
              <a:gd name="adj2" fmla="val 25000"/>
            </a:avLst>
          </a:prstGeom>
          <a:solidFill>
            <a:schemeClr val="tx2"/>
          </a:solidFill>
          <a:ln w="9525" cap="flat" cmpd="sng">
            <a:solidFill>
              <a:srgbClr val="000000"/>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
        <p:nvSpPr>
          <p:cNvPr id="5146" name="文本框 5145"/>
          <p:cNvSpPr txBox="1"/>
          <p:nvPr/>
        </p:nvSpPr>
        <p:spPr>
          <a:xfrm>
            <a:off x="7848600" y="5562600"/>
            <a:ext cx="914400" cy="457200"/>
          </a:xfrm>
          <a:prstGeom prst="rect">
            <a:avLst/>
          </a:prstGeom>
          <a:noFill/>
          <a:ln w="9525">
            <a:noFill/>
          </a:ln>
        </p:spPr>
        <p:txBody>
          <a:bodyPr anchor="ctr">
            <a:spAutoFit/>
          </a:bodyPr>
          <a:p>
            <a:pPr algn="ctr">
              <a:spcBef>
                <a:spcPct val="50000"/>
              </a:spcBef>
            </a:pPr>
            <a:r>
              <a:rPr lang="zh-CN" altLang="en-US" sz="2400" b="1" dirty="0">
                <a:latin typeface="Times New Roman" panose="02020603050405020304" pitchFamily="2" charset="0"/>
                <a:ea typeface="宋体" panose="02010600030101010101" pitchFamily="2" charset="-122"/>
              </a:rPr>
              <a:t>结算</a:t>
            </a:r>
            <a:endParaRPr lang="zh-CN" altLang="en-US" sz="2400" b="1" dirty="0">
              <a:latin typeface="Times New Roman" panose="02020603050405020304" pitchFamily="2" charset="0"/>
              <a:ea typeface="宋体" panose="02010600030101010101" pitchFamily="2" charset="-122"/>
            </a:endParaRPr>
          </a:p>
        </p:txBody>
      </p:sp>
      <p:sp>
        <p:nvSpPr>
          <p:cNvPr id="5147" name="文本框 5146"/>
          <p:cNvSpPr txBox="1"/>
          <p:nvPr/>
        </p:nvSpPr>
        <p:spPr>
          <a:xfrm>
            <a:off x="6934200" y="52578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a:t>
            </a:r>
            <a:endParaRPr lang="zh-CN" altLang="en-US" sz="2000" dirty="0">
              <a:latin typeface="Times New Roman" panose="02020603050405020304" pitchFamily="2" charset="0"/>
              <a:ea typeface="宋体" panose="02010600030101010101" pitchFamily="2" charset="-122"/>
            </a:endParaRPr>
          </a:p>
        </p:txBody>
      </p:sp>
      <p:sp>
        <p:nvSpPr>
          <p:cNvPr id="5148" name="文本框 5147"/>
          <p:cNvSpPr txBox="1"/>
          <p:nvPr/>
        </p:nvSpPr>
        <p:spPr>
          <a:xfrm>
            <a:off x="6705600" y="5486400"/>
            <a:ext cx="752475" cy="579438"/>
          </a:xfrm>
          <a:prstGeom prst="rect">
            <a:avLst/>
          </a:prstGeom>
          <a:noFill/>
          <a:ln w="9525">
            <a:noFill/>
          </a:ln>
        </p:spPr>
        <p:txBody>
          <a:bodyPr anchor="ctr">
            <a:spAutoFit/>
          </a:bodyPr>
          <a:p>
            <a:pPr algn="ctr">
              <a:spcBef>
                <a:spcPct val="50000"/>
              </a:spcBef>
            </a:pPr>
            <a:r>
              <a:rPr lang="zh-CN" altLang="en-US" sz="3200" b="1" dirty="0">
                <a:solidFill>
                  <a:srgbClr val="FF3300"/>
                </a:solidFill>
                <a:latin typeface="Times New Roman" panose="02020603050405020304" pitchFamily="2" charset="0"/>
                <a:ea typeface="宋体" panose="02010600030101010101" pitchFamily="2" charset="-122"/>
              </a:rPr>
              <a:t>＜</a:t>
            </a:r>
            <a:endParaRPr lang="zh-CN" altLang="en-US" sz="3200" b="1" dirty="0">
              <a:solidFill>
                <a:srgbClr val="FF3300"/>
              </a:solidFill>
              <a:latin typeface="Times New Roman" panose="02020603050405020304" pitchFamily="2" charset="0"/>
              <a:ea typeface="宋体" panose="02010600030101010101" pitchFamily="2" charset="-122"/>
            </a:endParaRPr>
          </a:p>
        </p:txBody>
      </p:sp>
      <p:sp>
        <p:nvSpPr>
          <p:cNvPr id="5149" name="直接连接符 5148"/>
          <p:cNvSpPr/>
          <p:nvPr/>
        </p:nvSpPr>
        <p:spPr>
          <a:xfrm flipH="1">
            <a:off x="6019800" y="3657600"/>
            <a:ext cx="2362200" cy="2438400"/>
          </a:xfrm>
          <a:prstGeom prst="line">
            <a:avLst/>
          </a:prstGeom>
          <a:ln w="9525" cap="rnd" cmpd="sng">
            <a:solidFill>
              <a:schemeClr val="tx1"/>
            </a:solidFill>
            <a:prstDash val="sysDot"/>
            <a:round/>
            <a:headEnd type="none" w="med" len="med"/>
            <a:tailEnd type="none" w="med" len="med"/>
          </a:ln>
        </p:spPr>
      </p:sp>
      <p:sp>
        <p:nvSpPr>
          <p:cNvPr id="5150" name="文本框 5149"/>
          <p:cNvSpPr txBox="1"/>
          <p:nvPr/>
        </p:nvSpPr>
        <p:spPr>
          <a:xfrm>
            <a:off x="6858000" y="4343400"/>
            <a:ext cx="752475" cy="396875"/>
          </a:xfrm>
          <a:prstGeom prst="rect">
            <a:avLst/>
          </a:prstGeom>
          <a:noFill/>
          <a:ln w="9525">
            <a:noFill/>
          </a:ln>
        </p:spPr>
        <p:txBody>
          <a:bodyPr anchor="ctr">
            <a:spAutoFit/>
          </a:bodyPr>
          <a:p>
            <a:pPr algn="ctr">
              <a:spcBef>
                <a:spcPct val="50000"/>
              </a:spcBef>
            </a:pPr>
            <a:r>
              <a:rPr lang="zh-CN" altLang="en-US" sz="2000" dirty="0">
                <a:latin typeface="Times New Roman" panose="02020603050405020304" pitchFamily="2" charset="0"/>
                <a:ea typeface="宋体" panose="02010600030101010101" pitchFamily="2" charset="-122"/>
              </a:rPr>
              <a:t>控制</a:t>
            </a:r>
            <a:endParaRPr lang="zh-CN" altLang="en-US" sz="2000" dirty="0">
              <a:latin typeface="Times New Roman" panose="02020603050405020304" pitchFamily="2" charset="0"/>
              <a:ea typeface="宋体" panose="02010600030101010101" pitchFamily="2" charset="-122"/>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ppt_x</p:attrName>
                                        </p:attrNameLst>
                                      </p:cBhvr>
                                      <p:tavLst>
                                        <p:tav tm="0">
                                          <p:val>
                                            <p:strVal val="0-#ppt_w/2"/>
                                          </p:val>
                                        </p:tav>
                                        <p:tav tm="100000">
                                          <p:val>
                                            <p:strVal val="#ppt_x"/>
                                          </p:val>
                                        </p:tav>
                                      </p:tavLst>
                                    </p:anim>
                                    <p:anim calcmode="lin" valueType="num">
                                      <p:cBhvr>
                                        <p:cTn id="8"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p:cTn id="13" dur="500" fill="hold"/>
                                        <p:tgtEl>
                                          <p:spTgt spid="5124"/>
                                        </p:tgtEl>
                                        <p:attrNameLst>
                                          <p:attrName>ppt_x</p:attrName>
                                        </p:attrNameLst>
                                      </p:cBhvr>
                                      <p:tavLst>
                                        <p:tav tm="0">
                                          <p:val>
                                            <p:strVal val="0-#ppt_w/2"/>
                                          </p:val>
                                        </p:tav>
                                        <p:tav tm="100000">
                                          <p:val>
                                            <p:strVal val="#ppt_x"/>
                                          </p:val>
                                        </p:tav>
                                      </p:tavLst>
                                    </p:anim>
                                    <p:anim calcmode="lin" valueType="num">
                                      <p:cBhvr>
                                        <p:cTn id="14"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5"/>
                                        </p:tgtEl>
                                        <p:attrNameLst>
                                          <p:attrName>style.visibility</p:attrName>
                                        </p:attrNameLst>
                                      </p:cBhvr>
                                      <p:to>
                                        <p:strVal val="visible"/>
                                      </p:to>
                                    </p:set>
                                    <p:anim calcmode="lin" valueType="num">
                                      <p:cBhvr>
                                        <p:cTn id="19" dur="500" fill="hold"/>
                                        <p:tgtEl>
                                          <p:spTgt spid="5125"/>
                                        </p:tgtEl>
                                        <p:attrNameLst>
                                          <p:attrName>ppt_x</p:attrName>
                                        </p:attrNameLst>
                                      </p:cBhvr>
                                      <p:tavLst>
                                        <p:tav tm="0">
                                          <p:val>
                                            <p:strVal val="0-#ppt_w/2"/>
                                          </p:val>
                                        </p:tav>
                                        <p:tav tm="100000">
                                          <p:val>
                                            <p:strVal val="#ppt_x"/>
                                          </p:val>
                                        </p:tav>
                                      </p:tavLst>
                                    </p:anim>
                                    <p:anim calcmode="lin" valueType="num">
                                      <p:cBhvr>
                                        <p:cTn id="20" dur="5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130"/>
                                        </p:tgtEl>
                                        <p:attrNameLst>
                                          <p:attrName>style.visibility</p:attrName>
                                        </p:attrNameLst>
                                      </p:cBhvr>
                                      <p:to>
                                        <p:strVal val="visible"/>
                                      </p:to>
                                    </p:set>
                                    <p:anim calcmode="lin" valueType="num">
                                      <p:cBhvr>
                                        <p:cTn id="25" dur="500" fill="hold"/>
                                        <p:tgtEl>
                                          <p:spTgt spid="5130"/>
                                        </p:tgtEl>
                                        <p:attrNameLst>
                                          <p:attrName>ppt_x</p:attrName>
                                        </p:attrNameLst>
                                      </p:cBhvr>
                                      <p:tavLst>
                                        <p:tav tm="0">
                                          <p:val>
                                            <p:strVal val="0-#ppt_w/2"/>
                                          </p:val>
                                        </p:tav>
                                        <p:tav tm="100000">
                                          <p:val>
                                            <p:strVal val="#ppt_x"/>
                                          </p:val>
                                        </p:tav>
                                      </p:tavLst>
                                    </p:anim>
                                    <p:anim calcmode="lin" valueType="num">
                                      <p:cBhvr>
                                        <p:cTn id="26" dur="500" fill="hold"/>
                                        <p:tgtEl>
                                          <p:spTgt spid="513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p:cTn id="31" dur="500" fill="hold"/>
                                        <p:tgtEl>
                                          <p:spTgt spid="5127"/>
                                        </p:tgtEl>
                                        <p:attrNameLst>
                                          <p:attrName>ppt_x</p:attrName>
                                        </p:attrNameLst>
                                      </p:cBhvr>
                                      <p:tavLst>
                                        <p:tav tm="0">
                                          <p:val>
                                            <p:strVal val="0-#ppt_w/2"/>
                                          </p:val>
                                        </p:tav>
                                        <p:tav tm="100000">
                                          <p:val>
                                            <p:strVal val="#ppt_x"/>
                                          </p:val>
                                        </p:tav>
                                      </p:tavLst>
                                    </p:anim>
                                    <p:anim calcmode="lin" valueType="num">
                                      <p:cBhvr>
                                        <p:cTn id="32"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6"/>
                                        </p:tgtEl>
                                        <p:attrNameLst>
                                          <p:attrName>style.visibility</p:attrName>
                                        </p:attrNameLst>
                                      </p:cBhvr>
                                      <p:to>
                                        <p:strVal val="visible"/>
                                      </p:to>
                                    </p:set>
                                    <p:anim calcmode="lin" valueType="num">
                                      <p:cBhvr>
                                        <p:cTn id="37" dur="500" fill="hold"/>
                                        <p:tgtEl>
                                          <p:spTgt spid="5126"/>
                                        </p:tgtEl>
                                        <p:attrNameLst>
                                          <p:attrName>ppt_x</p:attrName>
                                        </p:attrNameLst>
                                      </p:cBhvr>
                                      <p:tavLst>
                                        <p:tav tm="0">
                                          <p:val>
                                            <p:strVal val="0-#ppt_w/2"/>
                                          </p:val>
                                        </p:tav>
                                        <p:tav tm="100000">
                                          <p:val>
                                            <p:strVal val="#ppt_x"/>
                                          </p:val>
                                        </p:tav>
                                      </p:tavLst>
                                    </p:anim>
                                    <p:anim calcmode="lin" valueType="num">
                                      <p:cBhvr>
                                        <p:cTn id="38" dur="50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5131"/>
                                        </p:tgtEl>
                                        <p:attrNameLst>
                                          <p:attrName>style.visibility</p:attrName>
                                        </p:attrNameLst>
                                      </p:cBhvr>
                                      <p:to>
                                        <p:strVal val="visible"/>
                                      </p:to>
                                    </p:set>
                                    <p:anim calcmode="lin" valueType="num">
                                      <p:cBhvr>
                                        <p:cTn id="43" dur="500" fill="hold"/>
                                        <p:tgtEl>
                                          <p:spTgt spid="5131"/>
                                        </p:tgtEl>
                                        <p:attrNameLst>
                                          <p:attrName>ppt_x</p:attrName>
                                        </p:attrNameLst>
                                      </p:cBhvr>
                                      <p:tavLst>
                                        <p:tav tm="0">
                                          <p:val>
                                            <p:strVal val="0-#ppt_w/2"/>
                                          </p:val>
                                        </p:tav>
                                        <p:tav tm="100000">
                                          <p:val>
                                            <p:strVal val="#ppt_x"/>
                                          </p:val>
                                        </p:tav>
                                      </p:tavLst>
                                    </p:anim>
                                    <p:anim calcmode="lin" valueType="num">
                                      <p:cBhvr>
                                        <p:cTn id="44" dur="500" fill="hold"/>
                                        <p:tgtEl>
                                          <p:spTgt spid="513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132"/>
                                        </p:tgtEl>
                                        <p:attrNameLst>
                                          <p:attrName>style.visibility</p:attrName>
                                        </p:attrNameLst>
                                      </p:cBhvr>
                                      <p:to>
                                        <p:strVal val="visible"/>
                                      </p:to>
                                    </p:set>
                                    <p:anim calcmode="lin" valueType="num">
                                      <p:cBhvr>
                                        <p:cTn id="49" dur="500" fill="hold"/>
                                        <p:tgtEl>
                                          <p:spTgt spid="5132"/>
                                        </p:tgtEl>
                                        <p:attrNameLst>
                                          <p:attrName>ppt_x</p:attrName>
                                        </p:attrNameLst>
                                      </p:cBhvr>
                                      <p:tavLst>
                                        <p:tav tm="0">
                                          <p:val>
                                            <p:strVal val="0-#ppt_w/2"/>
                                          </p:val>
                                        </p:tav>
                                        <p:tav tm="100000">
                                          <p:val>
                                            <p:strVal val="#ppt_x"/>
                                          </p:val>
                                        </p:tav>
                                      </p:tavLst>
                                    </p:anim>
                                    <p:anim calcmode="lin" valueType="num">
                                      <p:cBhvr>
                                        <p:cTn id="50" dur="500" fill="hold"/>
                                        <p:tgtEl>
                                          <p:spTgt spid="513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136"/>
                                        </p:tgtEl>
                                        <p:attrNameLst>
                                          <p:attrName>style.visibility</p:attrName>
                                        </p:attrNameLst>
                                      </p:cBhvr>
                                      <p:to>
                                        <p:strVal val="visible"/>
                                      </p:to>
                                    </p:set>
                                    <p:anim calcmode="lin" valueType="num">
                                      <p:cBhvr>
                                        <p:cTn id="55" dur="500" fill="hold"/>
                                        <p:tgtEl>
                                          <p:spTgt spid="5136"/>
                                        </p:tgtEl>
                                        <p:attrNameLst>
                                          <p:attrName>ppt_x</p:attrName>
                                        </p:attrNameLst>
                                      </p:cBhvr>
                                      <p:tavLst>
                                        <p:tav tm="0">
                                          <p:val>
                                            <p:strVal val="0-#ppt_w/2"/>
                                          </p:val>
                                        </p:tav>
                                        <p:tav tm="100000">
                                          <p:val>
                                            <p:strVal val="#ppt_x"/>
                                          </p:val>
                                        </p:tav>
                                      </p:tavLst>
                                    </p:anim>
                                    <p:anim calcmode="lin" valueType="num">
                                      <p:cBhvr>
                                        <p:cTn id="56" dur="500" fill="hold"/>
                                        <p:tgtEl>
                                          <p:spTgt spid="513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5133"/>
                                        </p:tgtEl>
                                        <p:attrNameLst>
                                          <p:attrName>style.visibility</p:attrName>
                                        </p:attrNameLst>
                                      </p:cBhvr>
                                      <p:to>
                                        <p:strVal val="visible"/>
                                      </p:to>
                                    </p:set>
                                    <p:anim calcmode="lin" valueType="num">
                                      <p:cBhvr>
                                        <p:cTn id="61" dur="500" fill="hold"/>
                                        <p:tgtEl>
                                          <p:spTgt spid="5133"/>
                                        </p:tgtEl>
                                        <p:attrNameLst>
                                          <p:attrName>ppt_x</p:attrName>
                                        </p:attrNameLst>
                                      </p:cBhvr>
                                      <p:tavLst>
                                        <p:tav tm="0">
                                          <p:val>
                                            <p:strVal val="0-#ppt_w/2"/>
                                          </p:val>
                                        </p:tav>
                                        <p:tav tm="100000">
                                          <p:val>
                                            <p:strVal val="#ppt_x"/>
                                          </p:val>
                                        </p:tav>
                                      </p:tavLst>
                                    </p:anim>
                                    <p:anim calcmode="lin" valueType="num">
                                      <p:cBhvr>
                                        <p:cTn id="62" dur="500" fill="hold"/>
                                        <p:tgtEl>
                                          <p:spTgt spid="513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5134"/>
                                        </p:tgtEl>
                                        <p:attrNameLst>
                                          <p:attrName>style.visibility</p:attrName>
                                        </p:attrNameLst>
                                      </p:cBhvr>
                                      <p:to>
                                        <p:strVal val="visible"/>
                                      </p:to>
                                    </p:set>
                                    <p:anim calcmode="lin" valueType="num">
                                      <p:cBhvr>
                                        <p:cTn id="67" dur="500" fill="hold"/>
                                        <p:tgtEl>
                                          <p:spTgt spid="5134"/>
                                        </p:tgtEl>
                                        <p:attrNameLst>
                                          <p:attrName>ppt_x</p:attrName>
                                        </p:attrNameLst>
                                      </p:cBhvr>
                                      <p:tavLst>
                                        <p:tav tm="0">
                                          <p:val>
                                            <p:strVal val="0-#ppt_w/2"/>
                                          </p:val>
                                        </p:tav>
                                        <p:tav tm="100000">
                                          <p:val>
                                            <p:strVal val="#ppt_x"/>
                                          </p:val>
                                        </p:tav>
                                      </p:tavLst>
                                    </p:anim>
                                    <p:anim calcmode="lin" valueType="num">
                                      <p:cBhvr>
                                        <p:cTn id="68" dur="500" fill="hold"/>
                                        <p:tgtEl>
                                          <p:spTgt spid="5134"/>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5128"/>
                                        </p:tgtEl>
                                        <p:attrNameLst>
                                          <p:attrName>style.visibility</p:attrName>
                                        </p:attrNameLst>
                                      </p:cBhvr>
                                      <p:to>
                                        <p:strVal val="visible"/>
                                      </p:to>
                                    </p:set>
                                    <p:anim calcmode="lin" valueType="num">
                                      <p:cBhvr>
                                        <p:cTn id="73" dur="500" fill="hold"/>
                                        <p:tgtEl>
                                          <p:spTgt spid="5128"/>
                                        </p:tgtEl>
                                        <p:attrNameLst>
                                          <p:attrName>ppt_x</p:attrName>
                                        </p:attrNameLst>
                                      </p:cBhvr>
                                      <p:tavLst>
                                        <p:tav tm="0">
                                          <p:val>
                                            <p:strVal val="0-#ppt_w/2"/>
                                          </p:val>
                                        </p:tav>
                                        <p:tav tm="100000">
                                          <p:val>
                                            <p:strVal val="#ppt_x"/>
                                          </p:val>
                                        </p:tav>
                                      </p:tavLst>
                                    </p:anim>
                                    <p:anim calcmode="lin" valueType="num">
                                      <p:cBhvr>
                                        <p:cTn id="74" dur="500" fill="hold"/>
                                        <p:tgtEl>
                                          <p:spTgt spid="5128"/>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5135"/>
                                        </p:tgtEl>
                                        <p:attrNameLst>
                                          <p:attrName>style.visibility</p:attrName>
                                        </p:attrNameLst>
                                      </p:cBhvr>
                                      <p:to>
                                        <p:strVal val="visible"/>
                                      </p:to>
                                    </p:set>
                                    <p:anim calcmode="lin" valueType="num">
                                      <p:cBhvr>
                                        <p:cTn id="79" dur="500" fill="hold"/>
                                        <p:tgtEl>
                                          <p:spTgt spid="5135"/>
                                        </p:tgtEl>
                                        <p:attrNameLst>
                                          <p:attrName>ppt_x</p:attrName>
                                        </p:attrNameLst>
                                      </p:cBhvr>
                                      <p:tavLst>
                                        <p:tav tm="0">
                                          <p:val>
                                            <p:strVal val="0-#ppt_w/2"/>
                                          </p:val>
                                        </p:tav>
                                        <p:tav tm="100000">
                                          <p:val>
                                            <p:strVal val="#ppt_x"/>
                                          </p:val>
                                        </p:tav>
                                      </p:tavLst>
                                    </p:anim>
                                    <p:anim calcmode="lin" valueType="num">
                                      <p:cBhvr>
                                        <p:cTn id="80" dur="500" fill="hold"/>
                                        <p:tgtEl>
                                          <p:spTgt spid="5135"/>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5129"/>
                                        </p:tgtEl>
                                        <p:attrNameLst>
                                          <p:attrName>style.visibility</p:attrName>
                                        </p:attrNameLst>
                                      </p:cBhvr>
                                      <p:to>
                                        <p:strVal val="visible"/>
                                      </p:to>
                                    </p:set>
                                    <p:anim calcmode="lin" valueType="num">
                                      <p:cBhvr>
                                        <p:cTn id="85" dur="500" fill="hold"/>
                                        <p:tgtEl>
                                          <p:spTgt spid="5129"/>
                                        </p:tgtEl>
                                        <p:attrNameLst>
                                          <p:attrName>ppt_x</p:attrName>
                                        </p:attrNameLst>
                                      </p:cBhvr>
                                      <p:tavLst>
                                        <p:tav tm="0">
                                          <p:val>
                                            <p:strVal val="0-#ppt_w/2"/>
                                          </p:val>
                                        </p:tav>
                                        <p:tav tm="100000">
                                          <p:val>
                                            <p:strVal val="#ppt_x"/>
                                          </p:val>
                                        </p:tav>
                                      </p:tavLst>
                                    </p:anim>
                                    <p:anim calcmode="lin" valueType="num">
                                      <p:cBhvr>
                                        <p:cTn id="86" dur="500" fill="hold"/>
                                        <p:tgtEl>
                                          <p:spTgt spid="512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5137"/>
                                        </p:tgtEl>
                                        <p:attrNameLst>
                                          <p:attrName>style.visibility</p:attrName>
                                        </p:attrNameLst>
                                      </p:cBhvr>
                                      <p:to>
                                        <p:strVal val="visible"/>
                                      </p:to>
                                    </p:set>
                                    <p:anim calcmode="lin" valueType="num">
                                      <p:cBhvr>
                                        <p:cTn id="91" dur="500" fill="hold"/>
                                        <p:tgtEl>
                                          <p:spTgt spid="5137"/>
                                        </p:tgtEl>
                                        <p:attrNameLst>
                                          <p:attrName>ppt_x</p:attrName>
                                        </p:attrNameLst>
                                      </p:cBhvr>
                                      <p:tavLst>
                                        <p:tav tm="0">
                                          <p:val>
                                            <p:strVal val="0-#ppt_w/2"/>
                                          </p:val>
                                        </p:tav>
                                        <p:tav tm="100000">
                                          <p:val>
                                            <p:strVal val="#ppt_x"/>
                                          </p:val>
                                        </p:tav>
                                      </p:tavLst>
                                    </p:anim>
                                    <p:anim calcmode="lin" valueType="num">
                                      <p:cBhvr>
                                        <p:cTn id="92" dur="500" fill="hold"/>
                                        <p:tgtEl>
                                          <p:spTgt spid="5137"/>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nodeType="clickEffect">
                                  <p:stCondLst>
                                    <p:cond delay="0"/>
                                  </p:stCondLst>
                                  <p:childTnLst>
                                    <p:set>
                                      <p:cBhvr>
                                        <p:cTn id="96" dur="1" fill="hold">
                                          <p:stCondLst>
                                            <p:cond delay="0"/>
                                          </p:stCondLst>
                                        </p:cTn>
                                        <p:tgtEl>
                                          <p:spTgt spid="5143"/>
                                        </p:tgtEl>
                                        <p:attrNameLst>
                                          <p:attrName>style.visibility</p:attrName>
                                        </p:attrNameLst>
                                      </p:cBhvr>
                                      <p:to>
                                        <p:strVal val="visible"/>
                                      </p:to>
                                    </p:set>
                                    <p:anim calcmode="lin" valueType="num">
                                      <p:cBhvr>
                                        <p:cTn id="97" dur="500" fill="hold"/>
                                        <p:tgtEl>
                                          <p:spTgt spid="5143"/>
                                        </p:tgtEl>
                                        <p:attrNameLst>
                                          <p:attrName>ppt_x</p:attrName>
                                        </p:attrNameLst>
                                      </p:cBhvr>
                                      <p:tavLst>
                                        <p:tav tm="0">
                                          <p:val>
                                            <p:strVal val="0-#ppt_w/2"/>
                                          </p:val>
                                        </p:tav>
                                        <p:tav tm="100000">
                                          <p:val>
                                            <p:strVal val="#ppt_x"/>
                                          </p:val>
                                        </p:tav>
                                      </p:tavLst>
                                    </p:anim>
                                    <p:anim calcmode="lin" valueType="num">
                                      <p:cBhvr>
                                        <p:cTn id="98" dur="500" fill="hold"/>
                                        <p:tgtEl>
                                          <p:spTgt spid="5143"/>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5150"/>
                                        </p:tgtEl>
                                        <p:attrNameLst>
                                          <p:attrName>style.visibility</p:attrName>
                                        </p:attrNameLst>
                                      </p:cBhvr>
                                      <p:to>
                                        <p:strVal val="visible"/>
                                      </p:to>
                                    </p:set>
                                    <p:anim calcmode="lin" valueType="num">
                                      <p:cBhvr>
                                        <p:cTn id="103" dur="500" fill="hold"/>
                                        <p:tgtEl>
                                          <p:spTgt spid="5150"/>
                                        </p:tgtEl>
                                        <p:attrNameLst>
                                          <p:attrName>ppt_x</p:attrName>
                                        </p:attrNameLst>
                                      </p:cBhvr>
                                      <p:tavLst>
                                        <p:tav tm="0">
                                          <p:val>
                                            <p:strVal val="0-#ppt_w/2"/>
                                          </p:val>
                                        </p:tav>
                                        <p:tav tm="100000">
                                          <p:val>
                                            <p:strVal val="#ppt_x"/>
                                          </p:val>
                                        </p:tav>
                                      </p:tavLst>
                                    </p:anim>
                                    <p:anim calcmode="lin" valueType="num">
                                      <p:cBhvr>
                                        <p:cTn id="104" dur="500" fill="hold"/>
                                        <p:tgtEl>
                                          <p:spTgt spid="5150"/>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5144"/>
                                        </p:tgtEl>
                                        <p:attrNameLst>
                                          <p:attrName>style.visibility</p:attrName>
                                        </p:attrNameLst>
                                      </p:cBhvr>
                                      <p:to>
                                        <p:strVal val="visible"/>
                                      </p:to>
                                    </p:set>
                                    <p:anim calcmode="lin" valueType="num">
                                      <p:cBhvr>
                                        <p:cTn id="109" dur="500" fill="hold"/>
                                        <p:tgtEl>
                                          <p:spTgt spid="5144"/>
                                        </p:tgtEl>
                                        <p:attrNameLst>
                                          <p:attrName>ppt_x</p:attrName>
                                        </p:attrNameLst>
                                      </p:cBhvr>
                                      <p:tavLst>
                                        <p:tav tm="0">
                                          <p:val>
                                            <p:strVal val="0-#ppt_w/2"/>
                                          </p:val>
                                        </p:tav>
                                        <p:tav tm="100000">
                                          <p:val>
                                            <p:strVal val="#ppt_x"/>
                                          </p:val>
                                        </p:tav>
                                      </p:tavLst>
                                    </p:anim>
                                    <p:anim calcmode="lin" valueType="num">
                                      <p:cBhvr>
                                        <p:cTn id="110" dur="500" fill="hold"/>
                                        <p:tgtEl>
                                          <p:spTgt spid="5144"/>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nodeType="clickEffect">
                                  <p:stCondLst>
                                    <p:cond delay="0"/>
                                  </p:stCondLst>
                                  <p:childTnLst>
                                    <p:set>
                                      <p:cBhvr>
                                        <p:cTn id="114" dur="1" fill="hold">
                                          <p:stCondLst>
                                            <p:cond delay="0"/>
                                          </p:stCondLst>
                                        </p:cTn>
                                        <p:tgtEl>
                                          <p:spTgt spid="5145"/>
                                        </p:tgtEl>
                                        <p:attrNameLst>
                                          <p:attrName>style.visibility</p:attrName>
                                        </p:attrNameLst>
                                      </p:cBhvr>
                                      <p:to>
                                        <p:strVal val="visible"/>
                                      </p:to>
                                    </p:set>
                                    <p:anim calcmode="lin" valueType="num">
                                      <p:cBhvr>
                                        <p:cTn id="115" dur="500" fill="hold"/>
                                        <p:tgtEl>
                                          <p:spTgt spid="5145"/>
                                        </p:tgtEl>
                                        <p:attrNameLst>
                                          <p:attrName>ppt_x</p:attrName>
                                        </p:attrNameLst>
                                      </p:cBhvr>
                                      <p:tavLst>
                                        <p:tav tm="0">
                                          <p:val>
                                            <p:strVal val="0-#ppt_w/2"/>
                                          </p:val>
                                        </p:tav>
                                        <p:tav tm="100000">
                                          <p:val>
                                            <p:strVal val="#ppt_x"/>
                                          </p:val>
                                        </p:tav>
                                      </p:tavLst>
                                    </p:anim>
                                    <p:anim calcmode="lin" valueType="num">
                                      <p:cBhvr>
                                        <p:cTn id="116" dur="500" fill="hold"/>
                                        <p:tgtEl>
                                          <p:spTgt spid="5145"/>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5146"/>
                                        </p:tgtEl>
                                        <p:attrNameLst>
                                          <p:attrName>style.visibility</p:attrName>
                                        </p:attrNameLst>
                                      </p:cBhvr>
                                      <p:to>
                                        <p:strVal val="visible"/>
                                      </p:to>
                                    </p:set>
                                    <p:anim calcmode="lin" valueType="num">
                                      <p:cBhvr>
                                        <p:cTn id="121" dur="500" fill="hold"/>
                                        <p:tgtEl>
                                          <p:spTgt spid="5146"/>
                                        </p:tgtEl>
                                        <p:attrNameLst>
                                          <p:attrName>ppt_x</p:attrName>
                                        </p:attrNameLst>
                                      </p:cBhvr>
                                      <p:tavLst>
                                        <p:tav tm="0">
                                          <p:val>
                                            <p:strVal val="0-#ppt_w/2"/>
                                          </p:val>
                                        </p:tav>
                                        <p:tav tm="100000">
                                          <p:val>
                                            <p:strVal val="#ppt_x"/>
                                          </p:val>
                                        </p:tav>
                                      </p:tavLst>
                                    </p:anim>
                                    <p:anim calcmode="lin" valueType="num">
                                      <p:cBhvr>
                                        <p:cTn id="122" dur="500" fill="hold"/>
                                        <p:tgtEl>
                                          <p:spTgt spid="5146"/>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5147"/>
                                        </p:tgtEl>
                                        <p:attrNameLst>
                                          <p:attrName>style.visibility</p:attrName>
                                        </p:attrNameLst>
                                      </p:cBhvr>
                                      <p:to>
                                        <p:strVal val="visible"/>
                                      </p:to>
                                    </p:set>
                                    <p:anim calcmode="lin" valueType="num">
                                      <p:cBhvr>
                                        <p:cTn id="127" dur="500" fill="hold"/>
                                        <p:tgtEl>
                                          <p:spTgt spid="5147"/>
                                        </p:tgtEl>
                                        <p:attrNameLst>
                                          <p:attrName>ppt_x</p:attrName>
                                        </p:attrNameLst>
                                      </p:cBhvr>
                                      <p:tavLst>
                                        <p:tav tm="0">
                                          <p:val>
                                            <p:strVal val="0-#ppt_w/2"/>
                                          </p:val>
                                        </p:tav>
                                        <p:tav tm="100000">
                                          <p:val>
                                            <p:strVal val="#ppt_x"/>
                                          </p:val>
                                        </p:tav>
                                      </p:tavLst>
                                    </p:anim>
                                    <p:anim calcmode="lin" valueType="num">
                                      <p:cBhvr>
                                        <p:cTn id="128" dur="500" fill="hold"/>
                                        <p:tgtEl>
                                          <p:spTgt spid="5147"/>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8" fill="hold" nodeType="clickEffect">
                                  <p:stCondLst>
                                    <p:cond delay="0"/>
                                  </p:stCondLst>
                                  <p:childTnLst>
                                    <p:set>
                                      <p:cBhvr>
                                        <p:cTn id="132" dur="1" fill="hold">
                                          <p:stCondLst>
                                            <p:cond delay="0"/>
                                          </p:stCondLst>
                                        </p:cTn>
                                        <p:tgtEl>
                                          <p:spTgt spid="5141"/>
                                        </p:tgtEl>
                                        <p:attrNameLst>
                                          <p:attrName>style.visibility</p:attrName>
                                        </p:attrNameLst>
                                      </p:cBhvr>
                                      <p:to>
                                        <p:strVal val="visible"/>
                                      </p:to>
                                    </p:set>
                                    <p:anim calcmode="lin" valueType="num">
                                      <p:cBhvr>
                                        <p:cTn id="133" dur="500" fill="hold"/>
                                        <p:tgtEl>
                                          <p:spTgt spid="5141"/>
                                        </p:tgtEl>
                                        <p:attrNameLst>
                                          <p:attrName>ppt_x</p:attrName>
                                        </p:attrNameLst>
                                      </p:cBhvr>
                                      <p:tavLst>
                                        <p:tav tm="0">
                                          <p:val>
                                            <p:strVal val="0-#ppt_w/2"/>
                                          </p:val>
                                        </p:tav>
                                        <p:tav tm="100000">
                                          <p:val>
                                            <p:strVal val="#ppt_x"/>
                                          </p:val>
                                        </p:tav>
                                      </p:tavLst>
                                    </p:anim>
                                    <p:anim calcmode="lin" valueType="num">
                                      <p:cBhvr>
                                        <p:cTn id="134" dur="500" fill="hold"/>
                                        <p:tgtEl>
                                          <p:spTgt spid="5141"/>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8" fill="hold" nodeType="clickEffect">
                                  <p:stCondLst>
                                    <p:cond delay="0"/>
                                  </p:stCondLst>
                                  <p:childTnLst>
                                    <p:set>
                                      <p:cBhvr>
                                        <p:cTn id="138" dur="1" fill="hold">
                                          <p:stCondLst>
                                            <p:cond delay="0"/>
                                          </p:stCondLst>
                                        </p:cTn>
                                        <p:tgtEl>
                                          <p:spTgt spid="5142"/>
                                        </p:tgtEl>
                                        <p:attrNameLst>
                                          <p:attrName>style.visibility</p:attrName>
                                        </p:attrNameLst>
                                      </p:cBhvr>
                                      <p:to>
                                        <p:strVal val="visible"/>
                                      </p:to>
                                    </p:set>
                                    <p:anim calcmode="lin" valueType="num">
                                      <p:cBhvr>
                                        <p:cTn id="139" dur="500" fill="hold"/>
                                        <p:tgtEl>
                                          <p:spTgt spid="5142"/>
                                        </p:tgtEl>
                                        <p:attrNameLst>
                                          <p:attrName>ppt_x</p:attrName>
                                        </p:attrNameLst>
                                      </p:cBhvr>
                                      <p:tavLst>
                                        <p:tav tm="0">
                                          <p:val>
                                            <p:strVal val="0-#ppt_w/2"/>
                                          </p:val>
                                        </p:tav>
                                        <p:tav tm="100000">
                                          <p:val>
                                            <p:strVal val="#ppt_x"/>
                                          </p:val>
                                        </p:tav>
                                      </p:tavLst>
                                    </p:anim>
                                    <p:anim calcmode="lin" valueType="num">
                                      <p:cBhvr>
                                        <p:cTn id="140" dur="500" fill="hold"/>
                                        <p:tgtEl>
                                          <p:spTgt spid="5142"/>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8" fill="hold" nodeType="clickEffect">
                                  <p:stCondLst>
                                    <p:cond delay="0"/>
                                  </p:stCondLst>
                                  <p:childTnLst>
                                    <p:set>
                                      <p:cBhvr>
                                        <p:cTn id="144" dur="1" fill="hold">
                                          <p:stCondLst>
                                            <p:cond delay="0"/>
                                          </p:stCondLst>
                                        </p:cTn>
                                        <p:tgtEl>
                                          <p:spTgt spid="5149"/>
                                        </p:tgtEl>
                                        <p:attrNameLst>
                                          <p:attrName>style.visibility</p:attrName>
                                        </p:attrNameLst>
                                      </p:cBhvr>
                                      <p:to>
                                        <p:strVal val="visible"/>
                                      </p:to>
                                    </p:set>
                                    <p:anim calcmode="lin" valueType="num">
                                      <p:cBhvr>
                                        <p:cTn id="145" dur="500" fill="hold"/>
                                        <p:tgtEl>
                                          <p:spTgt spid="5149"/>
                                        </p:tgtEl>
                                        <p:attrNameLst>
                                          <p:attrName>ppt_x</p:attrName>
                                        </p:attrNameLst>
                                      </p:cBhvr>
                                      <p:tavLst>
                                        <p:tav tm="0">
                                          <p:val>
                                            <p:strVal val="0-#ppt_w/2"/>
                                          </p:val>
                                        </p:tav>
                                        <p:tav tm="100000">
                                          <p:val>
                                            <p:strVal val="#ppt_x"/>
                                          </p:val>
                                        </p:tav>
                                      </p:tavLst>
                                    </p:anim>
                                    <p:anim calcmode="lin" valueType="num">
                                      <p:cBhvr>
                                        <p:cTn id="146" dur="500" fill="hold"/>
                                        <p:tgtEl>
                                          <p:spTgt spid="5149"/>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8" fill="hold" grpId="0" nodeType="clickEffect">
                                  <p:stCondLst>
                                    <p:cond delay="0"/>
                                  </p:stCondLst>
                                  <p:childTnLst>
                                    <p:set>
                                      <p:cBhvr>
                                        <p:cTn id="150" dur="1" fill="hold">
                                          <p:stCondLst>
                                            <p:cond delay="0"/>
                                          </p:stCondLst>
                                        </p:cTn>
                                        <p:tgtEl>
                                          <p:spTgt spid="5138"/>
                                        </p:tgtEl>
                                        <p:attrNameLst>
                                          <p:attrName>style.visibility</p:attrName>
                                        </p:attrNameLst>
                                      </p:cBhvr>
                                      <p:to>
                                        <p:strVal val="visible"/>
                                      </p:to>
                                    </p:set>
                                    <p:anim calcmode="lin" valueType="num">
                                      <p:cBhvr>
                                        <p:cTn id="151" dur="500" fill="hold"/>
                                        <p:tgtEl>
                                          <p:spTgt spid="5138"/>
                                        </p:tgtEl>
                                        <p:attrNameLst>
                                          <p:attrName>ppt_x</p:attrName>
                                        </p:attrNameLst>
                                      </p:cBhvr>
                                      <p:tavLst>
                                        <p:tav tm="0">
                                          <p:val>
                                            <p:strVal val="0-#ppt_w/2"/>
                                          </p:val>
                                        </p:tav>
                                        <p:tav tm="100000">
                                          <p:val>
                                            <p:strVal val="#ppt_x"/>
                                          </p:val>
                                        </p:tav>
                                      </p:tavLst>
                                    </p:anim>
                                    <p:anim calcmode="lin" valueType="num">
                                      <p:cBhvr>
                                        <p:cTn id="152" dur="500" fill="hold"/>
                                        <p:tgtEl>
                                          <p:spTgt spid="5138"/>
                                        </p:tgtEl>
                                        <p:attrNameLst>
                                          <p:attrName>ppt_y</p:attrName>
                                        </p:attrNameLst>
                                      </p:cBhvr>
                                      <p:tavLst>
                                        <p:tav tm="0">
                                          <p:val>
                                            <p:strVal val="#ppt_y"/>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8" fill="hold" grpId="0" nodeType="clickEffect">
                                  <p:stCondLst>
                                    <p:cond delay="0"/>
                                  </p:stCondLst>
                                  <p:childTnLst>
                                    <p:set>
                                      <p:cBhvr>
                                        <p:cTn id="156" dur="1" fill="hold">
                                          <p:stCondLst>
                                            <p:cond delay="0"/>
                                          </p:stCondLst>
                                        </p:cTn>
                                        <p:tgtEl>
                                          <p:spTgt spid="5139"/>
                                        </p:tgtEl>
                                        <p:attrNameLst>
                                          <p:attrName>style.visibility</p:attrName>
                                        </p:attrNameLst>
                                      </p:cBhvr>
                                      <p:to>
                                        <p:strVal val="visible"/>
                                      </p:to>
                                    </p:set>
                                    <p:anim calcmode="lin" valueType="num">
                                      <p:cBhvr>
                                        <p:cTn id="157" dur="500" fill="hold"/>
                                        <p:tgtEl>
                                          <p:spTgt spid="5139"/>
                                        </p:tgtEl>
                                        <p:attrNameLst>
                                          <p:attrName>ppt_x</p:attrName>
                                        </p:attrNameLst>
                                      </p:cBhvr>
                                      <p:tavLst>
                                        <p:tav tm="0">
                                          <p:val>
                                            <p:strVal val="0-#ppt_w/2"/>
                                          </p:val>
                                        </p:tav>
                                        <p:tav tm="100000">
                                          <p:val>
                                            <p:strVal val="#ppt_x"/>
                                          </p:val>
                                        </p:tav>
                                      </p:tavLst>
                                    </p:anim>
                                    <p:anim calcmode="lin" valueType="num">
                                      <p:cBhvr>
                                        <p:cTn id="158" dur="500" fill="hold"/>
                                        <p:tgtEl>
                                          <p:spTgt spid="5139"/>
                                        </p:tgtEl>
                                        <p:attrNameLst>
                                          <p:attrName>ppt_y</p:attrName>
                                        </p:attrNameLst>
                                      </p:cBhvr>
                                      <p:tavLst>
                                        <p:tav tm="0">
                                          <p:val>
                                            <p:strVal val="#ppt_y"/>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8" fill="hold" grpId="0" nodeType="clickEffect">
                                  <p:stCondLst>
                                    <p:cond delay="0"/>
                                  </p:stCondLst>
                                  <p:childTnLst>
                                    <p:set>
                                      <p:cBhvr>
                                        <p:cTn id="162" dur="1" fill="hold">
                                          <p:stCondLst>
                                            <p:cond delay="0"/>
                                          </p:stCondLst>
                                        </p:cTn>
                                        <p:tgtEl>
                                          <p:spTgt spid="5148"/>
                                        </p:tgtEl>
                                        <p:attrNameLst>
                                          <p:attrName>style.visibility</p:attrName>
                                        </p:attrNameLst>
                                      </p:cBhvr>
                                      <p:to>
                                        <p:strVal val="visible"/>
                                      </p:to>
                                    </p:set>
                                    <p:anim calcmode="lin" valueType="num">
                                      <p:cBhvr>
                                        <p:cTn id="163" dur="500" fill="hold"/>
                                        <p:tgtEl>
                                          <p:spTgt spid="5148"/>
                                        </p:tgtEl>
                                        <p:attrNameLst>
                                          <p:attrName>ppt_x</p:attrName>
                                        </p:attrNameLst>
                                      </p:cBhvr>
                                      <p:tavLst>
                                        <p:tav tm="0">
                                          <p:val>
                                            <p:strVal val="0-#ppt_w/2"/>
                                          </p:val>
                                        </p:tav>
                                        <p:tav tm="100000">
                                          <p:val>
                                            <p:strVal val="#ppt_x"/>
                                          </p:val>
                                        </p:tav>
                                      </p:tavLst>
                                    </p:anim>
                                    <p:anim calcmode="lin" valueType="num">
                                      <p:cBhvr>
                                        <p:cTn id="164" dur="500" fill="hold"/>
                                        <p:tgtEl>
                                          <p:spTgt spid="5148"/>
                                        </p:tgtEl>
                                        <p:attrNameLst>
                                          <p:attrName>ppt_y</p:attrName>
                                        </p:attrNameLst>
                                      </p:cBhvr>
                                      <p:tavLst>
                                        <p:tav tm="0">
                                          <p:val>
                                            <p:strVal val="#ppt_y"/>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8" fill="hold" grpId="0" nodeType="clickEffect">
                                  <p:stCondLst>
                                    <p:cond delay="0"/>
                                  </p:stCondLst>
                                  <p:childTnLst>
                                    <p:set>
                                      <p:cBhvr>
                                        <p:cTn id="168" dur="1" fill="hold">
                                          <p:stCondLst>
                                            <p:cond delay="0"/>
                                          </p:stCondLst>
                                        </p:cTn>
                                        <p:tgtEl>
                                          <p:spTgt spid="5140"/>
                                        </p:tgtEl>
                                        <p:attrNameLst>
                                          <p:attrName>style.visibility</p:attrName>
                                        </p:attrNameLst>
                                      </p:cBhvr>
                                      <p:to>
                                        <p:strVal val="visible"/>
                                      </p:to>
                                    </p:set>
                                    <p:anim calcmode="lin" valueType="num">
                                      <p:cBhvr>
                                        <p:cTn id="169" dur="500" fill="hold"/>
                                        <p:tgtEl>
                                          <p:spTgt spid="5140"/>
                                        </p:tgtEl>
                                        <p:attrNameLst>
                                          <p:attrName>ppt_x</p:attrName>
                                        </p:attrNameLst>
                                      </p:cBhvr>
                                      <p:tavLst>
                                        <p:tav tm="0">
                                          <p:val>
                                            <p:strVal val="0-#ppt_w/2"/>
                                          </p:val>
                                        </p:tav>
                                        <p:tav tm="100000">
                                          <p:val>
                                            <p:strVal val="#ppt_x"/>
                                          </p:val>
                                        </p:tav>
                                      </p:tavLst>
                                    </p:anim>
                                    <p:anim calcmode="lin" valueType="num">
                                      <p:cBhvr>
                                        <p:cTn id="170" dur="500" fill="hold"/>
                                        <p:tgtEl>
                                          <p:spTgt spid="5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ldLvl="0" animBg="1"/>
      <p:bldP spid="5125" grpId="0"/>
      <p:bldP spid="5126" grpId="0" bldLvl="0" animBg="1"/>
      <p:bldP spid="5127" grpId="0"/>
      <p:bldP spid="5128" grpId="0" bldLvl="0" animBg="1"/>
      <p:bldP spid="5129" grpId="0"/>
      <p:bldP spid="5132" grpId="0"/>
      <p:bldP spid="5134" grpId="0"/>
      <p:bldP spid="5136" grpId="0"/>
      <p:bldP spid="5137" grpId="0"/>
      <p:bldP spid="5138" grpId="0"/>
      <p:bldP spid="5139" grpId="0"/>
      <p:bldP spid="5140" grpId="0" bldLvl="0" animBg="1"/>
      <p:bldP spid="5144" grpId="0" bldLvl="0" animBg="1"/>
      <p:bldP spid="5146" grpId="0"/>
      <p:bldP spid="5147" grpId="0"/>
      <p:bldP spid="5148" grpId="0"/>
      <p:bldP spid="515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文本占位符 25601"/>
          <p:cNvSpPr>
            <a:spLocks noGrp="1"/>
          </p:cNvSpPr>
          <p:nvPr>
            <p:ph idx="1"/>
          </p:nvPr>
        </p:nvSpPr>
        <p:spPr>
          <a:xfrm>
            <a:off x="457200" y="731838"/>
            <a:ext cx="8229600" cy="5721350"/>
          </a:xfrm>
        </p:spPr>
        <p:txBody>
          <a:bodyPr anchor="t"/>
          <a:p>
            <a:pPr marL="0" indent="0">
              <a:buNone/>
            </a:pPr>
            <a:r>
              <a:rPr lang="en-US" altLang="zh-CN" b="1" dirty="0"/>
              <a:t>(</a:t>
            </a:r>
            <a:r>
              <a:rPr lang="zh-CN" altLang="en-US" b="1" dirty="0"/>
              <a:t>四</a:t>
            </a:r>
            <a:r>
              <a:rPr lang="en-US" altLang="zh-CN" b="1" dirty="0"/>
              <a:t>)</a:t>
            </a:r>
            <a:r>
              <a:rPr lang="zh-CN" altLang="en-US" b="1" dirty="0"/>
              <a:t>工程造价的作用</a:t>
            </a:r>
            <a:endParaRPr lang="zh-CN" altLang="en-US" b="1" dirty="0"/>
          </a:p>
          <a:p>
            <a:pPr marL="0" indent="0">
              <a:buNone/>
            </a:pPr>
            <a:endParaRPr lang="zh-CN" altLang="en-US" b="1" dirty="0"/>
          </a:p>
          <a:p>
            <a:pPr marL="0" indent="0">
              <a:buNone/>
            </a:pPr>
            <a:r>
              <a:rPr lang="en-US" altLang="zh-CN" sz="2600" b="1" dirty="0">
                <a:latin typeface="楷体_GB2312" pitchFamily="1" charset="-122"/>
                <a:ea typeface="楷体_GB2312" pitchFamily="1" charset="-122"/>
              </a:rPr>
              <a:t>1.</a:t>
            </a:r>
            <a:r>
              <a:rPr lang="zh-CN" altLang="en-US" sz="2600" b="1" dirty="0">
                <a:latin typeface="楷体_GB2312" pitchFamily="1" charset="-122"/>
                <a:ea typeface="楷体_GB2312" pitchFamily="1" charset="-122"/>
              </a:rPr>
              <a:t>建设工程造价是项目决策的工具</a:t>
            </a:r>
            <a:endParaRPr lang="zh-CN" altLang="en-US" sz="2600" b="1" dirty="0">
              <a:latin typeface="楷体_GB2312" pitchFamily="1" charset="-122"/>
              <a:ea typeface="楷体_GB2312" pitchFamily="1" charset="-122"/>
            </a:endParaRPr>
          </a:p>
          <a:p>
            <a:pPr marL="0" indent="0">
              <a:buNone/>
            </a:pPr>
            <a:r>
              <a:rPr lang="en-US" altLang="zh-CN" sz="2600" b="1" dirty="0">
                <a:latin typeface="楷体_GB2312" pitchFamily="1" charset="-122"/>
                <a:ea typeface="楷体_GB2312" pitchFamily="1" charset="-122"/>
              </a:rPr>
              <a:t>2.</a:t>
            </a:r>
            <a:r>
              <a:rPr lang="zh-CN" altLang="en-US" sz="2600" b="1" dirty="0">
                <a:latin typeface="楷体_GB2312" pitchFamily="1" charset="-122"/>
                <a:ea typeface="楷体_GB2312" pitchFamily="1" charset="-122"/>
              </a:rPr>
              <a:t>建设工程造价是制定计划和控制投资的有效工具</a:t>
            </a:r>
            <a:endParaRPr lang="zh-CN" altLang="en-US" sz="2600" b="1" dirty="0">
              <a:latin typeface="楷体_GB2312" pitchFamily="1" charset="-122"/>
              <a:ea typeface="楷体_GB2312" pitchFamily="1" charset="-122"/>
            </a:endParaRPr>
          </a:p>
          <a:p>
            <a:pPr marL="0" indent="0">
              <a:buNone/>
            </a:pPr>
            <a:r>
              <a:rPr lang="en-US" altLang="zh-CN" sz="2600" b="1" dirty="0">
                <a:latin typeface="楷体_GB2312" pitchFamily="1" charset="-122"/>
                <a:ea typeface="楷体_GB2312" pitchFamily="1" charset="-122"/>
              </a:rPr>
              <a:t>3.</a:t>
            </a:r>
            <a:r>
              <a:rPr lang="zh-CN" altLang="en-US" sz="2600" b="1" dirty="0">
                <a:latin typeface="楷体_GB2312" pitchFamily="1" charset="-122"/>
                <a:ea typeface="楷体_GB2312" pitchFamily="1" charset="-122"/>
              </a:rPr>
              <a:t>建设工程造价是筹集建设资金的依据</a:t>
            </a:r>
            <a:endParaRPr lang="zh-CN" altLang="en-US" sz="2600" b="1" dirty="0">
              <a:latin typeface="楷体_GB2312" pitchFamily="1" charset="-122"/>
              <a:ea typeface="楷体_GB2312" pitchFamily="1" charset="-122"/>
            </a:endParaRPr>
          </a:p>
          <a:p>
            <a:pPr marL="0" indent="0">
              <a:buNone/>
            </a:pPr>
            <a:r>
              <a:rPr lang="en-US" altLang="zh-CN" sz="2600" b="1" dirty="0">
                <a:latin typeface="楷体_GB2312" pitchFamily="1" charset="-122"/>
                <a:ea typeface="楷体_GB2312" pitchFamily="1" charset="-122"/>
              </a:rPr>
              <a:t>4.</a:t>
            </a:r>
            <a:r>
              <a:rPr lang="zh-CN" altLang="en-US" sz="2600" b="1" dirty="0">
                <a:latin typeface="楷体_GB2312" pitchFamily="1" charset="-122"/>
                <a:ea typeface="楷体_GB2312" pitchFamily="1" charset="-122"/>
              </a:rPr>
              <a:t>建设工程造价是合理利益分配和调节产业结构的手段</a:t>
            </a:r>
            <a:endParaRPr lang="zh-CN" altLang="en-US" sz="2600" b="1" dirty="0">
              <a:latin typeface="楷体_GB2312" pitchFamily="1" charset="-122"/>
              <a:ea typeface="楷体_GB2312" pitchFamily="1" charset="-122"/>
            </a:endParaRPr>
          </a:p>
          <a:p>
            <a:pPr marL="0" indent="0">
              <a:buNone/>
            </a:pPr>
            <a:r>
              <a:rPr lang="en-US" altLang="zh-CN" sz="2600" b="1" dirty="0">
                <a:latin typeface="楷体_GB2312" pitchFamily="1" charset="-122"/>
                <a:ea typeface="楷体_GB2312" pitchFamily="1" charset="-122"/>
              </a:rPr>
              <a:t>5.</a:t>
            </a:r>
            <a:r>
              <a:rPr lang="zh-CN" altLang="en-US" sz="2600" b="1" dirty="0">
                <a:latin typeface="楷体_GB2312" pitchFamily="1" charset="-122"/>
                <a:ea typeface="楷体_GB2312" pitchFamily="1" charset="-122"/>
              </a:rPr>
              <a:t>工程造价评价是投资效果的重要指标</a:t>
            </a:r>
            <a:endParaRPr lang="zh-CN" altLang="en-US" sz="2600" b="1" dirty="0">
              <a:latin typeface="楷体_GB2312" pitchFamily="1" charset="-122"/>
              <a:ea typeface="楷体_GB2312" pitchFamily="1" charset="-122"/>
            </a:endParaRPr>
          </a:p>
        </p:txBody>
      </p:sp>
    </p:spTree>
  </p:cSld>
  <p:clrMapOvr>
    <a:masterClrMapping/>
  </p:clrMapOvr>
  <p:transition spd="med">
    <p:cover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26625"/>
          <p:cNvSpPr>
            <a:spLocks noGrp="1"/>
          </p:cNvSpPr>
          <p:nvPr>
            <p:ph type="title"/>
          </p:nvPr>
        </p:nvSpPr>
        <p:spPr>
          <a:xfrm>
            <a:off x="655638" y="512763"/>
            <a:ext cx="7778750" cy="735012"/>
          </a:xfrm>
        </p:spPr>
        <p:txBody>
          <a:bodyPr anchor="b"/>
          <a:p>
            <a:r>
              <a:rPr lang="en-US" altLang="zh-CN" dirty="0">
                <a:solidFill>
                  <a:srgbClr val="009900"/>
                </a:solidFill>
                <a:latin typeface="宋体" panose="02010600030101010101" pitchFamily="2" charset="-122"/>
              </a:rPr>
              <a:t>1.1.5</a:t>
            </a:r>
            <a:r>
              <a:rPr lang="zh-CN" altLang="en-US" dirty="0">
                <a:solidFill>
                  <a:srgbClr val="009900"/>
                </a:solidFill>
                <a:latin typeface="宋体" panose="02010600030101010101" pitchFamily="2" charset="-122"/>
              </a:rPr>
              <a:t>工程造价的特点</a:t>
            </a:r>
            <a:endParaRPr lang="zh-CN" altLang="en-US" dirty="0">
              <a:solidFill>
                <a:srgbClr val="009900"/>
              </a:solidFill>
              <a:latin typeface="宋体" panose="02010600030101010101" pitchFamily="2" charset="-122"/>
            </a:endParaRPr>
          </a:p>
        </p:txBody>
      </p:sp>
      <p:sp>
        <p:nvSpPr>
          <p:cNvPr id="47106" name="文本占位符 26626"/>
          <p:cNvSpPr>
            <a:spLocks noGrp="1"/>
          </p:cNvSpPr>
          <p:nvPr>
            <p:ph idx="1"/>
          </p:nvPr>
        </p:nvSpPr>
        <p:spPr>
          <a:xfrm>
            <a:off x="1346200" y="2051050"/>
            <a:ext cx="5740400" cy="3937000"/>
          </a:xfrm>
        </p:spPr>
        <p:txBody>
          <a:bodyPr anchor="t"/>
          <a:p>
            <a:pPr>
              <a:buNone/>
            </a:pPr>
            <a:r>
              <a:rPr lang="en-US" altLang="zh-CN" sz="2800" b="1" dirty="0">
                <a:solidFill>
                  <a:srgbClr val="0000FF"/>
                </a:solidFill>
                <a:latin typeface="楷体_GB2312" pitchFamily="1" charset="-122"/>
                <a:ea typeface="楷体_GB2312" pitchFamily="1" charset="-122"/>
              </a:rPr>
              <a:t>1.</a:t>
            </a:r>
            <a:r>
              <a:rPr lang="zh-CN" altLang="en-US" sz="2800" b="1" dirty="0">
                <a:solidFill>
                  <a:srgbClr val="0000FF"/>
                </a:solidFill>
                <a:latin typeface="楷体_GB2312" pitchFamily="1" charset="-122"/>
                <a:ea typeface="楷体_GB2312" pitchFamily="1" charset="-122"/>
              </a:rPr>
              <a:t>大额性 </a:t>
            </a:r>
            <a:endParaRPr lang="zh-CN" altLang="en-US" sz="2800" b="1" dirty="0">
              <a:solidFill>
                <a:srgbClr val="0000FF"/>
              </a:solidFill>
              <a:latin typeface="楷体_GB2312" pitchFamily="1" charset="-122"/>
              <a:ea typeface="楷体_GB2312" pitchFamily="1" charset="-122"/>
            </a:endParaRPr>
          </a:p>
          <a:p>
            <a:pPr>
              <a:buNone/>
            </a:pPr>
            <a:r>
              <a:rPr lang="en-US" altLang="zh-CN" sz="2800" b="1" dirty="0">
                <a:solidFill>
                  <a:srgbClr val="0000FF"/>
                </a:solidFill>
                <a:latin typeface="楷体_GB2312" pitchFamily="1" charset="-122"/>
                <a:ea typeface="楷体_GB2312" pitchFamily="1" charset="-122"/>
              </a:rPr>
              <a:t>2.</a:t>
            </a:r>
            <a:r>
              <a:rPr lang="zh-CN" altLang="en-US" sz="2800" b="1" dirty="0">
                <a:solidFill>
                  <a:srgbClr val="0000FF"/>
                </a:solidFill>
                <a:latin typeface="楷体_GB2312" pitchFamily="1" charset="-122"/>
                <a:ea typeface="楷体_GB2312" pitchFamily="1" charset="-122"/>
              </a:rPr>
              <a:t>单个性</a:t>
            </a:r>
            <a:endParaRPr lang="zh-CN" altLang="en-US" sz="2800" b="1" dirty="0">
              <a:solidFill>
                <a:srgbClr val="0000FF"/>
              </a:solidFill>
              <a:latin typeface="楷体_GB2312" pitchFamily="1" charset="-122"/>
              <a:ea typeface="楷体_GB2312" pitchFamily="1" charset="-122"/>
            </a:endParaRPr>
          </a:p>
          <a:p>
            <a:pPr>
              <a:buNone/>
            </a:pPr>
            <a:r>
              <a:rPr lang="en-US" altLang="zh-CN" sz="2800" b="1" dirty="0">
                <a:solidFill>
                  <a:srgbClr val="0000FF"/>
                </a:solidFill>
                <a:latin typeface="楷体_GB2312" pitchFamily="1" charset="-122"/>
                <a:ea typeface="楷体_GB2312" pitchFamily="1" charset="-122"/>
              </a:rPr>
              <a:t>3.</a:t>
            </a:r>
            <a:r>
              <a:rPr lang="zh-CN" altLang="en-US" sz="2800" b="1" dirty="0">
                <a:solidFill>
                  <a:srgbClr val="0000FF"/>
                </a:solidFill>
                <a:latin typeface="楷体_GB2312" pitchFamily="1" charset="-122"/>
                <a:ea typeface="楷体_GB2312" pitchFamily="1" charset="-122"/>
              </a:rPr>
              <a:t>动态性</a:t>
            </a:r>
            <a:endParaRPr lang="zh-CN" altLang="en-US" sz="2800" b="1" dirty="0">
              <a:solidFill>
                <a:srgbClr val="0000FF"/>
              </a:solidFill>
              <a:latin typeface="楷体_GB2312" pitchFamily="1" charset="-122"/>
              <a:ea typeface="楷体_GB2312" pitchFamily="1" charset="-122"/>
            </a:endParaRPr>
          </a:p>
          <a:p>
            <a:pPr>
              <a:buNone/>
            </a:pPr>
            <a:r>
              <a:rPr lang="en-US" altLang="zh-CN" sz="2800" b="1" dirty="0">
                <a:solidFill>
                  <a:srgbClr val="0000FF"/>
                </a:solidFill>
                <a:latin typeface="楷体_GB2312" pitchFamily="1" charset="-122"/>
                <a:ea typeface="楷体_GB2312" pitchFamily="1" charset="-122"/>
              </a:rPr>
              <a:t>4.</a:t>
            </a:r>
            <a:r>
              <a:rPr lang="zh-CN" altLang="en-US" sz="2800" b="1" dirty="0">
                <a:solidFill>
                  <a:srgbClr val="0000FF"/>
                </a:solidFill>
                <a:latin typeface="楷体_GB2312" pitchFamily="1" charset="-122"/>
                <a:ea typeface="楷体_GB2312" pitchFamily="1" charset="-122"/>
              </a:rPr>
              <a:t>层次性</a:t>
            </a:r>
            <a:endParaRPr lang="zh-CN" altLang="en-US" sz="2800" b="1" dirty="0">
              <a:solidFill>
                <a:srgbClr val="0000FF"/>
              </a:solidFill>
              <a:latin typeface="楷体_GB2312" pitchFamily="1" charset="-122"/>
              <a:ea typeface="楷体_GB2312" pitchFamily="1" charset="-122"/>
            </a:endParaRPr>
          </a:p>
          <a:p>
            <a:pPr>
              <a:buNone/>
            </a:pPr>
            <a:r>
              <a:rPr lang="en-US" altLang="zh-CN" sz="2800" b="1" dirty="0">
                <a:solidFill>
                  <a:srgbClr val="0000FF"/>
                </a:solidFill>
                <a:latin typeface="楷体_GB2312" pitchFamily="1" charset="-122"/>
                <a:ea typeface="楷体_GB2312" pitchFamily="1" charset="-122"/>
              </a:rPr>
              <a:t>5.</a:t>
            </a:r>
            <a:r>
              <a:rPr lang="zh-CN" altLang="en-US" sz="2800" b="1" dirty="0">
                <a:solidFill>
                  <a:srgbClr val="0000FF"/>
                </a:solidFill>
                <a:latin typeface="楷体_GB2312" pitchFamily="1" charset="-122"/>
                <a:ea typeface="楷体_GB2312" pitchFamily="1" charset="-122"/>
              </a:rPr>
              <a:t>兼容性</a:t>
            </a:r>
            <a:endParaRPr lang="zh-CN" altLang="en-US" sz="2800" b="1" dirty="0">
              <a:solidFill>
                <a:srgbClr val="0000FF"/>
              </a:solidFill>
              <a:latin typeface="楷体_GB2312" pitchFamily="1" charset="-122"/>
              <a:ea typeface="楷体_GB2312" pitchFamily="1" charset="-122"/>
            </a:endParaRPr>
          </a:p>
        </p:txBody>
      </p:sp>
      <p:sp>
        <p:nvSpPr>
          <p:cNvPr id="47107" name="文本框 26627"/>
          <p:cNvSpPr txBox="1"/>
          <p:nvPr/>
        </p:nvSpPr>
        <p:spPr>
          <a:xfrm>
            <a:off x="2124075" y="6165850"/>
            <a:ext cx="6121400" cy="496888"/>
          </a:xfrm>
          <a:prstGeom prst="rect">
            <a:avLst/>
          </a:prstGeom>
          <a:noFill/>
          <a:ln w="9525">
            <a:noFill/>
          </a:ln>
        </p:spPr>
        <p:txBody>
          <a:bodyPr lIns="69214" tIns="34606" rIns="69214" bIns="34606" anchor="t">
            <a:spAutoFit/>
          </a:bodyPr>
          <a:p>
            <a:pPr algn="r">
              <a:lnSpc>
                <a:spcPct val="140000"/>
              </a:lnSpc>
              <a:spcBef>
                <a:spcPct val="50000"/>
              </a:spcBef>
            </a:pPr>
            <a:r>
              <a:rPr lang="en-US" altLang="zh-CN" sz="2000" b="1" dirty="0">
                <a:solidFill>
                  <a:srgbClr val="FF6600"/>
                </a:solidFill>
                <a:latin typeface="宋体" panose="02010600030101010101" pitchFamily="2" charset="-122"/>
                <a:ea typeface="宋体" panose="02010600030101010101" pitchFamily="2" charset="-122"/>
              </a:rPr>
              <a:t>1.1  </a:t>
            </a:r>
            <a:r>
              <a:rPr lang="zh-CN" altLang="en-US" sz="2000" b="1" dirty="0">
                <a:solidFill>
                  <a:srgbClr val="FF6600"/>
                </a:solidFill>
                <a:latin typeface="宋体" panose="02010600030101010101" pitchFamily="2" charset="-122"/>
                <a:ea typeface="宋体" panose="02010600030101010101" pitchFamily="2" charset="-122"/>
              </a:rPr>
              <a:t>工程造价的基本概念</a:t>
            </a:r>
            <a:endParaRPr lang="zh-CN" altLang="en-US" sz="2000" b="1" dirty="0">
              <a:solidFill>
                <a:srgbClr val="FF6600"/>
              </a:solidFill>
              <a:latin typeface="宋体" panose="02010600030101010101" pitchFamily="2" charset="-122"/>
              <a:ea typeface="宋体" panose="02010600030101010101" pitchFamily="2" charset="-122"/>
            </a:endParaRPr>
          </a:p>
        </p:txBody>
      </p:sp>
    </p:spTree>
  </p:cSld>
  <p:clrMapOvr>
    <a:masterClrMapping/>
  </p:clrMapOvr>
  <p:transition spd="med">
    <p:cover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27649"/>
          <p:cNvSpPr>
            <a:spLocks noGrp="1"/>
          </p:cNvSpPr>
          <p:nvPr>
            <p:ph type="title"/>
          </p:nvPr>
        </p:nvSpPr>
        <p:spPr>
          <a:prstGeom prst="roundRect">
            <a:avLst>
              <a:gd name="adj" fmla="val 16667"/>
            </a:avLst>
          </a:prstGeom>
        </p:spPr>
        <p:txBody>
          <a:bodyPr anchor="b"/>
          <a:p>
            <a:pPr fontAlgn="base"/>
          </a:p>
        </p:txBody>
      </p:sp>
      <p:sp>
        <p:nvSpPr>
          <p:cNvPr id="48130" name="文本占位符 27650"/>
          <p:cNvSpPr>
            <a:spLocks noGrp="1"/>
          </p:cNvSpPr>
          <p:nvPr>
            <p:ph idx="1"/>
          </p:nvPr>
        </p:nvSpPr>
        <p:spPr/>
        <p:txBody>
          <a:bodyPr anchor="t"/>
          <a:p>
            <a:r>
              <a:rPr lang="zh-CN" altLang="en-US" b="1" dirty="0">
                <a:solidFill>
                  <a:srgbClr val="0000FF"/>
                </a:solidFill>
                <a:latin typeface="楷体_GB2312" pitchFamily="1" charset="-122"/>
                <a:ea typeface="楷体_GB2312" pitchFamily="1" charset="-122"/>
              </a:rPr>
              <a:t>工程造价的职能</a:t>
            </a:r>
            <a:endParaRPr lang="zh-CN" altLang="en-US" b="1" dirty="0">
              <a:solidFill>
                <a:srgbClr val="0000FF"/>
              </a:solidFill>
              <a:latin typeface="楷体_GB2312" pitchFamily="1" charset="-122"/>
              <a:ea typeface="楷体_GB2312" pitchFamily="1" charset="-122"/>
            </a:endParaRPr>
          </a:p>
          <a:p>
            <a:pPr lvl="1">
              <a:buNone/>
            </a:pPr>
            <a:r>
              <a:rPr lang="en-US" altLang="zh-CN" sz="3000" b="1" dirty="0">
                <a:solidFill>
                  <a:srgbClr val="0000FF"/>
                </a:solidFill>
                <a:latin typeface="楷体_GB2312" pitchFamily="1" charset="-122"/>
                <a:ea typeface="楷体_GB2312" pitchFamily="1" charset="-122"/>
              </a:rPr>
              <a:t>1.</a:t>
            </a:r>
            <a:r>
              <a:rPr lang="zh-CN" altLang="en-US" sz="3000" b="1" dirty="0">
                <a:solidFill>
                  <a:srgbClr val="0000FF"/>
                </a:solidFill>
                <a:latin typeface="楷体_GB2312" pitchFamily="1" charset="-122"/>
                <a:ea typeface="楷体_GB2312" pitchFamily="1" charset="-122"/>
              </a:rPr>
              <a:t>预测职能（项目决策、筹资、招投标）</a:t>
            </a:r>
            <a:endParaRPr lang="zh-CN" altLang="en-US" sz="3000" b="1" dirty="0">
              <a:solidFill>
                <a:srgbClr val="0000FF"/>
              </a:solidFill>
              <a:latin typeface="楷体_GB2312" pitchFamily="1" charset="-122"/>
              <a:ea typeface="楷体_GB2312" pitchFamily="1" charset="-122"/>
            </a:endParaRPr>
          </a:p>
          <a:p>
            <a:pPr lvl="1">
              <a:buNone/>
            </a:pPr>
            <a:r>
              <a:rPr lang="en-US" altLang="zh-CN" sz="3000" b="1" dirty="0">
                <a:solidFill>
                  <a:srgbClr val="0000FF"/>
                </a:solidFill>
                <a:latin typeface="楷体_GB2312" pitchFamily="1" charset="-122"/>
                <a:ea typeface="楷体_GB2312" pitchFamily="1" charset="-122"/>
              </a:rPr>
              <a:t>2.</a:t>
            </a:r>
            <a:r>
              <a:rPr lang="zh-CN" altLang="en-US" sz="3000" b="1" dirty="0">
                <a:solidFill>
                  <a:srgbClr val="0000FF"/>
                </a:solidFill>
                <a:latin typeface="楷体_GB2312" pitchFamily="1" charset="-122"/>
                <a:ea typeface="楷体_GB2312" pitchFamily="1" charset="-122"/>
              </a:rPr>
              <a:t>控制职能</a:t>
            </a:r>
            <a:endParaRPr lang="zh-CN" altLang="en-US" sz="3000" b="1" dirty="0">
              <a:solidFill>
                <a:srgbClr val="0000FF"/>
              </a:solidFill>
              <a:latin typeface="楷体_GB2312" pitchFamily="1" charset="-122"/>
              <a:ea typeface="楷体_GB2312" pitchFamily="1" charset="-122"/>
            </a:endParaRPr>
          </a:p>
          <a:p>
            <a:pPr lvl="1">
              <a:buNone/>
            </a:pPr>
            <a:r>
              <a:rPr lang="zh-CN" altLang="en-US" sz="3000" b="1" dirty="0">
                <a:solidFill>
                  <a:srgbClr val="0000FF"/>
                </a:solidFill>
                <a:latin typeface="楷体_GB2312" pitchFamily="1" charset="-122"/>
                <a:ea typeface="楷体_GB2312" pitchFamily="1" charset="-122"/>
              </a:rPr>
              <a:t>投资的控制</a:t>
            </a:r>
            <a:r>
              <a:rPr lang="en-US" altLang="zh-CN" sz="3000" b="1" dirty="0">
                <a:solidFill>
                  <a:srgbClr val="0000FF"/>
                </a:solidFill>
                <a:latin typeface="楷体_GB2312" pitchFamily="1" charset="-122"/>
                <a:ea typeface="楷体_GB2312" pitchFamily="1" charset="-122"/>
              </a:rPr>
              <a:t>——</a:t>
            </a:r>
            <a:r>
              <a:rPr lang="zh-CN" altLang="en-US" sz="3000" b="1" dirty="0">
                <a:solidFill>
                  <a:srgbClr val="0000FF"/>
                </a:solidFill>
                <a:latin typeface="楷体_GB2312" pitchFamily="1" charset="-122"/>
                <a:ea typeface="楷体_GB2312" pitchFamily="1" charset="-122"/>
              </a:rPr>
              <a:t>业主</a:t>
            </a:r>
            <a:endParaRPr lang="zh-CN" altLang="en-US" sz="3000" b="1" dirty="0">
              <a:solidFill>
                <a:srgbClr val="0000FF"/>
              </a:solidFill>
              <a:latin typeface="楷体_GB2312" pitchFamily="1" charset="-122"/>
              <a:ea typeface="楷体_GB2312" pitchFamily="1" charset="-122"/>
            </a:endParaRPr>
          </a:p>
          <a:p>
            <a:pPr lvl="1">
              <a:buNone/>
            </a:pPr>
            <a:r>
              <a:rPr lang="zh-CN" altLang="en-US" sz="3000" b="1" dirty="0">
                <a:solidFill>
                  <a:srgbClr val="0000FF"/>
                </a:solidFill>
                <a:latin typeface="楷体_GB2312" pitchFamily="1" charset="-122"/>
                <a:ea typeface="楷体_GB2312" pitchFamily="1" charset="-122"/>
              </a:rPr>
              <a:t>成本控制</a:t>
            </a:r>
            <a:r>
              <a:rPr lang="en-US" altLang="zh-CN" sz="3000" b="1" dirty="0">
                <a:solidFill>
                  <a:srgbClr val="0000FF"/>
                </a:solidFill>
                <a:latin typeface="楷体_GB2312" pitchFamily="1" charset="-122"/>
                <a:ea typeface="楷体_GB2312" pitchFamily="1" charset="-122"/>
              </a:rPr>
              <a:t>——</a:t>
            </a:r>
            <a:r>
              <a:rPr lang="zh-CN" altLang="en-US" sz="3000" b="1" dirty="0">
                <a:solidFill>
                  <a:srgbClr val="0000FF"/>
                </a:solidFill>
                <a:latin typeface="楷体_GB2312" pitchFamily="1" charset="-122"/>
                <a:ea typeface="楷体_GB2312" pitchFamily="1" charset="-122"/>
              </a:rPr>
              <a:t>承包商</a:t>
            </a:r>
            <a:endParaRPr lang="zh-CN" altLang="en-US" sz="3000" b="1" dirty="0">
              <a:solidFill>
                <a:srgbClr val="0000FF"/>
              </a:solidFill>
              <a:latin typeface="楷体_GB2312" pitchFamily="1" charset="-122"/>
              <a:ea typeface="楷体_GB2312" pitchFamily="1" charset="-122"/>
            </a:endParaRPr>
          </a:p>
          <a:p>
            <a:pPr lvl="1">
              <a:buNone/>
            </a:pPr>
            <a:r>
              <a:rPr lang="en-US" altLang="zh-CN" sz="3000" b="1" dirty="0">
                <a:solidFill>
                  <a:srgbClr val="0000FF"/>
                </a:solidFill>
                <a:latin typeface="楷体_GB2312" pitchFamily="1" charset="-122"/>
                <a:ea typeface="楷体_GB2312" pitchFamily="1" charset="-122"/>
              </a:rPr>
              <a:t>3.</a:t>
            </a:r>
            <a:r>
              <a:rPr lang="zh-CN" altLang="en-US" sz="3000" b="1" dirty="0">
                <a:solidFill>
                  <a:srgbClr val="0000FF"/>
                </a:solidFill>
                <a:latin typeface="楷体_GB2312" pitchFamily="1" charset="-122"/>
                <a:ea typeface="楷体_GB2312" pitchFamily="1" charset="-122"/>
              </a:rPr>
              <a:t>评价职能</a:t>
            </a:r>
            <a:endParaRPr lang="zh-CN" altLang="en-US" sz="3000" b="1" dirty="0">
              <a:solidFill>
                <a:srgbClr val="0000FF"/>
              </a:solidFill>
              <a:latin typeface="楷体_GB2312" pitchFamily="1" charset="-122"/>
              <a:ea typeface="楷体_GB2312" pitchFamily="1" charset="-122"/>
            </a:endParaRPr>
          </a:p>
          <a:p>
            <a:pPr lvl="1">
              <a:buNone/>
            </a:pPr>
            <a:r>
              <a:rPr lang="en-US" altLang="zh-CN" sz="3000" b="1" dirty="0">
                <a:solidFill>
                  <a:srgbClr val="0000FF"/>
                </a:solidFill>
                <a:latin typeface="楷体_GB2312" pitchFamily="1" charset="-122"/>
                <a:ea typeface="楷体_GB2312" pitchFamily="1" charset="-122"/>
              </a:rPr>
              <a:t>4.</a:t>
            </a:r>
            <a:r>
              <a:rPr lang="zh-CN" altLang="en-US" sz="3000" b="1" dirty="0">
                <a:solidFill>
                  <a:srgbClr val="0000FF"/>
                </a:solidFill>
                <a:latin typeface="楷体_GB2312" pitchFamily="1" charset="-122"/>
                <a:ea typeface="楷体_GB2312" pitchFamily="1" charset="-122"/>
              </a:rPr>
              <a:t>调控职能</a:t>
            </a:r>
            <a:r>
              <a:rPr lang="en-US" altLang="zh-CN" sz="3000" b="1" dirty="0">
                <a:solidFill>
                  <a:srgbClr val="0000FF"/>
                </a:solidFill>
                <a:latin typeface="楷体_GB2312" pitchFamily="1" charset="-122"/>
                <a:ea typeface="楷体_GB2312" pitchFamily="1" charset="-122"/>
              </a:rPr>
              <a:t>——</a:t>
            </a:r>
            <a:r>
              <a:rPr lang="zh-CN" altLang="en-US" sz="3000" b="1" dirty="0">
                <a:solidFill>
                  <a:srgbClr val="0000FF"/>
                </a:solidFill>
                <a:latin typeface="楷体_GB2312" pitchFamily="1" charset="-122"/>
                <a:ea typeface="楷体_GB2312" pitchFamily="1" charset="-122"/>
              </a:rPr>
              <a:t>基于市场竞争机制</a:t>
            </a:r>
            <a:endParaRPr lang="zh-CN" altLang="en-US" sz="3000" b="1" dirty="0">
              <a:solidFill>
                <a:srgbClr val="0000FF"/>
              </a:solidFill>
              <a:latin typeface="楷体_GB2312" pitchFamily="1" charset="-122"/>
              <a:ea typeface="楷体_GB2312" pitchFamily="1" charset="-122"/>
            </a:endParaRPr>
          </a:p>
        </p:txBody>
      </p:sp>
    </p:spTree>
  </p:cSld>
  <p:clrMapOvr>
    <a:masterClrMapping/>
  </p:clrMapOvr>
  <p:transition spd="med">
    <p:cover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28673"/>
          <p:cNvSpPr>
            <a:spLocks noGrp="1"/>
          </p:cNvSpPr>
          <p:nvPr>
            <p:ph type="title"/>
          </p:nvPr>
        </p:nvSpPr>
        <p:spPr>
          <a:prstGeom prst="horizontalScroll">
            <a:avLst>
              <a:gd name="adj" fmla="val 12500"/>
            </a:avLst>
          </a:prstGeom>
        </p:spPr>
        <p:txBody>
          <a:bodyPr anchor="b"/>
          <a:p>
            <a:pPr fontAlgn="base"/>
            <a:r>
              <a:rPr lang="zh-CN" altLang="en-US" strike="noStrike" noProof="1"/>
              <a:t>造价员考试历年真题</a:t>
            </a:r>
            <a:endParaRPr lang="zh-CN" altLang="en-US" strike="noStrike" noProof="1"/>
          </a:p>
        </p:txBody>
      </p:sp>
      <p:sp>
        <p:nvSpPr>
          <p:cNvPr id="49154" name="文本占位符 28674"/>
          <p:cNvSpPr>
            <a:spLocks noGrp="1"/>
          </p:cNvSpPr>
          <p:nvPr>
            <p:ph idx="1"/>
          </p:nvPr>
        </p:nvSpPr>
        <p:spPr/>
        <p:txBody>
          <a:bodyPr anchor="t"/>
          <a:p>
            <a:pPr>
              <a:lnSpc>
                <a:spcPct val="80000"/>
              </a:lnSpc>
            </a:pPr>
            <a:r>
              <a:rPr lang="en-US" altLang="zh-CN" sz="2600"/>
              <a:t>1.</a:t>
            </a:r>
            <a:r>
              <a:rPr lang="zh-CN" altLang="en-US" sz="2600"/>
              <a:t>建设项目在开工建设之前要切实做好各项准备工作，但不包括（   ）（</a:t>
            </a:r>
            <a:r>
              <a:rPr lang="en-US" altLang="zh-CN" sz="2600"/>
              <a:t>13</a:t>
            </a:r>
            <a:r>
              <a:rPr lang="zh-CN" altLang="en-US" sz="2600"/>
              <a:t>年造价员真题）</a:t>
            </a:r>
            <a:endParaRPr lang="zh-CN" altLang="en-US" sz="2600"/>
          </a:p>
          <a:p>
            <a:pPr>
              <a:lnSpc>
                <a:spcPct val="80000"/>
              </a:lnSpc>
            </a:pPr>
            <a:endParaRPr lang="zh-CN" altLang="en-US" sz="2600"/>
          </a:p>
          <a:p>
            <a:pPr>
              <a:lnSpc>
                <a:spcPct val="80000"/>
              </a:lnSpc>
            </a:pPr>
            <a:r>
              <a:rPr lang="en-US" altLang="zh-CN" sz="2600"/>
              <a:t>A.</a:t>
            </a:r>
            <a:r>
              <a:rPr lang="zh-CN" altLang="en-US" sz="2600"/>
              <a:t>基坑开挖工作；</a:t>
            </a:r>
            <a:endParaRPr lang="zh-CN" altLang="en-US" sz="2600"/>
          </a:p>
          <a:p>
            <a:pPr>
              <a:lnSpc>
                <a:spcPct val="80000"/>
              </a:lnSpc>
            </a:pPr>
            <a:endParaRPr lang="zh-CN" altLang="en-US" sz="2600"/>
          </a:p>
          <a:p>
            <a:pPr>
              <a:lnSpc>
                <a:spcPct val="80000"/>
              </a:lnSpc>
            </a:pPr>
            <a:r>
              <a:rPr lang="en-US" altLang="zh-CN" sz="2600"/>
              <a:t>B.</a:t>
            </a:r>
            <a:r>
              <a:rPr lang="zh-CN" altLang="en-US" sz="2600"/>
              <a:t>完成施工用水、电、通信、道路等接通工作；</a:t>
            </a:r>
            <a:endParaRPr lang="zh-CN" altLang="en-US" sz="2600"/>
          </a:p>
          <a:p>
            <a:pPr>
              <a:lnSpc>
                <a:spcPct val="80000"/>
              </a:lnSpc>
            </a:pPr>
            <a:endParaRPr lang="zh-CN" altLang="en-US" sz="2600"/>
          </a:p>
          <a:p>
            <a:pPr>
              <a:lnSpc>
                <a:spcPct val="80000"/>
              </a:lnSpc>
            </a:pPr>
            <a:r>
              <a:rPr lang="en-US" altLang="zh-CN" sz="2600"/>
              <a:t>C.</a:t>
            </a:r>
            <a:r>
              <a:rPr lang="zh-CN" altLang="en-US" sz="2600"/>
              <a:t>组织招标选择工程监理单位、承包单位及设备、材料供应商</a:t>
            </a:r>
            <a:endParaRPr lang="zh-CN" altLang="en-US" sz="2600"/>
          </a:p>
          <a:p>
            <a:pPr>
              <a:lnSpc>
                <a:spcPct val="80000"/>
              </a:lnSpc>
            </a:pPr>
            <a:endParaRPr lang="zh-CN" altLang="en-US" sz="2600"/>
          </a:p>
          <a:p>
            <a:pPr>
              <a:lnSpc>
                <a:spcPct val="80000"/>
              </a:lnSpc>
            </a:pPr>
            <a:r>
              <a:rPr lang="en-US" altLang="zh-CN" sz="2600"/>
              <a:t>D.</a:t>
            </a:r>
            <a:r>
              <a:rPr lang="zh-CN" altLang="en-US" sz="2600"/>
              <a:t>准备必要的施工图纸</a:t>
            </a:r>
            <a:endParaRPr lang="zh-CN" altLang="en-US" sz="2600"/>
          </a:p>
        </p:txBody>
      </p:sp>
      <p:sp>
        <p:nvSpPr>
          <p:cNvPr id="49155" name="横卷形 28675"/>
          <p:cNvSpPr/>
          <p:nvPr/>
        </p:nvSpPr>
        <p:spPr>
          <a:xfrm>
            <a:off x="539750" y="549275"/>
            <a:ext cx="4897438" cy="1223963"/>
          </a:xfrm>
          <a:prstGeom prst="horizontalScroll">
            <a:avLst>
              <a:gd name="adj" fmla="val 12500"/>
            </a:avLst>
          </a:prstGeom>
          <a:solidFill>
            <a:srgbClr val="008080">
              <a:alpha val="48000"/>
            </a:srgbClr>
          </a:solidFill>
          <a:ln w="9525" cap="flat" cmpd="sng">
            <a:solidFill>
              <a:schemeClr val="tx1"/>
            </a:solidFill>
            <a:prstDash val="solid"/>
            <a:round/>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29697"/>
          <p:cNvSpPr>
            <a:spLocks noGrp="1"/>
          </p:cNvSpPr>
          <p:nvPr>
            <p:ph type="title"/>
          </p:nvPr>
        </p:nvSpPr>
        <p:spPr/>
        <p:txBody>
          <a:bodyPr anchor="b"/>
          <a:p>
            <a:endParaRPr lang="zh-CN" altLang="zh-CN"/>
          </a:p>
        </p:txBody>
      </p:sp>
      <p:sp>
        <p:nvSpPr>
          <p:cNvPr id="50178" name="文本占位符 29698"/>
          <p:cNvSpPr>
            <a:spLocks noGrp="1"/>
          </p:cNvSpPr>
          <p:nvPr>
            <p:ph idx="1"/>
          </p:nvPr>
        </p:nvSpPr>
        <p:spPr/>
        <p:txBody>
          <a:bodyPr anchor="t"/>
          <a:p>
            <a:r>
              <a:rPr lang="en-US" altLang="zh-CN" sz="2400"/>
              <a:t>2.</a:t>
            </a:r>
            <a:r>
              <a:rPr lang="zh-CN" altLang="en-US" sz="2400"/>
              <a:t>建设工程项目组成中的最小单位是（　）</a:t>
            </a:r>
            <a:endParaRPr lang="zh-CN" altLang="en-US" sz="2400"/>
          </a:p>
          <a:p>
            <a:r>
              <a:rPr lang="zh-CN" altLang="en-US" sz="2400"/>
              <a:t>Ａ．分部工程　　　Ｂ．分项工程　　　</a:t>
            </a:r>
            <a:endParaRPr lang="zh-CN" altLang="en-US" sz="2400"/>
          </a:p>
          <a:p>
            <a:r>
              <a:rPr lang="zh-CN" altLang="en-US" sz="2400"/>
              <a:t>Ｃ．单项工程　　　Ｄ．单位工程</a:t>
            </a:r>
            <a:endParaRPr lang="zh-CN" altLang="en-US" sz="2400"/>
          </a:p>
        </p:txBody>
      </p:sp>
    </p:spTree>
  </p:cSld>
  <p:clrMapOvr>
    <a:masterClrMapping/>
  </p:clrMapOvr>
  <p:transition spd="med">
    <p:cover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30721"/>
          <p:cNvSpPr>
            <a:spLocks noGrp="1"/>
          </p:cNvSpPr>
          <p:nvPr>
            <p:ph type="title"/>
          </p:nvPr>
        </p:nvSpPr>
        <p:spPr>
          <a:xfrm>
            <a:off x="2052638" y="404813"/>
            <a:ext cx="6878637" cy="1216025"/>
          </a:xfrm>
        </p:spPr>
        <p:txBody>
          <a:bodyPr anchor="b"/>
          <a:p>
            <a:r>
              <a:rPr lang="zh-CN" altLang="en-US"/>
              <a:t>上节内容回顾</a:t>
            </a:r>
            <a:endParaRPr lang="zh-CN" altLang="en-US"/>
          </a:p>
        </p:txBody>
      </p:sp>
      <p:sp>
        <p:nvSpPr>
          <p:cNvPr id="51202" name="文本占位符 30722"/>
          <p:cNvSpPr>
            <a:spLocks noGrp="1"/>
          </p:cNvSpPr>
          <p:nvPr>
            <p:ph idx="1"/>
          </p:nvPr>
        </p:nvSpPr>
        <p:spPr>
          <a:xfrm>
            <a:off x="566738" y="1752600"/>
            <a:ext cx="8542337" cy="4267200"/>
          </a:xfrm>
        </p:spPr>
        <p:txBody>
          <a:bodyPr anchor="t"/>
          <a:p>
            <a:pPr>
              <a:lnSpc>
                <a:spcPct val="80000"/>
              </a:lnSpc>
            </a:pPr>
            <a:r>
              <a:rPr lang="en-US" altLang="zh-CN" sz="2600"/>
              <a:t>1.</a:t>
            </a:r>
            <a:r>
              <a:rPr lang="zh-CN" altLang="en-US" sz="2600"/>
              <a:t>工程项目建设程序是工程建设过程客观规律的反应，各个建设阶段（    ）（</a:t>
            </a:r>
            <a:r>
              <a:rPr lang="en-US" altLang="zh-CN" sz="2600"/>
              <a:t>12</a:t>
            </a:r>
            <a:r>
              <a:rPr lang="zh-CN" altLang="en-US" sz="2600"/>
              <a:t>年山东造价员考试真题）</a:t>
            </a:r>
            <a:endParaRPr lang="zh-CN" altLang="en-US" sz="2600"/>
          </a:p>
          <a:p>
            <a:pPr>
              <a:lnSpc>
                <a:spcPct val="80000"/>
              </a:lnSpc>
            </a:pPr>
            <a:endParaRPr lang="zh-CN" altLang="en-US" sz="2600"/>
          </a:p>
          <a:p>
            <a:pPr>
              <a:lnSpc>
                <a:spcPct val="80000"/>
              </a:lnSpc>
            </a:pPr>
            <a:r>
              <a:rPr lang="en-US" altLang="zh-CN" sz="2600"/>
              <a:t>A.</a:t>
            </a:r>
            <a:r>
              <a:rPr lang="zh-CN" altLang="en-US" sz="2600"/>
              <a:t>次序可以颠倒，但不能交叉</a:t>
            </a:r>
            <a:endParaRPr lang="zh-CN" altLang="en-US" sz="2600"/>
          </a:p>
          <a:p>
            <a:pPr>
              <a:lnSpc>
                <a:spcPct val="80000"/>
              </a:lnSpc>
            </a:pPr>
            <a:endParaRPr lang="zh-CN" altLang="en-US" sz="2600"/>
          </a:p>
          <a:p>
            <a:pPr>
              <a:lnSpc>
                <a:spcPct val="80000"/>
              </a:lnSpc>
            </a:pPr>
            <a:r>
              <a:rPr lang="en-US" altLang="zh-CN" sz="2600"/>
              <a:t>B.</a:t>
            </a:r>
            <a:r>
              <a:rPr lang="zh-CN" altLang="en-US" sz="2600"/>
              <a:t>次序不能颠倒，但可以进行合理的交叉</a:t>
            </a:r>
            <a:endParaRPr lang="zh-CN" altLang="en-US" sz="2600"/>
          </a:p>
          <a:p>
            <a:pPr>
              <a:lnSpc>
                <a:spcPct val="80000"/>
              </a:lnSpc>
            </a:pPr>
            <a:endParaRPr lang="zh-CN" altLang="en-US" sz="2600"/>
          </a:p>
          <a:p>
            <a:pPr>
              <a:lnSpc>
                <a:spcPct val="80000"/>
              </a:lnSpc>
            </a:pPr>
            <a:r>
              <a:rPr lang="en-US" altLang="zh-CN" sz="2600"/>
              <a:t>C.</a:t>
            </a:r>
            <a:r>
              <a:rPr lang="zh-CN" altLang="en-US" sz="2600"/>
              <a:t>次序不能颠倒，也不能进行交叉</a:t>
            </a:r>
            <a:endParaRPr lang="zh-CN" altLang="en-US" sz="2600"/>
          </a:p>
          <a:p>
            <a:pPr>
              <a:lnSpc>
                <a:spcPct val="80000"/>
              </a:lnSpc>
            </a:pPr>
            <a:endParaRPr lang="zh-CN" altLang="en-US" sz="2600"/>
          </a:p>
          <a:p>
            <a:pPr>
              <a:lnSpc>
                <a:spcPct val="80000"/>
              </a:lnSpc>
            </a:pPr>
            <a:r>
              <a:rPr lang="en-US" altLang="zh-CN" sz="2600"/>
              <a:t>D.</a:t>
            </a:r>
            <a:r>
              <a:rPr lang="zh-CN" altLang="en-US" sz="2600"/>
              <a:t>次序可以颠倒，同时可以进行合理的交叉</a:t>
            </a:r>
            <a:endParaRPr lang="zh-CN" altLang="en-US"/>
          </a:p>
        </p:txBody>
      </p:sp>
      <p:sp>
        <p:nvSpPr>
          <p:cNvPr id="51203" name="手势箭头 661"/>
          <p:cNvSpPr/>
          <p:nvPr/>
        </p:nvSpPr>
        <p:spPr>
          <a:xfrm>
            <a:off x="36513" y="765175"/>
            <a:ext cx="1511300" cy="735013"/>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1977066053" y="2147483646"/>
              </a:cxn>
              <a:cxn ang="0">
                <a:pos x="2147483646" y="2147483646"/>
              </a:cxn>
              <a:cxn ang="0">
                <a:pos x="2147483646" y="2147483646"/>
              </a:cxn>
            </a:cxnLst>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w="9525" cap="flat" cmpd="sng">
            <a:solidFill>
              <a:schemeClr val="tx1"/>
            </a:solidFill>
            <a:prstDash val="solid"/>
            <a:round/>
            <a:headEnd type="none" w="med" len="med"/>
            <a:tailEnd type="none" w="med" len="med"/>
          </a:ln>
        </p:spPr>
        <p:txBody>
          <a:bodyPr/>
          <a:p>
            <a:endParaRPr lang="zh-CN" altLang="en-US"/>
          </a:p>
        </p:txBody>
      </p:sp>
      <p:sp>
        <p:nvSpPr>
          <p:cNvPr id="51204" name="立方体 30724"/>
          <p:cNvSpPr/>
          <p:nvPr/>
        </p:nvSpPr>
        <p:spPr>
          <a:xfrm>
            <a:off x="2052638" y="692150"/>
            <a:ext cx="3384550" cy="865188"/>
          </a:xfrm>
          <a:prstGeom prst="cube">
            <a:avLst>
              <a:gd name="adj" fmla="val 25000"/>
            </a:avLst>
          </a:prstGeom>
          <a:solidFill>
            <a:schemeClr val="accent1">
              <a:alpha val="42999"/>
            </a:schemeClr>
          </a:solidFill>
          <a:ln w="9525" cap="flat" cmpd="sng">
            <a:solidFill>
              <a:schemeClr val="tx1"/>
            </a:solidFill>
            <a:prstDash val="solid"/>
            <a:miter/>
            <a:headEnd type="none" w="med" len="med"/>
            <a:tailEnd type="none" w="med" len="med"/>
          </a:ln>
        </p:spPr>
        <p:txBody>
          <a:bodyPr anchor="t"/>
          <a:p>
            <a:endParaRPr lang="zh-CN" altLang="en-US">
              <a:latin typeface="Verdana" panose="020B0604030504040204" pitchFamily="2" charset="0"/>
              <a:ea typeface="宋体" panose="02010600030101010101" pitchFamily="2" charset="-122"/>
            </a:endParaRPr>
          </a:p>
        </p:txBody>
      </p:sp>
    </p:spTree>
  </p:cSld>
  <p:clrMapOvr>
    <a:masterClrMapping/>
  </p:clrMapOvr>
  <p:transition spd="med">
    <p:cover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标题 31745"/>
          <p:cNvSpPr>
            <a:spLocks noGrp="1"/>
          </p:cNvSpPr>
          <p:nvPr>
            <p:ph type="title"/>
          </p:nvPr>
        </p:nvSpPr>
        <p:spPr/>
        <p:txBody>
          <a:bodyPr anchor="b"/>
          <a:p>
            <a:r>
              <a:rPr lang="zh-CN" altLang="en-US"/>
              <a:t>多项选择</a:t>
            </a:r>
            <a:endParaRPr lang="zh-CN" altLang="en-US"/>
          </a:p>
        </p:txBody>
      </p:sp>
      <p:sp>
        <p:nvSpPr>
          <p:cNvPr id="52226" name="文本占位符 31746"/>
          <p:cNvSpPr>
            <a:spLocks noGrp="1"/>
          </p:cNvSpPr>
          <p:nvPr>
            <p:ph idx="1"/>
          </p:nvPr>
        </p:nvSpPr>
        <p:spPr>
          <a:xfrm>
            <a:off x="566738" y="1752600"/>
            <a:ext cx="8542337" cy="4267200"/>
          </a:xfrm>
        </p:spPr>
        <p:txBody>
          <a:bodyPr anchor="t"/>
          <a:p>
            <a:r>
              <a:rPr lang="en-US" altLang="zh-CN" sz="2400"/>
              <a:t>1.</a:t>
            </a:r>
            <a:r>
              <a:rPr lang="zh-CN" altLang="en-US" sz="2400"/>
              <a:t>建设工程项目按其建设性质可以划分为（    ）（</a:t>
            </a:r>
            <a:r>
              <a:rPr lang="en-US" altLang="zh-CN" sz="2400"/>
              <a:t>12</a:t>
            </a:r>
            <a:r>
              <a:rPr lang="zh-CN" altLang="en-US" sz="2400"/>
              <a:t>年）</a:t>
            </a:r>
            <a:endParaRPr lang="zh-CN" altLang="en-US" sz="2400"/>
          </a:p>
          <a:p>
            <a:endParaRPr lang="zh-CN" altLang="en-US" sz="2400"/>
          </a:p>
          <a:p>
            <a:r>
              <a:rPr lang="en-US" altLang="zh-CN" sz="2400"/>
              <a:t>A.</a:t>
            </a:r>
            <a:r>
              <a:rPr lang="zh-CN" altLang="en-US" sz="2400"/>
              <a:t>新建项目     </a:t>
            </a:r>
            <a:r>
              <a:rPr lang="en-US" altLang="zh-CN" sz="2400"/>
              <a:t>B.</a:t>
            </a:r>
            <a:r>
              <a:rPr lang="zh-CN" altLang="en-US" sz="2400"/>
              <a:t>扩建项目     </a:t>
            </a:r>
            <a:r>
              <a:rPr lang="en-US" altLang="zh-CN" sz="2400"/>
              <a:t>C.</a:t>
            </a:r>
            <a:r>
              <a:rPr lang="zh-CN" altLang="en-US" sz="2400"/>
              <a:t>恢复项目     </a:t>
            </a:r>
            <a:r>
              <a:rPr lang="en-US" altLang="zh-CN" sz="2400"/>
              <a:t>D.</a:t>
            </a:r>
            <a:r>
              <a:rPr lang="zh-CN" altLang="en-US" sz="2400"/>
              <a:t>迁建项目</a:t>
            </a:r>
            <a:endParaRPr lang="zh-CN" altLang="en-US" sz="2400"/>
          </a:p>
          <a:p>
            <a:endParaRPr lang="zh-CN" altLang="en-US" sz="2400"/>
          </a:p>
          <a:p>
            <a:r>
              <a:rPr lang="en-US" altLang="zh-CN" sz="2400"/>
              <a:t>2.</a:t>
            </a:r>
            <a:r>
              <a:rPr lang="zh-CN" altLang="en-US" sz="2400"/>
              <a:t>以下项目属于单项工程的有（    ）（</a:t>
            </a:r>
            <a:r>
              <a:rPr lang="en-US" altLang="zh-CN" sz="2400"/>
              <a:t>12</a:t>
            </a:r>
            <a:r>
              <a:rPr lang="zh-CN" altLang="en-US" sz="2400"/>
              <a:t>年）</a:t>
            </a:r>
            <a:endParaRPr lang="zh-CN" altLang="en-US" sz="2400"/>
          </a:p>
          <a:p>
            <a:endParaRPr lang="zh-CN" altLang="en-US" sz="2400"/>
          </a:p>
          <a:p>
            <a:r>
              <a:rPr lang="en-US" altLang="zh-CN" sz="2400"/>
              <a:t>A.</a:t>
            </a:r>
            <a:r>
              <a:rPr lang="zh-CN" altLang="en-US" sz="2400"/>
              <a:t>纺织厂织布车间     </a:t>
            </a:r>
            <a:r>
              <a:rPr lang="en-US" altLang="zh-CN" sz="2400"/>
              <a:t>B.</a:t>
            </a:r>
            <a:r>
              <a:rPr lang="zh-CN" altLang="en-US" sz="2400"/>
              <a:t>某大型医院    </a:t>
            </a:r>
            <a:endParaRPr lang="zh-CN" altLang="en-US" sz="2400"/>
          </a:p>
          <a:p>
            <a:r>
              <a:rPr lang="zh-CN" altLang="en-US" sz="2400"/>
              <a:t> </a:t>
            </a:r>
            <a:r>
              <a:rPr lang="en-US" altLang="zh-CN" sz="2400"/>
              <a:t>C.</a:t>
            </a:r>
            <a:r>
              <a:rPr lang="zh-CN" altLang="en-US" sz="2400"/>
              <a:t>某一住宅楼          </a:t>
            </a:r>
            <a:r>
              <a:rPr lang="en-US" altLang="zh-CN" sz="2400"/>
              <a:t>D.</a:t>
            </a:r>
            <a:r>
              <a:rPr lang="zh-CN" altLang="en-US" sz="2400"/>
              <a:t>某教学楼土建工程</a:t>
            </a:r>
            <a:endParaRPr lang="zh-CN" altLang="en-US"/>
          </a:p>
        </p:txBody>
      </p:sp>
    </p:spTree>
  </p:cSld>
  <p:clrMapOvr>
    <a:masterClrMapping/>
  </p:clrMapOvr>
  <p:transition spd="med">
    <p:cover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1"/>
          <p:cNvSpPr>
            <a:spLocks noGrp="1"/>
          </p:cNvSpPr>
          <p:nvPr>
            <p:ph type="ctrTitle"/>
          </p:nvPr>
        </p:nvSpPr>
        <p:spPr/>
        <p:txBody>
          <a:bodyPr anchor="b"/>
          <a:p>
            <a:pPr defTabSz="914400">
              <a:buNone/>
            </a:pPr>
            <a:endParaRPr lang="zh-CN" altLang="en-US" kern="1200" baseline="0">
              <a:latin typeface="+mj-lt"/>
              <a:ea typeface="+mj-ea"/>
              <a:cs typeface="+mj-cs"/>
            </a:endParaRPr>
          </a:p>
        </p:txBody>
      </p:sp>
      <p:sp>
        <p:nvSpPr>
          <p:cNvPr id="10242" name="副标题 2"/>
          <p:cNvSpPr>
            <a:spLocks noGrp="1"/>
          </p:cNvSpPr>
          <p:nvPr>
            <p:ph type="subTitle" idx="1"/>
          </p:nvPr>
        </p:nvSpPr>
        <p:spPr/>
        <p:txBody>
          <a:bodyPr anchor="t"/>
          <a:p>
            <a:pPr defTabSz="914400"/>
            <a:endParaRPr lang="zh-CN" altLang="en-US" kern="1200" baseline="0">
              <a:latin typeface="+mn-lt"/>
              <a:ea typeface="+mn-ea"/>
              <a:cs typeface="+mn-cs"/>
            </a:endParaRPr>
          </a:p>
        </p:txBody>
      </p:sp>
      <p:pic>
        <p:nvPicPr>
          <p:cNvPr id="10243" name="图片 3" descr="柳京饭店"/>
          <p:cNvPicPr>
            <a:picLocks noChangeAspect="1"/>
          </p:cNvPicPr>
          <p:nvPr/>
        </p:nvPicPr>
        <p:blipFill>
          <a:blip r:embed="rId1"/>
          <a:stretch>
            <a:fillRect/>
          </a:stretch>
        </p:blipFill>
        <p:spPr>
          <a:xfrm>
            <a:off x="500063" y="503238"/>
            <a:ext cx="8264525" cy="5937250"/>
          </a:xfrm>
          <a:prstGeom prst="rect">
            <a:avLst/>
          </a:prstGeom>
          <a:noFill/>
          <a:ln w="9525">
            <a:noFill/>
          </a:ln>
        </p:spPr>
      </p:pic>
    </p:spTree>
  </p:cSld>
  <p:clrMapOvr>
    <a:masterClrMapping/>
  </p:clrMapOvr>
  <p:transition spd="med">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1"/>
          <p:cNvSpPr>
            <a:spLocks noGrp="1"/>
          </p:cNvSpPr>
          <p:nvPr>
            <p:ph type="title"/>
          </p:nvPr>
        </p:nvSpPr>
        <p:spPr/>
        <p:txBody>
          <a:bodyPr anchor="b"/>
          <a:p>
            <a:r>
              <a:rPr lang="zh-CN" altLang="en-US"/>
              <a:t>简介</a:t>
            </a:r>
            <a:endParaRPr lang="zh-CN" altLang="en-US"/>
          </a:p>
        </p:txBody>
      </p:sp>
      <p:sp>
        <p:nvSpPr>
          <p:cNvPr id="11266" name="内容占位符 2"/>
          <p:cNvSpPr>
            <a:spLocks noGrp="1"/>
          </p:cNvSpPr>
          <p:nvPr>
            <p:ph idx="1"/>
          </p:nvPr>
        </p:nvSpPr>
        <p:spPr>
          <a:xfrm>
            <a:off x="230188" y="1752600"/>
            <a:ext cx="8685212" cy="4267200"/>
          </a:xfrm>
        </p:spPr>
        <p:txBody>
          <a:bodyPr anchor="t"/>
          <a:p>
            <a:pPr>
              <a:lnSpc>
                <a:spcPct val="115000"/>
              </a:lnSpc>
              <a:spcBef>
                <a:spcPts val="25"/>
              </a:spcBef>
            </a:pPr>
            <a:r>
              <a:rPr lang="zh-CN" altLang="en-US" sz="2400">
                <a:latin typeface="楷体" panose="02010609060101010101" charset="-122"/>
                <a:ea typeface="楷体" panose="02010609060101010101" charset="-122"/>
              </a:rPr>
              <a:t>柳京饭店原来打算成为拥有三千间房间，全球最高之饭店，并预计在1989年开幕。大厦工程1982年起展开，1992年完成结构工程后停工近20年后，于2008年4月恢复兴建。如果建成，它将是世界上最高的饭店、第7高的大楼、还是世界上位于台北、纽约、上海、迪拜和芝加哥以外的又一个高于100层的建筑，并可以额外再拥有世界最高饭店、世界最大金字塔型建筑等2项建筑纪录。柳京饭店平顶后一直是平壤最显眼的地标建筑，不过这个工程在朝鲜成为禁忌，在平壤的地图上都没有柳京饭店的标签。</a:t>
            </a:r>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标题 1"/>
          <p:cNvSpPr>
            <a:spLocks noGrp="1"/>
          </p:cNvSpPr>
          <p:nvPr>
            <p:ph type="ctrTitle"/>
          </p:nvPr>
        </p:nvSpPr>
        <p:spPr/>
        <p:txBody>
          <a:bodyPr anchor="b"/>
          <a:p>
            <a:pPr defTabSz="914400">
              <a:buNone/>
            </a:pPr>
            <a:r>
              <a:rPr lang="zh-CN" altLang="en-US" kern="1200" baseline="0">
                <a:latin typeface="+mj-lt"/>
                <a:ea typeface="+mj-ea"/>
                <a:cs typeface="+mj-cs"/>
              </a:rPr>
              <a:t>建设背景</a:t>
            </a:r>
            <a:endParaRPr lang="zh-CN" altLang="en-US" kern="1200" baseline="0">
              <a:latin typeface="+mj-lt"/>
              <a:ea typeface="+mj-ea"/>
              <a:cs typeface="+mj-cs"/>
            </a:endParaRPr>
          </a:p>
        </p:txBody>
      </p:sp>
      <p:sp>
        <p:nvSpPr>
          <p:cNvPr id="12290" name="副标题 2"/>
          <p:cNvSpPr>
            <a:spLocks noGrp="1"/>
          </p:cNvSpPr>
          <p:nvPr>
            <p:ph type="subTitle" idx="1"/>
          </p:nvPr>
        </p:nvSpPr>
        <p:spPr>
          <a:xfrm>
            <a:off x="228600" y="2552700"/>
            <a:ext cx="8826500" cy="3429000"/>
          </a:xfrm>
        </p:spPr>
        <p:txBody>
          <a:bodyPr anchor="t"/>
          <a:p>
            <a:pPr defTabSz="914400"/>
            <a:r>
              <a:rPr lang="zh-CN" altLang="en-US" sz="2400" kern="1200" baseline="0">
                <a:latin typeface="楷体" panose="02010609060101010101" charset="-122"/>
                <a:ea typeface="楷体" panose="02010609060101010101" charset="-122"/>
                <a:cs typeface="+mn-cs"/>
              </a:rPr>
              <a:t>尽管身为世界上最贫穷的国家之一，这个共产主义的国家​却寻找一切机会向世界吹嘘它的成绩。朝鲜的普通百姓只知道自己的国家远远优越于其他国家的“事实”，而对其他国家的情况几乎一无所知。</a:t>
            </a:r>
            <a:endParaRPr lang="zh-CN" altLang="en-US" sz="2400" kern="1200" baseline="0">
              <a:latin typeface="楷体" panose="02010609060101010101" charset="-122"/>
              <a:ea typeface="楷体" panose="02010609060101010101" charset="-122"/>
              <a:cs typeface="+mn-cs"/>
            </a:endParaRPr>
          </a:p>
          <a:p>
            <a:pPr defTabSz="914400"/>
            <a:r>
              <a:rPr lang="zh-CN" altLang="en-US" sz="2400" kern="1200" baseline="0">
                <a:latin typeface="楷体" panose="02010609060101010101" charset="-122"/>
                <a:ea typeface="楷体" panose="02010609060101010101" charset="-122"/>
                <a:cs typeface="+mn-cs"/>
              </a:rPr>
              <a:t>朝鲜还是一个最喜保密的国家。在朝鲜，与一个外国人接触就可以导致牢狱之灾……甚至更严重。但是，朝鲜首都平壤却存在一个连朝鲜政府都难以掩饰的秘密——“柳京饭店”，要隐藏这个105层高的巨型建筑确非易事。说它是令朝鲜窘迫的标志是因为：它如此巨大却空空如野、占领平壤制高点却荒废着，“柳京饭店”俨然就是在嘲笑着这个自傲国家的公民。</a:t>
            </a:r>
            <a:endParaRPr lang="zh-CN" altLang="en-US" sz="2400" kern="1200" baseline="0">
              <a:latin typeface="楷体" panose="02010609060101010101" charset="-122"/>
              <a:ea typeface="楷体" panose="02010609060101010101" charset="-122"/>
              <a:cs typeface="+mn-cs"/>
            </a:endParaRPr>
          </a:p>
        </p:txBody>
      </p:sp>
    </p:spTree>
  </p:cSld>
  <p:clrMapOvr>
    <a:masterClrMapping/>
  </p:clrMapOvr>
  <p:transition spd="med">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副标题 2"/>
          <p:cNvSpPr>
            <a:spLocks noGrp="1"/>
          </p:cNvSpPr>
          <p:nvPr>
            <p:ph type="subTitle" idx="1"/>
          </p:nvPr>
        </p:nvSpPr>
        <p:spPr>
          <a:xfrm>
            <a:off x="250508" y="805815"/>
            <a:ext cx="8859837" cy="5072063"/>
          </a:xfrm>
        </p:spPr>
        <p:txBody>
          <a:bodyPr anchor="t"/>
          <a:p>
            <a:pPr defTabSz="914400"/>
            <a:r>
              <a:rPr lang="zh-CN" altLang="en-US" sz="2400" kern="1200" baseline="0">
                <a:latin typeface="楷体" panose="02010609060101010101" charset="-122"/>
                <a:ea typeface="楷体" panose="02010609060101010101" charset="-122"/>
                <a:cs typeface="+mn-cs"/>
              </a:rPr>
              <a:t>“柳京饭店”始建于1987年，最初预算花费7.5亿美元，饭店的建设是朝鲜政府对当时“亚洲摩天大楼热”的跟风，尤其是对韩国在新加坡投资兴建“Stamford 饭店”的回应。最初朝鲜政府是想通过“柳京饭店”引进第一批西方投资者，并表示投资者会得到关照，可以在饭店中添设赌场、夜总会等休闲场所。朝鲜政府对“柳京饭店”如此自豪以至于在工程还未动工时就已经将“柳京饭店”加到地图中了，在工程施工期间就发行了吹嘘“饭店”的邮票。“柳京饭店”其兴建背景是：在1976年，仅仅年发电量，朝鲜已经达到了中国的三分之一，而80年的朝鲜人均GNP（未有GDP数据，但在统计上二者差不多）已经超过了2000美元，和韩国差距不大，有能力进行这样的建设，同时也是对韩国在新加坡投资兴建“Stamford 饭店”的回应。</a:t>
            </a:r>
            <a:endParaRPr lang="zh-CN" altLang="en-US" sz="2400" kern="1200" baseline="0">
              <a:latin typeface="楷体" panose="02010609060101010101" charset="-122"/>
              <a:ea typeface="楷体" panose="02010609060101010101" charset="-122"/>
              <a:cs typeface="+mn-cs"/>
            </a:endParaRPr>
          </a:p>
        </p:txBody>
      </p:sp>
    </p:spTree>
  </p:cSld>
  <p:clrMapOvr>
    <a:masterClrMapping/>
  </p:clrMapOvr>
  <p:transition spd="med">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标题 1"/>
          <p:cNvSpPr>
            <a:spLocks noGrp="1"/>
          </p:cNvSpPr>
          <p:nvPr>
            <p:ph type="title"/>
          </p:nvPr>
        </p:nvSpPr>
        <p:spPr/>
        <p:txBody>
          <a:bodyPr anchor="b"/>
          <a:p>
            <a:r>
              <a:rPr lang="zh-CN" altLang="en-US"/>
              <a:t>停工</a:t>
            </a:r>
            <a:endParaRPr lang="zh-CN" altLang="en-US"/>
          </a:p>
        </p:txBody>
      </p:sp>
      <p:sp>
        <p:nvSpPr>
          <p:cNvPr id="14338" name="内容占位符 2"/>
          <p:cNvSpPr>
            <a:spLocks noGrp="1"/>
          </p:cNvSpPr>
          <p:nvPr>
            <p:ph idx="1"/>
          </p:nvPr>
        </p:nvSpPr>
        <p:spPr>
          <a:xfrm>
            <a:off x="306388" y="1752600"/>
            <a:ext cx="8621712" cy="4267200"/>
          </a:xfrm>
        </p:spPr>
        <p:txBody>
          <a:bodyPr anchor="t"/>
          <a:p>
            <a:r>
              <a:rPr lang="zh-CN" altLang="en-US" sz="2400">
                <a:latin typeface="楷体" panose="02010609060101010101" charset="-122"/>
                <a:ea typeface="楷体" panose="02010609060101010101" charset="-122"/>
              </a:rPr>
              <a:t>但苏联崩溃后，由于经济体系的切断，前苏联各加盟共和国经济直线下降，俄罗斯的经济甚至到1999年才企稳。朝鲜由于和苏联各加盟共和国经济联系一样紧密，在这个过程中也一下变为世界上最贫穷的国家之一。 同时，在苏联崩溃后，朝鲜感觉到了不安全，开始研制核武，同时军队员额扩充到110万。经济上无法再支持。于是陷入停工状态。“柳京饭店”建成后准备举行的第一个事件是1989年6月的“世界青少年和学生节”，但等到时间到时，“饭店”却远没有建成。在施工了5年后，建设因各种问题而彻底中止，中止建设的最主要原因是缺少资金和电力。这么多年来，“柳京饭店”的建设从来没有恢复过，项目被彻底遗弃，在楼顶上空留着一座吊车。</a:t>
            </a:r>
            <a:endParaRPr lang="zh-CN" altLang="en-US" sz="2400">
              <a:latin typeface="楷体" panose="02010609060101010101" charset="-122"/>
              <a:ea typeface="楷体" panose="02010609060101010101" charset="-122"/>
            </a:endParaRPr>
          </a:p>
        </p:txBody>
      </p:sp>
    </p:spTree>
  </p:cSld>
  <p:clrMapOvr>
    <a:masterClrMapping/>
  </p:clrMapOvr>
  <p:transition spd="med">
    <p:cover dir="u"/>
  </p:transition>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6657</Words>
  <Application>WPS 演示</Application>
  <PresentationFormat>在屏幕上显示</PresentationFormat>
  <Paragraphs>586</Paragraphs>
  <Slides>46</Slides>
  <Notes>0</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46</vt:i4>
      </vt:variant>
    </vt:vector>
  </HeadingPairs>
  <TitlesOfParts>
    <vt:vector size="65" baseType="lpstr">
      <vt:lpstr>Arial</vt:lpstr>
      <vt:lpstr>宋体</vt:lpstr>
      <vt:lpstr>Wingdings</vt:lpstr>
      <vt:lpstr>Verdana</vt:lpstr>
      <vt:lpstr>黑体</vt:lpstr>
      <vt:lpstr>楷体_GB2312</vt:lpstr>
      <vt:lpstr>Times New Roman</vt:lpstr>
      <vt:lpstr>楷体</vt:lpstr>
      <vt:lpstr>微软雅黑</vt:lpstr>
      <vt:lpstr>Arial Unicode MS</vt:lpstr>
      <vt:lpstr>华文楷体</vt:lpstr>
      <vt:lpstr>隶书</vt:lpstr>
      <vt:lpstr>Arial Black</vt:lpstr>
      <vt:lpstr>Tahoma</vt:lpstr>
      <vt:lpstr>幼圆</vt:lpstr>
      <vt:lpstr>Arial Unicode MS</vt:lpstr>
      <vt:lpstr>新宋体</vt:lpstr>
      <vt:lpstr>Profile</vt:lpstr>
      <vt:lpstr>1_Profile</vt:lpstr>
      <vt:lpstr>PowerPoint 演示文稿</vt:lpstr>
      <vt:lpstr>PowerPoint 演示文稿</vt:lpstr>
      <vt:lpstr>PowerPoint 演示文稿</vt:lpstr>
      <vt:lpstr> 工程造价的控制</vt:lpstr>
      <vt:lpstr>PowerPoint 演示文稿</vt:lpstr>
      <vt:lpstr>简介</vt:lpstr>
      <vt:lpstr>建设背景</vt:lpstr>
      <vt:lpstr>PowerPoint 演示文稿</vt:lpstr>
      <vt:lpstr>停工</vt:lpstr>
      <vt:lpstr>PowerPoint 演示文稿</vt:lpstr>
      <vt:lpstr>复工</vt:lpstr>
      <vt:lpstr>收尾</vt:lpstr>
      <vt:lpstr>完工</vt:lpstr>
      <vt:lpstr>竣工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单元1 工程造价控制基础知识</vt:lpstr>
      <vt:lpstr>1.1工程造价的含义</vt:lpstr>
      <vt:lpstr>PowerPoint 演示文稿</vt:lpstr>
      <vt:lpstr>设备及工器具购置</vt:lpstr>
      <vt:lpstr>建筑安装工程</vt:lpstr>
      <vt:lpstr>PowerPoint 演示文稿</vt:lpstr>
      <vt:lpstr>1.1.2建设项目</vt:lpstr>
      <vt:lpstr>1.1.2建设项目</vt:lpstr>
      <vt:lpstr>按项目的分解进行组合计价</vt:lpstr>
      <vt:lpstr>1.1.2建设项目</vt:lpstr>
      <vt:lpstr>1.1.3工程投资</vt:lpstr>
      <vt:lpstr>1.1.3工程投资</vt:lpstr>
      <vt:lpstr>1.1.3工程投资</vt:lpstr>
      <vt:lpstr>1.1.3工程投资</vt:lpstr>
      <vt:lpstr>1.1.4 工程造价的含义</vt:lpstr>
      <vt:lpstr> 工程造价的含义</vt:lpstr>
      <vt:lpstr>工程造价的含义</vt:lpstr>
      <vt:lpstr>PowerPoint 演示文稿</vt:lpstr>
      <vt:lpstr>1.1.5工程造价的特点</vt:lpstr>
      <vt:lpstr>PowerPoint 演示文稿</vt:lpstr>
      <vt:lpstr>造价员考试历年真题</vt:lpstr>
      <vt:lpstr>PowerPoint 演示文稿</vt:lpstr>
      <vt:lpstr>上节内容回顾</vt:lpstr>
      <vt:lpstr>多项选择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合同管理第三讲</dc:title>
  <dc:creator>zx</dc:creator>
  <cp:lastModifiedBy>小霞</cp:lastModifiedBy>
  <cp:revision>2428</cp:revision>
  <dcterms:created xsi:type="dcterms:W3CDTF">2006-01-17T01:29:00Z</dcterms:created>
  <dcterms:modified xsi:type="dcterms:W3CDTF">2018-12-07T06:38:19Z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2052-11.1.0.8002</vt:lpwstr>
  </property>
</Properties>
</file>