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09" r:id="rId2"/>
    <p:sldId id="818" r:id="rId3"/>
    <p:sldId id="816" r:id="rId4"/>
    <p:sldId id="710" r:id="rId5"/>
    <p:sldId id="713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3DB3B0-91C2-40C9-A889-88ECA537D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0B41526-05EF-459B-9CF5-3545DB4E0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241B53-F981-438B-9290-04F720A86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BAEE-56FC-4F59-8B3E-6E4E5CF79A03}" type="datetimeFigureOut">
              <a:rPr lang="zh-CN" altLang="en-US" smtClean="0"/>
              <a:t>2018/12/4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8FEDE8-CCE3-410C-92DF-2F30D150F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0079CE-F2A4-4A63-9561-5A6E557F6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55F6-5C8B-4B97-9A7E-31F804BC4A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48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9E8CA5-708C-4803-9A9B-394900DD4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847BA02-E1CF-430C-A9B4-84AF3FEFF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377476-4B75-47EA-9716-E1086E158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BAEE-56FC-4F59-8B3E-6E4E5CF79A03}" type="datetimeFigureOut">
              <a:rPr lang="zh-CN" altLang="en-US" smtClean="0"/>
              <a:t>2018/12/4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1A12FA-31BB-4AA6-A23B-1644F5A4C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F5B03F-2641-4993-8D40-0E869CBE8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55F6-5C8B-4B97-9A7E-31F804BC4A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19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E13C610-8FA6-4A37-9FB2-21E4436D0E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D489C2-9A8E-49D0-B203-D2012771C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600EBC-C4A0-4514-9819-F53747CC7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BAEE-56FC-4F59-8B3E-6E4E5CF79A03}" type="datetimeFigureOut">
              <a:rPr lang="zh-CN" altLang="en-US" smtClean="0"/>
              <a:t>2018/12/4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373270-5AB7-494E-A459-69F911C3C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4E8816-011A-4BD7-A9D9-54898C0EF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55F6-5C8B-4B97-9A7E-31F804BC4A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235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162846-56F5-4F37-9CF1-3F7B861E5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C9EDFD-90EF-4B42-9399-814A936A5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C14AE0-7935-42A7-8E66-F456B786F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BAEE-56FC-4F59-8B3E-6E4E5CF79A03}" type="datetimeFigureOut">
              <a:rPr lang="zh-CN" altLang="en-US" smtClean="0"/>
              <a:t>2018/12/4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A64647-E72C-4901-8F89-733E4D370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90FC73-E629-4035-A2C1-76CF88265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55F6-5C8B-4B97-9A7E-31F804BC4A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016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F9C8D9-115A-49A7-A89A-7D2C83866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F93B51-2238-4CE3-9EC0-E2ADA9887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340F7-0511-4AE1-A59B-4888AD09F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BAEE-56FC-4F59-8B3E-6E4E5CF79A03}" type="datetimeFigureOut">
              <a:rPr lang="zh-CN" altLang="en-US" smtClean="0"/>
              <a:t>2018/12/4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55CFDE-904D-4393-ADCB-DB130B5B9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799AC2-21F5-4972-A5E3-53BB51615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55F6-5C8B-4B97-9A7E-31F804BC4A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24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08299A-689C-4197-A4F3-15E958BB0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1F984A-3F90-41FF-9495-F343D792E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CD9D3FB-FAB0-4FD0-8842-8A4A8AD7C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A7CD287-347D-45C8-A16A-5AFE3E242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BAEE-56FC-4F59-8B3E-6E4E5CF79A03}" type="datetimeFigureOut">
              <a:rPr lang="zh-CN" altLang="en-US" smtClean="0"/>
              <a:t>2018/12/4 Tuesday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00F2AA7-B848-4C59-BC1D-8ADBC1AC6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71CD87-BC45-42D4-9512-6BC337E91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55F6-5C8B-4B97-9A7E-31F804BC4A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67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BD28CB-B6E9-4DFA-B161-62172B3DB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678305-6B22-4033-9371-AD0DE22AF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40E6374-407E-450C-BD3C-446116979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8F5DF37-8E32-4AF7-9FDD-04289086D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4C50E4B-2761-4045-AD42-B255DBBFF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DA12E51-F5B8-4D37-9415-FAA7CC33C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BAEE-56FC-4F59-8B3E-6E4E5CF79A03}" type="datetimeFigureOut">
              <a:rPr lang="zh-CN" altLang="en-US" smtClean="0"/>
              <a:t>2018/12/4 Tuesday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3EEB3C0-C046-4851-817D-E43F9E68C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E75CBE4-AAE1-4BB0-9F5B-B351FA388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55F6-5C8B-4B97-9A7E-31F804BC4A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30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11BE54-9F80-4BC3-82D2-A2B0A8206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5957DF-FE83-4660-AE63-BCF275F6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BAEE-56FC-4F59-8B3E-6E4E5CF79A03}" type="datetimeFigureOut">
              <a:rPr lang="zh-CN" altLang="en-US" smtClean="0"/>
              <a:t>2018/12/4 Tuesday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AB93172-B638-45D0-9AC0-4E184357E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3E66765-7806-4B95-9CA4-35642AC4C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55F6-5C8B-4B97-9A7E-31F804BC4A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97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ECEAD0-4A7E-4703-8646-EE5ACC8DF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BAEE-56FC-4F59-8B3E-6E4E5CF79A03}" type="datetimeFigureOut">
              <a:rPr lang="zh-CN" altLang="en-US" smtClean="0"/>
              <a:t>2018/12/4 Tuesday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56747F9-8760-44F6-AA8B-B45687E78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7FA067C-7E87-4761-8D6F-CC8F77971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55F6-5C8B-4B97-9A7E-31F804BC4A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59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623A7A-D33A-4306-8C2A-6363378B6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DA963-4E97-4E6D-ACF2-8E32BF05B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52B1238-7DD3-4D9F-B34B-AB5FAA855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F77BAA-CD70-4CF7-90B0-3BE0A086F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BAEE-56FC-4F59-8B3E-6E4E5CF79A03}" type="datetimeFigureOut">
              <a:rPr lang="zh-CN" altLang="en-US" smtClean="0"/>
              <a:t>2018/12/4 Tuesday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FB57B30-113E-4930-AB52-73684B821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7D2438E-F242-4F80-936D-B3748228D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55F6-5C8B-4B97-9A7E-31F804BC4A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17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04834C-27B3-40D7-8D57-502C09CA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0C51CFB-DCF1-4A1C-BC3E-0EB5E803D7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969A31-D7E5-4529-BA8C-11E038A8A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F48A68-F7E2-4C31-98DF-194508335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BAEE-56FC-4F59-8B3E-6E4E5CF79A03}" type="datetimeFigureOut">
              <a:rPr lang="zh-CN" altLang="en-US" smtClean="0"/>
              <a:t>2018/12/4 Tuesday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F1414FB-9570-4520-AF6C-D8D88090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EA2E44-3620-4950-AA19-E15E440A0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55F6-5C8B-4B97-9A7E-31F804BC4A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76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F7D6161-055B-4160-8A4E-D5AC9E518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9CBF71A-F65E-48AB-BD10-760802F70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F20460-29F1-4A08-BE9E-F71707AC6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EBAEE-56FC-4F59-8B3E-6E4E5CF79A03}" type="datetimeFigureOut">
              <a:rPr lang="zh-CN" altLang="en-US" smtClean="0"/>
              <a:t>2018/12/4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2D3CE9-0DAA-4107-90D6-D1023ECBF6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486999-D11B-443F-AC96-1D0554FC7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A55F6-5C8B-4B97-9A7E-31F804BC4A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88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98187D6-4EC4-4168-80A7-2D7B106BFF9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540148A-7820-4ACF-878A-83BB3176B372}" type="datetime1">
              <a:rPr lang="zh-CN" altLang="en-US"/>
              <a:pPr>
                <a:defRPr/>
              </a:pPr>
              <a:t>2018/12/4 Tuesday</a:t>
            </a:fld>
            <a:endParaRPr lang="en-US" altLang="zh-CN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36875E77-FDFB-435E-8ECC-7023440EE9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5760" y="253218"/>
            <a:ext cx="11408897" cy="6468257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4000" b="1" dirty="0">
                <a:solidFill>
                  <a:srgbClr val="FF3300"/>
                </a:solidFill>
                <a:ea typeface="黑体" panose="02010609060101010101" pitchFamily="49" charset="-122"/>
              </a:rPr>
              <a:t>古代道路</a:t>
            </a:r>
            <a:endParaRPr lang="zh-CN" altLang="en-US" sz="2400" b="1" dirty="0"/>
          </a:p>
          <a:p>
            <a:pPr algn="just" eaLnBrk="1" hangingPunct="1">
              <a:spcBef>
                <a:spcPct val="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3200" b="1" dirty="0"/>
              <a:t>公元前</a:t>
            </a:r>
            <a:r>
              <a:rPr lang="en-US" altLang="zh-CN" sz="3200" b="1" dirty="0"/>
              <a:t>221</a:t>
            </a:r>
            <a:r>
              <a:rPr lang="zh-CN" altLang="en-US" sz="3200" b="1" dirty="0"/>
              <a:t>年，秦始皇统一六国后，大修驰道，颁布“车同轨”法令，使得道路建设得到一个较大的发展。</a:t>
            </a:r>
            <a:r>
              <a:rPr lang="en-US" altLang="zh-CN" sz="3200" b="1" dirty="0"/>
              <a:t>《</a:t>
            </a:r>
            <a:r>
              <a:rPr lang="zh-CN" altLang="en-US" sz="3200" b="1" dirty="0"/>
              <a:t>史记</a:t>
            </a:r>
            <a:r>
              <a:rPr lang="en-US" altLang="zh-CN" sz="3200" b="1" dirty="0"/>
              <a:t>·</a:t>
            </a:r>
            <a:r>
              <a:rPr lang="zh-CN" altLang="en-US" sz="3200" b="1" dirty="0"/>
              <a:t>秦始皇本纪</a:t>
            </a:r>
            <a:r>
              <a:rPr lang="en-US" altLang="zh-CN" sz="3200" b="1" dirty="0"/>
              <a:t>》</a:t>
            </a:r>
            <a:r>
              <a:rPr lang="zh-CN" altLang="en-US" sz="3200" b="1" dirty="0"/>
              <a:t>：“一法度衡石丈尺，车同轨，书同文。”，公元前</a:t>
            </a:r>
            <a:r>
              <a:rPr lang="en-US" altLang="zh-CN" sz="3200" b="1" dirty="0"/>
              <a:t>316</a:t>
            </a:r>
            <a:r>
              <a:rPr lang="zh-CN" altLang="en-US" sz="3200" b="1" dirty="0"/>
              <a:t>年，“秦伐蜀，修金牛道</a:t>
            </a:r>
            <a:r>
              <a:rPr lang="en-US" altLang="zh-CN" sz="3200" b="1" dirty="0"/>
              <a:t>,</a:t>
            </a:r>
            <a:r>
              <a:rPr lang="zh-CN" altLang="en-US" sz="3200" b="1" dirty="0"/>
              <a:t>于绝险之处、傍凿山岩而施板梁为阁”</a:t>
            </a:r>
            <a:r>
              <a:rPr lang="en-US" altLang="zh-CN" sz="3200" b="1" dirty="0"/>
              <a:t>《</a:t>
            </a:r>
            <a:r>
              <a:rPr lang="zh-CN" altLang="en-US" sz="3200" b="1" dirty="0"/>
              <a:t>战国策</a:t>
            </a:r>
            <a:r>
              <a:rPr lang="en-US" altLang="zh-CN" sz="3200" b="1" dirty="0"/>
              <a:t>·</a:t>
            </a:r>
            <a:r>
              <a:rPr lang="zh-CN" altLang="en-US" sz="3200" b="1" dirty="0"/>
              <a:t>秦策</a:t>
            </a:r>
            <a:r>
              <a:rPr lang="en-US" altLang="zh-CN" sz="3200" b="1" dirty="0"/>
              <a:t>》</a:t>
            </a:r>
            <a:r>
              <a:rPr lang="zh-CN" altLang="en-US" sz="3200" b="1" dirty="0"/>
              <a:t>称栈道。秦筑驰道。</a:t>
            </a:r>
          </a:p>
          <a:p>
            <a:pPr algn="just" eaLnBrk="1" hangingPunct="1">
              <a:spcBef>
                <a:spcPct val="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3200" b="1" dirty="0"/>
              <a:t>公元前</a:t>
            </a:r>
            <a:r>
              <a:rPr lang="en-US" altLang="zh-CN" sz="3200" b="1" dirty="0"/>
              <a:t>2</a:t>
            </a:r>
            <a:r>
              <a:rPr lang="zh-CN" altLang="en-US" sz="3200" b="1" dirty="0"/>
              <a:t>世纪，我国通往中亚和欧洲的丝绸之路就开始逐渐发展起来。</a:t>
            </a:r>
          </a:p>
          <a:p>
            <a:pPr algn="just" eaLnBrk="1" hangingPunct="1"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n"/>
            </a:pPr>
            <a:r>
              <a:rPr lang="zh-CN" altLang="en-US" sz="3200" b="1" dirty="0"/>
              <a:t>汉唐通西域，各国商旅兴盛，唐代初步形成了以城市为中心的四通八达的道路网。</a:t>
            </a:r>
          </a:p>
          <a:p>
            <a:pPr algn="just" eaLnBrk="1" hangingPunct="1"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n"/>
            </a:pPr>
            <a:r>
              <a:rPr lang="zh-CN" altLang="en-US" sz="3200" b="1" dirty="0"/>
              <a:t>清代：道路系统一一“官马大路”、“大路”、“小路”，构成从京城到各省城、省城至地方重要城市及重要城市到市镇的三级道路。其中单“官马大路”就长达</a:t>
            </a:r>
            <a:r>
              <a:rPr lang="en-US" altLang="zh-CN" sz="3200" b="1" dirty="0"/>
              <a:t>4000</a:t>
            </a:r>
            <a:r>
              <a:rPr lang="zh-CN" altLang="en-US" sz="3200" b="1" dirty="0"/>
              <a:t>余华里。  </a:t>
            </a:r>
          </a:p>
        </p:txBody>
      </p:sp>
    </p:spTree>
  </p:cSld>
  <p:clrMapOvr>
    <a:masterClrMapping/>
  </p:clrMapOvr>
  <p:transition spd="slow">
    <p:wipe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4" name="Picture 2" descr="2">
            <a:extLst>
              <a:ext uri="{FF2B5EF4-FFF2-40B4-BE49-F238E27FC236}">
                <a16:creationId xmlns:a16="http://schemas.microsoft.com/office/drawing/2014/main" id="{ADCEC40C-A6B7-4C10-BA21-762C2CFF3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7" r="8627"/>
          <a:stretch>
            <a:fillRect/>
          </a:stretch>
        </p:blipFill>
        <p:spPr bwMode="auto">
          <a:xfrm>
            <a:off x="422032" y="255536"/>
            <a:ext cx="4953246" cy="655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515" name="Picture 3" descr="3">
            <a:extLst>
              <a:ext uri="{FF2B5EF4-FFF2-40B4-BE49-F238E27FC236}">
                <a16:creationId xmlns:a16="http://schemas.microsoft.com/office/drawing/2014/main" id="{281AE0A3-77B0-4CEF-918D-F90A37478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244" y="49135"/>
            <a:ext cx="5720349" cy="608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0516" name="Rectangle 4">
            <a:extLst>
              <a:ext uri="{FF2B5EF4-FFF2-40B4-BE49-F238E27FC236}">
                <a16:creationId xmlns:a16="http://schemas.microsoft.com/office/drawing/2014/main" id="{3381D1B1-819E-4D4E-B7A5-F8EFA4B55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2732" y="6330462"/>
            <a:ext cx="4066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——</a:t>
            </a:r>
            <a:r>
              <a:rPr lang="zh-CN" alt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周王城规划的道路系统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8" name="Picture 4" descr="49cd2e09gd5e5efc3d1ce&amp;690">
            <a:extLst>
              <a:ext uri="{FF2B5EF4-FFF2-40B4-BE49-F238E27FC236}">
                <a16:creationId xmlns:a16="http://schemas.microsoft.com/office/drawing/2014/main" id="{392D64CE-F312-4232-B48B-C9E1B35783B3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5453" y="1083520"/>
            <a:ext cx="7124932" cy="55492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8469" name="Text Box 5">
            <a:extLst>
              <a:ext uri="{FF2B5EF4-FFF2-40B4-BE49-F238E27FC236}">
                <a16:creationId xmlns:a16="http://schemas.microsoft.com/office/drawing/2014/main" id="{9772B620-5A1D-48DB-ABA6-C009F8639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588" y="376882"/>
            <a:ext cx="104332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zh-CN" altLang="en-US" sz="2400" b="1" dirty="0">
                <a:solidFill>
                  <a:srgbClr val="FF3300"/>
                </a:solidFill>
              </a:rPr>
              <a:t>秦直道</a:t>
            </a:r>
            <a:r>
              <a:rPr lang="en-US" altLang="zh-CN" sz="2400" b="1" dirty="0"/>
              <a:t>——</a:t>
            </a:r>
            <a:r>
              <a:rPr lang="zh-CN" altLang="en-US" sz="2400" b="1" dirty="0"/>
              <a:t>中国古代历史上的第一条高速公路，修建于公元前</a:t>
            </a:r>
            <a:r>
              <a:rPr lang="en-US" altLang="zh-CN" sz="2400" b="1" dirty="0"/>
              <a:t>212</a:t>
            </a:r>
            <a:r>
              <a:rPr lang="zh-CN" altLang="en-US" sz="2400" b="1" dirty="0"/>
              <a:t>至</a:t>
            </a:r>
            <a:r>
              <a:rPr lang="en-US" altLang="zh-CN" sz="2400" b="1" dirty="0"/>
              <a:t>210</a:t>
            </a:r>
            <a:r>
              <a:rPr lang="zh-CN" altLang="en-US" sz="2400" b="1" dirty="0"/>
              <a:t>年。</a:t>
            </a:r>
          </a:p>
        </p:txBody>
      </p:sp>
      <p:grpSp>
        <p:nvGrpSpPr>
          <p:cNvPr id="562181" name="Group 5">
            <a:extLst>
              <a:ext uri="{FF2B5EF4-FFF2-40B4-BE49-F238E27FC236}">
                <a16:creationId xmlns:a16="http://schemas.microsoft.com/office/drawing/2014/main" id="{CF287D45-0369-47FA-A20B-9A5B128F0103}"/>
              </a:ext>
            </a:extLst>
          </p:cNvPr>
          <p:cNvGrpSpPr>
            <a:grpSpLocks/>
          </p:cNvGrpSpPr>
          <p:nvPr/>
        </p:nvGrpSpPr>
        <p:grpSpPr bwMode="auto">
          <a:xfrm>
            <a:off x="7595294" y="1083520"/>
            <a:ext cx="4418513" cy="5549219"/>
            <a:chOff x="3563" y="26"/>
            <a:chExt cx="2197" cy="4286"/>
          </a:xfrm>
        </p:grpSpPr>
        <p:pic>
          <p:nvPicPr>
            <p:cNvPr id="318472" name="Picture 6" descr="秦直道">
              <a:extLst>
                <a:ext uri="{FF2B5EF4-FFF2-40B4-BE49-F238E27FC236}">
                  <a16:creationId xmlns:a16="http://schemas.microsoft.com/office/drawing/2014/main" id="{4E3DD030-38FC-4A97-A6DD-5643955FE8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" y="26"/>
              <a:ext cx="2172" cy="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8473" name="Text Box 7">
              <a:extLst>
                <a:ext uri="{FF2B5EF4-FFF2-40B4-BE49-F238E27FC236}">
                  <a16:creationId xmlns:a16="http://schemas.microsoft.com/office/drawing/2014/main" id="{8B6D2735-B21C-4391-8D25-A7FAF64D45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" y="3613"/>
              <a:ext cx="1089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600" b="1"/>
                <a:t>淳化梁五帝村</a:t>
              </a:r>
            </a:p>
          </p:txBody>
        </p:sp>
        <p:sp>
          <p:nvSpPr>
            <p:cNvPr id="318474" name="Text Box 8">
              <a:extLst>
                <a:ext uri="{FF2B5EF4-FFF2-40B4-BE49-F238E27FC236}">
                  <a16:creationId xmlns:a16="http://schemas.microsoft.com/office/drawing/2014/main" id="{16296B4E-09E1-47E0-9F51-ADE2933656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9" y="2069"/>
              <a:ext cx="545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600" b="1"/>
                <a:t>定边县</a:t>
              </a:r>
            </a:p>
          </p:txBody>
        </p:sp>
        <p:sp>
          <p:nvSpPr>
            <p:cNvPr id="318475" name="Text Box 9">
              <a:extLst>
                <a:ext uri="{FF2B5EF4-FFF2-40B4-BE49-F238E27FC236}">
                  <a16:creationId xmlns:a16="http://schemas.microsoft.com/office/drawing/2014/main" id="{A834C45F-08AD-4603-BB06-8FDEE1E79A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7" y="892"/>
              <a:ext cx="703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600" b="1"/>
                <a:t>鄂尔多斯</a:t>
              </a:r>
            </a:p>
          </p:txBody>
        </p:sp>
        <p:sp>
          <p:nvSpPr>
            <p:cNvPr id="318476" name="Text Box 10">
              <a:extLst>
                <a:ext uri="{FF2B5EF4-FFF2-40B4-BE49-F238E27FC236}">
                  <a16:creationId xmlns:a16="http://schemas.microsoft.com/office/drawing/2014/main" id="{FDB576C4-7C20-4C51-ABA0-DDF1C05DED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2" y="165"/>
              <a:ext cx="545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600" b="1"/>
                <a:t>包头</a:t>
              </a:r>
            </a:p>
          </p:txBody>
        </p:sp>
      </p:grpSp>
      <p:sp>
        <p:nvSpPr>
          <p:cNvPr id="318477" name="Text Box 13">
            <a:extLst>
              <a:ext uri="{FF2B5EF4-FFF2-40B4-BE49-F238E27FC236}">
                <a16:creationId xmlns:a16="http://schemas.microsoft.com/office/drawing/2014/main" id="{15076FF3-5462-4051-A852-1805FEA66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070" y="6877069"/>
            <a:ext cx="9144000" cy="14779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chemeClr val="tx2"/>
                </a:solidFill>
              </a:rPr>
              <a:t>     秦直道南起京都咸阳军事要地云阳林光宫（今淳化县梁武帝村），北至九原郡（今内蒙古包头市西南孟家湾村），穿越</a:t>
            </a:r>
            <a:r>
              <a:rPr lang="en-US" altLang="zh-CN" dirty="0">
                <a:solidFill>
                  <a:schemeClr val="tx2"/>
                </a:solidFill>
              </a:rPr>
              <a:t>14</a:t>
            </a:r>
            <a:r>
              <a:rPr lang="zh-CN" altLang="en-US" dirty="0">
                <a:solidFill>
                  <a:schemeClr val="tx2"/>
                </a:solidFill>
              </a:rPr>
              <a:t>个县，</a:t>
            </a:r>
            <a:r>
              <a:rPr lang="en-US" altLang="zh-CN" dirty="0">
                <a:solidFill>
                  <a:schemeClr val="tx2"/>
                </a:solidFill>
              </a:rPr>
              <a:t>700</a:t>
            </a:r>
            <a:r>
              <a:rPr lang="zh-CN" altLang="en-US" dirty="0">
                <a:solidFill>
                  <a:schemeClr val="tx2"/>
                </a:solidFill>
              </a:rPr>
              <a:t>多公里，它是秦始皇于公元前</a:t>
            </a:r>
            <a:r>
              <a:rPr lang="en-US" altLang="zh-CN" dirty="0">
                <a:solidFill>
                  <a:schemeClr val="tx2"/>
                </a:solidFill>
              </a:rPr>
              <a:t>212</a:t>
            </a:r>
            <a:r>
              <a:rPr lang="zh-CN" altLang="en-US" dirty="0">
                <a:solidFill>
                  <a:schemeClr val="tx2"/>
                </a:solidFill>
              </a:rPr>
              <a:t>至公元前</a:t>
            </a:r>
            <a:r>
              <a:rPr lang="en-US" altLang="zh-CN" dirty="0">
                <a:solidFill>
                  <a:schemeClr val="tx2"/>
                </a:solidFill>
              </a:rPr>
              <a:t>210</a:t>
            </a:r>
            <a:r>
              <a:rPr lang="zh-CN" altLang="en-US" dirty="0">
                <a:solidFill>
                  <a:schemeClr val="tx2"/>
                </a:solidFill>
              </a:rPr>
              <a:t>年命蒙恬监修的一条重要军事要道。秦直道是专家们的称谓，当地百姓俗称其为“皇上路”“圣人条”。秦直道路面最宽处约</a:t>
            </a:r>
            <a:r>
              <a:rPr lang="en-US" altLang="zh-CN" dirty="0">
                <a:solidFill>
                  <a:schemeClr val="tx2"/>
                </a:solidFill>
              </a:rPr>
              <a:t>60</a:t>
            </a:r>
            <a:r>
              <a:rPr lang="zh-CN" altLang="en-US" dirty="0">
                <a:solidFill>
                  <a:schemeClr val="tx2"/>
                </a:solidFill>
              </a:rPr>
              <a:t>米，一般亦有</a:t>
            </a:r>
            <a:r>
              <a:rPr lang="en-US" altLang="zh-CN" dirty="0">
                <a:solidFill>
                  <a:schemeClr val="tx2"/>
                </a:solidFill>
              </a:rPr>
              <a:t>20</a:t>
            </a:r>
            <a:r>
              <a:rPr lang="zh-CN" altLang="en-US" dirty="0">
                <a:solidFill>
                  <a:schemeClr val="tx2"/>
                </a:solidFill>
              </a:rPr>
              <a:t>米，这在沟壑纵横的黄土高原，建成它并非易事。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076588-E540-46BA-AB01-0B9B85A1232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E07A5B2-D00B-4865-A996-8493A6834ED3}" type="datetime1">
              <a:rPr lang="zh-CN" altLang="en-US"/>
              <a:pPr>
                <a:defRPr/>
              </a:pPr>
              <a:t>2018/12/4 Tuesday</a:t>
            </a:fld>
            <a:endParaRPr lang="en-US" altLang="zh-CN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7DCDC20C-F9D1-41DB-834F-32B65034C2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8506" y="516353"/>
            <a:ext cx="4661658" cy="2480066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rgbClr val="FF3300"/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/>
              <a:t>公元前</a:t>
            </a:r>
            <a:r>
              <a:rPr lang="en-US" altLang="zh-CN" sz="2400" b="1" dirty="0"/>
              <a:t>316</a:t>
            </a:r>
            <a:r>
              <a:rPr lang="zh-CN" altLang="en-US" sz="2400" b="1" dirty="0"/>
              <a:t>年（秦惠文王更元九年），“秦伐蜀，修金牛道，于绝险之处、傍凿山岩而施板梁为阁”。</a:t>
            </a:r>
            <a:r>
              <a:rPr lang="en-US" altLang="zh-CN" sz="2400" b="1" dirty="0"/>
              <a:t>《</a:t>
            </a:r>
            <a:r>
              <a:rPr lang="zh-CN" altLang="en-US" sz="2400" b="1" dirty="0"/>
              <a:t>战国策</a:t>
            </a:r>
            <a:r>
              <a:rPr lang="en-US" altLang="zh-CN" sz="2400" b="1" dirty="0"/>
              <a:t>·</a:t>
            </a:r>
            <a:r>
              <a:rPr lang="zh-CN" altLang="en-US" sz="2400" b="1" dirty="0"/>
              <a:t>秦策</a:t>
            </a:r>
            <a:r>
              <a:rPr lang="en-US" altLang="zh-CN" sz="2400" b="1" dirty="0"/>
              <a:t>》</a:t>
            </a:r>
            <a:r>
              <a:rPr lang="zh-CN" altLang="en-US" sz="2400" b="1" dirty="0"/>
              <a:t>称栈道。</a:t>
            </a:r>
            <a:r>
              <a:rPr lang="zh-CN" altLang="en-US" sz="2400" dirty="0"/>
              <a:t> </a:t>
            </a:r>
            <a:endParaRPr lang="zh-CN" altLang="en-US" sz="2400" b="1" dirty="0"/>
          </a:p>
        </p:txBody>
      </p:sp>
      <p:pic>
        <p:nvPicPr>
          <p:cNvPr id="560133" name="Picture 5" descr="金牛道01">
            <a:extLst>
              <a:ext uri="{FF2B5EF4-FFF2-40B4-BE49-F238E27FC236}">
                <a16:creationId xmlns:a16="http://schemas.microsoft.com/office/drawing/2014/main" id="{6B31BD87-64B9-425B-9C8F-F41F204F6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051" y="0"/>
            <a:ext cx="6016283" cy="309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1160" name="Group 8">
            <a:extLst>
              <a:ext uri="{FF2B5EF4-FFF2-40B4-BE49-F238E27FC236}">
                <a16:creationId xmlns:a16="http://schemas.microsoft.com/office/drawing/2014/main" id="{CD18962D-E7E4-49A3-ADB5-5CADE551164E}"/>
              </a:ext>
            </a:extLst>
          </p:cNvPr>
          <p:cNvGrpSpPr>
            <a:grpSpLocks/>
          </p:cNvGrpSpPr>
          <p:nvPr/>
        </p:nvGrpSpPr>
        <p:grpSpPr bwMode="auto">
          <a:xfrm>
            <a:off x="92071" y="3143250"/>
            <a:ext cx="5703817" cy="3578224"/>
            <a:chOff x="2472" y="1162"/>
            <a:chExt cx="3107" cy="2970"/>
          </a:xfrm>
        </p:grpSpPr>
        <p:pic>
          <p:nvPicPr>
            <p:cNvPr id="96264" name="Picture 9" descr="金牛道04">
              <a:extLst>
                <a:ext uri="{FF2B5EF4-FFF2-40B4-BE49-F238E27FC236}">
                  <a16:creationId xmlns:a16="http://schemas.microsoft.com/office/drawing/2014/main" id="{64FB23DD-BF79-4728-9A81-2B5ADE6EB4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1162"/>
              <a:ext cx="3107" cy="2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65" name="Text Box 10">
              <a:extLst>
                <a:ext uri="{FF2B5EF4-FFF2-40B4-BE49-F238E27FC236}">
                  <a16:creationId xmlns:a16="http://schemas.microsoft.com/office/drawing/2014/main" id="{AC7F7CFE-F854-47B3-B212-D4E890913E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3" y="1162"/>
              <a:ext cx="1133" cy="367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000" b="1">
                  <a:solidFill>
                    <a:srgbClr val="FFFF00"/>
                  </a:solidFill>
                </a:rPr>
                <a:t>金牛道遗迹</a:t>
              </a:r>
            </a:p>
          </p:txBody>
        </p:sp>
      </p:grpSp>
      <p:grpSp>
        <p:nvGrpSpPr>
          <p:cNvPr id="561157" name="Group 5">
            <a:extLst>
              <a:ext uri="{FF2B5EF4-FFF2-40B4-BE49-F238E27FC236}">
                <a16:creationId xmlns:a16="http://schemas.microsoft.com/office/drawing/2014/main" id="{6E5498DB-14C9-48A9-8A89-46CD5FE27646}"/>
              </a:ext>
            </a:extLst>
          </p:cNvPr>
          <p:cNvGrpSpPr>
            <a:grpSpLocks/>
          </p:cNvGrpSpPr>
          <p:nvPr/>
        </p:nvGrpSpPr>
        <p:grpSpPr bwMode="auto">
          <a:xfrm>
            <a:off x="5899051" y="3143249"/>
            <a:ext cx="6016283" cy="3578225"/>
            <a:chOff x="204" y="255"/>
            <a:chExt cx="2607" cy="3356"/>
          </a:xfrm>
        </p:grpSpPr>
        <p:pic>
          <p:nvPicPr>
            <p:cNvPr id="96267" name="Picture 6" descr="金牛道02">
              <a:extLst>
                <a:ext uri="{FF2B5EF4-FFF2-40B4-BE49-F238E27FC236}">
                  <a16:creationId xmlns:a16="http://schemas.microsoft.com/office/drawing/2014/main" id="{57065BB7-748D-4AF4-BFC7-359DF192B0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55"/>
              <a:ext cx="2607" cy="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68" name="Text Box 7">
              <a:extLst>
                <a:ext uri="{FF2B5EF4-FFF2-40B4-BE49-F238E27FC236}">
                  <a16:creationId xmlns:a16="http://schemas.microsoft.com/office/drawing/2014/main" id="{96954752-6F80-4A0E-A2EB-4554784827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7" y="301"/>
              <a:ext cx="680" cy="41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000" b="1">
                  <a:solidFill>
                    <a:srgbClr val="FFFF00"/>
                  </a:solidFill>
                </a:rPr>
                <a:t>古栈道</a:t>
              </a:r>
            </a:p>
          </p:txBody>
        </p:sp>
      </p:grpSp>
    </p:spTree>
  </p:cSld>
  <p:clrMapOvr>
    <a:masterClrMapping/>
  </p:clrMapOvr>
  <p:transition spd="slow">
    <p:wip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6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A68B34-DD1B-4110-A081-00297D029D9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AC70DB2-0E6D-4C7B-98D7-F74A7D743ED5}" type="datetime1">
              <a:rPr lang="zh-CN" altLang="en-US"/>
              <a:pPr>
                <a:defRPr/>
              </a:pPr>
              <a:t>2018/12/4 Tuesday</a:t>
            </a:fld>
            <a:endParaRPr lang="en-US" altLang="zh-CN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5CB7FBAE-A210-4BEB-B8C5-DCD296A048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9489" y="136525"/>
            <a:ext cx="11380763" cy="1213973"/>
          </a:xfrm>
        </p:spPr>
        <p:txBody>
          <a:bodyPr/>
          <a:lstStyle/>
          <a:p>
            <a:pPr algn="just" eaLnBrk="1" hangingPunct="1">
              <a:buClr>
                <a:srgbClr val="FF3300"/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/>
              <a:t>古代丝绸之路起点是中国的长安，长安是汉朝和唐朝的国都，当时各地丝绸和其它商品集中在长安以后，再由各国商人组成商队，爬上陕甘高原，越过乌鞘岭，经过甘肃武威，穿过河西走廊，到达当时的中西交通要道敦煌。</a:t>
            </a:r>
            <a:r>
              <a:rPr lang="zh-CN" altLang="en-US" b="1" dirty="0"/>
              <a:t> </a:t>
            </a:r>
          </a:p>
        </p:txBody>
      </p:sp>
      <p:pic>
        <p:nvPicPr>
          <p:cNvPr id="563205" name="Picture 5" descr="丝绸之路示意图3">
            <a:extLst>
              <a:ext uri="{FF2B5EF4-FFF2-40B4-BE49-F238E27FC236}">
                <a16:creationId xmlns:a16="http://schemas.microsoft.com/office/drawing/2014/main" id="{62CCAED0-0F9D-40E8-8A13-AEE5F0D48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1" y="1350498"/>
            <a:ext cx="11805918" cy="500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441</Words>
  <Application>Microsoft Office PowerPoint</Application>
  <PresentationFormat>宽屏</PresentationFormat>
  <Paragraphs>19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等线</vt:lpstr>
      <vt:lpstr>等线 Light</vt:lpstr>
      <vt:lpstr>Arial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</cp:revision>
  <dcterms:created xsi:type="dcterms:W3CDTF">2018-12-04T12:33:23Z</dcterms:created>
  <dcterms:modified xsi:type="dcterms:W3CDTF">2018-12-04T12:41:02Z</dcterms:modified>
</cp:coreProperties>
</file>