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81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030D41-E8EB-4945-A282-389020DC98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FCD0583-287E-46E9-B084-969994C741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903AEB9-916B-4C0D-ABAD-B6D803C76A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3F24AA7-998E-41DC-9DAD-510C60D5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FFC5244-0945-4068-967C-040611DE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26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6CABCF-9408-4A01-A5F1-BC6A8B1EE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C593A02-D214-4735-AB78-39552ABBF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1F0185-41BC-4632-B99B-F96C6F3D6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E567FE-D184-4ACA-9AE4-2F1F6E5D9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FD837EF-35D9-4401-99EE-536B3E32D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192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B8A2C25-7132-4D28-9D7C-D72163B4E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5C5E5220-653A-46FD-AAE0-25EDEB954C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C32841F-680E-47B3-99E3-08584F04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B145F9-A361-4DF6-99A3-057CDF7725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57A01FA-CCB3-44F9-90FB-0F7A38E56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4997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722576D-82AB-4E5E-906F-62EACE9EE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DDF0D16-4150-42C5-826C-D3717EF0A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7AA0F2-BA32-4BEA-A923-16D570B6F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1793EC-3569-4969-BE08-90739060D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40AAE64-6796-49D3-AD99-4A26E5245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267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FE7A58-A9B3-4DCD-A4F8-AAEA061C4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F7FE684-8C74-4C1E-9D98-91E0F7241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70E788D-EE10-4FF7-85F9-D5E22D5F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5FD926-55D6-4F3D-B07C-E03CC227D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2FBB67-5AA2-4AC1-8DF6-D94BF5C0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412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46018-21CC-43D7-BDC8-B2782A6F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442401A-3CBE-41B5-A486-D365074A6B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8BBA15E-C2D5-4FCA-96CC-6A8A3E60D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4E4BAC-B041-4F74-AF13-E21D64A8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62C4F4-78FA-41D5-89BB-0B997A606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961C82F-3B32-40F5-A490-E3896D983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2263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735F65-780F-4198-AD72-7163946B0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18D32BC-FBCF-49FD-BDD4-F13A1101ED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D0AD0C-4FF2-4006-BE8E-CBDDC78C85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D7354F4D-6E5C-40A2-81B0-8D08B95374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95B853A-CDCC-4854-8D79-E29E3A1B64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4441D0C-9FFF-42A5-8E03-AD9B913F2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6AD681D1-0DF2-4A55-8075-47E0F7618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A9B9C45-16D9-4787-979E-9FF90A5B6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3571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44EB5F-5839-46E7-9BE6-9F9777FCC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6E0DD0C-0ADF-4A25-ABF5-A1A50F069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4D3B6F0-B521-4A9F-899B-DF60E8A3AE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73E93E5-0773-41A1-8B8A-F205881FC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700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F687B38-3C5C-44B0-80B3-D2143717F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1F6EA6D2-3CE2-4AEA-81D3-F09E60D71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1990EA6-26A1-4559-960C-EDBE9238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395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E5CF33C-EBAA-4111-A769-E2D8064D1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0A5FED-FF87-4F7E-9F68-399F5D305A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E922395-EE7C-40B4-904E-F929DFEFFD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7517D8-9B2F-4888-8952-16754D474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E69C65D-045C-498B-BC07-4F1B1806D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7BC45B-A19D-45C3-A156-96D6F607B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297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922B3C-020C-4FB7-9BA1-B975D0015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E1CDCDAA-013A-4E30-9ECA-6FFAFB177D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EAA8D61-0B54-4E1B-B8BB-DA2E591BF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D7234DE-CF79-4EDF-B87F-FBF4D4D4B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EF103B-DC16-4BC1-9E25-B576C5000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99F8B9F-96BA-4629-8ECE-0F9378FDA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524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526BBEE-B2DC-4713-89FD-8D079E05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974B897-DA5F-40E2-995B-F93C874F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460467-96C7-4D07-AFA2-7A62F4F09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1816B-FB66-4ADC-ACC4-18D0CE547A62}" type="datetimeFigureOut">
              <a:rPr lang="zh-CN" altLang="en-US" smtClean="0"/>
              <a:t>2018/12/4 Tuesday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D425689-D5D0-46B4-8B13-CC248B715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B94FC60-D77E-4521-A5CE-60202B906B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69E6A-9767-4B59-93EA-1E6F652A6F0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1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8791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8468" name="Picture 4" descr="49cd2e09gd5e5efc3d1ce&amp;690">
            <a:extLst>
              <a:ext uri="{FF2B5EF4-FFF2-40B4-BE49-F238E27FC236}">
                <a16:creationId xmlns:a16="http://schemas.microsoft.com/office/drawing/2014/main" id="{392D64CE-F312-4232-B48B-C9E1B35783B3}"/>
              </a:ext>
            </a:extLst>
          </p:cNvPr>
          <p:cNvPicPr>
            <a:picLocks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5453" y="1083520"/>
            <a:ext cx="7124932" cy="554921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18469" name="Text Box 5">
            <a:extLst>
              <a:ext uri="{FF2B5EF4-FFF2-40B4-BE49-F238E27FC236}">
                <a16:creationId xmlns:a16="http://schemas.microsoft.com/office/drawing/2014/main" id="{9772B620-5A1D-48DB-ABA6-C009F8639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588" y="376882"/>
            <a:ext cx="10433297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r>
              <a:rPr lang="zh-CN" altLang="en-US" sz="2400" b="1" dirty="0">
                <a:solidFill>
                  <a:srgbClr val="FF3300"/>
                </a:solidFill>
              </a:rPr>
              <a:t>秦直道</a:t>
            </a:r>
            <a:r>
              <a:rPr lang="en-US" altLang="zh-CN" sz="2400" b="1" dirty="0"/>
              <a:t>——</a:t>
            </a:r>
            <a:r>
              <a:rPr lang="zh-CN" altLang="en-US" sz="2400" b="1" dirty="0"/>
              <a:t>中国古代历史上的第一条高速公路，修建于公元前</a:t>
            </a:r>
            <a:r>
              <a:rPr lang="en-US" altLang="zh-CN" sz="2400" b="1" dirty="0"/>
              <a:t>212</a:t>
            </a:r>
            <a:r>
              <a:rPr lang="zh-CN" altLang="en-US" sz="2400" b="1" dirty="0"/>
              <a:t>至</a:t>
            </a:r>
            <a:r>
              <a:rPr lang="en-US" altLang="zh-CN" sz="2400" b="1" dirty="0"/>
              <a:t>210</a:t>
            </a:r>
            <a:r>
              <a:rPr lang="zh-CN" altLang="en-US" sz="2400" b="1" dirty="0"/>
              <a:t>年。</a:t>
            </a:r>
          </a:p>
        </p:txBody>
      </p:sp>
      <p:grpSp>
        <p:nvGrpSpPr>
          <p:cNvPr id="562181" name="Group 5">
            <a:extLst>
              <a:ext uri="{FF2B5EF4-FFF2-40B4-BE49-F238E27FC236}">
                <a16:creationId xmlns:a16="http://schemas.microsoft.com/office/drawing/2014/main" id="{CF287D45-0369-47FA-A20B-9A5B128F0103}"/>
              </a:ext>
            </a:extLst>
          </p:cNvPr>
          <p:cNvGrpSpPr>
            <a:grpSpLocks/>
          </p:cNvGrpSpPr>
          <p:nvPr/>
        </p:nvGrpSpPr>
        <p:grpSpPr bwMode="auto">
          <a:xfrm>
            <a:off x="7595294" y="1083520"/>
            <a:ext cx="4418513" cy="5549219"/>
            <a:chOff x="3563" y="26"/>
            <a:chExt cx="2197" cy="4286"/>
          </a:xfrm>
        </p:grpSpPr>
        <p:pic>
          <p:nvPicPr>
            <p:cNvPr id="318472" name="Picture 6" descr="秦直道">
              <a:extLst>
                <a:ext uri="{FF2B5EF4-FFF2-40B4-BE49-F238E27FC236}">
                  <a16:creationId xmlns:a16="http://schemas.microsoft.com/office/drawing/2014/main" id="{4E3DD030-38FC-4A97-A6DD-5643955FE81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" y="26"/>
              <a:ext cx="2172" cy="4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8473" name="Text Box 7">
              <a:extLst>
                <a:ext uri="{FF2B5EF4-FFF2-40B4-BE49-F238E27FC236}">
                  <a16:creationId xmlns:a16="http://schemas.microsoft.com/office/drawing/2014/main" id="{8B6D2735-B21C-4391-8D25-A7FAF64D4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58" y="3613"/>
              <a:ext cx="1089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600" b="1"/>
                <a:t>淳化梁五帝村</a:t>
              </a:r>
            </a:p>
          </p:txBody>
        </p:sp>
        <p:sp>
          <p:nvSpPr>
            <p:cNvPr id="318474" name="Text Box 8">
              <a:extLst>
                <a:ext uri="{FF2B5EF4-FFF2-40B4-BE49-F238E27FC236}">
                  <a16:creationId xmlns:a16="http://schemas.microsoft.com/office/drawing/2014/main" id="{16296B4E-09E1-47E0-9F51-ADE2933656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59" y="2069"/>
              <a:ext cx="54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600" b="1"/>
                <a:t>定边县</a:t>
              </a:r>
            </a:p>
          </p:txBody>
        </p:sp>
        <p:sp>
          <p:nvSpPr>
            <p:cNvPr id="318475" name="Text Box 9">
              <a:extLst>
                <a:ext uri="{FF2B5EF4-FFF2-40B4-BE49-F238E27FC236}">
                  <a16:creationId xmlns:a16="http://schemas.microsoft.com/office/drawing/2014/main" id="{A834C45F-08AD-4603-BB06-8FDEE1E79A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57" y="892"/>
              <a:ext cx="703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600" b="1"/>
                <a:t>鄂尔多斯</a:t>
              </a:r>
            </a:p>
          </p:txBody>
        </p:sp>
        <p:sp>
          <p:nvSpPr>
            <p:cNvPr id="318476" name="Text Box 10">
              <a:extLst>
                <a:ext uri="{FF2B5EF4-FFF2-40B4-BE49-F238E27FC236}">
                  <a16:creationId xmlns:a16="http://schemas.microsoft.com/office/drawing/2014/main" id="{FDB576C4-7C20-4C51-ABA0-DDF1C05DED4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12" y="165"/>
              <a:ext cx="545" cy="3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2075" tIns="46038" rIns="92075" bIns="46038">
              <a:spAutoFit/>
            </a:bodyPr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1600" b="1"/>
                <a:t>包头</a:t>
              </a:r>
            </a:p>
          </p:txBody>
        </p:sp>
      </p:grpSp>
      <p:sp>
        <p:nvSpPr>
          <p:cNvPr id="318477" name="Text Box 13">
            <a:extLst>
              <a:ext uri="{FF2B5EF4-FFF2-40B4-BE49-F238E27FC236}">
                <a16:creationId xmlns:a16="http://schemas.microsoft.com/office/drawing/2014/main" id="{15076FF3-5462-4051-A852-1805FEA66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6070" y="6877069"/>
            <a:ext cx="9144000" cy="14779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2"/>
                </a:solidFill>
              </a:rPr>
              <a:t>     秦直道南起京都咸阳军事要地云阳林光宫（今淳化县梁武帝村），北至九原郡（今内蒙古包头市西南孟家湾村），穿越</a:t>
            </a:r>
            <a:r>
              <a:rPr lang="en-US" altLang="zh-CN" dirty="0">
                <a:solidFill>
                  <a:schemeClr val="tx2"/>
                </a:solidFill>
              </a:rPr>
              <a:t>14</a:t>
            </a:r>
            <a:r>
              <a:rPr lang="zh-CN" altLang="en-US" dirty="0">
                <a:solidFill>
                  <a:schemeClr val="tx2"/>
                </a:solidFill>
              </a:rPr>
              <a:t>个县，</a:t>
            </a:r>
            <a:r>
              <a:rPr lang="en-US" altLang="zh-CN" dirty="0">
                <a:solidFill>
                  <a:schemeClr val="tx2"/>
                </a:solidFill>
              </a:rPr>
              <a:t>700</a:t>
            </a:r>
            <a:r>
              <a:rPr lang="zh-CN" altLang="en-US" dirty="0">
                <a:solidFill>
                  <a:schemeClr val="tx2"/>
                </a:solidFill>
              </a:rPr>
              <a:t>多公里，它是秦始皇于公元前</a:t>
            </a:r>
            <a:r>
              <a:rPr lang="en-US" altLang="zh-CN" dirty="0">
                <a:solidFill>
                  <a:schemeClr val="tx2"/>
                </a:solidFill>
              </a:rPr>
              <a:t>212</a:t>
            </a:r>
            <a:r>
              <a:rPr lang="zh-CN" altLang="en-US" dirty="0">
                <a:solidFill>
                  <a:schemeClr val="tx2"/>
                </a:solidFill>
              </a:rPr>
              <a:t>至公元前</a:t>
            </a:r>
            <a:r>
              <a:rPr lang="en-US" altLang="zh-CN" dirty="0">
                <a:solidFill>
                  <a:schemeClr val="tx2"/>
                </a:solidFill>
              </a:rPr>
              <a:t>210</a:t>
            </a:r>
            <a:r>
              <a:rPr lang="zh-CN" altLang="en-US" dirty="0">
                <a:solidFill>
                  <a:schemeClr val="tx2"/>
                </a:solidFill>
              </a:rPr>
              <a:t>年命蒙恬监修的一条重要军事要道。秦直道是专家们的称谓，当地百姓俗称其为“皇上路”“圣人条”。秦直道路面最宽处约</a:t>
            </a:r>
            <a:r>
              <a:rPr lang="en-US" altLang="zh-CN" dirty="0">
                <a:solidFill>
                  <a:schemeClr val="tx2"/>
                </a:solidFill>
              </a:rPr>
              <a:t>60</a:t>
            </a:r>
            <a:r>
              <a:rPr lang="zh-CN" altLang="en-US" dirty="0">
                <a:solidFill>
                  <a:schemeClr val="tx2"/>
                </a:solidFill>
              </a:rPr>
              <a:t>米，一般亦有</a:t>
            </a:r>
            <a:r>
              <a:rPr lang="en-US" altLang="zh-CN" dirty="0">
                <a:solidFill>
                  <a:schemeClr val="tx2"/>
                </a:solidFill>
              </a:rPr>
              <a:t>20</a:t>
            </a:r>
            <a:r>
              <a:rPr lang="zh-CN" altLang="en-US" dirty="0">
                <a:solidFill>
                  <a:schemeClr val="tx2"/>
                </a:solidFill>
              </a:rPr>
              <a:t>米，这在沟壑纵横的黄土高原，建成它并非易事。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8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8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8477" grpId="0" animBg="1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141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等线</vt:lpstr>
      <vt:lpstr>等线 Light</vt:lpstr>
      <vt:lpstr>Arial</vt:lpstr>
      <vt:lpstr>Times New Roman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2018-12-04T12:06:00Z</dcterms:created>
  <dcterms:modified xsi:type="dcterms:W3CDTF">2018-12-04T12:11:52Z</dcterms:modified>
</cp:coreProperties>
</file>