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763" r:id="rId3"/>
    <p:sldId id="2798" r:id="rId5"/>
    <p:sldId id="2783" r:id="rId6"/>
    <p:sldId id="2769" r:id="rId7"/>
    <p:sldId id="2799" r:id="rId8"/>
    <p:sldId id="2800" r:id="rId9"/>
    <p:sldId id="2801" r:id="rId10"/>
    <p:sldId id="2802" r:id="rId11"/>
    <p:sldId id="2803" r:id="rId12"/>
    <p:sldId id="2804" r:id="rId13"/>
    <p:sldId id="2805" r:id="rId14"/>
    <p:sldId id="2806" r:id="rId15"/>
    <p:sldId id="2807" r:id="rId16"/>
    <p:sldId id="2808" r:id="rId17"/>
    <p:sldId id="2809" r:id="rId18"/>
    <p:sldId id="2810" r:id="rId19"/>
    <p:sldId id="2811" r:id="rId20"/>
    <p:sldId id="2812" r:id="rId21"/>
    <p:sldId id="2813" r:id="rId22"/>
    <p:sldId id="2814" r:id="rId23"/>
    <p:sldId id="2797" r:id="rId24"/>
    <p:sldId id="2767" r:id="rId25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C0000"/>
    <a:srgbClr val="3A3A3A"/>
    <a:srgbClr val="2A2A2A"/>
    <a:srgbClr val="A06542"/>
    <a:srgbClr val="D9D9D9"/>
    <a:srgbClr val="0237D8"/>
    <a:srgbClr val="662D91"/>
    <a:srgbClr val="FDC80D"/>
    <a:srgbClr val="DFA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2986" autoAdjust="0"/>
  </p:normalViewPr>
  <p:slideViewPr>
    <p:cSldViewPr>
      <p:cViewPr varScale="1">
        <p:scale>
          <a:sx n="64" d="100"/>
          <a:sy n="64" d="100"/>
        </p:scale>
        <p:origin x="-700" y="-72"/>
      </p:cViewPr>
      <p:guideLst>
        <p:guide orient="horz" pos="373"/>
        <p:guide orient="horz" pos="4183"/>
        <p:guide pos="4050"/>
        <p:guide pos="557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2" descr="C:\Users\Administrator\Desktop\9630d017ff9049f5a0327409127ff5b2.PNG"/>
          <p:cNvPicPr>
            <a:picLocks noChangeAspect="1" noChangeArrowheads="1"/>
          </p:cNvPicPr>
          <p:nvPr userDrawn="1"/>
        </p:nvPicPr>
        <p:blipFill>
          <a:blip r:embed="rId2" cstate="print"/>
          <a:srcRect b="24401"/>
          <a:stretch>
            <a:fillRect/>
          </a:stretch>
        </p:blipFill>
        <p:spPr bwMode="auto">
          <a:xfrm>
            <a:off x="10317807" y="6712669"/>
            <a:ext cx="2304256" cy="30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1DC71-FA61-4597-A9C7-0D425CC933B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 cstate="screen"/>
          <a:srcRect r="9481" b="12167"/>
          <a:stretch>
            <a:fillRect/>
          </a:stretch>
        </p:blipFill>
        <p:spPr>
          <a:xfrm>
            <a:off x="448" y="0"/>
            <a:ext cx="7812833" cy="4984477"/>
          </a:xfrm>
          <a:prstGeom prst="rect">
            <a:avLst/>
          </a:prstGeom>
        </p:spPr>
      </p:pic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7000636" y="5669915"/>
            <a:ext cx="509670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altLang="zh-CN" sz="900" cap="all" dirty="0">
                <a:solidFill>
                  <a:srgbClr val="3A3A3A"/>
                </a:solidFill>
                <a:cs typeface="Arial" panose="020B0604020202020204" pitchFamily="34" charset="0"/>
              </a:rPr>
              <a:t>Job summary | | apply | business report shows the | | project business plan</a:t>
            </a:r>
            <a:endParaRPr lang="zh-CN" altLang="en-US" sz="900" cap="all" dirty="0">
              <a:solidFill>
                <a:srgbClr val="3A3A3A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8044206" y="4336405"/>
            <a:ext cx="3073400" cy="80708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>
              <a:buNone/>
            </a:pPr>
            <a:r>
              <a:rPr lang="en-US" altLang="zh-CN" sz="4800" b="1" cap="all" dirty="0" smtClean="0">
                <a:solidFill>
                  <a:srgbClr val="3A3A3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5.5 </a:t>
            </a:r>
            <a:r>
              <a:rPr lang="zh-CN" altLang="en-US" sz="4800" b="1" cap="all" dirty="0" smtClean="0">
                <a:solidFill>
                  <a:srgbClr val="3A3A3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写借条</a:t>
            </a:r>
            <a:endParaRPr lang="zh-CN" altLang="en-US" sz="4800" b="1" cap="all" dirty="0">
              <a:solidFill>
                <a:srgbClr val="3A3A3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29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29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 bwMode="auto">
          <a:xfrm>
            <a:off x="0" y="0"/>
            <a:ext cx="12858750" cy="7232650"/>
            <a:chOff x="0" y="0"/>
            <a:chExt cx="5760" cy="4320"/>
          </a:xfrm>
        </p:grpSpPr>
        <p:pic>
          <p:nvPicPr>
            <p:cNvPr id="17425" name="Picture 17" descr="塔长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0" y="0"/>
              <a:ext cx="5760" cy="875"/>
            </a:xfrm>
            <a:prstGeom prst="rect">
              <a:avLst/>
            </a:prstGeom>
            <a:noFill/>
          </p:spPr>
        </p:pic>
        <p:pic>
          <p:nvPicPr>
            <p:cNvPr id="17426" name="Picture 18" descr="人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4" y="3216"/>
              <a:ext cx="936" cy="1104"/>
            </a:xfrm>
            <a:prstGeom prst="rect">
              <a:avLst/>
            </a:prstGeom>
            <a:noFill/>
          </p:spPr>
        </p:pic>
        <p:pic>
          <p:nvPicPr>
            <p:cNvPr id="17427" name="Picture 19" descr="荷花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4" y="3630"/>
              <a:ext cx="942" cy="690"/>
            </a:xfrm>
            <a:prstGeom prst="rect">
              <a:avLst/>
            </a:prstGeom>
            <a:noFill/>
          </p:spPr>
        </p:pic>
        <p:pic>
          <p:nvPicPr>
            <p:cNvPr id="17428" name="Picture 20" descr="横条红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8" y="890"/>
              <a:ext cx="5027" cy="80"/>
            </a:xfrm>
            <a:prstGeom prst="rect">
              <a:avLst/>
            </a:prstGeom>
            <a:noFill/>
          </p:spPr>
        </p:pic>
        <p:pic>
          <p:nvPicPr>
            <p:cNvPr id="17429" name="Picture 21" descr="荷花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0" y="3702"/>
              <a:ext cx="444" cy="618"/>
            </a:xfrm>
            <a:prstGeom prst="rect">
              <a:avLst/>
            </a:prstGeom>
            <a:noFill/>
          </p:spPr>
        </p:pic>
        <p:sp>
          <p:nvSpPr>
            <p:cNvPr id="17430" name="Line 22"/>
            <p:cNvSpPr>
              <a:spLocks noChangeShapeType="1"/>
            </p:cNvSpPr>
            <p:nvPr/>
          </p:nvSpPr>
          <p:spPr bwMode="auto">
            <a:xfrm flipV="1">
              <a:off x="385" y="3702"/>
              <a:ext cx="4445" cy="4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642938" y="289642"/>
            <a:ext cx="11572875" cy="1048065"/>
          </a:xfrm>
        </p:spPr>
        <p:txBody>
          <a:bodyPr/>
          <a:lstStyle/>
          <a:p>
            <a:r>
              <a:rPr lang="zh-CN" altLang="en-US" sz="6800" b="1" dirty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正 文</a:t>
            </a:r>
            <a:endParaRPr lang="zh-CN" altLang="en-US" sz="6800" b="1" dirty="0">
              <a:solidFill>
                <a:srgbClr val="0066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9024" y="2173144"/>
            <a:ext cx="11392050" cy="1898571"/>
          </a:xfrm>
        </p:spPr>
        <p:txBody>
          <a:bodyPr/>
          <a:lstStyle/>
          <a:p>
            <a:pPr marL="765175" indent="-765175">
              <a:buNone/>
            </a:pPr>
            <a:r>
              <a:rPr lang="zh-CN" altLang="en-US" sz="5000" b="1" dirty="0">
                <a:ea typeface="楷体_GB2312" pitchFamily="49" charset="-122"/>
                <a:sym typeface="Wingdings" panose="05000000000000000000" pitchFamily="2" charset="2"/>
              </a:rPr>
              <a:t>汉字大写：</a:t>
            </a:r>
            <a:endParaRPr lang="zh-CN" altLang="en-US" sz="5000" b="1" dirty="0">
              <a:ea typeface="楷体_GB2312" pitchFamily="49" charset="-122"/>
              <a:sym typeface="Wingdings" panose="05000000000000000000" pitchFamily="2" charset="2"/>
            </a:endParaRPr>
          </a:p>
          <a:p>
            <a:pPr marL="765175" indent="-765175">
              <a:buFontTx/>
              <a:buAutoNum type="arabicPlain"/>
            </a:pPr>
            <a:r>
              <a:rPr lang="en-US" altLang="zh-CN" sz="5000" b="1" dirty="0">
                <a:solidFill>
                  <a:srgbClr val="006600"/>
                </a:solidFill>
              </a:rPr>
              <a:t>2  3  4  5  6  7  8  9  0  </a:t>
            </a:r>
            <a:r>
              <a:rPr lang="zh-CN" altLang="en-US" sz="5000" b="1" dirty="0">
                <a:solidFill>
                  <a:srgbClr val="006600"/>
                </a:solidFill>
              </a:rPr>
              <a:t>十 百 千</a:t>
            </a:r>
            <a:endParaRPr lang="zh-CN" altLang="en-US" sz="5000" b="1" dirty="0">
              <a:solidFill>
                <a:srgbClr val="006600"/>
              </a:solidFill>
            </a:endParaRPr>
          </a:p>
          <a:p>
            <a:pPr marL="765175" indent="-765175">
              <a:buNone/>
            </a:pPr>
            <a:endParaRPr lang="en-US" altLang="zh-CN" sz="5000" b="1" dirty="0">
              <a:sym typeface="Wingdings" panose="05000000000000000000" pitchFamily="2" charset="2"/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759024" y="3996375"/>
            <a:ext cx="11392050" cy="91077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14803" tIns="57401" rIns="114803" bIns="57401"/>
          <a:lstStyle/>
          <a:p>
            <a:pPr marL="765175" indent="-765175">
              <a:spcBef>
                <a:spcPct val="20000"/>
              </a:spcBef>
            </a:pPr>
            <a:r>
              <a:rPr lang="zh-CN" altLang="en-US" sz="5000" b="1" dirty="0">
                <a:solidFill>
                  <a:srgbClr val="CC0099"/>
                </a:solidFill>
              </a:rPr>
              <a:t>壹贰叁肆 伍 陆柒捌玖 零 拾 佰 仟</a:t>
            </a:r>
            <a:endParaRPr lang="zh-CN" altLang="en-US" sz="5000" b="1" dirty="0">
              <a:solidFill>
                <a:srgbClr val="CC0099"/>
              </a:solidFill>
            </a:endParaRPr>
          </a:p>
          <a:p>
            <a:pPr marL="765175" indent="-765175">
              <a:spcBef>
                <a:spcPct val="20000"/>
              </a:spcBef>
            </a:pPr>
            <a:endParaRPr lang="en-US" altLang="zh-CN" sz="5000" b="1" dirty="0"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76" name="Picture 20" descr="塔长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"/>
            <a:ext cx="12858750" cy="1464947"/>
          </a:xfrm>
          <a:prstGeom prst="rect">
            <a:avLst/>
          </a:prstGeom>
          <a:noFill/>
        </p:spPr>
      </p:pic>
      <p:pic>
        <p:nvPicPr>
          <p:cNvPr id="45077" name="Picture 21" descr="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4644" y="4071714"/>
            <a:ext cx="3574107" cy="3160936"/>
          </a:xfrm>
          <a:prstGeom prst="rect">
            <a:avLst/>
          </a:prstGeom>
          <a:noFill/>
        </p:spPr>
      </p:pic>
      <p:pic>
        <p:nvPicPr>
          <p:cNvPr id="45078" name="Picture 22" descr="荷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0591" y="6077436"/>
            <a:ext cx="2102941" cy="1155215"/>
          </a:xfrm>
          <a:prstGeom prst="rect">
            <a:avLst/>
          </a:prstGeom>
          <a:noFill/>
        </p:spPr>
      </p:pic>
      <p:pic>
        <p:nvPicPr>
          <p:cNvPr id="45079" name="Picture 23" descr="横条红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724" y="1490060"/>
            <a:ext cx="11222385" cy="133938"/>
          </a:xfrm>
          <a:prstGeom prst="rect">
            <a:avLst/>
          </a:prstGeom>
          <a:noFill/>
        </p:spPr>
      </p:pic>
      <p:pic>
        <p:nvPicPr>
          <p:cNvPr id="45080" name="Picture 24" descr="荷花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024" y="6197980"/>
            <a:ext cx="991195" cy="1034671"/>
          </a:xfrm>
          <a:prstGeom prst="rect">
            <a:avLst/>
          </a:prstGeom>
          <a:noFill/>
        </p:spPr>
      </p:pic>
      <p:sp>
        <p:nvSpPr>
          <p:cNvPr id="45081" name="Line 25"/>
          <p:cNvSpPr>
            <a:spLocks noChangeShapeType="1"/>
          </p:cNvSpPr>
          <p:nvPr/>
        </p:nvSpPr>
        <p:spPr bwMode="auto">
          <a:xfrm flipV="1">
            <a:off x="859484" y="6197979"/>
            <a:ext cx="9923115" cy="6697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</a:ln>
          <a:effectLst/>
        </p:spPr>
        <p:txBody>
          <a:bodyPr lIns="114803" tIns="57401" rIns="114803" bIns="57401"/>
          <a:lstStyle/>
          <a:p>
            <a:endParaRPr lang="zh-CN" alt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658565" y="502268"/>
            <a:ext cx="11572875" cy="1063133"/>
          </a:xfrm>
        </p:spPr>
        <p:txBody>
          <a:bodyPr/>
          <a:lstStyle/>
          <a:p>
            <a:r>
              <a:rPr lang="zh-CN" altLang="en-US" sz="6800" b="1" dirty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正 文</a:t>
            </a:r>
            <a:endParaRPr lang="zh-CN" altLang="en-US" sz="6800" b="1" dirty="0">
              <a:solidFill>
                <a:srgbClr val="0066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66243" y="2400838"/>
            <a:ext cx="10630793" cy="1746217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zh-CN" altLang="en-US" b="1">
                <a:latin typeface="Arial" panose="020B0604020202020204"/>
                <a:ea typeface="楷体_GB2312" pitchFamily="49" charset="-122"/>
              </a:rPr>
              <a:t>“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何时还</a:t>
            </a:r>
            <a:r>
              <a:rPr lang="zh-CN" altLang="en-US" b="1">
                <a:latin typeface="Arial" panose="020B0604020202020204"/>
                <a:ea typeface="楷体_GB2312" pitchFamily="49" charset="-122"/>
              </a:rPr>
              <a:t>”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如写明还期，日期要明确。</a:t>
            </a:r>
            <a:endParaRPr lang="zh-CN" altLang="en-US" b="1">
              <a:latin typeface="楷体_GB2312" pitchFamily="49" charset="-122"/>
              <a:ea typeface="楷体_GB2312" pitchFamily="49" charset="-122"/>
            </a:endParaRPr>
          </a:p>
          <a:p>
            <a:pPr>
              <a:buFontTx/>
              <a:buNone/>
            </a:pPr>
            <a:r>
              <a:rPr lang="en-US" altLang="zh-CN" b="1"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、内容末尾用（     ）结束，以防添加内容。</a:t>
            </a:r>
            <a:endParaRPr lang="zh-CN" altLang="en-US" b="1">
              <a:sym typeface="Wingdings" panose="05000000000000000000" pitchFamily="2" charset="2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944541" y="2789225"/>
            <a:ext cx="1620738" cy="6830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14803" tIns="57401" rIns="114803" bIns="57401"/>
          <a:lstStyle/>
          <a:p>
            <a:pPr marL="430530" indent="-430530">
              <a:spcBef>
                <a:spcPct val="20000"/>
              </a:spcBef>
            </a:pPr>
            <a:r>
              <a:rPr lang="zh-CN" altLang="en-US" sz="4000" b="1" dirty="0">
                <a:solidFill>
                  <a:srgbClr val="006600"/>
                </a:solidFill>
                <a:ea typeface="楷体_GB2312" pitchFamily="49" charset="-122"/>
              </a:rPr>
              <a:t>此据</a:t>
            </a:r>
            <a:endParaRPr lang="zh-CN" altLang="en-US" sz="4000" b="1" dirty="0">
              <a:solidFill>
                <a:srgbClr val="006600"/>
              </a:solidFill>
              <a:ea typeface="楷体_GB2312" pitchFamily="49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 bwMode="auto">
          <a:xfrm>
            <a:off x="0" y="0"/>
            <a:ext cx="12858750" cy="7232650"/>
            <a:chOff x="0" y="0"/>
            <a:chExt cx="5760" cy="4320"/>
          </a:xfrm>
        </p:grpSpPr>
        <p:pic>
          <p:nvPicPr>
            <p:cNvPr id="19484" name="Picture 28" descr="塔长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0" y="0"/>
              <a:ext cx="5760" cy="875"/>
            </a:xfrm>
            <a:prstGeom prst="rect">
              <a:avLst/>
            </a:prstGeom>
            <a:noFill/>
          </p:spPr>
        </p:pic>
        <p:pic>
          <p:nvPicPr>
            <p:cNvPr id="19485" name="Picture 29" descr="人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4" y="3216"/>
              <a:ext cx="936" cy="1104"/>
            </a:xfrm>
            <a:prstGeom prst="rect">
              <a:avLst/>
            </a:prstGeom>
            <a:noFill/>
          </p:spPr>
        </p:pic>
        <p:pic>
          <p:nvPicPr>
            <p:cNvPr id="19486" name="Picture 30" descr="荷花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4" y="3630"/>
              <a:ext cx="942" cy="690"/>
            </a:xfrm>
            <a:prstGeom prst="rect">
              <a:avLst/>
            </a:prstGeom>
            <a:noFill/>
          </p:spPr>
        </p:pic>
        <p:pic>
          <p:nvPicPr>
            <p:cNvPr id="19487" name="Picture 31" descr="横条红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8" y="890"/>
              <a:ext cx="5027" cy="80"/>
            </a:xfrm>
            <a:prstGeom prst="rect">
              <a:avLst/>
            </a:prstGeom>
            <a:noFill/>
          </p:spPr>
        </p:pic>
        <p:pic>
          <p:nvPicPr>
            <p:cNvPr id="19488" name="Picture 32" descr="荷花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0" y="3702"/>
              <a:ext cx="444" cy="618"/>
            </a:xfrm>
            <a:prstGeom prst="rect">
              <a:avLst/>
            </a:prstGeom>
            <a:noFill/>
          </p:spPr>
        </p:pic>
        <p:sp>
          <p:nvSpPr>
            <p:cNvPr id="19489" name="Line 33"/>
            <p:cNvSpPr>
              <a:spLocks noChangeShapeType="1"/>
            </p:cNvSpPr>
            <p:nvPr/>
          </p:nvSpPr>
          <p:spPr bwMode="auto">
            <a:xfrm flipV="1">
              <a:off x="385" y="3702"/>
              <a:ext cx="4445" cy="4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658565" y="502268"/>
            <a:ext cx="11572875" cy="1063133"/>
          </a:xfrm>
        </p:spPr>
        <p:txBody>
          <a:bodyPr/>
          <a:lstStyle/>
          <a:p>
            <a:r>
              <a:rPr lang="zh-CN" altLang="en-US" sz="6800" b="1" dirty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落 款</a:t>
            </a:r>
            <a:endParaRPr lang="zh-CN" altLang="en-US" sz="6800" b="1" dirty="0">
              <a:solidFill>
                <a:srgbClr val="0066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62633" y="2097804"/>
            <a:ext cx="11443395" cy="3494106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一、落款位置：正文（</a:t>
            </a:r>
            <a:r>
              <a:rPr lang="zh-CN" altLang="en-US" b="1" dirty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      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）。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pPr>
              <a:buFontTx/>
              <a:buNone/>
            </a:pP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二、落款内容：两部分组成。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pPr>
              <a:buFontTx/>
              <a:buNone/>
            </a:pPr>
            <a:r>
              <a:rPr lang="en-US" altLang="zh-CN" b="1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、借钱或借物人的（</a:t>
            </a:r>
            <a:r>
              <a:rPr lang="zh-CN" altLang="en-US" b="1" dirty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）。（</a:t>
            </a:r>
            <a:r>
              <a:rPr lang="zh-CN" altLang="en-US" b="1" dirty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      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）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pPr>
              <a:buFontTx/>
              <a:buNone/>
            </a:pPr>
            <a:r>
              <a:rPr lang="en-US" altLang="zh-CN" b="1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、写借条的（</a:t>
            </a:r>
            <a:r>
              <a:rPr lang="zh-CN" altLang="en-US" b="1" dirty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）。（</a:t>
            </a:r>
            <a:r>
              <a:rPr lang="zh-CN" altLang="en-US" b="1" dirty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      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zh-CN" altLang="en-US" b="1" dirty="0"/>
              <a:t>  </a:t>
            </a:r>
            <a:endParaRPr lang="zh-CN" altLang="en-US" b="1" dirty="0"/>
          </a:p>
          <a:p>
            <a:pPr>
              <a:buFontTx/>
              <a:buNone/>
            </a:pPr>
            <a:endParaRPr lang="en-US" altLang="zh-CN" b="1" dirty="0">
              <a:sym typeface="Wingdings" panose="05000000000000000000" pitchFamily="2" charset="2"/>
            </a:endParaRP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4989215" y="3616325"/>
            <a:ext cx="2225725" cy="6830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14803" tIns="57401" rIns="114803" bIns="57401"/>
          <a:lstStyle/>
          <a:p>
            <a:pPr marL="430530" indent="-430530">
              <a:spcBef>
                <a:spcPct val="20000"/>
              </a:spcBef>
            </a:pPr>
            <a:r>
              <a:rPr lang="zh-CN" altLang="en-US" sz="4000" b="1" dirty="0">
                <a:solidFill>
                  <a:srgbClr val="006600"/>
                </a:solidFill>
                <a:ea typeface="楷体_GB2312" pitchFamily="49" charset="-122"/>
              </a:rPr>
              <a:t>下一行</a:t>
            </a:r>
            <a:endParaRPr lang="zh-CN" altLang="en-US" sz="4000" b="1" dirty="0">
              <a:solidFill>
                <a:srgbClr val="006600"/>
              </a:solidFill>
              <a:ea typeface="楷体_GB2312" pitchFamily="49" charset="-122"/>
              <a:sym typeface="Wingdings" panose="05000000000000000000" pitchFamily="2" charset="2"/>
            </a:endParaRP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3189015" y="3544317"/>
            <a:ext cx="1620738" cy="6830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14803" tIns="57401" rIns="114803" bIns="57401"/>
          <a:lstStyle/>
          <a:p>
            <a:pPr marL="430530" indent="-430530">
              <a:spcBef>
                <a:spcPct val="20000"/>
              </a:spcBef>
            </a:pPr>
            <a:r>
              <a:rPr lang="zh-CN" altLang="en-US" sz="4000" b="1" dirty="0">
                <a:solidFill>
                  <a:srgbClr val="006600"/>
                </a:solidFill>
                <a:ea typeface="楷体_GB2312" pitchFamily="49" charset="-122"/>
              </a:rPr>
              <a:t>日期</a:t>
            </a:r>
            <a:endParaRPr lang="zh-CN" altLang="en-US" sz="4000" b="1" dirty="0">
              <a:solidFill>
                <a:srgbClr val="006600"/>
              </a:solidFill>
              <a:ea typeface="楷体_GB2312" pitchFamily="49" charset="-122"/>
              <a:sym typeface="Wingdings" panose="05000000000000000000" pitchFamily="2" charset="2"/>
            </a:endParaRP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6069335" y="3040261"/>
            <a:ext cx="2227957" cy="6830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14803" tIns="57401" rIns="114803" bIns="57401"/>
          <a:lstStyle/>
          <a:p>
            <a:pPr marL="430530" indent="-430530">
              <a:spcBef>
                <a:spcPct val="20000"/>
              </a:spcBef>
            </a:pPr>
            <a:r>
              <a:rPr lang="zh-CN" altLang="en-US" sz="4000" b="1" dirty="0">
                <a:solidFill>
                  <a:srgbClr val="006600"/>
                </a:solidFill>
                <a:ea typeface="楷体_GB2312" pitchFamily="49" charset="-122"/>
              </a:rPr>
              <a:t>上一行</a:t>
            </a:r>
            <a:endParaRPr lang="zh-CN" altLang="en-US" sz="4000" b="1" dirty="0">
              <a:solidFill>
                <a:srgbClr val="006600"/>
              </a:solidFill>
              <a:ea typeface="楷体_GB2312" pitchFamily="49" charset="-122"/>
              <a:sym typeface="Wingdings" panose="05000000000000000000" pitchFamily="2" charset="2"/>
            </a:endParaRPr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4341143" y="3040261"/>
            <a:ext cx="1620738" cy="6830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14803" tIns="57401" rIns="114803" bIns="57401"/>
          <a:lstStyle/>
          <a:p>
            <a:pPr marL="430530" indent="-430530">
              <a:spcBef>
                <a:spcPct val="20000"/>
              </a:spcBef>
            </a:pPr>
            <a:r>
              <a:rPr lang="zh-CN" altLang="en-US" sz="4000" b="1" dirty="0">
                <a:solidFill>
                  <a:srgbClr val="006600"/>
                </a:solidFill>
                <a:ea typeface="楷体_GB2312" pitchFamily="49" charset="-122"/>
              </a:rPr>
              <a:t>名字</a:t>
            </a:r>
            <a:endParaRPr lang="zh-CN" altLang="en-US" sz="4000" b="1" dirty="0">
              <a:solidFill>
                <a:srgbClr val="006600"/>
              </a:solidFill>
              <a:ea typeface="楷体_GB2312" pitchFamily="49" charset="-122"/>
              <a:sym typeface="Wingdings" panose="05000000000000000000" pitchFamily="2" charset="2"/>
            </a:endParaRP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4485159" y="2032149"/>
            <a:ext cx="2127497" cy="6830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14803" tIns="57401" rIns="114803" bIns="57401"/>
          <a:lstStyle/>
          <a:p>
            <a:pPr marL="430530" indent="-430530">
              <a:spcBef>
                <a:spcPct val="20000"/>
              </a:spcBef>
            </a:pPr>
            <a:r>
              <a:rPr lang="zh-CN" altLang="en-US" sz="4000" b="1" dirty="0">
                <a:solidFill>
                  <a:srgbClr val="006600"/>
                </a:solidFill>
                <a:ea typeface="楷体_GB2312" pitchFamily="49" charset="-122"/>
                <a:sym typeface="Wingdings" panose="05000000000000000000" pitchFamily="2" charset="2"/>
              </a:rPr>
              <a:t>右下角</a:t>
            </a:r>
            <a:endParaRPr lang="zh-CN" altLang="en-US" sz="4000" b="1" dirty="0">
              <a:solidFill>
                <a:srgbClr val="006600"/>
              </a:solidFill>
              <a:ea typeface="楷体_GB2312" pitchFamily="49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8" grpId="0"/>
      <p:bldP spid="19479" grpId="0"/>
      <p:bldP spid="19480" grpId="0"/>
      <p:bldP spid="19481" grpId="0"/>
      <p:bldP spid="194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 bwMode="auto">
          <a:xfrm>
            <a:off x="0" y="0"/>
            <a:ext cx="12858750" cy="7232650"/>
            <a:chOff x="0" y="0"/>
            <a:chExt cx="5760" cy="4320"/>
          </a:xfrm>
        </p:grpSpPr>
        <p:pic>
          <p:nvPicPr>
            <p:cNvPr id="57360" name="Picture 16" descr="塔长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0" y="0"/>
              <a:ext cx="5760" cy="875"/>
            </a:xfrm>
            <a:prstGeom prst="rect">
              <a:avLst/>
            </a:prstGeom>
            <a:noFill/>
          </p:spPr>
        </p:pic>
        <p:pic>
          <p:nvPicPr>
            <p:cNvPr id="57361" name="Picture 17" descr="人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4" y="3216"/>
              <a:ext cx="936" cy="1104"/>
            </a:xfrm>
            <a:prstGeom prst="rect">
              <a:avLst/>
            </a:prstGeom>
            <a:noFill/>
          </p:spPr>
        </p:pic>
        <p:pic>
          <p:nvPicPr>
            <p:cNvPr id="57362" name="Picture 18" descr="荷花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4" y="3630"/>
              <a:ext cx="942" cy="690"/>
            </a:xfrm>
            <a:prstGeom prst="rect">
              <a:avLst/>
            </a:prstGeom>
            <a:noFill/>
          </p:spPr>
        </p:pic>
        <p:pic>
          <p:nvPicPr>
            <p:cNvPr id="57363" name="Picture 19" descr="横条红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8" y="890"/>
              <a:ext cx="5027" cy="80"/>
            </a:xfrm>
            <a:prstGeom prst="rect">
              <a:avLst/>
            </a:prstGeom>
            <a:noFill/>
          </p:spPr>
        </p:pic>
        <p:pic>
          <p:nvPicPr>
            <p:cNvPr id="57364" name="Picture 20" descr="荷花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0" y="3702"/>
              <a:ext cx="444" cy="618"/>
            </a:xfrm>
            <a:prstGeom prst="rect">
              <a:avLst/>
            </a:prstGeom>
            <a:noFill/>
          </p:spPr>
        </p:pic>
        <p:sp>
          <p:nvSpPr>
            <p:cNvPr id="57365" name="Line 21"/>
            <p:cNvSpPr>
              <a:spLocks noChangeShapeType="1"/>
            </p:cNvSpPr>
            <p:nvPr/>
          </p:nvSpPr>
          <p:spPr bwMode="auto">
            <a:xfrm flipV="1">
              <a:off x="385" y="3702"/>
              <a:ext cx="4445" cy="4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7350" name="Rectangle 6"/>
          <p:cNvSpPr>
            <a:spLocks noGrp="1" noChangeArrowheads="1"/>
          </p:cNvSpPr>
          <p:nvPr>
            <p:ph type="title"/>
          </p:nvPr>
        </p:nvSpPr>
        <p:spPr>
          <a:xfrm>
            <a:off x="658565" y="502268"/>
            <a:ext cx="11572875" cy="1063133"/>
          </a:xfrm>
        </p:spPr>
        <p:txBody>
          <a:bodyPr/>
          <a:lstStyle/>
          <a:p>
            <a:r>
              <a:rPr lang="zh-CN" altLang="en-US" sz="6800" b="1" dirty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落 款</a:t>
            </a:r>
            <a:endParaRPr lang="zh-CN" altLang="en-US" sz="6800" b="1" dirty="0">
              <a:solidFill>
                <a:srgbClr val="0066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735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58565" y="1945449"/>
            <a:ext cx="11572875" cy="3599583"/>
          </a:xfrm>
          <a:noFill/>
        </p:spPr>
        <p:txBody>
          <a:bodyPr/>
          <a:lstStyle/>
          <a:p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三、落款要求：</a:t>
            </a:r>
            <a:endParaRPr lang="zh-CN" altLang="en-US" b="1"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b="1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、署名：必须是借钱物方的姓名，并且还要跟身份证一致。不能写小名或外号等。</a:t>
            </a:r>
            <a:endParaRPr lang="zh-CN" altLang="en-US" b="1"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b="1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、日期：年月日要写全，年份不能简写。</a:t>
            </a:r>
            <a:endParaRPr lang="zh-CN" altLang="en-US" b="1"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b="1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、落款处按右手食指手印更稳妥。</a:t>
            </a:r>
            <a:endParaRPr lang="zh-CN" altLang="en-US" b="1"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 descr="2753029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60823" y="0"/>
            <a:ext cx="9610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8625" y="611092"/>
            <a:ext cx="11787188" cy="4773214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CN" b="1" dirty="0">
                <a:solidFill>
                  <a:srgbClr val="FF66FF"/>
                </a:solidFill>
              </a:rPr>
              <a:t> </a:t>
            </a:r>
            <a:r>
              <a:rPr lang="zh-CN" altLang="en-US" sz="3500" b="1" dirty="0">
                <a:solidFill>
                  <a:srgbClr val="FF0000"/>
                </a:solidFill>
              </a:rPr>
              <a:t>借 条</a:t>
            </a:r>
            <a:endParaRPr lang="zh-CN" altLang="en-US" sz="35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3500" b="1" dirty="0"/>
              <a:t>          今借到</a:t>
            </a:r>
            <a:r>
              <a:rPr lang="zh-CN" altLang="en-US" sz="3500" b="1" dirty="0">
                <a:solidFill>
                  <a:srgbClr val="FF0000"/>
                </a:solidFill>
              </a:rPr>
              <a:t>李乌有</a:t>
            </a:r>
            <a:r>
              <a:rPr lang="en-US" altLang="zh-CN" sz="3500" b="1" dirty="0"/>
              <a:t>(</a:t>
            </a:r>
            <a:r>
              <a:rPr lang="zh-CN" altLang="en-US" sz="3500" b="1" dirty="0">
                <a:solidFill>
                  <a:srgbClr val="FF0000"/>
                </a:solidFill>
              </a:rPr>
              <a:t>身份证号码</a:t>
            </a:r>
            <a:r>
              <a:rPr lang="zh-CN" altLang="en-US" sz="3500" b="1" dirty="0"/>
              <a:t>：</a:t>
            </a:r>
            <a:r>
              <a:rPr lang="en-US" altLang="zh-CN" sz="3500" b="1" dirty="0"/>
              <a:t>130582XXXXX)</a:t>
            </a:r>
            <a:r>
              <a:rPr lang="zh-CN" altLang="en-US" sz="3500" b="1" dirty="0"/>
              <a:t>现金</a:t>
            </a:r>
            <a:r>
              <a:rPr lang="zh-CN" altLang="en-US" sz="3500" b="1" dirty="0">
                <a:solidFill>
                  <a:srgbClr val="FF0000"/>
                </a:solidFill>
              </a:rPr>
              <a:t>人民币伍拾肆万陆仟圆整</a:t>
            </a:r>
            <a:r>
              <a:rPr lang="en-US" altLang="zh-CN" sz="3500" b="1" dirty="0"/>
              <a:t>(546000</a:t>
            </a:r>
            <a:r>
              <a:rPr lang="zh-CN" altLang="en-US" sz="3500" b="1" dirty="0"/>
              <a:t>元</a:t>
            </a:r>
            <a:r>
              <a:rPr lang="en-US" altLang="zh-CN" sz="3500" b="1" dirty="0"/>
              <a:t>) </a:t>
            </a:r>
            <a:r>
              <a:rPr lang="zh-CN" altLang="en-US" sz="3500" b="1" dirty="0"/>
              <a:t>，</a:t>
            </a:r>
            <a:r>
              <a:rPr lang="zh-CN" altLang="en-US" sz="3500" b="1" dirty="0">
                <a:solidFill>
                  <a:srgbClr val="FF0000"/>
                </a:solidFill>
              </a:rPr>
              <a:t>年利</a:t>
            </a:r>
            <a:r>
              <a:rPr lang="en-US" altLang="zh-CN" sz="3500" b="1" dirty="0"/>
              <a:t>8%</a:t>
            </a:r>
            <a:r>
              <a:rPr lang="zh-CN" altLang="en-US" sz="3500" b="1" dirty="0"/>
              <a:t>，</a:t>
            </a:r>
            <a:r>
              <a:rPr lang="en-US" altLang="zh-CN" sz="3500" b="1" dirty="0">
                <a:solidFill>
                  <a:srgbClr val="FF0000"/>
                </a:solidFill>
              </a:rPr>
              <a:t>2014</a:t>
            </a:r>
            <a:r>
              <a:rPr lang="zh-CN" altLang="en-US" sz="3500" b="1" dirty="0">
                <a:solidFill>
                  <a:srgbClr val="FF0000"/>
                </a:solidFill>
              </a:rPr>
              <a:t>年</a:t>
            </a:r>
            <a:r>
              <a:rPr lang="en-US" altLang="zh-CN" sz="3500" b="1" dirty="0">
                <a:solidFill>
                  <a:srgbClr val="FF0000"/>
                </a:solidFill>
              </a:rPr>
              <a:t>4</a:t>
            </a:r>
            <a:r>
              <a:rPr lang="zh-CN" altLang="en-US" sz="3500" b="1" dirty="0">
                <a:solidFill>
                  <a:srgbClr val="FF0000"/>
                </a:solidFill>
              </a:rPr>
              <a:t>月</a:t>
            </a:r>
            <a:r>
              <a:rPr lang="en-US" altLang="zh-CN" sz="3500" b="1" dirty="0">
                <a:solidFill>
                  <a:srgbClr val="FF0000"/>
                </a:solidFill>
              </a:rPr>
              <a:t>12</a:t>
            </a:r>
            <a:r>
              <a:rPr lang="zh-CN" altLang="en-US" sz="3500" b="1" dirty="0">
                <a:solidFill>
                  <a:srgbClr val="FF0000"/>
                </a:solidFill>
              </a:rPr>
              <a:t>日前</a:t>
            </a:r>
            <a:r>
              <a:rPr lang="zh-CN" altLang="en-US" sz="3500" b="1" dirty="0"/>
              <a:t>本息一并归还。</a:t>
            </a:r>
            <a:endParaRPr lang="zh-CN" altLang="en-US" sz="35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3500" b="1" dirty="0"/>
              <a:t>         此据</a:t>
            </a:r>
            <a:endParaRPr lang="zh-CN" altLang="en-US" sz="35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3500" b="1" dirty="0"/>
              <a:t>                                 借款人：陈何乡（签字  </a:t>
            </a:r>
            <a:r>
              <a:rPr lang="zh-CN" altLang="en-US" sz="3500" b="1" dirty="0">
                <a:solidFill>
                  <a:srgbClr val="FF0000"/>
                </a:solidFill>
              </a:rPr>
              <a:t>按印</a:t>
            </a:r>
            <a:r>
              <a:rPr lang="zh-CN" altLang="en-US" sz="3500" b="1" dirty="0"/>
              <a:t>）</a:t>
            </a:r>
            <a:endParaRPr lang="zh-CN" altLang="en-US" sz="35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3500" b="1" dirty="0"/>
              <a:t>                                   </a:t>
            </a:r>
            <a:r>
              <a:rPr lang="en-US" altLang="zh-CN" sz="3500" b="1" dirty="0"/>
              <a:t>(</a:t>
            </a:r>
            <a:r>
              <a:rPr lang="zh-CN" altLang="en-US" sz="3500" b="1" dirty="0">
                <a:solidFill>
                  <a:srgbClr val="FF0000"/>
                </a:solidFill>
              </a:rPr>
              <a:t>身份证号码</a:t>
            </a:r>
            <a:r>
              <a:rPr lang="zh-CN" altLang="en-US" sz="3500" b="1" dirty="0"/>
              <a:t>：</a:t>
            </a:r>
            <a:r>
              <a:rPr lang="en-US" altLang="zh-CN" sz="3500" b="1" dirty="0"/>
              <a:t>13058219XX)</a:t>
            </a:r>
            <a:endParaRPr lang="en-US" altLang="zh-CN" sz="35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3500" b="1" dirty="0"/>
              <a:t>                                            2013</a:t>
            </a:r>
            <a:r>
              <a:rPr lang="zh-CN" altLang="en-US" sz="3500" b="1" dirty="0"/>
              <a:t>年</a:t>
            </a:r>
            <a:r>
              <a:rPr lang="en-US" altLang="zh-CN" sz="3500" b="1" dirty="0"/>
              <a:t>10</a:t>
            </a:r>
            <a:r>
              <a:rPr lang="zh-CN" altLang="en-US" sz="3500" b="1" dirty="0"/>
              <a:t>月</a:t>
            </a:r>
            <a:r>
              <a:rPr lang="en-US" altLang="zh-CN" sz="3500" b="1" dirty="0"/>
              <a:t>12</a:t>
            </a:r>
            <a:r>
              <a:rPr lang="zh-CN" altLang="en-US" sz="3500" b="1" dirty="0"/>
              <a:t>日</a:t>
            </a:r>
            <a:endParaRPr lang="zh-CN" altLang="en-US" sz="3500" b="1" dirty="0"/>
          </a:p>
          <a:p>
            <a:pPr>
              <a:buFontTx/>
              <a:buNone/>
            </a:pPr>
            <a:endParaRPr lang="en-US" altLang="zh-CN" b="1" dirty="0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455414" y="351588"/>
            <a:ext cx="11787188" cy="6881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  <p:txBody>
          <a:bodyPr wrap="none" lIns="114803" tIns="57401" rIns="114803" bIns="57401" anchor="ctr"/>
          <a:lstStyle/>
          <a:p>
            <a:endParaRPr lang="zh-CN" altLang="en-US"/>
          </a:p>
        </p:txBody>
      </p:sp>
      <p:sp>
        <p:nvSpPr>
          <p:cNvPr id="48132" name="AutoShape 4"/>
          <p:cNvSpPr/>
          <p:nvPr/>
        </p:nvSpPr>
        <p:spPr bwMode="auto">
          <a:xfrm>
            <a:off x="10074921" y="502267"/>
            <a:ext cx="2143125" cy="642902"/>
          </a:xfrm>
          <a:prstGeom prst="borderCallout2">
            <a:avLst>
              <a:gd name="adj1" fmla="val 18750"/>
              <a:gd name="adj2" fmla="val -5000"/>
              <a:gd name="adj3" fmla="val 18750"/>
              <a:gd name="adj4" fmla="val -61565"/>
              <a:gd name="adj5" fmla="val 210940"/>
              <a:gd name="adj6" fmla="val -170315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</a:ln>
          <a:effectLst/>
        </p:spPr>
        <p:txBody>
          <a:bodyPr lIns="114803" tIns="57401" rIns="114803" bIns="57401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b="1" dirty="0"/>
              <a:t>⑹</a:t>
            </a:r>
            <a:r>
              <a:rPr lang="zh-CN" altLang="en-US" b="1" dirty="0">
                <a:ea typeface="黑体" panose="02010609060101010101" pitchFamily="49" charset="-122"/>
              </a:rPr>
              <a:t>避免他人添加内容</a:t>
            </a: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48133" name="AutoShape 5"/>
          <p:cNvSpPr/>
          <p:nvPr/>
        </p:nvSpPr>
        <p:spPr bwMode="auto">
          <a:xfrm>
            <a:off x="7163842" y="391769"/>
            <a:ext cx="2035969" cy="441995"/>
          </a:xfrm>
          <a:prstGeom prst="borderCallout2">
            <a:avLst>
              <a:gd name="adj1" fmla="val 27273"/>
              <a:gd name="adj2" fmla="val -5264"/>
              <a:gd name="adj3" fmla="val 27273"/>
              <a:gd name="adj4" fmla="val -5264"/>
              <a:gd name="adj5" fmla="val 224620"/>
              <a:gd name="adj6" fmla="val -18861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</a:ln>
          <a:effectLst/>
        </p:spPr>
        <p:txBody>
          <a:bodyPr lIns="114803" tIns="57401" rIns="114803" bIns="57401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b="1"/>
              <a:t>⑶</a:t>
            </a:r>
            <a:r>
              <a:rPr lang="zh-CN" altLang="en-US" b="1">
                <a:ea typeface="黑体" panose="02010609060101010101" pitchFamily="49" charset="-122"/>
              </a:rPr>
              <a:t>避免重名</a:t>
            </a:r>
            <a:endParaRPr lang="zh-CN" altLang="en-US" b="1">
              <a:ea typeface="黑体" panose="02010609060101010101" pitchFamily="49" charset="-122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altLang="zh-CN" b="1">
              <a:ea typeface="黑体" panose="02010609060101010101" pitchFamily="49" charset="-122"/>
            </a:endParaRPr>
          </a:p>
        </p:txBody>
      </p:sp>
      <p:sp>
        <p:nvSpPr>
          <p:cNvPr id="48134" name="AutoShape 6"/>
          <p:cNvSpPr/>
          <p:nvPr/>
        </p:nvSpPr>
        <p:spPr bwMode="auto">
          <a:xfrm>
            <a:off x="7947422" y="4754798"/>
            <a:ext cx="3214688" cy="642902"/>
          </a:xfrm>
          <a:prstGeom prst="borderCallout2">
            <a:avLst>
              <a:gd name="adj1" fmla="val 18750"/>
              <a:gd name="adj2" fmla="val 103333"/>
              <a:gd name="adj3" fmla="val 18750"/>
              <a:gd name="adj4" fmla="val 106111"/>
              <a:gd name="adj5" fmla="val -404949"/>
              <a:gd name="adj6" fmla="val 108958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</a:ln>
          <a:effectLst/>
        </p:spPr>
        <p:txBody>
          <a:bodyPr lIns="114803" tIns="57401" rIns="114803" bIns="57401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b="1" dirty="0"/>
              <a:t>⑺</a:t>
            </a:r>
            <a:r>
              <a:rPr lang="zh-CN" altLang="en-US" b="1" dirty="0">
                <a:ea typeface="黑体" panose="02010609060101010101" pitchFamily="49" charset="-122"/>
              </a:rPr>
              <a:t>不写则不计息。数额巨大时应当写明</a:t>
            </a: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48135" name="AutoShape 7"/>
          <p:cNvSpPr/>
          <p:nvPr/>
        </p:nvSpPr>
        <p:spPr bwMode="auto">
          <a:xfrm>
            <a:off x="455415" y="3919360"/>
            <a:ext cx="2024807" cy="642902"/>
          </a:xfrm>
          <a:prstGeom prst="borderCallout2">
            <a:avLst>
              <a:gd name="adj1" fmla="val 18750"/>
              <a:gd name="adj2" fmla="val 105292"/>
              <a:gd name="adj3" fmla="val 18750"/>
              <a:gd name="adj4" fmla="val 153255"/>
              <a:gd name="adj5" fmla="val -227083"/>
              <a:gd name="adj6" fmla="val 202866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</a:ln>
          <a:effectLst/>
        </p:spPr>
        <p:txBody>
          <a:bodyPr lIns="114803" tIns="57401" rIns="114803" bIns="57401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b="1"/>
              <a:t>⑻</a:t>
            </a:r>
            <a:r>
              <a:rPr lang="zh-CN" altLang="en-US" b="1">
                <a:ea typeface="黑体" panose="02010609060101010101" pitchFamily="49" charset="-122"/>
              </a:rPr>
              <a:t>写清归还日期</a:t>
            </a:r>
            <a:endParaRPr lang="zh-CN" altLang="en-US" b="1">
              <a:ea typeface="黑体" panose="02010609060101010101" pitchFamily="49" charset="-122"/>
            </a:endParaRPr>
          </a:p>
        </p:txBody>
      </p:sp>
      <p:sp>
        <p:nvSpPr>
          <p:cNvPr id="48136" name="AutoShape 8"/>
          <p:cNvSpPr/>
          <p:nvPr/>
        </p:nvSpPr>
        <p:spPr bwMode="auto">
          <a:xfrm>
            <a:off x="404069" y="351587"/>
            <a:ext cx="2250281" cy="455389"/>
          </a:xfrm>
          <a:prstGeom prst="borderCallout2">
            <a:avLst>
              <a:gd name="adj1" fmla="val 26472"/>
              <a:gd name="adj2" fmla="val 104764"/>
              <a:gd name="adj3" fmla="val 26472"/>
              <a:gd name="adj4" fmla="val 126986"/>
              <a:gd name="adj5" fmla="val 202940"/>
              <a:gd name="adj6" fmla="val 149903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</a:ln>
          <a:effectLst/>
        </p:spPr>
        <p:txBody>
          <a:bodyPr lIns="114803" tIns="57401" rIns="114803" bIns="57401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b="1" dirty="0"/>
              <a:t>⑵</a:t>
            </a:r>
            <a:r>
              <a:rPr lang="zh-CN" altLang="en-US" b="1" dirty="0">
                <a:ea typeface="黑体" panose="02010609060101010101" pitchFamily="49" charset="-122"/>
              </a:rPr>
              <a:t>名字写全称</a:t>
            </a: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48137" name="AutoShape 9"/>
          <p:cNvSpPr/>
          <p:nvPr/>
        </p:nvSpPr>
        <p:spPr bwMode="auto">
          <a:xfrm>
            <a:off x="455415" y="3083922"/>
            <a:ext cx="2024807" cy="642902"/>
          </a:xfrm>
          <a:prstGeom prst="borderCallout2">
            <a:avLst>
              <a:gd name="adj1" fmla="val 18750"/>
              <a:gd name="adj2" fmla="val 105292"/>
              <a:gd name="adj3" fmla="val 18750"/>
              <a:gd name="adj4" fmla="val 153472"/>
              <a:gd name="adj5" fmla="val -177343"/>
              <a:gd name="adj6" fmla="val 203088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</a:ln>
          <a:effectLst/>
        </p:spPr>
        <p:txBody>
          <a:bodyPr lIns="114803" tIns="57401" rIns="114803" bIns="57401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b="1" dirty="0"/>
              <a:t>⑸</a:t>
            </a:r>
            <a:r>
              <a:rPr lang="zh-CN" altLang="en-US" b="1" dirty="0">
                <a:ea typeface="黑体" panose="02010609060101010101" pitchFamily="49" charset="-122"/>
              </a:rPr>
              <a:t>用大写以免涂改</a:t>
            </a: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48138" name="AutoShape 10"/>
          <p:cNvSpPr/>
          <p:nvPr/>
        </p:nvSpPr>
        <p:spPr bwMode="auto">
          <a:xfrm>
            <a:off x="3594199" y="351587"/>
            <a:ext cx="1714500" cy="642902"/>
          </a:xfrm>
          <a:prstGeom prst="borderCallout2">
            <a:avLst>
              <a:gd name="adj1" fmla="val 18750"/>
              <a:gd name="adj2" fmla="val 106250"/>
              <a:gd name="adj3" fmla="val 18750"/>
              <a:gd name="adj4" fmla="val 125653"/>
              <a:gd name="adj5" fmla="val 85676"/>
              <a:gd name="adj6" fmla="val 145833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</a:ln>
          <a:effectLst/>
        </p:spPr>
        <p:txBody>
          <a:bodyPr lIns="114803" tIns="57401" rIns="114803" bIns="57401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b="1" dirty="0"/>
              <a:t>⑴</a:t>
            </a:r>
            <a:r>
              <a:rPr lang="zh-CN" altLang="en-US" b="1" dirty="0">
                <a:ea typeface="黑体" panose="02010609060101010101" pitchFamily="49" charset="-122"/>
              </a:rPr>
              <a:t>不要写成欠条</a:t>
            </a: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48139" name="AutoShape 11"/>
          <p:cNvSpPr/>
          <p:nvPr/>
        </p:nvSpPr>
        <p:spPr bwMode="auto">
          <a:xfrm>
            <a:off x="455415" y="806976"/>
            <a:ext cx="2227957" cy="482177"/>
          </a:xfrm>
          <a:prstGeom prst="borderCallout2">
            <a:avLst>
              <a:gd name="adj1" fmla="val 25000"/>
              <a:gd name="adj2" fmla="val 104810"/>
              <a:gd name="adj3" fmla="val 25000"/>
              <a:gd name="adj4" fmla="val 105111"/>
              <a:gd name="adj5" fmla="val 229514"/>
              <a:gd name="adj6" fmla="val 105509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</a:ln>
          <a:effectLst/>
        </p:spPr>
        <p:txBody>
          <a:bodyPr lIns="114803" tIns="57401" rIns="114803" bIns="57401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b="1" dirty="0"/>
              <a:t>⑷</a:t>
            </a:r>
            <a:r>
              <a:rPr lang="zh-CN" altLang="en-US" b="1" dirty="0">
                <a:ea typeface="黑体" panose="02010609060101010101" pitchFamily="49" charset="-122"/>
              </a:rPr>
              <a:t>注明币种</a:t>
            </a: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 flipV="1">
            <a:off x="7608094" y="562539"/>
            <a:ext cx="750094" cy="297342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ffectLst/>
        </p:spPr>
        <p:txBody>
          <a:bodyPr lIns="114803" tIns="57401" rIns="114803" bIns="57401"/>
          <a:lstStyle/>
          <a:p>
            <a:endParaRPr lang="zh-CN" altLang="en-US"/>
          </a:p>
        </p:txBody>
      </p:sp>
      <p:sp>
        <p:nvSpPr>
          <p:cNvPr id="48141" name="AutoShape 13"/>
          <p:cNvSpPr/>
          <p:nvPr/>
        </p:nvSpPr>
        <p:spPr bwMode="auto">
          <a:xfrm>
            <a:off x="7947422" y="5590237"/>
            <a:ext cx="2035969" cy="684757"/>
          </a:xfrm>
          <a:prstGeom prst="borderCallout2">
            <a:avLst>
              <a:gd name="adj1" fmla="val 17602"/>
              <a:gd name="adj2" fmla="val 105264"/>
              <a:gd name="adj3" fmla="val 17602"/>
              <a:gd name="adj4" fmla="val 116449"/>
              <a:gd name="adj5" fmla="val -325671"/>
              <a:gd name="adj6" fmla="val 140681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</a:ln>
          <a:effectLst/>
        </p:spPr>
        <p:txBody>
          <a:bodyPr lIns="114803" tIns="57401" rIns="114803" bIns="57401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b="1"/>
              <a:t>⑾</a:t>
            </a:r>
            <a:r>
              <a:rPr lang="zh-CN" altLang="en-US" b="1">
                <a:ea typeface="黑体" panose="02010609060101010101" pitchFamily="49" charset="-122"/>
              </a:rPr>
              <a:t>右手食指</a:t>
            </a:r>
            <a:endParaRPr lang="zh-CN" altLang="en-US" b="1">
              <a:ea typeface="黑体" panose="02010609060101010101" pitchFamily="49" charset="-122"/>
            </a:endParaRP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3694660" y="4071715"/>
            <a:ext cx="2531566" cy="3929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14803" tIns="57401" rIns="114803" bIns="57401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48143" name="AutoShape 15"/>
          <p:cNvSpPr/>
          <p:nvPr/>
        </p:nvSpPr>
        <p:spPr bwMode="auto">
          <a:xfrm>
            <a:off x="455414" y="5590237"/>
            <a:ext cx="3341936" cy="760098"/>
          </a:xfrm>
          <a:prstGeom prst="borderCallout2">
            <a:avLst>
              <a:gd name="adj1" fmla="val 15861"/>
              <a:gd name="adj2" fmla="val 103208"/>
              <a:gd name="adj3" fmla="val 15861"/>
              <a:gd name="adj4" fmla="val 140546"/>
              <a:gd name="adj5" fmla="val -237005"/>
              <a:gd name="adj6" fmla="val 178222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</a:ln>
          <a:effectLst/>
        </p:spPr>
        <p:txBody>
          <a:bodyPr lIns="114803" tIns="57401" rIns="114803" bIns="57401"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dirty="0">
                <a:ea typeface="黑体" panose="02010609060101010101" pitchFamily="49" charset="-122"/>
              </a:rPr>
              <a:t>（</a:t>
            </a:r>
            <a:r>
              <a:rPr lang="en-US" altLang="zh-CN" dirty="0">
                <a:ea typeface="黑体" panose="02010609060101010101" pitchFamily="49" charset="-122"/>
              </a:rPr>
              <a:t>10</a:t>
            </a:r>
            <a:r>
              <a:rPr lang="zh-CN" altLang="en-US" dirty="0">
                <a:ea typeface="黑体" panose="02010609060101010101" pitchFamily="49" charset="-122"/>
              </a:rPr>
              <a:t>）</a:t>
            </a:r>
            <a:r>
              <a:rPr lang="zh-CN" altLang="en-US" b="1" dirty="0">
                <a:ea typeface="黑体" panose="02010609060101010101" pitchFamily="49" charset="-122"/>
              </a:rPr>
              <a:t>与身份证姓名一致</a:t>
            </a: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48144" name="AutoShape 16"/>
          <p:cNvSpPr/>
          <p:nvPr/>
        </p:nvSpPr>
        <p:spPr bwMode="auto">
          <a:xfrm>
            <a:off x="4708178" y="5667251"/>
            <a:ext cx="2024806" cy="684757"/>
          </a:xfrm>
          <a:prstGeom prst="borderCallout2">
            <a:avLst>
              <a:gd name="adj1" fmla="val 17602"/>
              <a:gd name="adj2" fmla="val 105292"/>
              <a:gd name="adj3" fmla="val 17602"/>
              <a:gd name="adj4" fmla="val 137046"/>
              <a:gd name="adj5" fmla="val -213204"/>
              <a:gd name="adj6" fmla="val 217861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</a:ln>
          <a:effectLst/>
        </p:spPr>
        <p:txBody>
          <a:bodyPr lIns="114803" tIns="57401" rIns="114803" bIns="57401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/>
              <a:t>（</a:t>
            </a:r>
            <a:r>
              <a:rPr lang="en-US" altLang="zh-CN" b="1" dirty="0"/>
              <a:t>12</a:t>
            </a:r>
            <a:r>
              <a:rPr lang="zh-CN" altLang="en-US" b="1" dirty="0"/>
              <a:t>）</a:t>
            </a:r>
            <a:r>
              <a:rPr lang="zh-CN" altLang="en-US" b="1" dirty="0">
                <a:ea typeface="黑体" panose="02010609060101010101" pitchFamily="49" charset="-122"/>
              </a:rPr>
              <a:t>日期写完整</a:t>
            </a: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48145" name="AutoShape 17"/>
          <p:cNvSpPr/>
          <p:nvPr/>
        </p:nvSpPr>
        <p:spPr bwMode="auto">
          <a:xfrm>
            <a:off x="455414" y="4754798"/>
            <a:ext cx="2027039" cy="708198"/>
          </a:xfrm>
          <a:prstGeom prst="borderCallout2">
            <a:avLst>
              <a:gd name="adj1" fmla="val 17023"/>
              <a:gd name="adj2" fmla="val 105287"/>
              <a:gd name="adj3" fmla="val 17023"/>
              <a:gd name="adj4" fmla="val 107708"/>
              <a:gd name="adj5" fmla="val -249407"/>
              <a:gd name="adj6" fmla="val 110241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</a:ln>
          <a:effectLst/>
        </p:spPr>
        <p:txBody>
          <a:bodyPr lIns="114803" tIns="57401" rIns="114803" bIns="57401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ea typeface="黑体" panose="02010609060101010101" pitchFamily="49" charset="-122"/>
              </a:rPr>
              <a:t>9</a:t>
            </a:r>
            <a:r>
              <a:rPr lang="zh-CN" altLang="en-US" b="1" dirty="0">
                <a:ea typeface="黑体" panose="02010609060101010101" pitchFamily="49" charset="-122"/>
              </a:rPr>
              <a:t>）以防修改内容</a:t>
            </a:r>
            <a:endParaRPr lang="zh-CN" altLang="en-US" b="1" dirty="0"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bldLvl="0" animBg="1" autoUpdateAnimBg="0"/>
      <p:bldP spid="48133" grpId="0" bldLvl="0" animBg="1" autoUpdateAnimBg="0"/>
      <p:bldP spid="48134" grpId="0" bldLvl="0" animBg="1" autoUpdateAnimBg="0"/>
      <p:bldP spid="48135" grpId="0" bldLvl="0" animBg="1" autoUpdateAnimBg="0"/>
      <p:bldP spid="48136" grpId="0" bldLvl="0" animBg="1" autoUpdateAnimBg="0"/>
      <p:bldP spid="48137" grpId="0" bldLvl="0" animBg="1" autoUpdateAnimBg="0"/>
      <p:bldP spid="48138" grpId="0" bldLvl="0" animBg="1" autoUpdateAnimBg="0"/>
      <p:bldP spid="48139" grpId="0" bldLvl="0" animBg="1" autoUpdateAnimBg="0"/>
      <p:bldP spid="48140" grpId="0" animBg="1"/>
      <p:bldP spid="48141" grpId="0" bldLvl="0" animBg="1" autoUpdateAnimBg="0"/>
      <p:bldP spid="48143" grpId="0" bldLvl="0" animBg="1" autoUpdateAnimBg="0"/>
      <p:bldP spid="48144" grpId="0" bldLvl="0" animBg="1" autoUpdateAnimBg="0"/>
      <p:bldP spid="48145" grpId="0" bldLvl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4" name="Picture 16" descr="粉色框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2858750" cy="7232650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solidFill>
                  <a:srgbClr val="006600"/>
                </a:solidFill>
                <a:ea typeface="楷体_GB2312" pitchFamily="49" charset="-122"/>
              </a:rPr>
              <a:t>请你评判</a:t>
            </a:r>
            <a:endParaRPr lang="zh-CN" altLang="en-US" b="1">
              <a:solidFill>
                <a:srgbClr val="006600"/>
              </a:solidFill>
              <a:ea typeface="楷体_GB2312" pitchFamily="49" charset="-122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CN" dirty="0"/>
              <a:t>                           </a:t>
            </a:r>
            <a:endParaRPr lang="en-US" altLang="zh-CN" dirty="0"/>
          </a:p>
          <a:p>
            <a:pPr>
              <a:buFontTx/>
              <a:buNone/>
            </a:pPr>
            <a:r>
              <a:rPr lang="en-US" altLang="zh-CN" sz="5000" dirty="0"/>
              <a:t>                       </a:t>
            </a:r>
            <a:r>
              <a:rPr lang="zh-CN" altLang="en-US" sz="5000" dirty="0"/>
              <a:t>借 条</a:t>
            </a:r>
            <a:endParaRPr lang="zh-CN" altLang="en-US" sz="5000" dirty="0"/>
          </a:p>
          <a:p>
            <a:pPr>
              <a:buFontTx/>
              <a:buNone/>
            </a:pPr>
            <a:r>
              <a:rPr lang="zh-CN" altLang="en-US" dirty="0"/>
              <a:t>           今借到李先生人民币</a:t>
            </a:r>
            <a:r>
              <a:rPr lang="en-US" altLang="zh-CN" dirty="0"/>
              <a:t>5000</a:t>
            </a:r>
            <a:r>
              <a:rPr lang="zh-CN" altLang="en-US" dirty="0"/>
              <a:t>元整，本月底如数还清。此据。</a:t>
            </a:r>
            <a:endParaRPr lang="zh-CN" altLang="en-US" dirty="0"/>
          </a:p>
          <a:p>
            <a:pPr>
              <a:buFontTx/>
              <a:buNone/>
            </a:pPr>
            <a:r>
              <a:rPr lang="zh-CN" altLang="en-US" dirty="0"/>
              <a:t>                                  借款人：邓力（手印）</a:t>
            </a:r>
            <a:endParaRPr lang="zh-CN" altLang="en-US" dirty="0"/>
          </a:p>
          <a:p>
            <a:pPr>
              <a:buFontTx/>
              <a:buNone/>
            </a:pPr>
            <a:r>
              <a:rPr lang="zh-CN" altLang="en-US" dirty="0"/>
              <a:t>                                            </a:t>
            </a:r>
            <a:endParaRPr lang="zh-CN" altLang="en-US" dirty="0"/>
          </a:p>
        </p:txBody>
      </p:sp>
      <p:sp>
        <p:nvSpPr>
          <p:cNvPr id="27652" name="AutoShape 4"/>
          <p:cNvSpPr/>
          <p:nvPr/>
        </p:nvSpPr>
        <p:spPr bwMode="auto">
          <a:xfrm>
            <a:off x="1770311" y="1337706"/>
            <a:ext cx="2035969" cy="1215487"/>
          </a:xfrm>
          <a:prstGeom prst="borderCallout2">
            <a:avLst>
              <a:gd name="adj1" fmla="val 9917"/>
              <a:gd name="adj2" fmla="val 105264"/>
              <a:gd name="adj3" fmla="val 9917"/>
              <a:gd name="adj4" fmla="val 130481"/>
              <a:gd name="adj5" fmla="val 158264"/>
              <a:gd name="adj6" fmla="val 156579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</a:ln>
          <a:effectLst/>
        </p:spPr>
        <p:txBody>
          <a:bodyPr lIns="114803" tIns="57401" rIns="114803" bIns="57401"/>
          <a:lstStyle/>
          <a:p>
            <a:pPr algn="ctr"/>
            <a:r>
              <a:rPr lang="zh-CN" altLang="en-US" sz="3000" b="1" dirty="0"/>
              <a:t>写真名，用全称</a:t>
            </a:r>
            <a:endParaRPr lang="zh-CN" altLang="en-US" sz="3000" b="1" dirty="0"/>
          </a:p>
        </p:txBody>
      </p:sp>
      <p:sp>
        <p:nvSpPr>
          <p:cNvPr id="27653" name="AutoShape 5"/>
          <p:cNvSpPr/>
          <p:nvPr/>
        </p:nvSpPr>
        <p:spPr bwMode="auto">
          <a:xfrm>
            <a:off x="9974461" y="1490060"/>
            <a:ext cx="1931046" cy="1218835"/>
          </a:xfrm>
          <a:prstGeom prst="borderCallout2">
            <a:avLst>
              <a:gd name="adj1" fmla="val 9889"/>
              <a:gd name="adj2" fmla="val -5551"/>
              <a:gd name="adj3" fmla="val 9889"/>
              <a:gd name="adj4" fmla="val -54218"/>
              <a:gd name="adj5" fmla="val 136949"/>
              <a:gd name="adj6" fmla="val -104741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</a:ln>
          <a:effectLst/>
        </p:spPr>
        <p:txBody>
          <a:bodyPr lIns="114803" tIns="57401" rIns="114803" bIns="57401"/>
          <a:lstStyle/>
          <a:p>
            <a:pPr algn="ctr"/>
            <a:r>
              <a:rPr lang="zh-CN" altLang="en-US" sz="3000" b="1" dirty="0"/>
              <a:t>加汉字大写</a:t>
            </a:r>
            <a:endParaRPr lang="zh-CN" altLang="en-US" sz="3000" b="1" dirty="0"/>
          </a:p>
        </p:txBody>
      </p:sp>
      <p:sp>
        <p:nvSpPr>
          <p:cNvPr id="27654" name="AutoShape 6"/>
          <p:cNvSpPr/>
          <p:nvPr/>
        </p:nvSpPr>
        <p:spPr bwMode="auto">
          <a:xfrm>
            <a:off x="1466702" y="5439557"/>
            <a:ext cx="6125766" cy="758423"/>
          </a:xfrm>
          <a:prstGeom prst="borderCallout2">
            <a:avLst>
              <a:gd name="adj1" fmla="val 15894"/>
              <a:gd name="adj2" fmla="val 101750"/>
              <a:gd name="adj3" fmla="val 15894"/>
              <a:gd name="adj4" fmla="val 103537"/>
              <a:gd name="adj5" fmla="val -68875"/>
              <a:gd name="adj6" fmla="val 105356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</a:ln>
          <a:effectLst/>
        </p:spPr>
        <p:txBody>
          <a:bodyPr lIns="114803" tIns="57401" rIns="114803" bIns="57401"/>
          <a:lstStyle/>
          <a:p>
            <a:pPr algn="ctr"/>
            <a:r>
              <a:rPr lang="zh-CN" altLang="en-US" sz="3000" b="1" dirty="0"/>
              <a:t>缺成文日期，如</a:t>
            </a:r>
            <a:r>
              <a:rPr lang="en-US" altLang="zh-CN" sz="3000" b="1" dirty="0"/>
              <a:t>2013</a:t>
            </a:r>
            <a:r>
              <a:rPr lang="zh-CN" altLang="en-US" sz="3000" b="1" dirty="0"/>
              <a:t>年</a:t>
            </a:r>
            <a:r>
              <a:rPr lang="en-US" altLang="zh-CN" sz="3000" b="1" dirty="0"/>
              <a:t>3</a:t>
            </a:r>
            <a:r>
              <a:rPr lang="zh-CN" altLang="en-US" sz="3000" b="1" dirty="0"/>
              <a:t>月</a:t>
            </a:r>
            <a:r>
              <a:rPr lang="en-US" altLang="zh-CN" sz="3000" b="1" dirty="0"/>
              <a:t>2</a:t>
            </a:r>
            <a:r>
              <a:rPr lang="zh-CN" altLang="en-US" sz="3000" b="1" dirty="0"/>
              <a:t>日</a:t>
            </a:r>
            <a:endParaRPr lang="zh-CN" alt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ldLvl="0" animBg="1" autoUpdateAnimBg="0"/>
      <p:bldP spid="27653" grpId="0" bldLvl="0" animBg="1" autoUpdateAnimBg="0"/>
      <p:bldP spid="27654" grpId="0" bldLvl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 bwMode="auto">
          <a:xfrm>
            <a:off x="0" y="0"/>
            <a:ext cx="12858750" cy="7232650"/>
            <a:chOff x="0" y="0"/>
            <a:chExt cx="5760" cy="4320"/>
          </a:xfrm>
        </p:grpSpPr>
        <p:pic>
          <p:nvPicPr>
            <p:cNvPr id="28691" name="Picture 19" descr="塔长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0" y="0"/>
              <a:ext cx="5760" cy="875"/>
            </a:xfrm>
            <a:prstGeom prst="rect">
              <a:avLst/>
            </a:prstGeom>
            <a:noFill/>
          </p:spPr>
        </p:pic>
        <p:pic>
          <p:nvPicPr>
            <p:cNvPr id="28692" name="Picture 20" descr="人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4" y="3216"/>
              <a:ext cx="936" cy="1104"/>
            </a:xfrm>
            <a:prstGeom prst="rect">
              <a:avLst/>
            </a:prstGeom>
            <a:noFill/>
          </p:spPr>
        </p:pic>
        <p:pic>
          <p:nvPicPr>
            <p:cNvPr id="28693" name="Picture 21" descr="荷花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4" y="3630"/>
              <a:ext cx="942" cy="690"/>
            </a:xfrm>
            <a:prstGeom prst="rect">
              <a:avLst/>
            </a:prstGeom>
            <a:noFill/>
          </p:spPr>
        </p:pic>
        <p:pic>
          <p:nvPicPr>
            <p:cNvPr id="28694" name="Picture 22" descr="横条红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8" y="890"/>
              <a:ext cx="5027" cy="80"/>
            </a:xfrm>
            <a:prstGeom prst="rect">
              <a:avLst/>
            </a:prstGeom>
            <a:noFill/>
          </p:spPr>
        </p:pic>
        <p:pic>
          <p:nvPicPr>
            <p:cNvPr id="28695" name="Picture 23" descr="荷花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0" y="3702"/>
              <a:ext cx="444" cy="618"/>
            </a:xfrm>
            <a:prstGeom prst="rect">
              <a:avLst/>
            </a:prstGeom>
            <a:noFill/>
          </p:spPr>
        </p:pic>
        <p:sp>
          <p:nvSpPr>
            <p:cNvPr id="28696" name="Line 24"/>
            <p:cNvSpPr>
              <a:spLocks noChangeShapeType="1"/>
            </p:cNvSpPr>
            <p:nvPr/>
          </p:nvSpPr>
          <p:spPr bwMode="auto">
            <a:xfrm flipV="1">
              <a:off x="385" y="3702"/>
              <a:ext cx="4445" cy="4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658565" y="502268"/>
            <a:ext cx="11572875" cy="1063133"/>
          </a:xfrm>
        </p:spPr>
        <p:txBody>
          <a:bodyPr/>
          <a:lstStyle/>
          <a:p>
            <a:r>
              <a:rPr lang="zh-CN" altLang="en-US" sz="6000" b="1" dirty="0">
                <a:solidFill>
                  <a:srgbClr val="006600"/>
                </a:solidFill>
                <a:ea typeface="楷体_GB2312" pitchFamily="49" charset="-122"/>
              </a:rPr>
              <a:t>寓学于乐</a:t>
            </a:r>
            <a:endParaRPr lang="zh-CN" altLang="en-US" sz="6000" b="1" dirty="0">
              <a:solidFill>
                <a:srgbClr val="006600"/>
              </a:solidFill>
              <a:ea typeface="楷体_GB2312" pitchFamily="49" charset="-122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62634" y="2173143"/>
            <a:ext cx="9416355" cy="356944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b="1"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班内的学生张晓琦和贾琳芝是好朋友，假设张晓琦借了贾琳芝</a:t>
            </a:r>
            <a:r>
              <a:rPr lang="zh-CN" altLang="en-US" b="1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二万元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，借期为</a:t>
            </a:r>
            <a:r>
              <a:rPr lang="zh-CN" altLang="en-US" b="1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半年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，利息为</a:t>
            </a:r>
            <a:r>
              <a:rPr lang="en-US" altLang="zh-CN" b="1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2%</a:t>
            </a:r>
            <a:r>
              <a:rPr lang="en-US" altLang="zh-CN" b="1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，贾琳芝让张晓琦写借条，请她们两个上台把借钱及写借条的过程即兴表演一下，其他学生以张晓琦的名义也写写吧！</a:t>
            </a:r>
            <a:endParaRPr lang="zh-CN" altLang="en-US" b="1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CN" b="1"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 bwMode="auto">
          <a:xfrm>
            <a:off x="0" y="0"/>
            <a:ext cx="12858750" cy="7232650"/>
            <a:chOff x="0" y="0"/>
            <a:chExt cx="5760" cy="4320"/>
          </a:xfrm>
        </p:grpSpPr>
        <p:pic>
          <p:nvPicPr>
            <p:cNvPr id="29715" name="Picture 19" descr="塔长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0" y="0"/>
              <a:ext cx="5760" cy="875"/>
            </a:xfrm>
            <a:prstGeom prst="rect">
              <a:avLst/>
            </a:prstGeom>
            <a:noFill/>
          </p:spPr>
        </p:pic>
        <p:pic>
          <p:nvPicPr>
            <p:cNvPr id="29716" name="Picture 20" descr="人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4" y="3216"/>
              <a:ext cx="936" cy="1104"/>
            </a:xfrm>
            <a:prstGeom prst="rect">
              <a:avLst/>
            </a:prstGeom>
            <a:noFill/>
          </p:spPr>
        </p:pic>
        <p:pic>
          <p:nvPicPr>
            <p:cNvPr id="29717" name="Picture 21" descr="荷花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4" y="3630"/>
              <a:ext cx="942" cy="690"/>
            </a:xfrm>
            <a:prstGeom prst="rect">
              <a:avLst/>
            </a:prstGeom>
            <a:noFill/>
          </p:spPr>
        </p:pic>
        <p:pic>
          <p:nvPicPr>
            <p:cNvPr id="29718" name="Picture 22" descr="横条红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8" y="890"/>
              <a:ext cx="5027" cy="80"/>
            </a:xfrm>
            <a:prstGeom prst="rect">
              <a:avLst/>
            </a:prstGeom>
            <a:noFill/>
          </p:spPr>
        </p:pic>
        <p:pic>
          <p:nvPicPr>
            <p:cNvPr id="29719" name="Picture 23" descr="荷花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0" y="3702"/>
              <a:ext cx="444" cy="618"/>
            </a:xfrm>
            <a:prstGeom prst="rect">
              <a:avLst/>
            </a:prstGeom>
            <a:noFill/>
          </p:spPr>
        </p:pic>
        <p:sp>
          <p:nvSpPr>
            <p:cNvPr id="29720" name="Line 24"/>
            <p:cNvSpPr>
              <a:spLocks noChangeShapeType="1"/>
            </p:cNvSpPr>
            <p:nvPr/>
          </p:nvSpPr>
          <p:spPr bwMode="auto">
            <a:xfrm flipV="1">
              <a:off x="385" y="3702"/>
              <a:ext cx="4445" cy="4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58565" y="502268"/>
            <a:ext cx="11572875" cy="1063133"/>
          </a:xfrm>
        </p:spPr>
        <p:txBody>
          <a:bodyPr/>
          <a:lstStyle/>
          <a:p>
            <a:r>
              <a:rPr lang="zh-CN" altLang="en-US" sz="6000" b="1" dirty="0">
                <a:solidFill>
                  <a:srgbClr val="006600"/>
                </a:solidFill>
                <a:ea typeface="楷体_GB2312" pitchFamily="49" charset="-122"/>
              </a:rPr>
              <a:t>老师特别提醒</a:t>
            </a:r>
            <a:endParaRPr lang="zh-CN" altLang="en-US" sz="6000" b="1" dirty="0">
              <a:solidFill>
                <a:srgbClr val="006600"/>
              </a:solidFill>
              <a:ea typeface="楷体_GB2312" pitchFamily="49" charset="-122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62175" y="1793096"/>
            <a:ext cx="11253638" cy="4175516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3000" b="1" dirty="0"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1</a:t>
            </a:r>
            <a:r>
              <a:rPr lang="zh-CN" altLang="en-US" sz="3000" b="1" dirty="0"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、还款期限如没写，借出方可随时要求借方归还钱物。</a:t>
            </a:r>
            <a:endParaRPr lang="zh-CN" altLang="en-US" sz="3000" b="1" dirty="0">
              <a:latin typeface="楷体_GB2312" pitchFamily="49" charset="-122"/>
              <a:ea typeface="楷体_GB2312" pitchFamily="49" charset="-122"/>
              <a:sym typeface="Wingdings" panose="05000000000000000000" pitchFamily="2" charset="2"/>
            </a:endParaRPr>
          </a:p>
          <a:p>
            <a:pPr>
              <a:buFontTx/>
              <a:buNone/>
            </a:pPr>
            <a:r>
              <a:rPr lang="en-US" altLang="zh-CN" sz="3000" b="1" dirty="0"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2</a:t>
            </a:r>
            <a:r>
              <a:rPr lang="zh-CN" altLang="en-US" sz="3000" b="1" dirty="0"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、利息不得高于银行同期的</a:t>
            </a:r>
            <a:r>
              <a:rPr lang="en-US" altLang="zh-CN" sz="3000" b="1" dirty="0"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4</a:t>
            </a:r>
            <a:r>
              <a:rPr lang="zh-CN" altLang="en-US" sz="3000" b="1" dirty="0"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倍，否则多出部分不受法律保护。</a:t>
            </a:r>
            <a:endParaRPr lang="zh-CN" altLang="en-US" sz="3000" b="1" dirty="0">
              <a:latin typeface="楷体_GB2312" pitchFamily="49" charset="-122"/>
              <a:ea typeface="楷体_GB2312" pitchFamily="49" charset="-122"/>
              <a:sym typeface="Wingdings" panose="05000000000000000000" pitchFamily="2" charset="2"/>
            </a:endParaRPr>
          </a:p>
          <a:p>
            <a:pPr>
              <a:buFontTx/>
              <a:buNone/>
            </a:pPr>
            <a:r>
              <a:rPr lang="en-US" altLang="zh-CN" sz="3000" b="1" dirty="0"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3</a:t>
            </a:r>
            <a:r>
              <a:rPr lang="zh-CN" altLang="en-US" sz="3000" b="1" dirty="0"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、借条的法律诉讼期限为两年。</a:t>
            </a:r>
            <a:endParaRPr lang="zh-CN" altLang="en-US" sz="3000" b="1" dirty="0">
              <a:latin typeface="楷体_GB2312" pitchFamily="49" charset="-122"/>
              <a:ea typeface="楷体_GB2312" pitchFamily="49" charset="-122"/>
              <a:sym typeface="Wingdings" panose="05000000000000000000" pitchFamily="2" charset="2"/>
            </a:endParaRPr>
          </a:p>
          <a:p>
            <a:pPr>
              <a:buFontTx/>
              <a:buNone/>
            </a:pPr>
            <a:r>
              <a:rPr lang="en-US" altLang="zh-CN" sz="3000" b="1" dirty="0"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4</a:t>
            </a:r>
            <a:r>
              <a:rPr lang="zh-CN" altLang="en-US" sz="3000" b="1" dirty="0"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、借条一般不能涂改，如确需改动应在改动处双方盖章或签字。</a:t>
            </a:r>
            <a:endParaRPr lang="zh-CN" altLang="en-US" sz="3000" b="1" dirty="0">
              <a:latin typeface="楷体_GB2312" pitchFamily="49" charset="-122"/>
              <a:ea typeface="楷体_GB2312" pitchFamily="49" charset="-122"/>
              <a:sym typeface="Wingdings" panose="05000000000000000000" pitchFamily="2" charset="2"/>
            </a:endParaRPr>
          </a:p>
          <a:p>
            <a:pPr>
              <a:buFontTx/>
              <a:buNone/>
            </a:pPr>
            <a:r>
              <a:rPr lang="en-US" altLang="zh-CN" sz="3000" b="1" dirty="0"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5</a:t>
            </a:r>
            <a:r>
              <a:rPr lang="zh-CN" altLang="en-US" sz="3000" b="1" dirty="0"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、书写工具要不易退色，易于保存。</a:t>
            </a:r>
            <a:endParaRPr lang="zh-CN" altLang="en-US" sz="3000" b="1" dirty="0">
              <a:latin typeface="楷体_GB2312" pitchFamily="49" charset="-122"/>
              <a:ea typeface="楷体_GB2312" pitchFamily="49" charset="-122"/>
              <a:sym typeface="Wingdings" panose="05000000000000000000" pitchFamily="2" charset="2"/>
            </a:endParaRPr>
          </a:p>
          <a:p>
            <a:pPr>
              <a:buFontTx/>
              <a:buNone/>
            </a:pPr>
            <a:r>
              <a:rPr lang="en-US" altLang="zh-CN" sz="3000" b="1" dirty="0"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6</a:t>
            </a:r>
            <a:r>
              <a:rPr lang="zh-CN" altLang="en-US" sz="3000" b="1" dirty="0"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、钱物归还时，原借条收回并作废处理。如因某种原因不能收回借条则要求对方开收据。</a:t>
            </a:r>
            <a:endParaRPr lang="zh-CN" altLang="en-US" sz="3500" b="1" dirty="0">
              <a:latin typeface="楷体_GB2312" pitchFamily="49" charset="-122"/>
              <a:ea typeface="楷体_GB2312" pitchFamily="49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4" name="Picture 14" descr="塔长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"/>
            <a:ext cx="12858750" cy="1464947"/>
          </a:xfrm>
          <a:prstGeom prst="rect">
            <a:avLst/>
          </a:prstGeom>
          <a:noFill/>
        </p:spPr>
      </p:pic>
      <p:pic>
        <p:nvPicPr>
          <p:cNvPr id="35855" name="Picture 15" descr="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7911" y="2553193"/>
            <a:ext cx="5290840" cy="4679457"/>
          </a:xfrm>
          <a:prstGeom prst="rect">
            <a:avLst/>
          </a:prstGeom>
          <a:noFill/>
        </p:spPr>
      </p:pic>
      <p:pic>
        <p:nvPicPr>
          <p:cNvPr id="35856" name="Picture 16" descr="荷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0591" y="6077436"/>
            <a:ext cx="2102941" cy="1155215"/>
          </a:xfrm>
          <a:prstGeom prst="rect">
            <a:avLst/>
          </a:prstGeom>
          <a:noFill/>
        </p:spPr>
      </p:pic>
      <p:pic>
        <p:nvPicPr>
          <p:cNvPr id="35857" name="Picture 17" descr="横条红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724" y="1490060"/>
            <a:ext cx="11222385" cy="133938"/>
          </a:xfrm>
          <a:prstGeom prst="rect">
            <a:avLst/>
          </a:prstGeom>
          <a:noFill/>
        </p:spPr>
      </p:pic>
      <p:pic>
        <p:nvPicPr>
          <p:cNvPr id="35858" name="Picture 18" descr="荷花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024" y="6197980"/>
            <a:ext cx="991195" cy="1034671"/>
          </a:xfrm>
          <a:prstGeom prst="rect">
            <a:avLst/>
          </a:prstGeom>
          <a:noFill/>
        </p:spPr>
      </p:pic>
      <p:sp>
        <p:nvSpPr>
          <p:cNvPr id="35859" name="Line 19"/>
          <p:cNvSpPr>
            <a:spLocks noChangeShapeType="1"/>
          </p:cNvSpPr>
          <p:nvPr/>
        </p:nvSpPr>
        <p:spPr bwMode="auto">
          <a:xfrm flipV="1">
            <a:off x="859484" y="6197979"/>
            <a:ext cx="9923115" cy="6697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</a:ln>
          <a:effectLst/>
        </p:spPr>
        <p:txBody>
          <a:bodyPr lIns="114803" tIns="57401" rIns="114803" bIns="57401"/>
          <a:lstStyle/>
          <a:p>
            <a:endParaRPr lang="zh-CN" alt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658565" y="502268"/>
            <a:ext cx="11572875" cy="1063133"/>
          </a:xfrm>
        </p:spPr>
        <p:txBody>
          <a:bodyPr/>
          <a:lstStyle/>
          <a:p>
            <a:r>
              <a:rPr lang="zh-CN" altLang="en-US" sz="6000" b="1" dirty="0">
                <a:solidFill>
                  <a:srgbClr val="006600"/>
                </a:solidFill>
                <a:ea typeface="楷体_GB2312" pitchFamily="49" charset="-122"/>
              </a:rPr>
              <a:t>素质提高</a:t>
            </a:r>
            <a:endParaRPr lang="zh-CN" altLang="en-US" sz="6000" b="1" dirty="0">
              <a:solidFill>
                <a:srgbClr val="006600"/>
              </a:solidFill>
              <a:ea typeface="楷体_GB2312" pitchFamily="49" charset="-122"/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73461" y="2553193"/>
            <a:ext cx="7898309" cy="258332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4500" b="1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4500" b="1" dirty="0">
                <a:latin typeface="楷体_GB2312" pitchFamily="49" charset="-122"/>
                <a:ea typeface="楷体_GB2312" pitchFamily="49" charset="-122"/>
              </a:rPr>
              <a:t>、做人诚实守信。</a:t>
            </a:r>
            <a:endParaRPr lang="zh-CN" altLang="en-US" sz="45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buFontTx/>
              <a:buNone/>
            </a:pPr>
            <a:endParaRPr lang="zh-CN" altLang="en-US" sz="4500" dirty="0">
              <a:latin typeface="楷体_GB2312" pitchFamily="49" charset="-122"/>
              <a:ea typeface="楷体_GB2312" pitchFamily="49" charset="-122"/>
            </a:endParaRPr>
          </a:p>
          <a:p>
            <a:pPr>
              <a:buFontTx/>
              <a:buNone/>
            </a:pPr>
            <a:r>
              <a:rPr lang="en-US" altLang="zh-CN" sz="4500" b="1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4500" b="1" dirty="0">
                <a:latin typeface="楷体_GB2312" pitchFamily="49" charset="-122"/>
                <a:ea typeface="楷体_GB2312" pitchFamily="49" charset="-122"/>
              </a:rPr>
              <a:t>、做事认真谨慎。</a:t>
            </a:r>
            <a:endParaRPr lang="zh-CN" altLang="en-US" sz="45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301583" y="1240061"/>
            <a:ext cx="3528392" cy="4896544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16"/>
          <p:cNvSpPr txBox="1"/>
          <p:nvPr/>
        </p:nvSpPr>
        <p:spPr>
          <a:xfrm>
            <a:off x="1811958" y="2032149"/>
            <a:ext cx="1431484" cy="469521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能力目标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0703" y="-18941"/>
            <a:ext cx="2376264" cy="78116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70"/>
          </a:p>
        </p:txBody>
      </p:sp>
      <p:sp>
        <p:nvSpPr>
          <p:cNvPr id="17" name="TextBox 1"/>
          <p:cNvSpPr txBox="1"/>
          <p:nvPr/>
        </p:nvSpPr>
        <p:spPr>
          <a:xfrm>
            <a:off x="311857" y="159941"/>
            <a:ext cx="237310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554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01 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任务与目标</a:t>
            </a:r>
            <a:endParaRPr lang="en-US" altLang="zh-CN" sz="2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4" name="AutoShape 2"/>
          <p:cNvSpPr/>
          <p:nvPr/>
        </p:nvSpPr>
        <p:spPr bwMode="auto">
          <a:xfrm>
            <a:off x="236687" y="1384077"/>
            <a:ext cx="6408712" cy="33123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70C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 dirty="0">
              <a:cs typeface="Calibri" panose="020F0502020204030204" pitchFamily="34" charset="0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452711" y="1528093"/>
            <a:ext cx="5904656" cy="2870178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任务描述：</a:t>
            </a:r>
            <a:endParaRPr lang="en-US" altLang="zh-CN" sz="24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作为公司行政中心的文员，为更好地准备年终总结大会，小张代表行政中心向财务中心借款</a:t>
            </a:r>
            <a:r>
              <a:rPr lang="en-US" altLang="zh-CN" sz="2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20</a:t>
            </a:r>
            <a:r>
              <a:rPr lang="zh-CN" altLang="en-US" sz="2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万元（贰拾万元整），请为小张拟写借条。</a:t>
            </a:r>
            <a:endParaRPr lang="zh-CN" altLang="en-US" sz="2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49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49"/>
                            </p:stCondLst>
                            <p:childTnLst>
                              <p:par>
                                <p:cTn id="2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22" name="Picture 18" descr="塔长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"/>
            <a:ext cx="12858750" cy="1464947"/>
          </a:xfrm>
          <a:prstGeom prst="rect">
            <a:avLst/>
          </a:prstGeom>
          <a:noFill/>
        </p:spPr>
      </p:pic>
      <p:pic>
        <p:nvPicPr>
          <p:cNvPr id="47123" name="Picture 19" descr="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9811" y="3996375"/>
            <a:ext cx="3658939" cy="3236276"/>
          </a:xfrm>
          <a:prstGeom prst="rect">
            <a:avLst/>
          </a:prstGeom>
          <a:noFill/>
        </p:spPr>
      </p:pic>
      <p:pic>
        <p:nvPicPr>
          <p:cNvPr id="47124" name="Picture 20" descr="荷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0591" y="6077436"/>
            <a:ext cx="2102941" cy="1155215"/>
          </a:xfrm>
          <a:prstGeom prst="rect">
            <a:avLst/>
          </a:prstGeom>
          <a:noFill/>
        </p:spPr>
      </p:pic>
      <p:pic>
        <p:nvPicPr>
          <p:cNvPr id="47125" name="Picture 21" descr="横条红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724" y="1490060"/>
            <a:ext cx="11222385" cy="133938"/>
          </a:xfrm>
          <a:prstGeom prst="rect">
            <a:avLst/>
          </a:prstGeom>
          <a:noFill/>
        </p:spPr>
      </p:pic>
      <p:pic>
        <p:nvPicPr>
          <p:cNvPr id="47126" name="Picture 22" descr="荷花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024" y="6197980"/>
            <a:ext cx="991195" cy="1034671"/>
          </a:xfrm>
          <a:prstGeom prst="rect">
            <a:avLst/>
          </a:prstGeom>
          <a:noFill/>
        </p:spPr>
      </p:pic>
      <p:sp>
        <p:nvSpPr>
          <p:cNvPr id="47127" name="Line 23"/>
          <p:cNvSpPr>
            <a:spLocks noChangeShapeType="1"/>
          </p:cNvSpPr>
          <p:nvPr/>
        </p:nvSpPr>
        <p:spPr bwMode="auto">
          <a:xfrm flipV="1">
            <a:off x="859484" y="6197979"/>
            <a:ext cx="9923115" cy="6697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</a:ln>
          <a:effectLst/>
        </p:spPr>
        <p:txBody>
          <a:bodyPr lIns="114803" tIns="57401" rIns="114803" bIns="57401"/>
          <a:lstStyle/>
          <a:p>
            <a:endParaRPr lang="zh-CN" alt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658565" y="502268"/>
            <a:ext cx="11572875" cy="1063133"/>
          </a:xfrm>
        </p:spPr>
        <p:txBody>
          <a:bodyPr/>
          <a:lstStyle/>
          <a:p>
            <a:r>
              <a:rPr lang="en-US" altLang="zh-CN" sz="6000" b="1" dirty="0">
                <a:solidFill>
                  <a:srgbClr val="FF0000"/>
                </a:solidFill>
              </a:rPr>
              <a:t> </a:t>
            </a:r>
            <a:r>
              <a:rPr lang="zh-CN" altLang="en-US" sz="6000" b="1" dirty="0">
                <a:solidFill>
                  <a:srgbClr val="006600"/>
                </a:solidFill>
                <a:ea typeface="楷体_GB2312" pitchFamily="49" charset="-122"/>
              </a:rPr>
              <a:t>新课预报</a:t>
            </a:r>
            <a:endParaRPr lang="zh-CN" altLang="en-US" sz="6000" b="1" dirty="0">
              <a:solidFill>
                <a:srgbClr val="006600"/>
              </a:solidFill>
              <a:ea typeface="楷体_GB2312" pitchFamily="49" charset="-122"/>
            </a:endParaRP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9024" y="2097804"/>
            <a:ext cx="11253639" cy="326473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4500" b="1" dirty="0">
                <a:sym typeface="Wingdings" panose="05000000000000000000" pitchFamily="2" charset="2"/>
              </a:rPr>
              <a:t>         </a:t>
            </a:r>
            <a:r>
              <a:rPr lang="zh-CN" altLang="en-US" sz="4500" b="1" dirty="0">
                <a:ea typeface="楷体_GB2312" pitchFamily="49" charset="-122"/>
                <a:sym typeface="Wingdings" panose="05000000000000000000" pitchFamily="2" charset="2"/>
              </a:rPr>
              <a:t>半年之后，张晓琦因某种原因没有按约定归还贾琳芝的二万元，贾琳芝该如何办呢？这就是我们下节课要讲的内容</a:t>
            </a:r>
            <a:r>
              <a:rPr lang="en-US" altLang="zh-CN" sz="4500" b="1" dirty="0">
                <a:ea typeface="楷体_GB2312" pitchFamily="49" charset="-122"/>
                <a:sym typeface="Wingdings" panose="05000000000000000000" pitchFamily="2" charset="2"/>
              </a:rPr>
              <a:t>——</a:t>
            </a:r>
            <a:r>
              <a:rPr lang="zh-CN" altLang="en-US" sz="4500" b="1" dirty="0">
                <a:ea typeface="楷体_GB2312" pitchFamily="49" charset="-122"/>
                <a:sym typeface="Wingdings" panose="05000000000000000000" pitchFamily="2" charset="2"/>
              </a:rPr>
              <a:t>欠条。</a:t>
            </a:r>
            <a:endParaRPr lang="zh-CN" altLang="en-US" sz="4500" b="1" dirty="0">
              <a:ea typeface="楷体_GB2312" pitchFamily="49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1"/>
          <p:cNvSpPr txBox="1"/>
          <p:nvPr/>
        </p:nvSpPr>
        <p:spPr>
          <a:xfrm>
            <a:off x="311857" y="220466"/>
            <a:ext cx="1941638" cy="362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55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80703" y="-18941"/>
            <a:ext cx="2376264" cy="78116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70"/>
          </a:p>
        </p:txBody>
      </p:sp>
      <p:sp>
        <p:nvSpPr>
          <p:cNvPr id="55" name="TextBox 1"/>
          <p:cNvSpPr txBox="1"/>
          <p:nvPr/>
        </p:nvSpPr>
        <p:spPr>
          <a:xfrm>
            <a:off x="311857" y="159941"/>
            <a:ext cx="2517118" cy="476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554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03 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情境模拟写作</a:t>
            </a:r>
            <a:endParaRPr lang="en-US" altLang="zh-CN" sz="2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69135" y="1600101"/>
            <a:ext cx="57934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根据导入材料，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小张代表行政中心向财务中心借款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20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万元（贰拾万元整），请为小张拟写借条。</a:t>
            </a:r>
            <a:endParaRPr lang="zh-CN" altLang="en-US" sz="2800" dirty="0" smtClean="0"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  <a:p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2" name="Picture 3" descr="C:\Users\Administrator\Desktop\1503197319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237687" y="3904357"/>
            <a:ext cx="1946920" cy="194692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733631" y="5911289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请扫描，查看范文或参考答案</a:t>
            </a:r>
            <a:endParaRPr lang="zh-CN" altLang="en-US" dirty="0">
              <a:solidFill>
                <a:schemeClr val="accent1">
                  <a:lumMod val="75000"/>
                  <a:lumOff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740743" y="3544317"/>
            <a:ext cx="2851442" cy="232328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2880237" y="4705502"/>
            <a:ext cx="2043356" cy="1769966"/>
            <a:chOff x="5097085" y="4489719"/>
            <a:chExt cx="2125426" cy="1841056"/>
          </a:xfrm>
        </p:grpSpPr>
        <p:sp>
          <p:nvSpPr>
            <p:cNvPr id="79" name="Freeform 14"/>
            <p:cNvSpPr/>
            <p:nvPr/>
          </p:nvSpPr>
          <p:spPr bwMode="auto">
            <a:xfrm>
              <a:off x="5451323" y="4693191"/>
              <a:ext cx="1415725" cy="1637583"/>
            </a:xfrm>
            <a:custGeom>
              <a:avLst/>
              <a:gdLst>
                <a:gd name="T0" fmla="*/ 577 w 1155"/>
                <a:gd name="T1" fmla="*/ 0 h 1336"/>
                <a:gd name="T2" fmla="*/ 0 w 1155"/>
                <a:gd name="T3" fmla="*/ 335 h 1336"/>
                <a:gd name="T4" fmla="*/ 0 w 1155"/>
                <a:gd name="T5" fmla="*/ 1004 h 1336"/>
                <a:gd name="T6" fmla="*/ 577 w 1155"/>
                <a:gd name="T7" fmla="*/ 1336 h 1336"/>
                <a:gd name="T8" fmla="*/ 1155 w 1155"/>
                <a:gd name="T9" fmla="*/ 1004 h 1336"/>
                <a:gd name="T10" fmla="*/ 1155 w 1155"/>
                <a:gd name="T11" fmla="*/ 335 h 1336"/>
                <a:gd name="T12" fmla="*/ 577 w 115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5" h="1336">
                  <a:moveTo>
                    <a:pt x="577" y="0"/>
                  </a:moveTo>
                  <a:lnTo>
                    <a:pt x="0" y="335"/>
                  </a:lnTo>
                  <a:lnTo>
                    <a:pt x="0" y="1004"/>
                  </a:lnTo>
                  <a:lnTo>
                    <a:pt x="577" y="1336"/>
                  </a:lnTo>
                  <a:lnTo>
                    <a:pt x="1155" y="1004"/>
                  </a:lnTo>
                  <a:lnTo>
                    <a:pt x="1155" y="335"/>
                  </a:lnTo>
                  <a:lnTo>
                    <a:pt x="577" y="0"/>
                  </a:lnTo>
                  <a:close/>
                </a:path>
              </a:pathLst>
            </a:custGeom>
            <a:gradFill>
              <a:gsLst>
                <a:gs pos="0">
                  <a:srgbClr val="AA6F39"/>
                </a:gs>
                <a:gs pos="100000">
                  <a:srgbClr val="9C622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17"/>
            <p:cNvSpPr/>
            <p:nvPr/>
          </p:nvSpPr>
          <p:spPr bwMode="auto">
            <a:xfrm>
              <a:off x="5451323" y="4693191"/>
              <a:ext cx="709701" cy="817566"/>
            </a:xfrm>
            <a:custGeom>
              <a:avLst/>
              <a:gdLst>
                <a:gd name="T0" fmla="*/ 579 w 579"/>
                <a:gd name="T1" fmla="*/ 3 h 667"/>
                <a:gd name="T2" fmla="*/ 577 w 579"/>
                <a:gd name="T3" fmla="*/ 0 h 667"/>
                <a:gd name="T4" fmla="*/ 3 w 579"/>
                <a:gd name="T5" fmla="*/ 335 h 667"/>
                <a:gd name="T6" fmla="*/ 0 w 579"/>
                <a:gd name="T7" fmla="*/ 335 h 667"/>
                <a:gd name="T8" fmla="*/ 0 w 579"/>
                <a:gd name="T9" fmla="*/ 335 h 667"/>
                <a:gd name="T10" fmla="*/ 0 w 579"/>
                <a:gd name="T11" fmla="*/ 335 h 667"/>
                <a:gd name="T12" fmla="*/ 3 w 579"/>
                <a:gd name="T13" fmla="*/ 335 h 667"/>
                <a:gd name="T14" fmla="*/ 577 w 579"/>
                <a:gd name="T15" fmla="*/ 667 h 667"/>
                <a:gd name="T16" fmla="*/ 579 w 579"/>
                <a:gd name="T17" fmla="*/ 667 h 667"/>
                <a:gd name="T18" fmla="*/ 579 w 579"/>
                <a:gd name="T19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9" h="667">
                  <a:moveTo>
                    <a:pt x="579" y="3"/>
                  </a:moveTo>
                  <a:lnTo>
                    <a:pt x="577" y="0"/>
                  </a:lnTo>
                  <a:lnTo>
                    <a:pt x="3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3" y="335"/>
                  </a:lnTo>
                  <a:lnTo>
                    <a:pt x="577" y="667"/>
                  </a:lnTo>
                  <a:lnTo>
                    <a:pt x="579" y="667"/>
                  </a:lnTo>
                  <a:lnTo>
                    <a:pt x="579" y="3"/>
                  </a:lnTo>
                  <a:close/>
                </a:path>
              </a:pathLst>
            </a:custGeom>
            <a:gradFill>
              <a:gsLst>
                <a:gs pos="0">
                  <a:srgbClr val="AA6F39"/>
                </a:gs>
                <a:gs pos="100000">
                  <a:srgbClr val="A16A34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18"/>
            <p:cNvSpPr/>
            <p:nvPr/>
          </p:nvSpPr>
          <p:spPr bwMode="auto">
            <a:xfrm>
              <a:off x="5097085" y="4489719"/>
              <a:ext cx="1061487" cy="614094"/>
            </a:xfrm>
            <a:custGeom>
              <a:avLst/>
              <a:gdLst>
                <a:gd name="T0" fmla="*/ 0 w 866"/>
                <a:gd name="T1" fmla="*/ 335 h 501"/>
                <a:gd name="T2" fmla="*/ 289 w 866"/>
                <a:gd name="T3" fmla="*/ 501 h 501"/>
                <a:gd name="T4" fmla="*/ 866 w 866"/>
                <a:gd name="T5" fmla="*/ 166 h 501"/>
                <a:gd name="T6" fmla="*/ 579 w 866"/>
                <a:gd name="T7" fmla="*/ 0 h 501"/>
                <a:gd name="T8" fmla="*/ 0 w 866"/>
                <a:gd name="T9" fmla="*/ 33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0" y="335"/>
                  </a:moveTo>
                  <a:lnTo>
                    <a:pt x="289" y="501"/>
                  </a:lnTo>
                  <a:lnTo>
                    <a:pt x="866" y="166"/>
                  </a:lnTo>
                  <a:lnTo>
                    <a:pt x="579" y="0"/>
                  </a:lnTo>
                  <a:lnTo>
                    <a:pt x="0" y="335"/>
                  </a:lnTo>
                  <a:close/>
                </a:path>
              </a:pathLst>
            </a:custGeom>
            <a:gradFill>
              <a:gsLst>
                <a:gs pos="0">
                  <a:srgbClr val="D69B59"/>
                </a:gs>
                <a:gs pos="100000">
                  <a:srgbClr val="FEBA6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Freeform 19"/>
            <p:cNvSpPr/>
            <p:nvPr/>
          </p:nvSpPr>
          <p:spPr bwMode="auto">
            <a:xfrm>
              <a:off x="6161024" y="4489719"/>
              <a:ext cx="1061487" cy="614094"/>
            </a:xfrm>
            <a:custGeom>
              <a:avLst/>
              <a:gdLst>
                <a:gd name="T0" fmla="*/ 866 w 866"/>
                <a:gd name="T1" fmla="*/ 335 h 501"/>
                <a:gd name="T2" fmla="*/ 576 w 866"/>
                <a:gd name="T3" fmla="*/ 501 h 501"/>
                <a:gd name="T4" fmla="*/ 0 w 866"/>
                <a:gd name="T5" fmla="*/ 169 h 501"/>
                <a:gd name="T6" fmla="*/ 287 w 866"/>
                <a:gd name="T7" fmla="*/ 0 h 501"/>
                <a:gd name="T8" fmla="*/ 866 w 866"/>
                <a:gd name="T9" fmla="*/ 33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866" y="335"/>
                  </a:moveTo>
                  <a:lnTo>
                    <a:pt x="576" y="501"/>
                  </a:lnTo>
                  <a:lnTo>
                    <a:pt x="0" y="169"/>
                  </a:lnTo>
                  <a:lnTo>
                    <a:pt x="287" y="0"/>
                  </a:lnTo>
                  <a:lnTo>
                    <a:pt x="866" y="335"/>
                  </a:lnTo>
                  <a:close/>
                </a:path>
              </a:pathLst>
            </a:custGeom>
            <a:gradFill>
              <a:gsLst>
                <a:gs pos="0">
                  <a:srgbClr val="DC9D54"/>
                </a:gs>
                <a:gs pos="100000">
                  <a:srgbClr val="FFBB6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Freeform 16"/>
            <p:cNvSpPr/>
            <p:nvPr/>
          </p:nvSpPr>
          <p:spPr bwMode="auto">
            <a:xfrm>
              <a:off x="5451323" y="5103813"/>
              <a:ext cx="709701" cy="1226962"/>
            </a:xfrm>
            <a:custGeom>
              <a:avLst/>
              <a:gdLst>
                <a:gd name="T0" fmla="*/ 3 w 579"/>
                <a:gd name="T1" fmla="*/ 0 h 1001"/>
                <a:gd name="T2" fmla="*/ 0 w 579"/>
                <a:gd name="T3" fmla="*/ 0 h 1001"/>
                <a:gd name="T4" fmla="*/ 0 w 579"/>
                <a:gd name="T5" fmla="*/ 669 h 1001"/>
                <a:gd name="T6" fmla="*/ 577 w 579"/>
                <a:gd name="T7" fmla="*/ 1001 h 1001"/>
                <a:gd name="T8" fmla="*/ 579 w 579"/>
                <a:gd name="T9" fmla="*/ 1001 h 1001"/>
                <a:gd name="T10" fmla="*/ 579 w 579"/>
                <a:gd name="T11" fmla="*/ 332 h 1001"/>
                <a:gd name="T12" fmla="*/ 577 w 579"/>
                <a:gd name="T13" fmla="*/ 332 h 1001"/>
                <a:gd name="T14" fmla="*/ 3 w 579"/>
                <a:gd name="T15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9" h="1001">
                  <a:moveTo>
                    <a:pt x="3" y="0"/>
                  </a:moveTo>
                  <a:lnTo>
                    <a:pt x="0" y="0"/>
                  </a:lnTo>
                  <a:lnTo>
                    <a:pt x="0" y="669"/>
                  </a:lnTo>
                  <a:lnTo>
                    <a:pt x="577" y="1001"/>
                  </a:lnTo>
                  <a:lnTo>
                    <a:pt x="579" y="1001"/>
                  </a:lnTo>
                  <a:lnTo>
                    <a:pt x="579" y="332"/>
                  </a:lnTo>
                  <a:lnTo>
                    <a:pt x="577" y="332"/>
                  </a:lnTo>
                  <a:lnTo>
                    <a:pt x="3" y="0"/>
                  </a:lnTo>
                  <a:close/>
                </a:path>
              </a:pathLst>
            </a:custGeom>
            <a:gradFill>
              <a:gsLst>
                <a:gs pos="0">
                  <a:srgbClr val="CB8F4D"/>
                </a:gs>
                <a:gs pos="100000">
                  <a:srgbClr val="A16C38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Freeform 20"/>
            <p:cNvSpPr/>
            <p:nvPr/>
          </p:nvSpPr>
          <p:spPr bwMode="auto">
            <a:xfrm>
              <a:off x="5097085" y="5103813"/>
              <a:ext cx="1063939" cy="614094"/>
            </a:xfrm>
            <a:custGeom>
              <a:avLst/>
              <a:gdLst>
                <a:gd name="T0" fmla="*/ 0 w 868"/>
                <a:gd name="T1" fmla="*/ 166 h 501"/>
                <a:gd name="T2" fmla="*/ 289 w 868"/>
                <a:gd name="T3" fmla="*/ 0 h 501"/>
                <a:gd name="T4" fmla="*/ 868 w 868"/>
                <a:gd name="T5" fmla="*/ 332 h 501"/>
                <a:gd name="T6" fmla="*/ 579 w 868"/>
                <a:gd name="T7" fmla="*/ 501 h 501"/>
                <a:gd name="T8" fmla="*/ 0 w 868"/>
                <a:gd name="T9" fmla="*/ 16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501">
                  <a:moveTo>
                    <a:pt x="0" y="166"/>
                  </a:moveTo>
                  <a:lnTo>
                    <a:pt x="289" y="0"/>
                  </a:lnTo>
                  <a:lnTo>
                    <a:pt x="868" y="332"/>
                  </a:lnTo>
                  <a:lnTo>
                    <a:pt x="579" y="501"/>
                  </a:lnTo>
                  <a:lnTo>
                    <a:pt x="0" y="166"/>
                  </a:lnTo>
                  <a:close/>
                </a:path>
              </a:pathLst>
            </a:custGeom>
            <a:gradFill>
              <a:gsLst>
                <a:gs pos="0">
                  <a:srgbClr val="D69B59"/>
                </a:gs>
                <a:gs pos="100000">
                  <a:srgbClr val="FEBA6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Freeform 21"/>
            <p:cNvSpPr/>
            <p:nvPr/>
          </p:nvSpPr>
          <p:spPr bwMode="auto">
            <a:xfrm>
              <a:off x="6161024" y="5103813"/>
              <a:ext cx="1061487" cy="614094"/>
            </a:xfrm>
            <a:custGeom>
              <a:avLst/>
              <a:gdLst>
                <a:gd name="T0" fmla="*/ 866 w 866"/>
                <a:gd name="T1" fmla="*/ 166 h 501"/>
                <a:gd name="T2" fmla="*/ 576 w 866"/>
                <a:gd name="T3" fmla="*/ 0 h 501"/>
                <a:gd name="T4" fmla="*/ 0 w 866"/>
                <a:gd name="T5" fmla="*/ 332 h 501"/>
                <a:gd name="T6" fmla="*/ 287 w 866"/>
                <a:gd name="T7" fmla="*/ 501 h 501"/>
                <a:gd name="T8" fmla="*/ 866 w 866"/>
                <a:gd name="T9" fmla="*/ 16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866" y="166"/>
                  </a:moveTo>
                  <a:lnTo>
                    <a:pt x="576" y="0"/>
                  </a:lnTo>
                  <a:lnTo>
                    <a:pt x="0" y="332"/>
                  </a:lnTo>
                  <a:lnTo>
                    <a:pt x="287" y="501"/>
                  </a:lnTo>
                  <a:lnTo>
                    <a:pt x="866" y="166"/>
                  </a:lnTo>
                  <a:close/>
                </a:path>
              </a:pathLst>
            </a:custGeom>
            <a:gradFill>
              <a:gsLst>
                <a:gs pos="0">
                  <a:srgbClr val="D99C5B"/>
                </a:gs>
                <a:gs pos="100000">
                  <a:srgbClr val="FEBC6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948757" y="1741744"/>
            <a:ext cx="3906316" cy="3685116"/>
            <a:chOff x="1593653" y="1193226"/>
            <a:chExt cx="8916937" cy="8412003"/>
          </a:xfrm>
        </p:grpSpPr>
        <p:grpSp>
          <p:nvGrpSpPr>
            <p:cNvPr id="87" name="Group 86"/>
            <p:cNvGrpSpPr/>
            <p:nvPr/>
          </p:nvGrpSpPr>
          <p:grpSpPr>
            <a:xfrm>
              <a:off x="1593653" y="1193226"/>
              <a:ext cx="8916937" cy="8412003"/>
              <a:chOff x="1906641" y="2079025"/>
              <a:chExt cx="8916937" cy="8412003"/>
            </a:xfrm>
          </p:grpSpPr>
          <p:sp>
            <p:nvSpPr>
              <p:cNvPr id="102" name="AutoShape 191"/>
              <p:cNvSpPr/>
              <p:nvPr/>
            </p:nvSpPr>
            <p:spPr bwMode="auto">
              <a:xfrm>
                <a:off x="6352334" y="2079025"/>
                <a:ext cx="1752302" cy="20508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6" y="0"/>
                      <a:pt x="0" y="4131"/>
                      <a:pt x="0" y="9228"/>
                    </a:cubicBezTo>
                    <a:cubicBezTo>
                      <a:pt x="0" y="12674"/>
                      <a:pt x="2212" y="15677"/>
                      <a:pt x="5487" y="17262"/>
                    </a:cubicBezTo>
                    <a:lnTo>
                      <a:pt x="5949" y="21600"/>
                    </a:lnTo>
                    <a:lnTo>
                      <a:pt x="10310" y="18446"/>
                    </a:lnTo>
                    <a:cubicBezTo>
                      <a:pt x="10472" y="18453"/>
                      <a:pt x="10636" y="18457"/>
                      <a:pt x="10800" y="18457"/>
                    </a:cubicBezTo>
                    <a:cubicBezTo>
                      <a:pt x="16764" y="18457"/>
                      <a:pt x="21600" y="14326"/>
                      <a:pt x="21600" y="9228"/>
                    </a:cubicBezTo>
                    <a:cubicBezTo>
                      <a:pt x="21600" y="4131"/>
                      <a:pt x="16764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AutoShape 192"/>
              <p:cNvSpPr/>
              <p:nvPr/>
            </p:nvSpPr>
            <p:spPr bwMode="auto">
              <a:xfrm>
                <a:off x="5313302" y="7360485"/>
                <a:ext cx="2674229" cy="313054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2674"/>
                      <a:pt x="2212" y="15677"/>
                      <a:pt x="5487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6" y="18457"/>
                      <a:pt x="10800" y="18457"/>
                    </a:cubicBezTo>
                    <a:cubicBezTo>
                      <a:pt x="16765" y="18457"/>
                      <a:pt x="21600" y="14325"/>
                      <a:pt x="21600" y="9228"/>
                    </a:cubicBezTo>
                    <a:cubicBezTo>
                      <a:pt x="21600" y="4131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AutoShape 193"/>
              <p:cNvSpPr/>
              <p:nvPr/>
            </p:nvSpPr>
            <p:spPr bwMode="auto">
              <a:xfrm>
                <a:off x="7478662" y="7087894"/>
                <a:ext cx="2186651" cy="256193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5"/>
                      <a:pt x="2212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AutoShape 194"/>
              <p:cNvSpPr/>
              <p:nvPr/>
            </p:nvSpPr>
            <p:spPr bwMode="auto">
              <a:xfrm>
                <a:off x="6863333" y="4992347"/>
                <a:ext cx="2697650" cy="31582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9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9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AutoShape 195"/>
              <p:cNvSpPr/>
              <p:nvPr/>
            </p:nvSpPr>
            <p:spPr bwMode="auto">
              <a:xfrm>
                <a:off x="5551769" y="3476057"/>
                <a:ext cx="2401696" cy="28111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7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AutoShape 196"/>
              <p:cNvSpPr/>
              <p:nvPr/>
            </p:nvSpPr>
            <p:spPr bwMode="auto">
              <a:xfrm>
                <a:off x="9043597" y="5418271"/>
                <a:ext cx="1779981" cy="20827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09" y="18447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5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AutoShape 197"/>
              <p:cNvSpPr/>
              <p:nvPr/>
            </p:nvSpPr>
            <p:spPr bwMode="auto">
              <a:xfrm>
                <a:off x="1906641" y="4055314"/>
                <a:ext cx="1754431" cy="205295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4326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8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AutoShape 198"/>
              <p:cNvSpPr/>
              <p:nvPr/>
            </p:nvSpPr>
            <p:spPr bwMode="auto">
              <a:xfrm>
                <a:off x="5381436" y="5878269"/>
                <a:ext cx="1907730" cy="22339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1"/>
                      <a:pt x="16765" y="0"/>
                      <a:pt x="10800" y="0"/>
                    </a:cubicBez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4325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1" y="18446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AutoShape 199"/>
              <p:cNvSpPr/>
              <p:nvPr/>
            </p:nvSpPr>
            <p:spPr bwMode="auto">
              <a:xfrm>
                <a:off x="2074845" y="5912343"/>
                <a:ext cx="1826822" cy="21360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1"/>
                      <a:pt x="16765" y="0"/>
                      <a:pt x="10800" y="0"/>
                    </a:cubicBezTo>
                    <a:cubicBezTo>
                      <a:pt x="4836" y="0"/>
                      <a:pt x="0" y="4131"/>
                      <a:pt x="0" y="9228"/>
                    </a:cubicBezTo>
                    <a:cubicBezTo>
                      <a:pt x="0" y="14325"/>
                      <a:pt x="4836" y="18457"/>
                      <a:pt x="10800" y="18457"/>
                    </a:cubicBezTo>
                    <a:cubicBezTo>
                      <a:pt x="10964" y="18457"/>
                      <a:pt x="11127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AutoShape 200"/>
              <p:cNvSpPr/>
              <p:nvPr/>
            </p:nvSpPr>
            <p:spPr bwMode="auto">
              <a:xfrm>
                <a:off x="3337439" y="6830210"/>
                <a:ext cx="2376146" cy="278554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9229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5" y="0"/>
                      <a:pt x="0" y="4132"/>
                      <a:pt x="0" y="9229"/>
                    </a:cubicBezTo>
                    <a:cubicBezTo>
                      <a:pt x="0" y="14326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0" y="18446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5"/>
                      <a:pt x="21600" y="9229"/>
                    </a:cubicBezTo>
                    <a:close/>
                    <a:moveTo>
                      <a:pt x="21600" y="9229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AutoShape 201"/>
              <p:cNvSpPr/>
              <p:nvPr/>
            </p:nvSpPr>
            <p:spPr bwMode="auto">
              <a:xfrm>
                <a:off x="3133039" y="4172443"/>
                <a:ext cx="2921212" cy="342656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6" y="0"/>
                      <a:pt x="0" y="4132"/>
                      <a:pt x="0" y="9228"/>
                    </a:cubicBezTo>
                    <a:cubicBezTo>
                      <a:pt x="0" y="14326"/>
                      <a:pt x="4836" y="18457"/>
                      <a:pt x="10800" y="18457"/>
                    </a:cubicBezTo>
                    <a:cubicBezTo>
                      <a:pt x="10965" y="18457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rgbClr val="F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AutoShape 202"/>
              <p:cNvSpPr/>
              <p:nvPr/>
            </p:nvSpPr>
            <p:spPr bwMode="auto">
              <a:xfrm>
                <a:off x="7921528" y="3099114"/>
                <a:ext cx="2133422" cy="250230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4"/>
                      <a:pt x="2212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7"/>
                    </a:lnTo>
                    <a:cubicBezTo>
                      <a:pt x="10473" y="18453"/>
                      <a:pt x="10636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4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AutoShape 203"/>
              <p:cNvSpPr/>
              <p:nvPr/>
            </p:nvSpPr>
            <p:spPr bwMode="auto">
              <a:xfrm>
                <a:off x="3558872" y="2419765"/>
                <a:ext cx="2146197" cy="25129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1" y="0"/>
                    </a:cubicBezTo>
                    <a:cubicBezTo>
                      <a:pt x="4836" y="0"/>
                      <a:pt x="0" y="4132"/>
                      <a:pt x="0" y="9228"/>
                    </a:cubicBezTo>
                    <a:cubicBezTo>
                      <a:pt x="0" y="14326"/>
                      <a:pt x="4836" y="18458"/>
                      <a:pt x="10801" y="18458"/>
                    </a:cubicBezTo>
                    <a:cubicBezTo>
                      <a:pt x="10965" y="18458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8" name="Text Placeholder 1"/>
            <p:cNvSpPr txBox="1"/>
            <p:nvPr/>
          </p:nvSpPr>
          <p:spPr>
            <a:xfrm>
              <a:off x="3678521" y="2183853"/>
              <a:ext cx="1222967" cy="905869"/>
            </a:xfrm>
            <a:prstGeom prst="rect">
              <a:avLst/>
            </a:prstGeom>
          </p:spPr>
          <p:txBody>
            <a:bodyPr vert="horz" lIns="0" tIns="30803" rIns="0" bIns="30803" anchor="ctr"/>
            <a:lstStyle>
              <a:lvl1pPr marL="0" indent="0" algn="ctr" defTabSz="4572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/>
                <a:buNone/>
                <a:defRPr sz="3700" b="1" kern="1200">
                  <a:solidFill>
                    <a:schemeClr val="bg1"/>
                  </a:solidFill>
                  <a:latin typeface="FontAwesome"/>
                  <a:ea typeface="+mn-ea"/>
                  <a:cs typeface="FontAwesome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10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235205" y="4018182"/>
              <a:ext cx="2155982" cy="13534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9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总结</a:t>
              </a:r>
              <a:endParaRPr lang="en-US" sz="296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952867" y="4770929"/>
              <a:ext cx="1812021" cy="11245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37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不足</a:t>
              </a:r>
              <a:endParaRPr lang="en-US" sz="237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404208" y="7235534"/>
              <a:ext cx="1812021" cy="11245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37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经验</a:t>
              </a:r>
              <a:endParaRPr lang="en-US" sz="237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601022" y="3218227"/>
              <a:ext cx="1672973" cy="10332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1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情况</a:t>
              </a:r>
              <a:endParaRPr lang="en-US" sz="207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493006" y="2013833"/>
              <a:ext cx="1672973" cy="10332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1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目标</a:t>
              </a:r>
              <a:endParaRPr lang="en-US" sz="207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8860841" y="4939839"/>
              <a:ext cx="1570516" cy="9645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95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提升</a:t>
              </a:r>
              <a:endParaRPr lang="en-US" sz="193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501785" y="6561848"/>
              <a:ext cx="1570516" cy="9645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95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计划</a:t>
              </a:r>
              <a:endParaRPr lang="en-US" sz="193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Rounded Rectangle 9"/>
          <p:cNvSpPr/>
          <p:nvPr/>
        </p:nvSpPr>
        <p:spPr>
          <a:xfrm>
            <a:off x="6336621" y="2230708"/>
            <a:ext cx="867022" cy="86786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1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Rounded Rectangle 12"/>
          <p:cNvSpPr/>
          <p:nvPr/>
        </p:nvSpPr>
        <p:spPr>
          <a:xfrm>
            <a:off x="6336621" y="3773135"/>
            <a:ext cx="867022" cy="86786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1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Rounded Rectangle 15"/>
          <p:cNvSpPr/>
          <p:nvPr/>
        </p:nvSpPr>
        <p:spPr>
          <a:xfrm>
            <a:off x="6336621" y="5313746"/>
            <a:ext cx="867022" cy="86786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1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6434028" y="2301876"/>
            <a:ext cx="672208" cy="71551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_tradnl" sz="1600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7"/>
          <p:cNvSpPr txBox="1"/>
          <p:nvPr/>
        </p:nvSpPr>
        <p:spPr>
          <a:xfrm>
            <a:off x="6434028" y="3858023"/>
            <a:ext cx="672208" cy="71551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_tradnl" sz="1600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 Placeholder 7"/>
          <p:cNvSpPr txBox="1"/>
          <p:nvPr/>
        </p:nvSpPr>
        <p:spPr>
          <a:xfrm>
            <a:off x="6434028" y="5391379"/>
            <a:ext cx="672208" cy="71551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_tradnl" sz="1600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 Placeholder 7"/>
          <p:cNvSpPr txBox="1"/>
          <p:nvPr/>
        </p:nvSpPr>
        <p:spPr>
          <a:xfrm>
            <a:off x="7581503" y="2464197"/>
            <a:ext cx="1925373" cy="29595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2000" b="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交流</a:t>
            </a:r>
            <a:endParaRPr lang="es-ES_tradnl" sz="2000" b="0" dirty="0" smtClean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"/>
          <p:cNvSpPr txBox="1"/>
          <p:nvPr/>
        </p:nvSpPr>
        <p:spPr>
          <a:xfrm>
            <a:off x="311857" y="220466"/>
            <a:ext cx="1941638" cy="362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55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 Placeholder 7"/>
          <p:cNvSpPr txBox="1"/>
          <p:nvPr/>
        </p:nvSpPr>
        <p:spPr>
          <a:xfrm>
            <a:off x="7653511" y="4040447"/>
            <a:ext cx="1925373" cy="29595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2000" b="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点评</a:t>
            </a:r>
            <a:endParaRPr lang="es-ES_tradnl" sz="2000" b="0" dirty="0" smtClean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7733903" y="5560541"/>
            <a:ext cx="1925373" cy="29595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2000" b="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新的任务</a:t>
            </a:r>
            <a:endParaRPr lang="es-ES_tradnl" sz="2000" b="0" dirty="0" smtClean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/>
          <p:nvPr/>
        </p:nvSpPr>
        <p:spPr bwMode="auto">
          <a:xfrm>
            <a:off x="1674578" y="1834365"/>
            <a:ext cx="4815070" cy="32221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B0F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290" name="AutoShape 2"/>
          <p:cNvSpPr/>
          <p:nvPr/>
        </p:nvSpPr>
        <p:spPr bwMode="auto">
          <a:xfrm>
            <a:off x="6462861" y="1829901"/>
            <a:ext cx="4701223" cy="31545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990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293" name="AutoShape 5" descr="image4.png"/>
          <p:cNvSpPr/>
          <p:nvPr/>
        </p:nvSpPr>
        <p:spPr bwMode="auto">
          <a:xfrm>
            <a:off x="5176928" y="1456085"/>
            <a:ext cx="2634994" cy="55754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1" cstate="print"/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93271" y="2536205"/>
            <a:ext cx="1944216" cy="3456384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99" name="AutoShape 11"/>
          <p:cNvSpPr/>
          <p:nvPr/>
        </p:nvSpPr>
        <p:spPr bwMode="auto">
          <a:xfrm>
            <a:off x="7835724" y="5442346"/>
            <a:ext cx="375026" cy="3772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6" y="18801"/>
                </a:moveTo>
                <a:cubicBezTo>
                  <a:pt x="21517" y="18964"/>
                  <a:pt x="21599" y="19177"/>
                  <a:pt x="21599" y="19437"/>
                </a:cubicBezTo>
                <a:cubicBezTo>
                  <a:pt x="21599" y="19581"/>
                  <a:pt x="21517" y="19776"/>
                  <a:pt x="21356" y="20019"/>
                </a:cubicBezTo>
                <a:cubicBezTo>
                  <a:pt x="21192" y="20261"/>
                  <a:pt x="20989" y="20504"/>
                  <a:pt x="20746" y="20741"/>
                </a:cubicBezTo>
                <a:cubicBezTo>
                  <a:pt x="20503" y="20979"/>
                  <a:pt x="20260" y="21184"/>
                  <a:pt x="20022" y="21348"/>
                </a:cubicBezTo>
                <a:cubicBezTo>
                  <a:pt x="19782" y="21517"/>
                  <a:pt x="19593" y="21599"/>
                  <a:pt x="19446" y="21599"/>
                </a:cubicBezTo>
                <a:cubicBezTo>
                  <a:pt x="19189" y="21599"/>
                  <a:pt x="18974" y="21514"/>
                  <a:pt x="18810" y="21342"/>
                </a:cubicBezTo>
                <a:lnTo>
                  <a:pt x="13956" y="16503"/>
                </a:lnTo>
                <a:cubicBezTo>
                  <a:pt x="13216" y="16979"/>
                  <a:pt x="12429" y="17349"/>
                  <a:pt x="11589" y="17603"/>
                </a:cubicBezTo>
                <a:cubicBezTo>
                  <a:pt x="10750" y="17863"/>
                  <a:pt x="9891" y="17990"/>
                  <a:pt x="9007" y="17990"/>
                </a:cubicBezTo>
                <a:cubicBezTo>
                  <a:pt x="7770" y="17990"/>
                  <a:pt x="6608" y="17759"/>
                  <a:pt x="5518" y="17290"/>
                </a:cubicBezTo>
                <a:cubicBezTo>
                  <a:pt x="4427" y="16822"/>
                  <a:pt x="3470" y="16175"/>
                  <a:pt x="2645" y="15353"/>
                </a:cubicBezTo>
                <a:cubicBezTo>
                  <a:pt x="1817" y="14535"/>
                  <a:pt x="1173" y="13579"/>
                  <a:pt x="701" y="12487"/>
                </a:cubicBezTo>
                <a:cubicBezTo>
                  <a:pt x="232" y="11399"/>
                  <a:pt x="0" y="10237"/>
                  <a:pt x="0" y="8999"/>
                </a:cubicBezTo>
                <a:cubicBezTo>
                  <a:pt x="0" y="7768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2" y="237"/>
                  <a:pt x="12487" y="709"/>
                </a:cubicBezTo>
                <a:cubicBezTo>
                  <a:pt x="13572" y="1180"/>
                  <a:pt x="14530" y="1827"/>
                  <a:pt x="15358" y="2646"/>
                </a:cubicBezTo>
                <a:cubicBezTo>
                  <a:pt x="16183" y="3468"/>
                  <a:pt x="16830" y="4422"/>
                  <a:pt x="17299" y="5515"/>
                </a:cubicBezTo>
                <a:cubicBezTo>
                  <a:pt x="17768" y="6602"/>
                  <a:pt x="18002" y="7768"/>
                  <a:pt x="18002" y="8999"/>
                </a:cubicBezTo>
                <a:cubicBezTo>
                  <a:pt x="18002" y="9887"/>
                  <a:pt x="17872" y="10748"/>
                  <a:pt x="17615" y="11588"/>
                </a:cubicBezTo>
                <a:cubicBezTo>
                  <a:pt x="17358" y="12434"/>
                  <a:pt x="16991" y="13218"/>
                  <a:pt x="16513" y="13947"/>
                </a:cubicBezTo>
                <a:lnTo>
                  <a:pt x="21356" y="18801"/>
                </a:lnTo>
                <a:close/>
                <a:moveTo>
                  <a:pt x="3597" y="8999"/>
                </a:moveTo>
                <a:cubicBezTo>
                  <a:pt x="3597" y="9759"/>
                  <a:pt x="3741" y="10465"/>
                  <a:pt x="4029" y="11117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0"/>
                  <a:pt x="6253" y="13684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39" y="14252"/>
                  <a:pt x="11091" y="13970"/>
                </a:cubicBezTo>
                <a:cubicBezTo>
                  <a:pt x="11744" y="13684"/>
                  <a:pt x="12318" y="13300"/>
                  <a:pt x="12801" y="12821"/>
                </a:cubicBezTo>
                <a:cubicBezTo>
                  <a:pt x="13290" y="12338"/>
                  <a:pt x="13677" y="11770"/>
                  <a:pt x="13965" y="11117"/>
                </a:cubicBezTo>
                <a:cubicBezTo>
                  <a:pt x="14253" y="10465"/>
                  <a:pt x="14397" y="9759"/>
                  <a:pt x="14397" y="8999"/>
                </a:cubicBezTo>
                <a:cubicBezTo>
                  <a:pt x="14397" y="8260"/>
                  <a:pt x="14253" y="7565"/>
                  <a:pt x="13965" y="6913"/>
                </a:cubicBezTo>
                <a:cubicBezTo>
                  <a:pt x="13674" y="6258"/>
                  <a:pt x="13290" y="5683"/>
                  <a:pt x="12801" y="5193"/>
                </a:cubicBezTo>
                <a:cubicBezTo>
                  <a:pt x="12316" y="4703"/>
                  <a:pt x="11744" y="4317"/>
                  <a:pt x="11091" y="4032"/>
                </a:cubicBezTo>
                <a:cubicBezTo>
                  <a:pt x="10439" y="3750"/>
                  <a:pt x="9741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3"/>
                  <a:pt x="5193" y="5193"/>
                </a:cubicBezTo>
                <a:cubicBezTo>
                  <a:pt x="4707" y="5683"/>
                  <a:pt x="4317" y="6258"/>
                  <a:pt x="4029" y="6913"/>
                </a:cubicBezTo>
                <a:cubicBezTo>
                  <a:pt x="3741" y="7565"/>
                  <a:pt x="3597" y="8257"/>
                  <a:pt x="3597" y="8999"/>
                </a:cubicBezTo>
                <a:moveTo>
                  <a:pt x="9007" y="5591"/>
                </a:moveTo>
                <a:cubicBezTo>
                  <a:pt x="9184" y="5591"/>
                  <a:pt x="9344" y="5656"/>
                  <a:pt x="9472" y="5785"/>
                </a:cubicBezTo>
                <a:cubicBezTo>
                  <a:pt x="9602" y="5919"/>
                  <a:pt x="9668" y="6082"/>
                  <a:pt x="9668" y="6280"/>
                </a:cubicBezTo>
                <a:cubicBezTo>
                  <a:pt x="9668" y="6461"/>
                  <a:pt x="9602" y="6616"/>
                  <a:pt x="9472" y="6745"/>
                </a:cubicBezTo>
                <a:cubicBezTo>
                  <a:pt x="9344" y="6878"/>
                  <a:pt x="9184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79"/>
                  <a:pt x="6884" y="9332"/>
                  <a:pt x="6755" y="9465"/>
                </a:cubicBezTo>
                <a:cubicBezTo>
                  <a:pt x="6623" y="9596"/>
                  <a:pt x="6467" y="9658"/>
                  <a:pt x="6288" y="9658"/>
                </a:cubicBezTo>
                <a:cubicBezTo>
                  <a:pt x="6080" y="9658"/>
                  <a:pt x="5914" y="9596"/>
                  <a:pt x="5786" y="9465"/>
                </a:cubicBezTo>
                <a:cubicBezTo>
                  <a:pt x="5659" y="9332"/>
                  <a:pt x="5600" y="9179"/>
                  <a:pt x="5600" y="8996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7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0"/>
                  <a:pt x="8530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301" name="AutoShape 13"/>
          <p:cNvSpPr/>
          <p:nvPr/>
        </p:nvSpPr>
        <p:spPr bwMode="auto">
          <a:xfrm>
            <a:off x="4842211" y="5489226"/>
            <a:ext cx="377258" cy="3147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3"/>
                </a:moveTo>
                <a:cubicBezTo>
                  <a:pt x="20632" y="3223"/>
                  <a:pt x="20946" y="3384"/>
                  <a:pt x="21208" y="3713"/>
                </a:cubicBezTo>
                <a:cubicBezTo>
                  <a:pt x="21469" y="4043"/>
                  <a:pt x="21599" y="4427"/>
                  <a:pt x="21599" y="4864"/>
                </a:cubicBezTo>
                <a:lnTo>
                  <a:pt x="21599" y="19984"/>
                </a:lnTo>
                <a:cubicBezTo>
                  <a:pt x="21599" y="20421"/>
                  <a:pt x="21469" y="20804"/>
                  <a:pt x="21208" y="21120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2" y="21599"/>
                  <a:pt x="662" y="21441"/>
                  <a:pt x="399" y="21120"/>
                </a:cubicBezTo>
                <a:cubicBezTo>
                  <a:pt x="135" y="20804"/>
                  <a:pt x="0" y="20421"/>
                  <a:pt x="0" y="19984"/>
                </a:cubicBezTo>
                <a:lnTo>
                  <a:pt x="0" y="4864"/>
                </a:lnTo>
                <a:cubicBezTo>
                  <a:pt x="0" y="4427"/>
                  <a:pt x="135" y="4043"/>
                  <a:pt x="399" y="3713"/>
                </a:cubicBezTo>
                <a:cubicBezTo>
                  <a:pt x="662" y="3384"/>
                  <a:pt x="982" y="3223"/>
                  <a:pt x="1348" y="3223"/>
                </a:cubicBezTo>
                <a:lnTo>
                  <a:pt x="5637" y="3223"/>
                </a:lnTo>
                <a:lnTo>
                  <a:pt x="6318" y="1459"/>
                </a:lnTo>
                <a:cubicBezTo>
                  <a:pt x="6457" y="1058"/>
                  <a:pt x="6718" y="713"/>
                  <a:pt x="7090" y="426"/>
                </a:cubicBezTo>
                <a:cubicBezTo>
                  <a:pt x="7467" y="143"/>
                  <a:pt x="7839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09" y="426"/>
                </a:cubicBezTo>
                <a:cubicBezTo>
                  <a:pt x="14885" y="713"/>
                  <a:pt x="15146" y="1058"/>
                  <a:pt x="15293" y="1459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5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3" y="18294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3" y="15047"/>
                </a:cubicBezTo>
                <a:cubicBezTo>
                  <a:pt x="16270" y="14234"/>
                  <a:pt x="16419" y="13355"/>
                  <a:pt x="16419" y="12422"/>
                </a:cubicBezTo>
                <a:cubicBezTo>
                  <a:pt x="16419" y="11498"/>
                  <a:pt x="16270" y="10623"/>
                  <a:pt x="15973" y="9794"/>
                </a:cubicBezTo>
                <a:cubicBezTo>
                  <a:pt x="15678" y="8966"/>
                  <a:pt x="15279" y="8250"/>
                  <a:pt x="14775" y="7645"/>
                </a:cubicBezTo>
                <a:cubicBezTo>
                  <a:pt x="14270" y="7035"/>
                  <a:pt x="13673" y="6557"/>
                  <a:pt x="12987" y="6199"/>
                </a:cubicBezTo>
                <a:cubicBezTo>
                  <a:pt x="12299" y="5843"/>
                  <a:pt x="11572" y="5666"/>
                  <a:pt x="10805" y="5666"/>
                </a:cubicBezTo>
                <a:cubicBezTo>
                  <a:pt x="10040" y="5666"/>
                  <a:pt x="9313" y="5846"/>
                  <a:pt x="8619" y="6199"/>
                </a:cubicBezTo>
                <a:cubicBezTo>
                  <a:pt x="7930" y="6557"/>
                  <a:pt x="7332" y="7035"/>
                  <a:pt x="6828" y="7645"/>
                </a:cubicBezTo>
                <a:cubicBezTo>
                  <a:pt x="6324" y="8250"/>
                  <a:pt x="5922" y="8963"/>
                  <a:pt x="5626" y="9788"/>
                </a:cubicBezTo>
                <a:cubicBezTo>
                  <a:pt x="5330" y="10611"/>
                  <a:pt x="5180" y="11491"/>
                  <a:pt x="5180" y="12422"/>
                </a:cubicBezTo>
                <a:cubicBezTo>
                  <a:pt x="5180" y="13355"/>
                  <a:pt x="5330" y="14234"/>
                  <a:pt x="5626" y="15047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4"/>
                  <a:pt x="8619" y="18650"/>
                </a:cubicBezTo>
                <a:cubicBezTo>
                  <a:pt x="9313" y="19005"/>
                  <a:pt x="10040" y="19185"/>
                  <a:pt x="10805" y="19185"/>
                </a:cubicBezTo>
                <a:moveTo>
                  <a:pt x="10805" y="7833"/>
                </a:moveTo>
                <a:cubicBezTo>
                  <a:pt x="11337" y="7833"/>
                  <a:pt x="11833" y="7952"/>
                  <a:pt x="12295" y="8190"/>
                </a:cubicBezTo>
                <a:cubicBezTo>
                  <a:pt x="12755" y="8432"/>
                  <a:pt x="13158" y="8754"/>
                  <a:pt x="13501" y="9168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5"/>
                  <a:pt x="14515" y="13650"/>
                  <a:pt x="14316" y="14204"/>
                </a:cubicBezTo>
                <a:cubicBezTo>
                  <a:pt x="14118" y="14757"/>
                  <a:pt x="13846" y="15245"/>
                  <a:pt x="13501" y="15667"/>
                </a:cubicBezTo>
                <a:cubicBezTo>
                  <a:pt x="13158" y="16091"/>
                  <a:pt x="12752" y="16419"/>
                  <a:pt x="12289" y="16660"/>
                </a:cubicBezTo>
                <a:cubicBezTo>
                  <a:pt x="11825" y="16898"/>
                  <a:pt x="11329" y="17016"/>
                  <a:pt x="10805" y="17016"/>
                </a:cubicBezTo>
                <a:cubicBezTo>
                  <a:pt x="10275" y="17016"/>
                  <a:pt x="9777" y="16898"/>
                  <a:pt x="9313" y="16660"/>
                </a:cubicBezTo>
                <a:cubicBezTo>
                  <a:pt x="8848" y="16419"/>
                  <a:pt x="8444" y="16091"/>
                  <a:pt x="8101" y="15667"/>
                </a:cubicBezTo>
                <a:cubicBezTo>
                  <a:pt x="7755" y="15245"/>
                  <a:pt x="7484" y="14755"/>
                  <a:pt x="7285" y="14198"/>
                </a:cubicBezTo>
                <a:cubicBezTo>
                  <a:pt x="7084" y="13641"/>
                  <a:pt x="6985" y="13045"/>
                  <a:pt x="6985" y="12422"/>
                </a:cubicBezTo>
                <a:cubicBezTo>
                  <a:pt x="6985" y="11781"/>
                  <a:pt x="7084" y="11185"/>
                  <a:pt x="7285" y="10623"/>
                </a:cubicBezTo>
                <a:cubicBezTo>
                  <a:pt x="7484" y="10068"/>
                  <a:pt x="7755" y="9583"/>
                  <a:pt x="8101" y="9168"/>
                </a:cubicBezTo>
                <a:cubicBezTo>
                  <a:pt x="8444" y="8754"/>
                  <a:pt x="8848" y="8432"/>
                  <a:pt x="9313" y="8190"/>
                </a:cubicBezTo>
                <a:cubicBezTo>
                  <a:pt x="9777" y="7952"/>
                  <a:pt x="10275" y="7833"/>
                  <a:pt x="10805" y="783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5" name="TextBox 15"/>
          <p:cNvSpPr txBox="1"/>
          <p:nvPr/>
        </p:nvSpPr>
        <p:spPr>
          <a:xfrm>
            <a:off x="2108895" y="2680221"/>
            <a:ext cx="2880320" cy="1577516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   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能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根据要求撰写恰当的借条；</a:t>
            </a:r>
            <a:endParaRPr lang="zh-CN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   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能介绍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条据类商务应用文</a:t>
            </a:r>
            <a:endParaRPr lang="zh-CN" altLang="en-US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6" name="TextBox 16"/>
          <p:cNvSpPr txBox="1"/>
          <p:nvPr/>
        </p:nvSpPr>
        <p:spPr>
          <a:xfrm>
            <a:off x="1811958" y="2032149"/>
            <a:ext cx="1431484" cy="469521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能力目标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5"/>
          <p:cNvSpPr txBox="1"/>
          <p:nvPr/>
        </p:nvSpPr>
        <p:spPr>
          <a:xfrm>
            <a:off x="8229575" y="2680221"/>
            <a:ext cx="2709932" cy="1577516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  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熟悉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条据类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商务应用文写作的作用</a:t>
            </a:r>
            <a:endParaRPr lang="zh-CN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  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掌握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借条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的写作关键</a:t>
            </a:r>
            <a:endParaRPr lang="zh-CN" altLang="en-US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8" name="TextBox 16"/>
          <p:cNvSpPr txBox="1"/>
          <p:nvPr/>
        </p:nvSpPr>
        <p:spPr>
          <a:xfrm>
            <a:off x="7941543" y="1960141"/>
            <a:ext cx="1431484" cy="469521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知识目标</a:t>
            </a:r>
            <a:endParaRPr lang="zh-CN" altLang="en-US" sz="2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0703" y="-18941"/>
            <a:ext cx="2376264" cy="78116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70"/>
          </a:p>
        </p:txBody>
      </p:sp>
      <p:sp>
        <p:nvSpPr>
          <p:cNvPr id="17" name="TextBox 1"/>
          <p:cNvSpPr txBox="1"/>
          <p:nvPr/>
        </p:nvSpPr>
        <p:spPr>
          <a:xfrm>
            <a:off x="311857" y="159941"/>
            <a:ext cx="237310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554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01 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任务与目标</a:t>
            </a:r>
            <a:endParaRPr lang="en-US" altLang="zh-CN" sz="2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49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49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99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299" grpId="0" animBg="1"/>
      <p:bldP spid="12301" grpId="0" animBg="1"/>
      <p:bldP spid="35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27"/>
          <p:cNvSpPr/>
          <p:nvPr/>
        </p:nvSpPr>
        <p:spPr>
          <a:xfrm>
            <a:off x="956767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28"/>
          <p:cNvSpPr/>
          <p:nvPr/>
        </p:nvSpPr>
        <p:spPr>
          <a:xfrm>
            <a:off x="1102814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  <a:endParaRPr lang="en-US" sz="71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 Placeholder 7"/>
          <p:cNvSpPr txBox="1"/>
          <p:nvPr/>
        </p:nvSpPr>
        <p:spPr>
          <a:xfrm>
            <a:off x="1006675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8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案例导入</a:t>
            </a:r>
            <a:endParaRPr lang="es-ES_tradnl" sz="18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7"/>
          <p:cNvSpPr txBox="1"/>
          <p:nvPr/>
        </p:nvSpPr>
        <p:spPr>
          <a:xfrm>
            <a:off x="1239673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 Placeholder 7"/>
          <p:cNvSpPr txBox="1"/>
          <p:nvPr/>
        </p:nvSpPr>
        <p:spPr>
          <a:xfrm>
            <a:off x="6796304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8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特点</a:t>
            </a:r>
            <a:endParaRPr lang="es-ES_tradnl" altLang="en-US" sz="18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311857" y="220466"/>
            <a:ext cx="1941638" cy="362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55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80703" y="-18941"/>
            <a:ext cx="2376264" cy="78116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70"/>
          </a:p>
        </p:txBody>
      </p:sp>
      <p:sp>
        <p:nvSpPr>
          <p:cNvPr id="31" name="TextBox 1"/>
          <p:cNvSpPr txBox="1"/>
          <p:nvPr/>
        </p:nvSpPr>
        <p:spPr>
          <a:xfrm>
            <a:off x="311857" y="159941"/>
            <a:ext cx="251711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554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02 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单元学习内容</a:t>
            </a:r>
            <a:endParaRPr lang="en-US" altLang="zh-CN" sz="2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3549055" y="1528093"/>
            <a:ext cx="7560840" cy="2802895"/>
          </a:xfrm>
          <a:prstGeom prst="roundRect">
            <a:avLst/>
          </a:prstGeom>
          <a:ln>
            <a:prstDash val="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br>
              <a:rPr lang="zh-CN" altLang="en-US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en-US" altLang="zh-CN" b="1" dirty="0" smtClean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年前，堂弟为购房向梁老伯借款</a:t>
            </a:r>
            <a:r>
              <a:rPr lang="en-US" altLang="zh-CN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万元，当时梁老伯不好意思叫堂弟写借条，堂弟口头保证一年后还钱。可是，堂弟始终没有还钱，经多次催促堂弟仍充耳不闻。于是梁老伯把堂弟告上了法庭，然而没有法律依据，法院判决梁老伯败诉。梁老伯对这一判决很不服，却又很无奈。</a:t>
            </a:r>
            <a:endParaRPr lang="zh-CN" altLang="en-US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AutoShape 11"/>
          <p:cNvSpPr/>
          <p:nvPr/>
        </p:nvSpPr>
        <p:spPr bwMode="auto">
          <a:xfrm>
            <a:off x="1460823" y="2896245"/>
            <a:ext cx="375026" cy="3772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6" y="18801"/>
                </a:moveTo>
                <a:cubicBezTo>
                  <a:pt x="21517" y="18964"/>
                  <a:pt x="21599" y="19177"/>
                  <a:pt x="21599" y="19437"/>
                </a:cubicBezTo>
                <a:cubicBezTo>
                  <a:pt x="21599" y="19581"/>
                  <a:pt x="21517" y="19776"/>
                  <a:pt x="21356" y="20019"/>
                </a:cubicBezTo>
                <a:cubicBezTo>
                  <a:pt x="21192" y="20261"/>
                  <a:pt x="20989" y="20504"/>
                  <a:pt x="20746" y="20741"/>
                </a:cubicBezTo>
                <a:cubicBezTo>
                  <a:pt x="20503" y="20979"/>
                  <a:pt x="20260" y="21184"/>
                  <a:pt x="20022" y="21348"/>
                </a:cubicBezTo>
                <a:cubicBezTo>
                  <a:pt x="19782" y="21517"/>
                  <a:pt x="19593" y="21599"/>
                  <a:pt x="19446" y="21599"/>
                </a:cubicBezTo>
                <a:cubicBezTo>
                  <a:pt x="19189" y="21599"/>
                  <a:pt x="18974" y="21514"/>
                  <a:pt x="18810" y="21342"/>
                </a:cubicBezTo>
                <a:lnTo>
                  <a:pt x="13956" y="16503"/>
                </a:lnTo>
                <a:cubicBezTo>
                  <a:pt x="13216" y="16979"/>
                  <a:pt x="12429" y="17349"/>
                  <a:pt x="11589" y="17603"/>
                </a:cubicBezTo>
                <a:cubicBezTo>
                  <a:pt x="10750" y="17863"/>
                  <a:pt x="9891" y="17990"/>
                  <a:pt x="9007" y="17990"/>
                </a:cubicBezTo>
                <a:cubicBezTo>
                  <a:pt x="7770" y="17990"/>
                  <a:pt x="6608" y="17759"/>
                  <a:pt x="5518" y="17290"/>
                </a:cubicBezTo>
                <a:cubicBezTo>
                  <a:pt x="4427" y="16822"/>
                  <a:pt x="3470" y="16175"/>
                  <a:pt x="2645" y="15353"/>
                </a:cubicBezTo>
                <a:cubicBezTo>
                  <a:pt x="1817" y="14535"/>
                  <a:pt x="1173" y="13579"/>
                  <a:pt x="701" y="12487"/>
                </a:cubicBezTo>
                <a:cubicBezTo>
                  <a:pt x="232" y="11399"/>
                  <a:pt x="0" y="10237"/>
                  <a:pt x="0" y="8999"/>
                </a:cubicBezTo>
                <a:cubicBezTo>
                  <a:pt x="0" y="7768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2" y="237"/>
                  <a:pt x="12487" y="709"/>
                </a:cubicBezTo>
                <a:cubicBezTo>
                  <a:pt x="13572" y="1180"/>
                  <a:pt x="14530" y="1827"/>
                  <a:pt x="15358" y="2646"/>
                </a:cubicBezTo>
                <a:cubicBezTo>
                  <a:pt x="16183" y="3468"/>
                  <a:pt x="16830" y="4422"/>
                  <a:pt x="17299" y="5515"/>
                </a:cubicBezTo>
                <a:cubicBezTo>
                  <a:pt x="17768" y="6602"/>
                  <a:pt x="18002" y="7768"/>
                  <a:pt x="18002" y="8999"/>
                </a:cubicBezTo>
                <a:cubicBezTo>
                  <a:pt x="18002" y="9887"/>
                  <a:pt x="17872" y="10748"/>
                  <a:pt x="17615" y="11588"/>
                </a:cubicBezTo>
                <a:cubicBezTo>
                  <a:pt x="17358" y="12434"/>
                  <a:pt x="16991" y="13218"/>
                  <a:pt x="16513" y="13947"/>
                </a:cubicBezTo>
                <a:lnTo>
                  <a:pt x="21356" y="18801"/>
                </a:lnTo>
                <a:close/>
                <a:moveTo>
                  <a:pt x="3597" y="8999"/>
                </a:moveTo>
                <a:cubicBezTo>
                  <a:pt x="3597" y="9759"/>
                  <a:pt x="3741" y="10465"/>
                  <a:pt x="4029" y="11117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0"/>
                  <a:pt x="6253" y="13684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39" y="14252"/>
                  <a:pt x="11091" y="13970"/>
                </a:cubicBezTo>
                <a:cubicBezTo>
                  <a:pt x="11744" y="13684"/>
                  <a:pt x="12318" y="13300"/>
                  <a:pt x="12801" y="12821"/>
                </a:cubicBezTo>
                <a:cubicBezTo>
                  <a:pt x="13290" y="12338"/>
                  <a:pt x="13677" y="11770"/>
                  <a:pt x="13965" y="11117"/>
                </a:cubicBezTo>
                <a:cubicBezTo>
                  <a:pt x="14253" y="10465"/>
                  <a:pt x="14397" y="9759"/>
                  <a:pt x="14397" y="8999"/>
                </a:cubicBezTo>
                <a:cubicBezTo>
                  <a:pt x="14397" y="8260"/>
                  <a:pt x="14253" y="7565"/>
                  <a:pt x="13965" y="6913"/>
                </a:cubicBezTo>
                <a:cubicBezTo>
                  <a:pt x="13674" y="6258"/>
                  <a:pt x="13290" y="5683"/>
                  <a:pt x="12801" y="5193"/>
                </a:cubicBezTo>
                <a:cubicBezTo>
                  <a:pt x="12316" y="4703"/>
                  <a:pt x="11744" y="4317"/>
                  <a:pt x="11091" y="4032"/>
                </a:cubicBezTo>
                <a:cubicBezTo>
                  <a:pt x="10439" y="3750"/>
                  <a:pt x="9741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3"/>
                  <a:pt x="5193" y="5193"/>
                </a:cubicBezTo>
                <a:cubicBezTo>
                  <a:pt x="4707" y="5683"/>
                  <a:pt x="4317" y="6258"/>
                  <a:pt x="4029" y="6913"/>
                </a:cubicBezTo>
                <a:cubicBezTo>
                  <a:pt x="3741" y="7565"/>
                  <a:pt x="3597" y="8257"/>
                  <a:pt x="3597" y="8999"/>
                </a:cubicBezTo>
                <a:moveTo>
                  <a:pt x="9007" y="5591"/>
                </a:moveTo>
                <a:cubicBezTo>
                  <a:pt x="9184" y="5591"/>
                  <a:pt x="9344" y="5656"/>
                  <a:pt x="9472" y="5785"/>
                </a:cubicBezTo>
                <a:cubicBezTo>
                  <a:pt x="9602" y="5919"/>
                  <a:pt x="9668" y="6082"/>
                  <a:pt x="9668" y="6280"/>
                </a:cubicBezTo>
                <a:cubicBezTo>
                  <a:pt x="9668" y="6461"/>
                  <a:pt x="9602" y="6616"/>
                  <a:pt x="9472" y="6745"/>
                </a:cubicBezTo>
                <a:cubicBezTo>
                  <a:pt x="9344" y="6878"/>
                  <a:pt x="9184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79"/>
                  <a:pt x="6884" y="9332"/>
                  <a:pt x="6755" y="9465"/>
                </a:cubicBezTo>
                <a:cubicBezTo>
                  <a:pt x="6623" y="9596"/>
                  <a:pt x="6467" y="9658"/>
                  <a:pt x="6288" y="9658"/>
                </a:cubicBezTo>
                <a:cubicBezTo>
                  <a:pt x="6080" y="9658"/>
                  <a:pt x="5914" y="9596"/>
                  <a:pt x="5786" y="9465"/>
                </a:cubicBezTo>
                <a:cubicBezTo>
                  <a:pt x="5659" y="9332"/>
                  <a:pt x="5600" y="9179"/>
                  <a:pt x="5600" y="8996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7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0"/>
                  <a:pt x="8530" y="5591"/>
                  <a:pt x="9007" y="5591"/>
                </a:cubicBezTo>
              </a:path>
            </a:pathLst>
          </a:cu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27"/>
          <p:cNvSpPr/>
          <p:nvPr/>
        </p:nvSpPr>
        <p:spPr>
          <a:xfrm>
            <a:off x="956767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rgbClr val="0070C0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28"/>
          <p:cNvSpPr/>
          <p:nvPr/>
        </p:nvSpPr>
        <p:spPr>
          <a:xfrm>
            <a:off x="1102814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  <a:endParaRPr lang="en-US" sz="71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 Placeholder 7"/>
          <p:cNvSpPr txBox="1"/>
          <p:nvPr/>
        </p:nvSpPr>
        <p:spPr>
          <a:xfrm>
            <a:off x="1006675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8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概述</a:t>
            </a:r>
            <a:endParaRPr lang="es-ES_tradnl" sz="18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7"/>
          <p:cNvSpPr txBox="1"/>
          <p:nvPr/>
        </p:nvSpPr>
        <p:spPr>
          <a:xfrm>
            <a:off x="1239673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16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16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）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 Placeholder 7"/>
          <p:cNvSpPr txBox="1"/>
          <p:nvPr/>
        </p:nvSpPr>
        <p:spPr>
          <a:xfrm>
            <a:off x="6796304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8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特点</a:t>
            </a:r>
            <a:endParaRPr lang="es-ES_tradnl" altLang="en-US" sz="18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311857" y="220466"/>
            <a:ext cx="1941638" cy="362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55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80703" y="-18941"/>
            <a:ext cx="2376264" cy="78116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70"/>
          </a:p>
        </p:txBody>
      </p:sp>
      <p:sp>
        <p:nvSpPr>
          <p:cNvPr id="31" name="TextBox 1"/>
          <p:cNvSpPr txBox="1"/>
          <p:nvPr/>
        </p:nvSpPr>
        <p:spPr>
          <a:xfrm>
            <a:off x="311857" y="159941"/>
            <a:ext cx="251711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554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02 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单元学习内容</a:t>
            </a:r>
            <a:endParaRPr lang="en-US" altLang="zh-CN" sz="2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3333031" y="2320181"/>
            <a:ext cx="7560840" cy="1481257"/>
          </a:xfrm>
          <a:prstGeom prst="roundRect">
            <a:avLst/>
          </a:prstGeom>
          <a:ln>
            <a:prstDash val="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br>
              <a:rPr lang="zh-CN" altLang="en-US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借条是向他人或单位借钱或借物写给对方的一种凭据，以供对方保存或查考。是一种凭证性文书。</a:t>
            </a:r>
            <a:endParaRPr lang="zh-CN" altLang="en-US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90" name="Picture 18" descr="人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340328" y="3236277"/>
            <a:ext cx="4518422" cy="3996373"/>
          </a:xfrm>
          <a:prstGeom prst="rect">
            <a:avLst/>
          </a:prstGeom>
          <a:noFill/>
        </p:spPr>
      </p:pic>
      <p:pic>
        <p:nvPicPr>
          <p:cNvPr id="54291" name="Picture 19" descr="荷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0591" y="6077436"/>
            <a:ext cx="2102941" cy="1155215"/>
          </a:xfrm>
          <a:prstGeom prst="rect">
            <a:avLst/>
          </a:prstGeom>
          <a:noFill/>
        </p:spPr>
      </p:pic>
      <p:pic>
        <p:nvPicPr>
          <p:cNvPr id="54292" name="Picture 20" descr="横条红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724" y="1490060"/>
            <a:ext cx="11222385" cy="133938"/>
          </a:xfrm>
          <a:prstGeom prst="rect">
            <a:avLst/>
          </a:prstGeom>
          <a:noFill/>
        </p:spPr>
      </p:pic>
      <p:pic>
        <p:nvPicPr>
          <p:cNvPr id="54293" name="Picture 21" descr="荷花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024" y="6197980"/>
            <a:ext cx="991195" cy="1034671"/>
          </a:xfrm>
          <a:prstGeom prst="rect">
            <a:avLst/>
          </a:prstGeom>
          <a:noFill/>
        </p:spPr>
      </p:pic>
      <p:sp>
        <p:nvSpPr>
          <p:cNvPr id="54294" name="Line 22"/>
          <p:cNvSpPr>
            <a:spLocks noChangeShapeType="1"/>
          </p:cNvSpPr>
          <p:nvPr/>
        </p:nvSpPr>
        <p:spPr bwMode="auto">
          <a:xfrm flipV="1">
            <a:off x="859484" y="6197979"/>
            <a:ext cx="9923115" cy="6697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</a:ln>
          <a:effectLst/>
        </p:spPr>
        <p:txBody>
          <a:bodyPr lIns="114803" tIns="57401" rIns="114803" bIns="57401"/>
          <a:lstStyle/>
          <a:p>
            <a:endParaRPr lang="zh-CN" altLang="en-US"/>
          </a:p>
        </p:txBody>
      </p:sp>
      <p:sp>
        <p:nvSpPr>
          <p:cNvPr id="5428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859484" y="2173144"/>
            <a:ext cx="11443395" cy="2809349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zh-CN" sz="5000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5000" b="1" dirty="0">
                <a:latin typeface="楷体_GB2312" pitchFamily="49" charset="-122"/>
                <a:ea typeface="楷体_GB2312" pitchFamily="49" charset="-122"/>
              </a:rPr>
              <a:t>借条一般由</a:t>
            </a:r>
            <a:endParaRPr lang="zh-CN" altLang="en-US" sz="50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buFontTx/>
              <a:buNone/>
            </a:pPr>
            <a:r>
              <a:rPr lang="zh-CN" altLang="en-US" sz="5000" b="1" dirty="0">
                <a:latin typeface="楷体_GB2312" pitchFamily="49" charset="-122"/>
                <a:ea typeface="楷体_GB2312" pitchFamily="49" charset="-122"/>
              </a:rPr>
              <a:t>（      ）、</a:t>
            </a:r>
            <a:r>
              <a:rPr lang="en-US" altLang="zh-CN" sz="5000" dirty="0">
                <a:latin typeface="楷体_GB2312" pitchFamily="49" charset="-122"/>
                <a:ea typeface="楷体_GB2312" pitchFamily="49" charset="-122"/>
              </a:rPr>
              <a:t>(       )</a:t>
            </a:r>
            <a:r>
              <a:rPr lang="zh-CN" altLang="en-US" sz="5000" b="1" dirty="0">
                <a:latin typeface="楷体_GB2312" pitchFamily="49" charset="-122"/>
                <a:ea typeface="楷体_GB2312" pitchFamily="49" charset="-122"/>
              </a:rPr>
              <a:t>（      ）          三部分组成。</a:t>
            </a:r>
            <a:endParaRPr lang="zh-CN" altLang="en-US" sz="5000" b="1" dirty="0">
              <a:latin typeface="楷体_GB2312" pitchFamily="49" charset="-122"/>
              <a:ea typeface="楷体_GB2312" pitchFamily="49" charset="-122"/>
            </a:endParaRPr>
          </a:p>
          <a:p>
            <a:endParaRPr lang="en-US" altLang="zh-CN" sz="5000" b="1" dirty="0"/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1770312" y="2933242"/>
            <a:ext cx="2225724" cy="8354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14803" tIns="57401" rIns="114803" bIns="57401"/>
          <a:lstStyle/>
          <a:p>
            <a:pPr marL="430530" indent="-430530">
              <a:spcBef>
                <a:spcPct val="20000"/>
              </a:spcBef>
            </a:pPr>
            <a:r>
              <a:rPr lang="zh-CN" altLang="en-US" sz="5000" b="1" dirty="0">
                <a:solidFill>
                  <a:srgbClr val="006600"/>
                </a:solidFill>
                <a:ea typeface="楷体_GB2312" pitchFamily="49" charset="-122"/>
              </a:rPr>
              <a:t>标题</a:t>
            </a:r>
            <a:endParaRPr lang="zh-CN" altLang="en-US" sz="4000" b="1" dirty="0">
              <a:solidFill>
                <a:srgbClr val="006600"/>
              </a:solidFill>
              <a:ea typeface="楷体_GB2312" pitchFamily="49" charset="-122"/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5421263" y="2968253"/>
            <a:ext cx="2328417" cy="7600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14803" tIns="57401" rIns="114803" bIns="57401"/>
          <a:lstStyle/>
          <a:p>
            <a:pPr marL="430530" indent="-430530">
              <a:spcBef>
                <a:spcPct val="20000"/>
              </a:spcBef>
            </a:pPr>
            <a:r>
              <a:rPr lang="en-US" altLang="zh-CN" sz="5000" b="1" dirty="0"/>
              <a:t> </a:t>
            </a:r>
            <a:r>
              <a:rPr lang="zh-CN" altLang="en-US" sz="5000" b="1" dirty="0">
                <a:solidFill>
                  <a:srgbClr val="006600"/>
                </a:solidFill>
                <a:ea typeface="楷体_GB2312" pitchFamily="49" charset="-122"/>
              </a:rPr>
              <a:t>正文</a:t>
            </a:r>
            <a:endParaRPr lang="zh-CN" altLang="en-US" sz="4000" b="1" dirty="0">
              <a:solidFill>
                <a:srgbClr val="006600"/>
              </a:solidFill>
              <a:ea typeface="楷体_GB2312" pitchFamily="49" charset="-122"/>
            </a:endParaRP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8445599" y="2896245"/>
            <a:ext cx="2227957" cy="91077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14803" tIns="57401" rIns="114803" bIns="57401"/>
          <a:lstStyle/>
          <a:p>
            <a:pPr marL="430530" indent="-430530">
              <a:spcBef>
                <a:spcPct val="20000"/>
              </a:spcBef>
            </a:pPr>
            <a:r>
              <a:rPr lang="zh-CN" altLang="en-US" sz="5000" b="1" dirty="0">
                <a:solidFill>
                  <a:srgbClr val="006600"/>
                </a:solidFill>
                <a:ea typeface="楷体_GB2312" pitchFamily="49" charset="-122"/>
              </a:rPr>
              <a:t>落款</a:t>
            </a:r>
            <a:endParaRPr lang="zh-CN" altLang="en-US" sz="4000" b="1" dirty="0">
              <a:solidFill>
                <a:srgbClr val="006600"/>
              </a:solidFill>
              <a:ea typeface="楷体_GB2312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80703" y="231949"/>
            <a:ext cx="2376264" cy="781166"/>
          </a:xfrm>
          <a:prstGeom prst="rect">
            <a:avLst/>
          </a:prstGeom>
          <a:solidFill>
            <a:srgbClr val="92D050"/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70"/>
          </a:p>
        </p:txBody>
      </p:sp>
      <p:sp>
        <p:nvSpPr>
          <p:cNvPr id="15" name="TextBox 1"/>
          <p:cNvSpPr txBox="1"/>
          <p:nvPr/>
        </p:nvSpPr>
        <p:spPr>
          <a:xfrm>
            <a:off x="311857" y="410831"/>
            <a:ext cx="2517118" cy="476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55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格式</a:t>
            </a:r>
            <a:endParaRPr lang="en-US" altLang="zh-CN" sz="2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5" grpId="0"/>
      <p:bldP spid="54286" grpId="0"/>
      <p:bldP spid="542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 bwMode="auto">
          <a:xfrm>
            <a:off x="0" y="0"/>
            <a:ext cx="12858750" cy="7232650"/>
            <a:chOff x="0" y="0"/>
            <a:chExt cx="5760" cy="4320"/>
          </a:xfrm>
        </p:grpSpPr>
        <p:pic>
          <p:nvPicPr>
            <p:cNvPr id="42001" name="Picture 17" descr="塔长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0" y="0"/>
              <a:ext cx="5760" cy="875"/>
            </a:xfrm>
            <a:prstGeom prst="rect">
              <a:avLst/>
            </a:prstGeom>
            <a:noFill/>
          </p:spPr>
        </p:pic>
        <p:pic>
          <p:nvPicPr>
            <p:cNvPr id="42002" name="Picture 18" descr="人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4" y="3216"/>
              <a:ext cx="936" cy="1104"/>
            </a:xfrm>
            <a:prstGeom prst="rect">
              <a:avLst/>
            </a:prstGeom>
            <a:noFill/>
          </p:spPr>
        </p:pic>
        <p:pic>
          <p:nvPicPr>
            <p:cNvPr id="42003" name="Picture 19" descr="荷花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4" y="3630"/>
              <a:ext cx="942" cy="690"/>
            </a:xfrm>
            <a:prstGeom prst="rect">
              <a:avLst/>
            </a:prstGeom>
            <a:noFill/>
          </p:spPr>
        </p:pic>
        <p:pic>
          <p:nvPicPr>
            <p:cNvPr id="42004" name="Picture 20" descr="横条红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8" y="890"/>
              <a:ext cx="5027" cy="80"/>
            </a:xfrm>
            <a:prstGeom prst="rect">
              <a:avLst/>
            </a:prstGeom>
            <a:noFill/>
          </p:spPr>
        </p:pic>
        <p:pic>
          <p:nvPicPr>
            <p:cNvPr id="42005" name="Picture 21" descr="荷花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0" y="3702"/>
              <a:ext cx="444" cy="618"/>
            </a:xfrm>
            <a:prstGeom prst="rect">
              <a:avLst/>
            </a:prstGeom>
            <a:noFill/>
          </p:spPr>
        </p:pic>
        <p:sp>
          <p:nvSpPr>
            <p:cNvPr id="42006" name="Line 22"/>
            <p:cNvSpPr>
              <a:spLocks noChangeShapeType="1"/>
            </p:cNvSpPr>
            <p:nvPr/>
          </p:nvSpPr>
          <p:spPr bwMode="auto">
            <a:xfrm flipV="1">
              <a:off x="385" y="3702"/>
              <a:ext cx="4445" cy="4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000" b="1" dirty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标 题</a:t>
            </a:r>
            <a:endParaRPr lang="zh-CN" altLang="en-US" sz="6000" b="1" dirty="0">
              <a:solidFill>
                <a:srgbClr val="0066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62175" y="2097804"/>
            <a:ext cx="11441161" cy="261179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zh-CN" altLang="en-US" sz="5000" b="1" dirty="0">
                <a:latin typeface="楷体_GB2312" pitchFamily="49" charset="-122"/>
                <a:ea typeface="楷体_GB2312" pitchFamily="49" charset="-122"/>
              </a:rPr>
              <a:t>标题位置</a:t>
            </a:r>
            <a:r>
              <a:rPr lang="zh-CN" altLang="en-US" sz="5000" b="1" dirty="0"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：</a:t>
            </a:r>
            <a:r>
              <a:rPr lang="zh-CN" altLang="en-US" sz="5000" b="1" dirty="0" smtClean="0"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（              </a:t>
            </a:r>
            <a:r>
              <a:rPr lang="zh-CN" altLang="en-US" sz="5000" b="1" dirty="0"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），字体稍大。</a:t>
            </a:r>
            <a:endParaRPr lang="zh-CN" altLang="en-US" sz="5000" b="1" dirty="0">
              <a:latin typeface="楷体_GB2312" pitchFamily="49" charset="-122"/>
              <a:ea typeface="楷体_GB2312" pitchFamily="49" charset="-122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5000" b="1" dirty="0"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标题名称：（    ）、（     ）、（       ）。</a:t>
            </a:r>
            <a:endParaRPr lang="zh-CN" altLang="en-US" sz="5000" b="1" dirty="0">
              <a:latin typeface="楷体_GB2312" pitchFamily="49" charset="-122"/>
              <a:ea typeface="楷体_GB2312" pitchFamily="49" charset="-122"/>
              <a:sym typeface="Wingdings" panose="05000000000000000000" pitchFamily="2" charset="2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765079" y="2176165"/>
            <a:ext cx="4621113" cy="8337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14803" tIns="57401" rIns="114803" bIns="57401"/>
          <a:lstStyle/>
          <a:p>
            <a:pPr marL="430530" indent="-430530">
              <a:lnSpc>
                <a:spcPct val="90000"/>
              </a:lnSpc>
              <a:spcBef>
                <a:spcPct val="20000"/>
              </a:spcBef>
            </a:pPr>
            <a:r>
              <a:rPr lang="zh-CN" altLang="en-US" sz="5000" b="1" dirty="0">
                <a:solidFill>
                  <a:srgbClr val="006600"/>
                </a:solidFill>
                <a:sym typeface="Wingdings" panose="05000000000000000000" pitchFamily="2" charset="2"/>
              </a:rPr>
              <a:t>第一行正中间</a:t>
            </a:r>
            <a:endParaRPr lang="zh-CN" altLang="en-US" sz="5000" b="1" dirty="0">
              <a:solidFill>
                <a:srgbClr val="006600"/>
              </a:solidFill>
              <a:sym typeface="Wingdings" panose="05000000000000000000" pitchFamily="2" charset="2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3909095" y="3112269"/>
            <a:ext cx="2125266" cy="6077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14803" tIns="57401" rIns="114803" bIns="57401"/>
          <a:lstStyle/>
          <a:p>
            <a:pPr marL="430530" indent="-430530">
              <a:lnSpc>
                <a:spcPct val="90000"/>
              </a:lnSpc>
              <a:spcBef>
                <a:spcPct val="20000"/>
              </a:spcBef>
            </a:pPr>
            <a:r>
              <a:rPr lang="zh-CN" altLang="en-US" sz="5000" b="1" dirty="0">
                <a:solidFill>
                  <a:srgbClr val="006600"/>
                </a:solidFill>
                <a:ea typeface="楷体_GB2312" pitchFamily="49" charset="-122"/>
                <a:sym typeface="Wingdings" panose="05000000000000000000" pitchFamily="2" charset="2"/>
              </a:rPr>
              <a:t>借条</a:t>
            </a:r>
            <a:endParaRPr lang="zh-CN" altLang="en-US" sz="5000" b="1" dirty="0">
              <a:solidFill>
                <a:srgbClr val="006600"/>
              </a:solidFill>
              <a:ea typeface="楷体_GB2312" pitchFamily="49" charset="-122"/>
              <a:sym typeface="Wingdings" panose="05000000000000000000" pitchFamily="2" charset="2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6429375" y="3112269"/>
            <a:ext cx="1924348" cy="7600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14803" tIns="57401" rIns="114803" bIns="57401"/>
          <a:lstStyle/>
          <a:p>
            <a:pPr marL="430530" indent="-430530">
              <a:lnSpc>
                <a:spcPct val="90000"/>
              </a:lnSpc>
              <a:spcBef>
                <a:spcPct val="20000"/>
              </a:spcBef>
            </a:pPr>
            <a:r>
              <a:rPr lang="zh-CN" altLang="en-US" sz="5000" b="1" dirty="0">
                <a:solidFill>
                  <a:srgbClr val="006600"/>
                </a:solidFill>
                <a:ea typeface="楷体_GB2312" pitchFamily="49" charset="-122"/>
                <a:sym typeface="Wingdings" panose="05000000000000000000" pitchFamily="2" charset="2"/>
              </a:rPr>
              <a:t>借到</a:t>
            </a:r>
            <a:endParaRPr lang="zh-CN" altLang="en-US" sz="5000" b="1" dirty="0">
              <a:solidFill>
                <a:srgbClr val="006600"/>
              </a:solidFill>
              <a:ea typeface="楷体_GB2312" pitchFamily="49" charset="-122"/>
              <a:sym typeface="Wingdings" panose="05000000000000000000" pitchFamily="2" charset="2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8877647" y="3112269"/>
            <a:ext cx="2634258" cy="7600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14803" tIns="57401" rIns="114803" bIns="57401"/>
          <a:lstStyle/>
          <a:p>
            <a:pPr marL="430530" indent="-430530">
              <a:lnSpc>
                <a:spcPct val="90000"/>
              </a:lnSpc>
              <a:spcBef>
                <a:spcPct val="20000"/>
              </a:spcBef>
            </a:pPr>
            <a:r>
              <a:rPr lang="zh-CN" altLang="en-US" sz="5000" b="1" dirty="0">
                <a:solidFill>
                  <a:srgbClr val="006600"/>
                </a:solidFill>
                <a:ea typeface="楷体_GB2312" pitchFamily="49" charset="-122"/>
                <a:sym typeface="Wingdings" panose="05000000000000000000" pitchFamily="2" charset="2"/>
              </a:rPr>
              <a:t>今借到</a:t>
            </a:r>
            <a:endParaRPr lang="zh-CN" altLang="en-US" sz="5000" b="1" dirty="0">
              <a:solidFill>
                <a:srgbClr val="006600"/>
              </a:solidFill>
              <a:ea typeface="楷体_GB2312" pitchFamily="49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  <p:bldP spid="41990" grpId="0"/>
      <p:bldP spid="41991" grpId="0"/>
      <p:bldP spid="419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/>
          <p:nvPr/>
        </p:nvGrpSpPr>
        <p:grpSpPr bwMode="auto">
          <a:xfrm>
            <a:off x="0" y="0"/>
            <a:ext cx="12858750" cy="7232650"/>
            <a:chOff x="0" y="0"/>
            <a:chExt cx="5760" cy="4320"/>
          </a:xfrm>
        </p:grpSpPr>
        <p:pic>
          <p:nvPicPr>
            <p:cNvPr id="43054" name="Picture 46" descr="塔长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0" y="0"/>
              <a:ext cx="5760" cy="875"/>
            </a:xfrm>
            <a:prstGeom prst="rect">
              <a:avLst/>
            </a:prstGeom>
            <a:noFill/>
          </p:spPr>
        </p:pic>
        <p:pic>
          <p:nvPicPr>
            <p:cNvPr id="43055" name="Picture 47" descr="人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4" y="3216"/>
              <a:ext cx="936" cy="1104"/>
            </a:xfrm>
            <a:prstGeom prst="rect">
              <a:avLst/>
            </a:prstGeom>
            <a:noFill/>
          </p:spPr>
        </p:pic>
        <p:pic>
          <p:nvPicPr>
            <p:cNvPr id="43056" name="Picture 48" descr="荷花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4" y="3630"/>
              <a:ext cx="942" cy="690"/>
            </a:xfrm>
            <a:prstGeom prst="rect">
              <a:avLst/>
            </a:prstGeom>
            <a:noFill/>
          </p:spPr>
        </p:pic>
        <p:pic>
          <p:nvPicPr>
            <p:cNvPr id="43057" name="Picture 49" descr="横条红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8" y="890"/>
              <a:ext cx="5027" cy="80"/>
            </a:xfrm>
            <a:prstGeom prst="rect">
              <a:avLst/>
            </a:prstGeom>
            <a:noFill/>
          </p:spPr>
        </p:pic>
        <p:pic>
          <p:nvPicPr>
            <p:cNvPr id="43058" name="Picture 50" descr="荷花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0" y="3702"/>
              <a:ext cx="444" cy="618"/>
            </a:xfrm>
            <a:prstGeom prst="rect">
              <a:avLst/>
            </a:prstGeom>
            <a:noFill/>
          </p:spPr>
        </p:pic>
        <p:sp>
          <p:nvSpPr>
            <p:cNvPr id="43059" name="Line 51"/>
            <p:cNvSpPr>
              <a:spLocks noChangeShapeType="1"/>
            </p:cNvSpPr>
            <p:nvPr/>
          </p:nvSpPr>
          <p:spPr bwMode="auto">
            <a:xfrm flipV="1">
              <a:off x="385" y="3702"/>
              <a:ext cx="4445" cy="4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642938" y="289642"/>
            <a:ext cx="11572875" cy="1048065"/>
          </a:xfrm>
        </p:spPr>
        <p:txBody>
          <a:bodyPr/>
          <a:lstStyle/>
          <a:p>
            <a:r>
              <a:rPr lang="zh-CN" altLang="en-US" sz="6800" b="1" dirty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正 文</a:t>
            </a:r>
            <a:endParaRPr lang="zh-CN" altLang="en-US" sz="6800" b="1" dirty="0">
              <a:solidFill>
                <a:srgbClr val="0066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859483" y="1642415"/>
            <a:ext cx="11644313" cy="539100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14803" tIns="57401" rIns="114803" bIns="57401"/>
          <a:lstStyle/>
          <a:p>
            <a:pPr marL="430530" indent="-430530">
              <a:spcBef>
                <a:spcPct val="20000"/>
              </a:spcBef>
            </a:pPr>
            <a:r>
              <a:rPr lang="zh-CN" altLang="en-US" sz="3500" b="1" dirty="0">
                <a:latin typeface="楷体_GB2312" pitchFamily="49" charset="-122"/>
                <a:ea typeface="楷体_GB2312" pitchFamily="49" charset="-122"/>
              </a:rPr>
              <a:t>一、正文位置</a:t>
            </a:r>
            <a:r>
              <a:rPr lang="zh-CN" altLang="en-US" sz="3500" b="1" dirty="0"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：（             ）。</a:t>
            </a:r>
            <a:endParaRPr lang="zh-CN" altLang="en-US" sz="3500" b="1" dirty="0">
              <a:latin typeface="楷体_GB2312" pitchFamily="49" charset="-122"/>
              <a:ea typeface="楷体_GB2312" pitchFamily="49" charset="-122"/>
              <a:sym typeface="Wingdings" panose="05000000000000000000" pitchFamily="2" charset="2"/>
            </a:endParaRPr>
          </a:p>
          <a:p>
            <a:pPr marL="430530" indent="-430530">
              <a:spcBef>
                <a:spcPct val="20000"/>
              </a:spcBef>
            </a:pPr>
            <a:r>
              <a:rPr lang="zh-CN" altLang="en-US" sz="3500" b="1" dirty="0"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二、正文起笔跟标题有关：</a:t>
            </a:r>
            <a:endParaRPr lang="zh-CN" altLang="en-US" sz="3500" b="1" dirty="0">
              <a:latin typeface="楷体_GB2312" pitchFamily="49" charset="-122"/>
              <a:ea typeface="楷体_GB2312" pitchFamily="49" charset="-122"/>
              <a:sym typeface="Wingdings" panose="05000000000000000000" pitchFamily="2" charset="2"/>
            </a:endParaRPr>
          </a:p>
          <a:p>
            <a:pPr marL="430530" indent="-430530">
              <a:spcBef>
                <a:spcPct val="20000"/>
              </a:spcBef>
            </a:pPr>
            <a:r>
              <a:rPr lang="en-US" altLang="zh-CN" sz="3500" b="1" dirty="0"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1</a:t>
            </a:r>
            <a:r>
              <a:rPr lang="zh-CN" altLang="en-US" sz="3500" b="1" dirty="0"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、标题用</a:t>
            </a:r>
            <a:r>
              <a:rPr lang="zh-CN" altLang="en-US" sz="3500" b="1" dirty="0">
                <a:latin typeface="Arial" panose="020B0604020202020204"/>
                <a:ea typeface="楷体_GB2312" pitchFamily="49" charset="-122"/>
                <a:sym typeface="Wingdings" panose="05000000000000000000" pitchFamily="2" charset="2"/>
              </a:rPr>
              <a:t>“</a:t>
            </a:r>
            <a:r>
              <a:rPr lang="zh-CN" altLang="en-US" sz="3500" b="1" dirty="0"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借条</a:t>
            </a:r>
            <a:r>
              <a:rPr lang="zh-CN" altLang="en-US" sz="3500" b="1" dirty="0">
                <a:latin typeface="Arial" panose="020B0604020202020204"/>
                <a:ea typeface="楷体_GB2312" pitchFamily="49" charset="-122"/>
                <a:sym typeface="Wingdings" panose="05000000000000000000" pitchFamily="2" charset="2"/>
              </a:rPr>
              <a:t>”</a:t>
            </a:r>
            <a:r>
              <a:rPr lang="zh-CN" altLang="en-US" sz="3500" b="1" dirty="0"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，正文（       ），以（         </a:t>
            </a:r>
            <a:r>
              <a:rPr lang="en-US" altLang="zh-CN" sz="3500" dirty="0"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)</a:t>
            </a:r>
            <a:r>
              <a:rPr lang="zh-CN" altLang="en-US" sz="3500" b="1" dirty="0"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开头写。</a:t>
            </a:r>
            <a:endParaRPr lang="zh-CN" altLang="en-US" sz="3500" b="1" dirty="0">
              <a:latin typeface="楷体_GB2312" pitchFamily="49" charset="-122"/>
              <a:ea typeface="楷体_GB2312" pitchFamily="49" charset="-122"/>
              <a:sym typeface="Wingdings" panose="05000000000000000000" pitchFamily="2" charset="2"/>
            </a:endParaRPr>
          </a:p>
          <a:p>
            <a:pPr marL="430530" indent="-430530">
              <a:spcBef>
                <a:spcPct val="20000"/>
              </a:spcBef>
            </a:pPr>
            <a:r>
              <a:rPr lang="en-US" altLang="zh-CN" sz="3500" b="1" dirty="0"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2</a:t>
            </a:r>
            <a:r>
              <a:rPr lang="zh-CN" altLang="en-US" sz="3500" b="1" dirty="0"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、标题用</a:t>
            </a:r>
            <a:r>
              <a:rPr lang="zh-CN" altLang="en-US" sz="3500" b="1" dirty="0">
                <a:latin typeface="Arial" panose="020B0604020202020204"/>
                <a:ea typeface="楷体_GB2312" pitchFamily="49" charset="-122"/>
                <a:sym typeface="Wingdings" panose="05000000000000000000" pitchFamily="2" charset="2"/>
              </a:rPr>
              <a:t>“</a:t>
            </a:r>
            <a:r>
              <a:rPr lang="zh-CN" altLang="en-US" sz="3500" b="1" dirty="0"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借到</a:t>
            </a:r>
            <a:r>
              <a:rPr lang="zh-CN" altLang="en-US" sz="3500" b="1" dirty="0">
                <a:latin typeface="Arial" panose="020B0604020202020204"/>
                <a:ea typeface="楷体_GB2312" pitchFamily="49" charset="-122"/>
                <a:sym typeface="Wingdings" panose="05000000000000000000" pitchFamily="2" charset="2"/>
              </a:rPr>
              <a:t>”</a:t>
            </a:r>
            <a:r>
              <a:rPr lang="zh-CN" altLang="en-US" sz="3500" b="1" dirty="0"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或</a:t>
            </a:r>
            <a:r>
              <a:rPr lang="zh-CN" altLang="en-US" sz="3500" b="1" dirty="0">
                <a:latin typeface="Arial" panose="020B0604020202020204"/>
                <a:ea typeface="楷体_GB2312" pitchFamily="49" charset="-122"/>
                <a:sym typeface="Wingdings" panose="05000000000000000000" pitchFamily="2" charset="2"/>
              </a:rPr>
              <a:t>“</a:t>
            </a:r>
            <a:r>
              <a:rPr lang="zh-CN" altLang="en-US" sz="3500" b="1" dirty="0"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今借到</a:t>
            </a:r>
            <a:r>
              <a:rPr lang="zh-CN" altLang="en-US" sz="3500" b="1" dirty="0">
                <a:latin typeface="Arial" panose="020B0604020202020204"/>
                <a:ea typeface="楷体_GB2312" pitchFamily="49" charset="-122"/>
                <a:sym typeface="Wingdings" panose="05000000000000000000" pitchFamily="2" charset="2"/>
              </a:rPr>
              <a:t>”</a:t>
            </a:r>
            <a:r>
              <a:rPr lang="zh-CN" altLang="en-US" sz="3500" b="1" dirty="0"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，正文（     ）开始</a:t>
            </a:r>
            <a:endParaRPr lang="zh-CN" altLang="en-US" sz="3500" b="1" dirty="0">
              <a:latin typeface="楷体_GB2312" pitchFamily="49" charset="-122"/>
              <a:ea typeface="楷体_GB2312" pitchFamily="49" charset="-122"/>
              <a:sym typeface="Wingdings" panose="05000000000000000000" pitchFamily="2" charset="2"/>
            </a:endParaRPr>
          </a:p>
          <a:p>
            <a:pPr marL="430530" indent="-430530">
              <a:spcBef>
                <a:spcPct val="20000"/>
              </a:spcBef>
            </a:pPr>
            <a:r>
              <a:rPr lang="zh-CN" altLang="en-US" sz="3500" b="1" dirty="0"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三、正文内容：要清楚明确，要写明（       ）、（        ）、（       ）、（         ）等项目。如果是向单位借用财务，还应写明（         ）。</a:t>
            </a:r>
            <a:endParaRPr lang="zh-CN" altLang="en-US" sz="3500" b="1" dirty="0">
              <a:latin typeface="楷体_GB2312" pitchFamily="49" charset="-122"/>
              <a:ea typeface="楷体_GB2312" pitchFamily="49" charset="-122"/>
              <a:sym typeface="Wingdings" panose="05000000000000000000" pitchFamily="2" charset="2"/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5011789" y="1642415"/>
            <a:ext cx="3761630" cy="6830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14803" tIns="57401" rIns="114803" bIns="57401"/>
          <a:lstStyle/>
          <a:p>
            <a:pPr marL="430530" indent="-430530">
              <a:spcBef>
                <a:spcPct val="20000"/>
              </a:spcBef>
            </a:pPr>
            <a:r>
              <a:rPr lang="zh-CN" altLang="en-US" sz="3500" b="1" dirty="0">
                <a:solidFill>
                  <a:srgbClr val="006600"/>
                </a:solidFill>
                <a:ea typeface="楷体_GB2312" pitchFamily="49" charset="-122"/>
                <a:sym typeface="Wingdings" panose="05000000000000000000" pitchFamily="2" charset="2"/>
              </a:rPr>
              <a:t>标题下一行</a:t>
            </a:r>
            <a:endParaRPr lang="zh-CN" altLang="en-US" sz="3500" b="1" dirty="0">
              <a:solidFill>
                <a:srgbClr val="006600"/>
              </a:solidFill>
              <a:ea typeface="楷体_GB2312" pitchFamily="49" charset="-122"/>
              <a:sym typeface="Wingdings" panose="05000000000000000000" pitchFamily="2" charset="2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6573391" y="2896245"/>
            <a:ext cx="2531566" cy="6830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14803" tIns="57401" rIns="114803" bIns="57401"/>
          <a:lstStyle/>
          <a:p>
            <a:pPr marL="430530" indent="-430530">
              <a:spcBef>
                <a:spcPct val="20000"/>
              </a:spcBef>
            </a:pPr>
            <a:r>
              <a:rPr lang="zh-CN" altLang="en-US" sz="3500" b="1" dirty="0">
                <a:solidFill>
                  <a:srgbClr val="006600"/>
                </a:solidFill>
                <a:ea typeface="楷体_GB2312" pitchFamily="49" charset="-122"/>
                <a:sym typeface="Wingdings" panose="05000000000000000000" pitchFamily="2" charset="2"/>
              </a:rPr>
              <a:t>空两格</a:t>
            </a:r>
            <a:endParaRPr lang="zh-CN" altLang="en-US" sz="3500" b="1" dirty="0">
              <a:solidFill>
                <a:srgbClr val="006600"/>
              </a:solidFill>
              <a:ea typeface="楷体_GB2312" pitchFamily="49" charset="-122"/>
              <a:sym typeface="Wingdings" panose="05000000000000000000" pitchFamily="2" charset="2"/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9309695" y="4120381"/>
            <a:ext cx="1417587" cy="6931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14803" tIns="57401" rIns="114803" bIns="57401"/>
          <a:lstStyle/>
          <a:p>
            <a:pPr marL="430530" indent="-430530">
              <a:spcBef>
                <a:spcPct val="20000"/>
              </a:spcBef>
            </a:pPr>
            <a:r>
              <a:rPr lang="zh-CN" altLang="en-US" sz="3500" b="1" dirty="0">
                <a:solidFill>
                  <a:srgbClr val="006600"/>
                </a:solidFill>
                <a:ea typeface="楷体_GB2312" pitchFamily="49" charset="-122"/>
                <a:sym typeface="Wingdings" panose="05000000000000000000" pitchFamily="2" charset="2"/>
              </a:rPr>
              <a:t>顶格</a:t>
            </a:r>
            <a:endParaRPr lang="zh-CN" altLang="en-US" sz="3500" b="1" dirty="0">
              <a:solidFill>
                <a:srgbClr val="006600"/>
              </a:solidFill>
              <a:ea typeface="楷体_GB2312" pitchFamily="49" charset="-122"/>
              <a:sym typeface="Wingdings" panose="05000000000000000000" pitchFamily="2" charset="2"/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9741743" y="2968253"/>
            <a:ext cx="2227957" cy="6161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14803" tIns="57401" rIns="114803" bIns="57401"/>
          <a:lstStyle/>
          <a:p>
            <a:pPr marL="430530" indent="-430530">
              <a:spcBef>
                <a:spcPct val="20000"/>
              </a:spcBef>
            </a:pPr>
            <a:r>
              <a:rPr lang="zh-CN" altLang="en-US" sz="3500" b="1" dirty="0">
                <a:solidFill>
                  <a:srgbClr val="006600"/>
                </a:solidFill>
                <a:ea typeface="楷体_GB2312" pitchFamily="49" charset="-122"/>
                <a:sym typeface="Wingdings" panose="05000000000000000000" pitchFamily="2" charset="2"/>
              </a:rPr>
              <a:t>今借到</a:t>
            </a:r>
            <a:endParaRPr lang="zh-CN" altLang="en-US" sz="3500" b="1" dirty="0">
              <a:solidFill>
                <a:srgbClr val="006600"/>
              </a:solidFill>
              <a:ea typeface="楷体_GB2312" pitchFamily="49" charset="-122"/>
              <a:sym typeface="Wingdings" panose="05000000000000000000" pitchFamily="2" charset="2"/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8445599" y="4768453"/>
            <a:ext cx="2127497" cy="6931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14803" tIns="57401" rIns="114803" bIns="57401"/>
          <a:lstStyle/>
          <a:p>
            <a:pPr marL="430530" indent="-430530">
              <a:spcBef>
                <a:spcPct val="20000"/>
              </a:spcBef>
            </a:pPr>
            <a:r>
              <a:rPr lang="zh-CN" altLang="en-US" sz="3500" b="1" dirty="0">
                <a:solidFill>
                  <a:srgbClr val="006600"/>
                </a:solidFill>
                <a:ea typeface="楷体_GB2312" pitchFamily="49" charset="-122"/>
                <a:sym typeface="Wingdings" panose="05000000000000000000" pitchFamily="2" charset="2"/>
              </a:rPr>
              <a:t>向谁借</a:t>
            </a:r>
            <a:endParaRPr lang="zh-CN" altLang="en-US" sz="3500" b="1" dirty="0">
              <a:solidFill>
                <a:srgbClr val="006600"/>
              </a:solidFill>
              <a:ea typeface="楷体_GB2312" pitchFamily="49" charset="-122"/>
              <a:sym typeface="Wingdings" panose="05000000000000000000" pitchFamily="2" charset="2"/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1820863" y="5272509"/>
            <a:ext cx="2328417" cy="6161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14803" tIns="57401" rIns="114803" bIns="57401"/>
          <a:lstStyle/>
          <a:p>
            <a:pPr marL="430530" indent="-430530">
              <a:spcBef>
                <a:spcPct val="20000"/>
              </a:spcBef>
            </a:pPr>
            <a:r>
              <a:rPr lang="zh-CN" altLang="en-US" sz="3500" b="1" dirty="0">
                <a:solidFill>
                  <a:srgbClr val="006600"/>
                </a:solidFill>
                <a:ea typeface="楷体_GB2312" pitchFamily="49" charset="-122"/>
                <a:sym typeface="Wingdings" panose="05000000000000000000" pitchFamily="2" charset="2"/>
              </a:rPr>
              <a:t>借什么</a:t>
            </a:r>
            <a:endParaRPr lang="zh-CN" altLang="en-US" sz="3500" b="1" dirty="0">
              <a:solidFill>
                <a:srgbClr val="006600"/>
              </a:solidFill>
              <a:ea typeface="楷体_GB2312" pitchFamily="49" charset="-122"/>
              <a:sym typeface="Wingdings" panose="05000000000000000000" pitchFamily="2" charset="2"/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5133231" y="5344517"/>
            <a:ext cx="2328417" cy="6161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14803" tIns="57401" rIns="114803" bIns="57401"/>
          <a:lstStyle/>
          <a:p>
            <a:pPr marL="430530" indent="-430530">
              <a:spcBef>
                <a:spcPct val="20000"/>
              </a:spcBef>
            </a:pPr>
            <a:r>
              <a:rPr lang="zh-CN" altLang="en-US" sz="3500" b="1" dirty="0">
                <a:solidFill>
                  <a:srgbClr val="006600"/>
                </a:solidFill>
                <a:ea typeface="楷体_GB2312" pitchFamily="49" charset="-122"/>
                <a:sym typeface="Wingdings" panose="05000000000000000000" pitchFamily="2" charset="2"/>
              </a:rPr>
              <a:t>借多少</a:t>
            </a:r>
            <a:endParaRPr lang="zh-CN" altLang="en-US" sz="3500" b="1" dirty="0">
              <a:solidFill>
                <a:srgbClr val="006600"/>
              </a:solidFill>
              <a:ea typeface="楷体_GB2312" pitchFamily="49" charset="-122"/>
              <a:sym typeface="Wingdings" panose="05000000000000000000" pitchFamily="2" charset="2"/>
            </a:endParaRP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7941543" y="5344517"/>
            <a:ext cx="2935635" cy="57928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14803" tIns="57401" rIns="114803" bIns="57401"/>
          <a:lstStyle/>
          <a:p>
            <a:pPr marL="430530" indent="-430530">
              <a:spcBef>
                <a:spcPct val="20000"/>
              </a:spcBef>
            </a:pPr>
            <a:r>
              <a:rPr lang="zh-CN" altLang="en-US" sz="3500" b="1" dirty="0">
                <a:solidFill>
                  <a:srgbClr val="006600"/>
                </a:solidFill>
                <a:ea typeface="楷体_GB2312" pitchFamily="49" charset="-122"/>
                <a:sym typeface="Wingdings" panose="05000000000000000000" pitchFamily="2" charset="2"/>
              </a:rPr>
              <a:t>何时归还</a:t>
            </a:r>
            <a:endParaRPr lang="zh-CN" altLang="en-US" sz="3500" b="1" dirty="0">
              <a:solidFill>
                <a:srgbClr val="006600"/>
              </a:solidFill>
              <a:ea typeface="楷体_GB2312" pitchFamily="49" charset="-122"/>
              <a:sym typeface="Wingdings" panose="05000000000000000000" pitchFamily="2" charset="2"/>
            </a:endParaRP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8229575" y="5848573"/>
            <a:ext cx="2935634" cy="57928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14803" tIns="57401" rIns="114803" bIns="57401"/>
          <a:lstStyle/>
          <a:p>
            <a:pPr marL="430530" indent="-430530">
              <a:spcBef>
                <a:spcPct val="20000"/>
              </a:spcBef>
            </a:pPr>
            <a:r>
              <a:rPr lang="zh-CN" altLang="en-US" sz="3500" b="1" dirty="0">
                <a:solidFill>
                  <a:srgbClr val="006600"/>
                </a:solidFill>
                <a:ea typeface="楷体_GB2312" pitchFamily="49" charset="-122"/>
                <a:sym typeface="Wingdings" panose="05000000000000000000" pitchFamily="2" charset="2"/>
              </a:rPr>
              <a:t>借用理由</a:t>
            </a:r>
            <a:endParaRPr lang="zh-CN" altLang="en-US" sz="3500" b="1" dirty="0">
              <a:solidFill>
                <a:srgbClr val="006600"/>
              </a:solidFill>
              <a:ea typeface="楷体_GB2312" pitchFamily="49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  <p:bldP spid="43015" grpId="0"/>
      <p:bldP spid="43016" grpId="0"/>
      <p:bldP spid="43017" grpId="0"/>
      <p:bldP spid="43018" grpId="0"/>
      <p:bldP spid="43019" grpId="0"/>
      <p:bldP spid="43020" grpId="0"/>
      <p:bldP spid="43021" grpId="0"/>
      <p:bldP spid="430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 bwMode="auto">
          <a:xfrm>
            <a:off x="0" y="0"/>
            <a:ext cx="12858750" cy="7232650"/>
            <a:chOff x="0" y="0"/>
            <a:chExt cx="5760" cy="4320"/>
          </a:xfrm>
        </p:grpSpPr>
        <p:pic>
          <p:nvPicPr>
            <p:cNvPr id="44065" name="Picture 33" descr="塔长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0" y="0"/>
              <a:ext cx="5760" cy="875"/>
            </a:xfrm>
            <a:prstGeom prst="rect">
              <a:avLst/>
            </a:prstGeom>
            <a:noFill/>
          </p:spPr>
        </p:pic>
        <p:pic>
          <p:nvPicPr>
            <p:cNvPr id="44066" name="Picture 34" descr="人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4" y="3216"/>
              <a:ext cx="936" cy="1104"/>
            </a:xfrm>
            <a:prstGeom prst="rect">
              <a:avLst/>
            </a:prstGeom>
            <a:noFill/>
          </p:spPr>
        </p:pic>
        <p:pic>
          <p:nvPicPr>
            <p:cNvPr id="44067" name="Picture 35" descr="荷花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4" y="3630"/>
              <a:ext cx="942" cy="690"/>
            </a:xfrm>
            <a:prstGeom prst="rect">
              <a:avLst/>
            </a:prstGeom>
            <a:noFill/>
          </p:spPr>
        </p:pic>
        <p:pic>
          <p:nvPicPr>
            <p:cNvPr id="44068" name="Picture 36" descr="横条红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8" y="890"/>
              <a:ext cx="5027" cy="80"/>
            </a:xfrm>
            <a:prstGeom prst="rect">
              <a:avLst/>
            </a:prstGeom>
            <a:noFill/>
          </p:spPr>
        </p:pic>
        <p:pic>
          <p:nvPicPr>
            <p:cNvPr id="44069" name="Picture 37" descr="荷花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0" y="3702"/>
              <a:ext cx="444" cy="618"/>
            </a:xfrm>
            <a:prstGeom prst="rect">
              <a:avLst/>
            </a:prstGeom>
            <a:noFill/>
          </p:spPr>
        </p:pic>
        <p:sp>
          <p:nvSpPr>
            <p:cNvPr id="44070" name="Line 38"/>
            <p:cNvSpPr>
              <a:spLocks noChangeShapeType="1"/>
            </p:cNvSpPr>
            <p:nvPr/>
          </p:nvSpPr>
          <p:spPr bwMode="auto">
            <a:xfrm flipV="1">
              <a:off x="385" y="3702"/>
              <a:ext cx="4445" cy="4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59483" y="1717755"/>
            <a:ext cx="11240243" cy="4557239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3500" b="1" dirty="0">
                <a:latin typeface="楷体_GB2312" pitchFamily="49" charset="-122"/>
                <a:ea typeface="楷体_GB2312" pitchFamily="49" charset="-122"/>
              </a:rPr>
              <a:t>四、正文要求要记好</a:t>
            </a:r>
            <a:endParaRPr lang="zh-CN" altLang="en-US" sz="35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buFontTx/>
              <a:buNone/>
            </a:pPr>
            <a:r>
              <a:rPr lang="en-US" altLang="zh-CN" sz="3500" b="1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3500" b="1" dirty="0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zh-CN" altLang="en-US" sz="3500" b="1" dirty="0">
                <a:latin typeface="Arial" panose="020B0604020202020204"/>
                <a:ea typeface="楷体_GB2312" pitchFamily="49" charset="-122"/>
              </a:rPr>
              <a:t>“</a:t>
            </a:r>
            <a:r>
              <a:rPr lang="zh-CN" altLang="en-US" sz="3500" b="1" dirty="0">
                <a:latin typeface="楷体_GB2312" pitchFamily="49" charset="-122"/>
                <a:ea typeface="楷体_GB2312" pitchFamily="49" charset="-122"/>
              </a:rPr>
              <a:t>向谁借</a:t>
            </a:r>
            <a:r>
              <a:rPr lang="zh-CN" altLang="en-US" sz="3500" b="1" dirty="0">
                <a:latin typeface="Arial" panose="020B0604020202020204"/>
                <a:ea typeface="楷体_GB2312" pitchFamily="49" charset="-122"/>
              </a:rPr>
              <a:t>”</a:t>
            </a:r>
            <a:r>
              <a:rPr lang="zh-CN" altLang="en-US" sz="3500" b="1" dirty="0">
                <a:latin typeface="楷体_GB2312" pitchFamily="49" charset="-122"/>
                <a:ea typeface="楷体_GB2312" pitchFamily="49" charset="-122"/>
              </a:rPr>
              <a:t>，跟身份证上的姓名一致，</a:t>
            </a:r>
            <a:endParaRPr lang="zh-CN" altLang="en-US" sz="35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buFontTx/>
              <a:buNone/>
            </a:pPr>
            <a:r>
              <a:rPr lang="zh-CN" altLang="en-US" sz="3500" b="1" dirty="0">
                <a:latin typeface="楷体_GB2312" pitchFamily="49" charset="-122"/>
                <a:ea typeface="楷体_GB2312" pitchFamily="49" charset="-122"/>
              </a:rPr>
              <a:t>用全名。</a:t>
            </a:r>
            <a:endParaRPr lang="zh-CN" altLang="en-US" sz="35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buFontTx/>
              <a:buNone/>
            </a:pPr>
            <a:r>
              <a:rPr lang="en-US" altLang="zh-CN" sz="3500" b="1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3500" b="1" dirty="0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zh-CN" altLang="en-US" sz="3500" b="1" dirty="0">
                <a:latin typeface="Arial" panose="020B0604020202020204"/>
                <a:ea typeface="楷体_GB2312" pitchFamily="49" charset="-122"/>
              </a:rPr>
              <a:t>“</a:t>
            </a:r>
            <a:r>
              <a:rPr lang="zh-CN" altLang="en-US" sz="3500" b="1" dirty="0">
                <a:latin typeface="楷体_GB2312" pitchFamily="49" charset="-122"/>
                <a:ea typeface="楷体_GB2312" pitchFamily="49" charset="-122"/>
              </a:rPr>
              <a:t>借什么</a:t>
            </a:r>
            <a:r>
              <a:rPr lang="zh-CN" altLang="en-US" sz="3500" b="1" dirty="0">
                <a:latin typeface="Arial" panose="020B0604020202020204"/>
                <a:ea typeface="楷体_GB2312" pitchFamily="49" charset="-122"/>
              </a:rPr>
              <a:t>”</a:t>
            </a:r>
            <a:r>
              <a:rPr lang="zh-CN" altLang="en-US" sz="3500" b="1" dirty="0">
                <a:latin typeface="楷体_GB2312" pitchFamily="49" charset="-122"/>
                <a:ea typeface="楷体_GB2312" pitchFamily="49" charset="-122"/>
              </a:rPr>
              <a:t>，如借钱，写清（    ）。如借物，要交代物的（    ）、（    ）、（    ）、（     ）等具体情况。</a:t>
            </a:r>
            <a:endParaRPr lang="zh-CN" altLang="en-US" sz="35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buFontTx/>
              <a:buNone/>
            </a:pPr>
            <a:r>
              <a:rPr lang="en-US" altLang="zh-CN" sz="3500" b="1" dirty="0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3500" b="1" dirty="0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zh-CN" altLang="en-US" sz="3500" b="1" dirty="0">
                <a:latin typeface="Arial" panose="020B0604020202020204"/>
                <a:ea typeface="楷体_GB2312" pitchFamily="49" charset="-122"/>
              </a:rPr>
              <a:t>“</a:t>
            </a:r>
            <a:r>
              <a:rPr lang="zh-CN" altLang="en-US" sz="3500" b="1" dirty="0">
                <a:latin typeface="楷体_GB2312" pitchFamily="49" charset="-122"/>
                <a:ea typeface="楷体_GB2312" pitchFamily="49" charset="-122"/>
              </a:rPr>
              <a:t>借多少</a:t>
            </a:r>
            <a:r>
              <a:rPr lang="zh-CN" altLang="en-US" sz="3500" b="1" dirty="0">
                <a:latin typeface="Arial" panose="020B0604020202020204"/>
                <a:ea typeface="楷体_GB2312" pitchFamily="49" charset="-122"/>
              </a:rPr>
              <a:t>”</a:t>
            </a:r>
            <a:r>
              <a:rPr lang="zh-CN" altLang="en-US" sz="3500" b="1" dirty="0">
                <a:latin typeface="楷体_GB2312" pitchFamily="49" charset="-122"/>
                <a:ea typeface="楷体_GB2312" pitchFamily="49" charset="-122"/>
              </a:rPr>
              <a:t>，涉及钱的金额，物的数量时必须用（        ），数字后要用（  ）字。</a:t>
            </a:r>
            <a:endParaRPr lang="zh-CN" altLang="en-US" b="1" dirty="0">
              <a:sym typeface="Wingdings" panose="05000000000000000000" pitchFamily="2" charset="2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7365479" y="3544317"/>
            <a:ext cx="1721198" cy="68475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14803" tIns="57401" rIns="114803" bIns="57401"/>
          <a:lstStyle/>
          <a:p>
            <a:pPr marL="430530" indent="-430530">
              <a:spcBef>
                <a:spcPct val="20000"/>
              </a:spcBef>
            </a:pPr>
            <a:r>
              <a:rPr lang="zh-CN" altLang="en-US" sz="3500" b="1" dirty="0">
                <a:solidFill>
                  <a:srgbClr val="006600"/>
                </a:solidFill>
                <a:ea typeface="楷体_GB2312" pitchFamily="49" charset="-122"/>
                <a:sym typeface="Wingdings" panose="05000000000000000000" pitchFamily="2" charset="2"/>
              </a:rPr>
              <a:t>币种</a:t>
            </a:r>
            <a:endParaRPr lang="zh-CN" altLang="en-US" sz="3500" b="1" dirty="0">
              <a:solidFill>
                <a:srgbClr val="006600"/>
              </a:solidFill>
              <a:ea typeface="楷体_GB2312" pitchFamily="49" charset="-122"/>
              <a:sym typeface="Wingdings" panose="05000000000000000000" pitchFamily="2" charset="2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4996210" y="3939680"/>
            <a:ext cx="1721197" cy="68475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14803" tIns="57401" rIns="114803" bIns="57401"/>
          <a:lstStyle/>
          <a:p>
            <a:pPr marL="430530" indent="-430530">
              <a:spcBef>
                <a:spcPct val="20000"/>
              </a:spcBef>
            </a:pPr>
            <a:r>
              <a:rPr lang="zh-CN" altLang="en-US" sz="3500" b="1" dirty="0">
                <a:solidFill>
                  <a:srgbClr val="006600"/>
                </a:solidFill>
                <a:ea typeface="楷体_GB2312" pitchFamily="49" charset="-122"/>
                <a:sym typeface="Wingdings" panose="05000000000000000000" pitchFamily="2" charset="2"/>
              </a:rPr>
              <a:t>名称</a:t>
            </a:r>
            <a:endParaRPr lang="zh-CN" altLang="en-US" sz="3500" b="1" dirty="0">
              <a:solidFill>
                <a:srgbClr val="006600"/>
              </a:solidFill>
              <a:ea typeface="楷体_GB2312" pitchFamily="49" charset="-122"/>
              <a:sym typeface="Wingdings" panose="05000000000000000000" pitchFamily="2" charset="2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9604722" y="4011688"/>
            <a:ext cx="1721197" cy="68475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14803" tIns="57401" rIns="114803" bIns="57401"/>
          <a:lstStyle/>
          <a:p>
            <a:pPr marL="430530" indent="-430530">
              <a:spcBef>
                <a:spcPct val="20000"/>
              </a:spcBef>
            </a:pPr>
            <a:r>
              <a:rPr lang="zh-CN" altLang="en-US" sz="3500" b="1" dirty="0">
                <a:solidFill>
                  <a:srgbClr val="006600"/>
                </a:solidFill>
                <a:ea typeface="楷体_GB2312" pitchFamily="49" charset="-122"/>
                <a:sym typeface="Wingdings" panose="05000000000000000000" pitchFamily="2" charset="2"/>
              </a:rPr>
              <a:t>型号</a:t>
            </a:r>
            <a:endParaRPr lang="zh-CN" altLang="en-US" sz="3500" b="1" dirty="0">
              <a:solidFill>
                <a:srgbClr val="006600"/>
              </a:solidFill>
              <a:ea typeface="楷体_GB2312" pitchFamily="49" charset="-122"/>
              <a:sym typeface="Wingdings" panose="05000000000000000000" pitchFamily="2" charset="2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2835970" y="3976365"/>
            <a:ext cx="1721197" cy="68475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14803" tIns="57401" rIns="114803" bIns="57401"/>
          <a:lstStyle/>
          <a:p>
            <a:pPr marL="430530" indent="-430530">
              <a:spcBef>
                <a:spcPct val="20000"/>
              </a:spcBef>
            </a:pPr>
            <a:r>
              <a:rPr lang="zh-CN" altLang="en-US" sz="3500" b="1" dirty="0">
                <a:solidFill>
                  <a:srgbClr val="006600"/>
                </a:solidFill>
                <a:ea typeface="楷体_GB2312" pitchFamily="49" charset="-122"/>
                <a:sym typeface="Wingdings" panose="05000000000000000000" pitchFamily="2" charset="2"/>
              </a:rPr>
              <a:t>颜色</a:t>
            </a:r>
            <a:endParaRPr lang="zh-CN" altLang="en-US" sz="3500" b="1" dirty="0">
              <a:solidFill>
                <a:srgbClr val="006600"/>
              </a:solidFill>
              <a:ea typeface="楷体_GB2312" pitchFamily="49" charset="-122"/>
              <a:sym typeface="Wingdings" panose="05000000000000000000" pitchFamily="2" charset="2"/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1532831" y="5525529"/>
            <a:ext cx="2835176" cy="6830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14803" tIns="57401" rIns="114803" bIns="57401"/>
          <a:lstStyle/>
          <a:p>
            <a:pPr marL="430530" indent="-430530">
              <a:spcBef>
                <a:spcPct val="20000"/>
              </a:spcBef>
            </a:pPr>
            <a:r>
              <a:rPr lang="zh-CN" altLang="en-US" sz="3500" b="1" dirty="0">
                <a:solidFill>
                  <a:srgbClr val="006600"/>
                </a:solidFill>
                <a:ea typeface="楷体_GB2312" pitchFamily="49" charset="-122"/>
                <a:sym typeface="Wingdings" panose="05000000000000000000" pitchFamily="2" charset="2"/>
              </a:rPr>
              <a:t>汉字大写</a:t>
            </a:r>
            <a:endParaRPr lang="zh-CN" altLang="en-US" sz="3500" b="1" dirty="0">
              <a:solidFill>
                <a:srgbClr val="006600"/>
              </a:solidFill>
              <a:ea typeface="楷体_GB2312" pitchFamily="49" charset="-122"/>
              <a:sym typeface="Wingdings" panose="05000000000000000000" pitchFamily="2" charset="2"/>
            </a:endParaRP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6861423" y="5560541"/>
            <a:ext cx="910828" cy="6830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14803" tIns="57401" rIns="114803" bIns="57401"/>
          <a:lstStyle/>
          <a:p>
            <a:pPr marL="430530" indent="-430530">
              <a:spcBef>
                <a:spcPct val="20000"/>
              </a:spcBef>
            </a:pPr>
            <a:r>
              <a:rPr lang="zh-CN" altLang="en-US" sz="3500" b="1" dirty="0">
                <a:solidFill>
                  <a:srgbClr val="006600"/>
                </a:solidFill>
                <a:ea typeface="楷体_GB2312" pitchFamily="49" charset="-122"/>
                <a:sym typeface="Wingdings" panose="05000000000000000000" pitchFamily="2" charset="2"/>
              </a:rPr>
              <a:t>整</a:t>
            </a:r>
            <a:endParaRPr lang="zh-CN" altLang="en-US" sz="3500" b="1" dirty="0">
              <a:solidFill>
                <a:srgbClr val="006600"/>
              </a:solidFill>
              <a:ea typeface="楷体_GB2312" pitchFamily="49" charset="-122"/>
              <a:sym typeface="Wingdings" panose="05000000000000000000" pitchFamily="2" charset="2"/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7365479" y="4011688"/>
            <a:ext cx="1721197" cy="68475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14803" tIns="57401" rIns="114803" bIns="57401"/>
          <a:lstStyle/>
          <a:p>
            <a:pPr marL="430530" indent="-430530">
              <a:spcBef>
                <a:spcPct val="20000"/>
              </a:spcBef>
            </a:pPr>
            <a:r>
              <a:rPr lang="zh-CN" altLang="en-US" sz="3500" b="1" dirty="0">
                <a:solidFill>
                  <a:srgbClr val="006600"/>
                </a:solidFill>
                <a:ea typeface="楷体_GB2312" pitchFamily="49" charset="-122"/>
                <a:sym typeface="Wingdings" panose="05000000000000000000" pitchFamily="2" charset="2"/>
              </a:rPr>
              <a:t>规格</a:t>
            </a:r>
            <a:endParaRPr lang="zh-CN" altLang="en-US" sz="3500" b="1" dirty="0">
              <a:solidFill>
                <a:srgbClr val="006600"/>
              </a:solidFill>
              <a:ea typeface="楷体_GB2312" pitchFamily="49" charset="-122"/>
              <a:sym typeface="Wingdings" panose="05000000000000000000" pitchFamily="2" charset="2"/>
            </a:endParaRPr>
          </a:p>
        </p:txBody>
      </p:sp>
      <p:sp>
        <p:nvSpPr>
          <p:cNvPr id="44062" name="Rectangle 30"/>
          <p:cNvSpPr>
            <a:spLocks noGrp="1" noChangeArrowheads="1"/>
          </p:cNvSpPr>
          <p:nvPr>
            <p:ph type="title"/>
          </p:nvPr>
        </p:nvSpPr>
        <p:spPr>
          <a:xfrm>
            <a:off x="642938" y="289642"/>
            <a:ext cx="11572875" cy="1048065"/>
          </a:xfrm>
          <a:noFill/>
        </p:spPr>
        <p:txBody>
          <a:bodyPr/>
          <a:lstStyle/>
          <a:p>
            <a:r>
              <a:rPr lang="zh-CN" altLang="en-US" sz="6800" b="1" dirty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正 文</a:t>
            </a:r>
            <a:endParaRPr lang="zh-CN" altLang="en-US" sz="6800" b="1" dirty="0">
              <a:solidFill>
                <a:srgbClr val="0066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  <p:bldP spid="44038" grpId="0"/>
      <p:bldP spid="44039" grpId="0"/>
      <p:bldP spid="44040" grpId="0"/>
      <p:bldP spid="44041" grpId="0"/>
      <p:bldP spid="44042" grpId="0"/>
      <p:bldP spid="44043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自定义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A2A2A"/>
      </a:accent1>
      <a:accent2>
        <a:srgbClr val="9C5932"/>
      </a:accent2>
      <a:accent3>
        <a:srgbClr val="2A2A2A"/>
      </a:accent3>
      <a:accent4>
        <a:srgbClr val="9C5932"/>
      </a:accent4>
      <a:accent5>
        <a:srgbClr val="2A2A2A"/>
      </a:accent5>
      <a:accent6>
        <a:srgbClr val="9C5932"/>
      </a:accent6>
      <a:hlink>
        <a:srgbClr val="2A2A2A"/>
      </a:hlink>
      <a:folHlink>
        <a:srgbClr val="9C593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2280</Words>
  <Application>WPS 演示</Application>
  <PresentationFormat>自定义</PresentationFormat>
  <Paragraphs>271</Paragraphs>
  <Slides>22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9" baseType="lpstr">
      <vt:lpstr>Arial</vt:lpstr>
      <vt:lpstr>宋体</vt:lpstr>
      <vt:lpstr>Wingdings</vt:lpstr>
      <vt:lpstr>Calibri</vt:lpstr>
      <vt:lpstr>微软雅黑</vt:lpstr>
      <vt:lpstr>黑体</vt:lpstr>
      <vt:lpstr>楷体</vt:lpstr>
      <vt:lpstr>League Gothic Regular</vt:lpstr>
      <vt:lpstr>FontAwesome</vt:lpstr>
      <vt:lpstr>楷体_GB2312</vt:lpstr>
      <vt:lpstr>Arial</vt:lpstr>
      <vt:lpstr>Arial Unicode MS</vt:lpstr>
      <vt:lpstr>Calibri Light</vt:lpstr>
      <vt:lpstr>仿宋</vt:lpstr>
      <vt:lpstr>新宋体</vt:lpstr>
      <vt:lpstr>Segoe Print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标 题</vt:lpstr>
      <vt:lpstr>正 文</vt:lpstr>
      <vt:lpstr>正 文</vt:lpstr>
      <vt:lpstr>正 文</vt:lpstr>
      <vt:lpstr>正 文</vt:lpstr>
      <vt:lpstr>落 款</vt:lpstr>
      <vt:lpstr>落 款</vt:lpstr>
      <vt:lpstr>PowerPoint 演示文稿</vt:lpstr>
      <vt:lpstr>PowerPoint 演示文稿</vt:lpstr>
      <vt:lpstr>请你评判</vt:lpstr>
      <vt:lpstr>寓学于乐</vt:lpstr>
      <vt:lpstr>老师特别提醒</vt:lpstr>
      <vt:lpstr>素质提高</vt:lpstr>
      <vt:lpstr> 新课预报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商务工作总结</dc:title>
  <dc:creator/>
  <cp:keywords>第一PPT www.1ppt.com</cp:keywords>
  <cp:lastModifiedBy>Administrator</cp:lastModifiedBy>
  <cp:revision>2</cp:revision>
  <dcterms:created xsi:type="dcterms:W3CDTF">2016-09-14T12:34:00Z</dcterms:created>
  <dcterms:modified xsi:type="dcterms:W3CDTF">2018-01-07T09:14:54Z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