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sldIdLst>
    <p:sldId id="2763" r:id="rId3"/>
    <p:sldId id="2765" r:id="rId5"/>
    <p:sldId id="2798" r:id="rId6"/>
    <p:sldId id="2799" r:id="rId7"/>
    <p:sldId id="2800" r:id="rId8"/>
    <p:sldId id="2801" r:id="rId9"/>
    <p:sldId id="2802" r:id="rId10"/>
  </p:sldIdLst>
  <p:sldSz cx="12858750" cy="723265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2D91"/>
    <a:srgbClr val="FF9900"/>
    <a:srgbClr val="3A3A3A"/>
    <a:srgbClr val="2A2A2A"/>
    <a:srgbClr val="A06542"/>
    <a:srgbClr val="D9D9D9"/>
    <a:srgbClr val="0237D8"/>
    <a:srgbClr val="FDC80D"/>
    <a:srgbClr val="FC0000"/>
    <a:srgbClr val="DFA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30" autoAdjust="0"/>
    <p:restoredTop sz="92986" autoAdjust="0"/>
  </p:normalViewPr>
  <p:slideViewPr>
    <p:cSldViewPr>
      <p:cViewPr>
        <p:scale>
          <a:sx n="60" d="100"/>
          <a:sy n="60" d="100"/>
        </p:scale>
        <p:origin x="-872" y="-168"/>
      </p:cViewPr>
      <p:guideLst>
        <p:guide orient="horz" pos="373"/>
        <p:guide orient="horz" pos="4183"/>
        <p:guide pos="4050"/>
        <p:guide pos="557"/>
        <p:guide pos="7588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  <a:endParaRPr lang="zh-CN" altLang="en-US" noProof="0" smtClean="0"/>
          </a:p>
          <a:p>
            <a:pPr lvl="1"/>
            <a:r>
              <a:rPr lang="zh-CN" altLang="en-US" noProof="0" smtClean="0"/>
              <a:t>第二级</a:t>
            </a:r>
            <a:endParaRPr lang="zh-CN" altLang="en-US" noProof="0" smtClean="0"/>
          </a:p>
          <a:p>
            <a:pPr lvl="2"/>
            <a:r>
              <a:rPr lang="zh-CN" altLang="en-US" noProof="0" smtClean="0"/>
              <a:t>第三级</a:t>
            </a:r>
            <a:endParaRPr lang="zh-CN" altLang="en-US" noProof="0" smtClean="0"/>
          </a:p>
          <a:p>
            <a:pPr lvl="3"/>
            <a:r>
              <a:rPr lang="zh-CN" altLang="en-US" noProof="0" smtClean="0"/>
              <a:t>第四级</a:t>
            </a:r>
            <a:endParaRPr lang="zh-CN" altLang="en-US" noProof="0" smtClean="0"/>
          </a:p>
          <a:p>
            <a:pPr lvl="4"/>
            <a:r>
              <a:rPr lang="zh-CN" altLang="en-US" noProof="0" smtClean="0"/>
              <a:t>第五级</a:t>
            </a:r>
            <a:endParaRPr lang="zh-CN" altLang="en-US" noProof="0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1" cstate="screen"/>
          <a:srcRect r="9481" b="12167"/>
          <a:stretch>
            <a:fillRect/>
          </a:stretch>
        </p:blipFill>
        <p:spPr>
          <a:xfrm>
            <a:off x="448" y="0"/>
            <a:ext cx="7812833" cy="4984477"/>
          </a:xfrm>
          <a:prstGeom prst="rect">
            <a:avLst/>
          </a:prstGeom>
        </p:spPr>
      </p:pic>
      <p:sp>
        <p:nvSpPr>
          <p:cNvPr id="15" name="TextBox 10"/>
          <p:cNvSpPr txBox="1"/>
          <p:nvPr/>
        </p:nvSpPr>
        <p:spPr>
          <a:xfrm>
            <a:off x="7083385" y="4336405"/>
            <a:ext cx="5013960" cy="80708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r">
              <a:buNone/>
            </a:pPr>
            <a:r>
              <a:rPr lang="zh-CN" altLang="en-US" sz="4800" cap="all" dirty="0" smtClean="0">
                <a:solidFill>
                  <a:srgbClr val="3A3A3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述职报告教学案例</a:t>
            </a:r>
            <a:endParaRPr lang="zh-CN" altLang="en-US" sz="4800" cap="all" dirty="0">
              <a:solidFill>
                <a:srgbClr val="3A3A3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1028775" y="0"/>
            <a:ext cx="1368152" cy="28242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148"/>
          <p:cNvSpPr txBox="1"/>
          <p:nvPr/>
        </p:nvSpPr>
        <p:spPr>
          <a:xfrm>
            <a:off x="1267155" y="679225"/>
            <a:ext cx="995978" cy="158041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800" cap="all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目录</a:t>
            </a:r>
            <a:endParaRPr lang="en-US" altLang="zh-CN" sz="4800" cap="all" spc="300" dirty="0" smtClean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0" name="TextBox 148"/>
          <p:cNvSpPr txBox="1"/>
          <p:nvPr/>
        </p:nvSpPr>
        <p:spPr>
          <a:xfrm>
            <a:off x="884759" y="2320181"/>
            <a:ext cx="1558584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2800" dirty="0" smtClean="0">
                <a:solidFill>
                  <a:schemeClr val="bg1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  <a:sym typeface="+mn-lt"/>
              </a:rPr>
              <a:t>Content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5637287" y="1021150"/>
            <a:ext cx="3775393" cy="564898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dirty="0" smtClean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总经理办公室述职报告</a:t>
            </a:r>
            <a:endParaRPr lang="en-US" altLang="zh-CN" sz="28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5565279" y="952029"/>
            <a:ext cx="3816424" cy="703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5061223" y="2347568"/>
            <a:ext cx="3877985" cy="47666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zh-CN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一、办公室的日常管理工作</a:t>
            </a:r>
            <a:endParaRPr lang="en-US" altLang="zh-CN" sz="2400" dirty="0" smtClean="0">
              <a:latin typeface="仿宋" panose="02010609060101010101" pitchFamily="49" charset="-122"/>
              <a:ea typeface="仿宋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5061223" y="2248173"/>
            <a:ext cx="4680520" cy="703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/>
          <p:cNvSpPr/>
          <p:nvPr/>
        </p:nvSpPr>
        <p:spPr>
          <a:xfrm>
            <a:off x="4989616" y="3366610"/>
            <a:ext cx="4801314" cy="47666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二</a:t>
            </a:r>
            <a:r>
              <a:rPr lang="zh-CN" altLang="zh-CN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、加强自身学习，提高业务水平</a:t>
            </a:r>
            <a:endParaRPr lang="en-US" altLang="zh-CN" sz="2400" dirty="0" smtClean="0">
              <a:latin typeface="仿宋" panose="02010609060101010101" pitchFamily="49" charset="-122"/>
              <a:ea typeface="仿宋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061223" y="3256285"/>
            <a:ext cx="4680520" cy="703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4989215" y="4336405"/>
            <a:ext cx="4493538" cy="476669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zh-CN" sz="2400" dirty="0" smtClean="0">
                <a:latin typeface="仿宋" panose="02010609060101010101" pitchFamily="49" charset="-122"/>
                <a:ea typeface="仿宋" panose="02010609060101010101" pitchFamily="49" charset="-122"/>
                <a:sym typeface="Arial" panose="020B0604020202020204" pitchFamily="34" charset="0"/>
              </a:rPr>
              <a:t>三、存在的问题和今后努力方向</a:t>
            </a:r>
            <a:endParaRPr lang="en-US" altLang="zh-CN" sz="2400" dirty="0" smtClean="0">
              <a:latin typeface="仿宋" panose="02010609060101010101" pitchFamily="49" charset="-122"/>
              <a:ea typeface="仿宋" panose="02010609060101010101" pitchFamily="49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066025" y="4255897"/>
            <a:ext cx="4680520" cy="7031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  <p:bldP spid="12" grpId="0"/>
      <p:bldP spid="28" grpId="0" animBg="1"/>
      <p:bldP spid="29" grpId="0"/>
      <p:bldP spid="30" grpId="0" animBg="1"/>
      <p:bldP spid="13" grpId="0"/>
      <p:bldP spid="14" grpId="0" animBg="1"/>
      <p:bldP spid="15" grpId="0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76594" y="878250"/>
            <a:ext cx="9073008" cy="54938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81305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zh-CN" altLang="en-US" b="1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总经理办公室主任述职报告</a:t>
            </a:r>
            <a:endParaRPr lang="zh-CN" altLang="en-US" b="1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279400" algn="ctr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xxx</a:t>
            </a:r>
            <a:endParaRPr kumimoji="0" lang="en-US" altLang="zh-CN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794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回顾这半年来的工作，我在公司领导及各位同事的支持与帮助下，严格要求自己，按照公司的要求，较好地完成了自己的本职工作。通过半年来的学习与工作，工作模式上有了新的突破，工作方式有了较大的改变，现将半年来的工作情况总结如下：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仿宋" pitchFamily="2" charset="-122"/>
              <a:ea typeface="华文仿宋" pitchFamily="2" charset="-122"/>
              <a:cs typeface="宋体" panose="02010600030101010101" pitchFamily="2" charset="-122"/>
            </a:endParaRPr>
          </a:p>
          <a:p>
            <a:pPr marL="0" marR="0" lvl="0" indent="2794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  </a:t>
            </a:r>
            <a:r>
              <a:rPr kumimoji="0" lang="zh-CN" altLang="en-U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一、办公室的日常管理工作</a:t>
            </a:r>
            <a:endParaRPr kumimoji="0" lang="zh-CN" altLang="en-U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marL="0" marR="0" lvl="0" indent="27940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   办公室对我来说是一个全新的工作领域。作为办公室的负责人，自己清醒地认识到，办公室是总经理室直接领导下的综合管理机构，是承上启下、沟通内外、协调左右、联系四面八方的枢纽，推动各项工作朝着既定目标前进的中心。办公室的工作千头万绪，在文件起草、提供调研资料、数量都要为决策提供一些有益的资料，数据。有文书处理、档案管理、文件批转、会议安排、迎来送往及用车管理等。面对繁杂琐碎的大量事务性工作，自我强化工作意识，注意加快工作节奏，提高工作效率，冷静办理各项事务，力求周全、准确、适度，避免疏漏和差错，至今基本做到了事事有着落。</a:t>
            </a:r>
            <a:r>
              <a:rPr kumimoji="0" lang="zh-CN" alt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华文仿宋" pitchFamily="2" charset="-122"/>
                <a:ea typeface="华文仿宋" pitchFamily="2" charset="-122"/>
                <a:cs typeface="宋体" panose="02010600030101010101" pitchFamily="2" charset="-122"/>
              </a:rPr>
              <a:t> </a:t>
            </a:r>
            <a:endParaRPr kumimoji="0" lang="zh-CN" alt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华文仿宋" pitchFamily="2" charset="-122"/>
              <a:ea typeface="华文仿宋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04839" y="303957"/>
            <a:ext cx="9073008" cy="628524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b="1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1</a:t>
            </a:r>
            <a:r>
              <a:rPr lang="zh-CN" altLang="zh-CN" b="1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、理顺关系，办理公司有关证件。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公司成立伊始，各项工作几乎都是从头开始，需要办理相关的手续及证件。我利用自己在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部门工作多年，部门熟、人际关系较融洽的优势，积极为公司办理各类证件。通过多方努力，我只用了月余时间，办好了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证书、项目立项手续</a:t>
            </a:r>
            <a:r>
              <a:rPr lang="en-US" altLang="zh-CN" dirty="0" err="1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xxxx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产权证产等。充分发挥综合部门的协调作用。</a:t>
            </a:r>
            <a:endParaRPr lang="zh-CN" altLang="zh-CN" dirty="0" smtClean="0">
              <a:latin typeface="华文仿宋" pitchFamily="2" charset="-122"/>
              <a:ea typeface="华文仿宋" pitchFamily="2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b="1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2</a:t>
            </a:r>
            <a:r>
              <a:rPr lang="zh-CN" altLang="zh-CN" b="1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、及时了解</a:t>
            </a:r>
            <a:r>
              <a:rPr lang="en-US" altLang="zh-CN" b="1" dirty="0" err="1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xxxxx</a:t>
            </a:r>
            <a:r>
              <a:rPr lang="zh-CN" altLang="zh-CN" b="1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情况，为领导决策提供依据。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作为</a:t>
            </a:r>
            <a:r>
              <a:rPr lang="en-US" altLang="zh-CN" dirty="0" err="1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xxxxx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企业，土地交付是重中之重。由于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的拆迁和我公司开发进度有密切关联，为了早日取得土地，公司成立土地交付工作小组。我作小组成员之一，利用一切有利资源，采取有效措施，到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、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拆迁办等单位，积极和有关人员交流、沟通，及时将所了解的拆迁信息、工作进度、问题反馈到总经理室，公司领导在最短时间内掌握了</a:t>
            </a:r>
            <a:r>
              <a:rPr lang="en-US" altLang="zh-CN" dirty="0" err="1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xxxxxx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及拆迁工作的进展，并在此基础上进一步安排交付工作。</a:t>
            </a:r>
            <a:endParaRPr lang="zh-CN" altLang="zh-CN" dirty="0" smtClean="0">
              <a:latin typeface="华文仿宋" pitchFamily="2" charset="-122"/>
              <a:ea typeface="华文仿宋" pitchFamily="2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b="1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3</a:t>
            </a:r>
            <a:r>
              <a:rPr lang="zh-CN" altLang="zh-CN" b="1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、积极响应公司号召，深入开展市场调研工作。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根据公司（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0x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号办公会议精神要求，我针对目前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房地产的发展情况及房屋租售价格、市场需求、发展趋势等做了详细的市场调查。先后到土地、建设、房管部门详细了解近年房地产开发各项数据指标，走访了一些商业部门如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，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又到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花园、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花园、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小区调查这些物业的租售情况。就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号地块区位优势提出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"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商业为主、住宅为辅、凸现区位、统筹兼顾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"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开发个人设想。</a:t>
            </a:r>
            <a:endParaRPr lang="zh-CN" altLang="en-US" dirty="0" smtClean="0">
              <a:latin typeface="华文仿宋" pitchFamily="2" charset="-122"/>
              <a:ea typeface="华文仿宋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04839" y="96208"/>
            <a:ext cx="9073008" cy="67007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en-US" altLang="zh-CN" b="1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4</a:t>
            </a:r>
            <a:r>
              <a:rPr lang="zh-CN" altLang="zh-CN" b="1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、认真做好公司的文字工作。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草拟综合性文件和报告等文字工作，负责办公会议的记录、整理和会议纪要提炼，并负责对会议有关决议的实施。认真做好公司有关文件的收发、登记、分递、文印和督办工作；公司所有的文件、审批表、协议书整理归档入册，做好资料归档工作。配合领导在制订的各项规章制度基础上进一步补充、完善各项规章制度。及时传达贯彻公司有关会议、文件、批示精神。</a:t>
            </a:r>
            <a:endParaRPr lang="zh-CN" altLang="zh-CN" dirty="0" smtClean="0">
              <a:latin typeface="华文仿宋" pitchFamily="2" charset="-122"/>
              <a:ea typeface="华文仿宋" pitchFamily="2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b="1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5</a:t>
            </a:r>
            <a:r>
              <a:rPr lang="zh-CN" altLang="zh-CN" b="1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、落实公司人事、劳资管理工作。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组织落实公司的劳动、人事、工资管理和员工的考勤控制监督工作，根据人事管理制度与聘用员工签订了劳动合同，按照有关规定，到劳动管理部门办好缴纳社保（养老保险、失业保险、医疗保险）的各项手续。体现公司的规范性，解决员工的后顾之忧；</a:t>
            </a:r>
            <a:endParaRPr lang="zh-CN" altLang="zh-CN" dirty="0" smtClean="0">
              <a:latin typeface="华文仿宋" pitchFamily="2" charset="-122"/>
              <a:ea typeface="华文仿宋" pitchFamily="2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b="1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6</a:t>
            </a:r>
            <a:r>
              <a:rPr lang="zh-CN" altLang="zh-CN" b="1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、切实抓好公司的福利、企业管理的日常工作。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按照预算审批制度，组织落实公司办公设施、宿舍用品、劳保福利等商品的采购、调配和实物管理工作。办公室装修完毕后，在</a:t>
            </a:r>
            <a:r>
              <a:rPr lang="en-US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月份按照审批权限完成了购置办公用品、通讯、复印机、电脑等设备的配置工作。切实做好公司通讯费、招待费、水电费、车辆使用及馈赠品登记手续，严格按照程序核定使用标准；</a:t>
            </a:r>
            <a:endParaRPr lang="zh-CN" altLang="zh-CN" dirty="0" smtClean="0">
              <a:latin typeface="华文仿宋" pitchFamily="2" charset="-122"/>
              <a:ea typeface="华文仿宋" pitchFamily="2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en-US" altLang="zh-CN" b="1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7</a:t>
            </a:r>
            <a:r>
              <a:rPr lang="zh-CN" altLang="zh-CN" b="1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、做好公司董事会及其他各种会议的后勤服务工作。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董事会在</a:t>
            </a:r>
            <a:r>
              <a:rPr lang="en-US" altLang="zh-CN" dirty="0" err="1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xxxx</a:t>
            </a: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召开期间，认真做好会场布置、食宿安排工作。落实好各种会议的会前准备、会议资料等工作。</a:t>
            </a:r>
            <a:endParaRPr lang="zh-CN" altLang="en-US" dirty="0" smtClean="0">
              <a:latin typeface="华文仿宋" pitchFamily="2" charset="-122"/>
              <a:ea typeface="华文仿宋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04839" y="306650"/>
            <a:ext cx="9073008" cy="627986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二、加强自身学习，提高业务水平</a:t>
            </a:r>
            <a:endParaRPr lang="zh-CN" altLang="zh-CN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由于感到自己身上的担子很重，而自己的学识、能力和阅历与其任职都有一定的距离，所以总不敢掉以轻心，总在学习，向书本学习、向周围的领导学习，向同事学习，这样下来感觉自己半年来还是有了一定的进步。经过不断学习、不断积累，已具备了办公室工作经验，能够比较从容地处理日常工作中出现的各类问题，在组织管理能力、综合分析能力、协调办事能力和文字言语表达能力等方面，经过半年的锻炼都有了很大的提高，保证了本岗位各项工作的正常运行，能够以正确的态度对待各项工作任务，热爱本职工作，认真努力贯彻到实际工作中去。积极提高自身各项业务素质，争取工作的主动性，具备较强的专业心，责任心，努力提高工作效率和工作质量。</a:t>
            </a:r>
            <a:endParaRPr lang="zh-CN" altLang="zh-CN" dirty="0" smtClean="0">
              <a:latin typeface="华文仿宋" pitchFamily="2" charset="-122"/>
              <a:ea typeface="华文仿宋" pitchFamily="2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dirty="0" smtClean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三、存在的问题和今后努力方向</a:t>
            </a:r>
            <a:endParaRPr lang="zh-CN" altLang="zh-CN" dirty="0" smtClean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indent="457200">
              <a:lnSpc>
                <a:spcPct val="150000"/>
              </a:lnSpc>
            </a:pP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半年来，本人能敬业爱岗、创造性地开展工作，取得了一些成绩，但也存在一些问题和不足，主要表现在：第一，办公室主任对我而言是一个新的岗位，许多工作我都是边干边摸索，以致工作起来不能游刃有余，工作效率有待进一步提高；第二，有些工作还不够过细，一些工作协调的不是十分到位；第三，自己的理论水平还不太适应公司工作的要求。</a:t>
            </a:r>
            <a:endParaRPr lang="zh-CN" altLang="en-US" dirty="0" smtClean="0">
              <a:latin typeface="华文仿宋" pitchFamily="2" charset="-122"/>
              <a:ea typeface="华文仿宋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604839" y="1760894"/>
            <a:ext cx="9073008" cy="33713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rgbClr val="0070C0"/>
            </a:solidFill>
            <a:miter lim="800000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zh-CN" dirty="0" smtClean="0">
                <a:latin typeface="华文仿宋" pitchFamily="2" charset="-122"/>
                <a:ea typeface="华文仿宋" pitchFamily="2" charset="-122"/>
                <a:cs typeface="Times New Roman" panose="02020603050405020304" pitchFamily="18" charset="0"/>
              </a:rPr>
              <a:t>在新的一年里，自己决心认真提高业务、工作水平，为公司经济跨越式发展，贡献自己应该贡献的力量。我想我应努力做到：第一，加强学习，拓宽知识面。努力学习房产专业知识和相关法律常识。加强对房地产发展脉络、走向的了解，加强周围环境、同行业发展的了解、学习，要对公司的统筹规划、当前情况做到心中有数；第二，本着实事求是的原则，做到上情下达、下情上报；真正做好领导的助手；第三，注重本部门的工作作风建设，加强管理，团结一致，勤奋工作，形成良好的部门工作氛围。不断改进办公室对其他部门的支持能力、服务水平。遵守公司内部规章制度，维护公司利益，积极为公司创造更高价值，力争取得更大的工作成绩。</a:t>
            </a:r>
            <a:endParaRPr lang="zh-CN" altLang="en-US" dirty="0" smtClean="0">
              <a:latin typeface="华文仿宋" pitchFamily="2" charset="-122"/>
              <a:ea typeface="华文仿宋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第一PPT，www.1ppt.com">
  <a:themeElements>
    <a:clrScheme name="自定义 10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A2A2A"/>
      </a:accent1>
      <a:accent2>
        <a:srgbClr val="9C5932"/>
      </a:accent2>
      <a:accent3>
        <a:srgbClr val="2A2A2A"/>
      </a:accent3>
      <a:accent4>
        <a:srgbClr val="9C5932"/>
      </a:accent4>
      <a:accent5>
        <a:srgbClr val="2A2A2A"/>
      </a:accent5>
      <a:accent6>
        <a:srgbClr val="9C5932"/>
      </a:accent6>
      <a:hlink>
        <a:srgbClr val="2A2A2A"/>
      </a:hlink>
      <a:folHlink>
        <a:srgbClr val="9C593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2324</Words>
  <Application>WPS 演示</Application>
  <PresentationFormat>自定义</PresentationFormat>
  <Paragraphs>36</Paragraphs>
  <Slides>7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4" baseType="lpstr">
      <vt:lpstr>Arial</vt:lpstr>
      <vt:lpstr>宋体</vt:lpstr>
      <vt:lpstr>Wingdings</vt:lpstr>
      <vt:lpstr>Calibri</vt:lpstr>
      <vt:lpstr>微软雅黑</vt:lpstr>
      <vt:lpstr>Cambria Math</vt:lpstr>
      <vt:lpstr>仿宋</vt:lpstr>
      <vt:lpstr>黑体</vt:lpstr>
      <vt:lpstr>Times New Roman</vt:lpstr>
      <vt:lpstr>华文仿宋</vt:lpstr>
      <vt:lpstr>Arial</vt:lpstr>
      <vt:lpstr>FontAwesome</vt:lpstr>
      <vt:lpstr>League Gothic Regular</vt:lpstr>
      <vt:lpstr>Arial Unicode MS</vt:lpstr>
      <vt:lpstr>Calibri Light</vt:lpstr>
      <vt:lpstr>Segoe Print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商务工作总结</dc:title>
  <dc:creator/>
  <cp:keywords>第一PPT www.1ppt.com</cp:keywords>
  <cp:lastModifiedBy>申作兰</cp:lastModifiedBy>
  <cp:revision>2</cp:revision>
  <dcterms:created xsi:type="dcterms:W3CDTF">2016-09-14T12:34:00Z</dcterms:created>
  <dcterms:modified xsi:type="dcterms:W3CDTF">2018-08-13T08:13:28Z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