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0" r:id="rId2"/>
    <p:sldId id="258" r:id="rId3"/>
    <p:sldId id="307" r:id="rId4"/>
    <p:sldId id="421" r:id="rId5"/>
    <p:sldId id="427" r:id="rId6"/>
    <p:sldId id="428" r:id="rId7"/>
    <p:sldId id="422" r:id="rId8"/>
    <p:sldId id="430" r:id="rId9"/>
    <p:sldId id="423" r:id="rId10"/>
    <p:sldId id="424" r:id="rId11"/>
    <p:sldId id="418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  <a:srgbClr val="3C78CE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426" y="-150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  <a:pPr>
                <a:defRPr/>
              </a:pPr>
              <a:t>2017/11/17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  <a:pPr>
                <a:defRPr/>
              </a:pPr>
              <a:t>2017/11/17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6EBC6-27E0-4AB4-884A-10F96197BE8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58303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 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再现领导理论</a:t>
            </a: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模块五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领导艺术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途径</a:t>
            </a:r>
            <a:r>
              <a:rPr lang="en-US" altLang="zh-CN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-</a:t>
            </a:r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目标理论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7" name="矩形 6"/>
          <p:cNvSpPr/>
          <p:nvPr/>
        </p:nvSpPr>
        <p:spPr>
          <a:xfrm>
            <a:off x="2809852" y="2357430"/>
            <a:ext cx="6072230" cy="27860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3200" dirty="0" smtClean="0">
                <a:solidFill>
                  <a:schemeClr val="tx1"/>
                </a:solidFill>
              </a:rPr>
              <a:t>途径</a:t>
            </a:r>
            <a:r>
              <a:rPr lang="en-US" altLang="zh-CN" sz="3200" dirty="0" smtClean="0">
                <a:solidFill>
                  <a:schemeClr val="tx1"/>
                </a:solidFill>
              </a:rPr>
              <a:t>-</a:t>
            </a:r>
            <a:r>
              <a:rPr lang="zh-CN" altLang="en-US" sz="3200" dirty="0" smtClean="0">
                <a:solidFill>
                  <a:schemeClr val="tx1"/>
                </a:solidFill>
              </a:rPr>
              <a:t>目标理论的含义、理论基础和内容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170021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8" grpId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理解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途径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目标理论的原理、方法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能将理论与实践相结合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249142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9218" grpId="0" bldLvl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/>
        </p:nvSpPr>
        <p:spPr bwMode="auto">
          <a:xfrm>
            <a:off x="2738414" y="1857364"/>
            <a:ext cx="735811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1"/>
              </a:buClr>
              <a:buSzPts val="2100"/>
            </a:pPr>
            <a:r>
              <a:rPr lang="zh-CN" altLang="en-US" sz="2800" b="1" dirty="0" smtClean="0">
                <a:latin typeface="宋体" pitchFamily="2" charset="-122"/>
              </a:rPr>
              <a:t>美国管理学家豪斯</a:t>
            </a:r>
            <a:r>
              <a:rPr lang="zh-CN" altLang="en-US" sz="2800" b="1" dirty="0">
                <a:latin typeface="宋体" pitchFamily="2" charset="-122"/>
              </a:rPr>
              <a:t>（ </a:t>
            </a:r>
            <a:r>
              <a:rPr lang="en-US" altLang="zh-CN" sz="2800" b="1" dirty="0">
                <a:latin typeface="宋体" pitchFamily="2" charset="-122"/>
              </a:rPr>
              <a:t>R. House</a:t>
            </a:r>
            <a:r>
              <a:rPr lang="zh-CN" altLang="en-US" sz="2800" b="1" dirty="0">
                <a:latin typeface="宋体" pitchFamily="2" charset="-122"/>
              </a:rPr>
              <a:t>）以</a:t>
            </a:r>
            <a:r>
              <a:rPr lang="zh-CN" altLang="en-US" sz="2800" b="1" dirty="0" smtClean="0">
                <a:latin typeface="宋体" pitchFamily="2" charset="-122"/>
              </a:rPr>
              <a:t>期望</a:t>
            </a:r>
            <a:r>
              <a:rPr lang="en-US" altLang="zh-CN" sz="2800" b="1" dirty="0" smtClean="0">
                <a:latin typeface="宋体" pitchFamily="2" charset="-122"/>
              </a:rPr>
              <a:t>-</a:t>
            </a:r>
            <a:r>
              <a:rPr lang="zh-CN" altLang="en-US" sz="2800" b="1" dirty="0" smtClean="0">
                <a:latin typeface="宋体" pitchFamily="2" charset="-122"/>
              </a:rPr>
              <a:t>效价</a:t>
            </a:r>
            <a:r>
              <a:rPr lang="zh-CN" altLang="en-US" sz="2800" b="1" dirty="0">
                <a:latin typeface="宋体" pitchFamily="2" charset="-122"/>
              </a:rPr>
              <a:t>理论为基础，认为领导者应设法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影响下级</a:t>
            </a:r>
            <a:r>
              <a:rPr lang="zh-CN" altLang="en-US" sz="2800" b="1" dirty="0">
                <a:latin typeface="宋体" pitchFamily="2" charset="-122"/>
              </a:rPr>
              <a:t>对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其目标和实现目标的途径的认识</a:t>
            </a:r>
            <a:r>
              <a:rPr lang="zh-CN" altLang="en-US" sz="2800" b="1" dirty="0">
                <a:latin typeface="宋体" pitchFamily="2" charset="-122"/>
              </a:rPr>
              <a:t>。有效的领导者通过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指明实现</a:t>
            </a:r>
            <a:r>
              <a:rPr lang="zh-CN" altLang="en-US" sz="2800" b="1" dirty="0">
                <a:latin typeface="宋体" pitchFamily="2" charset="-122"/>
              </a:rPr>
              <a:t>目标的途径，并为下属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清理</a:t>
            </a:r>
            <a:r>
              <a:rPr lang="zh-CN" altLang="en-US" sz="2800" b="1" dirty="0">
                <a:latin typeface="宋体" pitchFamily="2" charset="-122"/>
              </a:rPr>
              <a:t>实现目标的途径中的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各种障碍</a:t>
            </a:r>
            <a:r>
              <a:rPr lang="zh-CN" altLang="en-US" sz="2800" b="1" dirty="0">
                <a:latin typeface="宋体" pitchFamily="2" charset="-122"/>
              </a:rPr>
              <a:t>来帮助下属。</a:t>
            </a: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6646" y="1214422"/>
            <a:ext cx="3240088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途径</a:t>
            </a:r>
            <a:r>
              <a:rPr lang="en-US" altLang="zh-CN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-</a:t>
            </a: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目标理论的概念</a:t>
            </a:r>
            <a:endParaRPr lang="zh-CN" altLang="en-US" sz="2400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/>
        </p:nvSpPr>
        <p:spPr bwMode="auto">
          <a:xfrm>
            <a:off x="952464" y="2143116"/>
            <a:ext cx="1066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1"/>
              </a:buClr>
              <a:buSzPts val="1800"/>
              <a:buFont typeface="Wingdings" pitchFamily="2" charset="2"/>
              <a:buChar char="l"/>
            </a:pPr>
            <a:r>
              <a:rPr lang="zh-CN" altLang="en-US" sz="2800" b="1" dirty="0">
                <a:latin typeface="隶书" pitchFamily="49" charset="-122"/>
                <a:ea typeface="隶书" pitchFamily="49" charset="-122"/>
              </a:rPr>
              <a:t>  </a:t>
            </a:r>
            <a:r>
              <a:rPr lang="zh-CN" altLang="en-US" sz="2800" b="1" dirty="0">
                <a:latin typeface="宋体" pitchFamily="2" charset="-122"/>
              </a:rPr>
              <a:t>领导的行为能否为下级所接受，就看他们是否认为这些行为能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直接满足他们的需要</a:t>
            </a:r>
            <a:r>
              <a:rPr lang="zh-CN" altLang="en-US" sz="2800" b="1" dirty="0">
                <a:latin typeface="宋体" pitchFamily="2" charset="-122"/>
              </a:rPr>
              <a:t>或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有助于他们未来需要的满足</a:t>
            </a:r>
            <a:r>
              <a:rPr lang="zh-CN" altLang="en-US" sz="2800" b="1" dirty="0">
                <a:latin typeface="宋体" pitchFamily="2" charset="-122"/>
              </a:rPr>
              <a:t>。</a:t>
            </a:r>
          </a:p>
          <a:p>
            <a:pPr eaLnBrk="0" hangingPunct="0">
              <a:lnSpc>
                <a:spcPct val="150000"/>
              </a:lnSpc>
              <a:buClr>
                <a:schemeClr val="tx1"/>
              </a:buClr>
              <a:buSzPts val="1800"/>
              <a:buFont typeface="Wingdings" pitchFamily="2" charset="2"/>
              <a:buChar char="l"/>
            </a:pPr>
            <a:r>
              <a:rPr lang="zh-CN" altLang="en-US" sz="2800" b="1" dirty="0">
                <a:latin typeface="宋体" pitchFamily="2" charset="-122"/>
              </a:rPr>
              <a:t>  领导行为对下级产生激励作用的条件：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latin typeface="宋体" pitchFamily="2" charset="-122"/>
              </a:rPr>
              <a:t>（</a:t>
            </a:r>
            <a:r>
              <a:rPr lang="en-US" altLang="zh-CN" sz="2800" b="1" dirty="0">
                <a:latin typeface="宋体" pitchFamily="2" charset="-122"/>
              </a:rPr>
              <a:t>1</a:t>
            </a:r>
            <a:r>
              <a:rPr lang="zh-CN" altLang="en-US" sz="2800" b="1" dirty="0">
                <a:latin typeface="宋体" pitchFamily="2" charset="-122"/>
              </a:rPr>
              <a:t>）能否向下级提供做出高绩效所需的指导、培训与支持，以充实他们的环境。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latin typeface="宋体" pitchFamily="2" charset="-122"/>
              </a:rPr>
              <a:t>（</a:t>
            </a:r>
            <a:r>
              <a:rPr lang="en-US" altLang="zh-CN" sz="2800" b="1" dirty="0">
                <a:latin typeface="宋体" pitchFamily="2" charset="-122"/>
              </a:rPr>
              <a:t>2</a:t>
            </a:r>
            <a:r>
              <a:rPr lang="zh-CN" altLang="en-US" sz="2800" b="1" dirty="0">
                <a:latin typeface="宋体" pitchFamily="2" charset="-122"/>
              </a:rPr>
              <a:t>）这些行为能否使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下级需要的满足</a:t>
            </a:r>
            <a:r>
              <a:rPr lang="zh-CN" altLang="en-US" sz="2800" b="1" dirty="0">
                <a:latin typeface="宋体" pitchFamily="2" charset="-122"/>
              </a:rPr>
              <a:t>跟他们的</a:t>
            </a:r>
            <a:r>
              <a:rPr lang="zh-CN" altLang="en-US" sz="2800" b="1" dirty="0">
                <a:solidFill>
                  <a:srgbClr val="3333FF"/>
                </a:solidFill>
                <a:latin typeface="宋体" pitchFamily="2" charset="-122"/>
              </a:rPr>
              <a:t>工作绩效</a:t>
            </a:r>
            <a:r>
              <a:rPr lang="zh-CN" altLang="en-US" sz="2800" b="1" dirty="0">
                <a:latin typeface="宋体" pitchFamily="2" charset="-122"/>
              </a:rPr>
              <a:t>挂钩。</a:t>
            </a:r>
            <a:endParaRPr lang="zh-CN" altLang="en-US" sz="2800" dirty="0">
              <a:latin typeface="宋体" pitchFamily="2" charset="-122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6646" y="1285860"/>
            <a:ext cx="3240088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领导行为有效性基础</a:t>
            </a:r>
            <a:endParaRPr lang="zh-CN" altLang="en-US" sz="2400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81" name="Rectangle 4"/>
          <p:cNvSpPr>
            <a:spLocks noChangeArrowheads="1"/>
          </p:cNvSpPr>
          <p:nvPr/>
        </p:nvSpPr>
        <p:spPr bwMode="auto">
          <a:xfrm>
            <a:off x="0" y="1071546"/>
            <a:ext cx="3240088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途径</a:t>
            </a:r>
            <a:r>
              <a:rPr lang="en-US" altLang="zh-CN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-</a:t>
            </a: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目标</a:t>
            </a: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理论</a:t>
            </a:r>
          </a:p>
        </p:txBody>
      </p:sp>
      <p:graphicFrame>
        <p:nvGraphicFramePr>
          <p:cNvPr id="82" name="Group 5"/>
          <p:cNvGraphicFramePr>
            <a:graphicFrameLocks noGrp="1"/>
          </p:cNvGraphicFramePr>
          <p:nvPr/>
        </p:nvGraphicFramePr>
        <p:xfrm>
          <a:off x="2809852" y="1714488"/>
          <a:ext cx="8000790" cy="4419600"/>
        </p:xfrm>
        <a:graphic>
          <a:graphicData uri="http://schemas.openxmlformats.org/drawingml/2006/table">
            <a:tbl>
              <a:tblPr/>
              <a:tblGrid>
                <a:gridCol w="1766311"/>
                <a:gridCol w="6234479"/>
              </a:tblGrid>
              <a:tr h="471335"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领导风格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内    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1007479"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指示型领导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领导者对下属需要完成的任务进行说明，提出要求，制定工作标准，为下属提供指导和帮助，使得下属能够按照工作程序去完成自己的任务，实现自己的目标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479"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支持型领导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领导者关心下属的需求，尊重下属，努力营造愉快的组织气氛，与下属关系融洽，当下属遇到挫折或者不满意时。这类领导行为对下属的业绩能产生最大的影响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479"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参与型领导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领导请求下属共同参与决策，经常与下属沟通信息，虚心听取下属的意见，让下属参与决策和管理。这类领导行为能提高对下属的激励效果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574"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成就导向型领导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indent="857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indent="9398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indent="444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领导者为员工设定挑战性的目标，寻求业绩改进的方法，并加强对成就的激励，希望下属达到自己的最佳水平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8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2818" y="1752600"/>
            <a:ext cx="11379200" cy="4281488"/>
            <a:chOff x="384" y="1152"/>
            <a:chExt cx="5376" cy="2697"/>
          </a:xfrm>
        </p:grpSpPr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384" y="1632"/>
              <a:ext cx="1392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2592" y="2937"/>
              <a:ext cx="1824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5040" y="2016"/>
              <a:ext cx="720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384" y="1632"/>
              <a:ext cx="2228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  领导行为</a:t>
              </a:r>
            </a:p>
            <a:p>
              <a:r>
                <a:rPr kumimoji="1" lang="zh-CN" altLang="en-US" sz="2400" b="1"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kumimoji="1" lang="zh-CN" altLang="en-US" sz="2400" b="1">
                  <a:solidFill>
                    <a:srgbClr val="6600FF"/>
                  </a:solidFill>
                  <a:latin typeface="楷体_GB2312" pitchFamily="49" charset="-122"/>
                  <a:ea typeface="楷体_GB2312" pitchFamily="49" charset="-122"/>
                </a:rPr>
                <a:t>指示型</a:t>
              </a:r>
            </a:p>
            <a:p>
              <a:r>
                <a:rPr kumimoji="1" lang="zh-CN" altLang="en-US" sz="2400" b="1">
                  <a:solidFill>
                    <a:srgbClr val="6600FF"/>
                  </a:solidFill>
                  <a:latin typeface="楷体_GB2312" pitchFamily="49" charset="-122"/>
                  <a:ea typeface="楷体_GB2312" pitchFamily="49" charset="-122"/>
                </a:rPr>
                <a:t>  支持型</a:t>
              </a:r>
            </a:p>
            <a:p>
              <a:r>
                <a:rPr kumimoji="1" lang="zh-CN" altLang="en-US" sz="2400" b="1">
                  <a:solidFill>
                    <a:srgbClr val="6600FF"/>
                  </a:solidFill>
                  <a:latin typeface="楷体_GB2312" pitchFamily="49" charset="-122"/>
                  <a:ea typeface="楷体_GB2312" pitchFamily="49" charset="-122"/>
                </a:rPr>
                <a:t>  参与型</a:t>
              </a:r>
            </a:p>
            <a:p>
              <a:r>
                <a:rPr kumimoji="1" lang="zh-CN" altLang="en-US" sz="2400" b="1">
                  <a:solidFill>
                    <a:srgbClr val="6600FF"/>
                  </a:solidFill>
                  <a:latin typeface="楷体_GB2312" pitchFamily="49" charset="-122"/>
                  <a:ea typeface="楷体_GB2312" pitchFamily="49" charset="-122"/>
                </a:rPr>
                <a:t>  成就导向性</a:t>
              </a:r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2544" y="1152"/>
              <a:ext cx="1872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2736" y="1160"/>
              <a:ext cx="1257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ahoma" pitchFamily="34" charset="0"/>
                </a:rPr>
                <a:t>   </a:t>
              </a:r>
              <a:r>
                <a:rPr kumimoji="1" lang="zh-CN" altLang="en-US" sz="2400" b="1">
                  <a:solidFill>
                    <a:srgbClr val="FF0000"/>
                  </a:solidFill>
                  <a:latin typeface="Tahoma" pitchFamily="34" charset="0"/>
                  <a:ea typeface="楷体_GB2312" pitchFamily="49" charset="-122"/>
                </a:rPr>
                <a:t>下属特性</a:t>
              </a:r>
            </a:p>
            <a:p>
              <a:r>
                <a:rPr kumimoji="1" lang="zh-CN" altLang="en-US" sz="2400" b="1">
                  <a:solidFill>
                    <a:srgbClr val="6600FF"/>
                  </a:solidFill>
                  <a:latin typeface="Tahoma" pitchFamily="34" charset="0"/>
                  <a:ea typeface="楷体_GB2312" pitchFamily="49" charset="-122"/>
                </a:rPr>
                <a:t>对自身能力的认识</a:t>
              </a:r>
            </a:p>
            <a:p>
              <a:r>
                <a:rPr kumimoji="1" lang="zh-CN" altLang="en-US" sz="2400" b="1">
                  <a:solidFill>
                    <a:srgbClr val="6600FF"/>
                  </a:solidFill>
                  <a:latin typeface="Tahoma" pitchFamily="34" charset="0"/>
                  <a:ea typeface="楷体_GB2312" pitchFamily="49" charset="-122"/>
                </a:rPr>
                <a:t>对控制因素的认识</a:t>
              </a:r>
            </a:p>
          </p:txBody>
        </p:sp>
        <p:sp>
          <p:nvSpPr>
            <p:cNvPr id="46090" name="Text Box 10"/>
            <p:cNvSpPr txBox="1">
              <a:spLocks noChangeArrowheads="1"/>
            </p:cNvSpPr>
            <p:nvPr/>
          </p:nvSpPr>
          <p:spPr bwMode="auto">
            <a:xfrm>
              <a:off x="2870" y="2317"/>
              <a:ext cx="8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0000"/>
                  </a:solidFill>
                  <a:latin typeface="Tahoma" pitchFamily="34" charset="0"/>
                  <a:ea typeface="楷体_GB2312" pitchFamily="49" charset="-122"/>
                </a:rPr>
                <a:t>下属的行为</a:t>
              </a:r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3024" y="2888"/>
              <a:ext cx="1152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zh-CN" altLang="en-US" sz="2000" b="1">
                  <a:solidFill>
                    <a:srgbClr val="FF0000"/>
                  </a:solidFill>
                  <a:latin typeface="Tahoma" pitchFamily="34" charset="0"/>
                  <a:ea typeface="楷体_GB2312" pitchFamily="49" charset="-122"/>
                </a:rPr>
                <a:t>工作环境特征</a:t>
              </a:r>
            </a:p>
            <a:p>
              <a:r>
                <a:rPr kumimoji="1" lang="zh-CN" altLang="en-US" sz="2400" b="1">
                  <a:solidFill>
                    <a:srgbClr val="6600FF"/>
                  </a:solidFill>
                  <a:latin typeface="Tahoma" pitchFamily="34" charset="0"/>
                  <a:ea typeface="楷体_GB2312" pitchFamily="49" charset="-122"/>
                </a:rPr>
                <a:t>任务结构</a:t>
              </a:r>
            </a:p>
            <a:p>
              <a:r>
                <a:rPr kumimoji="1" lang="zh-CN" altLang="en-US" sz="2400" b="1">
                  <a:solidFill>
                    <a:srgbClr val="6600FF"/>
                  </a:solidFill>
                  <a:latin typeface="Tahoma" pitchFamily="34" charset="0"/>
                  <a:ea typeface="楷体_GB2312" pitchFamily="49" charset="-122"/>
                </a:rPr>
                <a:t>职权系统</a:t>
              </a:r>
            </a:p>
          </p:txBody>
        </p:sp>
        <p:sp>
          <p:nvSpPr>
            <p:cNvPr id="46092" name="AutoShape 12"/>
            <p:cNvSpPr>
              <a:spLocks noChangeArrowheads="1"/>
            </p:cNvSpPr>
            <p:nvPr/>
          </p:nvSpPr>
          <p:spPr bwMode="auto">
            <a:xfrm>
              <a:off x="3264" y="1890"/>
              <a:ext cx="384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3" name="AutoShape 13"/>
            <p:cNvSpPr>
              <a:spLocks noChangeArrowheads="1"/>
            </p:cNvSpPr>
            <p:nvPr/>
          </p:nvSpPr>
          <p:spPr bwMode="auto">
            <a:xfrm>
              <a:off x="3216" y="2640"/>
              <a:ext cx="480" cy="288"/>
            </a:xfrm>
            <a:prstGeom prst="up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4" name="AutoShape 14"/>
            <p:cNvSpPr>
              <a:spLocks noChangeArrowheads="1"/>
            </p:cNvSpPr>
            <p:nvPr/>
          </p:nvSpPr>
          <p:spPr bwMode="auto">
            <a:xfrm>
              <a:off x="2400" y="2112"/>
              <a:ext cx="2640" cy="672"/>
            </a:xfrm>
            <a:prstGeom prst="rightArrow">
              <a:avLst>
                <a:gd name="adj1" fmla="val 50000"/>
                <a:gd name="adj2" fmla="val 9821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5" name="AutoShape 15"/>
            <p:cNvSpPr>
              <a:spLocks noChangeArrowheads="1"/>
            </p:cNvSpPr>
            <p:nvPr/>
          </p:nvSpPr>
          <p:spPr bwMode="auto">
            <a:xfrm>
              <a:off x="1794" y="2256"/>
              <a:ext cx="576" cy="336"/>
            </a:xfrm>
            <a:prstGeom prst="rightArrow">
              <a:avLst>
                <a:gd name="adj1" fmla="val 50000"/>
                <a:gd name="adj2" fmla="val 4285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6" name="Text Box 16"/>
            <p:cNvSpPr txBox="1">
              <a:spLocks noChangeArrowheads="1"/>
            </p:cNvSpPr>
            <p:nvPr/>
          </p:nvSpPr>
          <p:spPr bwMode="auto">
            <a:xfrm>
              <a:off x="5136" y="2190"/>
              <a:ext cx="57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CN" altLang="en-US" sz="3200" b="1">
                  <a:solidFill>
                    <a:srgbClr val="FF0000"/>
                  </a:solidFill>
                  <a:latin typeface="Tahoma" pitchFamily="34" charset="0"/>
                  <a:ea typeface="楷体_GB2312" pitchFamily="49" charset="-122"/>
                </a:rPr>
                <a:t>目标</a:t>
              </a:r>
            </a:p>
            <a:p>
              <a:r>
                <a:rPr kumimoji="1" lang="zh-CN" altLang="en-US" sz="1600" b="1">
                  <a:solidFill>
                    <a:srgbClr val="6666FF"/>
                  </a:solidFill>
                  <a:latin typeface="Tahoma" pitchFamily="34" charset="0"/>
                  <a:ea typeface="楷体_GB2312" pitchFamily="49" charset="-122"/>
                </a:rPr>
                <a:t>绩效与满意</a:t>
              </a:r>
            </a:p>
          </p:txBody>
        </p:sp>
      </p:grpSp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66646" y="1285860"/>
            <a:ext cx="3240088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途径</a:t>
            </a:r>
            <a:r>
              <a:rPr lang="en-US" altLang="zh-CN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-</a:t>
            </a: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目标</a:t>
            </a:r>
            <a:r>
              <a:rPr lang="zh-CN" altLang="en-US" sz="2400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理论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2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325215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9218" grpId="0" bldLvl="0" animBg="1"/>
      <p:bldP spid="11268" grpId="0"/>
      <p:bldP spid="11270" grpId="0"/>
      <p:bldP spid="11270" grpId="1"/>
      <p:bldP spid="11271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483</Words>
  <Application>WPS 演示</Application>
  <PresentationFormat>自定义</PresentationFormat>
  <Paragraphs>77</Paragraphs>
  <Slides>11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Manager>hl81829782</Manager>
  <Company>hl81829782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dreamsummit</cp:lastModifiedBy>
  <cp:revision>1869</cp:revision>
  <dcterms:created xsi:type="dcterms:W3CDTF">2016-01-13T14:39:00Z</dcterms:created>
  <dcterms:modified xsi:type="dcterms:W3CDTF">2017-11-17T13:58:43Z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