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360" r:id="rId3"/>
    <p:sldId id="307" r:id="rId5"/>
    <p:sldId id="441" r:id="rId6"/>
    <p:sldId id="439" r:id="rId7"/>
    <p:sldId id="443" r:id="rId8"/>
    <p:sldId id="440" r:id="rId9"/>
    <p:sldId id="458" r:id="rId10"/>
    <p:sldId id="459" r:id="rId11"/>
    <p:sldId id="429" r:id="rId12"/>
    <p:sldId id="432" r:id="rId13"/>
    <p:sldId id="424" r:id="rId14"/>
    <p:sldId id="418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848AF"/>
    <a:srgbClr val="FF8500"/>
    <a:srgbClr val="3C78CE"/>
    <a:srgbClr val="CD1F06"/>
    <a:srgbClr val="CB1003"/>
    <a:srgbClr val="A50021"/>
    <a:srgbClr val="08489B"/>
    <a:srgbClr val="054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424" y="-84"/>
      </p:cViewPr>
      <p:guideLst>
        <p:guide orient="horz" pos="27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E621-CF0E-4498-9D43-B79180F1138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76917" y="2017713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01AB-4F4F-4BEE-839A-EC06503594B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431F-3777-4742-933C-5BB88B4A60F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hyperlink" Target="http://hxtc.china.cn/culture/txt/2008-10/16/content_16623236.htm" TargetMode="Externa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58303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 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再现领导理论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模块五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领导艺术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领导特质理论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95406" y="2143116"/>
            <a:ext cx="8351837" cy="3960813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领导特性理论具有一定的科学性，有一定的可取之处。 但也也存在一些缺陷：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①它们忽略了</a:t>
            </a:r>
            <a:r>
              <a:rPr kumimoji="0" lang="zh-CN" altLang="en-US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被领导者和环境的影响作用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。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②领导者的性格特征内容过于繁杂，且随不同情况而变化，难以寻求</a:t>
            </a:r>
            <a:r>
              <a:rPr kumimoji="0" lang="zh-CN" altLang="en-US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领导者获得成功的真正因素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。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③实践证明</a:t>
            </a:r>
            <a:r>
              <a:rPr kumimoji="0" lang="zh-CN" altLang="en-US" sz="2400" b="0" i="0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并非所有领导人都具备这一切品质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，并且许多非领导人也具有其中大部分或全部品质；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④各种有关实证研究所显示的</a:t>
            </a:r>
            <a:r>
              <a:rPr kumimoji="0" lang="zh-CN" altLang="en-US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结果相当不一致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。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46923" y="1437942"/>
            <a:ext cx="3325812" cy="49053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dirty="0"/>
              <a:t> </a:t>
            </a:r>
            <a:r>
              <a:rPr lang="zh-CN" altLang="en-US" sz="2800" b="1" dirty="0"/>
              <a:t>领导特性理论的缺陷</a:t>
            </a:r>
            <a:endParaRPr lang="zh-CN" altLang="en-US" sz="2800" b="1" dirty="0"/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领导特质理论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 bldLvl="0" animBg="1"/>
      <p:bldP spid="15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2875" y="3161030"/>
            <a:ext cx="4286250" cy="824865"/>
          </a:xfrm>
          <a:prstGeom prst="rect">
            <a:avLst/>
          </a:prstGeom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     </a:t>
            </a:r>
            <a:r>
              <a:rPr kumimoji="0" 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领导特性理论</a:t>
            </a:r>
            <a:endParaRPr kumimoji="0" 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9565" y="2549525"/>
            <a:ext cx="1678940" cy="2879725"/>
          </a:xfrm>
          <a:prstGeom prst="rect">
            <a:avLst/>
          </a:prstGeom>
        </p:spPr>
      </p:pic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理解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领导特质理论的基本内容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能够将领导特质理论与实践相结合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03200" y="1916113"/>
            <a:ext cx="5181600" cy="2462213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）特质理论阶段（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世纪初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-30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年代）</a:t>
            </a:r>
            <a:endParaRPr lang="zh-CN" altLang="en-US" sz="2200" b="1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>
                <a:latin typeface="Arial" panose="020B0604020202020204" pitchFamily="34" charset="0"/>
              </a:rPr>
              <a:t> </a:t>
            </a: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研究内容包括领导者的身体特征、个体特征和才智特征；</a:t>
            </a:r>
            <a:endParaRPr lang="zh-CN" altLang="en-US" sz="22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 缺乏深入分析，多为一般的罗列的描述；</a:t>
            </a:r>
            <a:endParaRPr lang="zh-CN" altLang="en-US" sz="22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 鼓励的看待领导性格，忽视了环境和外部条件的影响。</a:t>
            </a:r>
            <a:endParaRPr lang="zh-CN" altLang="en-US" sz="22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479117" y="1633539"/>
            <a:ext cx="5281083" cy="2800767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）行为理论阶段（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世纪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年代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-60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年代后期）</a:t>
            </a:r>
            <a:endParaRPr lang="zh-CN" altLang="en-US" sz="2200" b="1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 b="1">
                <a:latin typeface="Arial" panose="020B0604020202020204" pitchFamily="34" charset="0"/>
              </a:rPr>
              <a:t> </a:t>
            </a: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以研究领导行为为主，试图确立有效领导者的行为；</a:t>
            </a:r>
            <a:endParaRPr lang="zh-CN" altLang="en-US" sz="22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 跟天赋特质不同，可以通过学习有效的行为而使领导行为更有效；</a:t>
            </a:r>
            <a:endParaRPr lang="zh-CN" altLang="en-US" sz="22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 摆脱了天赋论，进行定量研究并将领导行为划分为以工作为中心和以人为中心。</a:t>
            </a:r>
            <a:endParaRPr lang="zh-CN" altLang="en-US" sz="2200">
              <a:latin typeface="Arial" panose="020B0604020202020204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34434" y="5083175"/>
            <a:ext cx="10081684" cy="144145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）权变理论阶段（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世纪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70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年代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sz="2200" b="1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 b="1">
                <a:latin typeface="Arial" panose="020B0604020202020204" pitchFamily="34" charset="0"/>
              </a:rPr>
              <a:t>  </a:t>
            </a: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研究在不同的环境条件下领导行为的有效性问题；</a:t>
            </a:r>
            <a:endParaRPr lang="zh-CN" altLang="en-US" sz="22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Char char="•"/>
            </a:pPr>
            <a:r>
              <a:rPr lang="zh-CN" altLang="en-US" sz="2200">
                <a:latin typeface="楷体_GB2312" pitchFamily="49" charset="-122"/>
                <a:ea typeface="楷体_GB2312" pitchFamily="49" charset="-122"/>
              </a:rPr>
              <a:t> 领导行为被看成一个动态过程，是在一定环境条件下，通过与被领导者的相互作用实现某一特定目标的过程。</a:t>
            </a:r>
            <a:endParaRPr lang="zh-CN" altLang="en-US" sz="2200">
              <a:latin typeface="Arial" panose="020B0604020202020204" pitchFamily="34" charset="0"/>
            </a:endParaRPr>
          </a:p>
        </p:txBody>
      </p:sp>
      <p:sp>
        <p:nvSpPr>
          <p:cNvPr id="4102" name="AutoShape 10"/>
          <p:cNvSpPr>
            <a:spLocks noChangeArrowheads="1"/>
          </p:cNvSpPr>
          <p:nvPr/>
        </p:nvSpPr>
        <p:spPr bwMode="auto">
          <a:xfrm>
            <a:off x="5422901" y="3141664"/>
            <a:ext cx="1056217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3" name="AutoShape 11"/>
          <p:cNvSpPr>
            <a:spLocks noChangeArrowheads="1"/>
          </p:cNvSpPr>
          <p:nvPr/>
        </p:nvSpPr>
        <p:spPr bwMode="auto">
          <a:xfrm flipH="1" flipV="1">
            <a:off x="10513485" y="5229226"/>
            <a:ext cx="670983" cy="792163"/>
          </a:xfrm>
          <a:custGeom>
            <a:avLst/>
            <a:gdLst>
              <a:gd name="T0" fmla="*/ 352406 w 21600"/>
              <a:gd name="T1" fmla="*/ 0 h 21600"/>
              <a:gd name="T2" fmla="*/ 352406 w 21600"/>
              <a:gd name="T3" fmla="*/ 445885 h 21600"/>
              <a:gd name="T4" fmla="*/ 75416 w 21600"/>
              <a:gd name="T5" fmla="*/ 792163 h 21600"/>
              <a:gd name="T6" fmla="*/ 503237 w 21600"/>
              <a:gd name="T7" fmla="*/ 22294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34975" y="1056005"/>
            <a:ext cx="4040505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领导理论的发展阶段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10" grpId="0" bldLvl="0" animBg="1"/>
      <p:bldP spid="14" grpId="0" animBg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813079" y="1941823"/>
            <a:ext cx="9648852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特质理论也称伟人理论。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特质理论侧重研究领导者个人特性对领导有效性的影响，最初是心理学家开始研究的。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该理论假定优秀的领导者具备某些特质，组织可以通过对这些特质的识别来选拔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正确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的领导。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4780" y="1129665"/>
            <a:ext cx="379095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领导特质理论的含义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0" grpId="0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95400" y="1844675"/>
            <a:ext cx="9601200" cy="44837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传统的领导特质论认为，领导特质是天生的。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  <a:p>
            <a:pPr marL="342900" indent="-342900" algn="just" eaLnBrk="0" hangingPunct="0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在早期美国管理学家吉赛利（Edwin E.Ghiselli）提出了八种个性特征和五种激励特征：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  <a:p>
            <a:pPr marL="342900" indent="-342900" algn="just" eaLnBrk="0" hangingPunct="0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八种个性特征为：</a:t>
            </a:r>
            <a:r>
              <a:rPr kumimoji="1" lang="zh-CN" altLang="en-US" sz="2800" b="1" dirty="0">
                <a:solidFill>
                  <a:srgbClr val="0848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才智、首创精神、督察能力、自信心、决断力、适应性、性别、成熟程度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等；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  <a:p>
            <a:pPr marL="342900" indent="-342900" algn="just" eaLnBrk="0" hangingPunct="0">
              <a:lnSpc>
                <a:spcPct val="120000"/>
              </a:lnSpc>
              <a:spcBef>
                <a:spcPct val="20000"/>
              </a:spcBef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五种激励特征为：</a:t>
            </a:r>
            <a:r>
              <a:rPr kumimoji="1" lang="zh-CN" altLang="en-US" sz="2800" b="1" dirty="0">
                <a:solidFill>
                  <a:srgbClr val="0848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对工作稳定的需求、对金钱奖励的需求、对指挥别人权力的需求、对自我实现的需求、对事业成就的需求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等。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8110" y="1155700"/>
            <a:ext cx="4173855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领导特质理论研究成果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animBg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75301" y="1678607"/>
            <a:ext cx="7286676" cy="857256"/>
          </a:xfrm>
        </p:spPr>
        <p:txBody>
          <a:bodyPr/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斯托格迪尔的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领导个人因素论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6404" y="2178685"/>
            <a:ext cx="11425767" cy="4610122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kumimoji="1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领导者天生特质有</a:t>
            </a:r>
            <a:endParaRPr kumimoji="1"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项体质特征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如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精力、外貌、年龄、身高、体重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项智力特征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如果断性、说话流利、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知识渊博、判断分析能力强。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16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项特性特征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如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适应性、进取心、独立性、自信、果断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等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6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项工作特征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如责任感、事业心、毅力、首创性、坚持、对人关心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9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项社交特征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如合作、正直、诚实、与人共事的技巧等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种社会背景特征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社会经济地位和学历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6880" y="1100455"/>
            <a:ext cx="4079875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领导特质理论研究成果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30496" y="1413812"/>
            <a:ext cx="7286676" cy="857256"/>
          </a:xfrm>
        </p:spPr>
        <p:txBody>
          <a:bodyPr/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+mn-ea"/>
              </a:rPr>
              <a:t>包莫尔的领导特质论</a:t>
            </a:r>
            <a:endParaRPr lang="zh-CN" alt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88315" y="2073275"/>
            <a:ext cx="11477625" cy="450469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1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合作精神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，即愿与他人一起工作，能赢得人们的合作，对人不是压服，而是感动和说服。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2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决策能力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，即依赖事实而非想象进行决策，具有高瞻远瞩的能力。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3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组织能力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，即能发掘部属的才能，善于组织人力、物力和财力。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4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精于授权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，即能大权独揽，小权分散。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5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善于应变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，即机动灵活，善于进取，而不抱守缺、墨守成规。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6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敢于求新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，即对新事物、新环境和新观念有敏锐的感受能力。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7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勇于负责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，即对上级、下级的产品用户及整个社会抱有高度的责任心。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8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敢担风险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，即敢于承担企业发展不景气的风险，有创造新局面的雄心和信心。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9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尊重他人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，即重视和采纳别人的意见，不盛气凌人。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（</a:t>
            </a:r>
            <a:r>
              <a:rPr lang="en-US" altLang="zh-CN" sz="2000" dirty="0">
                <a:latin typeface="楷体_GB2312" pitchFamily="49" charset="-122"/>
                <a:ea typeface="楷体_GB2312" pitchFamily="49" charset="-122"/>
                <a:sym typeface="+mn-ea"/>
              </a:rPr>
              <a:t>10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  <a:sym typeface="+mn-ea"/>
              </a:rPr>
              <a:t>品德高尚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  <a:sym typeface="+mn-ea"/>
              </a:rPr>
              <a:t>，即品德上为社会人士和企业员工所敬仰。</a:t>
            </a:r>
            <a:endParaRPr kumimoji="1" lang="zh-CN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" y="975995"/>
            <a:ext cx="380365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领导特质理论研究成果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animBg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26916" y="1725597"/>
            <a:ext cx="7286676" cy="857256"/>
          </a:xfrm>
        </p:spPr>
        <p:txBody>
          <a:bodyPr/>
          <a:lstStyle/>
          <a:p>
            <a: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  <a:sym typeface="+mn-ea"/>
              </a:rPr>
              <a:t>杜拉克的“五项主要习惯”</a:t>
            </a:r>
            <a:b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</a:rPr>
            </a:br>
            <a:endParaRPr lang="zh-CN" alt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2285" y="2477135"/>
            <a:ext cx="8712200" cy="450469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  <a:cs typeface="+mj-cs"/>
                <a:sym typeface="+mn-ea"/>
              </a:rPr>
              <a:t>（1）善于利用有限的时间</a:t>
            </a:r>
            <a:endParaRPr lang="zh-CN" altLang="en-US" sz="2800" b="1" dirty="0">
              <a:latin typeface="Verdana" panose="020B0604030504040204" pitchFamily="34" charset="0"/>
              <a:ea typeface="楷体_GB2312" pitchFamily="49" charset="-122"/>
              <a:cs typeface="+mj-cs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  <a:cs typeface="+mj-cs"/>
                <a:sym typeface="+mn-ea"/>
              </a:rPr>
              <a:t>（2）注重贡献和工作绩效</a:t>
            </a:r>
            <a:endParaRPr lang="zh-CN" altLang="en-US" sz="2800" b="1" dirty="0">
              <a:latin typeface="Verdana" panose="020B0604030504040204" pitchFamily="34" charset="0"/>
              <a:ea typeface="楷体_GB2312" pitchFamily="49" charset="-122"/>
              <a:cs typeface="+mj-cs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  <a:cs typeface="+mj-cs"/>
                <a:sym typeface="+mn-ea"/>
              </a:rPr>
              <a:t>（3）善于发挥人之所长</a:t>
            </a:r>
            <a:endParaRPr lang="zh-CN" altLang="en-US" sz="2800" b="1" dirty="0">
              <a:latin typeface="Verdana" panose="020B0604030504040204" pitchFamily="34" charset="0"/>
              <a:ea typeface="楷体_GB2312" pitchFamily="49" charset="-122"/>
              <a:cs typeface="+mj-cs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  <a:cs typeface="+mj-cs"/>
                <a:sym typeface="+mn-ea"/>
              </a:rPr>
              <a:t>（4）集中精力于少数主要领域，建立有效的工作秩序</a:t>
            </a:r>
            <a:endParaRPr lang="zh-CN" altLang="en-US" sz="2800" b="1" dirty="0">
              <a:latin typeface="Verdana" panose="020B0604030504040204" pitchFamily="34" charset="0"/>
              <a:ea typeface="楷体_GB2312" pitchFamily="49" charset="-122"/>
              <a:cs typeface="+mj-cs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Verdana" panose="020B0604030504040204" pitchFamily="34" charset="0"/>
                <a:ea typeface="楷体_GB2312" pitchFamily="49" charset="-122"/>
                <a:cs typeface="+mj-cs"/>
                <a:sym typeface="+mn-ea"/>
              </a:rPr>
              <a:t>（5）有效的决策</a:t>
            </a:r>
            <a:endParaRPr lang="zh-CN" altLang="en-US" sz="2800" b="1" dirty="0">
              <a:latin typeface="Verdana" panose="020B0604030504040204" pitchFamily="34" charset="0"/>
              <a:ea typeface="楷体_GB2312" pitchFamily="49" charset="-122"/>
              <a:cs typeface="+mj-cs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" y="975995"/>
            <a:ext cx="3975735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领导特质理论研究成果</a:t>
            </a:r>
            <a:endParaRPr lang="zh-CN" altLang="en-US" sz="2800" b="1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animBg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BE03D-24B7-4AF1-8E5F-21D7FDFD701A}" type="slidenum">
              <a:rPr lang="en-US" altLang="zh-CN" smtClean="0">
                <a:ea typeface="宋体" panose="02010600030101010101" pitchFamily="2" charset="-122"/>
              </a:rPr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5181600" y="4876800"/>
            <a:ext cx="2133600" cy="685800"/>
          </a:xfrm>
          <a:prstGeom prst="can">
            <a:avLst>
              <a:gd name="adj" fmla="val 12449"/>
            </a:avLst>
          </a:prstGeom>
          <a:solidFill>
            <a:srgbClr val="9999FF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5181600" y="4191000"/>
            <a:ext cx="2133600" cy="609600"/>
          </a:xfrm>
          <a:prstGeom prst="can">
            <a:avLst>
              <a:gd name="adj" fmla="val 12449"/>
            </a:avLst>
          </a:prstGeom>
          <a:solidFill>
            <a:srgbClr val="9999FF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5181600" y="3429000"/>
            <a:ext cx="2133600" cy="609600"/>
          </a:xfrm>
          <a:prstGeom prst="can">
            <a:avLst>
              <a:gd name="adj" fmla="val 12449"/>
            </a:avLst>
          </a:prstGeom>
          <a:solidFill>
            <a:srgbClr val="9999FF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5181600" y="2743200"/>
            <a:ext cx="2133600" cy="609600"/>
          </a:xfrm>
          <a:prstGeom prst="can">
            <a:avLst>
              <a:gd name="adj" fmla="val 12449"/>
            </a:avLst>
          </a:prstGeom>
          <a:solidFill>
            <a:srgbClr val="9999FF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9703" name="Picture 6" descr="2cd46d1588bb761cf9864e565521524cd77eaea9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52398" y="1285860"/>
            <a:ext cx="3238480" cy="17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09600" y="3200401"/>
            <a:ext cx="2844800" cy="701675"/>
          </a:xfrm>
          <a:prstGeom prst="rect">
            <a:avLst/>
          </a:prstGeom>
          <a:solidFill>
            <a:schemeClr val="accent2"/>
          </a:solidFill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000" b="1">
                <a:latin typeface="Arial" panose="020B0604020202020204" pitchFamily="34" charset="0"/>
              </a:rPr>
              <a:t>描述：紧握双拳、目光坚定</a:t>
            </a:r>
            <a:endParaRPr lang="zh-CN" altLang="en-US" sz="2000" b="1">
              <a:latin typeface="Arial" panose="020B0604020202020204" pitchFamily="34" charset="0"/>
            </a:endParaRPr>
          </a:p>
        </p:txBody>
      </p:sp>
      <p:pic>
        <p:nvPicPr>
          <p:cNvPr id="29705" name="Picture 8" descr="2007220_b3d95424a7489db6deb2d858fd75a2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6400" y="762000"/>
            <a:ext cx="416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8534400" y="3048000"/>
            <a:ext cx="2946400" cy="779463"/>
          </a:xfrm>
          <a:prstGeom prst="rect">
            <a:avLst/>
          </a:prstGeom>
          <a:solidFill>
            <a:schemeClr val="accent2"/>
          </a:solidFill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</a:rPr>
              <a:t>描述：高瞻远瞩，</a:t>
            </a:r>
            <a:endParaRPr lang="zh-CN" altLang="en-US" b="1">
              <a:latin typeface="Arial" panose="020B060402020202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</a:rPr>
              <a:t>         一指定天下</a:t>
            </a:r>
            <a:endParaRPr lang="zh-CN" altLang="en-US" b="1">
              <a:latin typeface="Arial" panose="020B0604020202020204" pitchFamily="34" charset="0"/>
            </a:endParaRPr>
          </a:p>
        </p:txBody>
      </p:sp>
      <p:sp>
        <p:nvSpPr>
          <p:cNvPr id="29707" name="WordArt 10"/>
          <p:cNvSpPr>
            <a:spLocks noChangeArrowheads="1" noChangeShapeType="1" noTextEdit="1"/>
          </p:cNvSpPr>
          <p:nvPr/>
        </p:nvSpPr>
        <p:spPr bwMode="auto">
          <a:xfrm>
            <a:off x="4310050" y="2143116"/>
            <a:ext cx="3657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领导者的形象</a:t>
            </a:r>
            <a:endParaRPr lang="zh-CN" altLang="en-US" sz="3600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5181600" y="2895601"/>
            <a:ext cx="2235200" cy="366713"/>
          </a:xfrm>
          <a:prstGeom prst="rect">
            <a:avLst/>
          </a:prstGeom>
          <a:noFill/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干劲、激发力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5181600" y="3429000"/>
            <a:ext cx="2032000" cy="641350"/>
          </a:xfrm>
          <a:prstGeom prst="rect">
            <a:avLst/>
          </a:prstGeom>
          <a:noFill/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认知能力、业务能力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5283200" y="4267201"/>
            <a:ext cx="1828800" cy="366713"/>
          </a:xfrm>
          <a:prstGeom prst="rect">
            <a:avLst/>
          </a:prstGeom>
          <a:noFill/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诚实和正直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47150" name="Freeform 14"/>
          <p:cNvSpPr/>
          <p:nvPr/>
        </p:nvSpPr>
        <p:spPr bwMode="gray">
          <a:xfrm rot="-1015650">
            <a:off x="3454400" y="3124200"/>
            <a:ext cx="1524000" cy="6096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47151" name="Freeform 15"/>
          <p:cNvSpPr/>
          <p:nvPr/>
        </p:nvSpPr>
        <p:spPr bwMode="gray">
          <a:xfrm rot="8960272" flipH="1">
            <a:off x="7112000" y="3429001"/>
            <a:ext cx="1432984" cy="37147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9713" name="Picture 16" descr="柏杨生前很欣赏马英九 称其为人优秀正派(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24376"/>
            <a:ext cx="3175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5689600" y="5029201"/>
            <a:ext cx="1016000" cy="366713"/>
          </a:xfrm>
          <a:prstGeom prst="rect">
            <a:avLst/>
          </a:prstGeom>
          <a:noFill/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自信</a:t>
            </a:r>
            <a:endParaRPr lang="zh-CN" altLang="en-US" b="1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3251200" y="6019800"/>
            <a:ext cx="2946400" cy="641350"/>
          </a:xfrm>
          <a:prstGeom prst="rect">
            <a:avLst/>
          </a:prstGeom>
          <a:solidFill>
            <a:srgbClr val="000080"/>
          </a:solidFill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描述：神情亲切、随和、富有爱心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7155" name="Freeform 19"/>
          <p:cNvSpPr/>
          <p:nvPr/>
        </p:nvSpPr>
        <p:spPr bwMode="gray">
          <a:xfrm rot="-3016241">
            <a:off x="3481125" y="4970199"/>
            <a:ext cx="1665287" cy="833967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9717" name="Picture 20" descr="00080287d0980a613aeb4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8000" y="5095876"/>
            <a:ext cx="40640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8737600" y="4495800"/>
            <a:ext cx="3251200" cy="641350"/>
          </a:xfrm>
          <a:prstGeom prst="rect">
            <a:avLst/>
          </a:prstGeom>
          <a:solidFill>
            <a:srgbClr val="000080"/>
          </a:solidFill>
          <a:ln w="6350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solidFill>
                  <a:schemeClr val="bg1"/>
                </a:solidFill>
                <a:latin typeface="Arial" panose="020B0604020202020204" pitchFamily="34" charset="0"/>
              </a:rPr>
              <a:t>描述：胜利的手势、淡定的微笑</a:t>
            </a:r>
            <a:endParaRPr lang="zh-CN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47158" name="Freeform 22"/>
          <p:cNvSpPr/>
          <p:nvPr/>
        </p:nvSpPr>
        <p:spPr bwMode="gray">
          <a:xfrm rot="8705749" flipH="1">
            <a:off x="7167034" y="4972051"/>
            <a:ext cx="1604433" cy="36671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1832</Words>
  <Application>WPS 演示</Application>
  <PresentationFormat>自定义</PresentationFormat>
  <Paragraphs>190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3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楷体_GB2312</vt:lpstr>
      <vt:lpstr>Times New Roman</vt:lpstr>
      <vt:lpstr>黑体</vt:lpstr>
      <vt:lpstr>华文中宋</vt:lpstr>
      <vt:lpstr>Arial</vt:lpstr>
      <vt:lpstr>隶书</vt:lpstr>
      <vt:lpstr>楷体</vt:lpstr>
      <vt:lpstr>Britannic Bold</vt:lpstr>
      <vt:lpstr>Arial Unicode MS</vt:lpstr>
      <vt:lpstr>新宋体</vt:lpstr>
      <vt:lpstr>Segoe Print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斯托格迪尔的领导个人因素论</vt:lpstr>
      <vt:lpstr>斯托格迪尔的领导个人因素论</vt:lpstr>
      <vt:lpstr>包莫尔的领导特质论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燕尾蝶</cp:lastModifiedBy>
  <cp:revision>1891</cp:revision>
  <dcterms:created xsi:type="dcterms:W3CDTF">2016-01-13T14:39:00Z</dcterms:created>
  <dcterms:modified xsi:type="dcterms:W3CDTF">2018-01-24T05:34:19Z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