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3"/>
  </p:handoutMasterIdLst>
  <p:sldIdLst>
    <p:sldId id="360" r:id="rId3"/>
    <p:sldId id="307" r:id="rId5"/>
    <p:sldId id="431" r:id="rId6"/>
    <p:sldId id="422" r:id="rId7"/>
    <p:sldId id="428" r:id="rId8"/>
    <p:sldId id="426" r:id="rId9"/>
    <p:sldId id="427" r:id="rId10"/>
    <p:sldId id="424" r:id="rId11"/>
    <p:sldId id="418" r:id="rId12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500"/>
    <a:srgbClr val="3C78CE"/>
    <a:srgbClr val="CD1F06"/>
    <a:srgbClr val="CB1003"/>
    <a:srgbClr val="A50021"/>
    <a:srgbClr val="08489B"/>
    <a:srgbClr val="054682"/>
    <a:srgbClr val="0848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163" autoAdjust="0"/>
    <p:restoredTop sz="94660"/>
  </p:normalViewPr>
  <p:slideViewPr>
    <p:cSldViewPr>
      <p:cViewPr varScale="1">
        <p:scale>
          <a:sx n="68" d="100"/>
          <a:sy n="68" d="100"/>
        </p:scale>
        <p:origin x="-348" y="-102"/>
      </p:cViewPr>
      <p:guideLst>
        <p:guide orient="horz" pos="2069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580" y="-78"/>
      </p:cViewPr>
      <p:guideLst>
        <p:guide orient="horz" pos="2759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4DFFCEE-9117-4569-827D-343A93DDD2D6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B9CFCD2-35DB-4E6F-9B70-D2EE67D0E5A4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0D532F7-9EE9-4116-8F06-B3E96FF78C30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069CC9D-01D8-4B68-87F0-663CB8538CBD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81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614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62"/>
          <p:cNvPicPr>
            <a:picLocks noChangeAspect="1"/>
          </p:cNvPicPr>
          <p:nvPr userDrawn="1"/>
        </p:nvPicPr>
        <p:blipFill>
          <a:blip r:embed="rId2">
            <a:lum bright="6000"/>
          </a:blip>
          <a:srcRect t="86078"/>
          <a:stretch>
            <a:fillRect/>
          </a:stretch>
        </p:blipFill>
        <p:spPr bwMode="auto">
          <a:xfrm>
            <a:off x="0" y="6092825"/>
            <a:ext cx="12190413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tx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.xml"/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矩形 1"/>
          <p:cNvSpPr>
            <a:spLocks noChangeArrowheads="1"/>
          </p:cNvSpPr>
          <p:nvPr/>
        </p:nvSpPr>
        <p:spPr bwMode="auto">
          <a:xfrm>
            <a:off x="1539875" y="976313"/>
            <a:ext cx="2141538" cy="741362"/>
          </a:xfrm>
          <a:prstGeom prst="rect">
            <a:avLst/>
          </a:prstGeom>
          <a:solidFill>
            <a:srgbClr val="0848AF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6169" name="Picture 23" descr="111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1809750"/>
            <a:ext cx="6921500" cy="485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矩形 1"/>
          <p:cNvSpPr>
            <a:spLocks noChangeArrowheads="1"/>
          </p:cNvSpPr>
          <p:nvPr/>
        </p:nvSpPr>
        <p:spPr bwMode="auto">
          <a:xfrm>
            <a:off x="6541134" y="916282"/>
            <a:ext cx="5178425" cy="5026025"/>
          </a:xfrm>
          <a:prstGeom prst="rect">
            <a:avLst/>
          </a:prstGeom>
          <a:solidFill>
            <a:srgbClr val="0848AF"/>
          </a:solidFill>
          <a:ln w="25400" algn="ctr">
            <a:solidFill>
              <a:schemeClr val="bg1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6397" name="文本框 7"/>
          <p:cNvSpPr txBox="1">
            <a:spLocks noChangeArrowheads="1"/>
          </p:cNvSpPr>
          <p:nvPr/>
        </p:nvSpPr>
        <p:spPr bwMode="auto">
          <a:xfrm>
            <a:off x="1391920" y="993140"/>
            <a:ext cx="2289810" cy="7067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/>
            <a:r>
              <a:rPr lang="en-US" altLang="zh-CN" sz="4000" dirty="0" smtClean="0">
                <a:solidFill>
                  <a:schemeClr val="bg1"/>
                </a:solidFill>
                <a:latin typeface="方正正大黑简体" pitchFamily="2" charset="-122"/>
                <a:ea typeface="方正正大黑简体" pitchFamily="2" charset="-122"/>
              </a:rPr>
              <a:t> </a:t>
            </a:r>
            <a:r>
              <a:rPr lang="zh-CN" altLang="en-US" sz="2800" dirty="0" smtClean="0">
                <a:solidFill>
                  <a:schemeClr val="bg1"/>
                </a:solidFill>
                <a:latin typeface="方正正大黑简体" pitchFamily="2" charset="-122"/>
                <a:ea typeface="方正正大黑简体" pitchFamily="2" charset="-122"/>
              </a:rPr>
              <a:t>知识点位置</a:t>
            </a:r>
            <a:endParaRPr lang="zh-CN" altLang="en-US" sz="2800" dirty="0" smtClean="0">
              <a:solidFill>
                <a:schemeClr val="bg1"/>
              </a:solidFill>
              <a:latin typeface="方正正大黑简体" pitchFamily="2" charset="-122"/>
              <a:ea typeface="方正正大黑简体" pitchFamily="2" charset="-122"/>
            </a:endParaRPr>
          </a:p>
        </p:txBody>
      </p:sp>
      <p:sp>
        <p:nvSpPr>
          <p:cNvPr id="16398" name="Rectangle 31"/>
          <p:cNvSpPr>
            <a:spLocks noChangeArrowheads="1"/>
          </p:cNvSpPr>
          <p:nvPr/>
        </p:nvSpPr>
        <p:spPr bwMode="auto">
          <a:xfrm>
            <a:off x="6958294" y="1703288"/>
            <a:ext cx="3475631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000" dirty="0" smtClean="0">
                <a:solidFill>
                  <a:schemeClr val="bg1"/>
                </a:solidFill>
                <a:ea typeface="方正兰亭大黑_GBK" pitchFamily="2" charset="-122"/>
              </a:rPr>
              <a:t>任务</a:t>
            </a:r>
            <a:r>
              <a:rPr lang="en-US" altLang="zh-CN" sz="3000" dirty="0" smtClean="0">
                <a:solidFill>
                  <a:schemeClr val="bg1"/>
                </a:solidFill>
                <a:ea typeface="方正兰亭大黑_GBK" pitchFamily="2" charset="-122"/>
              </a:rPr>
              <a:t>1</a:t>
            </a:r>
            <a:r>
              <a:rPr lang="zh-CN" altLang="en-US" sz="3000" dirty="0" smtClean="0">
                <a:solidFill>
                  <a:schemeClr val="bg1"/>
                </a:solidFill>
                <a:ea typeface="方正兰亭大黑_GBK" pitchFamily="2" charset="-122"/>
              </a:rPr>
              <a:t>确定企业目标</a:t>
            </a:r>
            <a:endParaRPr lang="zh-CN" altLang="en-US" sz="3000" dirty="0" smtClean="0">
              <a:solidFill>
                <a:schemeClr val="bg1"/>
              </a:solidFill>
              <a:ea typeface="方正兰亭大黑_GBK" pitchFamily="2" charset="-122"/>
            </a:endParaRPr>
          </a:p>
        </p:txBody>
      </p:sp>
      <p:sp>
        <p:nvSpPr>
          <p:cNvPr id="68625" name="Rectangle 201"/>
          <p:cNvSpPr>
            <a:spLocks noChangeArrowheads="1"/>
          </p:cNvSpPr>
          <p:nvPr/>
        </p:nvSpPr>
        <p:spPr bwMode="auto">
          <a:xfrm>
            <a:off x="6948488" y="2486025"/>
            <a:ext cx="3044825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68626" name="Rectangle 203"/>
          <p:cNvSpPr>
            <a:spLocks noChangeArrowheads="1"/>
          </p:cNvSpPr>
          <p:nvPr/>
        </p:nvSpPr>
        <p:spPr bwMode="auto">
          <a:xfrm>
            <a:off x="7405688" y="2486025"/>
            <a:ext cx="3051175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68627" name="Rectangle 12"/>
          <p:cNvSpPr>
            <a:spLocks noChangeArrowheads="1"/>
          </p:cNvSpPr>
          <p:nvPr/>
        </p:nvSpPr>
        <p:spPr bwMode="auto">
          <a:xfrm>
            <a:off x="7862888" y="2486025"/>
            <a:ext cx="3436937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7180" name="燕尾形 9"/>
          <p:cNvSpPr>
            <a:spLocks noChangeArrowheads="1"/>
          </p:cNvSpPr>
          <p:nvPr/>
        </p:nvSpPr>
        <p:spPr bwMode="auto">
          <a:xfrm>
            <a:off x="62388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1" name="燕尾形 9"/>
          <p:cNvSpPr>
            <a:spLocks noChangeArrowheads="1"/>
          </p:cNvSpPr>
          <p:nvPr/>
        </p:nvSpPr>
        <p:spPr bwMode="auto">
          <a:xfrm>
            <a:off x="101758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2" name="燕尾形 9"/>
          <p:cNvSpPr>
            <a:spLocks noChangeArrowheads="1"/>
          </p:cNvSpPr>
          <p:nvPr/>
        </p:nvSpPr>
        <p:spPr bwMode="auto">
          <a:xfrm rot="10800000">
            <a:off x="375443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rot="1080000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3" name="燕尾形 9"/>
          <p:cNvSpPr>
            <a:spLocks noChangeArrowheads="1"/>
          </p:cNvSpPr>
          <p:nvPr/>
        </p:nvSpPr>
        <p:spPr bwMode="auto">
          <a:xfrm rot="10800000">
            <a:off x="4114800" y="996950"/>
            <a:ext cx="474663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rot="1080000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5622" name="椭圆 80"/>
          <p:cNvSpPr>
            <a:spLocks noChangeArrowheads="1"/>
          </p:cNvSpPr>
          <p:nvPr/>
        </p:nvSpPr>
        <p:spPr bwMode="auto">
          <a:xfrm>
            <a:off x="1726565" y="2485708"/>
            <a:ext cx="3160713" cy="3160712"/>
          </a:xfrm>
          <a:prstGeom prst="ellipse">
            <a:avLst/>
          </a:prstGeom>
          <a:solidFill>
            <a:srgbClr val="0848AF"/>
          </a:solidFill>
          <a:ln w="12700" algn="ctr">
            <a:solidFill>
              <a:schemeClr val="bg1"/>
            </a:solidFill>
            <a:miter lim="800000"/>
          </a:ln>
        </p:spPr>
        <p:txBody>
          <a:bodyPr anchor="ctr"/>
          <a:lstStyle/>
          <a:p>
            <a:pPr algn="ctr" defTabSz="912495"/>
            <a:r>
              <a:rPr lang="zh-CN" altLang="en-US" sz="400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模块三</a:t>
            </a:r>
            <a:endParaRPr lang="en-US" altLang="zh-CN" sz="4000" dirty="0" smtClean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defTabSz="912495"/>
            <a:r>
              <a:rPr lang="zh-CN" altLang="en-US" sz="400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编制计划</a:t>
            </a:r>
            <a:endParaRPr lang="zh-CN" altLang="en-US" sz="40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732" name="六边形 6"/>
          <p:cNvSpPr>
            <a:spLocks noChangeArrowheads="1"/>
          </p:cNvSpPr>
          <p:nvPr/>
        </p:nvSpPr>
        <p:spPr bwMode="auto">
          <a:xfrm>
            <a:off x="8173720" y="2974340"/>
            <a:ext cx="2546350" cy="1591945"/>
          </a:xfrm>
          <a:prstGeom prst="hexagon">
            <a:avLst>
              <a:gd name="adj" fmla="val 24998"/>
              <a:gd name="vf" fmla="val 115470"/>
            </a:avLst>
          </a:prstGeom>
          <a:solidFill>
            <a:schemeClr val="bg1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 defTabSz="912495"/>
            <a:r>
              <a:rPr lang="zh-CN" altLang="en-US" sz="3200" b="1" dirty="0" smtClean="0">
                <a:solidFill>
                  <a:schemeClr val="tx1"/>
                </a:solidFill>
                <a:ea typeface="微软雅黑" panose="020B0503020204020204" pitchFamily="34" charset="-122"/>
              </a:rPr>
              <a:t>制定目标的原则</a:t>
            </a:r>
            <a:endParaRPr lang="zh-CN" altLang="en-US" sz="3200" b="1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advTm="6177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4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8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8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 animBg="1"/>
      <p:bldP spid="7171" grpId="0" bldLvl="0" animBg="1"/>
      <p:bldP spid="16397" grpId="0"/>
      <p:bldP spid="16398" grpId="0"/>
      <p:bldP spid="7180" grpId="0" animBg="1"/>
      <p:bldP spid="7181" grpId="0" animBg="1"/>
      <p:bldP spid="7182" grpId="0" animBg="1"/>
      <p:bldP spid="7183" grpId="0" animBg="1"/>
      <p:bldP spid="25622" grpId="0" bldLvl="0" animBg="1"/>
      <p:bldP spid="29732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6" name="燕尾形 1"/>
          <p:cNvSpPr>
            <a:spLocks noChangeArrowheads="1"/>
          </p:cNvSpPr>
          <p:nvPr/>
        </p:nvSpPr>
        <p:spPr bwMode="auto">
          <a:xfrm>
            <a:off x="1631950" y="2527300"/>
            <a:ext cx="2447925" cy="2519363"/>
          </a:xfrm>
          <a:prstGeom prst="chevron">
            <a:avLst>
              <a:gd name="adj" fmla="val 32167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3315" name="燕尾形 9"/>
          <p:cNvSpPr>
            <a:spLocks noChangeArrowheads="1"/>
          </p:cNvSpPr>
          <p:nvPr/>
        </p:nvSpPr>
        <p:spPr bwMode="auto">
          <a:xfrm>
            <a:off x="1212850" y="3030538"/>
            <a:ext cx="1006475" cy="1512887"/>
          </a:xfrm>
          <a:prstGeom prst="chevron">
            <a:avLst>
              <a:gd name="adj" fmla="val 50000"/>
            </a:avLst>
          </a:prstGeom>
          <a:solidFill>
            <a:srgbClr val="808080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1080770" y="16891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23" name="圆角矩形 19"/>
          <p:cNvSpPr>
            <a:spLocks noChangeArrowheads="1"/>
          </p:cNvSpPr>
          <p:nvPr/>
        </p:nvSpPr>
        <p:spPr bwMode="auto">
          <a:xfrm>
            <a:off x="5950903" y="2132648"/>
            <a:ext cx="5133975" cy="1296987"/>
          </a:xfrm>
          <a:prstGeom prst="roundRect">
            <a:avLst>
              <a:gd name="adj" fmla="val 0"/>
            </a:avLst>
          </a:prstGeom>
          <a:solidFill>
            <a:srgbClr val="808080"/>
          </a:solidFill>
          <a:ln w="25400" algn="ctr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324" name="TextBox 6"/>
          <p:cNvSpPr txBox="1">
            <a:spLocks noChangeArrowheads="1"/>
          </p:cNvSpPr>
          <p:nvPr/>
        </p:nvSpPr>
        <p:spPr bwMode="auto">
          <a:xfrm>
            <a:off x="6323330" y="2424430"/>
            <a:ext cx="438975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algn="l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掌握制定目标的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5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个原则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3325" name="圆角矩形 19"/>
          <p:cNvSpPr>
            <a:spLocks noChangeArrowheads="1"/>
          </p:cNvSpPr>
          <p:nvPr/>
        </p:nvSpPr>
        <p:spPr bwMode="auto">
          <a:xfrm>
            <a:off x="5951538" y="4648518"/>
            <a:ext cx="5133975" cy="1296987"/>
          </a:xfrm>
          <a:prstGeom prst="roundRect">
            <a:avLst>
              <a:gd name="adj" fmla="val 0"/>
            </a:avLst>
          </a:prstGeom>
          <a:solidFill>
            <a:srgbClr val="808080"/>
          </a:solidFill>
          <a:ln w="25400" algn="ctr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326" name="TextBox 6"/>
          <p:cNvSpPr txBox="1">
            <a:spLocks noChangeArrowheads="1"/>
          </p:cNvSpPr>
          <p:nvPr/>
        </p:nvSpPr>
        <p:spPr bwMode="auto">
          <a:xfrm>
            <a:off x="6574473" y="3647123"/>
            <a:ext cx="3887787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能进行有效沟通</a:t>
            </a:r>
            <a:endParaRPr lang="en-US" altLang="zh-CN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82" name="Line 46"/>
          <p:cNvSpPr>
            <a:spLocks noChangeShapeType="1"/>
          </p:cNvSpPr>
          <p:nvPr/>
        </p:nvSpPr>
        <p:spPr bwMode="auto">
          <a:xfrm flipV="1">
            <a:off x="4008438" y="2060575"/>
            <a:ext cx="1800225" cy="1728788"/>
          </a:xfrm>
          <a:prstGeom prst="line">
            <a:avLst/>
          </a:prstGeom>
          <a:noFill/>
          <a:ln w="31750">
            <a:solidFill>
              <a:srgbClr val="3C78CE"/>
            </a:solidFill>
            <a:prstDash val="sysDot"/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83" name="Line 47"/>
          <p:cNvSpPr>
            <a:spLocks noChangeShapeType="1"/>
          </p:cNvSpPr>
          <p:nvPr/>
        </p:nvSpPr>
        <p:spPr bwMode="auto">
          <a:xfrm>
            <a:off x="4008438" y="3789363"/>
            <a:ext cx="1800225" cy="1944687"/>
          </a:xfrm>
          <a:prstGeom prst="line">
            <a:avLst/>
          </a:prstGeom>
          <a:noFill/>
          <a:ln w="31750">
            <a:solidFill>
              <a:srgbClr val="3C78CE"/>
            </a:solidFill>
            <a:prstDash val="sysDot"/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86" name="AutoShape 50"/>
          <p:cNvSpPr>
            <a:spLocks noChangeArrowheads="1"/>
          </p:cNvSpPr>
          <p:nvPr/>
        </p:nvSpPr>
        <p:spPr bwMode="auto">
          <a:xfrm>
            <a:off x="6180138" y="4144010"/>
            <a:ext cx="4676775" cy="504825"/>
          </a:xfrm>
          <a:prstGeom prst="hexagon">
            <a:avLst>
              <a:gd name="adj" fmla="val 0"/>
              <a:gd name="vf" fmla="val 115470"/>
            </a:avLst>
          </a:prstGeom>
          <a:solidFill>
            <a:srgbClr val="0848AF"/>
          </a:solidFill>
          <a:ln w="25400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35" name="TextBox 6"/>
          <p:cNvSpPr txBox="1">
            <a:spLocks noChangeArrowheads="1"/>
          </p:cNvSpPr>
          <p:nvPr/>
        </p:nvSpPr>
        <p:spPr bwMode="auto">
          <a:xfrm>
            <a:off x="7582535" y="4077653"/>
            <a:ext cx="2160588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能力目标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88" name="AutoShape 52"/>
          <p:cNvSpPr>
            <a:spLocks noChangeArrowheads="1"/>
          </p:cNvSpPr>
          <p:nvPr/>
        </p:nvSpPr>
        <p:spPr bwMode="auto">
          <a:xfrm>
            <a:off x="6179503" y="1627823"/>
            <a:ext cx="4676775" cy="504825"/>
          </a:xfrm>
          <a:prstGeom prst="hexagon">
            <a:avLst>
              <a:gd name="adj" fmla="val 0"/>
              <a:gd name="vf" fmla="val 115470"/>
            </a:avLst>
          </a:prstGeom>
          <a:solidFill>
            <a:srgbClr val="0848AF"/>
          </a:solidFill>
          <a:ln w="25400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37" name="TextBox 6"/>
          <p:cNvSpPr txBox="1">
            <a:spLocks noChangeArrowheads="1"/>
          </p:cNvSpPr>
          <p:nvPr/>
        </p:nvSpPr>
        <p:spPr bwMode="auto">
          <a:xfrm>
            <a:off x="7582535" y="1595120"/>
            <a:ext cx="2160905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chemeClr val="bg1"/>
                </a:solidFill>
                <a:sym typeface="+mn-ea"/>
              </a:rPr>
              <a:t>知识目标</a:t>
            </a:r>
            <a:endParaRPr lang="zh-CN" altLang="en-US" sz="2400" b="1" dirty="0">
              <a:solidFill>
                <a:schemeClr val="bg1"/>
              </a:solidFill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3338" name="TextBox 6"/>
          <p:cNvSpPr txBox="1">
            <a:spLocks noChangeArrowheads="1"/>
          </p:cNvSpPr>
          <p:nvPr/>
        </p:nvSpPr>
        <p:spPr bwMode="auto">
          <a:xfrm>
            <a:off x="2568575" y="3068638"/>
            <a:ext cx="1152525" cy="12915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30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6466840" y="5046980"/>
            <a:ext cx="438975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algn="l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能根据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SPMAT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原则制定目标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ransition advTm="4461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3315" grpId="0" animBg="1"/>
      <p:bldP spid="11268" grpId="0" bldLvl="0" animBg="1"/>
      <p:bldP spid="13323" grpId="0" bldLvl="0" animBg="1"/>
      <p:bldP spid="13324" grpId="0"/>
      <p:bldP spid="13325" grpId="0" bldLvl="0" animBg="1"/>
      <p:bldP spid="13326" grpId="0"/>
      <p:bldP spid="11282" grpId="0" animBg="1"/>
      <p:bldP spid="11283" grpId="0" animBg="1"/>
      <p:bldP spid="11286" grpId="0" bldLvl="0" animBg="1"/>
      <p:bldP spid="13335" grpId="0"/>
      <p:bldP spid="11288" grpId="0" bldLvl="0" animBg="1"/>
      <p:bldP spid="13337" grpId="0"/>
      <p:bldP spid="13338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5"/>
          <p:cNvSpPr txBox="1"/>
          <p:nvPr/>
        </p:nvSpPr>
        <p:spPr>
          <a:xfrm>
            <a:off x="2047912" y="1337647"/>
            <a:ext cx="7366000" cy="1143000"/>
          </a:xfrm>
        </p:spPr>
        <p:txBody>
          <a:bodyPr vert="horz" wrap="square" lIns="91440" tIns="45720" rIns="91440" bIns="4572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Smart</a:t>
            </a:r>
            <a:r>
              <a:rPr kumimoji="0" lang="zh-CN" altLang="en-US" sz="3200" b="0" i="0" u="none" strike="noStrike" kern="1200" cap="none" spc="0" normalizeH="0" baseline="0" noProof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原则简介</a:t>
            </a:r>
            <a:endParaRPr kumimoji="0" lang="zh-CN" altLang="en-US" sz="3200" b="0" i="0" u="none" strike="noStrike" kern="1200" cap="none" spc="0" normalizeH="0" baseline="0" noProof="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文本框 41988"/>
          <p:cNvSpPr txBox="1"/>
          <p:nvPr/>
        </p:nvSpPr>
        <p:spPr>
          <a:xfrm>
            <a:off x="3941799" y="2611457"/>
            <a:ext cx="403225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endParaRPr lang="zh-CN" altLang="en-US" sz="1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文本框 41989"/>
          <p:cNvSpPr txBox="1"/>
          <p:nvPr/>
        </p:nvSpPr>
        <p:spPr>
          <a:xfrm>
            <a:off x="1002665" y="2324100"/>
            <a:ext cx="8411210" cy="2261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1800" dirty="0"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ko-KR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根据德鲁克的说法，管理人员一定要避免 “活动陷阱” （Activity Trap），不能只顾低头拉车，而不抬头看路，最终忘了自己的主要目标</a:t>
            </a:r>
            <a:r>
              <a:rPr lang="ko-KR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8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0">
              <a:lnSpc>
                <a:spcPct val="150000"/>
              </a:lnSpc>
            </a:pPr>
            <a:endParaRPr lang="zh-CN" altLang="en-US" sz="18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5" name="图片 4" descr="e8112b2aaec4f35a5243c15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676484" y="2775922"/>
            <a:ext cx="1897063" cy="23050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文本框 41992"/>
          <p:cNvSpPr txBox="1"/>
          <p:nvPr/>
        </p:nvSpPr>
        <p:spPr>
          <a:xfrm>
            <a:off x="922655" y="4088130"/>
            <a:ext cx="8491220" cy="30613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eaLnBrk="1" hangingPunct="1"/>
            <a:r>
              <a:rPr lang="zh-CN" altLang="en-US" sz="1800" dirty="0"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endParaRPr lang="zh-CN" altLang="en-US" sz="18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0">
              <a:lnSpc>
                <a:spcPct val="150000"/>
              </a:lnSpc>
            </a:pPr>
            <a:r>
              <a:rPr lang="zh-CN" altLang="en-US" sz="1800" dirty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ko-KR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制定目标看似一件简单的事情，每个人都有过制定目标的经历，但是如果上升到技术的层面，经理必须学习并掌握SMART原则。</a:t>
            </a:r>
            <a:r>
              <a:rPr lang="zh-CN" altLang="en-US" sz="1600" dirty="0"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endParaRPr lang="zh-CN" altLang="en-US" sz="18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0">
              <a:lnSpc>
                <a:spcPct val="150000"/>
              </a:lnSpc>
            </a:pPr>
            <a:endParaRPr lang="zh-CN" altLang="en-US" sz="18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0" eaLnBrk="1" hangingPunct="1"/>
            <a:endParaRPr lang="zh-CN" altLang="en-US" sz="1600" dirty="0">
              <a:latin typeface="华文楷体" pitchFamily="2" charset="-122"/>
              <a:ea typeface="华文楷体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endParaRPr lang="zh-CN" altLang="en-US" sz="1600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7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" name="圆角矩形 12"/>
          <p:cNvSpPr/>
          <p:nvPr/>
        </p:nvSpPr>
        <p:spPr bwMode="auto">
          <a:xfrm>
            <a:off x="448945" y="1034415"/>
            <a:ext cx="3304540" cy="67183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28575" cap="flat" cmpd="sng" algn="ctr">
            <a:noFill/>
            <a:prstDash val="solid"/>
            <a:miter lim="800000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68543" tIns="34272" rIns="68543" bIns="34272" anchor="ctr"/>
          <a:p>
            <a:pPr algn="ctr">
              <a:defRPr/>
            </a:pPr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SMART 原则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 bldLvl="0" animBg="1"/>
      <p:bldP spid="13" grpId="0" bldLvl="0" animBg="1"/>
      <p:bldP spid="13" grpId="1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图片 49" descr="smart-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90115" y="1214120"/>
            <a:ext cx="9906635" cy="564388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2524100" y="1214422"/>
            <a:ext cx="1285884" cy="785818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 anchor="ctr">
            <a:spAutoFit/>
          </a:bodyPr>
          <a:lstStyle/>
          <a:p>
            <a:pPr algn="ctr" eaLnBrk="1" hangingPunct="1"/>
            <a:endParaRPr lang="zh-CN" altLang="en-US" sz="24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" name="圆角矩形 12"/>
          <p:cNvSpPr/>
          <p:nvPr/>
        </p:nvSpPr>
        <p:spPr bwMode="auto">
          <a:xfrm>
            <a:off x="186055" y="928370"/>
            <a:ext cx="3304540" cy="67183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28575" cap="flat" cmpd="sng" algn="ctr">
            <a:noFill/>
            <a:prstDash val="solid"/>
            <a:miter lim="800000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68543" tIns="34272" rIns="68543" bIns="34272" anchor="ctr"/>
          <a:p>
            <a:pPr algn="ctr">
              <a:defRPr/>
            </a:pPr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SMART 原则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advTm="4461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13" grpId="0" bldLvl="0" animBg="1"/>
      <p:bldP spid="13" grpId="1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9435" y="1761490"/>
            <a:ext cx="9485630" cy="4521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b="1" noProof="1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</a:rPr>
              <a:t>1.</a:t>
            </a:r>
            <a:r>
              <a:rPr lang="zh-CN" altLang="en-US" sz="2400" b="1" noProof="1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</a:rPr>
              <a:t>明确性（</a:t>
            </a:r>
            <a:r>
              <a:rPr lang="en-US" altLang="zh-CN" sz="2400" b="1" noProof="1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</a:rPr>
              <a:t>Specific</a:t>
            </a:r>
            <a:r>
              <a:rPr lang="zh-CN" altLang="en-US" sz="2400" b="1" noProof="1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</a:rPr>
              <a:t>）</a:t>
            </a:r>
            <a:endParaRPr lang="zh-CN" altLang="en-US" sz="2400" b="1" noProof="1" smtClean="0"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400" noProof="1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</a:rPr>
              <a:t>     </a:t>
            </a:r>
            <a:r>
              <a:rPr lang="ko-KR" altLang="en-US" sz="2400" noProof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指目标必须是清晰的，可产生行为导向的，目标不可模棱两可</a:t>
            </a:r>
            <a:endParaRPr lang="ko-KR" altLang="en-US" sz="2400" noProof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400" b="1" noProof="1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</a:rPr>
              <a:t>2.</a:t>
            </a:r>
            <a:r>
              <a:rPr lang="zh-CN" altLang="en-US" sz="2400" b="1" noProof="1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</a:rPr>
              <a:t>可衡量性的（</a:t>
            </a:r>
            <a:r>
              <a:rPr lang="en-US" altLang="zh-CN" sz="2400" b="1" noProof="1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</a:rPr>
              <a:t>Measurable</a:t>
            </a:r>
            <a:r>
              <a:rPr lang="zh-CN" altLang="en-US" sz="2400" b="1" noProof="1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</a:rPr>
              <a:t>）</a:t>
            </a:r>
            <a:endParaRPr lang="zh-CN" altLang="en-US" sz="2400" b="1" noProof="1" smtClean="0"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</a:endParaRPr>
          </a:p>
          <a:p>
            <a:pPr algn="l">
              <a:lnSpc>
                <a:spcPct val="120000"/>
              </a:lnSpc>
            </a:pPr>
            <a:r>
              <a:rPr lang="zh-CN" altLang="en-US" sz="2400" noProof="1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</a:rPr>
              <a:t>     </a:t>
            </a:r>
            <a:r>
              <a:rPr lang="ko-KR" altLang="en-US" sz="2400" noProof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指目标必须用指标量化，用数据表达出来</a:t>
            </a:r>
            <a:endParaRPr lang="ko-KR" altLang="en-US" sz="2400" noProof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400" b="1" noProof="1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</a:rPr>
              <a:t>3.</a:t>
            </a:r>
            <a:r>
              <a:rPr lang="zh-CN" altLang="en-US" sz="2400" b="1" noProof="1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</a:rPr>
              <a:t>可实现的（</a:t>
            </a:r>
            <a:r>
              <a:rPr lang="en-US" altLang="zh-CN" sz="2400" b="1" noProof="1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</a:rPr>
              <a:t>Attainable</a:t>
            </a:r>
            <a:r>
              <a:rPr lang="zh-CN" altLang="en-US" sz="2400" b="1" noProof="1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</a:rPr>
              <a:t>）</a:t>
            </a:r>
            <a:endParaRPr lang="zh-CN" altLang="en-US" sz="2400" b="1" noProof="1" smtClean="0"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</a:endParaRPr>
          </a:p>
          <a:p>
            <a:pPr lvl="0" algn="l">
              <a:lnSpc>
                <a:spcPct val="120000"/>
              </a:lnSpc>
            </a:pPr>
            <a:r>
              <a:rPr lang="zh-CN" altLang="en-US" sz="24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</a:rPr>
              <a:t>     </a:t>
            </a:r>
            <a:r>
              <a:rPr lang="ko-KR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一是目标应该在能力范围内；二是目标应该有一定的难度</a:t>
            </a:r>
            <a:endParaRPr lang="ko-KR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400" b="1" noProof="1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</a:rPr>
              <a:t>4.</a:t>
            </a:r>
            <a:r>
              <a:rPr lang="zh-CN" altLang="en-US" sz="2400" b="1" noProof="1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</a:rPr>
              <a:t>相关性（</a:t>
            </a:r>
            <a:r>
              <a:rPr lang="en-US" altLang="zh-CN" sz="2400" b="1" noProof="1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</a:rPr>
              <a:t>Relevant</a:t>
            </a:r>
            <a:r>
              <a:rPr lang="zh-CN" altLang="en-US" sz="2400" b="1" noProof="1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</a:rPr>
              <a:t>）</a:t>
            </a:r>
            <a:endParaRPr lang="zh-CN" altLang="en-US" sz="2400" b="1" noProof="1" smtClean="0"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</a:endParaRPr>
          </a:p>
          <a:p>
            <a:pPr algn="l">
              <a:lnSpc>
                <a:spcPct val="120000"/>
              </a:lnSpc>
            </a:pPr>
            <a:r>
              <a:rPr lang="zh-CN" altLang="en-US" sz="2400" noProof="1" smtClean="0">
                <a:latin typeface="宋体" panose="02010600030101010101" pitchFamily="2" charset="-122"/>
              </a:rPr>
              <a:t>     </a:t>
            </a:r>
            <a:r>
              <a:rPr lang="ko-KR" altLang="en-US" sz="2400" noProof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在现实条件下可行的、可操作的</a:t>
            </a:r>
            <a:endParaRPr lang="ko-KR" altLang="en-US" sz="2400" noProof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400" b="1" noProof="1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</a:rPr>
              <a:t>5.</a:t>
            </a:r>
            <a:r>
              <a:rPr lang="zh-CN" altLang="en-US" sz="2400" b="1" noProof="1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</a:rPr>
              <a:t>时效性（</a:t>
            </a:r>
            <a:r>
              <a:rPr lang="en-US" altLang="zh-CN" sz="2400" b="1" noProof="1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</a:rPr>
              <a:t>Time-Based</a:t>
            </a:r>
            <a:r>
              <a:rPr lang="zh-CN" altLang="en-US" sz="2400" b="1" noProof="1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</a:rPr>
              <a:t>）  </a:t>
            </a:r>
            <a:endParaRPr lang="zh-CN" altLang="en-US" sz="2400" b="1" noProof="1" smtClean="0"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</a:endParaRPr>
          </a:p>
          <a:p>
            <a:pPr algn="l">
              <a:lnSpc>
                <a:spcPct val="120000"/>
              </a:lnSpc>
            </a:pPr>
            <a:r>
              <a:rPr lang="zh-CN" altLang="en-US" sz="2400" noProof="1" smtClean="0">
                <a:latin typeface="宋体" panose="02010600030101010101" pitchFamily="2" charset="-122"/>
              </a:rPr>
              <a:t>     </a:t>
            </a:r>
            <a:r>
              <a:rPr lang="ko-KR" altLang="en-US" sz="2400" noProof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指目标必须确定完成的日期按时间分解</a:t>
            </a:r>
            <a:endParaRPr lang="ko-KR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圆角矩形 12"/>
          <p:cNvSpPr/>
          <p:nvPr/>
        </p:nvSpPr>
        <p:spPr bwMode="auto">
          <a:xfrm>
            <a:off x="186055" y="928370"/>
            <a:ext cx="3672205" cy="67183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28575" cap="flat" cmpd="sng" algn="ctr">
            <a:noFill/>
            <a:prstDash val="solid"/>
            <a:miter lim="800000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68543" tIns="34272" rIns="68543" bIns="34272" anchor="ctr"/>
          <a:p>
            <a:pPr algn="ctr">
              <a:defRPr/>
            </a:pPr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SMART 原则的内容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4896" y="2826880"/>
            <a:ext cx="1332740" cy="23905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13" grpId="0" bldLvl="0" animBg="1"/>
      <p:bldP spid="13" grpId="1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" name="直接连接符 2"/>
          <p:cNvSpPr>
            <a:spLocks noChangeShapeType="1"/>
          </p:cNvSpPr>
          <p:nvPr/>
        </p:nvSpPr>
        <p:spPr bwMode="auto">
          <a:xfrm>
            <a:off x="2095472" y="2549512"/>
            <a:ext cx="1804987" cy="1588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" name="圆角矩形 14"/>
          <p:cNvSpPr>
            <a:spLocks noChangeArrowheads="1"/>
          </p:cNvSpPr>
          <p:nvPr/>
        </p:nvSpPr>
        <p:spPr bwMode="auto">
          <a:xfrm>
            <a:off x="5931824" y="2327262"/>
            <a:ext cx="2986088" cy="2511425"/>
          </a:xfrm>
          <a:prstGeom prst="roundRect">
            <a:avLst>
              <a:gd name="adj" fmla="val 1588"/>
            </a:avLst>
          </a:prstGeom>
          <a:solidFill>
            <a:srgbClr val="FF9900"/>
          </a:solidFill>
          <a:ln w="25400">
            <a:noFill/>
            <a:round/>
          </a:ln>
        </p:spPr>
        <p:txBody>
          <a:bodyPr anchor="ctr"/>
          <a:lstStyle/>
          <a:p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" name="TextBox 8"/>
          <p:cNvSpPr>
            <a:spLocks noChangeArrowheads="1"/>
          </p:cNvSpPr>
          <p:nvPr/>
        </p:nvSpPr>
        <p:spPr bwMode="auto">
          <a:xfrm>
            <a:off x="5913409" y="1765287"/>
            <a:ext cx="2986088" cy="593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tIns="0" bIns="0" anchor="ctr">
            <a:spAutoFit/>
          </a:bodyPr>
          <a:lstStyle/>
          <a:p>
            <a:pPr>
              <a:lnSpc>
                <a:spcPct val="139000"/>
              </a:lnSpc>
            </a:pPr>
            <a:r>
              <a:rPr lang="zh-CN" altLang="en-US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目标</a:t>
            </a:r>
            <a:endParaRPr lang="zh-CN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" name="AutoShape 63"/>
          <p:cNvSpPr>
            <a:spLocks noChangeArrowheads="1"/>
          </p:cNvSpPr>
          <p:nvPr/>
        </p:nvSpPr>
        <p:spPr bwMode="auto">
          <a:xfrm>
            <a:off x="4078259" y="1882762"/>
            <a:ext cx="323850" cy="503238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9900"/>
          </a:solidFill>
          <a:ln w="9525">
            <a:solidFill>
              <a:srgbClr val="FF9900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圆角矩形 18"/>
          <p:cNvSpPr>
            <a:spLocks noChangeArrowheads="1"/>
          </p:cNvSpPr>
          <p:nvPr/>
        </p:nvSpPr>
        <p:spPr bwMode="auto">
          <a:xfrm>
            <a:off x="2223107" y="2386635"/>
            <a:ext cx="2987675" cy="2520950"/>
          </a:xfrm>
          <a:prstGeom prst="roundRect">
            <a:avLst>
              <a:gd name="adj" fmla="val 1588"/>
            </a:avLst>
          </a:prstGeom>
          <a:solidFill>
            <a:srgbClr val="FF9900"/>
          </a:solidFill>
          <a:ln w="25400">
            <a:noFill/>
            <a:round/>
          </a:ln>
        </p:spPr>
        <p:txBody>
          <a:bodyPr anchor="ctr"/>
          <a:lstStyle/>
          <a:p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" name="TextBox 8"/>
          <p:cNvSpPr>
            <a:spLocks noChangeArrowheads="1"/>
          </p:cNvSpPr>
          <p:nvPr/>
        </p:nvSpPr>
        <p:spPr bwMode="auto">
          <a:xfrm>
            <a:off x="2206597" y="1752587"/>
            <a:ext cx="2986087" cy="593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tIns="0" bIns="0" anchor="ctr">
            <a:spAutoFit/>
          </a:bodyPr>
          <a:lstStyle/>
          <a:p>
            <a:pPr>
              <a:lnSpc>
                <a:spcPct val="139000"/>
              </a:lnSpc>
            </a:pPr>
            <a:r>
              <a:rPr lang="zh-CN" altLang="en-US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sym typeface="Impact" panose="020B0806030902050204" pitchFamily="34" charset="0"/>
              </a:rPr>
              <a:t>目标</a:t>
            </a:r>
            <a:endParaRPr lang="zh-CN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3" name="TextBox 8"/>
          <p:cNvSpPr>
            <a:spLocks noChangeArrowheads="1"/>
          </p:cNvSpPr>
          <p:nvPr/>
        </p:nvSpPr>
        <p:spPr bwMode="auto">
          <a:xfrm>
            <a:off x="2243109" y="2544750"/>
            <a:ext cx="2881313" cy="6000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39000"/>
              </a:lnSpc>
            </a:pPr>
            <a:r>
              <a:rPr lang="zh-CN" altLang="en-US" sz="24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sym typeface="Impact" panose="020B0806030902050204" pitchFamily="34" charset="0"/>
              </a:rPr>
              <a:t>我要减肥</a:t>
            </a:r>
            <a:endParaRPr lang="zh-CN" altLang="en-US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4" name="直接连接符 2"/>
          <p:cNvSpPr>
            <a:spLocks noChangeShapeType="1"/>
          </p:cNvSpPr>
          <p:nvPr/>
        </p:nvSpPr>
        <p:spPr bwMode="auto">
          <a:xfrm>
            <a:off x="2528859" y="2419337"/>
            <a:ext cx="2376488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" name="AutoShape 68"/>
          <p:cNvSpPr>
            <a:spLocks noChangeArrowheads="1"/>
          </p:cNvSpPr>
          <p:nvPr/>
        </p:nvSpPr>
        <p:spPr bwMode="auto">
          <a:xfrm>
            <a:off x="5124422" y="2327580"/>
            <a:ext cx="720725" cy="720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9900"/>
          </a:solidFill>
          <a:ln w="9525">
            <a:solidFill>
              <a:srgbClr val="FF9900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" name="直接连接符 34"/>
          <p:cNvSpPr>
            <a:spLocks noChangeShapeType="1"/>
          </p:cNvSpPr>
          <p:nvPr/>
        </p:nvSpPr>
        <p:spPr bwMode="auto">
          <a:xfrm>
            <a:off x="6200747" y="2435212"/>
            <a:ext cx="2376487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" name="TextBox 8"/>
          <p:cNvSpPr>
            <a:spLocks noChangeArrowheads="1"/>
          </p:cNvSpPr>
          <p:nvPr/>
        </p:nvSpPr>
        <p:spPr bwMode="auto">
          <a:xfrm>
            <a:off x="5984847" y="2327262"/>
            <a:ext cx="2879725" cy="16160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l">
              <a:lnSpc>
                <a:spcPct val="139000"/>
              </a:lnSpc>
            </a:pP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Impact" panose="020B0806030902050204" pitchFamily="34" charset="0"/>
              </a:rPr>
              <a:t>我要在</a:t>
            </a:r>
            <a:r>
              <a:rPr lang="en-US" altLang="zh-CN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Impact" panose="020B0806030902050204" pitchFamily="34" charset="0"/>
              </a:rPr>
              <a:t>3</a:t>
            </a: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Impact" panose="020B0806030902050204" pitchFamily="34" charset="0"/>
              </a:rPr>
              <a:t>个月内每</a:t>
            </a:r>
            <a:endParaRPr lang="zh-CN" altLang="en-US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Impact" panose="020B0806030902050204" pitchFamily="34" charset="0"/>
            </a:endParaRPr>
          </a:p>
          <a:p>
            <a:pPr algn="l">
              <a:lnSpc>
                <a:spcPct val="139000"/>
              </a:lnSpc>
            </a:pP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Impact" panose="020B0806030902050204" pitchFamily="34" charset="0"/>
              </a:rPr>
              <a:t>天慢跑</a:t>
            </a:r>
            <a:r>
              <a:rPr lang="en-US" altLang="zh-CN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Impact" panose="020B0806030902050204" pitchFamily="34" charset="0"/>
              </a:rPr>
              <a:t>30</a:t>
            </a: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Impact" panose="020B0806030902050204" pitchFamily="34" charset="0"/>
              </a:rPr>
              <a:t>分钟减肥</a:t>
            </a:r>
            <a:r>
              <a:rPr lang="en-US" altLang="zh-CN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Impact" panose="020B0806030902050204" pitchFamily="34" charset="0"/>
              </a:rPr>
              <a:t>10</a:t>
            </a: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Impact" panose="020B0806030902050204" pitchFamily="34" charset="0"/>
              </a:rPr>
              <a:t>公斤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圆角矩形 1"/>
          <p:cNvSpPr/>
          <p:nvPr/>
        </p:nvSpPr>
        <p:spPr bwMode="auto">
          <a:xfrm>
            <a:off x="123190" y="899795"/>
            <a:ext cx="3672205" cy="67183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28575" cap="flat" cmpd="sng" algn="ctr">
            <a:noFill/>
            <a:prstDash val="solid"/>
            <a:miter lim="800000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68543" tIns="34272" rIns="68543" bIns="34272" anchor="ctr"/>
          <a:p>
            <a:pPr algn="ctr">
              <a:defRPr/>
            </a:pPr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SMART 原则举例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advTm="4461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7" grpId="0" animBg="1"/>
      <p:bldP spid="8" grpId="0" bldLvl="0" animBg="1"/>
      <p:bldP spid="9" grpId="0"/>
      <p:bldP spid="10" grpId="0" animBg="1"/>
      <p:bldP spid="11" grpId="0" bldLvl="0" animBg="1"/>
      <p:bldP spid="12" grpId="0"/>
      <p:bldP spid="13" grpId="0"/>
      <p:bldP spid="14" grpId="0" animBg="1"/>
      <p:bldP spid="15" grpId="0" bldLvl="0" animBg="1"/>
      <p:bldP spid="16" grpId="0" animBg="1"/>
      <p:bldP spid="17" grpId="0"/>
      <p:bldP spid="2" grpId="0" bldLvl="0" animBg="1"/>
      <p:bldP spid="2" grpId="1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>
            <a:spLocks noChangeArrowheads="1"/>
          </p:cNvSpPr>
          <p:nvPr/>
        </p:nvSpPr>
        <p:spPr bwMode="auto">
          <a:xfrm>
            <a:off x="4537053" y="5410187"/>
            <a:ext cx="2187575" cy="6000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39000"/>
              </a:lnSpc>
            </a:pPr>
            <a:r>
              <a:rPr lang="zh-CN" altLang="en-US" sz="24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sym typeface="Impact" panose="020B0806030902050204" pitchFamily="34" charset="0"/>
              </a:rPr>
              <a:t>我要减肥</a:t>
            </a:r>
            <a:endParaRPr lang="zh-CN" altLang="en-US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8140719" y="1643050"/>
            <a:ext cx="598487" cy="508000"/>
          </a:xfrm>
          <a:prstGeom prst="roundRect">
            <a:avLst>
              <a:gd name="adj" fmla="val 18519"/>
            </a:avLst>
          </a:prstGeom>
          <a:solidFill>
            <a:srgbClr val="FF9300"/>
          </a:solidFill>
          <a:ln w="9525">
            <a:noFill/>
            <a:round/>
          </a:ln>
        </p:spPr>
        <p:txBody>
          <a:bodyPr lIns="0" tIns="0" rIns="0" bIns="0" anchor="ctr"/>
          <a:lstStyle/>
          <a:p>
            <a:pPr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</a:t>
            </a:r>
            <a:endParaRPr lang="zh-CN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8140719" y="2357430"/>
            <a:ext cx="598487" cy="576263"/>
          </a:xfrm>
          <a:prstGeom prst="roundRect">
            <a:avLst>
              <a:gd name="adj" fmla="val 18519"/>
            </a:avLst>
          </a:prstGeom>
          <a:solidFill>
            <a:srgbClr val="FF9300"/>
          </a:solidFill>
          <a:ln w="9525">
            <a:noFill/>
            <a:round/>
          </a:ln>
        </p:spPr>
        <p:txBody>
          <a:bodyPr lIns="0" tIns="0" rIns="0" bIns="0" anchor="ctr"/>
          <a:lstStyle/>
          <a:p>
            <a:pPr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M</a:t>
            </a:r>
            <a:endParaRPr lang="zh-CN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8140719" y="3155937"/>
            <a:ext cx="585787" cy="569913"/>
          </a:xfrm>
          <a:prstGeom prst="roundRect">
            <a:avLst>
              <a:gd name="adj" fmla="val 18519"/>
            </a:avLst>
          </a:prstGeom>
          <a:solidFill>
            <a:srgbClr val="FF9300"/>
          </a:solidFill>
          <a:ln w="9525">
            <a:noFill/>
            <a:round/>
          </a:ln>
        </p:spPr>
        <p:txBody>
          <a:bodyPr lIns="0" tIns="0" rIns="0" bIns="0" anchor="ctr"/>
          <a:lstStyle/>
          <a:p>
            <a:pPr>
              <a:buFont typeface="Arial" panose="020B0604020202020204" pitchFamily="34" charset="0"/>
              <a:buNone/>
            </a:pPr>
            <a:r>
              <a:rPr lang="en-US" sz="3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  <a:endParaRPr lang="zh-CN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8140719" y="3933832"/>
            <a:ext cx="585787" cy="566738"/>
          </a:xfrm>
          <a:prstGeom prst="roundRect">
            <a:avLst>
              <a:gd name="adj" fmla="val 18519"/>
            </a:avLst>
          </a:prstGeom>
          <a:solidFill>
            <a:srgbClr val="FF9300"/>
          </a:solidFill>
          <a:ln w="9525">
            <a:noFill/>
            <a:round/>
          </a:ln>
        </p:spPr>
        <p:txBody>
          <a:bodyPr lIns="0" tIns="0" rIns="0" bIns="0" anchor="ctr"/>
          <a:lstStyle/>
          <a:p>
            <a:pPr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</a:t>
            </a:r>
            <a:endParaRPr lang="zh-CN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8140719" y="4722826"/>
            <a:ext cx="585787" cy="635000"/>
          </a:xfrm>
          <a:prstGeom prst="roundRect">
            <a:avLst>
              <a:gd name="adj" fmla="val 18519"/>
            </a:avLst>
          </a:prstGeom>
          <a:solidFill>
            <a:srgbClr val="FF9300"/>
          </a:solidFill>
          <a:ln w="9525">
            <a:noFill/>
            <a:round/>
          </a:ln>
        </p:spPr>
        <p:txBody>
          <a:bodyPr lIns="0" tIns="0" rIns="0" bIns="0" anchor="ctr"/>
          <a:lstStyle/>
          <a:p>
            <a:pPr>
              <a:buFont typeface="Arial" panose="020B0604020202020204" pitchFamily="34" charset="0"/>
              <a:buNone/>
            </a:pPr>
            <a:r>
              <a:rPr lang="en-US" sz="3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</a:t>
            </a:r>
            <a:endParaRPr lang="zh-CN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" name="AutoShape 8"/>
          <p:cNvSpPr/>
          <p:nvPr/>
        </p:nvSpPr>
        <p:spPr bwMode="auto">
          <a:xfrm>
            <a:off x="5984875" y="1642745"/>
            <a:ext cx="1651635" cy="652145"/>
          </a:xfrm>
          <a:prstGeom prst="roundRect">
            <a:avLst>
              <a:gd name="adj" fmla="val 18519"/>
            </a:avLst>
          </a:prstGeom>
          <a:noFill/>
          <a:ln w="63500">
            <a:solidFill>
              <a:srgbClr val="FF9300">
                <a:alpha val="82999"/>
              </a:srgbClr>
            </a:solidFill>
            <a:round/>
          </a:ln>
        </p:spPr>
        <p:txBody>
          <a:bodyPr lIns="0" tIns="0" rIns="0" bIns="0" anchor="ctr"/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Specific</a:t>
            </a:r>
            <a:endParaRPr lang="zh-CN" altLang="en-US" sz="2000" b="1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具体的</a:t>
            </a:r>
            <a:endParaRPr lang="zh-CN" altLang="en-US" sz="2000" b="1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AutoShape 9"/>
          <p:cNvSpPr/>
          <p:nvPr/>
        </p:nvSpPr>
        <p:spPr bwMode="auto">
          <a:xfrm>
            <a:off x="5984875" y="2433320"/>
            <a:ext cx="1652270" cy="641350"/>
          </a:xfrm>
          <a:prstGeom prst="roundRect">
            <a:avLst>
              <a:gd name="adj" fmla="val 18519"/>
            </a:avLst>
          </a:prstGeom>
          <a:noFill/>
          <a:ln w="63500">
            <a:solidFill>
              <a:srgbClr val="FF9300">
                <a:alpha val="82999"/>
              </a:srgbClr>
            </a:solidFill>
            <a:round/>
          </a:ln>
        </p:spPr>
        <p:txBody>
          <a:bodyPr lIns="0" tIns="0" rIns="0" bIns="0" anchor="ctr"/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1800" b="1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Measureabl e</a:t>
            </a:r>
            <a:endParaRPr lang="zh-CN" altLang="en-US" sz="1800" b="1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1800" b="1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可衡量的</a:t>
            </a:r>
            <a:endParaRPr lang="zh-CN" altLang="en-US" sz="1800" b="1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AutoShape 10"/>
          <p:cNvSpPr/>
          <p:nvPr/>
        </p:nvSpPr>
        <p:spPr bwMode="auto">
          <a:xfrm>
            <a:off x="5984875" y="3154045"/>
            <a:ext cx="1651000" cy="641350"/>
          </a:xfrm>
          <a:prstGeom prst="roundRect">
            <a:avLst>
              <a:gd name="adj" fmla="val 18519"/>
            </a:avLst>
          </a:prstGeom>
          <a:noFill/>
          <a:ln w="63500">
            <a:solidFill>
              <a:srgbClr val="FF9300">
                <a:alpha val="82999"/>
              </a:srgbClr>
            </a:solidFill>
            <a:round/>
          </a:ln>
        </p:spPr>
        <p:txBody>
          <a:bodyPr lIns="0" tIns="0" rIns="0" bIns="0" anchor="ctr"/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1800" b="1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Achievable</a:t>
            </a:r>
            <a:endParaRPr lang="zh-CN" altLang="en-US" sz="1800" b="1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1800" b="1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可达成的</a:t>
            </a:r>
            <a:endParaRPr lang="zh-CN" altLang="en-US" sz="1800" b="1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AutoShape 11"/>
          <p:cNvSpPr/>
          <p:nvPr/>
        </p:nvSpPr>
        <p:spPr bwMode="auto">
          <a:xfrm>
            <a:off x="5984875" y="3874770"/>
            <a:ext cx="1651000" cy="641350"/>
          </a:xfrm>
          <a:prstGeom prst="roundRect">
            <a:avLst>
              <a:gd name="adj" fmla="val 18519"/>
            </a:avLst>
          </a:prstGeom>
          <a:noFill/>
          <a:ln w="63500">
            <a:solidFill>
              <a:srgbClr val="FF9300">
                <a:alpha val="82999"/>
              </a:srgbClr>
            </a:solidFill>
            <a:round/>
          </a:ln>
        </p:spPr>
        <p:txBody>
          <a:bodyPr lIns="0" tIns="0" rIns="0" bIns="0" anchor="ctr"/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1800" b="1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Relevant</a:t>
            </a:r>
            <a:endParaRPr lang="zh-CN" altLang="en-US" sz="1800" b="1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1800" b="1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相关的</a:t>
            </a:r>
            <a:endParaRPr lang="zh-CN" altLang="en-US" sz="1800" b="1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AutoShape 12"/>
          <p:cNvSpPr/>
          <p:nvPr/>
        </p:nvSpPr>
        <p:spPr bwMode="auto">
          <a:xfrm>
            <a:off x="5984875" y="4667250"/>
            <a:ext cx="1652905" cy="647700"/>
          </a:xfrm>
          <a:prstGeom prst="roundRect">
            <a:avLst>
              <a:gd name="adj" fmla="val 18519"/>
            </a:avLst>
          </a:prstGeom>
          <a:noFill/>
          <a:ln w="63500">
            <a:solidFill>
              <a:srgbClr val="FF9300">
                <a:alpha val="82999"/>
              </a:srgbClr>
            </a:solidFill>
            <a:round/>
          </a:ln>
        </p:spPr>
        <p:txBody>
          <a:bodyPr lIns="0" tIns="0" rIns="0" bIns="0" anchor="ctr"/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1800" b="1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Time-based</a:t>
            </a:r>
            <a:endParaRPr lang="zh-CN" altLang="en-US" sz="1800" b="1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1800" b="1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一定时限的</a:t>
            </a:r>
            <a:endParaRPr lang="zh-CN" altLang="en-US" sz="1800" b="1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虚尾箭头 8"/>
          <p:cNvSpPr>
            <a:spLocks noChangeArrowheads="1"/>
          </p:cNvSpPr>
          <p:nvPr/>
        </p:nvSpPr>
        <p:spPr bwMode="auto">
          <a:xfrm>
            <a:off x="4465615" y="1787512"/>
            <a:ext cx="933450" cy="519113"/>
          </a:xfrm>
          <a:custGeom>
            <a:avLst/>
            <a:gdLst>
              <a:gd name="G0" fmla="+- 15614 0 0"/>
              <a:gd name="G1" fmla="+- 3285 0 0"/>
              <a:gd name="G2" fmla="+- 21600 0 3285"/>
              <a:gd name="G3" fmla="+- 10800 0 3285"/>
              <a:gd name="G4" fmla="+- 21600 0 15614"/>
              <a:gd name="G5" fmla="*/ G4 G3 10800"/>
              <a:gd name="G6" fmla="+- 21600 0 G5"/>
              <a:gd name="T0" fmla="*/ 15614 w 21600"/>
              <a:gd name="T1" fmla="*/ 0 h 21600"/>
              <a:gd name="T2" fmla="*/ 0 w 21600"/>
              <a:gd name="T3" fmla="*/ 10800 h 21600"/>
              <a:gd name="T4" fmla="*/ 15614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5614" y="0"/>
                </a:moveTo>
                <a:lnTo>
                  <a:pt x="15614" y="3285"/>
                </a:lnTo>
                <a:lnTo>
                  <a:pt x="3375" y="3285"/>
                </a:lnTo>
                <a:lnTo>
                  <a:pt x="3375" y="18315"/>
                </a:lnTo>
                <a:lnTo>
                  <a:pt x="15614" y="18315"/>
                </a:lnTo>
                <a:lnTo>
                  <a:pt x="15614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3285"/>
                </a:moveTo>
                <a:lnTo>
                  <a:pt x="1350" y="18315"/>
                </a:lnTo>
                <a:lnTo>
                  <a:pt x="2700" y="18315"/>
                </a:lnTo>
                <a:lnTo>
                  <a:pt x="2700" y="3285"/>
                </a:lnTo>
                <a:close/>
              </a:path>
              <a:path w="21600" h="21600">
                <a:moveTo>
                  <a:pt x="0" y="3285"/>
                </a:moveTo>
                <a:lnTo>
                  <a:pt x="0" y="18315"/>
                </a:lnTo>
                <a:lnTo>
                  <a:pt x="675" y="18315"/>
                </a:lnTo>
                <a:lnTo>
                  <a:pt x="675" y="3285"/>
                </a:lnTo>
                <a:close/>
              </a:path>
            </a:pathLst>
          </a:custGeom>
          <a:solidFill>
            <a:srgbClr val="BFBFBF"/>
          </a:solidFill>
          <a:ln w="9525">
            <a:noFill/>
            <a:miter lim="800000"/>
          </a:ln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4" name="虚尾箭头 69"/>
          <p:cNvSpPr>
            <a:spLocks noChangeArrowheads="1"/>
          </p:cNvSpPr>
          <p:nvPr/>
        </p:nvSpPr>
        <p:spPr bwMode="auto">
          <a:xfrm>
            <a:off x="4452915" y="3155937"/>
            <a:ext cx="933450" cy="519113"/>
          </a:xfrm>
          <a:custGeom>
            <a:avLst/>
            <a:gdLst>
              <a:gd name="G0" fmla="+- 15614 0 0"/>
              <a:gd name="G1" fmla="+- 3285 0 0"/>
              <a:gd name="G2" fmla="+- 21600 0 3285"/>
              <a:gd name="G3" fmla="+- 10800 0 3285"/>
              <a:gd name="G4" fmla="+- 21600 0 15614"/>
              <a:gd name="G5" fmla="*/ G4 G3 10800"/>
              <a:gd name="G6" fmla="+- 21600 0 G5"/>
              <a:gd name="T0" fmla="*/ 15614 w 21600"/>
              <a:gd name="T1" fmla="*/ 0 h 21600"/>
              <a:gd name="T2" fmla="*/ 0 w 21600"/>
              <a:gd name="T3" fmla="*/ 10800 h 21600"/>
              <a:gd name="T4" fmla="*/ 15614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5614" y="0"/>
                </a:moveTo>
                <a:lnTo>
                  <a:pt x="15614" y="3285"/>
                </a:lnTo>
                <a:lnTo>
                  <a:pt x="3375" y="3285"/>
                </a:lnTo>
                <a:lnTo>
                  <a:pt x="3375" y="18315"/>
                </a:lnTo>
                <a:lnTo>
                  <a:pt x="15614" y="18315"/>
                </a:lnTo>
                <a:lnTo>
                  <a:pt x="15614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3285"/>
                </a:moveTo>
                <a:lnTo>
                  <a:pt x="1350" y="18315"/>
                </a:lnTo>
                <a:lnTo>
                  <a:pt x="2700" y="18315"/>
                </a:lnTo>
                <a:lnTo>
                  <a:pt x="2700" y="3285"/>
                </a:lnTo>
                <a:close/>
              </a:path>
              <a:path w="21600" h="21600">
                <a:moveTo>
                  <a:pt x="0" y="3285"/>
                </a:moveTo>
                <a:lnTo>
                  <a:pt x="0" y="18315"/>
                </a:lnTo>
                <a:lnTo>
                  <a:pt x="675" y="18315"/>
                </a:lnTo>
                <a:lnTo>
                  <a:pt x="675" y="3285"/>
                </a:lnTo>
                <a:close/>
              </a:path>
            </a:pathLst>
          </a:custGeom>
          <a:solidFill>
            <a:srgbClr val="BFBFBF"/>
          </a:solidFill>
          <a:ln w="9525">
            <a:noFill/>
            <a:miter lim="800000"/>
          </a:ln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5" name="虚尾箭头 71"/>
          <p:cNvSpPr>
            <a:spLocks noChangeArrowheads="1"/>
          </p:cNvSpPr>
          <p:nvPr/>
        </p:nvSpPr>
        <p:spPr bwMode="auto">
          <a:xfrm>
            <a:off x="4452915" y="3876662"/>
            <a:ext cx="933450" cy="519113"/>
          </a:xfrm>
          <a:custGeom>
            <a:avLst/>
            <a:gdLst>
              <a:gd name="G0" fmla="+- 15614 0 0"/>
              <a:gd name="G1" fmla="+- 3285 0 0"/>
              <a:gd name="G2" fmla="+- 21600 0 3285"/>
              <a:gd name="G3" fmla="+- 10800 0 3285"/>
              <a:gd name="G4" fmla="+- 21600 0 15614"/>
              <a:gd name="G5" fmla="*/ G4 G3 10800"/>
              <a:gd name="G6" fmla="+- 21600 0 G5"/>
              <a:gd name="T0" fmla="*/ 15614 w 21600"/>
              <a:gd name="T1" fmla="*/ 0 h 21600"/>
              <a:gd name="T2" fmla="*/ 0 w 21600"/>
              <a:gd name="T3" fmla="*/ 10800 h 21600"/>
              <a:gd name="T4" fmla="*/ 15614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5614" y="0"/>
                </a:moveTo>
                <a:lnTo>
                  <a:pt x="15614" y="3285"/>
                </a:lnTo>
                <a:lnTo>
                  <a:pt x="3375" y="3285"/>
                </a:lnTo>
                <a:lnTo>
                  <a:pt x="3375" y="18315"/>
                </a:lnTo>
                <a:lnTo>
                  <a:pt x="15614" y="18315"/>
                </a:lnTo>
                <a:lnTo>
                  <a:pt x="15614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3285"/>
                </a:moveTo>
                <a:lnTo>
                  <a:pt x="1350" y="18315"/>
                </a:lnTo>
                <a:lnTo>
                  <a:pt x="2700" y="18315"/>
                </a:lnTo>
                <a:lnTo>
                  <a:pt x="2700" y="3285"/>
                </a:lnTo>
                <a:close/>
              </a:path>
              <a:path w="21600" h="21600">
                <a:moveTo>
                  <a:pt x="0" y="3285"/>
                </a:moveTo>
                <a:lnTo>
                  <a:pt x="0" y="18315"/>
                </a:lnTo>
                <a:lnTo>
                  <a:pt x="675" y="18315"/>
                </a:lnTo>
                <a:lnTo>
                  <a:pt x="675" y="3285"/>
                </a:lnTo>
                <a:close/>
              </a:path>
            </a:pathLst>
          </a:custGeom>
          <a:solidFill>
            <a:srgbClr val="BFBFBF"/>
          </a:solidFill>
          <a:ln w="9525">
            <a:noFill/>
            <a:miter lim="800000"/>
          </a:ln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6" name="虚尾箭头 72"/>
          <p:cNvSpPr>
            <a:spLocks noChangeArrowheads="1"/>
          </p:cNvSpPr>
          <p:nvPr/>
        </p:nvSpPr>
        <p:spPr bwMode="auto">
          <a:xfrm>
            <a:off x="4465615" y="2435212"/>
            <a:ext cx="933450" cy="519113"/>
          </a:xfrm>
          <a:custGeom>
            <a:avLst/>
            <a:gdLst>
              <a:gd name="G0" fmla="+- 15614 0 0"/>
              <a:gd name="G1" fmla="+- 3285 0 0"/>
              <a:gd name="G2" fmla="+- 21600 0 3285"/>
              <a:gd name="G3" fmla="+- 10800 0 3285"/>
              <a:gd name="G4" fmla="+- 21600 0 15614"/>
              <a:gd name="G5" fmla="*/ G4 G3 10800"/>
              <a:gd name="G6" fmla="+- 21600 0 G5"/>
              <a:gd name="T0" fmla="*/ 15614 w 21600"/>
              <a:gd name="T1" fmla="*/ 0 h 21600"/>
              <a:gd name="T2" fmla="*/ 0 w 21600"/>
              <a:gd name="T3" fmla="*/ 10800 h 21600"/>
              <a:gd name="T4" fmla="*/ 15614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5614" y="0"/>
                </a:moveTo>
                <a:lnTo>
                  <a:pt x="15614" y="3285"/>
                </a:lnTo>
                <a:lnTo>
                  <a:pt x="3375" y="3285"/>
                </a:lnTo>
                <a:lnTo>
                  <a:pt x="3375" y="18315"/>
                </a:lnTo>
                <a:lnTo>
                  <a:pt x="15614" y="18315"/>
                </a:lnTo>
                <a:lnTo>
                  <a:pt x="15614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3285"/>
                </a:moveTo>
                <a:lnTo>
                  <a:pt x="1350" y="18315"/>
                </a:lnTo>
                <a:lnTo>
                  <a:pt x="2700" y="18315"/>
                </a:lnTo>
                <a:lnTo>
                  <a:pt x="2700" y="3285"/>
                </a:lnTo>
                <a:close/>
              </a:path>
              <a:path w="21600" h="21600">
                <a:moveTo>
                  <a:pt x="0" y="3285"/>
                </a:moveTo>
                <a:lnTo>
                  <a:pt x="0" y="18315"/>
                </a:lnTo>
                <a:lnTo>
                  <a:pt x="675" y="18315"/>
                </a:lnTo>
                <a:lnTo>
                  <a:pt x="675" y="3285"/>
                </a:lnTo>
                <a:close/>
              </a:path>
            </a:pathLst>
          </a:custGeom>
          <a:solidFill>
            <a:srgbClr val="BFBFBF"/>
          </a:solidFill>
          <a:ln w="9525">
            <a:noFill/>
            <a:miter lim="800000"/>
          </a:ln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7" name="虚尾箭头 73"/>
          <p:cNvSpPr>
            <a:spLocks noChangeArrowheads="1"/>
          </p:cNvSpPr>
          <p:nvPr/>
        </p:nvSpPr>
        <p:spPr bwMode="auto">
          <a:xfrm>
            <a:off x="4452915" y="4668825"/>
            <a:ext cx="933450" cy="519112"/>
          </a:xfrm>
          <a:custGeom>
            <a:avLst/>
            <a:gdLst>
              <a:gd name="G0" fmla="+- 15614 0 0"/>
              <a:gd name="G1" fmla="+- 3285 0 0"/>
              <a:gd name="G2" fmla="+- 21600 0 3285"/>
              <a:gd name="G3" fmla="+- 10800 0 3285"/>
              <a:gd name="G4" fmla="+- 21600 0 15614"/>
              <a:gd name="G5" fmla="*/ G4 G3 10800"/>
              <a:gd name="G6" fmla="+- 21600 0 G5"/>
              <a:gd name="T0" fmla="*/ 15614 w 21600"/>
              <a:gd name="T1" fmla="*/ 0 h 21600"/>
              <a:gd name="T2" fmla="*/ 0 w 21600"/>
              <a:gd name="T3" fmla="*/ 10800 h 21600"/>
              <a:gd name="T4" fmla="*/ 15614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5614" y="0"/>
                </a:moveTo>
                <a:lnTo>
                  <a:pt x="15614" y="3285"/>
                </a:lnTo>
                <a:lnTo>
                  <a:pt x="3375" y="3285"/>
                </a:lnTo>
                <a:lnTo>
                  <a:pt x="3375" y="18315"/>
                </a:lnTo>
                <a:lnTo>
                  <a:pt x="15614" y="18315"/>
                </a:lnTo>
                <a:lnTo>
                  <a:pt x="15614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3285"/>
                </a:moveTo>
                <a:lnTo>
                  <a:pt x="1350" y="18315"/>
                </a:lnTo>
                <a:lnTo>
                  <a:pt x="2700" y="18315"/>
                </a:lnTo>
                <a:lnTo>
                  <a:pt x="2700" y="3285"/>
                </a:lnTo>
                <a:close/>
              </a:path>
              <a:path w="21600" h="21600">
                <a:moveTo>
                  <a:pt x="0" y="3285"/>
                </a:moveTo>
                <a:lnTo>
                  <a:pt x="0" y="18315"/>
                </a:lnTo>
                <a:lnTo>
                  <a:pt x="675" y="18315"/>
                </a:lnTo>
                <a:lnTo>
                  <a:pt x="675" y="3285"/>
                </a:lnTo>
                <a:close/>
              </a:path>
            </a:pathLst>
          </a:custGeom>
          <a:solidFill>
            <a:srgbClr val="BFBFBF"/>
          </a:solidFill>
          <a:ln w="9525">
            <a:noFill/>
            <a:miter lim="800000"/>
          </a:ln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8" name="矩形 3"/>
          <p:cNvSpPr>
            <a:spLocks noChangeArrowheads="1"/>
          </p:cNvSpPr>
          <p:nvPr/>
        </p:nvSpPr>
        <p:spPr bwMode="auto">
          <a:xfrm>
            <a:off x="3889353" y="5530837"/>
            <a:ext cx="2155825" cy="336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目标设定</a:t>
            </a:r>
            <a:r>
              <a:rPr lang="en-US" sz="1600" b="1">
                <a:solidFill>
                  <a:srgbClr val="FF93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SMART</a:t>
            </a:r>
            <a:r>
              <a:rPr lang="zh-CN" altLang="en-US" sz="1600" b="1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原则</a:t>
            </a:r>
            <a:endParaRPr lang="zh-CN" altLang="en-US" sz="16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直接连接符 6"/>
          <p:cNvSpPr>
            <a:spLocks noChangeShapeType="1"/>
          </p:cNvSpPr>
          <p:nvPr/>
        </p:nvSpPr>
        <p:spPr bwMode="auto">
          <a:xfrm>
            <a:off x="3962378" y="5984862"/>
            <a:ext cx="2016125" cy="0"/>
          </a:xfrm>
          <a:prstGeom prst="line">
            <a:avLst/>
          </a:prstGeom>
          <a:noFill/>
          <a:ln w="76200" cmpd="thinThick">
            <a:solidFill>
              <a:srgbClr val="FF93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" name="AutoShape 8"/>
          <p:cNvSpPr/>
          <p:nvPr/>
        </p:nvSpPr>
        <p:spPr bwMode="auto">
          <a:xfrm>
            <a:off x="2095472" y="1643050"/>
            <a:ext cx="1473200" cy="652462"/>
          </a:xfrm>
          <a:prstGeom prst="roundRect">
            <a:avLst>
              <a:gd name="adj" fmla="val 18519"/>
            </a:avLst>
          </a:prstGeom>
          <a:noFill/>
          <a:ln w="63500">
            <a:solidFill>
              <a:srgbClr val="FF9300">
                <a:alpha val="82999"/>
              </a:srgbClr>
            </a:solidFill>
            <a:round/>
          </a:ln>
        </p:spPr>
        <p:txBody>
          <a:bodyPr lIns="0" tIns="0" rIns="0" bIns="0" anchor="ctr"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减肥</a:t>
            </a:r>
            <a:endParaRPr lang="zh-CN" altLang="en-US" sz="2000" b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1" name="AutoShape 9"/>
          <p:cNvSpPr/>
          <p:nvPr/>
        </p:nvSpPr>
        <p:spPr bwMode="auto">
          <a:xfrm>
            <a:off x="2095472" y="2435212"/>
            <a:ext cx="1455738" cy="641350"/>
          </a:xfrm>
          <a:prstGeom prst="roundRect">
            <a:avLst>
              <a:gd name="adj" fmla="val 18519"/>
            </a:avLst>
          </a:prstGeom>
          <a:noFill/>
          <a:ln w="63500">
            <a:solidFill>
              <a:srgbClr val="FF9300">
                <a:alpha val="82999"/>
              </a:srgbClr>
            </a:solidFill>
            <a:round/>
          </a:ln>
        </p:spPr>
        <p:txBody>
          <a:bodyPr lIns="0" tIns="0" rIns="0" bIns="0" anchor="ctr"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减肥</a:t>
            </a:r>
            <a:r>
              <a:rPr lang="en-US" altLang="zh-CN" sz="2000" b="1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10</a:t>
            </a:r>
            <a:r>
              <a:rPr lang="zh-CN" altLang="en-US" sz="2000" b="1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公斤</a:t>
            </a:r>
            <a:endParaRPr lang="zh-CN" altLang="en-US" sz="2000" b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2" name="AutoShape 10"/>
          <p:cNvSpPr/>
          <p:nvPr/>
        </p:nvSpPr>
        <p:spPr bwMode="auto">
          <a:xfrm>
            <a:off x="2095472" y="3154350"/>
            <a:ext cx="1455738" cy="641350"/>
          </a:xfrm>
          <a:prstGeom prst="roundRect">
            <a:avLst>
              <a:gd name="adj" fmla="val 18519"/>
            </a:avLst>
          </a:prstGeom>
          <a:noFill/>
          <a:ln w="63500">
            <a:solidFill>
              <a:srgbClr val="FF9300">
                <a:alpha val="82999"/>
              </a:srgbClr>
            </a:solidFill>
            <a:round/>
          </a:ln>
        </p:spPr>
        <p:txBody>
          <a:bodyPr lIns="0" tIns="0" rIns="0" bIns="0" anchor="ctr"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3个月10公斤</a:t>
            </a:r>
            <a:endParaRPr lang="zh-CN" altLang="en-US" sz="2000" b="1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AutoShape 11"/>
          <p:cNvSpPr/>
          <p:nvPr/>
        </p:nvSpPr>
        <p:spPr bwMode="auto">
          <a:xfrm>
            <a:off x="2095472" y="3875075"/>
            <a:ext cx="1455738" cy="641350"/>
          </a:xfrm>
          <a:prstGeom prst="roundRect">
            <a:avLst>
              <a:gd name="adj" fmla="val 18519"/>
            </a:avLst>
          </a:prstGeom>
          <a:noFill/>
          <a:ln w="63500">
            <a:solidFill>
              <a:srgbClr val="FF9300">
                <a:alpha val="82999"/>
              </a:srgbClr>
            </a:solidFill>
            <a:round/>
          </a:ln>
        </p:spPr>
        <p:txBody>
          <a:bodyPr lIns="0" tIns="0" rIns="0" bIns="0" anchor="ctr"/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慢跑30分钟</a:t>
            </a:r>
            <a:endParaRPr lang="zh-CN" altLang="en-US" sz="2000" b="1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AutoShape 12"/>
          <p:cNvSpPr/>
          <p:nvPr/>
        </p:nvSpPr>
        <p:spPr bwMode="auto">
          <a:xfrm>
            <a:off x="2095472" y="4667237"/>
            <a:ext cx="1439863" cy="647700"/>
          </a:xfrm>
          <a:prstGeom prst="roundRect">
            <a:avLst>
              <a:gd name="adj" fmla="val 18519"/>
            </a:avLst>
          </a:prstGeom>
          <a:noFill/>
          <a:ln w="63500">
            <a:solidFill>
              <a:srgbClr val="FF9300">
                <a:alpha val="82999"/>
              </a:srgbClr>
            </a:solidFill>
            <a:round/>
          </a:ln>
        </p:spPr>
        <p:txBody>
          <a:bodyPr lIns="0" tIns="0" rIns="0" bIns="0" anchor="ctr"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3个月</a:t>
            </a:r>
            <a:endParaRPr lang="zh-CN" altLang="en-US" sz="2000" b="1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7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8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1" name="圆角矩形 30"/>
          <p:cNvSpPr/>
          <p:nvPr/>
        </p:nvSpPr>
        <p:spPr bwMode="auto">
          <a:xfrm>
            <a:off x="123190" y="899795"/>
            <a:ext cx="3672205" cy="67183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28575" cap="flat" cmpd="sng" algn="ctr">
            <a:noFill/>
            <a:prstDash val="solid"/>
            <a:miter lim="800000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68543" tIns="34272" rIns="68543" bIns="34272" anchor="ctr"/>
          <a:p>
            <a:pPr algn="ctr">
              <a:defRPr/>
            </a:pPr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SMART 原则举例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bldLvl="0" animBg="1"/>
      <p:bldP spid="9" grpId="0" bldLvl="0" animBg="1"/>
      <p:bldP spid="10" grpId="0" bldLvl="0" animBg="1"/>
      <p:bldP spid="11" grpId="0" bldLvl="0" animBg="1"/>
      <p:bldP spid="12" grpId="0" bldLvl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bldLvl="0" animBg="1"/>
      <p:bldP spid="31" grpId="0" bldLvl="0" animBg="1"/>
      <p:bldP spid="31" grpId="1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818261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 dirty="0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</a:t>
            </a:r>
            <a:r>
              <a:rPr lang="en-US" altLang="zh-CN" sz="2800" b="1" dirty="0" err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内容讲授</a:t>
            </a:r>
            <a:endParaRPr lang="en-US" altLang="zh-CN" sz="2800" b="1" dirty="0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464657" y="2396800"/>
            <a:ext cx="6357982" cy="2857520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dirty="0" smtClean="0">
                <a:solidFill>
                  <a:srgbClr val="0070C0"/>
                </a:solidFill>
              </a:rPr>
              <a:t>目标设定的</a:t>
            </a:r>
            <a:r>
              <a:rPr lang="en-US" altLang="zh-CN" sz="4000" dirty="0" smtClean="0">
                <a:solidFill>
                  <a:srgbClr val="0070C0"/>
                </a:solidFill>
              </a:rPr>
              <a:t>SPART</a:t>
            </a:r>
            <a:r>
              <a:rPr lang="zh-CN" altLang="en-US" sz="4000" dirty="0" smtClean="0">
                <a:solidFill>
                  <a:srgbClr val="0070C0"/>
                </a:solidFill>
              </a:rPr>
              <a:t>原则</a:t>
            </a:r>
            <a:endParaRPr lang="en-US" altLang="zh-CN" sz="4000" dirty="0" smtClean="0">
              <a:solidFill>
                <a:srgbClr val="0070C0"/>
              </a:solidFill>
            </a:endParaRPr>
          </a:p>
          <a:p>
            <a:pPr algn="ctr"/>
            <a:r>
              <a:rPr lang="zh-CN" altLang="en-US" sz="3600" dirty="0" smtClean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明确性、可衡量性、</a:t>
            </a:r>
            <a:endParaRPr lang="en-US" altLang="zh-CN" sz="3600" dirty="0" smtClean="0">
              <a:solidFill>
                <a:srgbClr val="C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CN" altLang="en-US" sz="3600" dirty="0" smtClean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可实现性、相关性、</a:t>
            </a:r>
            <a:endParaRPr lang="en-US" altLang="zh-CN" sz="3600" dirty="0" smtClean="0">
              <a:solidFill>
                <a:srgbClr val="C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CN" altLang="en-US" sz="3600" dirty="0" smtClean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时限性</a:t>
            </a:r>
            <a:endParaRPr lang="zh-CN" altLang="en-US" sz="3600" dirty="0">
              <a:solidFill>
                <a:srgbClr val="C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12850" y="2747010"/>
            <a:ext cx="1678940" cy="2879725"/>
          </a:xfrm>
          <a:prstGeom prst="rect">
            <a:avLst/>
          </a:prstGeom>
        </p:spPr>
      </p:pic>
    </p:spTree>
  </p:cSld>
  <p:clrMapOvr>
    <a:masterClrMapping/>
  </p:clrMapOvr>
  <p:transition advTm="4461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auto">
          <a:xfrm rot="16200000" flipV="1">
            <a:off x="6270578" y="-267172"/>
            <a:ext cx="69850" cy="6742113"/>
          </a:xfrm>
          <a:prstGeom prst="rect">
            <a:avLst/>
          </a:prstGeom>
          <a:solidFill>
            <a:srgbClr val="808080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124" name="文本框 52"/>
          <p:cNvSpPr txBox="1">
            <a:spLocks noChangeArrowheads="1"/>
          </p:cNvSpPr>
          <p:nvPr/>
        </p:nvSpPr>
        <p:spPr bwMode="auto">
          <a:xfrm>
            <a:off x="4039684" y="1974324"/>
            <a:ext cx="4459384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6000" b="1" dirty="0" smtClean="0">
                <a:latin typeface="Britannic Bold" pitchFamily="34" charset="0"/>
                <a:ea typeface="微软雅黑" panose="020B0503020204020204" pitchFamily="34" charset="-122"/>
              </a:rPr>
              <a:t>谢谢观看</a:t>
            </a:r>
            <a:endParaRPr lang="zh-CN" altLang="en-US" sz="6000" b="1" dirty="0">
              <a:latin typeface="Britannic Bold" pitchFamily="34" charset="0"/>
              <a:ea typeface="微软雅黑" panose="020B0503020204020204" pitchFamily="34" charset="-122"/>
            </a:endParaRPr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5529533" y="3229899"/>
            <a:ext cx="145288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000" b="1" dirty="0">
                <a:ea typeface="微软雅黑" panose="020B0503020204020204" pitchFamily="34" charset="-122"/>
              </a:rPr>
              <a:t>管理学基础</a:t>
            </a:r>
            <a:endParaRPr lang="en-US" altLang="zh-CN" sz="2000" b="1" dirty="0"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11" y="4581158"/>
            <a:ext cx="2623932" cy="239051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924" y="4467487"/>
            <a:ext cx="2692400" cy="239051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4602975"/>
            <a:ext cx="1332740" cy="2390514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299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ldLvl="0" animBg="1"/>
      <p:bldP spid="5124" grpId="0"/>
      <p:bldP spid="5125" grpId="0"/>
    </p:bldLst>
  </p:timing>
</p:sld>
</file>

<file path=ppt/tags/tag1.xml><?xml version="1.0" encoding="utf-8"?>
<p:tagLst xmlns:p="http://schemas.openxmlformats.org/presentationml/2006/main">
  <p:tag name="TIMING" val="|0.7|1|0.6|0.6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rgbClr val="FF0000"/>
          </a:solidFill>
        </a:ln>
      </a:spPr>
      <a:bodyPr wrap="square">
        <a:spAutoFit/>
      </a:bodyPr>
      <a:lstStyle>
        <a:defPPr eaLnBrk="1" hangingPunct="1">
          <a:defRPr sz="2400" b="1" dirty="0">
            <a:latin typeface="Arial" panose="020B0604020202020204" pitchFamily="34" charset="0"/>
            <a:ea typeface="宋体" panose="02010600030101010101" pitchFamily="2" charset="-122"/>
          </a:defRPr>
        </a:defPPr>
      </a:lst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843</Words>
  <Application>WPS 演示</Application>
  <PresentationFormat>自定义</PresentationFormat>
  <Paragraphs>152</Paragraphs>
  <Slides>9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4" baseType="lpstr">
      <vt:lpstr>Arial</vt:lpstr>
      <vt:lpstr>宋体</vt:lpstr>
      <vt:lpstr>Wingdings</vt:lpstr>
      <vt:lpstr>Calibri</vt:lpstr>
      <vt:lpstr>方正正大黑简体</vt:lpstr>
      <vt:lpstr>方正兰亭大黑_GBK</vt:lpstr>
      <vt:lpstr>微软雅黑</vt:lpstr>
      <vt:lpstr>Impact</vt:lpstr>
      <vt:lpstr>华文楷体</vt:lpstr>
      <vt:lpstr>楷体</vt:lpstr>
      <vt:lpstr>Britannic Bold</vt:lpstr>
      <vt:lpstr>黑体</vt:lpstr>
      <vt:lpstr>Arial Unicode MS</vt:lpstr>
      <vt:lpstr>Segoe Print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hl81829782</Company>
  <LinksUpToDate>false</LinksUpToDate>
  <SharedDoc>false</SharedDoc>
  <HyperlinksChanged>false</HyperlinksChanged>
  <AppVersion>14.0000</AppVersion>
  <Manager>hl81829782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</dc:title>
  <dc:creator>Administrator</dc:creator>
  <cp:lastModifiedBy>燕尾蝶</cp:lastModifiedBy>
  <cp:revision>1885</cp:revision>
  <dcterms:created xsi:type="dcterms:W3CDTF">2016-01-13T14:39:00Z</dcterms:created>
  <dcterms:modified xsi:type="dcterms:W3CDTF">2017-12-04T02:05:20Z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2052-10.1.0.6929</vt:lpwstr>
  </property>
</Properties>
</file>