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360" r:id="rId3"/>
    <p:sldId id="307" r:id="rId5"/>
    <p:sldId id="461" r:id="rId6"/>
    <p:sldId id="463" r:id="rId7"/>
    <p:sldId id="456" r:id="rId8"/>
    <p:sldId id="457" r:id="rId9"/>
    <p:sldId id="424" r:id="rId10"/>
    <p:sldId id="418" r:id="rId1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8AF"/>
    <a:srgbClr val="FFFFFF"/>
    <a:srgbClr val="3C78CE"/>
    <a:srgbClr val="FF8500"/>
    <a:srgbClr val="CD1F06"/>
    <a:srgbClr val="CB1003"/>
    <a:srgbClr val="A50021"/>
    <a:srgbClr val="08489B"/>
    <a:srgbClr val="054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1989"/>
        <p:guide pos="39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43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93839" y="993117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549015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 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选择决策方法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科学决策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盈亏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平衡法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945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299835" y="2387600"/>
            <a:ext cx="47764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掌握盈亏平衡法的内容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23965" y="4478020"/>
            <a:ext cx="4389755" cy="1050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能够计算盈亏平衡点的销售量和销售额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64" y="4046482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3467100" y="940435"/>
            <a:ext cx="490728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09110" y="1015365"/>
            <a:ext cx="4437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盈亏平衡点分析法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3" name="Rectangle 5"/>
          <p:cNvSpPr/>
          <p:nvPr/>
        </p:nvSpPr>
        <p:spPr>
          <a:xfrm>
            <a:off x="2034540" y="1902460"/>
            <a:ext cx="7825105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856645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rgbClr val="856645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856645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>
                <a:solidFill>
                  <a:srgbClr val="856645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>
                <a:solidFill>
                  <a:srgbClr val="856645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lnSpc>
                <a:spcPct val="125000"/>
              </a:lnSpc>
              <a:buClr>
                <a:schemeClr val="folHlink"/>
              </a:buClr>
              <a:buSzPct val="60000"/>
              <a:buNone/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ko-KR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确定型决策最常用的方法是盈亏平衡分析法，又称</a:t>
            </a:r>
            <a:r>
              <a:rPr lang="zh-CN" altLang="ko-KR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量、本、利分析法、保本点分析法 。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25000"/>
              </a:lnSpc>
              <a:buClr>
                <a:schemeClr val="folHlink"/>
              </a:buClr>
              <a:buSzPct val="60000"/>
              <a:buNone/>
            </a:pP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ko-KR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它是研究生产、经营一种（或几种）产品达到不盈不亏状态时的</a:t>
            </a:r>
            <a:r>
              <a:rPr lang="zh-CN" altLang="ko-KR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产量</a:t>
            </a:r>
            <a:r>
              <a:rPr lang="zh-CN" altLang="ko-KR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（或销售量）或</a:t>
            </a:r>
            <a:r>
              <a:rPr lang="zh-CN" altLang="ko-KR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收入</a:t>
            </a:r>
            <a:r>
              <a:rPr lang="zh-CN" altLang="ko-KR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的一种决策方法。 </a:t>
            </a:r>
            <a:endParaRPr lang="zh-CN" altLang="ko-KR" sz="3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25000"/>
              </a:lnSpc>
              <a:buClr>
                <a:schemeClr val="folHlink"/>
              </a:buClr>
              <a:buSzPct val="60000"/>
              <a:buNone/>
            </a:pP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ˎ̥"/>
              </a:rPr>
              <a:t>   </a:t>
            </a:r>
            <a:endParaRPr lang="en-US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64" y="4266192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3467100" y="940435"/>
            <a:ext cx="490728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09110" y="1015365"/>
            <a:ext cx="4437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盈亏平衡点分析法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4" name="Rectangle 3"/>
          <p:cNvSpPr>
            <a:spLocks noGrp="1"/>
          </p:cNvSpPr>
          <p:nvPr/>
        </p:nvSpPr>
        <p:spPr>
          <a:xfrm>
            <a:off x="1776095" y="1431925"/>
            <a:ext cx="8685530" cy="50006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74D95"/>
              </a:buClr>
              <a:buFont typeface="Wingdings" panose="05000000000000000000" pitchFamily="2" charset="2"/>
              <a:buChar char="n"/>
              <a:defRPr sz="2400">
                <a:solidFill>
                  <a:srgbClr val="0066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74D95"/>
              </a:buClr>
              <a:buFont typeface="Wingdings" panose="05000000000000000000" pitchFamily="2" charset="2"/>
              <a:buChar char="v"/>
              <a:defRPr sz="2000">
                <a:solidFill>
                  <a:srgbClr val="006699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74D95"/>
              </a:buClr>
              <a:buFont typeface="Wingdings" panose="05000000000000000000" pitchFamily="2" charset="2"/>
              <a:buChar char="²"/>
              <a:defRPr sz="2000">
                <a:solidFill>
                  <a:srgbClr val="006699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6699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6699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6699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6699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6699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6699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zh-CN" altLang="en-US" sz="1800" dirty="0"/>
              <a:t> </a:t>
            </a:r>
            <a:endParaRPr lang="zh-CN" altLang="en-US" sz="1800" dirty="0"/>
          </a:p>
          <a:p>
            <a:pPr lvl="1" algn="just"/>
            <a:r>
              <a:rPr lang="zh-CN" altLang="ko-KR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盈亏平衡点 </a:t>
            </a:r>
            <a:endParaRPr lang="zh-CN" altLang="ko-KR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 algn="just"/>
            <a:r>
              <a:rPr lang="zh-CN" altLang="ko-KR" sz="2800" dirty="0">
                <a:solidFill>
                  <a:srgbClr val="0848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盈亏平衡销量</a:t>
            </a:r>
            <a:r>
              <a:rPr lang="zh-CN" altLang="ko-KR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:使利润等于零的销量 </a:t>
            </a:r>
            <a:endParaRPr lang="zh-CN" altLang="ko-KR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 algn="just"/>
            <a:r>
              <a:rPr lang="zh-CN" altLang="ko-KR" sz="2800" dirty="0">
                <a:solidFill>
                  <a:srgbClr val="0848A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盈亏平衡销售额</a:t>
            </a:r>
            <a:r>
              <a:rPr lang="zh-CN" altLang="ko-KR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:使利润等于零的销售收益 </a:t>
            </a:r>
            <a:endParaRPr lang="zh-CN" altLang="ko-KR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just"/>
            <a:r>
              <a:rPr lang="zh-CN" altLang="ko-KR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由于一种产品盈亏平衡点的确定与公司是否盈利具有直接的联系，所以管理人员对此十分重视。</a:t>
            </a:r>
            <a:r>
              <a:rPr lang="zh-CN" altLang="en-US" sz="1800" dirty="0"/>
              <a:t> </a:t>
            </a:r>
            <a:endParaRPr lang="zh-CN" altLang="en-US" sz="1800" dirty="0"/>
          </a:p>
          <a:p>
            <a:pPr algn="just"/>
            <a:endParaRPr lang="en-US" altLang="zh-CN" sz="2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624" y="3677547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3467100" y="940435"/>
            <a:ext cx="490728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36365" y="1015365"/>
            <a:ext cx="44373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盈亏平衡点公式法（两种）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7" name="文本占位符 6146"/>
          <p:cNvSpPr>
            <a:spLocks noGrp="1"/>
          </p:cNvSpPr>
          <p:nvPr/>
        </p:nvSpPr>
        <p:spPr>
          <a:xfrm>
            <a:off x="1920240" y="1968500"/>
            <a:ext cx="8001000" cy="449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45720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430" lvl="1" indent="-4559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033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323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b="1" dirty="0"/>
              <a:t>  *</a:t>
            </a:r>
            <a:r>
              <a:rPr lang="zh-CN" altLang="en-US" b="1" dirty="0"/>
              <a:t>盈亏平衡点销售量计算法公式       </a:t>
            </a:r>
            <a:endParaRPr lang="zh-CN" altLang="en-US" sz="1800" b="1"/>
          </a:p>
          <a:p>
            <a:pPr>
              <a:lnSpc>
                <a:spcPct val="90000"/>
              </a:lnSpc>
              <a:buNone/>
            </a:pPr>
            <a:r>
              <a:rPr lang="zh-CN" altLang="en-US" sz="2800" b="1"/>
              <a:t>        </a:t>
            </a:r>
            <a:r>
              <a:rPr lang="en-US" altLang="zh-CN" b="1"/>
              <a:t>X</a:t>
            </a:r>
            <a:r>
              <a:rPr lang="en-US" altLang="zh-CN" sz="1600" b="1"/>
              <a:t>0</a:t>
            </a:r>
            <a:r>
              <a:rPr lang="en-US" altLang="zh-CN" b="1"/>
              <a:t>=   </a:t>
            </a:r>
            <a:r>
              <a:rPr lang="en-US" altLang="zh-CN" b="1">
                <a:latin typeface="Times New Roman" panose="02020603050405020304" pitchFamily="18" charset="0"/>
              </a:rPr>
              <a:t>————</a:t>
            </a:r>
            <a:r>
              <a:rPr lang="en-US" altLang="zh-CN" b="1"/>
              <a:t>                    </a:t>
            </a:r>
            <a:r>
              <a:rPr lang="en-US" altLang="zh-CN" sz="2000" b="1"/>
              <a:t>C</a:t>
            </a:r>
            <a:r>
              <a:rPr lang="en-US" altLang="zh-CN" sz="1400" b="1"/>
              <a:t>1</a:t>
            </a:r>
            <a:r>
              <a:rPr lang="zh-CN" altLang="en-US" sz="2000" b="1" dirty="0"/>
              <a:t>：固定成本</a:t>
            </a:r>
            <a:endParaRPr lang="zh-CN" altLang="en-US" sz="20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SzPct val="100000"/>
              <a:buNone/>
            </a:pPr>
            <a:r>
              <a:rPr lang="zh-CN" altLang="en-US" sz="2000" b="1" dirty="0"/>
              <a:t>                                                                                </a:t>
            </a:r>
            <a:r>
              <a:rPr lang="en-US" altLang="zh-CN" sz="2000" b="1" dirty="0"/>
              <a:t>P </a:t>
            </a:r>
            <a:r>
              <a:rPr lang="zh-CN" altLang="en-US" sz="2000" b="1" dirty="0"/>
              <a:t>：单位价格</a:t>
            </a:r>
            <a:endParaRPr lang="zh-CN" altLang="en-US" sz="20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SzPct val="100000"/>
              <a:buNone/>
            </a:pPr>
            <a:r>
              <a:rPr lang="zh-CN" altLang="en-US" sz="2000" b="1" dirty="0"/>
              <a:t>                                                                              </a:t>
            </a:r>
            <a:r>
              <a:rPr lang="zh-CN" altLang="en-US" sz="2000" b="1"/>
              <a:t> </a:t>
            </a:r>
            <a:r>
              <a:rPr lang="en-US" altLang="zh-CN" sz="2000" b="1"/>
              <a:t>C</a:t>
            </a:r>
            <a:r>
              <a:rPr lang="en-US" altLang="zh-CN" sz="1400" b="1"/>
              <a:t>2</a:t>
            </a:r>
            <a:r>
              <a:rPr lang="zh-CN" altLang="en-US" sz="2000" b="1" dirty="0"/>
              <a:t>：单位变动成本</a:t>
            </a:r>
            <a:endParaRPr lang="zh-CN" altLang="en-US" sz="2000" b="1"/>
          </a:p>
          <a:p>
            <a:pPr>
              <a:lnSpc>
                <a:spcPct val="90000"/>
              </a:lnSpc>
              <a:buNone/>
            </a:pPr>
            <a:r>
              <a:rPr lang="en-US" altLang="zh-CN" sz="2400" b="1" dirty="0"/>
              <a:t>*</a:t>
            </a:r>
            <a:r>
              <a:rPr lang="zh-CN" altLang="en-US" sz="3200" b="1" dirty="0"/>
              <a:t>盈亏平衡点销售额计算法公式</a:t>
            </a:r>
            <a:endParaRPr lang="zh-CN" altLang="en-US" sz="3200" b="1" dirty="0"/>
          </a:p>
          <a:p>
            <a:pPr>
              <a:lnSpc>
                <a:spcPct val="90000"/>
              </a:lnSpc>
              <a:buNone/>
            </a:pPr>
            <a:r>
              <a:rPr lang="zh-CN" altLang="en-US" b="1" dirty="0"/>
              <a:t>         </a:t>
            </a:r>
            <a:r>
              <a:rPr lang="en-US" altLang="zh-CN" sz="3600" b="1"/>
              <a:t>Y</a:t>
            </a:r>
            <a:r>
              <a:rPr lang="en-US" altLang="zh-CN" sz="1800" b="1"/>
              <a:t>0</a:t>
            </a:r>
            <a:r>
              <a:rPr lang="en-US" altLang="zh-CN" sz="3600" b="1"/>
              <a:t>= </a:t>
            </a:r>
            <a:r>
              <a:rPr lang="en-US" altLang="zh-CN" sz="3600" b="1">
                <a:latin typeface="Times New Roman" panose="02020603050405020304" pitchFamily="18" charset="0"/>
              </a:rPr>
              <a:t>——————</a:t>
            </a:r>
            <a:endParaRPr lang="en-US" altLang="zh-CN" b="1"/>
          </a:p>
          <a:p>
            <a:pPr>
              <a:lnSpc>
                <a:spcPct val="90000"/>
              </a:lnSpc>
              <a:buNone/>
            </a:pPr>
            <a:r>
              <a:rPr lang="en-US" altLang="zh-CN" sz="3600" b="1"/>
              <a:t>                 1-   </a:t>
            </a:r>
            <a:r>
              <a:rPr lang="en-US" altLang="zh-CN" sz="3600" b="1">
                <a:latin typeface="Times New Roman" panose="02020603050405020304" pitchFamily="18" charset="0"/>
              </a:rPr>
              <a:t>——</a:t>
            </a:r>
            <a:endParaRPr lang="en-US" altLang="zh-CN" sz="3600" b="1"/>
          </a:p>
        </p:txBody>
      </p:sp>
      <p:sp>
        <p:nvSpPr>
          <p:cNvPr id="6149" name="文本框 6148"/>
          <p:cNvSpPr txBox="1"/>
          <p:nvPr/>
        </p:nvSpPr>
        <p:spPr>
          <a:xfrm>
            <a:off x="4281488" y="2359660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4281805" y="2816860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P-C</a:t>
            </a:r>
            <a:r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1" name="文本框 6150"/>
          <p:cNvSpPr txBox="1"/>
          <p:nvPr/>
        </p:nvSpPr>
        <p:spPr>
          <a:xfrm>
            <a:off x="4743450" y="4323398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3" name="文本框 6152"/>
          <p:cNvSpPr txBox="1"/>
          <p:nvPr/>
        </p:nvSpPr>
        <p:spPr>
          <a:xfrm>
            <a:off x="5043805" y="4780598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2" name="文本框 6151"/>
          <p:cNvSpPr txBox="1"/>
          <p:nvPr/>
        </p:nvSpPr>
        <p:spPr>
          <a:xfrm>
            <a:off x="5151120" y="5408930"/>
            <a:ext cx="3540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4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charRg st="24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67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charRg st="67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5" end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47">
                                            <p:txEl>
                                              <p:charRg st="155" end="2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44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charRg st="244" end="2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59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47">
                                            <p:txEl>
                                              <p:charRg st="259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79" end="3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147">
                                            <p:txEl>
                                              <p:charRg st="279" end="3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44" y="3551817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36365" y="1015365"/>
            <a:ext cx="44373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盈亏平衡点销售额法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0" name="标题 7169"/>
          <p:cNvSpPr>
            <a:spLocks noGrp="1"/>
          </p:cNvSpPr>
          <p:nvPr/>
        </p:nvSpPr>
        <p:spPr>
          <a:xfrm>
            <a:off x="638810" y="788670"/>
            <a:ext cx="10243820" cy="103441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dirty="0"/>
              <a:t>   </a:t>
            </a:r>
            <a:r>
              <a:rPr lang="zh-CN" altLang="en-US" sz="2800" b="1" dirty="0"/>
              <a:t>例：三星机床厂销售机床每台售价</a:t>
            </a:r>
            <a:r>
              <a:rPr lang="en-US" altLang="zh-CN" sz="2800" b="1" dirty="0"/>
              <a:t>10</a:t>
            </a:r>
            <a:r>
              <a:rPr lang="zh-CN" altLang="en-US" sz="2800" b="1" dirty="0"/>
              <a:t>万元，单位变动成本</a:t>
            </a:r>
            <a:r>
              <a:rPr lang="en-US" altLang="zh-CN" sz="2800" b="1" dirty="0"/>
              <a:t>6</a:t>
            </a:r>
            <a:r>
              <a:rPr lang="zh-CN" altLang="en-US" sz="2800" b="1" dirty="0"/>
              <a:t>万元，固定成本</a:t>
            </a:r>
            <a:r>
              <a:rPr lang="en-US" altLang="zh-CN" sz="2800" b="1" dirty="0"/>
              <a:t>400</a:t>
            </a:r>
            <a:r>
              <a:rPr lang="zh-CN" altLang="en-US" sz="2800" b="1" dirty="0"/>
              <a:t>万元，求盈亏平衡</a:t>
            </a:r>
            <a:r>
              <a:rPr lang="zh-CN" altLang="en-US" sz="2800" b="1"/>
              <a:t>点？</a:t>
            </a:r>
            <a:endParaRPr lang="zh-CN" altLang="en-US" sz="2800" b="1"/>
          </a:p>
        </p:txBody>
      </p:sp>
      <p:sp>
        <p:nvSpPr>
          <p:cNvPr id="7171" name="文本占位符 7170"/>
          <p:cNvSpPr>
            <a:spLocks noGrp="1"/>
          </p:cNvSpPr>
          <p:nvPr/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45720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430" lvl="1" indent="-4559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033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323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/>
              <a:t>     </a:t>
            </a:r>
            <a:r>
              <a:rPr lang="zh-CN" altLang="en-US" b="1" dirty="0"/>
              <a:t>已知：</a:t>
            </a:r>
            <a:r>
              <a:rPr lang="en-US" altLang="zh-CN" b="1"/>
              <a:t>C</a:t>
            </a:r>
            <a:r>
              <a:rPr lang="en-US" altLang="zh-CN" sz="1600" b="1"/>
              <a:t>1</a:t>
            </a:r>
            <a:r>
              <a:rPr lang="en-US" altLang="zh-CN" b="1"/>
              <a:t>=400</a:t>
            </a:r>
            <a:r>
              <a:rPr lang="zh-CN" altLang="en-US" b="1"/>
              <a:t>；</a:t>
            </a:r>
            <a:r>
              <a:rPr lang="en-US" altLang="zh-CN" b="1"/>
              <a:t>P=10</a:t>
            </a:r>
            <a:r>
              <a:rPr lang="zh-CN" altLang="en-US" b="1"/>
              <a:t>；</a:t>
            </a:r>
            <a:r>
              <a:rPr lang="en-US" altLang="zh-CN" b="1"/>
              <a:t>C</a:t>
            </a:r>
            <a:r>
              <a:rPr lang="en-US" altLang="zh-CN" sz="1600" b="1"/>
              <a:t>2</a:t>
            </a:r>
            <a:r>
              <a:rPr lang="en-US" altLang="zh-CN" b="1"/>
              <a:t>=6</a:t>
            </a:r>
            <a:endParaRPr lang="en-US" altLang="zh-CN" b="1"/>
          </a:p>
          <a:p>
            <a:pPr>
              <a:buClr>
                <a:schemeClr val="bg1"/>
              </a:buClr>
              <a:buSzPct val="100000"/>
              <a:buNone/>
            </a:pPr>
            <a:r>
              <a:rPr lang="en-US" altLang="zh-CN" sz="3600" b="1"/>
              <a:t>   X</a:t>
            </a:r>
            <a:r>
              <a:rPr lang="en-US" altLang="zh-CN" sz="1800" b="1"/>
              <a:t>0</a:t>
            </a:r>
            <a:r>
              <a:rPr lang="en-US" altLang="zh-CN" sz="3600" b="1"/>
              <a:t>= </a:t>
            </a:r>
            <a:r>
              <a:rPr lang="en-US" altLang="zh-CN" sz="3600" b="1">
                <a:latin typeface="Times New Roman" panose="02020603050405020304" pitchFamily="18" charset="0"/>
              </a:rPr>
              <a:t>————</a:t>
            </a:r>
            <a:r>
              <a:rPr lang="en-US" altLang="zh-CN" sz="3600" b="1"/>
              <a:t>   = </a:t>
            </a:r>
            <a:r>
              <a:rPr lang="en-US" altLang="zh-CN" sz="3600" b="1">
                <a:latin typeface="Times New Roman" panose="02020603050405020304" pitchFamily="18" charset="0"/>
              </a:rPr>
              <a:t>————</a:t>
            </a:r>
            <a:r>
              <a:rPr lang="en-US" altLang="zh-CN" sz="3600" b="1"/>
              <a:t> =</a:t>
            </a:r>
            <a:r>
              <a:rPr lang="en-US" altLang="zh-CN" sz="2800" b="1"/>
              <a:t>100</a:t>
            </a:r>
            <a:r>
              <a:rPr lang="zh-CN" altLang="en-US" sz="2400" b="1" dirty="0"/>
              <a:t>（台）</a:t>
            </a:r>
            <a:endParaRPr lang="zh-CN" altLang="en-US" sz="2400" b="1"/>
          </a:p>
          <a:p>
            <a:pPr>
              <a:spcBef>
                <a:spcPct val="50000"/>
              </a:spcBef>
              <a:buClr>
                <a:schemeClr val="bg1"/>
              </a:buClr>
              <a:buSzPct val="100000"/>
              <a:buNone/>
            </a:pPr>
            <a:r>
              <a:rPr lang="zh-CN" altLang="en-US" sz="3600" b="1"/>
              <a:t>  </a:t>
            </a:r>
            <a:r>
              <a:rPr lang="en-US" altLang="zh-CN" sz="3600" b="1"/>
              <a:t>Y</a:t>
            </a:r>
            <a:r>
              <a:rPr lang="en-US" altLang="zh-CN" sz="1800" b="1"/>
              <a:t>0</a:t>
            </a:r>
            <a:r>
              <a:rPr lang="en-US" altLang="zh-CN" sz="3600" b="1"/>
              <a:t>= </a:t>
            </a:r>
            <a:r>
              <a:rPr lang="en-US" altLang="zh-CN" sz="3600" b="1">
                <a:latin typeface="Times New Roman" panose="02020603050405020304" pitchFamily="18" charset="0"/>
              </a:rPr>
              <a:t>————</a:t>
            </a:r>
            <a:r>
              <a:rPr lang="en-US" altLang="zh-CN" sz="3600" b="1"/>
              <a:t>   = </a:t>
            </a:r>
            <a:r>
              <a:rPr lang="en-US" altLang="zh-CN" sz="3600" b="1">
                <a:latin typeface="Times New Roman" panose="02020603050405020304" pitchFamily="18" charset="0"/>
              </a:rPr>
              <a:t>————</a:t>
            </a:r>
            <a:r>
              <a:rPr lang="en-US" altLang="zh-CN" sz="3600" b="1"/>
              <a:t>  =</a:t>
            </a:r>
            <a:r>
              <a:rPr lang="en-US" altLang="zh-CN" sz="2400" b="1"/>
              <a:t>1000</a:t>
            </a:r>
            <a:r>
              <a:rPr lang="zh-CN" altLang="en-US" sz="2000" b="1" dirty="0"/>
              <a:t>（万元）</a:t>
            </a:r>
            <a:endParaRPr lang="zh-CN" altLang="en-US" sz="2000" b="1" dirty="0"/>
          </a:p>
          <a:p>
            <a:endParaRPr lang="zh-CN" altLang="en-US" b="1"/>
          </a:p>
          <a:p>
            <a:endParaRPr lang="zh-CN" altLang="en-US"/>
          </a:p>
        </p:txBody>
      </p:sp>
      <p:sp>
        <p:nvSpPr>
          <p:cNvPr id="7179" name="文本框 7178"/>
          <p:cNvSpPr txBox="1"/>
          <p:nvPr/>
        </p:nvSpPr>
        <p:spPr>
          <a:xfrm>
            <a:off x="2987675" y="2636838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3" name="文本框 7182"/>
          <p:cNvSpPr txBox="1"/>
          <p:nvPr/>
        </p:nvSpPr>
        <p:spPr>
          <a:xfrm>
            <a:off x="2916238" y="3141663"/>
            <a:ext cx="7477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P-C</a:t>
            </a:r>
            <a:r>
              <a:rPr lang="en-US" altLang="zh-CN" sz="14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1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4" name="文本框 7183"/>
          <p:cNvSpPr txBox="1"/>
          <p:nvPr/>
        </p:nvSpPr>
        <p:spPr>
          <a:xfrm>
            <a:off x="2971800" y="35814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6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6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5" name="文本框 7184"/>
          <p:cNvSpPr txBox="1"/>
          <p:nvPr/>
        </p:nvSpPr>
        <p:spPr>
          <a:xfrm>
            <a:off x="2590800" y="4038600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1-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8" name="文本框 7187"/>
          <p:cNvSpPr txBox="1"/>
          <p:nvPr/>
        </p:nvSpPr>
        <p:spPr>
          <a:xfrm>
            <a:off x="3048000" y="40386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——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3" name="文本框 6152"/>
          <p:cNvSpPr txBox="1"/>
          <p:nvPr/>
        </p:nvSpPr>
        <p:spPr>
          <a:xfrm>
            <a:off x="3174365" y="3930333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7" name="文本框 7186"/>
          <p:cNvSpPr txBox="1"/>
          <p:nvPr/>
        </p:nvSpPr>
        <p:spPr>
          <a:xfrm>
            <a:off x="3276600" y="4267200"/>
            <a:ext cx="3540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5533708" y="2636838"/>
            <a:ext cx="777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400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5533708" y="3094038"/>
            <a:ext cx="742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10-6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5534025" y="3473450"/>
            <a:ext cx="641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400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5" name="矩形 7174"/>
          <p:cNvSpPr/>
          <p:nvPr/>
        </p:nvSpPr>
        <p:spPr>
          <a:xfrm>
            <a:off x="5042535" y="4038600"/>
            <a:ext cx="143668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1- ——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7" name="文本框 7176"/>
          <p:cNvSpPr txBox="1"/>
          <p:nvPr/>
        </p:nvSpPr>
        <p:spPr>
          <a:xfrm>
            <a:off x="5791200" y="3962400"/>
            <a:ext cx="336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5788025" y="441960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5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charRg st="25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5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charRg st="54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0070" y="2891790"/>
            <a:ext cx="1678940" cy="2879725"/>
          </a:xfrm>
          <a:prstGeom prst="rect">
            <a:avLst/>
          </a:prstGeom>
        </p:spPr>
      </p:pic>
      <p:sp>
        <p:nvSpPr>
          <p:cNvPr id="5" name="副标题 2"/>
          <p:cNvSpPr>
            <a:spLocks noGrp="1"/>
          </p:cNvSpPr>
          <p:nvPr/>
        </p:nvSpPr>
        <p:spPr>
          <a:xfrm>
            <a:off x="4082415" y="2607945"/>
            <a:ext cx="4396740" cy="11798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cs typeface="+mn-cs"/>
              </a:rPr>
              <a:t>盈 亏 平 衡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WPS 演示</Application>
  <PresentationFormat>自定义</PresentationFormat>
  <Paragraphs>161</Paragraphs>
  <Slides>8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黑体</vt:lpstr>
      <vt:lpstr>楷体_GB2312</vt:lpstr>
      <vt:lpstr>Wingdings 3</vt:lpstr>
      <vt:lpstr>Britannic Bold</vt:lpstr>
      <vt:lpstr>Arial Unicode MS</vt:lpstr>
      <vt:lpstr>新宋体</vt:lpstr>
      <vt:lpstr>Symbol</vt:lpstr>
      <vt:lpstr>Segoe Print</vt:lpstr>
      <vt:lpstr>Tahoma</vt:lpstr>
      <vt:lpstr>ˎ̥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例：三星机床厂销售机床每台售价10万元，单位变动成本6万元，固定成本400万元，求盈亏平衡点？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1986</cp:revision>
  <dcterms:created xsi:type="dcterms:W3CDTF">2016-01-13T14:39:00Z</dcterms:created>
  <dcterms:modified xsi:type="dcterms:W3CDTF">2018-01-23T21:52:19Z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