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13"/>
  </p:handoutMasterIdLst>
  <p:sldIdLst>
    <p:sldId id="360" r:id="rId3"/>
    <p:sldId id="307" r:id="rId5"/>
    <p:sldId id="461" r:id="rId6"/>
    <p:sldId id="462" r:id="rId7"/>
    <p:sldId id="468" r:id="rId8"/>
    <p:sldId id="444" r:id="rId9"/>
    <p:sldId id="458" r:id="rId10"/>
    <p:sldId id="424" r:id="rId11"/>
    <p:sldId id="418" r:id="rId12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48AF"/>
    <a:srgbClr val="3C78CE"/>
    <a:srgbClr val="FFFFFF"/>
    <a:srgbClr val="FF8500"/>
    <a:srgbClr val="CD1F06"/>
    <a:srgbClr val="CB1003"/>
    <a:srgbClr val="A50021"/>
    <a:srgbClr val="08489B"/>
    <a:srgbClr val="0546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63" autoAdjust="0"/>
    <p:restoredTop sz="94660"/>
  </p:normalViewPr>
  <p:slideViewPr>
    <p:cSldViewPr>
      <p:cViewPr>
        <p:scale>
          <a:sx n="66" d="100"/>
          <a:sy n="66" d="100"/>
        </p:scale>
        <p:origin x="-1277" y="-538"/>
      </p:cViewPr>
      <p:guideLst>
        <p:guide orient="horz" pos="1998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2580" y="-78"/>
      </p:cViewPr>
      <p:guideLst>
        <p:guide orient="horz" pos="2726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handoutMaster" Target="handoutMasters/handoutMaster1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4DFFCEE-9117-4569-827D-343A93DDD2D6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B9CFCD2-35DB-4E6F-9B70-D2EE67D0E5A4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0D532F7-9EE9-4116-8F06-B3E96FF78C30}" type="datetimeFigureOut">
              <a:rPr lang="zh-CN" altLang="en-US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  <a:endParaRPr lang="zh-CN" altLang="en-US" noProof="0" smtClean="0"/>
          </a:p>
          <a:p>
            <a:pPr lvl="1"/>
            <a:r>
              <a:rPr lang="zh-CN" altLang="en-US" noProof="0" smtClean="0"/>
              <a:t>第二级</a:t>
            </a:r>
            <a:endParaRPr lang="zh-CN" altLang="en-US" noProof="0" smtClean="0"/>
          </a:p>
          <a:p>
            <a:pPr lvl="2"/>
            <a:r>
              <a:rPr lang="zh-CN" altLang="en-US" noProof="0" smtClean="0"/>
              <a:t>第三级</a:t>
            </a:r>
            <a:endParaRPr lang="zh-CN" altLang="en-US" noProof="0" smtClean="0"/>
          </a:p>
          <a:p>
            <a:pPr lvl="3"/>
            <a:r>
              <a:rPr lang="zh-CN" altLang="en-US" noProof="0" smtClean="0"/>
              <a:t>第四级</a:t>
            </a:r>
            <a:endParaRPr lang="zh-CN" altLang="en-US" noProof="0" smtClean="0"/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069CC9D-01D8-4B68-87F0-663CB8538CBD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819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22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22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22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22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22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22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614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62"/>
          <p:cNvPicPr>
            <a:picLocks noChangeAspect="1"/>
          </p:cNvPicPr>
          <p:nvPr userDrawn="1"/>
        </p:nvPicPr>
        <p:blipFill>
          <a:blip r:embed="rId2">
            <a:lum bright="6000"/>
          </a:blip>
          <a:srcRect t="86078"/>
          <a:stretch>
            <a:fillRect/>
          </a:stretch>
        </p:blipFill>
        <p:spPr bwMode="auto">
          <a:xfrm>
            <a:off x="0" y="6092825"/>
            <a:ext cx="12190413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push/>
      </p:transition>
    </mc:Choice>
    <mc:Fallback>
      <p:transition>
        <p:push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22400" y="838200"/>
            <a:ext cx="103632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422400" y="2101850"/>
            <a:ext cx="10363200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1422400" y="6413500"/>
            <a:ext cx="2540000" cy="457200"/>
          </a:xfrm>
        </p:spPr>
        <p:txBody>
          <a:bodyPr/>
          <a:lstStyle/>
          <a:p>
            <a:pPr lvl="0" eaLnBrk="1" hangingPunct="1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572000" y="6413500"/>
            <a:ext cx="3860800" cy="457200"/>
          </a:xfrm>
        </p:spPr>
        <p:txBody>
          <a:bodyPr/>
          <a:lstStyle/>
          <a:p>
            <a:pPr lvl="0" eaLnBrk="1" hangingPunct="1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0972800" y="6413500"/>
            <a:ext cx="1219200" cy="457200"/>
          </a:xfrm>
        </p:spPr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Times New Roman" panose="02020603050405020304" pitchFamily="18" charset="0"/>
              </a:rPr>
            </a:fld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push/>
      </p:transition>
    </mc:Choice>
    <mc:Fallback>
      <p:transition>
        <p:push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UpDiag">
          <a:fgClr>
            <a:schemeClr val="tx2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mc:AlternateContent xmlns:mc="http://schemas.openxmlformats.org/markup-compatibility/2006">
    <mc:Choice xmlns:p14="http://schemas.microsoft.com/office/powerpoint/2010/main" Requires="p14">
      <p:transition p14:dur="500">
        <p:push/>
      </p:transition>
    </mc:Choice>
    <mc:Fallback>
      <p:transition>
        <p:push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1.xml"/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矩形 1"/>
          <p:cNvSpPr>
            <a:spLocks noChangeArrowheads="1"/>
          </p:cNvSpPr>
          <p:nvPr/>
        </p:nvSpPr>
        <p:spPr bwMode="auto">
          <a:xfrm>
            <a:off x="1539875" y="976313"/>
            <a:ext cx="2141538" cy="741362"/>
          </a:xfrm>
          <a:prstGeom prst="rect">
            <a:avLst/>
          </a:prstGeom>
          <a:solidFill>
            <a:srgbClr val="0848AF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pic>
        <p:nvPicPr>
          <p:cNvPr id="6169" name="Picture 23" descr="111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1809750"/>
            <a:ext cx="6921500" cy="485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矩形 1"/>
          <p:cNvSpPr>
            <a:spLocks noChangeArrowheads="1"/>
          </p:cNvSpPr>
          <p:nvPr/>
        </p:nvSpPr>
        <p:spPr bwMode="auto">
          <a:xfrm>
            <a:off x="6593839" y="976607"/>
            <a:ext cx="5178425" cy="5026025"/>
          </a:xfrm>
          <a:prstGeom prst="rect">
            <a:avLst/>
          </a:prstGeom>
          <a:solidFill>
            <a:srgbClr val="0848AF"/>
          </a:solidFill>
          <a:ln w="25400" algn="ctr">
            <a:solidFill>
              <a:schemeClr val="bg1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6397" name="文本框 7"/>
          <p:cNvSpPr txBox="1">
            <a:spLocks noChangeArrowheads="1"/>
          </p:cNvSpPr>
          <p:nvPr/>
        </p:nvSpPr>
        <p:spPr bwMode="auto">
          <a:xfrm>
            <a:off x="1391920" y="993140"/>
            <a:ext cx="2289810" cy="70675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just"/>
            <a:r>
              <a:rPr lang="en-US" altLang="zh-CN" sz="4000" dirty="0" smtClean="0">
                <a:solidFill>
                  <a:schemeClr val="bg1"/>
                </a:solidFill>
                <a:latin typeface="方正正大黑简体" pitchFamily="2" charset="-122"/>
                <a:ea typeface="方正正大黑简体" pitchFamily="2" charset="-122"/>
              </a:rPr>
              <a:t> </a:t>
            </a:r>
            <a:r>
              <a:rPr lang="zh-CN" altLang="en-US" sz="2800" dirty="0" smtClean="0">
                <a:solidFill>
                  <a:schemeClr val="bg1"/>
                </a:solidFill>
                <a:latin typeface="方正正大黑简体" pitchFamily="2" charset="-122"/>
                <a:ea typeface="方正正大黑简体" pitchFamily="2" charset="-122"/>
              </a:rPr>
              <a:t>知识点位置</a:t>
            </a:r>
            <a:endParaRPr lang="zh-CN" altLang="en-US" sz="2800" dirty="0" smtClean="0">
              <a:solidFill>
                <a:schemeClr val="bg1"/>
              </a:solidFill>
              <a:latin typeface="方正正大黑简体" pitchFamily="2" charset="-122"/>
              <a:ea typeface="方正正大黑简体" pitchFamily="2" charset="-122"/>
            </a:endParaRPr>
          </a:p>
        </p:txBody>
      </p:sp>
      <p:sp>
        <p:nvSpPr>
          <p:cNvPr id="16398" name="Rectangle 31"/>
          <p:cNvSpPr>
            <a:spLocks noChangeArrowheads="1"/>
          </p:cNvSpPr>
          <p:nvPr/>
        </p:nvSpPr>
        <p:spPr bwMode="auto">
          <a:xfrm>
            <a:off x="6958294" y="1703288"/>
            <a:ext cx="3549015" cy="5530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3000" dirty="0" smtClean="0">
                <a:solidFill>
                  <a:schemeClr val="bg1"/>
                </a:solidFill>
                <a:ea typeface="方正兰亭大黑_GBK" pitchFamily="2" charset="-122"/>
              </a:rPr>
              <a:t>任务</a:t>
            </a:r>
            <a:r>
              <a:rPr lang="en-US" altLang="zh-CN" sz="3000" dirty="0" smtClean="0">
                <a:solidFill>
                  <a:schemeClr val="bg1"/>
                </a:solidFill>
                <a:ea typeface="方正兰亭大黑_GBK" pitchFamily="2" charset="-122"/>
              </a:rPr>
              <a:t>2 </a:t>
            </a:r>
            <a:r>
              <a:rPr lang="zh-CN" altLang="en-US" sz="3000" dirty="0" smtClean="0">
                <a:solidFill>
                  <a:schemeClr val="bg1"/>
                </a:solidFill>
                <a:ea typeface="方正兰亭大黑_GBK" pitchFamily="2" charset="-122"/>
              </a:rPr>
              <a:t>选择决策方法</a:t>
            </a:r>
            <a:endParaRPr lang="zh-CN" altLang="en-US" sz="3000" dirty="0" smtClean="0">
              <a:solidFill>
                <a:schemeClr val="bg1"/>
              </a:solidFill>
              <a:ea typeface="方正兰亭大黑_GBK" pitchFamily="2" charset="-122"/>
            </a:endParaRPr>
          </a:p>
        </p:txBody>
      </p:sp>
      <p:sp>
        <p:nvSpPr>
          <p:cNvPr id="68625" name="Rectangle 201"/>
          <p:cNvSpPr>
            <a:spLocks noChangeArrowheads="1"/>
          </p:cNvSpPr>
          <p:nvPr/>
        </p:nvSpPr>
        <p:spPr bwMode="auto">
          <a:xfrm>
            <a:off x="6948488" y="2486025"/>
            <a:ext cx="3044825" cy="74613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</a:ln>
        </p:spPr>
        <p:txBody>
          <a:bodyPr anchor="ctr"/>
          <a:lstStyle/>
          <a:p>
            <a:pPr algn="ctr"/>
            <a:endParaRPr lang="id-ID" altLang="zh-CN">
              <a:solidFill>
                <a:schemeClr val="bg1"/>
              </a:solidFill>
            </a:endParaRPr>
          </a:p>
        </p:txBody>
      </p:sp>
      <p:sp>
        <p:nvSpPr>
          <p:cNvPr id="68626" name="Rectangle 203"/>
          <p:cNvSpPr>
            <a:spLocks noChangeArrowheads="1"/>
          </p:cNvSpPr>
          <p:nvPr/>
        </p:nvSpPr>
        <p:spPr bwMode="auto">
          <a:xfrm>
            <a:off x="7405688" y="2486025"/>
            <a:ext cx="3051175" cy="74613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</a:ln>
        </p:spPr>
        <p:txBody>
          <a:bodyPr anchor="ctr"/>
          <a:lstStyle/>
          <a:p>
            <a:pPr algn="ctr"/>
            <a:endParaRPr lang="id-ID" altLang="zh-CN">
              <a:solidFill>
                <a:schemeClr val="bg1"/>
              </a:solidFill>
            </a:endParaRPr>
          </a:p>
        </p:txBody>
      </p:sp>
      <p:sp>
        <p:nvSpPr>
          <p:cNvPr id="68627" name="Rectangle 12"/>
          <p:cNvSpPr>
            <a:spLocks noChangeArrowheads="1"/>
          </p:cNvSpPr>
          <p:nvPr/>
        </p:nvSpPr>
        <p:spPr bwMode="auto">
          <a:xfrm>
            <a:off x="7862888" y="2486025"/>
            <a:ext cx="3436937" cy="74613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</a:ln>
        </p:spPr>
        <p:txBody>
          <a:bodyPr anchor="ctr"/>
          <a:lstStyle/>
          <a:p>
            <a:pPr algn="ctr"/>
            <a:endParaRPr lang="id-ID" altLang="zh-CN">
              <a:solidFill>
                <a:schemeClr val="bg1"/>
              </a:solidFill>
            </a:endParaRPr>
          </a:p>
        </p:txBody>
      </p:sp>
      <p:sp>
        <p:nvSpPr>
          <p:cNvPr id="7180" name="燕尾形 9"/>
          <p:cNvSpPr>
            <a:spLocks noChangeArrowheads="1"/>
          </p:cNvSpPr>
          <p:nvPr/>
        </p:nvSpPr>
        <p:spPr bwMode="auto">
          <a:xfrm>
            <a:off x="623888" y="996950"/>
            <a:ext cx="474662" cy="714375"/>
          </a:xfrm>
          <a:prstGeom prst="chevron">
            <a:avLst>
              <a:gd name="adj" fmla="val 50000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7181" name="燕尾形 9"/>
          <p:cNvSpPr>
            <a:spLocks noChangeArrowheads="1"/>
          </p:cNvSpPr>
          <p:nvPr/>
        </p:nvSpPr>
        <p:spPr bwMode="auto">
          <a:xfrm>
            <a:off x="1017588" y="996950"/>
            <a:ext cx="474662" cy="714375"/>
          </a:xfrm>
          <a:prstGeom prst="chevron">
            <a:avLst>
              <a:gd name="adj" fmla="val 50000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7182" name="燕尾形 9"/>
          <p:cNvSpPr>
            <a:spLocks noChangeArrowheads="1"/>
          </p:cNvSpPr>
          <p:nvPr/>
        </p:nvSpPr>
        <p:spPr bwMode="auto">
          <a:xfrm rot="10800000">
            <a:off x="3754438" y="996950"/>
            <a:ext cx="474662" cy="714375"/>
          </a:xfrm>
          <a:prstGeom prst="chevron">
            <a:avLst>
              <a:gd name="adj" fmla="val 50000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rot="10800000"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7183" name="燕尾形 9"/>
          <p:cNvSpPr>
            <a:spLocks noChangeArrowheads="1"/>
          </p:cNvSpPr>
          <p:nvPr/>
        </p:nvSpPr>
        <p:spPr bwMode="auto">
          <a:xfrm rot="10800000">
            <a:off x="4114800" y="996950"/>
            <a:ext cx="474663" cy="714375"/>
          </a:xfrm>
          <a:prstGeom prst="chevron">
            <a:avLst>
              <a:gd name="adj" fmla="val 50000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rot="10800000"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5622" name="椭圆 80"/>
          <p:cNvSpPr>
            <a:spLocks noChangeArrowheads="1"/>
          </p:cNvSpPr>
          <p:nvPr/>
        </p:nvSpPr>
        <p:spPr bwMode="auto">
          <a:xfrm>
            <a:off x="1726565" y="2485708"/>
            <a:ext cx="3160713" cy="3160712"/>
          </a:xfrm>
          <a:prstGeom prst="ellipse">
            <a:avLst/>
          </a:prstGeom>
          <a:solidFill>
            <a:srgbClr val="0848AF"/>
          </a:solidFill>
          <a:ln w="12700" algn="ctr">
            <a:solidFill>
              <a:schemeClr val="bg1"/>
            </a:solidFill>
            <a:miter lim="800000"/>
          </a:ln>
        </p:spPr>
        <p:txBody>
          <a:bodyPr anchor="ctr"/>
          <a:p>
            <a:pPr algn="ctr" defTabSz="912495"/>
            <a:r>
              <a:rPr lang="zh-CN" altLang="en-US" sz="40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模块</a:t>
            </a:r>
            <a:r>
              <a:rPr lang="en-US" altLang="zh-CN" sz="40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en-US" altLang="zh-CN" sz="40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defTabSz="912495"/>
            <a:r>
              <a:rPr lang="zh-CN" altLang="en-US" sz="40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科学决策</a:t>
            </a:r>
            <a:endParaRPr lang="zh-CN" altLang="en-US" sz="40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732" name="六边形 6"/>
          <p:cNvSpPr>
            <a:spLocks noChangeArrowheads="1"/>
          </p:cNvSpPr>
          <p:nvPr/>
        </p:nvSpPr>
        <p:spPr bwMode="auto">
          <a:xfrm>
            <a:off x="8173720" y="2961005"/>
            <a:ext cx="2506345" cy="1591945"/>
          </a:xfrm>
          <a:prstGeom prst="hexagon">
            <a:avLst>
              <a:gd name="adj" fmla="val 24998"/>
              <a:gd name="vf" fmla="val 115470"/>
            </a:avLst>
          </a:prstGeom>
          <a:solidFill>
            <a:schemeClr val="bg1"/>
          </a:solidFill>
          <a:ln w="25400" algn="ctr">
            <a:noFill/>
            <a:miter lim="800000"/>
          </a:ln>
        </p:spPr>
        <p:txBody>
          <a:bodyPr anchor="ctr"/>
          <a:p>
            <a:pPr algn="ctr" defTabSz="912495"/>
            <a:r>
              <a:rPr lang="zh-CN" altLang="en-US" sz="3200" b="1">
                <a:solidFill>
                  <a:schemeClr val="tx1"/>
                </a:solidFill>
                <a:ea typeface="微软雅黑" panose="020B0503020204020204" pitchFamily="34" charset="-122"/>
              </a:rPr>
              <a:t>决策树法</a:t>
            </a:r>
            <a:endParaRPr lang="zh-CN" altLang="en-US" sz="3200" b="1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4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8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25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6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86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8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8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86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8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8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86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8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8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" grpId="0" animBg="1"/>
      <p:bldP spid="7171" grpId="0" bldLvl="0" animBg="1"/>
      <p:bldP spid="16397" grpId="0"/>
      <p:bldP spid="16398" grpId="0"/>
      <p:bldP spid="7180" grpId="0" animBg="1"/>
      <p:bldP spid="7181" grpId="0" animBg="1"/>
      <p:bldP spid="7182" grpId="0" animBg="1"/>
      <p:bldP spid="7183" grpId="0" animBg="1"/>
      <p:bldP spid="25622" grpId="0" bldLvl="0" animBg="1"/>
      <p:bldP spid="29732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6" name="燕尾形 1"/>
          <p:cNvSpPr>
            <a:spLocks noChangeArrowheads="1"/>
          </p:cNvSpPr>
          <p:nvPr/>
        </p:nvSpPr>
        <p:spPr bwMode="auto">
          <a:xfrm>
            <a:off x="1631950" y="2527300"/>
            <a:ext cx="2447925" cy="2519363"/>
          </a:xfrm>
          <a:prstGeom prst="chevron">
            <a:avLst>
              <a:gd name="adj" fmla="val 32167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3315" name="燕尾形 9"/>
          <p:cNvSpPr>
            <a:spLocks noChangeArrowheads="1"/>
          </p:cNvSpPr>
          <p:nvPr/>
        </p:nvSpPr>
        <p:spPr bwMode="auto">
          <a:xfrm>
            <a:off x="1212850" y="3030538"/>
            <a:ext cx="1006475" cy="1512887"/>
          </a:xfrm>
          <a:prstGeom prst="chevron">
            <a:avLst>
              <a:gd name="adj" fmla="val 50000"/>
            </a:avLst>
          </a:prstGeom>
          <a:solidFill>
            <a:srgbClr val="808080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8" name="燕尾形 2"/>
          <p:cNvSpPr>
            <a:spLocks noChangeArrowheads="1"/>
          </p:cNvSpPr>
          <p:nvPr/>
        </p:nvSpPr>
        <p:spPr bwMode="auto">
          <a:xfrm>
            <a:off x="1080770" y="16891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  <a:endParaRPr lang="en-US" altLang="zh-CN" sz="2800" b="1"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  <a:endParaRPr lang="zh-CN" altLang="en-US" sz="28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323" name="圆角矩形 19"/>
          <p:cNvSpPr>
            <a:spLocks noChangeArrowheads="1"/>
          </p:cNvSpPr>
          <p:nvPr/>
        </p:nvSpPr>
        <p:spPr bwMode="auto">
          <a:xfrm>
            <a:off x="5978208" y="1969453"/>
            <a:ext cx="5133975" cy="1296987"/>
          </a:xfrm>
          <a:prstGeom prst="roundRect">
            <a:avLst>
              <a:gd name="adj" fmla="val 0"/>
            </a:avLst>
          </a:prstGeom>
          <a:solidFill>
            <a:srgbClr val="808080"/>
          </a:solidFill>
          <a:ln w="25400" algn="ctr">
            <a:solidFill>
              <a:schemeClr val="bg1"/>
            </a:solidFill>
            <a:round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3324" name="TextBox 6"/>
          <p:cNvSpPr txBox="1">
            <a:spLocks noChangeArrowheads="1"/>
          </p:cNvSpPr>
          <p:nvPr/>
        </p:nvSpPr>
        <p:spPr bwMode="auto">
          <a:xfrm>
            <a:off x="6309360" y="4826635"/>
            <a:ext cx="4389755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R="0" algn="l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掌握沟通的含义及内容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3325" name="圆角矩形 19"/>
          <p:cNvSpPr>
            <a:spLocks noChangeArrowheads="1"/>
          </p:cNvSpPr>
          <p:nvPr/>
        </p:nvSpPr>
        <p:spPr bwMode="auto">
          <a:xfrm>
            <a:off x="5936933" y="4231323"/>
            <a:ext cx="5133975" cy="1296987"/>
          </a:xfrm>
          <a:prstGeom prst="roundRect">
            <a:avLst>
              <a:gd name="adj" fmla="val 0"/>
            </a:avLst>
          </a:prstGeom>
          <a:solidFill>
            <a:srgbClr val="808080"/>
          </a:solidFill>
          <a:ln w="25400" algn="ctr">
            <a:solidFill>
              <a:schemeClr val="bg1"/>
            </a:solidFill>
            <a:round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3326" name="TextBox 6"/>
          <p:cNvSpPr txBox="1">
            <a:spLocks noChangeArrowheads="1"/>
          </p:cNvSpPr>
          <p:nvPr/>
        </p:nvSpPr>
        <p:spPr bwMode="auto">
          <a:xfrm>
            <a:off x="6575108" y="3660458"/>
            <a:ext cx="3887787" cy="5708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能进行有效沟通</a:t>
            </a:r>
            <a:endParaRPr lang="en-US" altLang="zh-CN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82" name="Line 46"/>
          <p:cNvSpPr>
            <a:spLocks noChangeShapeType="1"/>
          </p:cNvSpPr>
          <p:nvPr/>
        </p:nvSpPr>
        <p:spPr bwMode="auto">
          <a:xfrm flipV="1">
            <a:off x="4093210" y="2527935"/>
            <a:ext cx="1885315" cy="1261745"/>
          </a:xfrm>
          <a:prstGeom prst="line">
            <a:avLst/>
          </a:prstGeom>
          <a:noFill/>
          <a:ln w="31750">
            <a:solidFill>
              <a:srgbClr val="3C78CE"/>
            </a:solidFill>
            <a:prstDash val="sysDot"/>
            <a:round/>
            <a:headEnd type="diamond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283" name="Line 47"/>
          <p:cNvSpPr>
            <a:spLocks noChangeShapeType="1"/>
          </p:cNvSpPr>
          <p:nvPr/>
        </p:nvSpPr>
        <p:spPr bwMode="auto">
          <a:xfrm>
            <a:off x="4008755" y="3789680"/>
            <a:ext cx="1969135" cy="1256665"/>
          </a:xfrm>
          <a:prstGeom prst="line">
            <a:avLst/>
          </a:prstGeom>
          <a:noFill/>
          <a:ln w="31750">
            <a:solidFill>
              <a:srgbClr val="3C78CE"/>
            </a:solidFill>
            <a:prstDash val="sysDot"/>
            <a:round/>
            <a:headEnd type="diamond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286" name="AutoShape 50"/>
          <p:cNvSpPr>
            <a:spLocks noChangeArrowheads="1"/>
          </p:cNvSpPr>
          <p:nvPr/>
        </p:nvSpPr>
        <p:spPr bwMode="auto">
          <a:xfrm>
            <a:off x="6180138" y="3855720"/>
            <a:ext cx="4676775" cy="504825"/>
          </a:xfrm>
          <a:prstGeom prst="hexagon">
            <a:avLst>
              <a:gd name="adj" fmla="val 0"/>
              <a:gd name="vf" fmla="val 115470"/>
            </a:avLst>
          </a:prstGeom>
          <a:solidFill>
            <a:srgbClr val="0848AF"/>
          </a:solidFill>
          <a:ln w="25400">
            <a:solidFill>
              <a:schemeClr val="bg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88" name="AutoShape 52"/>
          <p:cNvSpPr>
            <a:spLocks noChangeArrowheads="1"/>
          </p:cNvSpPr>
          <p:nvPr/>
        </p:nvSpPr>
        <p:spPr bwMode="auto">
          <a:xfrm>
            <a:off x="6206808" y="1687513"/>
            <a:ext cx="4676775" cy="504825"/>
          </a:xfrm>
          <a:prstGeom prst="hexagon">
            <a:avLst>
              <a:gd name="adj" fmla="val 0"/>
              <a:gd name="vf" fmla="val 115470"/>
            </a:avLst>
          </a:prstGeom>
          <a:solidFill>
            <a:srgbClr val="0848AF"/>
          </a:solidFill>
          <a:ln w="25400">
            <a:solidFill>
              <a:schemeClr val="bg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37" name="TextBox 6"/>
          <p:cNvSpPr txBox="1">
            <a:spLocks noChangeArrowheads="1"/>
          </p:cNvSpPr>
          <p:nvPr/>
        </p:nvSpPr>
        <p:spPr bwMode="auto">
          <a:xfrm>
            <a:off x="7686675" y="1621790"/>
            <a:ext cx="2188210" cy="5708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b="1" dirty="0">
                <a:solidFill>
                  <a:schemeClr val="bg1"/>
                </a:solidFill>
                <a:sym typeface="+mn-ea"/>
              </a:rPr>
              <a:t>知识目标</a:t>
            </a:r>
            <a:endParaRPr lang="zh-CN" altLang="en-US" sz="2400" b="1" dirty="0">
              <a:solidFill>
                <a:schemeClr val="bg1"/>
              </a:solidFill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3338" name="TextBox 6"/>
          <p:cNvSpPr txBox="1">
            <a:spLocks noChangeArrowheads="1"/>
          </p:cNvSpPr>
          <p:nvPr/>
        </p:nvSpPr>
        <p:spPr bwMode="auto">
          <a:xfrm>
            <a:off x="2568575" y="3068638"/>
            <a:ext cx="1152525" cy="12915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3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  <a:endParaRPr lang="zh-CN" altLang="en-US" sz="30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p>
            <a:pPr algn="l"/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  <a:endParaRPr lang="en-US" altLang="zh-CN" sz="2800" b="1">
              <a:solidFill>
                <a:schemeClr val="tx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" name="TextBox 6"/>
          <p:cNvSpPr txBox="1">
            <a:spLocks noChangeArrowheads="1"/>
          </p:cNvSpPr>
          <p:nvPr/>
        </p:nvSpPr>
        <p:spPr bwMode="auto">
          <a:xfrm>
            <a:off x="7607935" y="3822700"/>
            <a:ext cx="2160588" cy="5708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p>
            <a:pPr>
              <a:lnSpc>
                <a:spcPct val="130000"/>
              </a:lnSpc>
            </a:pPr>
            <a:r>
              <a:rPr lang="zh-CN" altLang="en-US" sz="2400" b="1" dirty="0">
                <a:solidFill>
                  <a:schemeClr val="bg1"/>
                </a:solidFill>
                <a:sym typeface="+mn-ea"/>
              </a:rPr>
              <a:t>能力目标</a:t>
            </a:r>
            <a:endParaRPr lang="zh-CN" altLang="en-US" sz="2400" b="1" dirty="0">
              <a:solidFill>
                <a:schemeClr val="bg1"/>
              </a:solidFill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6299835" y="2387600"/>
            <a:ext cx="4776470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p>
            <a:pPr marR="0" algn="l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掌握决策树法的内容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6323965" y="4478020"/>
            <a:ext cx="4389755" cy="5708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能够绘制决策树图并会计算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  <p:bldP spid="13315" grpId="0" animBg="1"/>
      <p:bldP spid="11268" grpId="0" bldLvl="0" animBg="1"/>
      <p:bldP spid="13323" grpId="0" bldLvl="0" animBg="1"/>
      <p:bldP spid="13324" grpId="0"/>
      <p:bldP spid="13325" grpId="0" bldLvl="0" animBg="1"/>
      <p:bldP spid="13326" grpId="0"/>
      <p:bldP spid="11282" grpId="0" bldLvl="0" animBg="1"/>
      <p:bldP spid="11283" grpId="0" bldLvl="0" animBg="1"/>
      <p:bldP spid="11286" grpId="0" bldLvl="0" animBg="1"/>
      <p:bldP spid="11288" grpId="0" bldLvl="0" animBg="1"/>
      <p:bldP spid="13337" grpId="0"/>
      <p:bldP spid="13338" grpId="0"/>
      <p:bldP spid="2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8" name="燕尾形 2"/>
          <p:cNvSpPr>
            <a:spLocks noChangeArrowheads="1"/>
          </p:cNvSpPr>
          <p:nvPr/>
        </p:nvSpPr>
        <p:spPr bwMode="auto">
          <a:xfrm>
            <a:off x="4646930" y="16764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  <a:endParaRPr lang="en-US" altLang="zh-CN" sz="2800" b="1"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  <a:endParaRPr lang="zh-CN" altLang="en-US" sz="28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p>
            <a:pPr algn="l"/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  <a:endParaRPr lang="en-US" altLang="zh-CN" sz="2800" b="1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9" name="Text Box 15"/>
          <p:cNvSpPr txBox="1">
            <a:spLocks noChangeArrowheads="1"/>
          </p:cNvSpPr>
          <p:nvPr/>
        </p:nvSpPr>
        <p:spPr bwMode="auto">
          <a:xfrm>
            <a:off x="6765722" y="1015585"/>
            <a:ext cx="850795" cy="80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p>
            <a:pPr algn="ctr"/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  <a:endParaRPr lang="en-US" altLang="zh-CN" sz="2400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936365" y="1015365"/>
            <a:ext cx="23755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ko-KR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决策的含义</a:t>
            </a:r>
            <a:endParaRPr lang="zh-CN" altLang="ko-KR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圆角矩形 5"/>
          <p:cNvSpPr/>
          <p:nvPr/>
        </p:nvSpPr>
        <p:spPr bwMode="auto">
          <a:xfrm>
            <a:off x="4290060" y="1083310"/>
            <a:ext cx="2812415" cy="671830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 w="28575" cap="flat" cmpd="sng" algn="ctr">
            <a:noFill/>
            <a:prstDash val="solid"/>
            <a:miter lim="800000"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txBody>
          <a:bodyPr lIns="68543" tIns="34272" rIns="68543" bIns="34272" anchor="ctr"/>
          <a:p>
            <a:pPr algn="ctr">
              <a:defRPr/>
            </a:pPr>
            <a:endParaRPr lang="zh-CN" altLang="en-US" ker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146675" y="1158240"/>
            <a:ext cx="161925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ko-KR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决策树</a:t>
            </a:r>
            <a:endParaRPr lang="zh-CN" altLang="ko-KR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435" name="文本占位符 18434"/>
          <p:cNvSpPr>
            <a:spLocks noGrp="1"/>
          </p:cNvSpPr>
          <p:nvPr/>
        </p:nvSpPr>
        <p:spPr>
          <a:xfrm>
            <a:off x="2209800" y="2049145"/>
            <a:ext cx="833882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45720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7430" lvl="1" indent="-45593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033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1323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60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b="1" dirty="0">
                <a:solidFill>
                  <a:srgbClr val="009900"/>
                </a:solidFill>
              </a:rPr>
              <a:t>       </a:t>
            </a:r>
            <a:r>
              <a:rPr lang="ko-KR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风险型决策一般常用决策树，决策树的基本原理也是以</a:t>
            </a:r>
            <a:r>
              <a:rPr lang="ko-KR" altLang="en-US" sz="2800" dirty="0">
                <a:solidFill>
                  <a:srgbClr val="0848A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决策收益计算</a:t>
            </a:r>
            <a:r>
              <a:rPr lang="ko-KR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为依据进行选优决策。所不同的是，决策树是一种图解方式，对分析复杂问题较为实用。</a:t>
            </a:r>
            <a:endParaRPr lang="ko-KR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ldLvl="0" animBg="1"/>
      <p:bldP spid="39" grpId="0" bldLvl="0" animBg="1"/>
      <p:bldP spid="6" grpId="0" bldLvl="0" animBg="1"/>
      <p:bldP spid="6" grpId="1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9" name="文本占位符 19458"/>
          <p:cNvSpPr>
            <a:spLocks noGrp="1"/>
          </p:cNvSpPr>
          <p:nvPr>
            <p:ph type="body" idx="1"/>
          </p:nvPr>
        </p:nvSpPr>
        <p:spPr>
          <a:xfrm>
            <a:off x="1770380" y="2031365"/>
            <a:ext cx="9118600" cy="4091305"/>
          </a:xfrm>
        </p:spPr>
        <p:txBody>
          <a:bodyPr/>
          <a:p>
            <a:pPr marL="0" indent="0">
              <a:buNone/>
            </a:pPr>
            <a:r>
              <a:rPr lang="en-US" altLang="zh-CN" b="1" dirty="0">
                <a:solidFill>
                  <a:srgbClr val="660066"/>
                </a:solidFill>
              </a:rPr>
              <a:t>     </a:t>
            </a:r>
            <a:r>
              <a:rPr lang="zh-CN" altLang="en-US" b="1" dirty="0">
                <a:solidFill>
                  <a:srgbClr val="660066"/>
                </a:solidFill>
              </a:rPr>
              <a:t>决策树的构成有四个要素：决策点、方案枝、状态结点和概率枝。</a:t>
            </a:r>
            <a:endParaRPr lang="zh-CN" altLang="en-US" b="1">
              <a:solidFill>
                <a:srgbClr val="660066"/>
              </a:solidFill>
            </a:endParaRPr>
          </a:p>
        </p:txBody>
      </p:sp>
      <p:sp>
        <p:nvSpPr>
          <p:cNvPr id="19460" name="文本框 19459"/>
          <p:cNvSpPr txBox="1"/>
          <p:nvPr/>
        </p:nvSpPr>
        <p:spPr>
          <a:xfrm>
            <a:off x="3124200" y="4295775"/>
            <a:ext cx="438150" cy="101473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000" b="1" dirty="0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决</a:t>
            </a:r>
            <a:endParaRPr lang="zh-CN" altLang="en-US" sz="2000" b="1" dirty="0">
              <a:solidFill>
                <a:srgbClr val="660066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sz="2000" b="1" dirty="0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策</a:t>
            </a:r>
            <a:endParaRPr lang="zh-CN" altLang="en-US" sz="2000" b="1" dirty="0">
              <a:solidFill>
                <a:srgbClr val="660066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sz="2000" b="1" dirty="0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点</a:t>
            </a:r>
            <a:endParaRPr lang="zh-CN" altLang="en-US" sz="2000" b="1">
              <a:solidFill>
                <a:srgbClr val="660066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9461" name="直接连接符 19460"/>
          <p:cNvSpPr/>
          <p:nvPr/>
        </p:nvSpPr>
        <p:spPr>
          <a:xfrm>
            <a:off x="3124200" y="4343400"/>
            <a:ext cx="0" cy="9906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9462" name="直接连接符 19461"/>
          <p:cNvSpPr/>
          <p:nvPr/>
        </p:nvSpPr>
        <p:spPr>
          <a:xfrm>
            <a:off x="3124200" y="4343400"/>
            <a:ext cx="3810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9463" name="直接连接符 19462"/>
          <p:cNvSpPr/>
          <p:nvPr/>
        </p:nvSpPr>
        <p:spPr>
          <a:xfrm>
            <a:off x="3505200" y="4343400"/>
            <a:ext cx="0" cy="9906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9464" name="直接连接符 19463"/>
          <p:cNvSpPr/>
          <p:nvPr/>
        </p:nvSpPr>
        <p:spPr>
          <a:xfrm>
            <a:off x="3124200" y="5334000"/>
            <a:ext cx="3810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9465" name="直接连接符 19464"/>
          <p:cNvSpPr/>
          <p:nvPr/>
        </p:nvSpPr>
        <p:spPr>
          <a:xfrm flipV="1">
            <a:off x="3505200" y="4114800"/>
            <a:ext cx="1600200" cy="6096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9466" name="直接连接符 19465"/>
          <p:cNvSpPr/>
          <p:nvPr/>
        </p:nvSpPr>
        <p:spPr>
          <a:xfrm>
            <a:off x="3505200" y="4953000"/>
            <a:ext cx="1600200" cy="5334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9467" name="椭圆 19466"/>
          <p:cNvSpPr/>
          <p:nvPr/>
        </p:nvSpPr>
        <p:spPr>
          <a:xfrm>
            <a:off x="5105400" y="3886200"/>
            <a:ext cx="304800" cy="3810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9468" name="椭圆 19467"/>
          <p:cNvSpPr/>
          <p:nvPr/>
        </p:nvSpPr>
        <p:spPr>
          <a:xfrm>
            <a:off x="5105400" y="5334000"/>
            <a:ext cx="304800" cy="3810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9469" name="直接连接符 19468"/>
          <p:cNvSpPr/>
          <p:nvPr/>
        </p:nvSpPr>
        <p:spPr>
          <a:xfrm>
            <a:off x="5410200" y="4038600"/>
            <a:ext cx="18288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9470" name="直接连接符 19469"/>
          <p:cNvSpPr/>
          <p:nvPr/>
        </p:nvSpPr>
        <p:spPr>
          <a:xfrm>
            <a:off x="5410200" y="5562600"/>
            <a:ext cx="17526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9471" name="直接连接符 19470"/>
          <p:cNvSpPr/>
          <p:nvPr/>
        </p:nvSpPr>
        <p:spPr>
          <a:xfrm flipV="1">
            <a:off x="5410200" y="3657600"/>
            <a:ext cx="1828800" cy="3048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9472" name="直接连接符 19471"/>
          <p:cNvSpPr/>
          <p:nvPr/>
        </p:nvSpPr>
        <p:spPr>
          <a:xfrm flipV="1">
            <a:off x="5410200" y="5181600"/>
            <a:ext cx="1752600" cy="3048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9473" name="直接连接符 19472"/>
          <p:cNvSpPr/>
          <p:nvPr/>
        </p:nvSpPr>
        <p:spPr>
          <a:xfrm>
            <a:off x="5410200" y="4114800"/>
            <a:ext cx="1905000" cy="3810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9474" name="直接连接符 19473"/>
          <p:cNvSpPr/>
          <p:nvPr/>
        </p:nvSpPr>
        <p:spPr>
          <a:xfrm>
            <a:off x="5410200" y="5638800"/>
            <a:ext cx="1752600" cy="3810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9475" name="文本框 19474"/>
          <p:cNvSpPr txBox="1"/>
          <p:nvPr/>
        </p:nvSpPr>
        <p:spPr>
          <a:xfrm>
            <a:off x="3810000" y="3962400"/>
            <a:ext cx="1066800" cy="3987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000" b="1" dirty="0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方案枝</a:t>
            </a:r>
            <a:endParaRPr lang="zh-CN" altLang="en-US" sz="2000" b="1">
              <a:solidFill>
                <a:srgbClr val="660066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9476" name="文本框 19475"/>
          <p:cNvSpPr txBox="1"/>
          <p:nvPr/>
        </p:nvSpPr>
        <p:spPr>
          <a:xfrm>
            <a:off x="4654550" y="4953000"/>
            <a:ext cx="1203960" cy="39878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000" b="1" dirty="0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状态结点</a:t>
            </a:r>
            <a:endParaRPr lang="zh-CN" altLang="en-US" sz="2000" b="1">
              <a:solidFill>
                <a:srgbClr val="660066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9477" name="文本框 19476"/>
          <p:cNvSpPr txBox="1"/>
          <p:nvPr/>
        </p:nvSpPr>
        <p:spPr>
          <a:xfrm>
            <a:off x="6172200" y="3352800"/>
            <a:ext cx="948690" cy="39878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000" b="1" dirty="0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概率枝</a:t>
            </a:r>
            <a:endParaRPr lang="zh-CN" altLang="en-US" sz="2000" b="1">
              <a:solidFill>
                <a:srgbClr val="660066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" name="灯片编号占位符 1"/>
          <p:cNvSpPr/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>
                <a:latin typeface="Times New Roman" panose="02020603050405020304" pitchFamily="18" charset="0"/>
              </a:rPr>
            </a:fld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" name="圆角矩形 5"/>
          <p:cNvSpPr/>
          <p:nvPr/>
        </p:nvSpPr>
        <p:spPr bwMode="auto">
          <a:xfrm>
            <a:off x="4248785" y="780415"/>
            <a:ext cx="3693795" cy="671830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 w="28575" cap="flat" cmpd="sng" algn="ctr">
            <a:noFill/>
            <a:prstDash val="solid"/>
            <a:miter lim="800000"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txBody>
          <a:bodyPr lIns="68543" tIns="34272" rIns="68543" bIns="34272" anchor="ctr"/>
          <a:p>
            <a:pPr algn="l"/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  </a:t>
            </a:r>
            <a:r>
              <a:rPr lang="zh-CN" altLang="ko-KR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决策树的构成</a:t>
            </a:r>
            <a:endParaRPr lang="zh-CN" altLang="ko-KR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push/>
      </p:transition>
    </mc:Choice>
    <mc:Fallback>
      <p:transition>
        <p:pu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6" grpId="1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8" name="燕尾形 2"/>
          <p:cNvSpPr>
            <a:spLocks noChangeArrowheads="1"/>
          </p:cNvSpPr>
          <p:nvPr/>
        </p:nvSpPr>
        <p:spPr bwMode="auto">
          <a:xfrm>
            <a:off x="4646930" y="16764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  <a:endParaRPr lang="en-US" altLang="zh-CN" sz="2800" b="1"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  <a:endParaRPr lang="zh-CN" altLang="en-US" sz="28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p>
            <a:pPr algn="l"/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  <a:endParaRPr lang="en-US" altLang="zh-CN" sz="2800" b="1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9" name="Text Box 15"/>
          <p:cNvSpPr txBox="1">
            <a:spLocks noChangeArrowheads="1"/>
          </p:cNvSpPr>
          <p:nvPr/>
        </p:nvSpPr>
        <p:spPr bwMode="auto">
          <a:xfrm>
            <a:off x="6765722" y="1015585"/>
            <a:ext cx="850795" cy="80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p>
            <a:pPr algn="ctr"/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  <a:endParaRPr lang="en-US" altLang="zh-CN" sz="2400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936365" y="1015365"/>
            <a:ext cx="23755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ko-KR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决策的含义</a:t>
            </a:r>
            <a:endParaRPr lang="zh-CN" altLang="ko-KR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圆角矩形 5"/>
          <p:cNvSpPr/>
          <p:nvPr/>
        </p:nvSpPr>
        <p:spPr bwMode="auto">
          <a:xfrm>
            <a:off x="4289425" y="865505"/>
            <a:ext cx="2812415" cy="671830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 w="28575" cap="flat" cmpd="sng" algn="ctr">
            <a:noFill/>
            <a:prstDash val="solid"/>
            <a:miter lim="800000"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txBody>
          <a:bodyPr lIns="68543" tIns="34272" rIns="68543" bIns="34272" anchor="ctr"/>
          <a:p>
            <a:pPr algn="ctr">
              <a:defRPr/>
            </a:pPr>
            <a:endParaRPr lang="zh-CN" altLang="en-US" ker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886325" y="940435"/>
            <a:ext cx="161925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ko-KR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决策树法</a:t>
            </a:r>
            <a:endParaRPr lang="zh-CN" altLang="ko-KR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2474278" y="1721168"/>
            <a:ext cx="6985000" cy="3887195"/>
          </a:xfrm>
          <a:prstGeom prst="rect">
            <a:avLst/>
          </a:prstGeom>
          <a:solidFill>
            <a:srgbClr val="CCFFFF"/>
          </a:solidFill>
          <a:ln w="9525" cap="flat" cmpd="sng">
            <a:solidFill>
              <a:srgbClr val="FF00FF"/>
            </a:solidFill>
            <a:miter lim="800000"/>
          </a:ln>
          <a:effectLst/>
        </p:spPr>
        <p:txBody>
          <a:bodyPr anchor="ctr">
            <a:spAutoFit/>
          </a:bodyPr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000" b="1" i="0" u="none" strike="noStrike" kern="1200" cap="none" spc="0" normalizeH="0" baseline="0" noProof="0">
              <a:ln>
                <a:noFill/>
              </a:ln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黑体" panose="02010609060101010101" charset="-122"/>
              <a:cs typeface="+mn-cs"/>
            </a:endParaRPr>
          </a:p>
        </p:txBody>
      </p:sp>
      <p:pic>
        <p:nvPicPr>
          <p:cNvPr id="39942" name="Picture 7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94928" y="1906575"/>
            <a:ext cx="6480810" cy="3518286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4774883" y="5608994"/>
            <a:ext cx="2640965" cy="5219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p>
            <a:pPr marR="0" defTabSz="914400"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kern="1200" cap="none" spc="0" normalizeH="0" baseline="0" noProof="0" dirty="0">
                <a:solidFill>
                  <a:srgbClr val="3C78CE"/>
                </a:solidFill>
                <a:latin typeface="Arial" panose="020B0604020202020204" pitchFamily="34" charset="0"/>
                <a:ea typeface="黑体" panose="02010609060101010101" charset="-122"/>
                <a:cs typeface="+mn-cs"/>
              </a:rPr>
              <a:t>决策树结构图</a:t>
            </a:r>
            <a:endParaRPr kumimoji="0" lang="zh-CN" altLang="en-US" sz="2800" kern="1200" cap="none" spc="0" normalizeH="0" baseline="0" noProof="0" dirty="0">
              <a:solidFill>
                <a:srgbClr val="3C78C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黑体" panose="02010609060101010101" charset="-122"/>
              <a:cs typeface="+mn-cs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ldLvl="0" animBg="1"/>
      <p:bldP spid="39" grpId="0" bldLvl="0" animBg="1"/>
      <p:bldP spid="6" grpId="0" bldLvl="0" animBg="1"/>
      <p:bldP spid="6" grpId="1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8" name="燕尾形 2"/>
          <p:cNvSpPr>
            <a:spLocks noChangeArrowheads="1"/>
          </p:cNvSpPr>
          <p:nvPr/>
        </p:nvSpPr>
        <p:spPr bwMode="auto">
          <a:xfrm>
            <a:off x="4646930" y="16764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  <a:endParaRPr lang="en-US" altLang="zh-CN" sz="2800" b="1"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  <a:endParaRPr lang="zh-CN" altLang="en-US" sz="28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p>
            <a:pPr algn="l"/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  <a:endParaRPr lang="en-US" altLang="zh-CN" sz="2800" b="1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9" name="Text Box 15"/>
          <p:cNvSpPr txBox="1">
            <a:spLocks noChangeArrowheads="1"/>
          </p:cNvSpPr>
          <p:nvPr/>
        </p:nvSpPr>
        <p:spPr bwMode="auto">
          <a:xfrm>
            <a:off x="6765722" y="1015585"/>
            <a:ext cx="850795" cy="80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p>
            <a:pPr algn="ctr"/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  <a:endParaRPr lang="en-US" altLang="zh-CN" sz="2400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936365" y="1015365"/>
            <a:ext cx="23755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ko-KR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决策的含义</a:t>
            </a:r>
            <a:endParaRPr lang="zh-CN" altLang="ko-KR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圆角矩形 5"/>
          <p:cNvSpPr/>
          <p:nvPr/>
        </p:nvSpPr>
        <p:spPr bwMode="auto">
          <a:xfrm>
            <a:off x="3936365" y="865505"/>
            <a:ext cx="4048125" cy="828675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 w="28575" cap="flat" cmpd="sng" algn="ctr">
            <a:noFill/>
            <a:prstDash val="solid"/>
            <a:miter lim="800000"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txBody>
          <a:bodyPr lIns="68543" tIns="34272" rIns="68543" bIns="34272" anchor="ctr"/>
          <a:p>
            <a:pPr algn="ctr">
              <a:defRPr/>
            </a:pPr>
            <a:endParaRPr lang="zh-CN" altLang="en-US" ker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434205" y="1015365"/>
            <a:ext cx="332359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ko-KR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决策树的计算方法</a:t>
            </a:r>
            <a:endParaRPr lang="zh-CN" altLang="ko-KR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483" name="文本占位符 20482"/>
          <p:cNvSpPr>
            <a:spLocks noGrp="1"/>
          </p:cNvSpPr>
          <p:nvPr/>
        </p:nvSpPr>
        <p:spPr>
          <a:xfrm>
            <a:off x="1212850" y="1823085"/>
            <a:ext cx="10029825" cy="458152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45720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7430" lvl="1" indent="-45593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033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1323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60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00"/>
              </a:lnSpc>
              <a:spcBef>
                <a:spcPts val="0"/>
              </a:spcBef>
              <a:buNone/>
            </a:pPr>
            <a:r>
              <a:rPr lang="en-US" altLang="zh-CN" sz="2400" b="1" dirty="0">
                <a:solidFill>
                  <a:srgbClr val="000000"/>
                </a:solidFill>
              </a:rPr>
              <a:t>       </a:t>
            </a:r>
            <a:r>
              <a:rPr lang="ko-KR" altLang="en-US" sz="2400" dirty="0">
                <a:solidFill>
                  <a:srgbClr val="0848A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A绘制树形图</a:t>
            </a:r>
            <a:r>
              <a:rPr lang="ko-KR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。程序是从左向右分层展开。绘制树形图的前提是对决策条件进行细致分析，确定有哪些方案可供决策时选择，以及各种方案的实施会发生哪几种自然状态，然后展开其方案枝、状态结点和概率枝。</a:t>
            </a:r>
            <a:endParaRPr lang="ko-KR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ts val="3300"/>
              </a:lnSpc>
              <a:spcBef>
                <a:spcPts val="0"/>
              </a:spcBef>
              <a:buNone/>
            </a:pPr>
            <a:r>
              <a:rPr lang="ko-KR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ko-KR" altLang="en-US" sz="2400" dirty="0">
                <a:solidFill>
                  <a:srgbClr val="0848A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B计算期望值</a:t>
            </a:r>
            <a:r>
              <a:rPr lang="ko-KR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。程序是从右向左依次进行。首先将每种自然状态的收益值分别乘以各自概率枝上的概率，再乘以决策有效期限，最后将概率枝上的值相加，标于状态结点上。</a:t>
            </a:r>
            <a:endParaRPr lang="ko-KR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ts val="3300"/>
              </a:lnSpc>
              <a:spcBef>
                <a:spcPts val="0"/>
              </a:spcBef>
              <a:buNone/>
            </a:pPr>
            <a:r>
              <a:rPr lang="ko-KR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ko-KR" altLang="en-US" sz="2400" dirty="0">
                <a:solidFill>
                  <a:srgbClr val="0848A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C剪枝决策</a:t>
            </a:r>
            <a:r>
              <a:rPr lang="ko-KR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比较各方案的收益值，如果方案实施有费用发生，则应将状态结点值减去方案费用再进行比较，凡是期望值小的方案枝一律减掉，最后只剩下一条贯穿始终的方案枝，其期望值最大，将此最大值标于决策点上，即为最佳方案。</a:t>
            </a:r>
            <a:endParaRPr lang="ko-KR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charRg st="0" end="10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3">
                                            <p:txEl>
                                              <p:charRg st="0" end="10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3">
                                            <p:txEl>
                                              <p:charRg st="0" end="10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charRg st="102" end="18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83">
                                            <p:txEl>
                                              <p:charRg st="102" end="18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83">
                                            <p:txEl>
                                              <p:charRg st="102" end="18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charRg st="187" end="30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83">
                                            <p:txEl>
                                              <p:charRg st="187" end="30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483">
                                            <p:txEl>
                                              <p:charRg st="187" end="30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ldLvl="0" animBg="1"/>
      <p:bldP spid="39" grpId="0" bldLvl="0" animBg="1"/>
      <p:bldP spid="6" grpId="0" bldLvl="0" animBg="1"/>
      <p:bldP spid="6" grpId="1" bldLvl="0" animBg="1"/>
      <p:bldP spid="2048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8" name="燕尾形 2"/>
          <p:cNvSpPr>
            <a:spLocks noChangeArrowheads="1"/>
          </p:cNvSpPr>
          <p:nvPr/>
        </p:nvSpPr>
        <p:spPr bwMode="auto">
          <a:xfrm>
            <a:off x="4646930" y="16764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  <a:endParaRPr lang="en-US" altLang="zh-CN" sz="2800" b="1"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  <a:endParaRPr lang="zh-CN" altLang="en-US" sz="28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p>
            <a:pPr algn="l"/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  <a:endParaRPr lang="en-US" altLang="zh-CN" sz="2800" b="1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9" name="Text Box 15"/>
          <p:cNvSpPr txBox="1">
            <a:spLocks noChangeArrowheads="1"/>
          </p:cNvSpPr>
          <p:nvPr/>
        </p:nvSpPr>
        <p:spPr bwMode="auto">
          <a:xfrm>
            <a:off x="6765722" y="1015585"/>
            <a:ext cx="850795" cy="80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p>
            <a:pPr algn="ctr"/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  <a:endParaRPr lang="en-US" altLang="zh-CN" sz="2400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936365" y="1015365"/>
            <a:ext cx="23755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ko-KR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决策的含义</a:t>
            </a:r>
            <a:endParaRPr lang="zh-CN" altLang="ko-KR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圆角矩形 5"/>
          <p:cNvSpPr/>
          <p:nvPr/>
        </p:nvSpPr>
        <p:spPr bwMode="auto">
          <a:xfrm>
            <a:off x="195580" y="866775"/>
            <a:ext cx="2812415" cy="671830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 w="28575" cap="flat" cmpd="sng" algn="ctr">
            <a:noFill/>
            <a:prstDash val="solid"/>
            <a:miter lim="800000"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txBody>
          <a:bodyPr lIns="68543" tIns="34272" rIns="68543" bIns="34272" anchor="ctr"/>
          <a:p>
            <a:pPr algn="ctr">
              <a:defRPr/>
            </a:pPr>
            <a:endParaRPr lang="zh-CN" altLang="en-US" ker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883920" y="940435"/>
            <a:ext cx="161925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ko-KR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决策树法</a:t>
            </a:r>
            <a:endParaRPr lang="zh-CN" altLang="ko-KR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72215" name="矩形 1072214"/>
          <p:cNvSpPr/>
          <p:nvPr/>
        </p:nvSpPr>
        <p:spPr>
          <a:xfrm>
            <a:off x="73025" y="1870075"/>
            <a:ext cx="12045315" cy="1200150"/>
          </a:xfrm>
          <a:prstGeom prst="rect">
            <a:avLst/>
          </a:prstGeom>
          <a:noFill/>
          <a:ln w="0">
            <a:noFill/>
          </a:ln>
        </p:spPr>
        <p:txBody>
          <a:bodyPr wrap="square" lIns="90000" tIns="46800" rIns="90000" bIns="46800" anchor="ctr">
            <a:spAutoFit/>
          </a:bodyPr>
          <a:p>
            <a:pPr algn="l"/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【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例</a:t>
            </a:r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】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某企业计划建一个机械化养鸡场，决策方案有两个：一是投资</a:t>
            </a:r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100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万元建一个规模较大的场，另一个是投资</a:t>
            </a:r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30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万元建一个规模较小的场，使用期都是</a:t>
            </a:r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10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年。未来市场状况及每年盈亏额如表所示，问如何决策？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endParaRPr lang="en-US" altLang="zh-CN" sz="24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72296" name="矩形 1072295"/>
          <p:cNvSpPr/>
          <p:nvPr/>
        </p:nvSpPr>
        <p:spPr>
          <a:xfrm>
            <a:off x="635" y="3021965"/>
            <a:ext cx="11387455" cy="1323340"/>
          </a:xfrm>
          <a:prstGeom prst="rect">
            <a:avLst/>
          </a:prstGeom>
          <a:noFill/>
          <a:ln w="0">
            <a:noFill/>
          </a:ln>
        </p:spPr>
        <p:txBody>
          <a:bodyPr wrap="square" lIns="90000" tIns="46800" rIns="90000" bIns="46800" anchor="ctr">
            <a:spAutoFit/>
          </a:bodyPr>
          <a:p>
            <a:pPr indent="254000" algn="l"/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解：根据以上资料画决策树图，见图</a:t>
            </a: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.     </a:t>
            </a: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计算期望值。</a:t>
            </a:r>
            <a:endParaRPr lang="zh-CN" altLang="en-US" sz="2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254000" algn="l"/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结点</a:t>
            </a: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：</a:t>
            </a:r>
            <a:r>
              <a:rPr lang="en-US" altLang="zh-CN" sz="2000" i="1">
                <a:latin typeface="Times New Roman" panose="02020603050405020304" pitchFamily="18" charset="0"/>
                <a:ea typeface="宋体" panose="02010600030101010101" pitchFamily="2" charset="-122"/>
              </a:rPr>
              <a:t>EV</a:t>
            </a:r>
            <a:r>
              <a:rPr lang="en-US" altLang="zh-CN" sz="2000" i="1" dirty="0">
                <a:latin typeface="Times New Roman" panose="02020603050405020304" pitchFamily="18" charset="0"/>
                <a:ea typeface="宋体" panose="02010600030101010101" pitchFamily="2" charset="-122"/>
              </a:rPr>
              <a:t> </a:t>
            </a: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大场</a:t>
            </a: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=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 </a:t>
            </a: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25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 </a:t>
            </a: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× 0.7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 </a:t>
            </a: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× 10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 </a:t>
            </a: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+ (−2)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 </a:t>
            </a: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× 0.3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 </a:t>
            </a: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× 10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 </a:t>
            </a: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− 100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 </a:t>
            </a: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=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 </a:t>
            </a: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69</a:t>
            </a:r>
            <a:endParaRPr lang="en-US" altLang="zh-CN" sz="2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254000" algn="l"/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结点</a:t>
            </a: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3:	</a:t>
            </a:r>
            <a:r>
              <a:rPr lang="en-US" altLang="zh-CN" sz="2000" i="1">
                <a:latin typeface="Times New Roman" panose="02020603050405020304" pitchFamily="18" charset="0"/>
                <a:ea typeface="宋体" panose="02010600030101010101" pitchFamily="2" charset="-122"/>
              </a:rPr>
              <a:t>EV</a:t>
            </a: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小场</a:t>
            </a:r>
            <a:r>
              <a:rPr lang="en-US" altLang="zh-CN" sz="2000" i="1" dirty="0">
                <a:latin typeface="Times New Roman" panose="02020603050405020304" pitchFamily="18" charset="0"/>
                <a:ea typeface="宋体" panose="02010600030101010101" pitchFamily="2" charset="-122"/>
              </a:rPr>
              <a:t> </a:t>
            </a: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=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 </a:t>
            </a: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7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 </a:t>
            </a: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× 0.7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 </a:t>
            </a: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× 10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 </a:t>
            </a: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+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 </a:t>
            </a: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 </a:t>
            </a: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× 0.3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 </a:t>
            </a: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× 10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 </a:t>
            </a: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− 30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 </a:t>
            </a: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=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 </a:t>
            </a: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28</a:t>
            </a:r>
            <a:endParaRPr lang="en-US" altLang="zh-CN" sz="20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254000" algn="l"/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剪枝选优，应选大场。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endParaRPr lang="en-US" altLang="zh-CN" sz="2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pic>
        <p:nvPicPr>
          <p:cNvPr id="1072297" name="Picture 3" descr="040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647950" y="4214495"/>
            <a:ext cx="6638290" cy="2526030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1072295" name="表格 1072294"/>
          <p:cNvGraphicFramePr/>
          <p:nvPr/>
        </p:nvGraphicFramePr>
        <p:xfrm>
          <a:off x="6466205" y="765175"/>
          <a:ext cx="5346700" cy="1104900"/>
        </p:xfrm>
        <a:graphic>
          <a:graphicData uri="http://schemas.openxmlformats.org/drawingml/2006/table">
            <a:tbl>
              <a:tblPr/>
              <a:tblGrid>
                <a:gridCol w="1246505"/>
                <a:gridCol w="730250"/>
                <a:gridCol w="1595120"/>
                <a:gridCol w="1774825"/>
              </a:tblGrid>
              <a:tr h="36830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800" b="1" dirty="0">
                          <a:latin typeface="Times New Roman" panose="02020603050405020304" pitchFamily="18" charset="0"/>
                          <a:ea typeface="黑体" panose="02010609060101010101" charset="-122"/>
                        </a:rPr>
                        <a:t>自然状态</a:t>
                      </a:r>
                      <a:endParaRPr lang="zh-CN" altLang="en-US" sz="1800" b="1" dirty="0">
                        <a:latin typeface="Times New Roman" panose="02020603050405020304" pitchFamily="18" charset="0"/>
                        <a:ea typeface="楷体" panose="02010609060101010101" pitchFamily="49" charset="-122"/>
                      </a:endParaRPr>
                    </a:p>
                  </a:txBody>
                  <a:tcPr marL="90000" marR="90000" marT="46800" marB="468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800" b="1" dirty="0">
                          <a:latin typeface="Times New Roman" panose="02020603050405020304" pitchFamily="18" charset="0"/>
                          <a:ea typeface="黑体" panose="02010609060101010101" charset="-122"/>
                        </a:rPr>
                        <a:t>概率</a:t>
                      </a:r>
                      <a:endParaRPr lang="zh-CN" altLang="en-US" sz="1800" b="1" dirty="0">
                        <a:latin typeface="Times New Roman" panose="02020603050405020304" pitchFamily="18" charset="0"/>
                        <a:ea typeface="楷体" panose="02010609060101010101" pitchFamily="49" charset="-122"/>
                      </a:endParaRPr>
                    </a:p>
                  </a:txBody>
                  <a:tcPr marL="90000" marR="90000" marT="46800" marB="468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800" b="1" dirty="0">
                          <a:latin typeface="Times New Roman" panose="02020603050405020304" pitchFamily="18" charset="0"/>
                          <a:ea typeface="黑体" panose="02010609060101010101" charset="-122"/>
                        </a:rPr>
                        <a:t>大场每年盈亏</a:t>
                      </a:r>
                      <a:endParaRPr lang="zh-CN" altLang="en-US" sz="1800" b="1" dirty="0">
                        <a:latin typeface="Times New Roman" panose="02020603050405020304" pitchFamily="18" charset="0"/>
                        <a:ea typeface="楷体" panose="02010609060101010101" pitchFamily="49" charset="-122"/>
                      </a:endParaRPr>
                    </a:p>
                  </a:txBody>
                  <a:tcPr marL="90000" marR="90000" marT="46800" marB="468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800" b="1" dirty="0">
                          <a:latin typeface="Times New Roman" panose="02020603050405020304" pitchFamily="18" charset="0"/>
                          <a:ea typeface="黑体" panose="02010609060101010101" charset="-122"/>
                        </a:rPr>
                        <a:t>小场每年盈亏</a:t>
                      </a:r>
                      <a:endParaRPr lang="zh-CN" altLang="en-US" sz="1800" b="1" dirty="0">
                        <a:latin typeface="Times New Roman" panose="02020603050405020304" pitchFamily="18" charset="0"/>
                        <a:ea typeface="楷体" panose="02010609060101010101" pitchFamily="49" charset="-122"/>
                      </a:endParaRPr>
                    </a:p>
                  </a:txBody>
                  <a:tcPr marL="90000" marR="90000" marT="46800" marB="468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zh-CN" altLang="en-US" sz="18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销路好</a:t>
                      </a:r>
                      <a:endParaRPr lang="zh-CN" altLang="en-US" sz="1800" b="1" dirty="0">
                        <a:latin typeface="Times New Roman" panose="02020603050405020304" pitchFamily="18" charset="0"/>
                        <a:ea typeface="楷体" panose="02010609060101010101" pitchFamily="49" charset="-122"/>
                      </a:endParaRPr>
                    </a:p>
                  </a:txBody>
                  <a:tcPr marL="90000" marR="90000" marT="46800" marB="46800">
                    <a:lnL w="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0.7</a:t>
                      </a:r>
                      <a:endParaRPr lang="en-US" altLang="zh-CN" sz="1800" b="1">
                        <a:latin typeface="Times New Roman" panose="02020603050405020304" pitchFamily="18" charset="0"/>
                        <a:ea typeface="楷体" panose="02010609060101010101" pitchFamily="49" charset="-122"/>
                      </a:endParaRPr>
                    </a:p>
                  </a:txBody>
                  <a:tcPr marL="90000" marR="90000" marT="46800" marB="468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25</a:t>
                      </a:r>
                      <a:endParaRPr lang="en-US" altLang="zh-CN" sz="1800" b="1">
                        <a:latin typeface="Times New Roman" panose="02020603050405020304" pitchFamily="18" charset="0"/>
                        <a:ea typeface="楷体" panose="02010609060101010101" pitchFamily="49" charset="-122"/>
                      </a:endParaRPr>
                    </a:p>
                  </a:txBody>
                  <a:tcPr marL="90000" marR="90000" marT="46800" marB="468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7</a:t>
                      </a:r>
                      <a:endParaRPr lang="en-US" altLang="zh-CN" sz="1800" b="1">
                        <a:latin typeface="Times New Roman" panose="02020603050405020304" pitchFamily="18" charset="0"/>
                        <a:ea typeface="楷体" panose="02010609060101010101" pitchFamily="49" charset="-122"/>
                      </a:endParaRPr>
                    </a:p>
                  </a:txBody>
                  <a:tcPr marL="90000" marR="90000" marT="46800" marB="468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zh-CN" altLang="en-US" sz="18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销路差</a:t>
                      </a:r>
                      <a:endParaRPr lang="zh-CN" altLang="en-US" sz="1800" b="1" dirty="0">
                        <a:latin typeface="Times New Roman" panose="02020603050405020304" pitchFamily="18" charset="0"/>
                        <a:ea typeface="楷体" panose="02010609060101010101" pitchFamily="49" charset="-122"/>
                      </a:endParaRPr>
                    </a:p>
                  </a:txBody>
                  <a:tcPr marL="90000" marR="90000" marT="46800" marB="46800">
                    <a:lnL w="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0.3</a:t>
                      </a:r>
                      <a:endParaRPr lang="en-US" altLang="zh-CN" sz="1800" b="1">
                        <a:latin typeface="Times New Roman" panose="02020603050405020304" pitchFamily="18" charset="0"/>
                        <a:ea typeface="楷体" panose="02010609060101010101" pitchFamily="49" charset="-122"/>
                      </a:endParaRPr>
                    </a:p>
                  </a:txBody>
                  <a:tcPr marL="90000" marR="90000" marT="46800" marB="468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8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−</a:t>
                      </a:r>
                      <a:r>
                        <a:rPr lang="en-US" altLang="zh-CN" sz="1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endParaRPr lang="en-US" altLang="zh-CN" sz="1800" b="1">
                        <a:latin typeface="Times New Roman" panose="02020603050405020304" pitchFamily="18" charset="0"/>
                        <a:ea typeface="楷体" panose="02010609060101010101" pitchFamily="49" charset="-122"/>
                      </a:endParaRPr>
                    </a:p>
                  </a:txBody>
                  <a:tcPr marL="90000" marR="90000" marT="46800" marB="468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endParaRPr lang="en-US" altLang="zh-CN" sz="1800" b="1">
                        <a:latin typeface="Times New Roman" panose="02020603050405020304" pitchFamily="18" charset="0"/>
                        <a:ea typeface="楷体" panose="02010609060101010101" pitchFamily="49" charset="-122"/>
                      </a:endParaRPr>
                    </a:p>
                  </a:txBody>
                  <a:tcPr marL="90000" marR="90000" marT="46800" marB="468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ldLvl="0" animBg="1"/>
      <p:bldP spid="39" grpId="0" bldLvl="0" animBg="1"/>
      <p:bldP spid="6" grpId="0" bldLvl="0" animBg="1"/>
      <p:bldP spid="6" grpId="1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8" name="燕尾形 2"/>
          <p:cNvSpPr>
            <a:spLocks noChangeArrowheads="1"/>
          </p:cNvSpPr>
          <p:nvPr/>
        </p:nvSpPr>
        <p:spPr bwMode="auto">
          <a:xfrm>
            <a:off x="8182610" y="16764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  <a:endParaRPr lang="en-US" altLang="zh-CN" sz="2800" b="1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  <a:endParaRPr lang="zh-CN" altLang="en-US" sz="28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p>
            <a:pPr algn="l"/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  <a:endParaRPr lang="en-US" altLang="zh-CN" sz="2800" b="1">
              <a:solidFill>
                <a:schemeClr val="tx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888922" y="1122845"/>
            <a:ext cx="2088232" cy="337185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明 年 工 作 计 划</a:t>
            </a:r>
            <a:endParaRPr lang="zh-CN" altLang="en-US" sz="16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12850" y="2747010"/>
            <a:ext cx="1678940" cy="2879725"/>
          </a:xfrm>
          <a:prstGeom prst="rect">
            <a:avLst/>
          </a:prstGeom>
        </p:spPr>
      </p:pic>
      <p:sp>
        <p:nvSpPr>
          <p:cNvPr id="5" name="副标题 2"/>
          <p:cNvSpPr>
            <a:spLocks noGrp="1"/>
          </p:cNvSpPr>
          <p:nvPr/>
        </p:nvSpPr>
        <p:spPr>
          <a:xfrm>
            <a:off x="4082415" y="2607945"/>
            <a:ext cx="4265295" cy="11798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3"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3"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cs typeface="+mn-cs"/>
              </a:rPr>
              <a:t>决 策 树 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法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ChangeArrowheads="1"/>
          </p:cNvSpPr>
          <p:nvPr/>
        </p:nvSpPr>
        <p:spPr bwMode="auto">
          <a:xfrm rot="16200000" flipV="1">
            <a:off x="6270578" y="-267172"/>
            <a:ext cx="69850" cy="6742113"/>
          </a:xfrm>
          <a:prstGeom prst="rect">
            <a:avLst/>
          </a:prstGeom>
          <a:solidFill>
            <a:srgbClr val="808080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en-US" altLang="zh-CN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5124" name="文本框 52"/>
          <p:cNvSpPr txBox="1">
            <a:spLocks noChangeArrowheads="1"/>
          </p:cNvSpPr>
          <p:nvPr/>
        </p:nvSpPr>
        <p:spPr bwMode="auto">
          <a:xfrm>
            <a:off x="4039684" y="1974324"/>
            <a:ext cx="4459384" cy="10156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6000" b="1" dirty="0" smtClean="0">
                <a:latin typeface="Britannic Bold" pitchFamily="34" charset="0"/>
                <a:ea typeface="微软雅黑" panose="020B0503020204020204" pitchFamily="34" charset="-122"/>
              </a:rPr>
              <a:t>谢谢观看</a:t>
            </a:r>
            <a:endParaRPr lang="zh-CN" altLang="en-US" sz="6000" b="1" dirty="0">
              <a:latin typeface="Britannic Bold" pitchFamily="34" charset="0"/>
              <a:ea typeface="微软雅黑" panose="020B0503020204020204" pitchFamily="34" charset="-122"/>
            </a:endParaRPr>
          </a:p>
        </p:txBody>
      </p:sp>
      <p:sp>
        <p:nvSpPr>
          <p:cNvPr id="5125" name="Rectangle 7"/>
          <p:cNvSpPr>
            <a:spLocks noChangeArrowheads="1"/>
          </p:cNvSpPr>
          <p:nvPr/>
        </p:nvSpPr>
        <p:spPr bwMode="auto">
          <a:xfrm>
            <a:off x="5529533" y="3229899"/>
            <a:ext cx="1452880" cy="398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000" b="1" dirty="0">
                <a:ea typeface="微软雅黑" panose="020B0503020204020204" pitchFamily="34" charset="-122"/>
              </a:rPr>
              <a:t>管理学基础</a:t>
            </a:r>
            <a:endParaRPr lang="zh-CN" altLang="en-US" sz="2000" b="1" dirty="0"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011" y="4581158"/>
            <a:ext cx="2623932" cy="239051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924" y="4467487"/>
            <a:ext cx="2692400" cy="239051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0496" y="4602975"/>
            <a:ext cx="1332740" cy="2390514"/>
          </a:xfrm>
          <a:prstGeom prst="rect">
            <a:avLst/>
          </a:prstGeom>
        </p:spPr>
      </p:pic>
    </p:spTree>
    <p:custDataLst>
      <p:tags r:id="rId4"/>
    </p:custData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299"/>
                            </p:stCondLst>
                            <p:childTnLst>
                              <p:par>
                                <p:cTn id="1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ldLvl="0" animBg="1"/>
      <p:bldP spid="5124" grpId="0"/>
      <p:bldP spid="5125" grpId="0"/>
    </p:bldLst>
  </p:timing>
</p:sld>
</file>

<file path=ppt/tags/tag1.xml><?xml version="1.0" encoding="utf-8"?>
<p:tagLst xmlns:p="http://schemas.openxmlformats.org/presentationml/2006/main">
  <p:tag name="TIMING" val="|0.7|1|0.6|0.6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主题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1040</Words>
  <Application>WPS 演示</Application>
  <PresentationFormat>自定义</PresentationFormat>
  <Paragraphs>151</Paragraphs>
  <Slides>9</Slides>
  <Notes>40</Notes>
  <HiddenSlides>0</HiddenSlides>
  <MMClips>1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6" baseType="lpstr">
      <vt:lpstr>Arial</vt:lpstr>
      <vt:lpstr>宋体</vt:lpstr>
      <vt:lpstr>Wingdings</vt:lpstr>
      <vt:lpstr>Calibri</vt:lpstr>
      <vt:lpstr>Times New Roman</vt:lpstr>
      <vt:lpstr>方正正大黑简体</vt:lpstr>
      <vt:lpstr>方正兰亭大黑_GBK</vt:lpstr>
      <vt:lpstr>微软雅黑</vt:lpstr>
      <vt:lpstr>Impact</vt:lpstr>
      <vt:lpstr>黑体</vt:lpstr>
      <vt:lpstr>楷体</vt:lpstr>
      <vt:lpstr>Wingdings 3</vt:lpstr>
      <vt:lpstr>Britannic Bold</vt:lpstr>
      <vt:lpstr>Arial Unicode MS</vt:lpstr>
      <vt:lpstr>Symbol</vt:lpstr>
      <vt:lpstr>Segoe Print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hl81829782</Company>
  <LinksUpToDate>false</LinksUpToDate>
  <SharedDoc>false</SharedDoc>
  <HyperlinksChanged>false</HyperlinksChanged>
  <AppVersion>14.0000</AppVersion>
  <Manager>hl81829782</Manager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</dc:title>
  <dc:creator/>
  <cp:lastModifiedBy>燕尾蝶</cp:lastModifiedBy>
  <cp:revision>1980</cp:revision>
  <dcterms:created xsi:type="dcterms:W3CDTF">2016-01-13T14:39:00Z</dcterms:created>
  <dcterms:modified xsi:type="dcterms:W3CDTF">2018-01-24T04:02:53Z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2052-10.1.0.6929</vt:lpwstr>
  </property>
</Properties>
</file>