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360" r:id="rId3"/>
    <p:sldId id="307" r:id="rId5"/>
    <p:sldId id="466" r:id="rId6"/>
    <p:sldId id="444" r:id="rId7"/>
    <p:sldId id="467" r:id="rId8"/>
    <p:sldId id="470" r:id="rId9"/>
    <p:sldId id="471" r:id="rId10"/>
    <p:sldId id="418" r:id="rId1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8AF"/>
    <a:srgbClr val="FFFFFF"/>
    <a:srgbClr val="3C78CE"/>
    <a:srgbClr val="FF8500"/>
    <a:srgbClr val="CD1F06"/>
    <a:srgbClr val="CB1003"/>
    <a:srgbClr val="A50021"/>
    <a:srgbClr val="08489B"/>
    <a:srgbClr val="054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195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hyperlink" Target="http://wiki.mbalib.com/w/index.php?title=%E8%AE%A1%E5%88%92%E6%96%B9%E6%B3%95&amp;action=edit" TargetMode="External"/><Relationship Id="rId3" Type="http://schemas.openxmlformats.org/officeDocument/2006/relationships/hyperlink" Target="http://wiki.mbalib.com/wiki/%E4%B8%AD%E6%9C%9F%E8%AE%A1%E5%88%92" TargetMode="External"/><Relationship Id="rId2" Type="http://schemas.openxmlformats.org/officeDocument/2006/relationships/hyperlink" Target="http://wiki.mbalib.com/wiki/%E7%9F%AD%E6%9C%9F%E8%AE%A1%E5%88%92" TargetMode="External"/><Relationship Id="rId1" Type="http://schemas.openxmlformats.org/officeDocument/2006/relationships/hyperlink" Target="http://wiki.mbalib.com/wiki/%E8%AE%A1%E5%88%9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://baike.baidu.com/view/3167262.htm" TargetMode="External"/><Relationship Id="rId1" Type="http://schemas.openxmlformats.org/officeDocument/2006/relationships/hyperlink" Target="http://baike.baidu.com/view/862923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619874" y="993117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549015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2 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制定企业计划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编制计划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7862570" y="2961005"/>
            <a:ext cx="3133725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sz="3200" b="1">
                <a:solidFill>
                  <a:schemeClr val="tx1"/>
                </a:solidFill>
                <a:ea typeface="微软雅黑" panose="020B0503020204020204" pitchFamily="34" charset="-122"/>
              </a:rPr>
              <a:t>滚动计划法</a:t>
            </a:r>
            <a:endParaRPr lang="zh-CN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bldLvl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945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299835" y="2387600"/>
            <a:ext cx="47764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掌握滚动计划法的内容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207125" y="4543425"/>
            <a:ext cx="4789170" cy="10502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学会编制并运用滚动计划法</a:t>
            </a:r>
            <a:endParaRPr lang="zh-CN" altLang="en-US" sz="2400" dirty="0">
              <a:solidFill>
                <a:srgbClr val="663300"/>
              </a:solidFill>
              <a:latin typeface="黑体" panose="02010609060101010101" charset="-122"/>
            </a:endParaRPr>
          </a:p>
          <a:p>
            <a:pPr>
              <a:lnSpc>
                <a:spcPct val="130000"/>
              </a:lnSpc>
            </a:pP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208915" y="940435"/>
            <a:ext cx="281241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1945" y="940435"/>
            <a:ext cx="23215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滚动计划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副标题 2"/>
          <p:cNvSpPr>
            <a:spLocks noGrp="1"/>
          </p:cNvSpPr>
          <p:nvPr/>
        </p:nvSpPr>
        <p:spPr>
          <a:xfrm>
            <a:off x="321945" y="1889125"/>
            <a:ext cx="8424545" cy="30803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130000"/>
              </a:lnSpc>
              <a:buClr>
                <a:schemeClr val="hlink"/>
              </a:buClr>
              <a:buSzTx/>
              <a:buNone/>
            </a:pP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滚动计划法是按照“</a:t>
            </a:r>
            <a:r>
              <a:rPr lang="zh-CN" sz="2800" smtClean="0">
                <a:ln>
                  <a:noFill/>
                </a:ln>
                <a:solidFill>
                  <a:srgbClr val="0848AF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近细远粗</a:t>
            </a: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”的原则制定一定时期内的</a:t>
            </a: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hlinkClick r:id="rId1" tooltip="计划"/>
              </a:rPr>
              <a:t>计划</a:t>
            </a: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，然后按照计划的执行情况和环境变化（内外部环境），调整和修订未来的计划，并逐期向前推移，使</a:t>
            </a: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hlinkClick r:id="rId2" tooltip="短期计划"/>
              </a:rPr>
              <a:t>短期计划</a:t>
            </a: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和</a:t>
            </a: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hlinkClick r:id="rId3" tooltip="中期计划"/>
              </a:rPr>
              <a:t>中期计划</a:t>
            </a: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结合起来的一种</a:t>
            </a: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  <a:hlinkClick r:id="rId4" tooltip="计划方法"/>
              </a:rPr>
              <a:t>计划方法</a:t>
            </a: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sz="280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</a:endParaRPr>
          </a:p>
          <a:p>
            <a:pPr algn="l" eaLnBrk="0" hangingPunct="0">
              <a:lnSpc>
                <a:spcPct val="130000"/>
              </a:lnSpc>
              <a:buClr>
                <a:schemeClr val="hlink"/>
              </a:buClr>
              <a:buSzTx/>
              <a:buNone/>
            </a:pPr>
            <a:endParaRPr lang="zh-CN" sz="240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</a:endParaRPr>
          </a:p>
          <a:p>
            <a:pPr algn="l" eaLnBrk="0" hangingPunct="0">
              <a:lnSpc>
                <a:spcPct val="130000"/>
              </a:lnSpc>
              <a:buClr>
                <a:schemeClr val="hlink"/>
              </a:buClr>
              <a:buSzTx/>
              <a:buNone/>
            </a:pPr>
            <a:r>
              <a:rPr lang="zh-CN" sz="280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简言之，它是一种定期修订未来计划的方法。</a:t>
            </a:r>
            <a:endParaRPr lang="zh-CN" sz="280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</a:endParaRPr>
          </a:p>
          <a:p>
            <a:endParaRPr lang="zh-CN" sz="240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8636635" y="1704975"/>
          <a:ext cx="2940050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3848100" imgH="5478780" progId="MS_ClipArt_Gallery.2">
                  <p:embed/>
                </p:oleObj>
              </mc:Choice>
              <mc:Fallback>
                <p:oleObj name="" r:id="rId5" imgW="3848100" imgH="5478780" progId="MS_ClipArt_Gallery.2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36635" y="1704975"/>
                        <a:ext cx="2940050" cy="4184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222250" y="790575"/>
            <a:ext cx="281241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滚动计划法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93285" y="940435"/>
            <a:ext cx="2190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滚动计划法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7895" name="Group 7"/>
          <p:cNvGraphicFramePr>
            <a:graphicFrameLocks noGrp="1"/>
          </p:cNvGraphicFramePr>
          <p:nvPr/>
        </p:nvGraphicFramePr>
        <p:xfrm>
          <a:off x="4693285" y="940435"/>
          <a:ext cx="3527425" cy="1227455"/>
        </p:xfrm>
        <a:graphic>
          <a:graphicData uri="http://schemas.openxmlformats.org/drawingml/2006/table">
            <a:tbl>
              <a:tblPr/>
              <a:tblGrid>
                <a:gridCol w="706438"/>
                <a:gridCol w="706437"/>
                <a:gridCol w="708025"/>
                <a:gridCol w="704850"/>
                <a:gridCol w="701675"/>
              </a:tblGrid>
              <a:tr h="408665">
                <a:tc gridSpan="5"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本期五年计划（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2012—2016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）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08665"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808"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很细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黑体" panose="02010609060101010101" charset="-122"/>
                        </a:rPr>
                        <a:t>较细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一般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较粗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很粗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marT="45746" marB="457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9" name="AutoShape 31"/>
          <p:cNvSpPr>
            <a:spLocks noChangeArrowheads="1"/>
          </p:cNvSpPr>
          <p:nvPr/>
        </p:nvSpPr>
        <p:spPr bwMode="auto">
          <a:xfrm>
            <a:off x="4693285" y="2167573"/>
            <a:ext cx="433388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 cmpd="sng">
            <a:solidFill>
              <a:srgbClr val="CCFF66"/>
            </a:solidFill>
            <a:miter lim="800000"/>
          </a:ln>
          <a:effectLst/>
        </p:spPr>
        <p:txBody>
          <a:bodyPr vert="eaVert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000" b="1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</p:txBody>
      </p:sp>
      <p:sp>
        <p:nvSpPr>
          <p:cNvPr id="37918" name="Text Box 30"/>
          <p:cNvSpPr txBox="1"/>
          <p:nvPr/>
        </p:nvSpPr>
        <p:spPr>
          <a:xfrm>
            <a:off x="3541078" y="2455545"/>
            <a:ext cx="2736850" cy="355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0" hangingPunct="0"/>
            <a:r>
              <a:rPr lang="en-US" altLang="zh-CN" sz="1800" dirty="0">
                <a:solidFill>
                  <a:schemeClr val="tx1"/>
                </a:solidFill>
                <a:latin typeface="黑体" panose="02010609060101010101" charset="-122"/>
              </a:rPr>
              <a:t>2012</a:t>
            </a:r>
            <a:r>
              <a:rPr lang="zh-CN" altLang="en-US" sz="1800" dirty="0">
                <a:solidFill>
                  <a:schemeClr val="tx1"/>
                </a:solidFill>
                <a:latin typeface="黑体" panose="02010609060101010101" charset="-122"/>
              </a:rPr>
              <a:t>年实际完成情况</a:t>
            </a:r>
            <a:endParaRPr lang="zh-CN" altLang="en-US" sz="1800" dirty="0">
              <a:solidFill>
                <a:schemeClr val="tx1"/>
              </a:solidFill>
              <a:latin typeface="黑体" panose="02010609060101010101" charset="-122"/>
            </a:endParaRPr>
          </a:p>
        </p:txBody>
      </p:sp>
      <p:sp>
        <p:nvSpPr>
          <p:cNvPr id="37934" name="AutoShape 46"/>
          <p:cNvSpPr>
            <a:spLocks noChangeArrowheads="1"/>
          </p:cNvSpPr>
          <p:nvPr/>
        </p:nvSpPr>
        <p:spPr bwMode="auto">
          <a:xfrm>
            <a:off x="4646930" y="2810828"/>
            <a:ext cx="433388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 cmpd="sng">
            <a:solidFill>
              <a:srgbClr val="CCFF66"/>
            </a:solidFill>
            <a:miter lim="800000"/>
          </a:ln>
          <a:effectLst/>
        </p:spPr>
        <p:txBody>
          <a:bodyPr vert="eaVert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000" b="1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</p:txBody>
      </p:sp>
      <p:sp>
        <p:nvSpPr>
          <p:cNvPr id="37917" name="Text Box 29"/>
          <p:cNvSpPr txBox="1"/>
          <p:nvPr/>
        </p:nvSpPr>
        <p:spPr>
          <a:xfrm>
            <a:off x="3936365" y="3098800"/>
            <a:ext cx="1703388" cy="641350"/>
          </a:xfrm>
          <a:prstGeom prst="rect">
            <a:avLst/>
          </a:prstGeom>
          <a:solidFill>
            <a:srgbClr val="FFCC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0" hangingPunct="0"/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</a:rPr>
              <a:t>计划与实际之间的差异</a:t>
            </a:r>
            <a:endParaRPr lang="zh-CN" altLang="en-US" sz="18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AutoShape 32"/>
          <p:cNvSpPr>
            <a:spLocks noChangeArrowheads="1"/>
          </p:cNvSpPr>
          <p:nvPr/>
        </p:nvSpPr>
        <p:spPr bwMode="auto">
          <a:xfrm rot="16200000">
            <a:off x="5651183" y="3273425"/>
            <a:ext cx="288925" cy="311150"/>
          </a:xfrm>
          <a:prstGeom prst="downArrow">
            <a:avLst>
              <a:gd name="adj1" fmla="val 50000"/>
              <a:gd name="adj2" fmla="val 26923"/>
            </a:avLst>
          </a:prstGeom>
          <a:solidFill>
            <a:srgbClr val="FF00FF"/>
          </a:solidFill>
          <a:ln w="9525" cmpd="sng">
            <a:solidFill>
              <a:srgbClr val="99CC00"/>
            </a:solidFill>
            <a:miter lim="800000"/>
          </a:ln>
          <a:effectLst/>
        </p:spPr>
        <p:txBody>
          <a:bodyPr vert="eaVert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000" b="1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</p:txBody>
      </p:sp>
      <p:graphicFrame>
        <p:nvGraphicFramePr>
          <p:cNvPr id="37922" name="Group 34"/>
          <p:cNvGraphicFramePr>
            <a:graphicFrameLocks noGrp="1"/>
          </p:cNvGraphicFramePr>
          <p:nvPr/>
        </p:nvGraphicFramePr>
        <p:xfrm>
          <a:off x="5950903" y="2945448"/>
          <a:ext cx="3598545" cy="947420"/>
        </p:xfrm>
        <a:graphic>
          <a:graphicData uri="http://schemas.openxmlformats.org/drawingml/2006/table">
            <a:tbl>
              <a:tblPr/>
              <a:tblGrid>
                <a:gridCol w="1168400"/>
                <a:gridCol w="1009650"/>
                <a:gridCol w="1420495"/>
              </a:tblGrid>
              <a:tr h="408240">
                <a:tc gridSpan="3"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计划修正因素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539497"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差异分析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环境变化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组织方针变化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57" name="AutoShape 69"/>
          <p:cNvSpPr>
            <a:spLocks noChangeArrowheads="1"/>
          </p:cNvSpPr>
          <p:nvPr/>
        </p:nvSpPr>
        <p:spPr bwMode="auto">
          <a:xfrm>
            <a:off x="7287260" y="3892868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 cmpd="sng">
            <a:solidFill>
              <a:srgbClr val="CCFF66"/>
            </a:solidFill>
            <a:miter lim="800000"/>
          </a:ln>
          <a:effectLst/>
        </p:spPr>
        <p:txBody>
          <a:bodyPr vert="eaVert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000" b="1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</p:txBody>
      </p:sp>
      <p:sp>
        <p:nvSpPr>
          <p:cNvPr id="37921" name="Text Box 33"/>
          <p:cNvSpPr txBox="1"/>
          <p:nvPr/>
        </p:nvSpPr>
        <p:spPr>
          <a:xfrm>
            <a:off x="6765608" y="4180840"/>
            <a:ext cx="1517650" cy="312738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0" hangingPunct="0"/>
            <a:r>
              <a:rPr lang="zh-CN" altLang="en-US" sz="1800" dirty="0">
                <a:solidFill>
                  <a:schemeClr val="tx1"/>
                </a:solidFill>
                <a:latin typeface="宋体" panose="02010600030101010101" pitchFamily="2" charset="-122"/>
              </a:rPr>
              <a:t>修订计划</a:t>
            </a:r>
            <a:endParaRPr lang="zh-CN" altLang="en-US" sz="18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37958" name="AutoShape 70"/>
          <p:cNvSpPr>
            <a:spLocks noChangeArrowheads="1"/>
          </p:cNvSpPr>
          <p:nvPr/>
        </p:nvSpPr>
        <p:spPr bwMode="auto">
          <a:xfrm>
            <a:off x="7285038" y="4493578"/>
            <a:ext cx="433388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 cmpd="sng">
            <a:solidFill>
              <a:srgbClr val="CCFF66"/>
            </a:solidFill>
            <a:miter lim="800000"/>
          </a:ln>
          <a:effectLst/>
        </p:spPr>
        <p:txBody>
          <a:bodyPr vert="eaVert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000" b="1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</p:txBody>
      </p:sp>
      <p:graphicFrame>
        <p:nvGraphicFramePr>
          <p:cNvPr id="37935" name="Group 47"/>
          <p:cNvGraphicFramePr>
            <a:graphicFrameLocks noGrp="1"/>
          </p:cNvGraphicFramePr>
          <p:nvPr/>
        </p:nvGraphicFramePr>
        <p:xfrm>
          <a:off x="5761355" y="4781550"/>
          <a:ext cx="3527425" cy="1343025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706438"/>
                <a:gridCol w="706437"/>
                <a:gridCol w="708025"/>
                <a:gridCol w="704850"/>
                <a:gridCol w="701675"/>
              </a:tblGrid>
              <a:tr h="447675">
                <a:tc gridSpan="5"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下期五年计划（2013—2017）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47675"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2013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2014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2015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2016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2017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很细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Calibri" panose="020F0502020204030204" pitchFamily="34" charset="0"/>
                          <a:ea typeface="黑体" panose="02010609060101010101" charset="-122"/>
                        </a:rPr>
                        <a:t>较细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Calibri" panose="020F0502020204030204" pitchFamily="34" charset="0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一般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较粗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FB7B7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4AA2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charset="-122"/>
                        </a:rPr>
                        <a:t>很粗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E4AA2"/>
                        </a:solidFill>
                        <a:effectLst/>
                        <a:latin typeface="宋体" panose="02010600030101010101" pitchFamily="2" charset="-122"/>
                        <a:ea typeface="黑体" panose="0201060906010101010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10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1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1000"/>
                                        <p:tgtEl>
                                          <p:spTgt spid="3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10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1000"/>
                                        <p:tgtEl>
                                          <p:spTgt spid="3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10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  <p:bldP spid="37919" grpId="0" bldLvl="0" animBg="1"/>
      <p:bldP spid="37918" grpId="0" bldLvl="0"/>
      <p:bldP spid="37918" grpId="1" bldLvl="0" animBg="1"/>
      <p:bldP spid="37934" grpId="0" bldLvl="0" animBg="1"/>
      <p:bldP spid="37917" grpId="0" bldLvl="0"/>
      <p:bldP spid="37917" grpId="1" bldLvl="0" animBg="1"/>
      <p:bldP spid="2" grpId="0" bldLvl="0" animBg="1"/>
      <p:bldP spid="37957" grpId="0" bldLvl="0" animBg="1"/>
      <p:bldP spid="37921" grpId="0" bldLvl="0"/>
      <p:bldP spid="37921" grpId="1" bldLvl="0" animBg="1"/>
      <p:bldP spid="3795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208915" y="940435"/>
            <a:ext cx="281241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1945" y="940435"/>
            <a:ext cx="23215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滚动计划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8636635" y="1704975"/>
          <a:ext cx="2940050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3848100" imgH="5478780" progId="MS_ClipArt_Gallery.2">
                  <p:embed/>
                </p:oleObj>
              </mc:Choice>
              <mc:Fallback>
                <p:oleObj name="" r:id="rId1" imgW="3848100" imgH="5478780" progId="MS_ClipArt_Gallery.2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636635" y="1704975"/>
                        <a:ext cx="2940050" cy="4184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内容占位符 2"/>
          <p:cNvSpPr>
            <a:spLocks noGrp="1"/>
          </p:cNvSpPr>
          <p:nvPr/>
        </p:nvSpPr>
        <p:spPr>
          <a:xfrm>
            <a:off x="407219" y="1704757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zh-CN" dirty="0" smtClean="0"/>
              <a:t>        </a:t>
            </a:r>
            <a:r>
              <a:rPr lang="zh-CN" altLang="zh-CN" dirty="0" smtClean="0"/>
              <a:t>▲</a:t>
            </a:r>
            <a:r>
              <a:rPr lang="zh-CN" altLang="zh-CN" dirty="0"/>
              <a:t>优点</a:t>
            </a:r>
            <a:r>
              <a:rPr lang="zh-CN" altLang="zh-CN" dirty="0" smtClean="0"/>
              <a:t>：</a:t>
            </a:r>
            <a:endParaRPr lang="en-US" altLang="zh-CN" dirty="0"/>
          </a:p>
          <a:p>
            <a:pPr>
              <a:buNone/>
            </a:pPr>
            <a:r>
              <a:rPr lang="en-US" altLang="zh-CN" sz="3600" b="1" i="1" dirty="0" smtClean="0">
                <a:solidFill>
                  <a:srgbClr val="FF0000"/>
                </a:solidFill>
              </a:rPr>
              <a:t>        </a:t>
            </a:r>
            <a:r>
              <a:rPr lang="en-US" altLang="zh-CN" b="1" dirty="0" smtClean="0">
                <a:solidFill>
                  <a:srgbClr val="0848AF"/>
                </a:solidFill>
              </a:rPr>
              <a:t>1</a:t>
            </a:r>
            <a:r>
              <a:rPr lang="en-US" altLang="zh-CN" b="1" dirty="0" smtClean="0">
                <a:solidFill>
                  <a:srgbClr val="0848AF"/>
                </a:solidFill>
                <a:ea typeface="宋体" panose="02010600030101010101" pitchFamily="2" charset="-122"/>
              </a:rPr>
              <a:t>.</a:t>
            </a:r>
            <a:r>
              <a:rPr lang="zh-CN" altLang="zh-CN" b="1" dirty="0">
                <a:solidFill>
                  <a:srgbClr val="0848AF"/>
                </a:solidFill>
              </a:rPr>
              <a:t>计划较容易切合实际；</a:t>
            </a:r>
            <a:endParaRPr lang="zh-CN" altLang="zh-CN" b="1" dirty="0">
              <a:solidFill>
                <a:srgbClr val="0848AF"/>
              </a:solidFill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848AF"/>
                </a:solidFill>
              </a:rPr>
              <a:t>         2.</a:t>
            </a:r>
            <a:r>
              <a:rPr lang="zh-CN" altLang="zh-CN" b="1" dirty="0">
                <a:solidFill>
                  <a:srgbClr val="0848AF"/>
                </a:solidFill>
              </a:rPr>
              <a:t>有利于长短计划的衔接；</a:t>
            </a:r>
            <a:endParaRPr lang="zh-CN" altLang="zh-CN" b="1" dirty="0">
              <a:solidFill>
                <a:srgbClr val="0848AF"/>
              </a:solidFill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848AF"/>
                </a:solidFill>
              </a:rPr>
              <a:t>         3.</a:t>
            </a:r>
            <a:r>
              <a:rPr lang="zh-CN" altLang="zh-CN" b="1" dirty="0">
                <a:solidFill>
                  <a:srgbClr val="0848AF"/>
                </a:solidFill>
              </a:rPr>
              <a:t>计划有一定弹性</a:t>
            </a:r>
            <a:r>
              <a:rPr lang="zh-CN" altLang="zh-CN" sz="3600" b="1" i="1" dirty="0" smtClean="0">
                <a:solidFill>
                  <a:srgbClr val="0848AF"/>
                </a:solidFill>
              </a:rPr>
              <a:t>。</a:t>
            </a:r>
            <a:endParaRPr lang="zh-CN" altLang="zh-CN" sz="3600" b="1" i="1" dirty="0" smtClean="0">
              <a:solidFill>
                <a:srgbClr val="0848AF"/>
              </a:solidFill>
            </a:endParaRPr>
          </a:p>
          <a:p>
            <a:pPr>
              <a:buNone/>
            </a:pPr>
            <a:r>
              <a:rPr lang="zh-CN" altLang="en-US" sz="2800" dirty="0" smtClean="0"/>
              <a:t>         </a:t>
            </a:r>
            <a:r>
              <a:rPr lang="zh-CN" altLang="zh-CN" sz="3200" dirty="0"/>
              <a:t> 缺点： </a:t>
            </a:r>
            <a:r>
              <a:rPr lang="zh-CN" altLang="en-US" sz="2800" dirty="0" smtClean="0"/>
              <a:t> </a:t>
            </a:r>
            <a:endParaRPr lang="zh-CN" altLang="en-US" sz="2800" dirty="0" smtClean="0"/>
          </a:p>
          <a:p>
            <a:pPr algn="l">
              <a:buNone/>
            </a:pPr>
            <a:r>
              <a:rPr lang="zh-CN" altLang="en-US" sz="2800" dirty="0" smtClean="0"/>
              <a:t>         </a:t>
            </a:r>
            <a:r>
              <a:rPr lang="en-US" altLang="zh-CN" sz="3200" b="1" dirty="0" smtClean="0">
                <a:solidFill>
                  <a:srgbClr val="0848AF"/>
                </a:solidFill>
              </a:rPr>
              <a:t>1.使计划编制和实施工作的任务量加大</a:t>
            </a:r>
            <a:endParaRPr lang="en-US" altLang="zh-CN" sz="3200" b="1" dirty="0" smtClean="0">
              <a:solidFill>
                <a:srgbClr val="0848AF"/>
              </a:solidFill>
            </a:endParaRPr>
          </a:p>
          <a:p>
            <a:pPr algn="l">
              <a:buNone/>
            </a:pPr>
            <a:r>
              <a:rPr lang="en-US" altLang="zh-CN" sz="3200" b="1" dirty="0" smtClean="0">
                <a:solidFill>
                  <a:srgbClr val="0848AF"/>
                </a:solidFill>
              </a:rPr>
              <a:t>        2.计划缺乏严肃性</a:t>
            </a:r>
            <a:endParaRPr lang="en-US" altLang="zh-CN" sz="3200" b="1" dirty="0" smtClean="0">
              <a:solidFill>
                <a:srgbClr val="0848AF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1945" y="940435"/>
            <a:ext cx="23215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滚动计划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01140" y="1015365"/>
            <a:ext cx="10297160" cy="48615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altLang="zh-CN" sz="2800" smtClean="0">
                <a:ln>
                  <a:noFill/>
                </a:ln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r>
              <a:rPr lang="zh-CN" sz="2800" smtClean="0">
                <a:ln>
                  <a:noFill/>
                </a:ln>
                <a:effectLst/>
                <a:latin typeface="黑体" panose="02010609060101010101" charset="-122"/>
                <a:ea typeface="黑体" panose="02010609060101010101" charset="-122"/>
                <a:sym typeface="+mn-ea"/>
              </a:rPr>
              <a:t>Z</a:t>
            </a:r>
            <a:r>
              <a:rPr lang="zh-CN" altLang="zh-CN" sz="2400" dirty="0">
                <a:sym typeface="+mn-ea"/>
              </a:rPr>
              <a:t>公司是中国东部地区一家知名企业，原有的</a:t>
            </a:r>
            <a:r>
              <a:rPr lang="en-US" altLang="zh-CN" sz="2400" u="sng" dirty="0" err="1">
                <a:sym typeface="+mn-ea"/>
                <a:hlinkClick r:id="rId1"/>
              </a:rPr>
              <a:t>计划管理</a:t>
            </a:r>
            <a:r>
              <a:rPr lang="zh-CN" altLang="zh-CN" sz="2400" dirty="0" smtClean="0">
                <a:sym typeface="+mn-ea"/>
              </a:rPr>
              <a:t>水平低下，粗放管理，</a:t>
            </a:r>
            <a:r>
              <a:rPr lang="zh-CN" altLang="zh-CN" sz="2400" dirty="0">
                <a:sym typeface="+mn-ea"/>
              </a:rPr>
              <a:t>计划管理与公司实际运营情况长期脱节</a:t>
            </a:r>
            <a:r>
              <a:rPr lang="zh-CN" altLang="zh-CN" sz="2400" dirty="0" smtClean="0">
                <a:sym typeface="+mn-ea"/>
              </a:rPr>
              <a:t>。</a:t>
            </a:r>
            <a:r>
              <a:rPr lang="zh-CN" altLang="zh-CN" sz="2400" dirty="0" smtClean="0">
                <a:sym typeface="+mn-ea"/>
              </a:rPr>
              <a:t>在</a:t>
            </a:r>
            <a:r>
              <a:rPr lang="zh-CN" altLang="en-US" sz="2400" dirty="0" smtClean="0">
                <a:sym typeface="+mn-ea"/>
              </a:rPr>
              <a:t>管理咨询公司</a:t>
            </a:r>
            <a:r>
              <a:rPr lang="zh-CN" altLang="zh-CN" sz="2400" dirty="0" smtClean="0">
                <a:sym typeface="+mn-ea"/>
              </a:rPr>
              <a:t>顾问的参与下</a:t>
            </a:r>
            <a:r>
              <a:rPr lang="en-US" altLang="zh-CN" sz="2400" dirty="0">
                <a:sym typeface="+mn-ea"/>
              </a:rPr>
              <a:t>S</a:t>
            </a:r>
            <a:r>
              <a:rPr lang="zh-CN" altLang="zh-CN" sz="2400" dirty="0">
                <a:sym typeface="+mn-ea"/>
              </a:rPr>
              <a:t>公司逐步开始推行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全面滚动计划管理</a:t>
            </a:r>
            <a:r>
              <a:rPr lang="zh-CN" altLang="zh-CN" sz="2400" dirty="0" smtClean="0">
                <a:sym typeface="+mn-ea"/>
              </a:rPr>
              <a:t>。</a:t>
            </a:r>
            <a:endParaRPr lang="en-US" altLang="zh-CN" sz="2400" dirty="0" smtClean="0"/>
          </a:p>
          <a:p>
            <a:endParaRPr lang="zh-CN" altLang="zh-CN" sz="2400" dirty="0"/>
          </a:p>
          <a:p>
            <a:r>
              <a:rPr lang="en-US" altLang="zh-CN" sz="2400" dirty="0">
                <a:sym typeface="+mn-ea"/>
              </a:rPr>
              <a:t>       </a:t>
            </a:r>
            <a:r>
              <a:rPr lang="en-US" altLang="zh-CN" sz="2400" dirty="0" smtClean="0">
                <a:sym typeface="+mn-ea"/>
              </a:rPr>
              <a:t>Z</a:t>
            </a:r>
            <a:r>
              <a:rPr lang="zh-CN" altLang="zh-CN" sz="2400" dirty="0">
                <a:sym typeface="+mn-ea"/>
              </a:rPr>
              <a:t>公司以全面协同量化指标为基础，将各年度分解为</a:t>
            </a:r>
            <a:r>
              <a:rPr lang="en-US" altLang="zh-CN" sz="2400" dirty="0">
                <a:sym typeface="+mn-ea"/>
              </a:rPr>
              <a:t>4</a:t>
            </a:r>
            <a:r>
              <a:rPr lang="zh-CN" altLang="zh-CN" sz="2400" dirty="0">
                <a:sym typeface="+mn-ea"/>
              </a:rPr>
              <a:t>个独立的、相对完整的季度计划，并将其与年度紧密衔接。每年对计划本身进行一次定期</a:t>
            </a:r>
            <a:r>
              <a:rPr lang="zh-CN" altLang="zh-CN" sz="2400" dirty="0" smtClean="0">
                <a:sym typeface="+mn-ea"/>
              </a:rPr>
              <a:t>调整。</a:t>
            </a:r>
            <a:r>
              <a:rPr lang="zh-CN" altLang="en-US" sz="2400" dirty="0" smtClean="0">
                <a:sym typeface="+mn-ea"/>
              </a:rPr>
              <a:t>“</a:t>
            </a:r>
            <a:r>
              <a:rPr lang="zh-CN" altLang="zh-CN" sz="2400" dirty="0" smtClean="0">
                <a:sym typeface="+mn-ea"/>
              </a:rPr>
              <a:t>第一季度</a:t>
            </a:r>
            <a:r>
              <a:rPr lang="zh-CN" altLang="zh-CN" sz="2400" dirty="0">
                <a:sym typeface="+mn-ea"/>
              </a:rPr>
              <a:t>的计划执行完毕后，就立即对</a:t>
            </a:r>
            <a:r>
              <a:rPr lang="zh-CN" altLang="zh-CN" sz="2400" dirty="0">
                <a:solidFill>
                  <a:srgbClr val="00B050"/>
                </a:solidFill>
                <a:sym typeface="+mn-ea"/>
              </a:rPr>
              <a:t>该季度的计划执行情况与原计划</a:t>
            </a:r>
            <a:r>
              <a:rPr lang="zh-CN" altLang="zh-CN" sz="2400" dirty="0">
                <a:sym typeface="+mn-ea"/>
              </a:rPr>
              <a:t>进行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比较分析</a:t>
            </a:r>
            <a:r>
              <a:rPr lang="zh-CN" altLang="zh-CN" sz="2400" dirty="0">
                <a:sym typeface="+mn-ea"/>
              </a:rPr>
              <a:t>。同时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研究、判断企业内外环境的变化情况</a:t>
            </a:r>
            <a:r>
              <a:rPr lang="zh-CN" altLang="zh-CN" sz="2400" dirty="0">
                <a:sym typeface="+mn-ea"/>
              </a:rPr>
              <a:t>，根据统一得出的结论对后三季度的计划和整个跨年度计划进行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相应</a:t>
            </a:r>
            <a:r>
              <a:rPr lang="zh-CN" altLang="zh-CN" sz="2400" dirty="0" smtClean="0">
                <a:solidFill>
                  <a:srgbClr val="FF0000"/>
                </a:solidFill>
                <a:sym typeface="+mn-ea"/>
              </a:rPr>
              <a:t>调整</a:t>
            </a:r>
            <a:r>
              <a:rPr lang="zh-CN" altLang="en-US" sz="2400" dirty="0" smtClean="0">
                <a:sym typeface="+mn-ea"/>
              </a:rPr>
              <a:t>”</a:t>
            </a:r>
            <a:endParaRPr lang="zh-CN" altLang="zh-CN" sz="2400" dirty="0"/>
          </a:p>
          <a:p>
            <a:r>
              <a:rPr lang="en-US" altLang="zh-CN" sz="2400" dirty="0">
                <a:sym typeface="+mn-ea"/>
              </a:rPr>
              <a:t> </a:t>
            </a:r>
            <a:endParaRPr lang="zh-CN" altLang="zh-CN" sz="2400" dirty="0"/>
          </a:p>
          <a:p>
            <a:r>
              <a:rPr lang="zh-CN" altLang="zh-CN" sz="2400" dirty="0">
                <a:sym typeface="+mn-ea"/>
              </a:rPr>
              <a:t>      本年度</a:t>
            </a:r>
            <a:r>
              <a:rPr lang="en-US" altLang="zh-CN" sz="2400" dirty="0">
                <a:sym typeface="+mn-ea"/>
              </a:rPr>
              <a:t>4</a:t>
            </a:r>
            <a:r>
              <a:rPr lang="zh-CN" altLang="zh-CN" sz="2400" dirty="0">
                <a:sym typeface="+mn-ea"/>
              </a:rPr>
              <a:t>个季度计划全部都执行完毕后，下</a:t>
            </a:r>
            <a:r>
              <a:rPr lang="en-US" altLang="zh-CN" sz="2400" u="sng" dirty="0" err="1">
                <a:sym typeface="+mn-ea"/>
                <a:hlinkClick r:id="rId2"/>
              </a:rPr>
              <a:t>年度计划</a:t>
            </a:r>
            <a:r>
              <a:rPr lang="zh-CN" altLang="zh-CN" sz="2400" dirty="0">
                <a:sym typeface="+mn-ea"/>
              </a:rPr>
              <a:t>的周期即时开始，如此周而复始，循环往复。</a:t>
            </a:r>
            <a:endParaRPr lang="zh-CN" altLang="zh-CN" sz="2400" dirty="0"/>
          </a:p>
          <a:p>
            <a:r>
              <a:rPr lang="en-US" altLang="zh-CN" dirty="0">
                <a:sym typeface="+mn-ea"/>
              </a:rPr>
              <a:t> </a:t>
            </a:r>
            <a:endParaRPr lang="zh-CN" altLang="en-US"/>
          </a:p>
        </p:txBody>
      </p:sp>
      <p:sp>
        <p:nvSpPr>
          <p:cNvPr id="8" name="圆角矩形 7"/>
          <p:cNvSpPr/>
          <p:nvPr/>
        </p:nvSpPr>
        <p:spPr bwMode="auto">
          <a:xfrm>
            <a:off x="208915" y="940435"/>
            <a:ext cx="137795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en-US" sz="2800" ker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</a:t>
            </a:r>
            <a:endParaRPr lang="zh-CN" altLang="en-US" sz="2800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8" grpId="0" bldLvl="0" animBg="1"/>
      <p:bldP spid="8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4950" y="2655570"/>
            <a:ext cx="1678940" cy="2879725"/>
          </a:xfrm>
          <a:prstGeom prst="rect">
            <a:avLst/>
          </a:prstGeom>
        </p:spPr>
      </p:pic>
      <p:sp>
        <p:nvSpPr>
          <p:cNvPr id="5" name="副标题 2"/>
          <p:cNvSpPr>
            <a:spLocks noGrp="1"/>
          </p:cNvSpPr>
          <p:nvPr/>
        </p:nvSpPr>
        <p:spPr>
          <a:xfrm>
            <a:off x="4281805" y="2839085"/>
            <a:ext cx="2988945" cy="11798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滚动计划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法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WPS 演示</Application>
  <PresentationFormat>自定义</PresentationFormat>
  <Paragraphs>199</Paragraphs>
  <Slides>8</Slides>
  <Notes>40</Notes>
  <HiddenSlides>0</HiddenSlides>
  <MMClips>1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6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黑体</vt:lpstr>
      <vt:lpstr>Times New Roman</vt:lpstr>
      <vt:lpstr>Wingdings 3</vt:lpstr>
      <vt:lpstr>Britannic Bold</vt:lpstr>
      <vt:lpstr>Arial Unicode MS</vt:lpstr>
      <vt:lpstr>Symbol</vt:lpstr>
      <vt:lpstr>Segoe Print</vt:lpstr>
      <vt:lpstr>Office 主题</vt:lpstr>
      <vt:lpstr>MS_ClipArt_Gallery.2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1999</cp:revision>
  <dcterms:created xsi:type="dcterms:W3CDTF">2016-01-13T14:39:00Z</dcterms:created>
  <dcterms:modified xsi:type="dcterms:W3CDTF">2018-01-24T02:01:35Z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