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3"/>
  </p:handoutMasterIdLst>
  <p:sldIdLst>
    <p:sldId id="360" r:id="rId3"/>
    <p:sldId id="307" r:id="rId5"/>
    <p:sldId id="444" r:id="rId6"/>
    <p:sldId id="431" r:id="rId7"/>
    <p:sldId id="455" r:id="rId8"/>
    <p:sldId id="445" r:id="rId9"/>
    <p:sldId id="452" r:id="rId10"/>
    <p:sldId id="424" r:id="rId11"/>
    <p:sldId id="418" r:id="rId12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78CE"/>
    <a:srgbClr val="FFFFFF"/>
    <a:srgbClr val="FF8500"/>
    <a:srgbClr val="CD1F06"/>
    <a:srgbClr val="CB1003"/>
    <a:srgbClr val="A50021"/>
    <a:srgbClr val="08489B"/>
    <a:srgbClr val="054682"/>
    <a:srgbClr val="0848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63" autoAdjust="0"/>
    <p:restoredTop sz="94660"/>
  </p:normalViewPr>
  <p:slideViewPr>
    <p:cSldViewPr>
      <p:cViewPr>
        <p:scale>
          <a:sx n="66" d="100"/>
          <a:sy n="66" d="100"/>
        </p:scale>
        <p:origin x="-1277" y="-538"/>
      </p:cViewPr>
      <p:guideLst>
        <p:guide orient="horz" pos="1989"/>
        <p:guide pos="383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2580" y="-78"/>
      </p:cViewPr>
      <p:guideLst>
        <p:guide orient="horz" pos="2652"/>
        <p:guide pos="215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4DFFCEE-9117-4569-827D-343A93DDD2D6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B9CFCD2-35DB-4E6F-9B70-D2EE67D0E5A4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0D532F7-9EE9-4116-8F06-B3E96FF78C30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069CC9D-01D8-4B68-87F0-663CB8538CBD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819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22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22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22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22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22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22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22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614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62"/>
          <p:cNvPicPr>
            <a:picLocks noChangeAspect="1"/>
          </p:cNvPicPr>
          <p:nvPr userDrawn="1"/>
        </p:nvPicPr>
        <p:blipFill>
          <a:blip r:embed="rId2">
            <a:lum bright="6000"/>
          </a:blip>
          <a:srcRect t="86078"/>
          <a:stretch>
            <a:fillRect/>
          </a:stretch>
        </p:blipFill>
        <p:spPr bwMode="auto">
          <a:xfrm>
            <a:off x="0" y="6092825"/>
            <a:ext cx="12190413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push/>
      </p:transition>
    </mc:Choice>
    <mc:Fallback>
      <p:transition>
        <p:push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UpDiag">
          <a:fgClr>
            <a:schemeClr val="tx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>
    <mc:Choice xmlns:p14="http://schemas.microsoft.com/office/powerpoint/2010/main" Requires="p14">
      <p:transition p14:dur="500">
        <p:push/>
      </p:transition>
    </mc:Choice>
    <mc:Fallback>
      <p:transition>
        <p:push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3.x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1.xml"/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矩形 1"/>
          <p:cNvSpPr>
            <a:spLocks noChangeArrowheads="1"/>
          </p:cNvSpPr>
          <p:nvPr/>
        </p:nvSpPr>
        <p:spPr bwMode="auto">
          <a:xfrm>
            <a:off x="1539875" y="976313"/>
            <a:ext cx="2141538" cy="741362"/>
          </a:xfrm>
          <a:prstGeom prst="rect">
            <a:avLst/>
          </a:prstGeom>
          <a:solidFill>
            <a:srgbClr val="0848AF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pic>
        <p:nvPicPr>
          <p:cNvPr id="6169" name="Picture 23" descr="11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1809750"/>
            <a:ext cx="6921500" cy="485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矩形 1"/>
          <p:cNvSpPr>
            <a:spLocks noChangeArrowheads="1"/>
          </p:cNvSpPr>
          <p:nvPr/>
        </p:nvSpPr>
        <p:spPr bwMode="auto">
          <a:xfrm>
            <a:off x="6541134" y="976607"/>
            <a:ext cx="5178425" cy="5026025"/>
          </a:xfrm>
          <a:prstGeom prst="rect">
            <a:avLst/>
          </a:prstGeom>
          <a:solidFill>
            <a:srgbClr val="0848AF"/>
          </a:solidFill>
          <a:ln w="25400" algn="ctr">
            <a:solidFill>
              <a:schemeClr val="bg1"/>
            </a:solidFill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6397" name="文本框 7"/>
          <p:cNvSpPr txBox="1">
            <a:spLocks noChangeArrowheads="1"/>
          </p:cNvSpPr>
          <p:nvPr/>
        </p:nvSpPr>
        <p:spPr bwMode="auto">
          <a:xfrm>
            <a:off x="1391920" y="993140"/>
            <a:ext cx="2289810" cy="7067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just"/>
            <a:r>
              <a:rPr lang="en-US" altLang="zh-CN" sz="4000" dirty="0" smtClean="0">
                <a:solidFill>
                  <a:schemeClr val="bg1"/>
                </a:solidFill>
                <a:latin typeface="方正正大黑简体" pitchFamily="2" charset="-122"/>
                <a:ea typeface="方正正大黑简体" pitchFamily="2" charset="-122"/>
              </a:rPr>
              <a:t> </a:t>
            </a:r>
            <a:r>
              <a:rPr lang="zh-CN" altLang="en-US" sz="2800" dirty="0" smtClean="0">
                <a:solidFill>
                  <a:schemeClr val="bg1"/>
                </a:solidFill>
                <a:latin typeface="方正正大黑简体" pitchFamily="2" charset="-122"/>
                <a:ea typeface="方正正大黑简体" pitchFamily="2" charset="-122"/>
              </a:rPr>
              <a:t>知识点位置</a:t>
            </a:r>
            <a:endParaRPr lang="zh-CN" altLang="en-US" sz="2800" dirty="0" smtClean="0">
              <a:solidFill>
                <a:schemeClr val="bg1"/>
              </a:solidFill>
              <a:latin typeface="方正正大黑简体" pitchFamily="2" charset="-122"/>
              <a:ea typeface="方正正大黑简体" pitchFamily="2" charset="-122"/>
            </a:endParaRPr>
          </a:p>
        </p:txBody>
      </p:sp>
      <p:sp>
        <p:nvSpPr>
          <p:cNvPr id="16398" name="Rectangle 31"/>
          <p:cNvSpPr>
            <a:spLocks noChangeArrowheads="1"/>
          </p:cNvSpPr>
          <p:nvPr/>
        </p:nvSpPr>
        <p:spPr bwMode="auto">
          <a:xfrm>
            <a:off x="6958294" y="1703288"/>
            <a:ext cx="3442970" cy="5530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3000" dirty="0" smtClean="0">
                <a:solidFill>
                  <a:schemeClr val="bg1"/>
                </a:solidFill>
                <a:ea typeface="方正兰亭大黑_GBK" pitchFamily="2" charset="-122"/>
              </a:rPr>
              <a:t>任务</a:t>
            </a:r>
            <a:r>
              <a:rPr lang="en-US" altLang="zh-CN" sz="3000" dirty="0" smtClean="0">
                <a:solidFill>
                  <a:schemeClr val="bg1"/>
                </a:solidFill>
                <a:ea typeface="方正兰亭大黑_GBK" pitchFamily="2" charset="-122"/>
              </a:rPr>
              <a:t>1</a:t>
            </a:r>
            <a:r>
              <a:rPr lang="zh-CN" altLang="en-US" sz="3000" dirty="0" smtClean="0">
                <a:solidFill>
                  <a:schemeClr val="bg1"/>
                </a:solidFill>
                <a:ea typeface="方正兰亭大黑_GBK" pitchFamily="2" charset="-122"/>
              </a:rPr>
              <a:t>分析决策过程</a:t>
            </a:r>
            <a:endParaRPr lang="zh-CN" altLang="en-US" sz="3000" dirty="0" smtClean="0">
              <a:solidFill>
                <a:schemeClr val="bg1"/>
              </a:solidFill>
              <a:ea typeface="方正兰亭大黑_GBK" pitchFamily="2" charset="-122"/>
            </a:endParaRPr>
          </a:p>
        </p:txBody>
      </p:sp>
      <p:sp>
        <p:nvSpPr>
          <p:cNvPr id="68625" name="Rectangle 201"/>
          <p:cNvSpPr>
            <a:spLocks noChangeArrowheads="1"/>
          </p:cNvSpPr>
          <p:nvPr/>
        </p:nvSpPr>
        <p:spPr bwMode="auto">
          <a:xfrm>
            <a:off x="6948488" y="2486025"/>
            <a:ext cx="3044825" cy="74613"/>
          </a:xfrm>
          <a:prstGeom prst="rect">
            <a:avLst/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anchor="ctr"/>
          <a:lstStyle/>
          <a:p>
            <a:pPr algn="ctr"/>
            <a:endParaRPr lang="id-ID" altLang="zh-CN">
              <a:solidFill>
                <a:schemeClr val="bg1"/>
              </a:solidFill>
            </a:endParaRPr>
          </a:p>
        </p:txBody>
      </p:sp>
      <p:sp>
        <p:nvSpPr>
          <p:cNvPr id="68626" name="Rectangle 203"/>
          <p:cNvSpPr>
            <a:spLocks noChangeArrowheads="1"/>
          </p:cNvSpPr>
          <p:nvPr/>
        </p:nvSpPr>
        <p:spPr bwMode="auto">
          <a:xfrm>
            <a:off x="7405688" y="2486025"/>
            <a:ext cx="3051175" cy="74613"/>
          </a:xfrm>
          <a:prstGeom prst="rect">
            <a:avLst/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anchor="ctr"/>
          <a:lstStyle/>
          <a:p>
            <a:pPr algn="ctr"/>
            <a:endParaRPr lang="id-ID" altLang="zh-CN">
              <a:solidFill>
                <a:schemeClr val="bg1"/>
              </a:solidFill>
            </a:endParaRPr>
          </a:p>
        </p:txBody>
      </p:sp>
      <p:sp>
        <p:nvSpPr>
          <p:cNvPr id="68627" name="Rectangle 12"/>
          <p:cNvSpPr>
            <a:spLocks noChangeArrowheads="1"/>
          </p:cNvSpPr>
          <p:nvPr/>
        </p:nvSpPr>
        <p:spPr bwMode="auto">
          <a:xfrm>
            <a:off x="7862888" y="2486025"/>
            <a:ext cx="3436937" cy="74613"/>
          </a:xfrm>
          <a:prstGeom prst="rect">
            <a:avLst/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anchor="ctr"/>
          <a:lstStyle/>
          <a:p>
            <a:pPr algn="ctr"/>
            <a:endParaRPr lang="id-ID" altLang="zh-CN">
              <a:solidFill>
                <a:schemeClr val="bg1"/>
              </a:solidFill>
            </a:endParaRPr>
          </a:p>
        </p:txBody>
      </p:sp>
      <p:sp>
        <p:nvSpPr>
          <p:cNvPr id="7180" name="燕尾形 9"/>
          <p:cNvSpPr>
            <a:spLocks noChangeArrowheads="1"/>
          </p:cNvSpPr>
          <p:nvPr/>
        </p:nvSpPr>
        <p:spPr bwMode="auto">
          <a:xfrm>
            <a:off x="623888" y="996950"/>
            <a:ext cx="474662" cy="714375"/>
          </a:xfrm>
          <a:prstGeom prst="chevron">
            <a:avLst>
              <a:gd name="adj" fmla="val 50000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7181" name="燕尾形 9"/>
          <p:cNvSpPr>
            <a:spLocks noChangeArrowheads="1"/>
          </p:cNvSpPr>
          <p:nvPr/>
        </p:nvSpPr>
        <p:spPr bwMode="auto">
          <a:xfrm>
            <a:off x="1017588" y="996950"/>
            <a:ext cx="474662" cy="714375"/>
          </a:xfrm>
          <a:prstGeom prst="chevron">
            <a:avLst>
              <a:gd name="adj" fmla="val 50000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7182" name="燕尾形 9"/>
          <p:cNvSpPr>
            <a:spLocks noChangeArrowheads="1"/>
          </p:cNvSpPr>
          <p:nvPr/>
        </p:nvSpPr>
        <p:spPr bwMode="auto">
          <a:xfrm rot="10800000">
            <a:off x="3754438" y="996950"/>
            <a:ext cx="474662" cy="714375"/>
          </a:xfrm>
          <a:prstGeom prst="chevron">
            <a:avLst>
              <a:gd name="adj" fmla="val 50000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rot="10800000"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7183" name="燕尾形 9"/>
          <p:cNvSpPr>
            <a:spLocks noChangeArrowheads="1"/>
          </p:cNvSpPr>
          <p:nvPr/>
        </p:nvSpPr>
        <p:spPr bwMode="auto">
          <a:xfrm rot="10800000">
            <a:off x="4114800" y="996950"/>
            <a:ext cx="474663" cy="714375"/>
          </a:xfrm>
          <a:prstGeom prst="chevron">
            <a:avLst>
              <a:gd name="adj" fmla="val 50000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rot="10800000"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5622" name="椭圆 80"/>
          <p:cNvSpPr>
            <a:spLocks noChangeArrowheads="1"/>
          </p:cNvSpPr>
          <p:nvPr/>
        </p:nvSpPr>
        <p:spPr bwMode="auto">
          <a:xfrm>
            <a:off x="1726565" y="2485708"/>
            <a:ext cx="3160713" cy="3160712"/>
          </a:xfrm>
          <a:prstGeom prst="ellipse">
            <a:avLst/>
          </a:prstGeom>
          <a:solidFill>
            <a:srgbClr val="0848AF"/>
          </a:solidFill>
          <a:ln w="12700" algn="ctr">
            <a:solidFill>
              <a:schemeClr val="bg1"/>
            </a:solidFill>
            <a:miter lim="800000"/>
          </a:ln>
        </p:spPr>
        <p:txBody>
          <a:bodyPr anchor="ctr"/>
          <a:p>
            <a:pPr algn="ctr" defTabSz="912495"/>
            <a:r>
              <a:rPr lang="zh-CN" altLang="en-US" sz="4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模块</a:t>
            </a:r>
            <a:r>
              <a:rPr lang="en-US" altLang="zh-CN" sz="4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en-US" altLang="zh-CN" sz="40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defTabSz="912495"/>
            <a:r>
              <a:rPr lang="zh-CN" altLang="en-US" sz="4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科学决策</a:t>
            </a:r>
            <a:endParaRPr lang="zh-CN" altLang="en-US" sz="40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732" name="六边形 6"/>
          <p:cNvSpPr>
            <a:spLocks noChangeArrowheads="1"/>
          </p:cNvSpPr>
          <p:nvPr/>
        </p:nvSpPr>
        <p:spPr bwMode="auto">
          <a:xfrm>
            <a:off x="8173720" y="2961005"/>
            <a:ext cx="2283460" cy="1591945"/>
          </a:xfrm>
          <a:prstGeom prst="hexagon">
            <a:avLst>
              <a:gd name="adj" fmla="val 24998"/>
              <a:gd name="vf" fmla="val 115470"/>
            </a:avLst>
          </a:prstGeom>
          <a:solidFill>
            <a:schemeClr val="bg1"/>
          </a:solidFill>
          <a:ln w="25400" algn="ctr">
            <a:noFill/>
            <a:miter lim="800000"/>
          </a:ln>
        </p:spPr>
        <p:txBody>
          <a:bodyPr anchor="ctr"/>
          <a:p>
            <a:pPr algn="ctr" defTabSz="912495"/>
            <a:r>
              <a:rPr lang="zh-CN" altLang="en-US" sz="3200" b="1">
                <a:solidFill>
                  <a:schemeClr val="tx1"/>
                </a:solidFill>
                <a:ea typeface="微软雅黑" panose="020B0503020204020204" pitchFamily="34" charset="-122"/>
              </a:rPr>
              <a:t>影响</a:t>
            </a:r>
            <a:endParaRPr lang="zh-CN" altLang="en-US" sz="3200" b="1">
              <a:solidFill>
                <a:schemeClr val="tx1"/>
              </a:solidFill>
              <a:ea typeface="微软雅黑" panose="020B0503020204020204" pitchFamily="34" charset="-122"/>
            </a:endParaRPr>
          </a:p>
          <a:p>
            <a:pPr algn="ctr" defTabSz="912495"/>
            <a:r>
              <a:rPr lang="zh-CN" altLang="en-US" sz="3200" b="1">
                <a:solidFill>
                  <a:schemeClr val="tx1"/>
                </a:solidFill>
                <a:ea typeface="微软雅黑" panose="020B0503020204020204" pitchFamily="34" charset="-122"/>
              </a:rPr>
              <a:t>决策的</a:t>
            </a:r>
            <a:endParaRPr lang="zh-CN" altLang="en-US" sz="3200" b="1">
              <a:solidFill>
                <a:schemeClr val="tx1"/>
              </a:solidFill>
              <a:ea typeface="微软雅黑" panose="020B0503020204020204" pitchFamily="34" charset="-122"/>
            </a:endParaRPr>
          </a:p>
          <a:p>
            <a:pPr algn="ctr" defTabSz="912495"/>
            <a:r>
              <a:rPr lang="zh-CN" altLang="en-US" sz="3200" b="1">
                <a:solidFill>
                  <a:schemeClr val="tx1"/>
                </a:solidFill>
                <a:ea typeface="微软雅黑" panose="020B0503020204020204" pitchFamily="34" charset="-122"/>
              </a:rPr>
              <a:t>因素</a:t>
            </a:r>
            <a:endParaRPr lang="zh-CN" altLang="en-US" sz="3200" b="1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4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8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6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86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86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8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8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8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8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8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 animBg="1"/>
      <p:bldP spid="7171" grpId="0" bldLvl="0" animBg="1"/>
      <p:bldP spid="16397" grpId="0"/>
      <p:bldP spid="16398" grpId="0"/>
      <p:bldP spid="7180" grpId="0" animBg="1"/>
      <p:bldP spid="7181" grpId="0" animBg="1"/>
      <p:bldP spid="7182" grpId="0" animBg="1"/>
      <p:bldP spid="7183" grpId="0" animBg="1"/>
      <p:bldP spid="25622" grpId="0" bldLvl="0" animBg="1"/>
      <p:bldP spid="297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矩形 2"/>
          <p:cNvSpPr>
            <a:spLocks noChangeArrowheads="1"/>
          </p:cNvSpPr>
          <p:nvPr/>
        </p:nvSpPr>
        <p:spPr bwMode="auto">
          <a:xfrm>
            <a:off x="0" y="692150"/>
            <a:ext cx="12192000" cy="73025"/>
          </a:xfrm>
          <a:prstGeom prst="rect">
            <a:avLst/>
          </a:prstGeom>
          <a:solidFill>
            <a:srgbClr val="A6A6A6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6" name="燕尾形 1"/>
          <p:cNvSpPr>
            <a:spLocks noChangeArrowheads="1"/>
          </p:cNvSpPr>
          <p:nvPr/>
        </p:nvSpPr>
        <p:spPr bwMode="auto">
          <a:xfrm>
            <a:off x="1631950" y="2527300"/>
            <a:ext cx="2447925" cy="2519363"/>
          </a:xfrm>
          <a:prstGeom prst="chevron">
            <a:avLst>
              <a:gd name="adj" fmla="val 32167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3315" name="燕尾形 9"/>
          <p:cNvSpPr>
            <a:spLocks noChangeArrowheads="1"/>
          </p:cNvSpPr>
          <p:nvPr/>
        </p:nvSpPr>
        <p:spPr bwMode="auto">
          <a:xfrm>
            <a:off x="1212850" y="3030538"/>
            <a:ext cx="1006475" cy="1512887"/>
          </a:xfrm>
          <a:prstGeom prst="chevron">
            <a:avLst>
              <a:gd name="adj" fmla="val 50000"/>
            </a:avLst>
          </a:prstGeom>
          <a:solidFill>
            <a:srgbClr val="808080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8" name="燕尾形 2"/>
          <p:cNvSpPr>
            <a:spLocks noChangeArrowheads="1"/>
          </p:cNvSpPr>
          <p:nvPr/>
        </p:nvSpPr>
        <p:spPr bwMode="auto">
          <a:xfrm>
            <a:off x="1080770" y="168910"/>
            <a:ext cx="2640330" cy="431800"/>
          </a:xfrm>
          <a:prstGeom prst="chevron">
            <a:avLst>
              <a:gd name="adj" fmla="val 22989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8746490" y="168593"/>
            <a:ext cx="171513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pPr algn="l"/>
            <a:r>
              <a:rPr lang="en-US" altLang="zh-CN" sz="2800" b="1">
                <a:latin typeface="Impact" panose="020B0806030902050204" pitchFamily="34" charset="0"/>
                <a:ea typeface="微软雅黑" panose="020B0503020204020204" pitchFamily="34" charset="-122"/>
              </a:rPr>
              <a:t>03  总结</a:t>
            </a:r>
            <a:endParaRPr lang="en-US" altLang="zh-CN" sz="2800" b="1"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1212850" y="169863"/>
            <a:ext cx="286956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r>
              <a:rPr lang="en-US" altLang="zh-CN" sz="2800" b="1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01    </a:t>
            </a:r>
            <a:r>
              <a:rPr lang="zh-CN" altLang="en-US" sz="2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28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323" name="圆角矩形 19"/>
          <p:cNvSpPr>
            <a:spLocks noChangeArrowheads="1"/>
          </p:cNvSpPr>
          <p:nvPr/>
        </p:nvSpPr>
        <p:spPr bwMode="auto">
          <a:xfrm>
            <a:off x="5978208" y="1968818"/>
            <a:ext cx="5133975" cy="1296987"/>
          </a:xfrm>
          <a:prstGeom prst="roundRect">
            <a:avLst>
              <a:gd name="adj" fmla="val 0"/>
            </a:avLst>
          </a:prstGeom>
          <a:solidFill>
            <a:srgbClr val="808080"/>
          </a:solidFill>
          <a:ln w="25400" algn="ctr">
            <a:solidFill>
              <a:schemeClr val="bg1"/>
            </a:solidFill>
            <a:round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3324" name="TextBox 6"/>
          <p:cNvSpPr txBox="1">
            <a:spLocks noChangeArrowheads="1"/>
          </p:cNvSpPr>
          <p:nvPr/>
        </p:nvSpPr>
        <p:spPr bwMode="auto">
          <a:xfrm>
            <a:off x="6309360" y="4826635"/>
            <a:ext cx="4389755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R="0" algn="l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掌握沟通的含义及内容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3325" name="圆角矩形 19"/>
          <p:cNvSpPr>
            <a:spLocks noChangeArrowheads="1"/>
          </p:cNvSpPr>
          <p:nvPr/>
        </p:nvSpPr>
        <p:spPr bwMode="auto">
          <a:xfrm>
            <a:off x="5936933" y="4231323"/>
            <a:ext cx="5133975" cy="1296987"/>
          </a:xfrm>
          <a:prstGeom prst="roundRect">
            <a:avLst>
              <a:gd name="adj" fmla="val 0"/>
            </a:avLst>
          </a:prstGeom>
          <a:solidFill>
            <a:srgbClr val="808080"/>
          </a:solidFill>
          <a:ln w="25400" algn="ctr">
            <a:solidFill>
              <a:schemeClr val="bg1"/>
            </a:solidFill>
            <a:round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3326" name="TextBox 6"/>
          <p:cNvSpPr txBox="1">
            <a:spLocks noChangeArrowheads="1"/>
          </p:cNvSpPr>
          <p:nvPr/>
        </p:nvSpPr>
        <p:spPr bwMode="auto">
          <a:xfrm>
            <a:off x="6575108" y="3660458"/>
            <a:ext cx="3887787" cy="5708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能进行有效沟通</a:t>
            </a:r>
            <a:endParaRPr lang="en-US" altLang="zh-CN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82" name="Line 46"/>
          <p:cNvSpPr>
            <a:spLocks noChangeShapeType="1"/>
          </p:cNvSpPr>
          <p:nvPr/>
        </p:nvSpPr>
        <p:spPr bwMode="auto">
          <a:xfrm flipV="1">
            <a:off x="4093210" y="2527935"/>
            <a:ext cx="1885315" cy="1261745"/>
          </a:xfrm>
          <a:prstGeom prst="line">
            <a:avLst/>
          </a:prstGeom>
          <a:noFill/>
          <a:ln w="31750">
            <a:solidFill>
              <a:srgbClr val="3C78CE"/>
            </a:solidFill>
            <a:prstDash val="sysDot"/>
            <a:round/>
            <a:headEnd type="diamond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283" name="Line 47"/>
          <p:cNvSpPr>
            <a:spLocks noChangeShapeType="1"/>
          </p:cNvSpPr>
          <p:nvPr/>
        </p:nvSpPr>
        <p:spPr bwMode="auto">
          <a:xfrm>
            <a:off x="4008755" y="3789680"/>
            <a:ext cx="1969135" cy="1256665"/>
          </a:xfrm>
          <a:prstGeom prst="line">
            <a:avLst/>
          </a:prstGeom>
          <a:noFill/>
          <a:ln w="31750">
            <a:solidFill>
              <a:srgbClr val="3C78CE"/>
            </a:solidFill>
            <a:prstDash val="sysDot"/>
            <a:round/>
            <a:headEnd type="diamond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286" name="AutoShape 50"/>
          <p:cNvSpPr>
            <a:spLocks noChangeArrowheads="1"/>
          </p:cNvSpPr>
          <p:nvPr/>
        </p:nvSpPr>
        <p:spPr bwMode="auto">
          <a:xfrm>
            <a:off x="6180138" y="3855720"/>
            <a:ext cx="4676775" cy="504825"/>
          </a:xfrm>
          <a:prstGeom prst="hexagon">
            <a:avLst>
              <a:gd name="adj" fmla="val 0"/>
              <a:gd name="vf" fmla="val 115470"/>
            </a:avLst>
          </a:prstGeom>
          <a:solidFill>
            <a:srgbClr val="0848AF"/>
          </a:solidFill>
          <a:ln w="25400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288" name="AutoShape 52"/>
          <p:cNvSpPr>
            <a:spLocks noChangeArrowheads="1"/>
          </p:cNvSpPr>
          <p:nvPr/>
        </p:nvSpPr>
        <p:spPr bwMode="auto">
          <a:xfrm>
            <a:off x="6206808" y="1687513"/>
            <a:ext cx="4676775" cy="504825"/>
          </a:xfrm>
          <a:prstGeom prst="hexagon">
            <a:avLst>
              <a:gd name="adj" fmla="val 0"/>
              <a:gd name="vf" fmla="val 115470"/>
            </a:avLst>
          </a:prstGeom>
          <a:solidFill>
            <a:srgbClr val="0848AF"/>
          </a:solidFill>
          <a:ln w="25400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337" name="TextBox 6"/>
          <p:cNvSpPr txBox="1">
            <a:spLocks noChangeArrowheads="1"/>
          </p:cNvSpPr>
          <p:nvPr/>
        </p:nvSpPr>
        <p:spPr bwMode="auto">
          <a:xfrm>
            <a:off x="7686675" y="1621790"/>
            <a:ext cx="2188210" cy="5708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400" b="1" dirty="0">
                <a:solidFill>
                  <a:schemeClr val="bg1"/>
                </a:solidFill>
                <a:sym typeface="+mn-ea"/>
              </a:rPr>
              <a:t>知识目标</a:t>
            </a:r>
            <a:endParaRPr lang="zh-CN" altLang="en-US" sz="2400" b="1" dirty="0">
              <a:solidFill>
                <a:schemeClr val="bg1"/>
              </a:solidFill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3338" name="TextBox 6"/>
          <p:cNvSpPr txBox="1">
            <a:spLocks noChangeArrowheads="1"/>
          </p:cNvSpPr>
          <p:nvPr/>
        </p:nvSpPr>
        <p:spPr bwMode="auto">
          <a:xfrm>
            <a:off x="2568575" y="3068638"/>
            <a:ext cx="1152525" cy="12915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30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4925060" y="168593"/>
            <a:ext cx="344868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p>
            <a:pPr algn="l"/>
            <a:r>
              <a:rPr lang="en-US" altLang="zh-CN" sz="2800" b="1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02   内容讲授</a:t>
            </a:r>
            <a:endParaRPr lang="en-US" altLang="zh-CN" sz="2800" b="1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7607935" y="3822700"/>
            <a:ext cx="2160588" cy="5708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sz="2400" b="1" dirty="0">
                <a:solidFill>
                  <a:schemeClr val="bg1"/>
                </a:solidFill>
                <a:sym typeface="+mn-ea"/>
              </a:rPr>
              <a:t>能力目标</a:t>
            </a:r>
            <a:endParaRPr lang="zh-CN" altLang="en-US" sz="2400" b="1" dirty="0">
              <a:solidFill>
                <a:schemeClr val="bg1"/>
              </a:solidFill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6207125" y="2386965"/>
            <a:ext cx="4803140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marR="0" algn="l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掌握影响决策因素的内容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6323965" y="4478020"/>
            <a:ext cx="4389755" cy="10502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学会运用决策的基本理论和程序对实际问题进行科学决策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  <p:bldP spid="13315" grpId="0" animBg="1"/>
      <p:bldP spid="11268" grpId="0" bldLvl="0" animBg="1"/>
      <p:bldP spid="13323" grpId="0" bldLvl="0" animBg="1"/>
      <p:bldP spid="13324" grpId="0"/>
      <p:bldP spid="13325" grpId="0" bldLvl="0" animBg="1"/>
      <p:bldP spid="13326" grpId="0"/>
      <p:bldP spid="11282" grpId="0" bldLvl="0" animBg="1"/>
      <p:bldP spid="11283" grpId="0" bldLvl="0" animBg="1"/>
      <p:bldP spid="11286" grpId="0" bldLvl="0" animBg="1"/>
      <p:bldP spid="11288" grpId="0" bldLvl="0" animBg="1"/>
      <p:bldP spid="13337" grpId="0"/>
      <p:bldP spid="13338" grpId="0"/>
      <p:bldP spid="2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矩形 2"/>
          <p:cNvSpPr>
            <a:spLocks noChangeArrowheads="1"/>
          </p:cNvSpPr>
          <p:nvPr/>
        </p:nvSpPr>
        <p:spPr bwMode="auto">
          <a:xfrm>
            <a:off x="0" y="692150"/>
            <a:ext cx="12192000" cy="73025"/>
          </a:xfrm>
          <a:prstGeom prst="rect">
            <a:avLst/>
          </a:prstGeom>
          <a:solidFill>
            <a:srgbClr val="A6A6A6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8" name="燕尾形 2"/>
          <p:cNvSpPr>
            <a:spLocks noChangeArrowheads="1"/>
          </p:cNvSpPr>
          <p:nvPr/>
        </p:nvSpPr>
        <p:spPr bwMode="auto">
          <a:xfrm>
            <a:off x="4646930" y="167640"/>
            <a:ext cx="2640330" cy="431800"/>
          </a:xfrm>
          <a:prstGeom prst="chevron">
            <a:avLst>
              <a:gd name="adj" fmla="val 22989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8746490" y="168593"/>
            <a:ext cx="171513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pPr algn="l"/>
            <a:r>
              <a:rPr lang="en-US" altLang="zh-CN" sz="2800" b="1">
                <a:latin typeface="Impact" panose="020B0806030902050204" pitchFamily="34" charset="0"/>
                <a:ea typeface="微软雅黑" panose="020B0503020204020204" pitchFamily="34" charset="-122"/>
              </a:rPr>
              <a:t>03  总结</a:t>
            </a:r>
            <a:endParaRPr lang="en-US" altLang="zh-CN" sz="2800" b="1"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1212850" y="169863"/>
            <a:ext cx="286956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r>
              <a:rPr lang="en-US" altLang="zh-CN" sz="2800" b="1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01    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4925060" y="168593"/>
            <a:ext cx="344868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p>
            <a:pPr algn="l"/>
            <a:r>
              <a:rPr lang="en-US" altLang="zh-CN" sz="2800" b="1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02   内容讲授</a:t>
            </a:r>
            <a:endParaRPr lang="en-US" altLang="zh-CN" sz="2800" b="1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9" name="Text Box 15"/>
          <p:cNvSpPr txBox="1">
            <a:spLocks noChangeArrowheads="1"/>
          </p:cNvSpPr>
          <p:nvPr/>
        </p:nvSpPr>
        <p:spPr bwMode="auto">
          <a:xfrm>
            <a:off x="6765722" y="1015585"/>
            <a:ext cx="850795" cy="80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p>
            <a:pPr algn="ctr"/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</a:t>
            </a:r>
            <a:endParaRPr lang="en-US" altLang="zh-CN" sz="24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9954" y="2545977"/>
            <a:ext cx="2692400" cy="2390514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936365" y="1015365"/>
            <a:ext cx="23755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ko-KR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决策的含义</a:t>
            </a:r>
            <a:endParaRPr lang="zh-CN" altLang="ko-KR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圆角矩形 5"/>
          <p:cNvSpPr/>
          <p:nvPr/>
        </p:nvSpPr>
        <p:spPr bwMode="auto">
          <a:xfrm>
            <a:off x="4290060" y="940435"/>
            <a:ext cx="2997200" cy="67183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28575" cap="flat" cmpd="sng" algn="ctr">
            <a:noFill/>
            <a:prstDash val="solid"/>
            <a:miter lim="800000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68543" tIns="34272" rIns="68543" bIns="34272" anchor="ctr"/>
          <a:p>
            <a:pPr algn="ctr">
              <a:defRPr/>
            </a:pPr>
            <a:endParaRPr lang="zh-CN" altLang="en-US" ker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477385" y="1015365"/>
            <a:ext cx="29406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ko-KR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影响决策的因素</a:t>
            </a:r>
            <a:endParaRPr lang="zh-CN" altLang="ko-KR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1" name="Group 4"/>
          <p:cNvGrpSpPr/>
          <p:nvPr/>
        </p:nvGrpSpPr>
        <p:grpSpPr>
          <a:xfrm>
            <a:off x="2562372" y="1940560"/>
            <a:ext cx="6269208" cy="3987800"/>
            <a:chOff x="-143" y="0"/>
            <a:chExt cx="4089" cy="2694"/>
          </a:xfrm>
        </p:grpSpPr>
        <p:sp>
          <p:nvSpPr>
            <p:cNvPr id="21509" name="任意多边形 5"/>
            <p:cNvSpPr/>
            <p:nvPr/>
          </p:nvSpPr>
          <p:spPr bwMode="auto">
            <a:xfrm>
              <a:off x="966" y="1370"/>
              <a:ext cx="1043" cy="1321"/>
            </a:xfrm>
            <a:custGeom>
              <a:avLst/>
              <a:gdLst/>
              <a:ahLst/>
              <a:cxnLst>
                <a:cxn ang="0">
                  <a:pos x="1011" y="0"/>
                </a:cxn>
                <a:cxn ang="0">
                  <a:pos x="1145628" y="685142"/>
                </a:cxn>
                <a:cxn ang="0">
                  <a:pos x="1145628" y="1568011"/>
                </a:cxn>
                <a:cxn ang="0">
                  <a:pos x="0" y="580039"/>
                </a:cxn>
                <a:cxn ang="0">
                  <a:pos x="1011" y="0"/>
                </a:cxn>
              </a:cxnLst>
              <a:rect l="0" t="0" r="r" b="b"/>
              <a:pathLst>
                <a:path w="1145628" h="1568011">
                  <a:moveTo>
                    <a:pt x="1011" y="0"/>
                  </a:moveTo>
                  <a:lnTo>
                    <a:pt x="1145628" y="685142"/>
                  </a:lnTo>
                  <a:lnTo>
                    <a:pt x="1145628" y="1568011"/>
                  </a:lnTo>
                  <a:lnTo>
                    <a:pt x="0" y="580039"/>
                  </a:lnTo>
                  <a:lnTo>
                    <a:pt x="1011" y="0"/>
                  </a:lnTo>
                  <a:close/>
                </a:path>
              </a:pathLst>
            </a:custGeom>
            <a:gradFill rotWithShape="1">
              <a:gsLst>
                <a:gs pos="0">
                  <a:srgbClr val="BE1247"/>
                </a:gs>
                <a:gs pos="27000">
                  <a:srgbClr val="D2144F"/>
                </a:gs>
                <a:gs pos="66000">
                  <a:srgbClr val="F87477"/>
                </a:gs>
                <a:gs pos="100000">
                  <a:srgbClr val="FA9496"/>
                </a:gs>
              </a:gsLst>
              <a:lin ang="0" scaled="1"/>
            </a:gradFill>
            <a:ln w="3175" cap="flat" cmpd="sng">
              <a:solidFill>
                <a:srgbClr val="F2F2F2"/>
              </a:solidFill>
              <a:round/>
            </a:ln>
            <a:effectLst/>
          </p:spPr>
          <p:txBody>
            <a:bodyPr anchor="ctr"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charset="-122"/>
                <a:cs typeface="+mn-cs"/>
              </a:endParaRPr>
            </a:p>
          </p:txBody>
        </p:sp>
        <p:sp>
          <p:nvSpPr>
            <p:cNvPr id="21510" name="任意多边形 6"/>
            <p:cNvSpPr/>
            <p:nvPr/>
          </p:nvSpPr>
          <p:spPr bwMode="auto">
            <a:xfrm>
              <a:off x="2008" y="1336"/>
              <a:ext cx="1003" cy="1358"/>
            </a:xfrm>
            <a:custGeom>
              <a:avLst/>
              <a:gdLst/>
              <a:ahLst/>
              <a:cxnLst>
                <a:cxn ang="0">
                  <a:pos x="0" y="725214"/>
                </a:cxn>
                <a:cxn ang="0">
                  <a:pos x="2312" y="1611448"/>
                </a:cxn>
                <a:cxn ang="0">
                  <a:pos x="1072056" y="588580"/>
                </a:cxn>
                <a:cxn ang="0">
                  <a:pos x="1072056" y="0"/>
                </a:cxn>
                <a:cxn ang="0">
                  <a:pos x="0" y="725214"/>
                </a:cxn>
              </a:cxnLst>
              <a:rect l="0" t="0" r="r" b="b"/>
              <a:pathLst>
                <a:path w="1072056" h="1611448">
                  <a:moveTo>
                    <a:pt x="0" y="725214"/>
                  </a:moveTo>
                  <a:cubicBezTo>
                    <a:pt x="1541" y="1019038"/>
                    <a:pt x="771" y="1317624"/>
                    <a:pt x="2312" y="1611448"/>
                  </a:cubicBezTo>
                  <a:lnTo>
                    <a:pt x="1072056" y="588580"/>
                  </a:lnTo>
                  <a:lnTo>
                    <a:pt x="1072056" y="0"/>
                  </a:lnTo>
                  <a:lnTo>
                    <a:pt x="0" y="725214"/>
                  </a:lnTo>
                  <a:close/>
                </a:path>
              </a:pathLst>
            </a:custGeom>
            <a:gradFill rotWithShape="1">
              <a:gsLst>
                <a:gs pos="0">
                  <a:srgbClr val="BE1247"/>
                </a:gs>
                <a:gs pos="27000">
                  <a:srgbClr val="D2144F"/>
                </a:gs>
                <a:gs pos="66000">
                  <a:srgbClr val="F87477"/>
                </a:gs>
                <a:gs pos="100000">
                  <a:srgbClr val="FA9496"/>
                </a:gs>
              </a:gsLst>
              <a:lin ang="0" scaled="1"/>
            </a:gradFill>
            <a:ln w="3175" cap="flat" cmpd="sng">
              <a:solidFill>
                <a:srgbClr val="F2F2F2"/>
              </a:solidFill>
              <a:round/>
            </a:ln>
            <a:effectLst/>
          </p:spPr>
          <p:txBody>
            <a:bodyPr anchor="ctr"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charset="-122"/>
                <a:cs typeface="+mn-cs"/>
              </a:endParaRPr>
            </a:p>
          </p:txBody>
        </p:sp>
        <p:sp>
          <p:nvSpPr>
            <p:cNvPr id="21511" name="任意多边形 9"/>
            <p:cNvSpPr/>
            <p:nvPr/>
          </p:nvSpPr>
          <p:spPr bwMode="auto">
            <a:xfrm>
              <a:off x="-143" y="393"/>
              <a:ext cx="2100" cy="958"/>
            </a:xfrm>
            <a:custGeom>
              <a:avLst/>
              <a:gdLst/>
              <a:ahLst/>
              <a:cxnLst>
                <a:cxn ang="0">
                  <a:pos x="1215654" y="1387365"/>
                </a:cxn>
                <a:cxn ang="0">
                  <a:pos x="2575034" y="609600"/>
                </a:cxn>
                <a:cxn ang="0">
                  <a:pos x="1387365" y="0"/>
                </a:cxn>
                <a:cxn ang="0">
                  <a:pos x="0" y="651641"/>
                </a:cxn>
                <a:cxn ang="0">
                  <a:pos x="1215654" y="1387365"/>
                </a:cxn>
              </a:cxnLst>
              <a:rect l="0" t="0" r="r" b="b"/>
              <a:pathLst>
                <a:path w="2575034" h="1387365">
                  <a:moveTo>
                    <a:pt x="1215654" y="1387365"/>
                  </a:moveTo>
                  <a:lnTo>
                    <a:pt x="2575034" y="609600"/>
                  </a:lnTo>
                  <a:lnTo>
                    <a:pt x="1387365" y="0"/>
                  </a:lnTo>
                  <a:lnTo>
                    <a:pt x="0" y="651641"/>
                  </a:lnTo>
                  <a:lnTo>
                    <a:pt x="1215654" y="1387365"/>
                  </a:lnTo>
                  <a:close/>
                </a:path>
              </a:pathLst>
            </a:custGeom>
            <a:gradFill rotWithShape="1">
              <a:gsLst>
                <a:gs pos="0">
                  <a:srgbClr val="119707"/>
                </a:gs>
                <a:gs pos="17999">
                  <a:srgbClr val="119707"/>
                </a:gs>
                <a:gs pos="67000">
                  <a:srgbClr val="8AD53F"/>
                </a:gs>
                <a:gs pos="100000">
                  <a:srgbClr val="BCEB6F"/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round/>
            </a:ln>
            <a:effectLst/>
          </p:spPr>
          <p:txBody>
            <a:bodyPr anchor="ctr"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charset="-122"/>
                <a:cs typeface="+mn-cs"/>
              </a:endParaRPr>
            </a:p>
          </p:txBody>
        </p:sp>
        <p:sp>
          <p:nvSpPr>
            <p:cNvPr id="21512" name="任意多边形 10"/>
            <p:cNvSpPr/>
            <p:nvPr/>
          </p:nvSpPr>
          <p:spPr bwMode="auto">
            <a:xfrm>
              <a:off x="1106" y="0"/>
              <a:ext cx="1753" cy="811"/>
            </a:xfrm>
            <a:custGeom>
              <a:avLst/>
              <a:gdLst/>
              <a:ahLst/>
              <a:cxnLst>
                <a:cxn ang="0">
                  <a:pos x="1187669" y="1177159"/>
                </a:cxn>
                <a:cxn ang="0">
                  <a:pos x="2364828" y="536028"/>
                </a:cxn>
                <a:cxn ang="0">
                  <a:pos x="1177159" y="0"/>
                </a:cxn>
                <a:cxn ang="0">
                  <a:pos x="0" y="557049"/>
                </a:cxn>
                <a:cxn ang="0">
                  <a:pos x="1187669" y="1177159"/>
                </a:cxn>
              </a:cxnLst>
              <a:rect l="0" t="0" r="r" b="b"/>
              <a:pathLst>
                <a:path w="2364828" h="1177159">
                  <a:moveTo>
                    <a:pt x="1187669" y="1177159"/>
                  </a:moveTo>
                  <a:lnTo>
                    <a:pt x="2364828" y="536028"/>
                  </a:lnTo>
                  <a:lnTo>
                    <a:pt x="1177159" y="0"/>
                  </a:lnTo>
                  <a:lnTo>
                    <a:pt x="0" y="557049"/>
                  </a:lnTo>
                  <a:lnTo>
                    <a:pt x="1187669" y="1177159"/>
                  </a:lnTo>
                  <a:close/>
                </a:path>
              </a:pathLst>
            </a:custGeom>
            <a:gradFill rotWithShape="1">
              <a:gsLst>
                <a:gs pos="0">
                  <a:srgbClr val="006A96"/>
                </a:gs>
                <a:gs pos="17000">
                  <a:srgbClr val="006A96"/>
                </a:gs>
                <a:gs pos="56000">
                  <a:srgbClr val="009AD9"/>
                </a:gs>
                <a:gs pos="100000">
                  <a:srgbClr val="00B8FF"/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round/>
            </a:ln>
            <a:effectLst/>
          </p:spPr>
          <p:txBody>
            <a:bodyPr anchor="ctr"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charset="-122"/>
                <a:cs typeface="+mn-cs"/>
              </a:endParaRPr>
            </a:p>
          </p:txBody>
        </p:sp>
        <p:sp>
          <p:nvSpPr>
            <p:cNvPr id="21513" name="任意多边形 11"/>
            <p:cNvSpPr/>
            <p:nvPr/>
          </p:nvSpPr>
          <p:spPr bwMode="auto">
            <a:xfrm>
              <a:off x="46" y="847"/>
              <a:ext cx="904" cy="1003"/>
            </a:xfrm>
            <a:custGeom>
              <a:avLst/>
              <a:gdLst/>
              <a:ahLst/>
              <a:cxnLst>
                <a:cxn ang="0">
                  <a:pos x="962324" y="590550"/>
                </a:cxn>
                <a:cxn ang="0">
                  <a:pos x="966952" y="1187669"/>
                </a:cxn>
                <a:cxn ang="0">
                  <a:pos x="0" y="304800"/>
                </a:cxn>
                <a:cxn ang="0">
                  <a:pos x="0" y="0"/>
                </a:cxn>
                <a:cxn ang="0">
                  <a:pos x="962324" y="590550"/>
                </a:cxn>
              </a:cxnLst>
              <a:rect l="0" t="0" r="r" b="b"/>
              <a:pathLst>
                <a:path w="966952" h="1187669">
                  <a:moveTo>
                    <a:pt x="962324" y="590550"/>
                  </a:moveTo>
                  <a:cubicBezTo>
                    <a:pt x="963867" y="789590"/>
                    <a:pt x="965409" y="988629"/>
                    <a:pt x="966952" y="1187669"/>
                  </a:cubicBezTo>
                  <a:lnTo>
                    <a:pt x="0" y="304800"/>
                  </a:lnTo>
                  <a:lnTo>
                    <a:pt x="0" y="0"/>
                  </a:lnTo>
                  <a:lnTo>
                    <a:pt x="962324" y="590550"/>
                  </a:lnTo>
                  <a:close/>
                </a:path>
              </a:pathLst>
            </a:custGeom>
            <a:gradFill rotWithShape="1">
              <a:gsLst>
                <a:gs pos="0">
                  <a:srgbClr val="119707"/>
                </a:gs>
                <a:gs pos="17999">
                  <a:srgbClr val="119707"/>
                </a:gs>
                <a:gs pos="67000">
                  <a:srgbClr val="8AD53F"/>
                </a:gs>
                <a:gs pos="100000">
                  <a:srgbClr val="BCEB6F"/>
                </a:gs>
              </a:gsLst>
              <a:lin ang="0" scaled="1"/>
            </a:gradFill>
            <a:ln w="3175" cap="flat" cmpd="sng">
              <a:solidFill>
                <a:schemeClr val="bg1"/>
              </a:solidFill>
              <a:round/>
            </a:ln>
            <a:effectLst/>
          </p:spPr>
          <p:txBody>
            <a:bodyPr anchor="ctr"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charset="-122"/>
                <a:cs typeface="+mn-cs"/>
              </a:endParaRPr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0" y="847"/>
              <a:ext cx="3946" cy="1740"/>
              <a:chOff x="0" y="0"/>
              <a:chExt cx="4346309" cy="2063819"/>
            </a:xfrm>
          </p:grpSpPr>
          <p:grpSp>
            <p:nvGrpSpPr>
              <p:cNvPr id="21514" name="Group 11"/>
              <p:cNvGrpSpPr/>
              <p:nvPr/>
            </p:nvGrpSpPr>
            <p:grpSpPr>
              <a:xfrm>
                <a:off x="0" y="0"/>
                <a:ext cx="4346309" cy="2004029"/>
                <a:chOff x="0" y="0"/>
                <a:chExt cx="4346309" cy="2004029"/>
              </a:xfrm>
            </p:grpSpPr>
            <p:pic>
              <p:nvPicPr>
                <p:cNvPr id="21515" name="任意多边形 17"/>
                <p:cNvPicPr/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-1464" y="42765"/>
                  <a:ext cx="2231136" cy="1956816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  <p:pic>
              <p:nvPicPr>
                <p:cNvPr id="21516" name="任意多边形 18"/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211384" y="93"/>
                  <a:ext cx="2139696" cy="201168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</p:grpSp>
          <p:grpSp>
            <p:nvGrpSpPr>
              <p:cNvPr id="21517" name="Group 14"/>
              <p:cNvGrpSpPr/>
              <p:nvPr/>
            </p:nvGrpSpPr>
            <p:grpSpPr>
              <a:xfrm>
                <a:off x="20665" y="5343"/>
                <a:ext cx="4320478" cy="2058476"/>
                <a:chOff x="0" y="0"/>
                <a:chExt cx="4320478" cy="2058476"/>
              </a:xfrm>
            </p:grpSpPr>
            <p:pic>
              <p:nvPicPr>
                <p:cNvPr id="21518" name="任意多边形 15"/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255" y="49614"/>
                  <a:ext cx="2194560" cy="200558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  <p:pic>
              <p:nvPicPr>
                <p:cNvPr id="21519" name="任意多边形 16"/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190719" y="846"/>
                  <a:ext cx="2133600" cy="206654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</p:grpSp>
        </p:grpSp>
        <p:sp>
          <p:nvSpPr>
            <p:cNvPr id="21521" name="任意多边形 4"/>
            <p:cNvSpPr/>
            <p:nvPr/>
          </p:nvSpPr>
          <p:spPr bwMode="auto">
            <a:xfrm>
              <a:off x="3024" y="785"/>
              <a:ext cx="865" cy="1020"/>
            </a:xfrm>
            <a:custGeom>
              <a:avLst/>
              <a:gdLst/>
              <a:ahLst/>
              <a:cxnLst>
                <a:cxn ang="0">
                  <a:pos x="0" y="633002"/>
                </a:cxn>
                <a:cxn ang="0">
                  <a:pos x="16669" y="1208690"/>
                </a:cxn>
                <a:cxn ang="0">
                  <a:pos x="952089" y="336331"/>
                </a:cxn>
                <a:cxn ang="0">
                  <a:pos x="952089" y="0"/>
                </a:cxn>
                <a:cxn ang="0">
                  <a:pos x="0" y="633002"/>
                </a:cxn>
              </a:cxnLst>
              <a:rect l="0" t="0" r="r" b="b"/>
              <a:pathLst>
                <a:path w="952089" h="1208690">
                  <a:moveTo>
                    <a:pt x="0" y="633002"/>
                  </a:moveTo>
                  <a:lnTo>
                    <a:pt x="16669" y="1208690"/>
                  </a:lnTo>
                  <a:lnTo>
                    <a:pt x="952089" y="336331"/>
                  </a:lnTo>
                  <a:lnTo>
                    <a:pt x="952089" y="0"/>
                  </a:lnTo>
                  <a:lnTo>
                    <a:pt x="0" y="633002"/>
                  </a:lnTo>
                  <a:close/>
                </a:path>
              </a:pathLst>
            </a:custGeom>
            <a:gradFill rotWithShape="1">
              <a:gsLst>
                <a:gs pos="0">
                  <a:srgbClr val="C73E01"/>
                </a:gs>
                <a:gs pos="27000">
                  <a:srgbClr val="FF7711"/>
                </a:gs>
                <a:gs pos="59000">
                  <a:srgbClr val="FFAA01"/>
                </a:gs>
                <a:gs pos="80000">
                  <a:srgbClr val="FFC000"/>
                </a:gs>
                <a:gs pos="100000">
                  <a:srgbClr val="FECE02"/>
                </a:gs>
              </a:gsLst>
              <a:lin ang="0" scaled="1"/>
            </a:gradFill>
            <a:ln w="3175" cap="flat" cmpd="sng">
              <a:solidFill>
                <a:schemeClr val="bg1"/>
              </a:solidFill>
              <a:round/>
            </a:ln>
            <a:effectLst/>
          </p:spPr>
          <p:txBody>
            <a:bodyPr anchor="ctr"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charset="-122"/>
                <a:cs typeface="+mn-cs"/>
              </a:endParaRPr>
            </a:p>
          </p:txBody>
        </p:sp>
        <p:sp>
          <p:nvSpPr>
            <p:cNvPr id="21522" name="任意多边形 7"/>
            <p:cNvSpPr/>
            <p:nvPr/>
          </p:nvSpPr>
          <p:spPr bwMode="auto">
            <a:xfrm>
              <a:off x="965" y="831"/>
              <a:ext cx="2046" cy="1130"/>
            </a:xfrm>
            <a:custGeom>
              <a:avLst/>
              <a:gdLst/>
              <a:ahLst/>
              <a:cxnLst>
                <a:cxn ang="0">
                  <a:pos x="1397876" y="1639613"/>
                </a:cxn>
                <a:cxn ang="0">
                  <a:pos x="0" y="777765"/>
                </a:cxn>
                <a:cxn ang="0">
                  <a:pos x="1366345" y="0"/>
                </a:cxn>
                <a:cxn ang="0">
                  <a:pos x="2753711" y="735724"/>
                </a:cxn>
                <a:cxn ang="0">
                  <a:pos x="1397876" y="1639613"/>
                </a:cxn>
              </a:cxnLst>
              <a:rect l="0" t="0" r="r" b="b"/>
              <a:pathLst>
                <a:path w="2753711" h="1639613">
                  <a:moveTo>
                    <a:pt x="1397876" y="1639613"/>
                  </a:moveTo>
                  <a:lnTo>
                    <a:pt x="0" y="777765"/>
                  </a:lnTo>
                  <a:lnTo>
                    <a:pt x="1366345" y="0"/>
                  </a:lnTo>
                  <a:lnTo>
                    <a:pt x="2753711" y="735724"/>
                  </a:lnTo>
                  <a:lnTo>
                    <a:pt x="1397876" y="1639613"/>
                  </a:lnTo>
                  <a:close/>
                </a:path>
              </a:pathLst>
            </a:custGeom>
            <a:gradFill rotWithShape="1">
              <a:gsLst>
                <a:gs pos="0">
                  <a:srgbClr val="BE1247"/>
                </a:gs>
                <a:gs pos="27000">
                  <a:srgbClr val="D2144F"/>
                </a:gs>
                <a:gs pos="66000">
                  <a:srgbClr val="F87477"/>
                </a:gs>
                <a:gs pos="100000">
                  <a:srgbClr val="FA9496"/>
                </a:gs>
              </a:gsLst>
              <a:lin ang="5400000" scaled="1"/>
            </a:gradFill>
            <a:ln w="3175" cap="flat" cmpd="sng">
              <a:solidFill>
                <a:srgbClr val="F2F2F2"/>
              </a:solidFill>
              <a:round/>
            </a:ln>
            <a:effectLst/>
          </p:spPr>
          <p:txBody>
            <a:bodyPr anchor="ctr"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charset="-122"/>
                <a:cs typeface="+mn-cs"/>
              </a:endParaRPr>
            </a:p>
          </p:txBody>
        </p:sp>
        <p:sp>
          <p:nvSpPr>
            <p:cNvPr id="21523" name="任意多边形 8"/>
            <p:cNvSpPr/>
            <p:nvPr/>
          </p:nvSpPr>
          <p:spPr bwMode="auto">
            <a:xfrm>
              <a:off x="2015" y="391"/>
              <a:ext cx="1890" cy="945"/>
            </a:xfrm>
            <a:custGeom>
              <a:avLst/>
              <a:gdLst/>
              <a:ahLst/>
              <a:cxnLst>
                <a:cxn ang="0">
                  <a:pos x="1366345" y="1366345"/>
                </a:cxn>
                <a:cxn ang="0">
                  <a:pos x="0" y="630621"/>
                </a:cxn>
                <a:cxn ang="0">
                  <a:pos x="1187669" y="0"/>
                </a:cxn>
                <a:cxn ang="0">
                  <a:pos x="2543503" y="609600"/>
                </a:cxn>
                <a:cxn ang="0">
                  <a:pos x="1366345" y="1366345"/>
                </a:cxn>
              </a:cxnLst>
              <a:rect l="0" t="0" r="r" b="b"/>
              <a:pathLst>
                <a:path w="2543503" h="1366345">
                  <a:moveTo>
                    <a:pt x="1366345" y="1366345"/>
                  </a:moveTo>
                  <a:lnTo>
                    <a:pt x="0" y="630621"/>
                  </a:lnTo>
                  <a:lnTo>
                    <a:pt x="1187669" y="0"/>
                  </a:lnTo>
                  <a:lnTo>
                    <a:pt x="2543503" y="609600"/>
                  </a:lnTo>
                  <a:lnTo>
                    <a:pt x="1366345" y="1366345"/>
                  </a:lnTo>
                  <a:close/>
                </a:path>
              </a:pathLst>
            </a:custGeom>
            <a:gradFill rotWithShape="1">
              <a:gsLst>
                <a:gs pos="0">
                  <a:srgbClr val="C73E01"/>
                </a:gs>
                <a:gs pos="27000">
                  <a:srgbClr val="FF7711"/>
                </a:gs>
                <a:gs pos="59000">
                  <a:srgbClr val="FFAA01"/>
                </a:gs>
                <a:gs pos="80000">
                  <a:srgbClr val="FFC000"/>
                </a:gs>
                <a:gs pos="100000">
                  <a:srgbClr val="FECE02"/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round/>
            </a:ln>
            <a:effectLst/>
          </p:spPr>
          <p:txBody>
            <a:bodyPr anchor="ctr"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charset="-122"/>
                <a:cs typeface="+mn-cs"/>
              </a:endParaRPr>
            </a:p>
          </p:txBody>
        </p:sp>
        <p:sp>
          <p:nvSpPr>
            <p:cNvPr id="13" name="TextBox 11"/>
            <p:cNvSpPr txBox="1"/>
            <p:nvPr/>
          </p:nvSpPr>
          <p:spPr>
            <a:xfrm flipH="1">
              <a:off x="1216" y="1043"/>
              <a:ext cx="1643" cy="56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algn="ctr" eaLnBrk="0" hangingPunct="0"/>
              <a:endParaRPr lang="zh-CN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endParaRPr>
            </a:p>
            <a:p>
              <a:pPr algn="ctr" eaLnBrk="0" hangingPunct="0"/>
              <a:r>
                <a:rPr lang="zh-CN" altLang="en-US" sz="2400" b="1" dirty="0">
                  <a:solidFill>
                    <a:schemeClr val="bg1"/>
                  </a:solidFill>
                  <a:latin typeface="Arial" panose="020B0604020202020204" pitchFamily="34" charset="0"/>
                  <a:ea typeface="楷体_GB2312" pitchFamily="49" charset="-122"/>
                </a:rPr>
                <a:t>组织自身的因素</a:t>
              </a:r>
              <a:endParaRPr lang="zh-CN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21524" name="TextBox 11"/>
            <p:cNvSpPr txBox="1"/>
            <p:nvPr/>
          </p:nvSpPr>
          <p:spPr>
            <a:xfrm flipH="1">
              <a:off x="142" y="499"/>
              <a:ext cx="1633" cy="56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algn="ctr" eaLnBrk="0" hangingPunct="0"/>
              <a:endParaRPr lang="zh-CN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endParaRPr>
            </a:p>
            <a:p>
              <a:pPr algn="ctr" eaLnBrk="0" hangingPunct="0"/>
              <a:r>
                <a:rPr lang="zh-CN" altLang="en-US" sz="2400" b="1" dirty="0">
                  <a:solidFill>
                    <a:schemeClr val="bg1"/>
                  </a:solidFill>
                  <a:latin typeface="Arial" panose="020B0604020202020204" pitchFamily="34" charset="0"/>
                  <a:ea typeface="楷体_GB2312" pitchFamily="49" charset="-122"/>
                </a:rPr>
                <a:t>时间因素</a:t>
              </a:r>
              <a:endParaRPr lang="zh-CN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21525" name="TextBox 11"/>
            <p:cNvSpPr txBox="1"/>
            <p:nvPr/>
          </p:nvSpPr>
          <p:spPr>
            <a:xfrm flipH="1">
              <a:off x="2159" y="499"/>
              <a:ext cx="1601" cy="56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algn="ctr" eaLnBrk="0" hangingPunct="0"/>
              <a:endParaRPr lang="zh-CN" altLang="en-US" sz="2400" b="1" dirty="0">
                <a:solidFill>
                  <a:schemeClr val="bg1"/>
                </a:solidFill>
                <a:ea typeface="楷体_GB2312" pitchFamily="49" charset="-122"/>
                <a:sym typeface="+mn-ea"/>
              </a:endParaRPr>
            </a:p>
            <a:p>
              <a:pPr algn="ctr" eaLnBrk="0" hangingPunct="0"/>
              <a:r>
                <a:rPr lang="zh-CN" altLang="en-US" sz="2400" b="1" dirty="0">
                  <a:solidFill>
                    <a:schemeClr val="bg1"/>
                  </a:solidFill>
                  <a:ea typeface="楷体_GB2312" pitchFamily="49" charset="-122"/>
                  <a:sym typeface="+mn-ea"/>
                </a:rPr>
                <a:t>决策者因素</a:t>
              </a:r>
              <a:endParaRPr lang="zh-CN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21526" name="TextBox 11"/>
            <p:cNvSpPr txBox="1"/>
            <p:nvPr/>
          </p:nvSpPr>
          <p:spPr>
            <a:xfrm flipH="1">
              <a:off x="1315" y="90"/>
              <a:ext cx="1322" cy="49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 eaLnBrk="0" hangingPunct="0"/>
              <a:endParaRPr lang="zh-CN" altLang="en-US" b="1" dirty="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endParaRPr>
            </a:p>
            <a:p>
              <a:pPr algn="ctr" eaLnBrk="0" hangingPunct="0"/>
              <a:r>
                <a:rPr lang="zh-CN" altLang="en-US" sz="2400" b="1" dirty="0">
                  <a:solidFill>
                    <a:schemeClr val="bg1"/>
                  </a:solidFill>
                  <a:latin typeface="Arial" panose="020B0604020202020204" pitchFamily="34" charset="0"/>
                  <a:ea typeface="楷体_GB2312" pitchFamily="49" charset="-122"/>
                </a:rPr>
                <a:t>环境因素</a:t>
              </a:r>
              <a:endParaRPr lang="zh-CN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</p:grp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ldLvl="0" animBg="1"/>
      <p:bldP spid="39" grpId="0" bldLvl="0" animBg="1"/>
      <p:bldP spid="6" grpId="0" bldLvl="0" animBg="1"/>
      <p:bldP spid="6" grpId="1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矩形 2"/>
          <p:cNvSpPr>
            <a:spLocks noChangeArrowheads="1"/>
          </p:cNvSpPr>
          <p:nvPr/>
        </p:nvSpPr>
        <p:spPr bwMode="auto">
          <a:xfrm>
            <a:off x="0" y="692150"/>
            <a:ext cx="12192000" cy="73025"/>
          </a:xfrm>
          <a:prstGeom prst="rect">
            <a:avLst/>
          </a:prstGeom>
          <a:solidFill>
            <a:srgbClr val="A6A6A6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8" name="燕尾形 2"/>
          <p:cNvSpPr>
            <a:spLocks noChangeArrowheads="1"/>
          </p:cNvSpPr>
          <p:nvPr/>
        </p:nvSpPr>
        <p:spPr bwMode="auto">
          <a:xfrm>
            <a:off x="4646930" y="167640"/>
            <a:ext cx="2640330" cy="431800"/>
          </a:xfrm>
          <a:prstGeom prst="chevron">
            <a:avLst>
              <a:gd name="adj" fmla="val 22989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8746490" y="168593"/>
            <a:ext cx="171513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pPr algn="l"/>
            <a:r>
              <a:rPr lang="en-US" altLang="zh-CN" sz="2800" b="1">
                <a:latin typeface="Impact" panose="020B0806030902050204" pitchFamily="34" charset="0"/>
                <a:ea typeface="微软雅黑" panose="020B0503020204020204" pitchFamily="34" charset="-122"/>
              </a:rPr>
              <a:t>03  总结</a:t>
            </a:r>
            <a:endParaRPr lang="en-US" altLang="zh-CN" sz="2800" b="1"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1212850" y="169863"/>
            <a:ext cx="286956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r>
              <a:rPr lang="en-US" altLang="zh-CN" sz="2800" b="1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01    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4925060" y="168593"/>
            <a:ext cx="344868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p>
            <a:pPr algn="l"/>
            <a:r>
              <a:rPr lang="en-US" altLang="zh-CN" sz="2800" b="1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02   内容讲授</a:t>
            </a:r>
            <a:endParaRPr lang="en-US" altLang="zh-CN" sz="2800" b="1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966" y="3496805"/>
            <a:ext cx="1332740" cy="2390514"/>
          </a:xfrm>
          <a:prstGeom prst="rect">
            <a:avLst/>
          </a:prstGeom>
        </p:spPr>
      </p:pic>
      <p:sp>
        <p:nvSpPr>
          <p:cNvPr id="6" name="内容占位符 13"/>
          <p:cNvSpPr>
            <a:spLocks noGrp="1"/>
          </p:cNvSpPr>
          <p:nvPr/>
        </p:nvSpPr>
        <p:spPr>
          <a:xfrm>
            <a:off x="1638300" y="1543685"/>
            <a:ext cx="10022205" cy="522478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p"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</a:rPr>
              <a:t>环境因素</a:t>
            </a: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ko-KR" sz="2800" i="0" u="none" strike="noStrike" kern="1200" cap="none" spc="0" normalizeH="0" baseline="0" dirty="0">
                <a:solidFill>
                  <a:srgbClr val="3C78C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1. </a:t>
            </a:r>
            <a:r>
              <a:rPr kumimoji="0" lang="ko-KR" altLang="en-US" sz="2800" i="0" u="none" strike="noStrike" kern="1200" cap="none" spc="0" normalizeH="0" baseline="0" dirty="0">
                <a:solidFill>
                  <a:srgbClr val="3C78C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环境的稳定性</a:t>
            </a:r>
            <a:endParaRPr kumimoji="0" lang="ko-KR" altLang="en-US" sz="2800" i="0" u="none" strike="noStrike" kern="1200" cap="none" spc="0" normalizeH="0" baseline="0" dirty="0">
              <a:solidFill>
                <a:srgbClr val="3C78C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环境比较稳定情况下</a:t>
            </a: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——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决策一般由中层管理者进行</a:t>
            </a:r>
            <a:endParaRPr kumimoji="0" lang="en-US" altLang="zh-CN" sz="2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环境剧烈变化情况下</a:t>
            </a: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——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决策一般由高层管理者进行</a:t>
            </a:r>
            <a:endParaRPr kumimoji="0" lang="zh-CN" altLang="en-US" sz="2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ko-KR" sz="2800" i="0" u="none" strike="noStrike" kern="1200" cap="none" spc="0" normalizeH="0" baseline="0" dirty="0">
                <a:solidFill>
                  <a:srgbClr val="3C78C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2. </a:t>
            </a:r>
            <a:r>
              <a:rPr kumimoji="0" lang="ko-KR" altLang="en-US" sz="2800" i="0" u="none" strike="noStrike" kern="1200" cap="none" spc="0" normalizeH="0" baseline="0" dirty="0">
                <a:solidFill>
                  <a:srgbClr val="3C78C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市场结构</a:t>
            </a:r>
            <a:endParaRPr kumimoji="0" lang="ko-KR" altLang="en-US" sz="2800" i="0" u="none" strike="noStrike" kern="1200" cap="none" spc="0" normalizeH="0" baseline="0" dirty="0">
              <a:solidFill>
                <a:srgbClr val="3C78C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垄断程度高</a:t>
            </a: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——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以生产为导向</a:t>
            </a:r>
            <a:endParaRPr kumimoji="0" lang="en-US" altLang="zh-CN" sz="2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竞争程度高</a:t>
            </a: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——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以市场为导向</a:t>
            </a:r>
            <a:endParaRPr kumimoji="0" lang="zh-CN" altLang="en-US" sz="2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ko-KR" sz="2800" i="0" u="none" strike="noStrike" kern="1200" cap="none" spc="0" normalizeH="0" baseline="0" dirty="0">
                <a:solidFill>
                  <a:srgbClr val="3C78C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3. </a:t>
            </a:r>
            <a:r>
              <a:rPr kumimoji="0" lang="ko-KR" altLang="en-US" sz="2800" i="0" u="none" strike="noStrike" kern="1200" cap="none" spc="0" normalizeH="0" baseline="0" dirty="0">
                <a:solidFill>
                  <a:srgbClr val="3C78C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买卖双方在市场的地位</a:t>
            </a:r>
            <a:endParaRPr kumimoji="0" lang="ko-KR" altLang="en-US" sz="2800" i="0" u="none" strike="noStrike" kern="1200" cap="none" spc="0" normalizeH="0" baseline="0" dirty="0">
              <a:solidFill>
                <a:srgbClr val="3C78C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卖方市场</a:t>
            </a: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——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以生产条件与能力为出发点</a:t>
            </a:r>
            <a:endParaRPr kumimoji="0" lang="en-US" altLang="zh-CN" sz="2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买方市场</a:t>
            </a: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——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以市场需求为出发点</a:t>
            </a:r>
            <a:endParaRPr kumimoji="0" lang="zh-CN" altLang="en-US" sz="2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  <a:cs typeface="+mn-cs"/>
            </a:endParaRPr>
          </a:p>
        </p:txBody>
      </p:sp>
      <p:sp>
        <p:nvSpPr>
          <p:cNvPr id="13" name="圆角矩形 12"/>
          <p:cNvSpPr/>
          <p:nvPr/>
        </p:nvSpPr>
        <p:spPr bwMode="auto">
          <a:xfrm>
            <a:off x="4290060" y="871855"/>
            <a:ext cx="2997200" cy="67183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28575" cap="flat" cmpd="sng" algn="ctr">
            <a:noFill/>
            <a:prstDash val="solid"/>
            <a:miter lim="800000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68543" tIns="34272" rIns="68543" bIns="34272" anchor="ctr"/>
          <a:p>
            <a:pPr algn="ctr">
              <a:defRPr/>
            </a:pPr>
            <a:r>
              <a:rPr lang="zh-CN" altLang="ko-KR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影响决策的因素</a:t>
            </a:r>
            <a:endParaRPr lang="zh-CN" altLang="ko-KR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ldLvl="0" animBg="1"/>
      <p:bldP spid="13" grpId="0" bldLvl="0" animBg="1"/>
      <p:bldP spid="13" grpId="1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矩形 2"/>
          <p:cNvSpPr>
            <a:spLocks noChangeArrowheads="1"/>
          </p:cNvSpPr>
          <p:nvPr/>
        </p:nvSpPr>
        <p:spPr bwMode="auto">
          <a:xfrm>
            <a:off x="0" y="692150"/>
            <a:ext cx="12192000" cy="73025"/>
          </a:xfrm>
          <a:prstGeom prst="rect">
            <a:avLst/>
          </a:prstGeom>
          <a:solidFill>
            <a:srgbClr val="A6A6A6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8" name="燕尾形 2"/>
          <p:cNvSpPr>
            <a:spLocks noChangeArrowheads="1"/>
          </p:cNvSpPr>
          <p:nvPr/>
        </p:nvSpPr>
        <p:spPr bwMode="auto">
          <a:xfrm>
            <a:off x="4646930" y="167640"/>
            <a:ext cx="2640330" cy="431800"/>
          </a:xfrm>
          <a:prstGeom prst="chevron">
            <a:avLst>
              <a:gd name="adj" fmla="val 22989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8746490" y="168593"/>
            <a:ext cx="171513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pPr algn="l"/>
            <a:r>
              <a:rPr lang="en-US" altLang="zh-CN" sz="2800" b="1">
                <a:latin typeface="Impact" panose="020B0806030902050204" pitchFamily="34" charset="0"/>
                <a:ea typeface="微软雅黑" panose="020B0503020204020204" pitchFamily="34" charset="-122"/>
              </a:rPr>
              <a:t>03  总结</a:t>
            </a:r>
            <a:endParaRPr lang="en-US" altLang="zh-CN" sz="2800" b="1"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1212850" y="169863"/>
            <a:ext cx="286956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r>
              <a:rPr lang="en-US" altLang="zh-CN" sz="2800" b="1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01    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4925060" y="168593"/>
            <a:ext cx="344868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p>
            <a:pPr algn="l"/>
            <a:r>
              <a:rPr lang="en-US" altLang="zh-CN" sz="2800" b="1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02   内容讲授</a:t>
            </a:r>
            <a:endParaRPr lang="en-US" altLang="zh-CN" sz="2800" b="1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" name="圆角矩形 3"/>
          <p:cNvSpPr/>
          <p:nvPr/>
        </p:nvSpPr>
        <p:spPr bwMode="auto">
          <a:xfrm>
            <a:off x="3989070" y="940435"/>
            <a:ext cx="3101340" cy="67183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28575" cap="flat" cmpd="sng" algn="ctr">
            <a:noFill/>
            <a:prstDash val="solid"/>
            <a:miter lim="800000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68543" tIns="34272" rIns="68543" bIns="34272" anchor="ctr"/>
          <a:p>
            <a:pPr algn="ctr">
              <a:defRPr/>
            </a:pPr>
            <a:endParaRPr lang="zh-CN" altLang="en-US" ker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9664" y="3704217"/>
            <a:ext cx="2692400" cy="2390514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185920" y="1015365"/>
            <a:ext cx="28867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ko-KR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影响决策的因素</a:t>
            </a:r>
            <a:endParaRPr lang="zh-CN" altLang="ko-KR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内容占位符 13"/>
          <p:cNvSpPr>
            <a:spLocks noGrp="1"/>
          </p:cNvSpPr>
          <p:nvPr/>
        </p:nvSpPr>
        <p:spPr>
          <a:xfrm>
            <a:off x="2687320" y="1901825"/>
            <a:ext cx="6801485" cy="4424045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p"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</a:rPr>
              <a:t>决策者因素</a:t>
            </a:r>
            <a:endParaRPr kumimoji="0" lang="zh-CN" altLang="en-US" sz="41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0" lang="ko-KR" altLang="en-US" sz="2800" i="0" u="none" strike="noStrike" kern="1200" cap="none" spc="0" normalizeH="0" baseline="0" dirty="0">
                <a:solidFill>
                  <a:srgbClr val="3C78C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1. 决策者对待风险的态度</a:t>
            </a: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ea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-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--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风险厌恶型</a:t>
            </a: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宋体" panose="02010600030101010101" pitchFamily="2" charset="-122"/>
              <a:cs typeface="+mn-cs"/>
            </a:endParaRPr>
          </a:p>
          <a:p>
            <a:pPr marL="0" marR="0" lvl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---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风险中立型</a:t>
            </a: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宋体" panose="02010600030101010101" pitchFamily="2" charset="-122"/>
              <a:cs typeface="+mn-cs"/>
            </a:endParaRPr>
          </a:p>
          <a:p>
            <a:pPr marL="0" marR="0" lvl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---风险爱好型</a:t>
            </a: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0" lang="ko-KR" altLang="en-US" sz="2800" i="0" u="none" strike="noStrike" kern="1200" cap="none" spc="0" normalizeH="0" baseline="0" dirty="0">
                <a:solidFill>
                  <a:srgbClr val="3C78C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2. 决策者的个人能力</a:t>
            </a: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ea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lang="zh-CN" altLang="en-US" sz="2800" b="1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sym typeface="+mn-ea"/>
              </a:rPr>
              <a:t>对问题的认识能力、获取信息的能力、沟通能力、组织能力</a:t>
            </a: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ea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endParaRPr kumimoji="0" lang="en-US" altLang="zh-CN" sz="37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  <a:cs typeface="+mn-cs"/>
            </a:endParaRPr>
          </a:p>
          <a:p>
            <a:pPr marL="1371600" marR="0" lvl="2" indent="-457200" algn="l" defTabSz="914400" rtl="0" eaLnBrk="1" fontAlgn="auto" latinLnBrk="0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+mj-ea"/>
              <a:buAutoNum type="circleNumDbPlain"/>
              <a:defRPr/>
            </a:pPr>
            <a:endParaRPr kumimoji="0" lang="zh-CN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黑体" panose="02010609060101010101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ldLvl="0" animBg="1"/>
      <p:bldP spid="4" grpId="0" bldLvl="0" animBg="1"/>
      <p:bldP spid="4" grpId="1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矩形 2"/>
          <p:cNvSpPr>
            <a:spLocks noChangeArrowheads="1"/>
          </p:cNvSpPr>
          <p:nvPr/>
        </p:nvSpPr>
        <p:spPr bwMode="auto">
          <a:xfrm>
            <a:off x="0" y="692150"/>
            <a:ext cx="12192000" cy="73025"/>
          </a:xfrm>
          <a:prstGeom prst="rect">
            <a:avLst/>
          </a:prstGeom>
          <a:solidFill>
            <a:srgbClr val="A6A6A6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8" name="燕尾形 2"/>
          <p:cNvSpPr>
            <a:spLocks noChangeArrowheads="1"/>
          </p:cNvSpPr>
          <p:nvPr/>
        </p:nvSpPr>
        <p:spPr bwMode="auto">
          <a:xfrm>
            <a:off x="4646930" y="167640"/>
            <a:ext cx="2640330" cy="431800"/>
          </a:xfrm>
          <a:prstGeom prst="chevron">
            <a:avLst>
              <a:gd name="adj" fmla="val 22989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8746490" y="168593"/>
            <a:ext cx="171513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pPr algn="l"/>
            <a:r>
              <a:rPr lang="en-US" altLang="zh-CN" sz="2800" b="1">
                <a:latin typeface="Impact" panose="020B0806030902050204" pitchFamily="34" charset="0"/>
                <a:ea typeface="微软雅黑" panose="020B0503020204020204" pitchFamily="34" charset="-122"/>
              </a:rPr>
              <a:t>03  总结</a:t>
            </a:r>
            <a:endParaRPr lang="en-US" altLang="zh-CN" sz="2800" b="1"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1212850" y="169863"/>
            <a:ext cx="286956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r>
              <a:rPr lang="en-US" altLang="zh-CN" sz="2800" b="1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01    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4925060" y="168593"/>
            <a:ext cx="344868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p>
            <a:pPr algn="l"/>
            <a:r>
              <a:rPr lang="en-US" altLang="zh-CN" sz="2800" b="1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02   内容讲授</a:t>
            </a:r>
            <a:endParaRPr lang="en-US" altLang="zh-CN" sz="2800" b="1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" name="圆角矩形 3"/>
          <p:cNvSpPr/>
          <p:nvPr/>
        </p:nvSpPr>
        <p:spPr bwMode="auto">
          <a:xfrm>
            <a:off x="4574540" y="920115"/>
            <a:ext cx="3042285" cy="51435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28575" cap="flat" cmpd="sng" algn="ctr">
            <a:noFill/>
            <a:prstDash val="solid"/>
            <a:miter lim="800000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68543" tIns="34272" rIns="68543" bIns="34272" anchor="ctr"/>
          <a:p>
            <a:pPr algn="ctr">
              <a:defRPr/>
            </a:pPr>
            <a:endParaRPr lang="zh-CN" altLang="en-US" ker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646930" y="912495"/>
            <a:ext cx="28867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ko-KR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影响决策的因素</a:t>
            </a:r>
            <a:endParaRPr lang="zh-CN" altLang="ko-KR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4681" y="3742323"/>
            <a:ext cx="2623932" cy="2390514"/>
          </a:xfrm>
          <a:prstGeom prst="rect">
            <a:avLst/>
          </a:prstGeom>
        </p:spPr>
      </p:pic>
      <p:sp>
        <p:nvSpPr>
          <p:cNvPr id="14" name="内容占位符 13"/>
          <p:cNvSpPr>
            <a:spLocks noGrp="1"/>
          </p:cNvSpPr>
          <p:nvPr/>
        </p:nvSpPr>
        <p:spPr>
          <a:xfrm>
            <a:off x="2407920" y="1597025"/>
            <a:ext cx="7639050" cy="4457065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rtlCol="0">
            <a:normAutofit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p"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</a:rPr>
              <a:t>组织自身的因素</a:t>
            </a: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ko-KR" altLang="en-US" sz="2800" i="0" u="none" strike="noStrike" kern="1200" cap="none" spc="0" normalizeH="0" baseline="0" dirty="0">
                <a:solidFill>
                  <a:srgbClr val="3C78C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（1）组织文化</a:t>
            </a:r>
            <a:endParaRPr kumimoji="0" lang="ko-KR" altLang="en-US" sz="2800" i="0" u="none" strike="noStrike" kern="1200" cap="none" spc="0" normalizeH="0" baseline="0" dirty="0">
              <a:solidFill>
                <a:srgbClr val="3C78C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保守型与进取型组织文化</a:t>
            </a:r>
            <a:endParaRPr kumimoji="0" lang="en-US" altLang="zh-CN" sz="2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有无伦理精神</a:t>
            </a:r>
            <a:endParaRPr kumimoji="0" lang="zh-CN" altLang="en-US" sz="2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ko-KR" altLang="en-US" sz="2800" i="0" u="none" strike="noStrike" kern="1200" cap="none" spc="0" normalizeH="0" baseline="0" dirty="0">
                <a:solidFill>
                  <a:srgbClr val="3C78C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（2）组织的信息化程度</a:t>
            </a:r>
            <a:endParaRPr kumimoji="0" lang="ko-KR" altLang="en-US" sz="2800" i="0" u="none" strike="noStrike" kern="1200" cap="none" spc="0" normalizeH="0" baseline="0" dirty="0">
              <a:solidFill>
                <a:srgbClr val="3C78C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高信息化有利于提高决策的效率和质量</a:t>
            </a:r>
            <a:endParaRPr kumimoji="0" lang="en-US" altLang="zh-CN" sz="2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ko-KR" altLang="en-US" sz="2800" i="0" u="none" strike="noStrike" kern="1200" cap="none" spc="0" normalizeH="0" baseline="0" dirty="0">
                <a:solidFill>
                  <a:srgbClr val="3C78C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（3）组织对环境的应变模式</a:t>
            </a:r>
            <a:endParaRPr kumimoji="0" lang="ko-KR" altLang="en-US" sz="2800" i="0" u="none" strike="noStrike" kern="1200" cap="none" spc="0" normalizeH="0" baseline="0" dirty="0">
              <a:solidFill>
                <a:srgbClr val="3C78C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应变模式指导着组织今后在面对环境变化时如何思考问题、如何选择行动方案等</a:t>
            </a: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ldLvl="0" animBg="1"/>
      <p:bldP spid="4" grpId="0" bldLvl="0" animBg="1"/>
      <p:bldP spid="4" grpId="1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矩形 2"/>
          <p:cNvSpPr>
            <a:spLocks noChangeArrowheads="1"/>
          </p:cNvSpPr>
          <p:nvPr/>
        </p:nvSpPr>
        <p:spPr bwMode="auto">
          <a:xfrm>
            <a:off x="0" y="749300"/>
            <a:ext cx="12192000" cy="73025"/>
          </a:xfrm>
          <a:prstGeom prst="rect">
            <a:avLst/>
          </a:prstGeom>
          <a:solidFill>
            <a:srgbClr val="A6A6A6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8" name="燕尾形 2"/>
          <p:cNvSpPr>
            <a:spLocks noChangeArrowheads="1"/>
          </p:cNvSpPr>
          <p:nvPr/>
        </p:nvSpPr>
        <p:spPr bwMode="auto">
          <a:xfrm>
            <a:off x="4646930" y="167640"/>
            <a:ext cx="2640330" cy="431800"/>
          </a:xfrm>
          <a:prstGeom prst="chevron">
            <a:avLst>
              <a:gd name="adj" fmla="val 22989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8746490" y="168593"/>
            <a:ext cx="171513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pPr algn="l"/>
            <a:r>
              <a:rPr lang="en-US" altLang="zh-CN" sz="2800" b="1">
                <a:latin typeface="Impact" panose="020B0806030902050204" pitchFamily="34" charset="0"/>
                <a:ea typeface="微软雅黑" panose="020B0503020204020204" pitchFamily="34" charset="-122"/>
              </a:rPr>
              <a:t>03  总结</a:t>
            </a:r>
            <a:endParaRPr lang="en-US" altLang="zh-CN" sz="2800" b="1"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1212850" y="169863"/>
            <a:ext cx="286956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r>
              <a:rPr lang="en-US" altLang="zh-CN" sz="2800" b="1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01    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4925060" y="168593"/>
            <a:ext cx="344868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p>
            <a:pPr algn="l"/>
            <a:r>
              <a:rPr lang="en-US" altLang="zh-CN" sz="2800" b="1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02   内容讲授</a:t>
            </a:r>
            <a:endParaRPr lang="en-US" altLang="zh-CN" sz="2800" b="1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" name="圆角矩形 3"/>
          <p:cNvSpPr/>
          <p:nvPr/>
        </p:nvSpPr>
        <p:spPr bwMode="auto">
          <a:xfrm>
            <a:off x="3873500" y="1045845"/>
            <a:ext cx="3052445" cy="67183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28575" cap="flat" cmpd="sng" algn="ctr">
            <a:noFill/>
            <a:prstDash val="solid"/>
            <a:miter lim="800000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68543" tIns="34272" rIns="68543" bIns="34272" anchor="ctr"/>
          <a:p>
            <a:pPr algn="ctr">
              <a:defRPr/>
            </a:pPr>
            <a:endParaRPr lang="zh-CN" altLang="en-US" ker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6939" y="3716282"/>
            <a:ext cx="2692400" cy="2390514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039235" y="1045845"/>
            <a:ext cx="28867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ko-KR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影响决策的因素</a:t>
            </a:r>
            <a:endParaRPr lang="zh-CN" altLang="ko-KR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内容占位符 13"/>
          <p:cNvSpPr>
            <a:spLocks noGrp="1"/>
          </p:cNvSpPr>
          <p:nvPr/>
        </p:nvSpPr>
        <p:spPr>
          <a:xfrm>
            <a:off x="3956050" y="1934845"/>
            <a:ext cx="6504940" cy="392176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p"/>
              <a:defRPr/>
            </a:pPr>
            <a:r>
              <a:rPr kumimoji="0" lang="zh-CN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</a:rPr>
              <a:t>时间因素</a:t>
            </a:r>
            <a:endParaRPr kumimoji="0" lang="zh-CN" altLang="en-US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1.时间敏感型决策</a:t>
            </a:r>
            <a:endParaRPr kumimoji="0" lang="zh-CN" altLang="en-US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2.知识敏感型决策</a:t>
            </a:r>
            <a:endParaRPr kumimoji="0" lang="zh-CN" altLang="en-US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ea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endParaRPr kumimoji="0" lang="zh-CN" altLang="en-US" sz="9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ldLvl="0" animBg="1"/>
      <p:bldP spid="4" grpId="0" bldLvl="0" animBg="1"/>
      <p:bldP spid="4" grpId="1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矩形 2"/>
          <p:cNvSpPr>
            <a:spLocks noChangeArrowheads="1"/>
          </p:cNvSpPr>
          <p:nvPr/>
        </p:nvSpPr>
        <p:spPr bwMode="auto">
          <a:xfrm>
            <a:off x="0" y="692150"/>
            <a:ext cx="12192000" cy="73025"/>
          </a:xfrm>
          <a:prstGeom prst="rect">
            <a:avLst/>
          </a:prstGeom>
          <a:solidFill>
            <a:srgbClr val="A6A6A6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8" name="燕尾形 2"/>
          <p:cNvSpPr>
            <a:spLocks noChangeArrowheads="1"/>
          </p:cNvSpPr>
          <p:nvPr/>
        </p:nvSpPr>
        <p:spPr bwMode="auto">
          <a:xfrm>
            <a:off x="8182610" y="167640"/>
            <a:ext cx="2640330" cy="431800"/>
          </a:xfrm>
          <a:prstGeom prst="chevron">
            <a:avLst>
              <a:gd name="adj" fmla="val 22989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8746490" y="168593"/>
            <a:ext cx="171513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pPr algn="l"/>
            <a:r>
              <a:rPr lang="en-US" altLang="zh-CN" sz="2800" b="1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03  总结</a:t>
            </a:r>
            <a:endParaRPr lang="en-US" altLang="zh-CN" sz="2800" b="1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1212850" y="169863"/>
            <a:ext cx="286956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r>
              <a:rPr lang="en-US" altLang="zh-CN" sz="2800" b="1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01    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4925060" y="168593"/>
            <a:ext cx="344868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p>
            <a:pPr algn="l"/>
            <a:r>
              <a:rPr lang="en-US" altLang="zh-CN" sz="2800" b="1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02   内容讲授</a:t>
            </a:r>
            <a:endParaRPr lang="en-US" altLang="zh-CN" sz="2800" b="1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888922" y="1122845"/>
            <a:ext cx="2088232" cy="33718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明 年 工 作 计 划</a:t>
            </a:r>
            <a:endParaRPr lang="zh-CN" altLang="en-US" sz="1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6290" y="2834640"/>
            <a:ext cx="1678940" cy="2879725"/>
          </a:xfrm>
          <a:prstGeom prst="rect">
            <a:avLst/>
          </a:prstGeom>
        </p:spPr>
      </p:pic>
      <p:grpSp>
        <p:nvGrpSpPr>
          <p:cNvPr id="5" name="Group 5"/>
          <p:cNvGrpSpPr/>
          <p:nvPr/>
        </p:nvGrpSpPr>
        <p:grpSpPr>
          <a:xfrm>
            <a:off x="3679825" y="2009140"/>
            <a:ext cx="4693920" cy="3848100"/>
            <a:chOff x="0" y="0"/>
            <a:chExt cx="6458" cy="6060"/>
          </a:xfrm>
        </p:grpSpPr>
        <p:sp>
          <p:nvSpPr>
            <p:cNvPr id="38917" name="Rectangle 3"/>
            <p:cNvSpPr/>
            <p:nvPr/>
          </p:nvSpPr>
          <p:spPr>
            <a:xfrm>
              <a:off x="150" y="3435"/>
              <a:ext cx="2942" cy="2600"/>
            </a:xfrm>
            <a:prstGeom prst="rect">
              <a:avLst/>
            </a:prstGeom>
            <a:gradFill rotWithShape="0">
              <a:gsLst>
                <a:gs pos="0">
                  <a:srgbClr val="99FF33"/>
                </a:gs>
                <a:gs pos="100000">
                  <a:srgbClr val="477618"/>
                </a:gs>
              </a:gsLst>
              <a:lin ang="18900000" scaled="1"/>
              <a:tileRect/>
            </a:gradFill>
            <a:ln w="9525"/>
            <a:scene3d>
              <a:camera prst="legacyObliqueTopRight">
                <a:rot lat="0" lon="0" rev="0"/>
              </a:camera>
              <a:lightRig rig="legacyFlat3" dir="b"/>
            </a:scene3d>
            <a:sp3d extrusionH="608000" prstMaterial="legacyMatte">
              <a:bevelT w="13500" h="13500" prst="angle"/>
              <a:bevelB w="13500" h="13500" prst="angle"/>
              <a:extrusionClr>
                <a:srgbClr val="99FF33"/>
              </a:extrusionClr>
            </a:sp3d>
          </p:spPr>
          <p:txBody>
            <a:bodyPr wrap="none" anchor="ctr">
              <a:flatTx/>
            </a:bodyPr>
            <a:p>
              <a:pPr algn="ctr" latinLnBrk="1"/>
              <a:endParaRPr lang="zh-CN" altLang="en-US" sz="1400" dirty="0">
                <a:solidFill>
                  <a:schemeClr val="tx1"/>
                </a:solidFill>
                <a:latin typeface="HY견고딕" pitchFamily="2" charset="-127"/>
                <a:ea typeface="HY견고딕" pitchFamily="2" charset="-127"/>
              </a:endParaRPr>
            </a:p>
          </p:txBody>
        </p:sp>
        <p:sp>
          <p:nvSpPr>
            <p:cNvPr id="38918" name="Rectangle 4"/>
            <p:cNvSpPr/>
            <p:nvPr/>
          </p:nvSpPr>
          <p:spPr>
            <a:xfrm>
              <a:off x="3222" y="3440"/>
              <a:ext cx="2960" cy="2620"/>
            </a:xfrm>
            <a:prstGeom prst="rect">
              <a:avLst/>
            </a:prstGeom>
            <a:gradFill rotWithShape="0">
              <a:gsLst>
                <a:gs pos="0">
                  <a:srgbClr val="EDE8E7"/>
                </a:gs>
                <a:gs pos="100000">
                  <a:srgbClr val="9D9A99"/>
                </a:gs>
              </a:gsLst>
              <a:lin ang="18900000" scaled="1"/>
              <a:tileRect/>
            </a:gradFill>
            <a:ln w="9525"/>
            <a:scene3d>
              <a:camera prst="legacyObliqueTopRight">
                <a:rot lat="0" lon="0" rev="0"/>
              </a:camera>
              <a:lightRig rig="legacyFlat3" dir="b"/>
            </a:scene3d>
            <a:sp3d extrusionH="608000" prstMaterial="legacyMatte">
              <a:bevelT w="13500" h="13500" prst="angle"/>
              <a:bevelB w="13500" h="13500" prst="angle"/>
              <a:extrusionClr>
                <a:srgbClr val="EDE8E7"/>
              </a:extrusionClr>
            </a:sp3d>
          </p:spPr>
          <p:txBody>
            <a:bodyPr wrap="none" lIns="99745" tIns="49873" rIns="99745" bIns="49873" anchor="ctr">
              <a:flatTx/>
            </a:bodyPr>
            <a:p>
              <a:pPr algn="ctr" latinLnBrk="1"/>
              <a:endParaRPr lang="zh-CN" altLang="en-US" sz="1400" dirty="0">
                <a:solidFill>
                  <a:schemeClr val="tx1"/>
                </a:solidFill>
                <a:latin typeface="HY견고딕" pitchFamily="2" charset="-127"/>
                <a:ea typeface="HY견고딕" pitchFamily="2" charset="-127"/>
              </a:endParaRPr>
            </a:p>
          </p:txBody>
        </p:sp>
        <p:sp>
          <p:nvSpPr>
            <p:cNvPr id="38919" name="Rectangle 5"/>
            <p:cNvSpPr/>
            <p:nvPr/>
          </p:nvSpPr>
          <p:spPr>
            <a:xfrm>
              <a:off x="150" y="707"/>
              <a:ext cx="2947" cy="2610"/>
            </a:xfrm>
            <a:prstGeom prst="rect">
              <a:avLst/>
            </a:prstGeom>
            <a:gradFill rotWithShape="0">
              <a:gsLst>
                <a:gs pos="0">
                  <a:srgbClr val="EDE8E7"/>
                </a:gs>
                <a:gs pos="100000">
                  <a:srgbClr val="9D9A99"/>
                </a:gs>
              </a:gsLst>
              <a:lin ang="18900000" scaled="1"/>
              <a:tileRect/>
            </a:gradFill>
            <a:ln w="9525"/>
            <a:scene3d>
              <a:camera prst="legacyObliqueTopRight">
                <a:rot lat="0" lon="0" rev="0"/>
              </a:camera>
              <a:lightRig rig="legacyFlat3" dir="b"/>
            </a:scene3d>
            <a:sp3d extrusionH="608000" prstMaterial="legacyMatte">
              <a:bevelT w="13500" h="13500" prst="angle"/>
              <a:bevelB w="13500" h="13500" prst="angle"/>
              <a:extrusionClr>
                <a:srgbClr val="EDE8E7"/>
              </a:extrusionClr>
            </a:sp3d>
          </p:spPr>
          <p:txBody>
            <a:bodyPr wrap="none" lIns="99745" tIns="49873" rIns="99745" bIns="49873" anchor="ctr">
              <a:flatTx/>
            </a:bodyPr>
            <a:p>
              <a:pPr algn="ctr" latinLnBrk="1"/>
              <a:endParaRPr lang="zh-CN" altLang="en-US" sz="1400" dirty="0">
                <a:solidFill>
                  <a:schemeClr val="tx1"/>
                </a:solidFill>
                <a:latin typeface="HY견고딕" pitchFamily="2" charset="-127"/>
                <a:ea typeface="HY견고딕" pitchFamily="2" charset="-127"/>
              </a:endParaRPr>
            </a:p>
          </p:txBody>
        </p:sp>
        <p:sp>
          <p:nvSpPr>
            <p:cNvPr id="38920" name="Rectangle 6"/>
            <p:cNvSpPr/>
            <p:nvPr/>
          </p:nvSpPr>
          <p:spPr>
            <a:xfrm>
              <a:off x="3222" y="702"/>
              <a:ext cx="2960" cy="2615"/>
            </a:xfrm>
            <a:prstGeom prst="rect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765E00"/>
                </a:gs>
              </a:gsLst>
              <a:lin ang="18900000" scaled="1"/>
              <a:tileRect/>
            </a:gradFill>
            <a:ln w="9525"/>
            <a:scene3d>
              <a:camera prst="legacyObliqueTopRight">
                <a:rot lat="0" lon="0" rev="0"/>
              </a:camera>
              <a:lightRig rig="legacyFlat3" dir="b"/>
            </a:scene3d>
            <a:sp3d extrusionH="6080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p>
              <a:pPr algn="ctr" latinLnBrk="1"/>
              <a:endParaRPr lang="zh-CN" altLang="en-US" sz="1400" dirty="0">
                <a:solidFill>
                  <a:schemeClr val="tx1"/>
                </a:solidFill>
                <a:latin typeface="HY견고딕" pitchFamily="2" charset="-127"/>
                <a:ea typeface="HY견고딕" pitchFamily="2" charset="-127"/>
              </a:endParaRPr>
            </a:p>
          </p:txBody>
        </p:sp>
        <p:sp>
          <p:nvSpPr>
            <p:cNvPr id="38921" name="Oval 8"/>
            <p:cNvSpPr/>
            <p:nvPr/>
          </p:nvSpPr>
          <p:spPr>
            <a:xfrm>
              <a:off x="2382" y="2457"/>
              <a:ext cx="1853" cy="1868"/>
            </a:xfrm>
            <a:prstGeom prst="ellipse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 wrap="none" anchor="ctr"/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9947" name="Freeform 9"/>
            <p:cNvSpPr/>
            <p:nvPr/>
          </p:nvSpPr>
          <p:spPr bwMode="auto">
            <a:xfrm>
              <a:off x="0" y="0"/>
              <a:ext cx="3148" cy="3120"/>
            </a:xfrm>
            <a:custGeom>
              <a:avLst/>
              <a:gdLst>
                <a:gd name="T0" fmla="*/ 0 w 1266"/>
                <a:gd name="T1" fmla="*/ 0 h 1278"/>
                <a:gd name="T2" fmla="*/ 1266 w 1266"/>
                <a:gd name="T3" fmla="*/ 1278 h 1278"/>
              </a:gdLst>
              <a:ahLst/>
              <a:cxnLst>
                <a:cxn ang="0">
                  <a:pos x="720" y="1278"/>
                </a:cxn>
                <a:cxn ang="0">
                  <a:pos x="0" y="1278"/>
                </a:cxn>
                <a:cxn ang="0">
                  <a:pos x="0" y="0"/>
                </a:cxn>
                <a:cxn ang="0">
                  <a:pos x="1266" y="0"/>
                </a:cxn>
                <a:cxn ang="0">
                  <a:pos x="1266" y="720"/>
                </a:cxn>
                <a:cxn ang="0">
                  <a:pos x="720" y="1278"/>
                </a:cxn>
              </a:cxnLst>
              <a:rect l="T0" t="T1" r="T2" b="T3"/>
              <a:pathLst>
                <a:path w="1266" h="1278">
                  <a:moveTo>
                    <a:pt x="720" y="1278"/>
                  </a:moveTo>
                  <a:lnTo>
                    <a:pt x="0" y="1278"/>
                  </a:lnTo>
                  <a:lnTo>
                    <a:pt x="0" y="0"/>
                  </a:lnTo>
                  <a:lnTo>
                    <a:pt x="1266" y="0"/>
                  </a:lnTo>
                  <a:lnTo>
                    <a:pt x="1266" y="720"/>
                  </a:lnTo>
                  <a:lnTo>
                    <a:pt x="720" y="1278"/>
                  </a:lnTo>
                  <a:close/>
                </a:path>
              </a:pathLst>
            </a:custGeom>
            <a:noFill/>
            <a:ln w="9525">
              <a:noFill/>
              <a:round/>
            </a:ln>
            <a:effectLst/>
          </p:spPr>
          <p:txBody>
            <a:bodyPr wrap="none" anchor="ctr"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charset="-122"/>
                <a:cs typeface="+mn-cs"/>
              </a:endParaRPr>
            </a:p>
          </p:txBody>
        </p:sp>
        <p:sp>
          <p:nvSpPr>
            <p:cNvPr id="39948" name="Freeform 10"/>
            <p:cNvSpPr/>
            <p:nvPr/>
          </p:nvSpPr>
          <p:spPr bwMode="auto">
            <a:xfrm flipH="1">
              <a:off x="3310" y="0"/>
              <a:ext cx="3148" cy="3120"/>
            </a:xfrm>
            <a:custGeom>
              <a:avLst/>
              <a:gdLst>
                <a:gd name="T0" fmla="*/ 0 w 1266"/>
                <a:gd name="T1" fmla="*/ 0 h 1278"/>
                <a:gd name="T2" fmla="*/ 1266 w 1266"/>
                <a:gd name="T3" fmla="*/ 1278 h 1278"/>
              </a:gdLst>
              <a:ahLst/>
              <a:cxnLst>
                <a:cxn ang="0">
                  <a:pos x="720" y="1278"/>
                </a:cxn>
                <a:cxn ang="0">
                  <a:pos x="0" y="1278"/>
                </a:cxn>
                <a:cxn ang="0">
                  <a:pos x="0" y="0"/>
                </a:cxn>
                <a:cxn ang="0">
                  <a:pos x="1266" y="0"/>
                </a:cxn>
                <a:cxn ang="0">
                  <a:pos x="1266" y="720"/>
                </a:cxn>
                <a:cxn ang="0">
                  <a:pos x="720" y="1278"/>
                </a:cxn>
              </a:cxnLst>
              <a:rect l="T0" t="T1" r="T2" b="T3"/>
              <a:pathLst>
                <a:path w="1266" h="1278">
                  <a:moveTo>
                    <a:pt x="720" y="1278"/>
                  </a:moveTo>
                  <a:lnTo>
                    <a:pt x="0" y="1278"/>
                  </a:lnTo>
                  <a:lnTo>
                    <a:pt x="0" y="0"/>
                  </a:lnTo>
                  <a:lnTo>
                    <a:pt x="1266" y="0"/>
                  </a:lnTo>
                  <a:lnTo>
                    <a:pt x="1266" y="720"/>
                  </a:lnTo>
                  <a:lnTo>
                    <a:pt x="720" y="1278"/>
                  </a:lnTo>
                  <a:close/>
                </a:path>
              </a:pathLst>
            </a:custGeom>
            <a:noFill/>
            <a:ln w="9525">
              <a:noFill/>
              <a:round/>
            </a:ln>
            <a:effectLst/>
          </p:spPr>
          <p:txBody>
            <a:bodyPr wrap="none" anchor="ctr"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charset="-122"/>
                <a:cs typeface="+mn-cs"/>
              </a:endParaRPr>
            </a:p>
          </p:txBody>
        </p:sp>
        <p:sp>
          <p:nvSpPr>
            <p:cNvPr id="38924" name="Text Box 16"/>
            <p:cNvSpPr txBox="1"/>
            <p:nvPr/>
          </p:nvSpPr>
          <p:spPr>
            <a:xfrm>
              <a:off x="640" y="1020"/>
              <a:ext cx="1970" cy="174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 latinLnBrk="1"/>
              <a:r>
                <a:rPr lang="en-US" altLang="zh-CN" b="1" dirty="0">
                  <a:latin typeface="Arial" panose="020B0604020202020204" pitchFamily="34" charset="0"/>
                  <a:ea typeface="楷体_GB2312" pitchFamily="49" charset="-122"/>
                </a:rPr>
                <a:t>1.</a:t>
              </a:r>
              <a:endParaRPr lang="en-US" altLang="zh-CN" b="1" dirty="0">
                <a:latin typeface="Arial" panose="020B0604020202020204" pitchFamily="34" charset="0"/>
                <a:ea typeface="楷体_GB2312" pitchFamily="49" charset="-122"/>
              </a:endParaRPr>
            </a:p>
            <a:p>
              <a:pPr algn="ctr" latinLnBrk="1"/>
              <a:r>
                <a:rPr lang="zh-CN" altLang="ko-KR" sz="2400" b="1" dirty="0">
                  <a:latin typeface="Arial" panose="020B0604020202020204" pitchFamily="34" charset="0"/>
                  <a:ea typeface="楷体_GB2312" pitchFamily="49" charset="-122"/>
                </a:rPr>
                <a:t>环境</a:t>
              </a:r>
              <a:endParaRPr lang="zh-CN" altLang="ko-KR" sz="2400" b="1" dirty="0">
                <a:latin typeface="Arial" panose="020B0604020202020204" pitchFamily="34" charset="0"/>
                <a:ea typeface="楷体_GB2312" pitchFamily="49" charset="-122"/>
              </a:endParaRPr>
            </a:p>
            <a:p>
              <a:pPr algn="ctr" latinLnBrk="1"/>
              <a:r>
                <a:rPr lang="zh-CN" altLang="ko-KR" sz="2400" b="1" dirty="0">
                  <a:latin typeface="Arial" panose="020B0604020202020204" pitchFamily="34" charset="0"/>
                  <a:ea typeface="楷体_GB2312" pitchFamily="49" charset="-122"/>
                </a:rPr>
                <a:t>因素</a:t>
              </a:r>
              <a:endParaRPr lang="zh-CN" altLang="ko-KR" sz="2400" b="1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grpSp>
          <p:nvGrpSpPr>
            <p:cNvPr id="38925" name="Group 14"/>
            <p:cNvGrpSpPr/>
            <p:nvPr/>
          </p:nvGrpSpPr>
          <p:grpSpPr>
            <a:xfrm>
              <a:off x="2392" y="2510"/>
              <a:ext cx="1790" cy="1757"/>
              <a:chOff x="0" y="0"/>
              <a:chExt cx="492" cy="492"/>
            </a:xfrm>
          </p:grpSpPr>
          <p:sp>
            <p:nvSpPr>
              <p:cNvPr id="39951" name="Freeform 26"/>
              <p:cNvSpPr/>
              <p:nvPr/>
            </p:nvSpPr>
            <p:spPr bwMode="auto">
              <a:xfrm>
                <a:off x="246" y="46"/>
                <a:ext cx="247" cy="297"/>
              </a:xfrm>
              <a:custGeom>
                <a:avLst/>
                <a:gdLst>
                  <a:gd name="T0" fmla="*/ 0 w 741"/>
                  <a:gd name="T1" fmla="*/ 0 h 889"/>
                  <a:gd name="T2" fmla="*/ 741 w 741"/>
                  <a:gd name="T3" fmla="*/ 889 h 889"/>
                </a:gdLst>
                <a:ahLst/>
                <a:cxnLst>
                  <a:cxn ang="0">
                    <a:pos x="296" y="578"/>
                  </a:cxn>
                  <a:cxn ang="0">
                    <a:pos x="293" y="548"/>
                  </a:cxn>
                  <a:cxn ang="0">
                    <a:pos x="288" y="520"/>
                  </a:cxn>
                  <a:cxn ang="0">
                    <a:pos x="280" y="489"/>
                  </a:cxn>
                  <a:cxn ang="0">
                    <a:pos x="269" y="464"/>
                  </a:cxn>
                  <a:cxn ang="0">
                    <a:pos x="255" y="438"/>
                  </a:cxn>
                  <a:cxn ang="0">
                    <a:pos x="238" y="415"/>
                  </a:cxn>
                  <a:cxn ang="0">
                    <a:pos x="220" y="393"/>
                  </a:cxn>
                  <a:cxn ang="0">
                    <a:pos x="200" y="372"/>
                  </a:cxn>
                  <a:cxn ang="0">
                    <a:pos x="178" y="355"/>
                  </a:cxn>
                  <a:cxn ang="0">
                    <a:pos x="156" y="338"/>
                  </a:cxn>
                  <a:cxn ang="0">
                    <a:pos x="130" y="326"/>
                  </a:cxn>
                  <a:cxn ang="0">
                    <a:pos x="103" y="314"/>
                  </a:cxn>
                  <a:cxn ang="0">
                    <a:pos x="75" y="306"/>
                  </a:cxn>
                  <a:cxn ang="0">
                    <a:pos x="48" y="299"/>
                  </a:cxn>
                  <a:cxn ang="0">
                    <a:pos x="17" y="299"/>
                  </a:cxn>
                  <a:cxn ang="0">
                    <a:pos x="0" y="0"/>
                  </a:cxn>
                  <a:cxn ang="0">
                    <a:pos x="17" y="0"/>
                  </a:cxn>
                  <a:cxn ang="0">
                    <a:pos x="48" y="2"/>
                  </a:cxn>
                  <a:cxn ang="0">
                    <a:pos x="76" y="4"/>
                  </a:cxn>
                  <a:cxn ang="0">
                    <a:pos x="107" y="10"/>
                  </a:cxn>
                  <a:cxn ang="0">
                    <a:pos x="135" y="14"/>
                  </a:cxn>
                  <a:cxn ang="0">
                    <a:pos x="163" y="24"/>
                  </a:cxn>
                  <a:cxn ang="0">
                    <a:pos x="192" y="29"/>
                  </a:cxn>
                  <a:cxn ang="0">
                    <a:pos x="219" y="41"/>
                  </a:cxn>
                  <a:cxn ang="0">
                    <a:pos x="245" y="53"/>
                  </a:cxn>
                  <a:cxn ang="0">
                    <a:pos x="271" y="64"/>
                  </a:cxn>
                  <a:cxn ang="0">
                    <a:pos x="296" y="77"/>
                  </a:cxn>
                  <a:cxn ang="0">
                    <a:pos x="321" y="92"/>
                  </a:cxn>
                  <a:cxn ang="0">
                    <a:pos x="344" y="110"/>
                  </a:cxn>
                  <a:cxn ang="0">
                    <a:pos x="379" y="135"/>
                  </a:cxn>
                  <a:cxn ang="0">
                    <a:pos x="420" y="172"/>
                  </a:cxn>
                  <a:cxn ang="0">
                    <a:pos x="458" y="215"/>
                  </a:cxn>
                  <a:cxn ang="0">
                    <a:pos x="485" y="250"/>
                  </a:cxn>
                  <a:cxn ang="0">
                    <a:pos x="500" y="272"/>
                  </a:cxn>
                  <a:cxn ang="0">
                    <a:pos x="515" y="299"/>
                  </a:cxn>
                  <a:cxn ang="0">
                    <a:pos x="529" y="321"/>
                  </a:cxn>
                  <a:cxn ang="0">
                    <a:pos x="542" y="349"/>
                  </a:cxn>
                  <a:cxn ang="0">
                    <a:pos x="553" y="374"/>
                  </a:cxn>
                  <a:cxn ang="0">
                    <a:pos x="562" y="402"/>
                  </a:cxn>
                  <a:cxn ang="0">
                    <a:pos x="572" y="430"/>
                  </a:cxn>
                  <a:cxn ang="0">
                    <a:pos x="579" y="458"/>
                  </a:cxn>
                  <a:cxn ang="0">
                    <a:pos x="585" y="487"/>
                  </a:cxn>
                  <a:cxn ang="0">
                    <a:pos x="589" y="516"/>
                  </a:cxn>
                  <a:cxn ang="0">
                    <a:pos x="592" y="546"/>
                  </a:cxn>
                  <a:cxn ang="0">
                    <a:pos x="593" y="578"/>
                  </a:cxn>
                  <a:cxn ang="0">
                    <a:pos x="594" y="593"/>
                  </a:cxn>
                  <a:cxn ang="0">
                    <a:pos x="446" y="889"/>
                  </a:cxn>
                  <a:cxn ang="0">
                    <a:pos x="298" y="593"/>
                  </a:cxn>
                </a:cxnLst>
                <a:rect l="T0" t="T1" r="T2" b="T3"/>
                <a:pathLst>
                  <a:path w="741" h="889">
                    <a:moveTo>
                      <a:pt x="298" y="593"/>
                    </a:moveTo>
                    <a:lnTo>
                      <a:pt x="296" y="578"/>
                    </a:lnTo>
                    <a:lnTo>
                      <a:pt x="296" y="563"/>
                    </a:lnTo>
                    <a:lnTo>
                      <a:pt x="293" y="548"/>
                    </a:lnTo>
                    <a:lnTo>
                      <a:pt x="291" y="532"/>
                    </a:lnTo>
                    <a:lnTo>
                      <a:pt x="288" y="520"/>
                    </a:lnTo>
                    <a:lnTo>
                      <a:pt x="284" y="505"/>
                    </a:lnTo>
                    <a:lnTo>
                      <a:pt x="280" y="489"/>
                    </a:lnTo>
                    <a:lnTo>
                      <a:pt x="273" y="477"/>
                    </a:lnTo>
                    <a:lnTo>
                      <a:pt x="269" y="464"/>
                    </a:lnTo>
                    <a:lnTo>
                      <a:pt x="262" y="450"/>
                    </a:lnTo>
                    <a:lnTo>
                      <a:pt x="255" y="438"/>
                    </a:lnTo>
                    <a:lnTo>
                      <a:pt x="247" y="427"/>
                    </a:lnTo>
                    <a:lnTo>
                      <a:pt x="238" y="415"/>
                    </a:lnTo>
                    <a:lnTo>
                      <a:pt x="230" y="403"/>
                    </a:lnTo>
                    <a:lnTo>
                      <a:pt x="220" y="393"/>
                    </a:lnTo>
                    <a:lnTo>
                      <a:pt x="212" y="383"/>
                    </a:lnTo>
                    <a:lnTo>
                      <a:pt x="200" y="372"/>
                    </a:lnTo>
                    <a:lnTo>
                      <a:pt x="190" y="364"/>
                    </a:lnTo>
                    <a:lnTo>
                      <a:pt x="178" y="355"/>
                    </a:lnTo>
                    <a:lnTo>
                      <a:pt x="168" y="347"/>
                    </a:lnTo>
                    <a:lnTo>
                      <a:pt x="156" y="338"/>
                    </a:lnTo>
                    <a:lnTo>
                      <a:pt x="143" y="333"/>
                    </a:lnTo>
                    <a:lnTo>
                      <a:pt x="130" y="326"/>
                    </a:lnTo>
                    <a:lnTo>
                      <a:pt x="118" y="319"/>
                    </a:lnTo>
                    <a:lnTo>
                      <a:pt x="103" y="314"/>
                    </a:lnTo>
                    <a:lnTo>
                      <a:pt x="90" y="308"/>
                    </a:lnTo>
                    <a:lnTo>
                      <a:pt x="75" y="306"/>
                    </a:lnTo>
                    <a:lnTo>
                      <a:pt x="61" y="302"/>
                    </a:lnTo>
                    <a:lnTo>
                      <a:pt x="48" y="299"/>
                    </a:lnTo>
                    <a:lnTo>
                      <a:pt x="30" y="299"/>
                    </a:lnTo>
                    <a:lnTo>
                      <a:pt x="17" y="299"/>
                    </a:lnTo>
                    <a:lnTo>
                      <a:pt x="1" y="295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7" y="0"/>
                    </a:lnTo>
                    <a:lnTo>
                      <a:pt x="30" y="0"/>
                    </a:lnTo>
                    <a:lnTo>
                      <a:pt x="48" y="2"/>
                    </a:lnTo>
                    <a:lnTo>
                      <a:pt x="63" y="3"/>
                    </a:lnTo>
                    <a:lnTo>
                      <a:pt x="76" y="4"/>
                    </a:lnTo>
                    <a:lnTo>
                      <a:pt x="91" y="6"/>
                    </a:lnTo>
                    <a:lnTo>
                      <a:pt x="107" y="10"/>
                    </a:lnTo>
                    <a:lnTo>
                      <a:pt x="120" y="12"/>
                    </a:lnTo>
                    <a:lnTo>
                      <a:pt x="135" y="14"/>
                    </a:lnTo>
                    <a:lnTo>
                      <a:pt x="149" y="19"/>
                    </a:lnTo>
                    <a:lnTo>
                      <a:pt x="163" y="24"/>
                    </a:lnTo>
                    <a:lnTo>
                      <a:pt x="177" y="27"/>
                    </a:lnTo>
                    <a:lnTo>
                      <a:pt x="192" y="29"/>
                    </a:lnTo>
                    <a:lnTo>
                      <a:pt x="205" y="35"/>
                    </a:lnTo>
                    <a:lnTo>
                      <a:pt x="219" y="41"/>
                    </a:lnTo>
                    <a:lnTo>
                      <a:pt x="233" y="46"/>
                    </a:lnTo>
                    <a:lnTo>
                      <a:pt x="245" y="53"/>
                    </a:lnTo>
                    <a:lnTo>
                      <a:pt x="258" y="57"/>
                    </a:lnTo>
                    <a:lnTo>
                      <a:pt x="271" y="64"/>
                    </a:lnTo>
                    <a:lnTo>
                      <a:pt x="284" y="71"/>
                    </a:lnTo>
                    <a:lnTo>
                      <a:pt x="296" y="77"/>
                    </a:lnTo>
                    <a:lnTo>
                      <a:pt x="308" y="85"/>
                    </a:lnTo>
                    <a:lnTo>
                      <a:pt x="321" y="92"/>
                    </a:lnTo>
                    <a:lnTo>
                      <a:pt x="333" y="101"/>
                    </a:lnTo>
                    <a:lnTo>
                      <a:pt x="344" y="110"/>
                    </a:lnTo>
                    <a:lnTo>
                      <a:pt x="356" y="118"/>
                    </a:lnTo>
                    <a:lnTo>
                      <a:pt x="379" y="135"/>
                    </a:lnTo>
                    <a:lnTo>
                      <a:pt x="401" y="155"/>
                    </a:lnTo>
                    <a:lnTo>
                      <a:pt x="420" y="172"/>
                    </a:lnTo>
                    <a:lnTo>
                      <a:pt x="439" y="193"/>
                    </a:lnTo>
                    <a:lnTo>
                      <a:pt x="458" y="215"/>
                    </a:lnTo>
                    <a:lnTo>
                      <a:pt x="475" y="237"/>
                    </a:lnTo>
                    <a:lnTo>
                      <a:pt x="485" y="250"/>
                    </a:lnTo>
                    <a:lnTo>
                      <a:pt x="492" y="261"/>
                    </a:lnTo>
                    <a:lnTo>
                      <a:pt x="500" y="272"/>
                    </a:lnTo>
                    <a:lnTo>
                      <a:pt x="507" y="285"/>
                    </a:lnTo>
                    <a:lnTo>
                      <a:pt x="515" y="299"/>
                    </a:lnTo>
                    <a:lnTo>
                      <a:pt x="522" y="309"/>
                    </a:lnTo>
                    <a:lnTo>
                      <a:pt x="529" y="321"/>
                    </a:lnTo>
                    <a:lnTo>
                      <a:pt x="535" y="335"/>
                    </a:lnTo>
                    <a:lnTo>
                      <a:pt x="542" y="349"/>
                    </a:lnTo>
                    <a:lnTo>
                      <a:pt x="547" y="362"/>
                    </a:lnTo>
                    <a:lnTo>
                      <a:pt x="553" y="374"/>
                    </a:lnTo>
                    <a:lnTo>
                      <a:pt x="558" y="387"/>
                    </a:lnTo>
                    <a:lnTo>
                      <a:pt x="562" y="402"/>
                    </a:lnTo>
                    <a:lnTo>
                      <a:pt x="567" y="415"/>
                    </a:lnTo>
                    <a:lnTo>
                      <a:pt x="572" y="430"/>
                    </a:lnTo>
                    <a:lnTo>
                      <a:pt x="574" y="444"/>
                    </a:lnTo>
                    <a:lnTo>
                      <a:pt x="579" y="458"/>
                    </a:lnTo>
                    <a:lnTo>
                      <a:pt x="581" y="472"/>
                    </a:lnTo>
                    <a:lnTo>
                      <a:pt x="585" y="487"/>
                    </a:lnTo>
                    <a:lnTo>
                      <a:pt x="587" y="502"/>
                    </a:lnTo>
                    <a:lnTo>
                      <a:pt x="589" y="516"/>
                    </a:lnTo>
                    <a:lnTo>
                      <a:pt x="592" y="532"/>
                    </a:lnTo>
                    <a:lnTo>
                      <a:pt x="592" y="546"/>
                    </a:lnTo>
                    <a:lnTo>
                      <a:pt x="593" y="563"/>
                    </a:lnTo>
                    <a:lnTo>
                      <a:pt x="593" y="578"/>
                    </a:lnTo>
                    <a:lnTo>
                      <a:pt x="593" y="593"/>
                    </a:lnTo>
                    <a:lnTo>
                      <a:pt x="594" y="593"/>
                    </a:lnTo>
                    <a:lnTo>
                      <a:pt x="741" y="593"/>
                    </a:lnTo>
                    <a:lnTo>
                      <a:pt x="446" y="889"/>
                    </a:lnTo>
                    <a:lnTo>
                      <a:pt x="150" y="593"/>
                    </a:lnTo>
                    <a:lnTo>
                      <a:pt x="298" y="59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CC9900"/>
                  </a:gs>
                  <a:gs pos="100000">
                    <a:srgbClr val="725600"/>
                  </a:gs>
                </a:gsLst>
                <a:lin ang="5400000" scaled="1"/>
              </a:gradFill>
              <a:ln w="9525">
                <a:noFill/>
                <a:round/>
              </a:ln>
              <a:effectLst/>
            </p:spPr>
            <p:txBody>
              <a:bodyPr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3000" b="1" i="0" u="none" strike="noStrike" kern="1200" cap="none" spc="0" normalizeH="0" baseline="0" noProof="0">
                  <a:ln>
                    <a:noFill/>
                  </a:ln>
                  <a:solidFill>
                    <a:srgbClr val="FF3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charset="-122"/>
                  <a:cs typeface="+mn-cs"/>
                </a:endParaRPr>
              </a:p>
            </p:txBody>
          </p:sp>
          <p:sp>
            <p:nvSpPr>
              <p:cNvPr id="39952" name="Freeform 27"/>
              <p:cNvSpPr/>
              <p:nvPr/>
            </p:nvSpPr>
            <p:spPr bwMode="auto">
              <a:xfrm>
                <a:off x="49" y="0"/>
                <a:ext cx="296" cy="247"/>
              </a:xfrm>
              <a:custGeom>
                <a:avLst/>
                <a:gdLst>
                  <a:gd name="T0" fmla="*/ 0 w 886"/>
                  <a:gd name="T1" fmla="*/ 0 h 742"/>
                  <a:gd name="T2" fmla="*/ 886 w 886"/>
                  <a:gd name="T3" fmla="*/ 742 h 742"/>
                </a:gdLst>
                <a:ahLst/>
                <a:cxnLst>
                  <a:cxn ang="0">
                    <a:pos x="575" y="444"/>
                  </a:cxn>
                  <a:cxn ang="0">
                    <a:pos x="544" y="446"/>
                  </a:cxn>
                  <a:cxn ang="0">
                    <a:pos x="515" y="453"/>
                  </a:cxn>
                  <a:cxn ang="0">
                    <a:pos x="489" y="461"/>
                  </a:cxn>
                  <a:cxn ang="0">
                    <a:pos x="462" y="473"/>
                  </a:cxn>
                  <a:cxn ang="0">
                    <a:pos x="436" y="487"/>
                  </a:cxn>
                  <a:cxn ang="0">
                    <a:pos x="413" y="503"/>
                  </a:cxn>
                  <a:cxn ang="0">
                    <a:pos x="391" y="520"/>
                  </a:cxn>
                  <a:cxn ang="0">
                    <a:pos x="370" y="540"/>
                  </a:cxn>
                  <a:cxn ang="0">
                    <a:pos x="353" y="562"/>
                  </a:cxn>
                  <a:cxn ang="0">
                    <a:pos x="338" y="586"/>
                  </a:cxn>
                  <a:cxn ang="0">
                    <a:pos x="322" y="611"/>
                  </a:cxn>
                  <a:cxn ang="0">
                    <a:pos x="312" y="638"/>
                  </a:cxn>
                  <a:cxn ang="0">
                    <a:pos x="303" y="664"/>
                  </a:cxn>
                  <a:cxn ang="0">
                    <a:pos x="297" y="694"/>
                  </a:cxn>
                  <a:cxn ang="0">
                    <a:pos x="295" y="725"/>
                  </a:cxn>
                  <a:cxn ang="0">
                    <a:pos x="295" y="741"/>
                  </a:cxn>
                  <a:cxn ang="0">
                    <a:pos x="0" y="740"/>
                  </a:cxn>
                  <a:cxn ang="0">
                    <a:pos x="0" y="708"/>
                  </a:cxn>
                  <a:cxn ang="0">
                    <a:pos x="1" y="679"/>
                  </a:cxn>
                  <a:cxn ang="0">
                    <a:pos x="4" y="650"/>
                  </a:cxn>
                  <a:cxn ang="0">
                    <a:pos x="10" y="620"/>
                  </a:cxn>
                  <a:cxn ang="0">
                    <a:pos x="17" y="591"/>
                  </a:cxn>
                  <a:cxn ang="0">
                    <a:pos x="25" y="562"/>
                  </a:cxn>
                  <a:cxn ang="0">
                    <a:pos x="33" y="535"/>
                  </a:cxn>
                  <a:cxn ang="0">
                    <a:pos x="44" y="509"/>
                  </a:cxn>
                  <a:cxn ang="0">
                    <a:pos x="56" y="483"/>
                  </a:cxn>
                  <a:cxn ang="0">
                    <a:pos x="70" y="458"/>
                  </a:cxn>
                  <a:cxn ang="0">
                    <a:pos x="84" y="432"/>
                  </a:cxn>
                  <a:cxn ang="0">
                    <a:pos x="99" y="410"/>
                  </a:cxn>
                  <a:cxn ang="0">
                    <a:pos x="116" y="384"/>
                  </a:cxn>
                  <a:cxn ang="0">
                    <a:pos x="152" y="341"/>
                  </a:cxn>
                  <a:cxn ang="0">
                    <a:pos x="191" y="302"/>
                  </a:cxn>
                  <a:cxn ang="0">
                    <a:pos x="235" y="266"/>
                  </a:cxn>
                  <a:cxn ang="0">
                    <a:pos x="260" y="251"/>
                  </a:cxn>
                  <a:cxn ang="0">
                    <a:pos x="282" y="236"/>
                  </a:cxn>
                  <a:cxn ang="0">
                    <a:pos x="307" y="221"/>
                  </a:cxn>
                  <a:cxn ang="0">
                    <a:pos x="332" y="208"/>
                  </a:cxn>
                  <a:cxn ang="0">
                    <a:pos x="360" y="195"/>
                  </a:cxn>
                  <a:cxn ang="0">
                    <a:pos x="386" y="183"/>
                  </a:cxn>
                  <a:cxn ang="0">
                    <a:pos x="414" y="174"/>
                  </a:cxn>
                  <a:cxn ang="0">
                    <a:pos x="442" y="166"/>
                  </a:cxn>
                  <a:cxn ang="0">
                    <a:pos x="471" y="159"/>
                  </a:cxn>
                  <a:cxn ang="0">
                    <a:pos x="500" y="154"/>
                  </a:cxn>
                  <a:cxn ang="0">
                    <a:pos x="529" y="151"/>
                  </a:cxn>
                  <a:cxn ang="0">
                    <a:pos x="559" y="150"/>
                  </a:cxn>
                  <a:cxn ang="0">
                    <a:pos x="588" y="146"/>
                  </a:cxn>
                  <a:cxn ang="0">
                    <a:pos x="591" y="0"/>
                  </a:cxn>
                  <a:cxn ang="0">
                    <a:pos x="591" y="591"/>
                  </a:cxn>
                </a:cxnLst>
                <a:rect l="T0" t="T1" r="T2" b="T3"/>
                <a:pathLst>
                  <a:path w="886" h="742">
                    <a:moveTo>
                      <a:pt x="591" y="444"/>
                    </a:moveTo>
                    <a:lnTo>
                      <a:pt x="575" y="444"/>
                    </a:lnTo>
                    <a:lnTo>
                      <a:pt x="559" y="446"/>
                    </a:lnTo>
                    <a:lnTo>
                      <a:pt x="544" y="446"/>
                    </a:lnTo>
                    <a:lnTo>
                      <a:pt x="530" y="449"/>
                    </a:lnTo>
                    <a:lnTo>
                      <a:pt x="515" y="453"/>
                    </a:lnTo>
                    <a:lnTo>
                      <a:pt x="501" y="456"/>
                    </a:lnTo>
                    <a:lnTo>
                      <a:pt x="489" y="461"/>
                    </a:lnTo>
                    <a:lnTo>
                      <a:pt x="475" y="466"/>
                    </a:lnTo>
                    <a:lnTo>
                      <a:pt x="462" y="473"/>
                    </a:lnTo>
                    <a:lnTo>
                      <a:pt x="449" y="480"/>
                    </a:lnTo>
                    <a:lnTo>
                      <a:pt x="436" y="487"/>
                    </a:lnTo>
                    <a:lnTo>
                      <a:pt x="426" y="494"/>
                    </a:lnTo>
                    <a:lnTo>
                      <a:pt x="413" y="503"/>
                    </a:lnTo>
                    <a:lnTo>
                      <a:pt x="401" y="511"/>
                    </a:lnTo>
                    <a:lnTo>
                      <a:pt x="391" y="520"/>
                    </a:lnTo>
                    <a:lnTo>
                      <a:pt x="382" y="530"/>
                    </a:lnTo>
                    <a:lnTo>
                      <a:pt x="370" y="540"/>
                    </a:lnTo>
                    <a:lnTo>
                      <a:pt x="362" y="552"/>
                    </a:lnTo>
                    <a:lnTo>
                      <a:pt x="353" y="562"/>
                    </a:lnTo>
                    <a:lnTo>
                      <a:pt x="345" y="574"/>
                    </a:lnTo>
                    <a:lnTo>
                      <a:pt x="338" y="586"/>
                    </a:lnTo>
                    <a:lnTo>
                      <a:pt x="329" y="598"/>
                    </a:lnTo>
                    <a:lnTo>
                      <a:pt x="322" y="611"/>
                    </a:lnTo>
                    <a:lnTo>
                      <a:pt x="317" y="625"/>
                    </a:lnTo>
                    <a:lnTo>
                      <a:pt x="312" y="638"/>
                    </a:lnTo>
                    <a:lnTo>
                      <a:pt x="307" y="653"/>
                    </a:lnTo>
                    <a:lnTo>
                      <a:pt x="303" y="664"/>
                    </a:lnTo>
                    <a:lnTo>
                      <a:pt x="300" y="679"/>
                    </a:lnTo>
                    <a:lnTo>
                      <a:pt x="297" y="694"/>
                    </a:lnTo>
                    <a:lnTo>
                      <a:pt x="296" y="708"/>
                    </a:lnTo>
                    <a:lnTo>
                      <a:pt x="295" y="725"/>
                    </a:lnTo>
                    <a:lnTo>
                      <a:pt x="295" y="740"/>
                    </a:lnTo>
                    <a:lnTo>
                      <a:pt x="295" y="741"/>
                    </a:lnTo>
                    <a:lnTo>
                      <a:pt x="0" y="742"/>
                    </a:lnTo>
                    <a:lnTo>
                      <a:pt x="0" y="740"/>
                    </a:lnTo>
                    <a:lnTo>
                      <a:pt x="0" y="725"/>
                    </a:lnTo>
                    <a:lnTo>
                      <a:pt x="0" y="708"/>
                    </a:lnTo>
                    <a:lnTo>
                      <a:pt x="0" y="693"/>
                    </a:lnTo>
                    <a:lnTo>
                      <a:pt x="1" y="679"/>
                    </a:lnTo>
                    <a:lnTo>
                      <a:pt x="3" y="664"/>
                    </a:lnTo>
                    <a:lnTo>
                      <a:pt x="4" y="650"/>
                    </a:lnTo>
                    <a:lnTo>
                      <a:pt x="8" y="634"/>
                    </a:lnTo>
                    <a:lnTo>
                      <a:pt x="10" y="620"/>
                    </a:lnTo>
                    <a:lnTo>
                      <a:pt x="13" y="606"/>
                    </a:lnTo>
                    <a:lnTo>
                      <a:pt x="17" y="591"/>
                    </a:lnTo>
                    <a:lnTo>
                      <a:pt x="20" y="577"/>
                    </a:lnTo>
                    <a:lnTo>
                      <a:pt x="25" y="562"/>
                    </a:lnTo>
                    <a:lnTo>
                      <a:pt x="30" y="549"/>
                    </a:lnTo>
                    <a:lnTo>
                      <a:pt x="33" y="535"/>
                    </a:lnTo>
                    <a:lnTo>
                      <a:pt x="40" y="523"/>
                    </a:lnTo>
                    <a:lnTo>
                      <a:pt x="44" y="509"/>
                    </a:lnTo>
                    <a:lnTo>
                      <a:pt x="49" y="496"/>
                    </a:lnTo>
                    <a:lnTo>
                      <a:pt x="56" y="483"/>
                    </a:lnTo>
                    <a:lnTo>
                      <a:pt x="63" y="469"/>
                    </a:lnTo>
                    <a:lnTo>
                      <a:pt x="70" y="458"/>
                    </a:lnTo>
                    <a:lnTo>
                      <a:pt x="75" y="445"/>
                    </a:lnTo>
                    <a:lnTo>
                      <a:pt x="84" y="432"/>
                    </a:lnTo>
                    <a:lnTo>
                      <a:pt x="91" y="420"/>
                    </a:lnTo>
                    <a:lnTo>
                      <a:pt x="99" y="410"/>
                    </a:lnTo>
                    <a:lnTo>
                      <a:pt x="106" y="397"/>
                    </a:lnTo>
                    <a:lnTo>
                      <a:pt x="116" y="384"/>
                    </a:lnTo>
                    <a:lnTo>
                      <a:pt x="133" y="362"/>
                    </a:lnTo>
                    <a:lnTo>
                      <a:pt x="152" y="341"/>
                    </a:lnTo>
                    <a:lnTo>
                      <a:pt x="171" y="320"/>
                    </a:lnTo>
                    <a:lnTo>
                      <a:pt x="191" y="302"/>
                    </a:lnTo>
                    <a:lnTo>
                      <a:pt x="213" y="283"/>
                    </a:lnTo>
                    <a:lnTo>
                      <a:pt x="235" y="266"/>
                    </a:lnTo>
                    <a:lnTo>
                      <a:pt x="247" y="257"/>
                    </a:lnTo>
                    <a:lnTo>
                      <a:pt x="260" y="251"/>
                    </a:lnTo>
                    <a:lnTo>
                      <a:pt x="270" y="240"/>
                    </a:lnTo>
                    <a:lnTo>
                      <a:pt x="282" y="236"/>
                    </a:lnTo>
                    <a:lnTo>
                      <a:pt x="296" y="226"/>
                    </a:lnTo>
                    <a:lnTo>
                      <a:pt x="307" y="221"/>
                    </a:lnTo>
                    <a:lnTo>
                      <a:pt x="320" y="211"/>
                    </a:lnTo>
                    <a:lnTo>
                      <a:pt x="332" y="208"/>
                    </a:lnTo>
                    <a:lnTo>
                      <a:pt x="347" y="200"/>
                    </a:lnTo>
                    <a:lnTo>
                      <a:pt x="360" y="195"/>
                    </a:lnTo>
                    <a:lnTo>
                      <a:pt x="372" y="189"/>
                    </a:lnTo>
                    <a:lnTo>
                      <a:pt x="386" y="183"/>
                    </a:lnTo>
                    <a:lnTo>
                      <a:pt x="400" y="180"/>
                    </a:lnTo>
                    <a:lnTo>
                      <a:pt x="414" y="174"/>
                    </a:lnTo>
                    <a:lnTo>
                      <a:pt x="428" y="169"/>
                    </a:lnTo>
                    <a:lnTo>
                      <a:pt x="442" y="166"/>
                    </a:lnTo>
                    <a:lnTo>
                      <a:pt x="457" y="164"/>
                    </a:lnTo>
                    <a:lnTo>
                      <a:pt x="471" y="159"/>
                    </a:lnTo>
                    <a:lnTo>
                      <a:pt x="485" y="158"/>
                    </a:lnTo>
                    <a:lnTo>
                      <a:pt x="500" y="154"/>
                    </a:lnTo>
                    <a:lnTo>
                      <a:pt x="515" y="152"/>
                    </a:lnTo>
                    <a:lnTo>
                      <a:pt x="529" y="151"/>
                    </a:lnTo>
                    <a:lnTo>
                      <a:pt x="544" y="150"/>
                    </a:lnTo>
                    <a:lnTo>
                      <a:pt x="559" y="150"/>
                    </a:lnTo>
                    <a:lnTo>
                      <a:pt x="575" y="150"/>
                    </a:lnTo>
                    <a:lnTo>
                      <a:pt x="588" y="146"/>
                    </a:lnTo>
                    <a:lnTo>
                      <a:pt x="591" y="146"/>
                    </a:lnTo>
                    <a:lnTo>
                      <a:pt x="591" y="0"/>
                    </a:lnTo>
                    <a:lnTo>
                      <a:pt x="886" y="295"/>
                    </a:lnTo>
                    <a:lnTo>
                      <a:pt x="591" y="591"/>
                    </a:lnTo>
                    <a:lnTo>
                      <a:pt x="591" y="44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7C7C7C"/>
                  </a:gs>
                </a:gsLst>
                <a:lin ang="0" scaled="1"/>
              </a:gradFill>
              <a:ln w="9525">
                <a:noFill/>
                <a:round/>
              </a:ln>
              <a:effectLst/>
            </p:spPr>
            <p:txBody>
              <a:bodyPr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3000" b="1" i="0" u="none" strike="noStrike" kern="1200" cap="none" spc="0" normalizeH="0" baseline="0" noProof="0">
                  <a:ln>
                    <a:noFill/>
                  </a:ln>
                  <a:solidFill>
                    <a:srgbClr val="FF3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charset="-122"/>
                  <a:cs typeface="+mn-cs"/>
                </a:endParaRPr>
              </a:p>
            </p:txBody>
          </p:sp>
          <p:sp>
            <p:nvSpPr>
              <p:cNvPr id="39953" name="Freeform 28"/>
              <p:cNvSpPr/>
              <p:nvPr/>
            </p:nvSpPr>
            <p:spPr bwMode="auto">
              <a:xfrm>
                <a:off x="0" y="148"/>
                <a:ext cx="247" cy="296"/>
              </a:xfrm>
              <a:custGeom>
                <a:avLst/>
                <a:gdLst>
                  <a:gd name="T0" fmla="*/ 0 w 741"/>
                  <a:gd name="T1" fmla="*/ 0 h 887"/>
                  <a:gd name="T2" fmla="*/ 741 w 741"/>
                  <a:gd name="T3" fmla="*/ 887 h 887"/>
                </a:gdLst>
                <a:ahLst/>
                <a:cxnLst>
                  <a:cxn ang="0">
                    <a:pos x="444" y="310"/>
                  </a:cxn>
                  <a:cxn ang="0">
                    <a:pos x="446" y="339"/>
                  </a:cxn>
                  <a:cxn ang="0">
                    <a:pos x="452" y="368"/>
                  </a:cxn>
                  <a:cxn ang="0">
                    <a:pos x="460" y="397"/>
                  </a:cxn>
                  <a:cxn ang="0">
                    <a:pos x="470" y="424"/>
                  </a:cxn>
                  <a:cxn ang="0">
                    <a:pos x="486" y="450"/>
                  </a:cxn>
                  <a:cxn ang="0">
                    <a:pos x="501" y="472"/>
                  </a:cxn>
                  <a:cxn ang="0">
                    <a:pos x="519" y="495"/>
                  </a:cxn>
                  <a:cxn ang="0">
                    <a:pos x="541" y="513"/>
                  </a:cxn>
                  <a:cxn ang="0">
                    <a:pos x="561" y="533"/>
                  </a:cxn>
                  <a:cxn ang="0">
                    <a:pos x="585" y="548"/>
                  </a:cxn>
                  <a:cxn ang="0">
                    <a:pos x="611" y="563"/>
                  </a:cxn>
                  <a:cxn ang="0">
                    <a:pos x="637" y="572"/>
                  </a:cxn>
                  <a:cxn ang="0">
                    <a:pos x="663" y="581"/>
                  </a:cxn>
                  <a:cxn ang="0">
                    <a:pos x="692" y="586"/>
                  </a:cxn>
                  <a:cxn ang="0">
                    <a:pos x="724" y="591"/>
                  </a:cxn>
                  <a:cxn ang="0">
                    <a:pos x="740" y="591"/>
                  </a:cxn>
                  <a:cxn ang="0">
                    <a:pos x="739" y="887"/>
                  </a:cxn>
                  <a:cxn ang="0">
                    <a:pos x="709" y="886"/>
                  </a:cxn>
                  <a:cxn ang="0">
                    <a:pos x="677" y="884"/>
                  </a:cxn>
                  <a:cxn ang="0">
                    <a:pos x="648" y="879"/>
                  </a:cxn>
                  <a:cxn ang="0">
                    <a:pos x="619" y="874"/>
                  </a:cxn>
                  <a:cxn ang="0">
                    <a:pos x="590" y="869"/>
                  </a:cxn>
                  <a:cxn ang="0">
                    <a:pos x="562" y="860"/>
                  </a:cxn>
                  <a:cxn ang="0">
                    <a:pos x="534" y="851"/>
                  </a:cxn>
                  <a:cxn ang="0">
                    <a:pos x="508" y="841"/>
                  </a:cxn>
                  <a:cxn ang="0">
                    <a:pos x="482" y="828"/>
                  </a:cxn>
                  <a:cxn ang="0">
                    <a:pos x="457" y="816"/>
                  </a:cxn>
                  <a:cxn ang="0">
                    <a:pos x="432" y="801"/>
                  </a:cxn>
                  <a:cxn ang="0">
                    <a:pos x="408" y="786"/>
                  </a:cxn>
                  <a:cxn ang="0">
                    <a:pos x="384" y="770"/>
                  </a:cxn>
                  <a:cxn ang="0">
                    <a:pos x="342" y="735"/>
                  </a:cxn>
                  <a:cxn ang="0">
                    <a:pos x="302" y="693"/>
                  </a:cxn>
                  <a:cxn ang="0">
                    <a:pos x="265" y="650"/>
                  </a:cxn>
                  <a:cxn ang="0">
                    <a:pos x="247" y="625"/>
                  </a:cxn>
                  <a:cxn ang="0">
                    <a:pos x="232" y="601"/>
                  </a:cxn>
                  <a:cxn ang="0">
                    <a:pos x="218" y="578"/>
                  </a:cxn>
                  <a:cxn ang="0">
                    <a:pos x="206" y="551"/>
                  </a:cxn>
                  <a:cxn ang="0">
                    <a:pos x="193" y="525"/>
                  </a:cxn>
                  <a:cxn ang="0">
                    <a:pos x="184" y="497"/>
                  </a:cxn>
                  <a:cxn ang="0">
                    <a:pos x="174" y="470"/>
                  </a:cxn>
                  <a:cxn ang="0">
                    <a:pos x="165" y="445"/>
                  </a:cxn>
                  <a:cxn ang="0">
                    <a:pos x="159" y="416"/>
                  </a:cxn>
                  <a:cxn ang="0">
                    <a:pos x="154" y="385"/>
                  </a:cxn>
                  <a:cxn ang="0">
                    <a:pos x="150" y="356"/>
                  </a:cxn>
                  <a:cxn ang="0">
                    <a:pos x="148" y="327"/>
                  </a:cxn>
                  <a:cxn ang="0">
                    <a:pos x="148" y="295"/>
                  </a:cxn>
                  <a:cxn ang="0">
                    <a:pos x="295" y="0"/>
                  </a:cxn>
                  <a:cxn ang="0">
                    <a:pos x="444" y="295"/>
                  </a:cxn>
                </a:cxnLst>
                <a:rect l="T0" t="T1" r="T2" b="T3"/>
                <a:pathLst>
                  <a:path w="741" h="887">
                    <a:moveTo>
                      <a:pt x="444" y="295"/>
                    </a:moveTo>
                    <a:lnTo>
                      <a:pt x="444" y="310"/>
                    </a:lnTo>
                    <a:lnTo>
                      <a:pt x="444" y="324"/>
                    </a:lnTo>
                    <a:lnTo>
                      <a:pt x="446" y="339"/>
                    </a:lnTo>
                    <a:lnTo>
                      <a:pt x="448" y="354"/>
                    </a:lnTo>
                    <a:lnTo>
                      <a:pt x="452" y="368"/>
                    </a:lnTo>
                    <a:lnTo>
                      <a:pt x="457" y="382"/>
                    </a:lnTo>
                    <a:lnTo>
                      <a:pt x="460" y="397"/>
                    </a:lnTo>
                    <a:lnTo>
                      <a:pt x="466" y="410"/>
                    </a:lnTo>
                    <a:lnTo>
                      <a:pt x="470" y="424"/>
                    </a:lnTo>
                    <a:lnTo>
                      <a:pt x="479" y="438"/>
                    </a:lnTo>
                    <a:lnTo>
                      <a:pt x="486" y="450"/>
                    </a:lnTo>
                    <a:lnTo>
                      <a:pt x="494" y="461"/>
                    </a:lnTo>
                    <a:lnTo>
                      <a:pt x="501" y="472"/>
                    </a:lnTo>
                    <a:lnTo>
                      <a:pt x="511" y="482"/>
                    </a:lnTo>
                    <a:lnTo>
                      <a:pt x="519" y="495"/>
                    </a:lnTo>
                    <a:lnTo>
                      <a:pt x="530" y="505"/>
                    </a:lnTo>
                    <a:lnTo>
                      <a:pt x="541" y="513"/>
                    </a:lnTo>
                    <a:lnTo>
                      <a:pt x="551" y="524"/>
                    </a:lnTo>
                    <a:lnTo>
                      <a:pt x="561" y="533"/>
                    </a:lnTo>
                    <a:lnTo>
                      <a:pt x="574" y="540"/>
                    </a:lnTo>
                    <a:lnTo>
                      <a:pt x="585" y="548"/>
                    </a:lnTo>
                    <a:lnTo>
                      <a:pt x="597" y="555"/>
                    </a:lnTo>
                    <a:lnTo>
                      <a:pt x="611" y="563"/>
                    </a:lnTo>
                    <a:lnTo>
                      <a:pt x="623" y="568"/>
                    </a:lnTo>
                    <a:lnTo>
                      <a:pt x="637" y="572"/>
                    </a:lnTo>
                    <a:lnTo>
                      <a:pt x="650" y="578"/>
                    </a:lnTo>
                    <a:lnTo>
                      <a:pt x="663" y="581"/>
                    </a:lnTo>
                    <a:lnTo>
                      <a:pt x="678" y="585"/>
                    </a:lnTo>
                    <a:lnTo>
                      <a:pt x="692" y="586"/>
                    </a:lnTo>
                    <a:lnTo>
                      <a:pt x="709" y="591"/>
                    </a:lnTo>
                    <a:lnTo>
                      <a:pt x="724" y="591"/>
                    </a:lnTo>
                    <a:lnTo>
                      <a:pt x="739" y="591"/>
                    </a:lnTo>
                    <a:lnTo>
                      <a:pt x="740" y="591"/>
                    </a:lnTo>
                    <a:lnTo>
                      <a:pt x="741" y="887"/>
                    </a:lnTo>
                    <a:lnTo>
                      <a:pt x="739" y="887"/>
                    </a:lnTo>
                    <a:lnTo>
                      <a:pt x="724" y="887"/>
                    </a:lnTo>
                    <a:lnTo>
                      <a:pt x="709" y="886"/>
                    </a:lnTo>
                    <a:lnTo>
                      <a:pt x="692" y="886"/>
                    </a:lnTo>
                    <a:lnTo>
                      <a:pt x="677" y="884"/>
                    </a:lnTo>
                    <a:lnTo>
                      <a:pt x="663" y="883"/>
                    </a:lnTo>
                    <a:lnTo>
                      <a:pt x="648" y="879"/>
                    </a:lnTo>
                    <a:lnTo>
                      <a:pt x="633" y="879"/>
                    </a:lnTo>
                    <a:lnTo>
                      <a:pt x="619" y="874"/>
                    </a:lnTo>
                    <a:lnTo>
                      <a:pt x="605" y="872"/>
                    </a:lnTo>
                    <a:lnTo>
                      <a:pt x="590" y="869"/>
                    </a:lnTo>
                    <a:lnTo>
                      <a:pt x="577" y="865"/>
                    </a:lnTo>
                    <a:lnTo>
                      <a:pt x="562" y="860"/>
                    </a:lnTo>
                    <a:lnTo>
                      <a:pt x="548" y="856"/>
                    </a:lnTo>
                    <a:lnTo>
                      <a:pt x="534" y="851"/>
                    </a:lnTo>
                    <a:lnTo>
                      <a:pt x="522" y="847"/>
                    </a:lnTo>
                    <a:lnTo>
                      <a:pt x="508" y="841"/>
                    </a:lnTo>
                    <a:lnTo>
                      <a:pt x="495" y="837"/>
                    </a:lnTo>
                    <a:lnTo>
                      <a:pt x="482" y="828"/>
                    </a:lnTo>
                    <a:lnTo>
                      <a:pt x="470" y="822"/>
                    </a:lnTo>
                    <a:lnTo>
                      <a:pt x="457" y="816"/>
                    </a:lnTo>
                    <a:lnTo>
                      <a:pt x="444" y="808"/>
                    </a:lnTo>
                    <a:lnTo>
                      <a:pt x="432" y="801"/>
                    </a:lnTo>
                    <a:lnTo>
                      <a:pt x="419" y="794"/>
                    </a:lnTo>
                    <a:lnTo>
                      <a:pt x="408" y="786"/>
                    </a:lnTo>
                    <a:lnTo>
                      <a:pt x="397" y="779"/>
                    </a:lnTo>
                    <a:lnTo>
                      <a:pt x="384" y="770"/>
                    </a:lnTo>
                    <a:lnTo>
                      <a:pt x="361" y="751"/>
                    </a:lnTo>
                    <a:lnTo>
                      <a:pt x="342" y="735"/>
                    </a:lnTo>
                    <a:lnTo>
                      <a:pt x="319" y="713"/>
                    </a:lnTo>
                    <a:lnTo>
                      <a:pt x="302" y="693"/>
                    </a:lnTo>
                    <a:lnTo>
                      <a:pt x="281" y="671"/>
                    </a:lnTo>
                    <a:lnTo>
                      <a:pt x="265" y="650"/>
                    </a:lnTo>
                    <a:lnTo>
                      <a:pt x="257" y="637"/>
                    </a:lnTo>
                    <a:lnTo>
                      <a:pt x="247" y="625"/>
                    </a:lnTo>
                    <a:lnTo>
                      <a:pt x="242" y="614"/>
                    </a:lnTo>
                    <a:lnTo>
                      <a:pt x="232" y="601"/>
                    </a:lnTo>
                    <a:lnTo>
                      <a:pt x="224" y="591"/>
                    </a:lnTo>
                    <a:lnTo>
                      <a:pt x="218" y="578"/>
                    </a:lnTo>
                    <a:lnTo>
                      <a:pt x="213" y="565"/>
                    </a:lnTo>
                    <a:lnTo>
                      <a:pt x="206" y="551"/>
                    </a:lnTo>
                    <a:lnTo>
                      <a:pt x="200" y="539"/>
                    </a:lnTo>
                    <a:lnTo>
                      <a:pt x="193" y="525"/>
                    </a:lnTo>
                    <a:lnTo>
                      <a:pt x="188" y="512"/>
                    </a:lnTo>
                    <a:lnTo>
                      <a:pt x="184" y="497"/>
                    </a:lnTo>
                    <a:lnTo>
                      <a:pt x="178" y="485"/>
                    </a:lnTo>
                    <a:lnTo>
                      <a:pt x="174" y="470"/>
                    </a:lnTo>
                    <a:lnTo>
                      <a:pt x="170" y="456"/>
                    </a:lnTo>
                    <a:lnTo>
                      <a:pt x="165" y="445"/>
                    </a:lnTo>
                    <a:lnTo>
                      <a:pt x="161" y="430"/>
                    </a:lnTo>
                    <a:lnTo>
                      <a:pt x="159" y="416"/>
                    </a:lnTo>
                    <a:lnTo>
                      <a:pt x="157" y="400"/>
                    </a:lnTo>
                    <a:lnTo>
                      <a:pt x="154" y="385"/>
                    </a:lnTo>
                    <a:lnTo>
                      <a:pt x="151" y="369"/>
                    </a:lnTo>
                    <a:lnTo>
                      <a:pt x="150" y="356"/>
                    </a:lnTo>
                    <a:lnTo>
                      <a:pt x="148" y="339"/>
                    </a:lnTo>
                    <a:lnTo>
                      <a:pt x="148" y="327"/>
                    </a:lnTo>
                    <a:lnTo>
                      <a:pt x="148" y="310"/>
                    </a:lnTo>
                    <a:lnTo>
                      <a:pt x="148" y="295"/>
                    </a:lnTo>
                    <a:lnTo>
                      <a:pt x="0" y="295"/>
                    </a:lnTo>
                    <a:lnTo>
                      <a:pt x="295" y="0"/>
                    </a:lnTo>
                    <a:lnTo>
                      <a:pt x="590" y="295"/>
                    </a:lnTo>
                    <a:lnTo>
                      <a:pt x="444" y="295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567200"/>
                  </a:gs>
                  <a:gs pos="100000">
                    <a:srgbClr val="99CC00"/>
                  </a:gs>
                </a:gsLst>
                <a:lin ang="5400000" scaled="1"/>
              </a:gradFill>
              <a:ln w="9525">
                <a:noFill/>
                <a:round/>
              </a:ln>
              <a:effectLst/>
            </p:spPr>
            <p:txBody>
              <a:bodyPr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3000" b="1" i="0" u="none" strike="noStrike" kern="1200" cap="none" spc="0" normalizeH="0" baseline="0" noProof="0">
                  <a:ln>
                    <a:noFill/>
                  </a:ln>
                  <a:solidFill>
                    <a:srgbClr val="FF3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charset="-122"/>
                  <a:cs typeface="+mn-cs"/>
                </a:endParaRPr>
              </a:p>
            </p:txBody>
          </p:sp>
          <p:sp>
            <p:nvSpPr>
              <p:cNvPr id="39954" name="Freeform 29"/>
              <p:cNvSpPr/>
              <p:nvPr/>
            </p:nvSpPr>
            <p:spPr bwMode="auto">
              <a:xfrm>
                <a:off x="148" y="284"/>
                <a:ext cx="291" cy="208"/>
              </a:xfrm>
              <a:custGeom>
                <a:avLst/>
                <a:gdLst>
                  <a:gd name="T0" fmla="*/ 0 w 871"/>
                  <a:gd name="T1" fmla="*/ 0 h 623"/>
                  <a:gd name="T2" fmla="*/ 871 w 871"/>
                  <a:gd name="T3" fmla="*/ 623 h 623"/>
                </a:gdLst>
                <a:ahLst/>
                <a:cxnLst>
                  <a:cxn ang="0">
                    <a:pos x="310" y="182"/>
                  </a:cxn>
                  <a:cxn ang="0">
                    <a:pos x="341" y="178"/>
                  </a:cxn>
                  <a:cxn ang="0">
                    <a:pos x="369" y="170"/>
                  </a:cxn>
                  <a:cxn ang="0">
                    <a:pos x="397" y="163"/>
                  </a:cxn>
                  <a:cxn ang="0">
                    <a:pos x="423" y="152"/>
                  </a:cxn>
                  <a:cxn ang="0">
                    <a:pos x="447" y="139"/>
                  </a:cxn>
                  <a:cxn ang="0">
                    <a:pos x="473" y="123"/>
                  </a:cxn>
                  <a:cxn ang="0">
                    <a:pos x="494" y="105"/>
                  </a:cxn>
                  <a:cxn ang="0">
                    <a:pos x="514" y="86"/>
                  </a:cxn>
                  <a:cxn ang="0">
                    <a:pos x="532" y="63"/>
                  </a:cxn>
                  <a:cxn ang="0">
                    <a:pos x="547" y="39"/>
                  </a:cxn>
                  <a:cxn ang="0">
                    <a:pos x="567" y="0"/>
                  </a:cxn>
                  <a:cxn ang="0">
                    <a:pos x="871" y="46"/>
                  </a:cxn>
                  <a:cxn ang="0">
                    <a:pos x="850" y="89"/>
                  </a:cxn>
                  <a:cxn ang="0">
                    <a:pos x="841" y="116"/>
                  </a:cxn>
                  <a:cxn ang="0">
                    <a:pos x="828" y="141"/>
                  </a:cxn>
                  <a:cxn ang="0">
                    <a:pos x="814" y="167"/>
                  </a:cxn>
                  <a:cxn ang="0">
                    <a:pos x="800" y="194"/>
                  </a:cxn>
                  <a:cxn ang="0">
                    <a:pos x="785" y="216"/>
                  </a:cxn>
                  <a:cxn ang="0">
                    <a:pos x="769" y="240"/>
                  </a:cxn>
                  <a:cxn ang="0">
                    <a:pos x="733" y="284"/>
                  </a:cxn>
                  <a:cxn ang="0">
                    <a:pos x="693" y="324"/>
                  </a:cxn>
                  <a:cxn ang="0">
                    <a:pos x="649" y="357"/>
                  </a:cxn>
                  <a:cxn ang="0">
                    <a:pos x="625" y="376"/>
                  </a:cxn>
                  <a:cxn ang="0">
                    <a:pos x="602" y="391"/>
                  </a:cxn>
                  <a:cxn ang="0">
                    <a:pos x="577" y="404"/>
                  </a:cxn>
                  <a:cxn ang="0">
                    <a:pos x="552" y="417"/>
                  </a:cxn>
                  <a:cxn ang="0">
                    <a:pos x="526" y="429"/>
                  </a:cxn>
                  <a:cxn ang="0">
                    <a:pos x="498" y="442"/>
                  </a:cxn>
                  <a:cxn ang="0">
                    <a:pos x="470" y="448"/>
                  </a:cxn>
                  <a:cxn ang="0">
                    <a:pos x="444" y="458"/>
                  </a:cxn>
                  <a:cxn ang="0">
                    <a:pos x="415" y="465"/>
                  </a:cxn>
                  <a:cxn ang="0">
                    <a:pos x="386" y="469"/>
                  </a:cxn>
                  <a:cxn ang="0">
                    <a:pos x="355" y="474"/>
                  </a:cxn>
                  <a:cxn ang="0">
                    <a:pos x="326" y="475"/>
                  </a:cxn>
                  <a:cxn ang="0">
                    <a:pos x="296" y="476"/>
                  </a:cxn>
                  <a:cxn ang="0">
                    <a:pos x="295" y="623"/>
                  </a:cxn>
                  <a:cxn ang="0">
                    <a:pos x="295" y="33"/>
                  </a:cxn>
                </a:cxnLst>
                <a:rect l="T0" t="T1" r="T2" b="T3"/>
                <a:pathLst>
                  <a:path w="871" h="623">
                    <a:moveTo>
                      <a:pt x="295" y="182"/>
                    </a:moveTo>
                    <a:lnTo>
                      <a:pt x="310" y="182"/>
                    </a:lnTo>
                    <a:lnTo>
                      <a:pt x="326" y="180"/>
                    </a:lnTo>
                    <a:lnTo>
                      <a:pt x="341" y="178"/>
                    </a:lnTo>
                    <a:lnTo>
                      <a:pt x="355" y="175"/>
                    </a:lnTo>
                    <a:lnTo>
                      <a:pt x="369" y="170"/>
                    </a:lnTo>
                    <a:lnTo>
                      <a:pt x="383" y="168"/>
                    </a:lnTo>
                    <a:lnTo>
                      <a:pt x="397" y="163"/>
                    </a:lnTo>
                    <a:lnTo>
                      <a:pt x="411" y="158"/>
                    </a:lnTo>
                    <a:lnTo>
                      <a:pt x="423" y="152"/>
                    </a:lnTo>
                    <a:lnTo>
                      <a:pt x="434" y="146"/>
                    </a:lnTo>
                    <a:lnTo>
                      <a:pt x="447" y="139"/>
                    </a:lnTo>
                    <a:lnTo>
                      <a:pt x="460" y="131"/>
                    </a:lnTo>
                    <a:lnTo>
                      <a:pt x="473" y="123"/>
                    </a:lnTo>
                    <a:lnTo>
                      <a:pt x="483" y="113"/>
                    </a:lnTo>
                    <a:lnTo>
                      <a:pt x="494" y="105"/>
                    </a:lnTo>
                    <a:lnTo>
                      <a:pt x="503" y="95"/>
                    </a:lnTo>
                    <a:lnTo>
                      <a:pt x="514" y="86"/>
                    </a:lnTo>
                    <a:lnTo>
                      <a:pt x="524" y="74"/>
                    </a:lnTo>
                    <a:lnTo>
                      <a:pt x="532" y="63"/>
                    </a:lnTo>
                    <a:lnTo>
                      <a:pt x="541" y="51"/>
                    </a:lnTo>
                    <a:lnTo>
                      <a:pt x="547" y="39"/>
                    </a:lnTo>
                    <a:lnTo>
                      <a:pt x="556" y="27"/>
                    </a:lnTo>
                    <a:lnTo>
                      <a:pt x="567" y="0"/>
                    </a:lnTo>
                    <a:lnTo>
                      <a:pt x="734" y="173"/>
                    </a:lnTo>
                    <a:lnTo>
                      <a:pt x="871" y="46"/>
                    </a:lnTo>
                    <a:lnTo>
                      <a:pt x="858" y="70"/>
                    </a:lnTo>
                    <a:lnTo>
                      <a:pt x="850" y="89"/>
                    </a:lnTo>
                    <a:lnTo>
                      <a:pt x="846" y="103"/>
                    </a:lnTo>
                    <a:lnTo>
                      <a:pt x="841" y="116"/>
                    </a:lnTo>
                    <a:lnTo>
                      <a:pt x="834" y="127"/>
                    </a:lnTo>
                    <a:lnTo>
                      <a:pt x="828" y="141"/>
                    </a:lnTo>
                    <a:lnTo>
                      <a:pt x="820" y="155"/>
                    </a:lnTo>
                    <a:lnTo>
                      <a:pt x="814" y="167"/>
                    </a:lnTo>
                    <a:lnTo>
                      <a:pt x="807" y="181"/>
                    </a:lnTo>
                    <a:lnTo>
                      <a:pt x="800" y="194"/>
                    </a:lnTo>
                    <a:lnTo>
                      <a:pt x="792" y="203"/>
                    </a:lnTo>
                    <a:lnTo>
                      <a:pt x="785" y="216"/>
                    </a:lnTo>
                    <a:lnTo>
                      <a:pt x="777" y="227"/>
                    </a:lnTo>
                    <a:lnTo>
                      <a:pt x="769" y="240"/>
                    </a:lnTo>
                    <a:lnTo>
                      <a:pt x="753" y="261"/>
                    </a:lnTo>
                    <a:lnTo>
                      <a:pt x="733" y="284"/>
                    </a:lnTo>
                    <a:lnTo>
                      <a:pt x="713" y="303"/>
                    </a:lnTo>
                    <a:lnTo>
                      <a:pt x="693" y="324"/>
                    </a:lnTo>
                    <a:lnTo>
                      <a:pt x="672" y="342"/>
                    </a:lnTo>
                    <a:lnTo>
                      <a:pt x="649" y="357"/>
                    </a:lnTo>
                    <a:lnTo>
                      <a:pt x="638" y="369"/>
                    </a:lnTo>
                    <a:lnTo>
                      <a:pt x="625" y="376"/>
                    </a:lnTo>
                    <a:lnTo>
                      <a:pt x="616" y="385"/>
                    </a:lnTo>
                    <a:lnTo>
                      <a:pt x="602" y="391"/>
                    </a:lnTo>
                    <a:lnTo>
                      <a:pt x="589" y="399"/>
                    </a:lnTo>
                    <a:lnTo>
                      <a:pt x="577" y="404"/>
                    </a:lnTo>
                    <a:lnTo>
                      <a:pt x="563" y="413"/>
                    </a:lnTo>
                    <a:lnTo>
                      <a:pt x="552" y="417"/>
                    </a:lnTo>
                    <a:lnTo>
                      <a:pt x="539" y="425"/>
                    </a:lnTo>
                    <a:lnTo>
                      <a:pt x="526" y="429"/>
                    </a:lnTo>
                    <a:lnTo>
                      <a:pt x="513" y="435"/>
                    </a:lnTo>
                    <a:lnTo>
                      <a:pt x="498" y="442"/>
                    </a:lnTo>
                    <a:lnTo>
                      <a:pt x="485" y="444"/>
                    </a:lnTo>
                    <a:lnTo>
                      <a:pt x="470" y="448"/>
                    </a:lnTo>
                    <a:lnTo>
                      <a:pt x="458" y="454"/>
                    </a:lnTo>
                    <a:lnTo>
                      <a:pt x="444" y="458"/>
                    </a:lnTo>
                    <a:lnTo>
                      <a:pt x="429" y="461"/>
                    </a:lnTo>
                    <a:lnTo>
                      <a:pt x="415" y="465"/>
                    </a:lnTo>
                    <a:lnTo>
                      <a:pt x="399" y="467"/>
                    </a:lnTo>
                    <a:lnTo>
                      <a:pt x="386" y="469"/>
                    </a:lnTo>
                    <a:lnTo>
                      <a:pt x="370" y="471"/>
                    </a:lnTo>
                    <a:lnTo>
                      <a:pt x="355" y="474"/>
                    </a:lnTo>
                    <a:lnTo>
                      <a:pt x="341" y="475"/>
                    </a:lnTo>
                    <a:lnTo>
                      <a:pt x="326" y="475"/>
                    </a:lnTo>
                    <a:lnTo>
                      <a:pt x="310" y="475"/>
                    </a:lnTo>
                    <a:lnTo>
                      <a:pt x="296" y="476"/>
                    </a:lnTo>
                    <a:lnTo>
                      <a:pt x="295" y="476"/>
                    </a:lnTo>
                    <a:lnTo>
                      <a:pt x="295" y="623"/>
                    </a:lnTo>
                    <a:lnTo>
                      <a:pt x="0" y="328"/>
                    </a:lnTo>
                    <a:lnTo>
                      <a:pt x="295" y="33"/>
                    </a:lnTo>
                    <a:lnTo>
                      <a:pt x="295" y="18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7C7C7C"/>
                  </a:gs>
                  <a:gs pos="100000">
                    <a:srgbClr val="DDDDDD"/>
                  </a:gs>
                </a:gsLst>
                <a:lin ang="0" scaled="1"/>
              </a:gradFill>
              <a:ln w="9525">
                <a:noFill/>
                <a:round/>
              </a:ln>
              <a:effectLst/>
            </p:spPr>
            <p:txBody>
              <a:bodyPr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3000" b="1" i="0" u="none" strike="noStrike" kern="1200" cap="none" spc="0" normalizeH="0" baseline="0" noProof="0">
                  <a:ln>
                    <a:noFill/>
                  </a:ln>
                  <a:solidFill>
                    <a:srgbClr val="FF3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charset="-122"/>
                  <a:cs typeface="+mn-cs"/>
                </a:endParaRPr>
              </a:p>
            </p:txBody>
          </p:sp>
        </p:grpSp>
        <p:sp>
          <p:nvSpPr>
            <p:cNvPr id="38930" name="Text Box 16"/>
            <p:cNvSpPr txBox="1"/>
            <p:nvPr/>
          </p:nvSpPr>
          <p:spPr>
            <a:xfrm>
              <a:off x="3742" y="1020"/>
              <a:ext cx="2441" cy="130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algn="ctr" latinLnBrk="1"/>
              <a:r>
                <a:rPr lang="en-US" altLang="zh-CN" sz="2400" b="1" dirty="0">
                  <a:latin typeface="Arial" panose="020B0604020202020204" pitchFamily="34" charset="0"/>
                  <a:ea typeface="楷体_GB2312" pitchFamily="49" charset="-122"/>
                </a:rPr>
                <a:t>2.</a:t>
              </a:r>
              <a:endParaRPr lang="en-US" altLang="zh-CN" sz="2400" b="1" dirty="0">
                <a:latin typeface="Arial" panose="020B0604020202020204" pitchFamily="34" charset="0"/>
                <a:ea typeface="楷体_GB2312" pitchFamily="49" charset="-122"/>
              </a:endParaRPr>
            </a:p>
            <a:p>
              <a:pPr algn="ctr" latinLnBrk="1"/>
              <a:r>
                <a:rPr lang="zh-CN" altLang="en-US" sz="2400" b="1" dirty="0">
                  <a:latin typeface="Arial" panose="020B0604020202020204" pitchFamily="34" charset="0"/>
                  <a:ea typeface="楷体_GB2312" pitchFamily="49" charset="-122"/>
                </a:rPr>
                <a:t>决策者因素</a:t>
              </a:r>
              <a:endParaRPr lang="zh-CN" altLang="en-US" sz="2400" b="1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38931" name="Text Box 16"/>
            <p:cNvSpPr txBox="1"/>
            <p:nvPr/>
          </p:nvSpPr>
          <p:spPr>
            <a:xfrm>
              <a:off x="640" y="3742"/>
              <a:ext cx="1970" cy="188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 latinLnBrk="1"/>
              <a:r>
                <a:rPr lang="en-US" altLang="zh-CN" sz="2400" b="1" dirty="0">
                  <a:latin typeface="Arial" panose="020B0604020202020204" pitchFamily="34" charset="0"/>
                  <a:ea typeface="楷体_GB2312" pitchFamily="49" charset="-122"/>
                </a:rPr>
                <a:t>3.</a:t>
              </a:r>
              <a:endParaRPr lang="en-US" altLang="zh-CN" sz="2400" b="1" dirty="0">
                <a:latin typeface="Arial" panose="020B0604020202020204" pitchFamily="34" charset="0"/>
                <a:ea typeface="楷体_GB2312" pitchFamily="49" charset="-122"/>
              </a:endParaRPr>
            </a:p>
            <a:p>
              <a:pPr algn="ctr" latinLnBrk="1"/>
              <a:r>
                <a:rPr lang="zh-CN" altLang="en-US" sz="2400" b="1" dirty="0">
                  <a:latin typeface="Arial" panose="020B0604020202020204" pitchFamily="34" charset="0"/>
                  <a:ea typeface="楷体_GB2312" pitchFamily="49" charset="-122"/>
                </a:rPr>
                <a:t>组织自身的因素</a:t>
              </a:r>
              <a:endParaRPr lang="zh-CN" altLang="en-US" sz="2400" b="1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38932" name="Text Box 16"/>
            <p:cNvSpPr txBox="1"/>
            <p:nvPr/>
          </p:nvSpPr>
          <p:spPr>
            <a:xfrm>
              <a:off x="3742" y="3742"/>
              <a:ext cx="1970" cy="130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 latinLnBrk="1"/>
              <a:r>
                <a:rPr lang="en-US" altLang="zh-CN" sz="2400" b="1" dirty="0">
                  <a:latin typeface="Arial" panose="020B0604020202020204" pitchFamily="34" charset="0"/>
                  <a:ea typeface="楷体_GB2312" pitchFamily="49" charset="-122"/>
                </a:rPr>
                <a:t>4.</a:t>
              </a:r>
              <a:endParaRPr lang="en-US" altLang="zh-CN" sz="2400" b="1" dirty="0">
                <a:latin typeface="Arial" panose="020B0604020202020204" pitchFamily="34" charset="0"/>
                <a:ea typeface="楷体_GB2312" pitchFamily="49" charset="-122"/>
              </a:endParaRPr>
            </a:p>
            <a:p>
              <a:pPr algn="ctr" latinLnBrk="1"/>
              <a:r>
                <a:rPr lang="zh-CN" altLang="en-US" sz="2400" b="1" dirty="0">
                  <a:latin typeface="Arial" panose="020B0604020202020204" pitchFamily="34" charset="0"/>
                  <a:ea typeface="楷体_GB2312" pitchFamily="49" charset="-122"/>
                </a:rPr>
                <a:t>时间因素</a:t>
              </a:r>
              <a:endParaRPr lang="zh-CN" altLang="en-US" sz="2400" b="1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</p:grpSp>
      <p:sp>
        <p:nvSpPr>
          <p:cNvPr id="8" name="圆角矩形 7"/>
          <p:cNvSpPr/>
          <p:nvPr/>
        </p:nvSpPr>
        <p:spPr bwMode="auto">
          <a:xfrm>
            <a:off x="4558665" y="955675"/>
            <a:ext cx="3052445" cy="67183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28575" cap="flat" cmpd="sng" algn="ctr">
            <a:noFill/>
            <a:prstDash val="solid"/>
            <a:miter lim="800000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68543" tIns="34272" rIns="68543" bIns="34272" anchor="ctr"/>
          <a:p>
            <a:pPr algn="ctr">
              <a:defRPr/>
            </a:pPr>
            <a:endParaRPr lang="zh-CN" altLang="en-US" ker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794250" y="1045845"/>
            <a:ext cx="28867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ko-KR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影响决策的因素</a:t>
            </a:r>
            <a:endParaRPr lang="zh-CN" altLang="ko-KR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ldLvl="0" animBg="1"/>
      <p:bldP spid="8" grpId="0" bldLvl="0" animBg="1"/>
      <p:bldP spid="8" grpId="1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ChangeArrowheads="1"/>
          </p:cNvSpPr>
          <p:nvPr/>
        </p:nvSpPr>
        <p:spPr bwMode="auto">
          <a:xfrm rot="16200000" flipV="1">
            <a:off x="6270578" y="-267172"/>
            <a:ext cx="69850" cy="6742113"/>
          </a:xfrm>
          <a:prstGeom prst="rect">
            <a:avLst/>
          </a:prstGeom>
          <a:solidFill>
            <a:srgbClr val="808080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en-US" altLang="zh-CN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124" name="文本框 52"/>
          <p:cNvSpPr txBox="1">
            <a:spLocks noChangeArrowheads="1"/>
          </p:cNvSpPr>
          <p:nvPr/>
        </p:nvSpPr>
        <p:spPr bwMode="auto">
          <a:xfrm>
            <a:off x="4039684" y="1974324"/>
            <a:ext cx="4459384" cy="10156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6000" b="1" dirty="0" smtClean="0">
                <a:latin typeface="Britannic Bold" pitchFamily="34" charset="0"/>
                <a:ea typeface="微软雅黑" panose="020B0503020204020204" pitchFamily="34" charset="-122"/>
              </a:rPr>
              <a:t>谢谢观看</a:t>
            </a:r>
            <a:endParaRPr lang="zh-CN" altLang="en-US" sz="6000" b="1" dirty="0">
              <a:latin typeface="Britannic Bold" pitchFamily="34" charset="0"/>
              <a:ea typeface="微软雅黑" panose="020B0503020204020204" pitchFamily="34" charset="-122"/>
            </a:endParaRPr>
          </a:p>
        </p:txBody>
      </p:sp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5529533" y="3229899"/>
            <a:ext cx="145288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000" b="1" dirty="0">
                <a:ea typeface="微软雅黑" panose="020B0503020204020204" pitchFamily="34" charset="-122"/>
              </a:rPr>
              <a:t>管理学基础</a:t>
            </a:r>
            <a:endParaRPr lang="zh-CN" altLang="en-US" sz="2000" b="1" dirty="0"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011" y="4581158"/>
            <a:ext cx="2623932" cy="239051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924" y="4467487"/>
            <a:ext cx="2692400" cy="239051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4602975"/>
            <a:ext cx="1332740" cy="2390514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299"/>
                            </p:stCondLst>
                            <p:childTnLst>
                              <p:par>
                                <p:cTn id="1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ldLvl="0" animBg="1"/>
      <p:bldP spid="5124" grpId="0"/>
      <p:bldP spid="5125" grpId="0"/>
    </p:bldLst>
  </p:timing>
</p:sld>
</file>

<file path=ppt/tags/tag1.xml><?xml version="1.0" encoding="utf-8"?>
<p:tagLst xmlns:p="http://schemas.openxmlformats.org/presentationml/2006/main">
  <p:tag name="TIMING" val="|0.7|1|0.6|0.6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主题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738</Words>
  <Application>WPS 演示</Application>
  <PresentationFormat>自定义</PresentationFormat>
  <Paragraphs>149</Paragraphs>
  <Slides>9</Slides>
  <Notes>40</Notes>
  <HiddenSlides>0</HiddenSlides>
  <MMClips>1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7" baseType="lpstr">
      <vt:lpstr>Arial</vt:lpstr>
      <vt:lpstr>宋体</vt:lpstr>
      <vt:lpstr>Wingdings</vt:lpstr>
      <vt:lpstr>Calibri</vt:lpstr>
      <vt:lpstr>方正正大黑简体</vt:lpstr>
      <vt:lpstr>方正兰亭大黑_GBK</vt:lpstr>
      <vt:lpstr>微软雅黑</vt:lpstr>
      <vt:lpstr>Impact</vt:lpstr>
      <vt:lpstr>黑体</vt:lpstr>
      <vt:lpstr>楷体_GB2312</vt:lpstr>
      <vt:lpstr>华文楷体</vt:lpstr>
      <vt:lpstr>HY견고딕</vt:lpstr>
      <vt:lpstr>Britannic Bold</vt:lpstr>
      <vt:lpstr>Arial Unicode MS</vt:lpstr>
      <vt:lpstr>新宋体</vt:lpstr>
      <vt:lpstr>Malgun Gothic</vt:lpstr>
      <vt:lpstr>Segoe Print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hl81829782</Company>
  <LinksUpToDate>false</LinksUpToDate>
  <SharedDoc>false</SharedDoc>
  <HyperlinksChanged>false</HyperlinksChanged>
  <AppVersion>14.0000</AppVersion>
  <Manager>hl81829782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</dc:title>
  <dc:creator/>
  <cp:lastModifiedBy>燕尾蝶</cp:lastModifiedBy>
  <cp:revision>1976</cp:revision>
  <dcterms:created xsi:type="dcterms:W3CDTF">2016-01-13T14:39:00Z</dcterms:created>
  <dcterms:modified xsi:type="dcterms:W3CDTF">2017-11-29T05:37:47Z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