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360" r:id="rId3"/>
    <p:sldId id="307" r:id="rId5"/>
    <p:sldId id="431" r:id="rId6"/>
    <p:sldId id="433" r:id="rId7"/>
    <p:sldId id="438" r:id="rId8"/>
    <p:sldId id="445" r:id="rId9"/>
    <p:sldId id="424" r:id="rId10"/>
    <p:sldId id="418" r:id="rId1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8CE"/>
    <a:srgbClr val="FFFFFF"/>
    <a:srgbClr val="FF8500"/>
    <a:srgbClr val="CD1F06"/>
    <a:srgbClr val="CB1003"/>
    <a:srgbClr val="A50021"/>
    <a:srgbClr val="08489B"/>
    <a:srgbClr val="054682"/>
    <a:srgbClr val="084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3" autoAdjust="0"/>
    <p:restoredTop sz="94660"/>
  </p:normalViewPr>
  <p:slideViewPr>
    <p:cSldViewPr>
      <p:cViewPr>
        <p:scale>
          <a:sx n="66" d="100"/>
          <a:sy n="66" d="100"/>
        </p:scale>
        <p:origin x="-1277" y="-538"/>
      </p:cViewPr>
      <p:guideLst>
        <p:guide orient="horz" pos="205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0" y="-78"/>
      </p:cViewPr>
      <p:guideLst>
        <p:guide orient="horz" pos="274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DFFCEE-9117-4569-827D-343A93DDD2D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B9CFCD2-35DB-4E6F-9B70-D2EE67D0E5A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D532F7-9EE9-4116-8F06-B3E96FF78C30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69CC9D-01D8-4B68-87F0-663CB8538CB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2"/>
          <p:cNvPicPr>
            <a:picLocks noChangeAspect="1"/>
          </p:cNvPicPr>
          <p:nvPr userDrawn="1"/>
        </p:nvPicPr>
        <p:blipFill>
          <a:blip r:embed="rId2">
            <a:lum bright="6000"/>
          </a:blip>
          <a:srcRect t="86078"/>
          <a:stretch>
            <a:fillRect/>
          </a:stretch>
        </p:blipFill>
        <p:spPr bwMode="auto">
          <a:xfrm>
            <a:off x="0" y="6092825"/>
            <a:ext cx="121904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"/>
          <p:cNvSpPr>
            <a:spLocks noChangeArrowheads="1"/>
          </p:cNvSpPr>
          <p:nvPr/>
        </p:nvSpPr>
        <p:spPr bwMode="auto">
          <a:xfrm>
            <a:off x="1539875" y="976313"/>
            <a:ext cx="2141538" cy="741362"/>
          </a:xfrm>
          <a:prstGeom prst="rect">
            <a:avLst/>
          </a:prstGeom>
          <a:solidFill>
            <a:srgbClr val="0848AF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6169" name="Picture 23" descr="1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809750"/>
            <a:ext cx="6921500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矩形 1"/>
          <p:cNvSpPr>
            <a:spLocks noChangeArrowheads="1"/>
          </p:cNvSpPr>
          <p:nvPr/>
        </p:nvSpPr>
        <p:spPr bwMode="auto">
          <a:xfrm>
            <a:off x="6527799" y="976607"/>
            <a:ext cx="5178425" cy="5026025"/>
          </a:xfrm>
          <a:prstGeom prst="rect">
            <a:avLst/>
          </a:prstGeom>
          <a:solidFill>
            <a:srgbClr val="0848AF"/>
          </a:solidFill>
          <a:ln w="25400" algn="ctr">
            <a:solidFill>
              <a:schemeClr val="bg1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6397" name="文本框 7"/>
          <p:cNvSpPr txBox="1">
            <a:spLocks noChangeArrowheads="1"/>
          </p:cNvSpPr>
          <p:nvPr/>
        </p:nvSpPr>
        <p:spPr bwMode="auto">
          <a:xfrm>
            <a:off x="1391920" y="993140"/>
            <a:ext cx="228981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40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知识点位置</a:t>
            </a:r>
            <a:endParaRPr lang="zh-CN" altLang="en-US" sz="2800" dirty="0" smtClean="0">
              <a:solidFill>
                <a:schemeClr val="bg1"/>
              </a:solidFill>
              <a:latin typeface="方正正大黑简体" pitchFamily="2" charset="-122"/>
              <a:ea typeface="方正正大黑简体" pitchFamily="2" charset="-122"/>
            </a:endParaRPr>
          </a:p>
        </p:txBody>
      </p:sp>
      <p:sp>
        <p:nvSpPr>
          <p:cNvPr id="16398" name="Rectangle 31"/>
          <p:cNvSpPr>
            <a:spLocks noChangeArrowheads="1"/>
          </p:cNvSpPr>
          <p:nvPr/>
        </p:nvSpPr>
        <p:spPr bwMode="auto">
          <a:xfrm>
            <a:off x="6958294" y="1703288"/>
            <a:ext cx="3442970" cy="553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任务</a:t>
            </a:r>
            <a:r>
              <a:rPr lang="en-US" altLang="zh-CN" sz="3000" dirty="0" smtClean="0">
                <a:solidFill>
                  <a:schemeClr val="bg1"/>
                </a:solidFill>
                <a:ea typeface="方正兰亭大黑_GBK" pitchFamily="2" charset="-122"/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分析决策过程</a:t>
            </a:r>
            <a:endParaRPr lang="zh-CN" altLang="en-US" sz="3000" dirty="0" smtClean="0">
              <a:solidFill>
                <a:schemeClr val="bg1"/>
              </a:solidFill>
              <a:ea typeface="方正兰亭大黑_GBK" pitchFamily="2" charset="-122"/>
            </a:endParaRPr>
          </a:p>
        </p:txBody>
      </p:sp>
      <p:sp>
        <p:nvSpPr>
          <p:cNvPr id="68625" name="Rectangle 201"/>
          <p:cNvSpPr>
            <a:spLocks noChangeArrowheads="1"/>
          </p:cNvSpPr>
          <p:nvPr/>
        </p:nvSpPr>
        <p:spPr bwMode="auto">
          <a:xfrm>
            <a:off x="6948488" y="2486025"/>
            <a:ext cx="304482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6" name="Rectangle 203"/>
          <p:cNvSpPr>
            <a:spLocks noChangeArrowheads="1"/>
          </p:cNvSpPr>
          <p:nvPr/>
        </p:nvSpPr>
        <p:spPr bwMode="auto">
          <a:xfrm>
            <a:off x="7405688" y="2486025"/>
            <a:ext cx="305117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7" name="Rectangle 12"/>
          <p:cNvSpPr>
            <a:spLocks noChangeArrowheads="1"/>
          </p:cNvSpPr>
          <p:nvPr/>
        </p:nvSpPr>
        <p:spPr bwMode="auto">
          <a:xfrm>
            <a:off x="7862888" y="2486025"/>
            <a:ext cx="3436937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7180" name="燕尾形 9"/>
          <p:cNvSpPr>
            <a:spLocks noChangeArrowheads="1"/>
          </p:cNvSpPr>
          <p:nvPr/>
        </p:nvSpPr>
        <p:spPr bwMode="auto">
          <a:xfrm>
            <a:off x="6238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1" name="燕尾形 9"/>
          <p:cNvSpPr>
            <a:spLocks noChangeArrowheads="1"/>
          </p:cNvSpPr>
          <p:nvPr/>
        </p:nvSpPr>
        <p:spPr bwMode="auto">
          <a:xfrm>
            <a:off x="10175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燕尾形 9"/>
          <p:cNvSpPr>
            <a:spLocks noChangeArrowheads="1"/>
          </p:cNvSpPr>
          <p:nvPr/>
        </p:nvSpPr>
        <p:spPr bwMode="auto">
          <a:xfrm rot="10800000">
            <a:off x="375443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燕尾形 9"/>
          <p:cNvSpPr>
            <a:spLocks noChangeArrowheads="1"/>
          </p:cNvSpPr>
          <p:nvPr/>
        </p:nvSpPr>
        <p:spPr bwMode="auto">
          <a:xfrm rot="10800000">
            <a:off x="4114800" y="996950"/>
            <a:ext cx="474663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22" name="椭圆 80"/>
          <p:cNvSpPr>
            <a:spLocks noChangeArrowheads="1"/>
          </p:cNvSpPr>
          <p:nvPr/>
        </p:nvSpPr>
        <p:spPr bwMode="auto">
          <a:xfrm>
            <a:off x="1726565" y="2485708"/>
            <a:ext cx="3160713" cy="3160712"/>
          </a:xfrm>
          <a:prstGeom prst="ellipse">
            <a:avLst/>
          </a:prstGeom>
          <a:solidFill>
            <a:srgbClr val="0848AF"/>
          </a:solidFill>
          <a:ln w="12700" algn="ctr">
            <a:solidFill>
              <a:schemeClr val="bg1"/>
            </a:solidFill>
            <a:miter lim="800000"/>
          </a:ln>
        </p:spPr>
        <p:txBody>
          <a:bodyPr anchor="ctr"/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r>
              <a:rPr lang="en-US" altLang="zh-CN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科学决策</a:t>
            </a:r>
            <a:endParaRPr lang="zh-CN" altLang="en-US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732" name="六边形 6"/>
          <p:cNvSpPr>
            <a:spLocks noChangeArrowheads="1"/>
          </p:cNvSpPr>
          <p:nvPr/>
        </p:nvSpPr>
        <p:spPr bwMode="auto">
          <a:xfrm>
            <a:off x="8173720" y="2961005"/>
            <a:ext cx="2283460" cy="1591945"/>
          </a:xfrm>
          <a:prstGeom prst="hexagon">
            <a:avLst>
              <a:gd name="adj" fmla="val 24998"/>
              <a:gd name="vf" fmla="val 115470"/>
            </a:avLst>
          </a:prstGeom>
          <a:solidFill>
            <a:schemeClr val="bg1"/>
          </a:solidFill>
          <a:ln w="25400" algn="ctr">
            <a:noFill/>
            <a:miter lim="800000"/>
          </a:ln>
        </p:spPr>
        <p:txBody>
          <a:bodyPr anchor="ctr"/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决策的含义及原则</a:t>
            </a:r>
            <a:endParaRPr lang="zh-CN" altLang="en-US" sz="3200" b="1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nimBg="1"/>
      <p:bldP spid="7171" grpId="0" bldLvl="0" animBg="1"/>
      <p:bldP spid="16397" grpId="0"/>
      <p:bldP spid="16398" grpId="0"/>
      <p:bldP spid="7180" grpId="0" animBg="1"/>
      <p:bldP spid="7181" grpId="0" animBg="1"/>
      <p:bldP spid="7182" grpId="0" animBg="1"/>
      <p:bldP spid="7183" grpId="0" animBg="1"/>
      <p:bldP spid="25622" grpId="0" bldLvl="0" animBg="1"/>
      <p:bldP spid="297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6" name="燕尾形 1"/>
          <p:cNvSpPr>
            <a:spLocks noChangeArrowheads="1"/>
          </p:cNvSpPr>
          <p:nvPr/>
        </p:nvSpPr>
        <p:spPr bwMode="auto">
          <a:xfrm>
            <a:off x="1631950" y="2527300"/>
            <a:ext cx="2447925" cy="2519363"/>
          </a:xfrm>
          <a:prstGeom prst="chevron">
            <a:avLst>
              <a:gd name="adj" fmla="val 32167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燕尾形 9"/>
          <p:cNvSpPr>
            <a:spLocks noChangeArrowheads="1"/>
          </p:cNvSpPr>
          <p:nvPr/>
        </p:nvSpPr>
        <p:spPr bwMode="auto">
          <a:xfrm>
            <a:off x="1212850" y="3030538"/>
            <a:ext cx="1006475" cy="1512887"/>
          </a:xfrm>
          <a:prstGeom prst="chevron">
            <a:avLst>
              <a:gd name="adj" fmla="val 50000"/>
            </a:avLst>
          </a:prstGeom>
          <a:solidFill>
            <a:srgbClr val="808080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1080770" y="16891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3" name="圆角矩形 19"/>
          <p:cNvSpPr>
            <a:spLocks noChangeArrowheads="1"/>
          </p:cNvSpPr>
          <p:nvPr/>
        </p:nvSpPr>
        <p:spPr bwMode="auto">
          <a:xfrm>
            <a:off x="5978208" y="1968818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4" name="TextBox 6"/>
          <p:cNvSpPr txBox="1">
            <a:spLocks noChangeArrowheads="1"/>
          </p:cNvSpPr>
          <p:nvPr/>
        </p:nvSpPr>
        <p:spPr bwMode="auto">
          <a:xfrm>
            <a:off x="6309360" y="4826635"/>
            <a:ext cx="43897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掌握沟通的含义及内容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25" name="圆角矩形 19"/>
          <p:cNvSpPr>
            <a:spLocks noChangeArrowheads="1"/>
          </p:cNvSpPr>
          <p:nvPr/>
        </p:nvSpPr>
        <p:spPr bwMode="auto">
          <a:xfrm>
            <a:off x="5936933" y="4231323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6" name="TextBox 6"/>
          <p:cNvSpPr txBox="1">
            <a:spLocks noChangeArrowheads="1"/>
          </p:cNvSpPr>
          <p:nvPr/>
        </p:nvSpPr>
        <p:spPr bwMode="auto">
          <a:xfrm>
            <a:off x="6575108" y="3660458"/>
            <a:ext cx="3887787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能进行有效沟通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2" name="Line 46"/>
          <p:cNvSpPr>
            <a:spLocks noChangeShapeType="1"/>
          </p:cNvSpPr>
          <p:nvPr/>
        </p:nvSpPr>
        <p:spPr bwMode="auto">
          <a:xfrm flipV="1">
            <a:off x="4093210" y="2527935"/>
            <a:ext cx="1885315" cy="126174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3" name="Line 47"/>
          <p:cNvSpPr>
            <a:spLocks noChangeShapeType="1"/>
          </p:cNvSpPr>
          <p:nvPr/>
        </p:nvSpPr>
        <p:spPr bwMode="auto">
          <a:xfrm>
            <a:off x="4008755" y="3789680"/>
            <a:ext cx="1969135" cy="125666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6" name="AutoShape 50"/>
          <p:cNvSpPr>
            <a:spLocks noChangeArrowheads="1"/>
          </p:cNvSpPr>
          <p:nvPr/>
        </p:nvSpPr>
        <p:spPr bwMode="auto">
          <a:xfrm>
            <a:off x="6180138" y="3855720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8" name="AutoShape 52"/>
          <p:cNvSpPr>
            <a:spLocks noChangeArrowheads="1"/>
          </p:cNvSpPr>
          <p:nvPr/>
        </p:nvSpPr>
        <p:spPr bwMode="auto">
          <a:xfrm>
            <a:off x="6206808" y="1687513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37" name="TextBox 6"/>
          <p:cNvSpPr txBox="1">
            <a:spLocks noChangeArrowheads="1"/>
          </p:cNvSpPr>
          <p:nvPr/>
        </p:nvSpPr>
        <p:spPr bwMode="auto">
          <a:xfrm>
            <a:off x="7686675" y="1621790"/>
            <a:ext cx="2188210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知识目标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38" name="TextBox 6"/>
          <p:cNvSpPr txBox="1">
            <a:spLocks noChangeArrowheads="1"/>
          </p:cNvSpPr>
          <p:nvPr/>
        </p:nvSpPr>
        <p:spPr bwMode="auto">
          <a:xfrm>
            <a:off x="2568575" y="3068638"/>
            <a:ext cx="1152525" cy="1291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3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7607935" y="3822700"/>
            <a:ext cx="2160588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能力目标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6207125" y="2387600"/>
            <a:ext cx="480314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掌握决策的含义及原则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6323965" y="4478020"/>
            <a:ext cx="4389755" cy="10502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学会运用决策的基本理论和程序对实际问题进行科学决策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3315" grpId="0" animBg="1"/>
      <p:bldP spid="11268" grpId="0" bldLvl="0" animBg="1"/>
      <p:bldP spid="13323" grpId="0" bldLvl="0" animBg="1"/>
      <p:bldP spid="13324" grpId="0"/>
      <p:bldP spid="13325" grpId="0" bldLvl="0" animBg="1"/>
      <p:bldP spid="13326" grpId="0"/>
      <p:bldP spid="11282" grpId="0" bldLvl="0" animBg="1"/>
      <p:bldP spid="11283" grpId="0" bldLvl="0" animBg="1"/>
      <p:bldP spid="11286" grpId="0" bldLvl="0" animBg="1"/>
      <p:bldP spid="11288" grpId="0" bldLvl="0" animBg="1"/>
      <p:bldP spid="13337" grpId="0"/>
      <p:bldP spid="13338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内容占位符 2"/>
          <p:cNvSpPr>
            <a:spLocks noGrp="1"/>
          </p:cNvSpPr>
          <p:nvPr/>
        </p:nvSpPr>
        <p:spPr>
          <a:xfrm>
            <a:off x="1917700" y="1967548"/>
            <a:ext cx="7072313" cy="51435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defRPr/>
            </a:pPr>
            <a:r>
              <a:rPr lang="ko-KR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决策是指组织或个人为了实现既定的目标，在掌握充分的信息和对有关情况进行深刻分析的基础上，用科学的方法拟定并评估各种方案，从中选出合理方案的分析判断过程。</a:t>
            </a:r>
            <a:endParaRPr kumimoji="0" lang="ko-KR" altLang="en-US" sz="2800" i="0" u="none" strike="noStrike" kern="1200" cap="none" spc="0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ko-KR" altLang="en-US" sz="2800" b="0" i="0" u="none" strike="noStrike" kern="1200" cap="none" spc="0" normalizeH="0" baseline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3803015" y="1015365"/>
            <a:ext cx="296291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66565" y="109029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决策的含义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954" y="2545977"/>
            <a:ext cx="2692400" cy="2390514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765722" y="1015585"/>
            <a:ext cx="850795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endParaRPr lang="en-US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971550" y="1955165"/>
            <a:ext cx="8964930" cy="3814445"/>
            <a:chOff x="0" y="0"/>
            <a:chExt cx="16549" cy="6980"/>
          </a:xfrm>
        </p:grpSpPr>
        <p:sp>
          <p:nvSpPr>
            <p:cNvPr id="12292" name="AutoShape 32"/>
            <p:cNvSpPr/>
            <p:nvPr/>
          </p:nvSpPr>
          <p:spPr>
            <a:xfrm>
              <a:off x="5239" y="4389"/>
              <a:ext cx="7581" cy="83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293" name="Text Box 48"/>
            <p:cNvSpPr txBox="1"/>
            <p:nvPr/>
          </p:nvSpPr>
          <p:spPr>
            <a:xfrm>
              <a:off x="5509" y="4390"/>
              <a:ext cx="9321" cy="842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anchor="t">
              <a:spAutoFit/>
            </a:bodyPr>
            <a:p>
              <a:pPr defTabSz="914400" eaLnBrk="0" hangingPunct="0"/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决策的</a:t>
              </a:r>
              <a:r>
                <a:rPr lang="zh-CN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实质</a:t>
              </a:r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ko-KR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主观判断过程</a:t>
              </a:r>
              <a:r>
                <a:rPr lang="ko-KR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ko-KR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294" name="AutoShape 11"/>
            <p:cNvSpPr/>
            <p:nvPr/>
          </p:nvSpPr>
          <p:spPr>
            <a:xfrm>
              <a:off x="5457" y="3136"/>
              <a:ext cx="7579" cy="83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72" name="AutoShape 2"/>
            <p:cNvSpPr/>
            <p:nvPr/>
          </p:nvSpPr>
          <p:spPr bwMode="auto">
            <a:xfrm rot="5400000">
              <a:off x="-435" y="1172"/>
              <a:ext cx="5503" cy="46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7713 h 21600"/>
              </a:gdLst>
              <a:ahLst/>
              <a:cxnLst>
                <a:cxn ang="0">
                  <a:pos x="10736" y="10800"/>
                </a:cxn>
                <a:cxn ang="0">
                  <a:pos x="10800" y="10736"/>
                </a:cxn>
                <a:cxn ang="0">
                  <a:pos x="10864" y="10799"/>
                </a:cxn>
                <a:cxn ang="0">
                  <a:pos x="21600" y="10800"/>
                </a:cxn>
                <a:cxn ang="0">
                  <a:pos x="10800" y="0"/>
                </a:cxn>
                <a:cxn ang="0">
                  <a:pos x="0" y="10800"/>
                </a:cxn>
                <a:cxn ang="0">
                  <a:pos x="10736" y="10800"/>
                </a:cxn>
              </a:cxnLst>
              <a:rect l="T0" t="T1" r="T2" b="T3"/>
              <a:pathLst>
                <a:path w="21600" h="21600">
                  <a:moveTo>
                    <a:pt x="10736" y="10800"/>
                  </a:moveTo>
                  <a:cubicBezTo>
                    <a:pt x="10736" y="10764"/>
                    <a:pt x="10764" y="10736"/>
                    <a:pt x="10800" y="10736"/>
                  </a:cubicBezTo>
                  <a:cubicBezTo>
                    <a:pt x="10835" y="10735"/>
                    <a:pt x="10863" y="10764"/>
                    <a:pt x="10864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0736" y="1080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E0F1F2"/>
                </a:gs>
              </a:gsLst>
              <a:lin ang="5400000" scaled="1"/>
            </a:gradFill>
            <a:ln w="9525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charset="-122"/>
                <a:cs typeface="+mn-cs"/>
              </a:endParaRPr>
            </a:p>
          </p:txBody>
        </p:sp>
        <p:pic>
          <p:nvPicPr>
            <p:cNvPr id="12296" name="AutoShape 3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2411" y="0"/>
              <a:ext cx="2869" cy="69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297" name="Text Box 10"/>
            <p:cNvSpPr txBox="1"/>
            <p:nvPr/>
          </p:nvSpPr>
          <p:spPr>
            <a:xfrm rot="5400000">
              <a:off x="198" y="1784"/>
              <a:ext cx="6711" cy="33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298" name="Group 11"/>
            <p:cNvGrpSpPr/>
            <p:nvPr/>
          </p:nvGrpSpPr>
          <p:grpSpPr>
            <a:xfrm>
              <a:off x="4935" y="3179"/>
              <a:ext cx="787" cy="790"/>
              <a:chOff x="0" y="0"/>
              <a:chExt cx="526" cy="526"/>
            </a:xfrm>
          </p:grpSpPr>
          <p:sp>
            <p:nvSpPr>
              <p:cNvPr id="12299" name="Oval 6"/>
              <p:cNvSpPr/>
              <p:nvPr/>
            </p:nvSpPr>
            <p:spPr>
              <a:xfrm>
                <a:off x="0" y="0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0" name="Oval 7"/>
              <p:cNvSpPr/>
              <p:nvPr/>
            </p:nvSpPr>
            <p:spPr>
              <a:xfrm>
                <a:off x="51" y="53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1" name="Oval 8"/>
              <p:cNvSpPr/>
              <p:nvPr/>
            </p:nvSpPr>
            <p:spPr>
              <a:xfrm>
                <a:off x="59" y="63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4998"/>
                    </a:srgbClr>
                  </a:gs>
                  <a:gs pos="100000">
                    <a:srgbClr val="A2A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2" name="Oval 9"/>
              <p:cNvSpPr/>
              <p:nvPr/>
            </p:nvSpPr>
            <p:spPr>
              <a:xfrm>
                <a:off x="69" y="88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3" name="Oval 10"/>
              <p:cNvSpPr/>
              <p:nvPr/>
            </p:nvSpPr>
            <p:spPr>
              <a:xfrm>
                <a:off x="76" y="77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304" name="AutoShape 11"/>
            <p:cNvSpPr/>
            <p:nvPr/>
          </p:nvSpPr>
          <p:spPr>
            <a:xfrm>
              <a:off x="5302" y="1941"/>
              <a:ext cx="7579" cy="83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305" name="Group 18"/>
            <p:cNvGrpSpPr/>
            <p:nvPr/>
          </p:nvGrpSpPr>
          <p:grpSpPr>
            <a:xfrm>
              <a:off x="4721" y="1966"/>
              <a:ext cx="788" cy="790"/>
              <a:chOff x="0" y="0"/>
              <a:chExt cx="526" cy="526"/>
            </a:xfrm>
          </p:grpSpPr>
          <p:sp>
            <p:nvSpPr>
              <p:cNvPr id="12306" name="Oval 13"/>
              <p:cNvSpPr/>
              <p:nvPr/>
            </p:nvSpPr>
            <p:spPr>
              <a:xfrm>
                <a:off x="0" y="0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7" name="Oval 14"/>
              <p:cNvSpPr/>
              <p:nvPr/>
            </p:nvSpPr>
            <p:spPr>
              <a:xfrm>
                <a:off x="51" y="53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8" name="Oval 15"/>
              <p:cNvSpPr/>
              <p:nvPr/>
            </p:nvSpPr>
            <p:spPr>
              <a:xfrm>
                <a:off x="59" y="63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4998"/>
                    </a:srgbClr>
                  </a:gs>
                  <a:gs pos="100000">
                    <a:srgbClr val="A2A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9" name="Oval 16"/>
              <p:cNvSpPr/>
              <p:nvPr/>
            </p:nvSpPr>
            <p:spPr>
              <a:xfrm>
                <a:off x="69" y="88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0" name="Oval 17"/>
              <p:cNvSpPr/>
              <p:nvPr/>
            </p:nvSpPr>
            <p:spPr>
              <a:xfrm>
                <a:off x="76" y="77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311" name="AutoShape 18"/>
            <p:cNvSpPr/>
            <p:nvPr/>
          </p:nvSpPr>
          <p:spPr>
            <a:xfrm>
              <a:off x="4848" y="794"/>
              <a:ext cx="7577" cy="83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312" name="Group 25"/>
            <p:cNvGrpSpPr/>
            <p:nvPr/>
          </p:nvGrpSpPr>
          <p:grpSpPr>
            <a:xfrm>
              <a:off x="4266" y="819"/>
              <a:ext cx="788" cy="790"/>
              <a:chOff x="0" y="0"/>
              <a:chExt cx="526" cy="526"/>
            </a:xfrm>
          </p:grpSpPr>
          <p:sp>
            <p:nvSpPr>
              <p:cNvPr id="12313" name="Oval 20"/>
              <p:cNvSpPr/>
              <p:nvPr/>
            </p:nvSpPr>
            <p:spPr>
              <a:xfrm>
                <a:off x="0" y="0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4" name="Oval 21"/>
              <p:cNvSpPr/>
              <p:nvPr/>
            </p:nvSpPr>
            <p:spPr>
              <a:xfrm>
                <a:off x="51" y="53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5" name="Oval 22"/>
              <p:cNvSpPr/>
              <p:nvPr/>
            </p:nvSpPr>
            <p:spPr>
              <a:xfrm>
                <a:off x="59" y="63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4998"/>
                    </a:srgbClr>
                  </a:gs>
                  <a:gs pos="100000">
                    <a:srgbClr val="A2A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6" name="Oval 23"/>
              <p:cNvSpPr/>
              <p:nvPr/>
            </p:nvSpPr>
            <p:spPr>
              <a:xfrm>
                <a:off x="69" y="88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7" name="Oval 24"/>
              <p:cNvSpPr/>
              <p:nvPr/>
            </p:nvSpPr>
            <p:spPr>
              <a:xfrm>
                <a:off x="76" y="77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2318" name="Group 31"/>
            <p:cNvGrpSpPr/>
            <p:nvPr/>
          </p:nvGrpSpPr>
          <p:grpSpPr>
            <a:xfrm>
              <a:off x="4686" y="4424"/>
              <a:ext cx="788" cy="790"/>
              <a:chOff x="0" y="0"/>
              <a:chExt cx="526" cy="526"/>
            </a:xfrm>
          </p:grpSpPr>
          <p:sp>
            <p:nvSpPr>
              <p:cNvPr id="12319" name="Oval 27"/>
              <p:cNvSpPr/>
              <p:nvPr/>
            </p:nvSpPr>
            <p:spPr>
              <a:xfrm>
                <a:off x="0" y="0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0" name="Oval 28"/>
              <p:cNvSpPr/>
              <p:nvPr/>
            </p:nvSpPr>
            <p:spPr>
              <a:xfrm>
                <a:off x="51" y="53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1" name="Oval 29"/>
              <p:cNvSpPr/>
              <p:nvPr/>
            </p:nvSpPr>
            <p:spPr>
              <a:xfrm>
                <a:off x="59" y="63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4998"/>
                    </a:srgbClr>
                  </a:gs>
                  <a:gs pos="100000">
                    <a:srgbClr val="A2A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2" name="Oval 30"/>
              <p:cNvSpPr/>
              <p:nvPr/>
            </p:nvSpPr>
            <p:spPr>
              <a:xfrm>
                <a:off x="69" y="88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3" name="Oval 31"/>
              <p:cNvSpPr/>
              <p:nvPr/>
            </p:nvSpPr>
            <p:spPr>
              <a:xfrm>
                <a:off x="76" y="77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324" name="AutoShape 32"/>
            <p:cNvSpPr/>
            <p:nvPr/>
          </p:nvSpPr>
          <p:spPr>
            <a:xfrm>
              <a:off x="4686" y="5657"/>
              <a:ext cx="7580" cy="83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endParaRPr lang="zh-CN" altLang="en-US" sz="18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325" name="Group 38"/>
            <p:cNvGrpSpPr/>
            <p:nvPr/>
          </p:nvGrpSpPr>
          <p:grpSpPr>
            <a:xfrm>
              <a:off x="4082" y="5657"/>
              <a:ext cx="789" cy="790"/>
              <a:chOff x="0" y="0"/>
              <a:chExt cx="526" cy="526"/>
            </a:xfrm>
          </p:grpSpPr>
          <p:sp>
            <p:nvSpPr>
              <p:cNvPr id="12326" name="Oval 34"/>
              <p:cNvSpPr/>
              <p:nvPr/>
            </p:nvSpPr>
            <p:spPr>
              <a:xfrm>
                <a:off x="0" y="0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7" name="Oval 35"/>
              <p:cNvSpPr/>
              <p:nvPr/>
            </p:nvSpPr>
            <p:spPr>
              <a:xfrm>
                <a:off x="51" y="53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8" name="Oval 36"/>
              <p:cNvSpPr/>
              <p:nvPr/>
            </p:nvSpPr>
            <p:spPr>
              <a:xfrm>
                <a:off x="59" y="63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4998"/>
                    </a:srgbClr>
                  </a:gs>
                  <a:gs pos="100000">
                    <a:srgbClr val="A2A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29" name="Oval 37"/>
              <p:cNvSpPr/>
              <p:nvPr/>
            </p:nvSpPr>
            <p:spPr>
              <a:xfrm>
                <a:off x="69" y="88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30" name="Oval 38"/>
              <p:cNvSpPr/>
              <p:nvPr/>
            </p:nvSpPr>
            <p:spPr>
              <a:xfrm>
                <a:off x="76" y="77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endParaRPr lang="zh-CN" altLang="en-US" sz="1800" b="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331" name="Text Box 40"/>
            <p:cNvSpPr txBox="1"/>
            <p:nvPr/>
          </p:nvSpPr>
          <p:spPr>
            <a:xfrm>
              <a:off x="4391" y="904"/>
              <a:ext cx="489" cy="6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r>
                <a:rPr lang="en-US" altLang="zh-CN" sz="1800" dirty="0">
                  <a:latin typeface="Arial" panose="020B0604020202020204" pitchFamily="34" charset="0"/>
                  <a:ea typeface="宋体" panose="02010600030101010101" pitchFamily="2" charset="-122"/>
                </a:rPr>
                <a:t>1</a:t>
              </a:r>
              <a:endParaRPr lang="en-US" altLang="zh-CN" sz="1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32" name="Text Box 41"/>
            <p:cNvSpPr txBox="1"/>
            <p:nvPr/>
          </p:nvSpPr>
          <p:spPr>
            <a:xfrm>
              <a:off x="4866" y="2076"/>
              <a:ext cx="488" cy="6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r>
                <a:rPr lang="en-US" altLang="zh-CN" sz="1800" dirty="0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endParaRPr lang="en-US" altLang="zh-CN" sz="1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33" name="Text Box 42"/>
            <p:cNvSpPr txBox="1"/>
            <p:nvPr/>
          </p:nvSpPr>
          <p:spPr>
            <a:xfrm>
              <a:off x="5078" y="3287"/>
              <a:ext cx="490" cy="6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r>
                <a:rPr lang="en-US" altLang="zh-CN" sz="1800" dirty="0"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endParaRPr lang="en-US" altLang="zh-CN" sz="1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34" name="Text Box 43"/>
            <p:cNvSpPr txBox="1"/>
            <p:nvPr/>
          </p:nvSpPr>
          <p:spPr>
            <a:xfrm>
              <a:off x="4831" y="4534"/>
              <a:ext cx="488" cy="6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r>
                <a:rPr lang="en-US" altLang="zh-CN" sz="1800" dirty="0"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  <a:endParaRPr lang="en-US" altLang="zh-CN" sz="1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35" name="Text Box 44"/>
            <p:cNvSpPr txBox="1"/>
            <p:nvPr/>
          </p:nvSpPr>
          <p:spPr>
            <a:xfrm>
              <a:off x="4214" y="5769"/>
              <a:ext cx="489" cy="6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 eaLnBrk="0" hangingPunct="0"/>
              <a:r>
                <a:rPr lang="en-US" altLang="zh-CN" sz="1800" dirty="0"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endParaRPr lang="en-US" altLang="zh-CN" sz="18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36" name="Text Box 45"/>
            <p:cNvSpPr txBox="1"/>
            <p:nvPr/>
          </p:nvSpPr>
          <p:spPr>
            <a:xfrm>
              <a:off x="5212" y="767"/>
              <a:ext cx="8911" cy="842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square" anchor="t">
              <a:spAutoFit/>
            </a:bodyPr>
            <a:p>
              <a:pPr defTabSz="914400" eaLnBrk="0" hangingPunct="0"/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决策的前提</a:t>
              </a:r>
              <a:r>
                <a:rPr lang="zh-CN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：</a:t>
              </a:r>
              <a:r>
                <a:rPr lang="ko-KR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要有明确的目标</a:t>
              </a:r>
              <a:r>
                <a:rPr lang="zh-CN" altLang="en-US" sz="2400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。</a:t>
              </a:r>
              <a:endPara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2337" name="Text Box 46"/>
            <p:cNvSpPr txBox="1"/>
            <p:nvPr/>
          </p:nvSpPr>
          <p:spPr>
            <a:xfrm>
              <a:off x="5399" y="1936"/>
              <a:ext cx="11150" cy="842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square" anchor="t">
              <a:spAutoFit/>
            </a:bodyPr>
            <a:p>
              <a:pPr defTabSz="914400" eaLnBrk="0" hangingPunct="0"/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决策的条件</a:t>
              </a:r>
              <a:r>
                <a:rPr lang="zh-CN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：</a:t>
              </a:r>
              <a:r>
                <a:rPr lang="ko-KR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要有若干个可行方案可供选择。</a:t>
              </a:r>
              <a:endParaRPr lang="ko-KR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8" name="Text Box 47"/>
            <p:cNvSpPr txBox="1"/>
            <p:nvPr/>
          </p:nvSpPr>
          <p:spPr>
            <a:xfrm>
              <a:off x="5509" y="3078"/>
              <a:ext cx="9321" cy="842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square" anchor="t">
              <a:spAutoFit/>
            </a:bodyPr>
            <a:p>
              <a:pPr defTabSz="914400" eaLnBrk="0" hangingPunct="0"/>
              <a:r>
                <a:rPr lang="zh-CN" altLang="en-US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 </a:t>
              </a:r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决策的重点</a:t>
              </a:r>
              <a:r>
                <a:rPr lang="zh-CN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楷体_GB2312" pitchFamily="49" charset="-122"/>
                </a:rPr>
                <a:t>：</a:t>
              </a:r>
              <a:r>
                <a:rPr lang="ko-KR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比较分析备选方案。</a:t>
              </a:r>
              <a:endParaRPr lang="ko-KR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9" name="Text Box 48"/>
            <p:cNvSpPr txBox="1"/>
            <p:nvPr/>
          </p:nvSpPr>
          <p:spPr>
            <a:xfrm>
              <a:off x="4936" y="5658"/>
              <a:ext cx="9323" cy="842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anchor="t">
              <a:spAutoFit/>
            </a:bodyPr>
            <a:p>
              <a:pPr algn="l" defTabSz="914400" eaLnBrk="0" hangingPunct="0"/>
              <a:r>
                <a:rPr lang="ko-KR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决策的实质：</a:t>
              </a:r>
              <a:r>
                <a:rPr lang="ko-KR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选择一个满意答案。</a:t>
              </a:r>
              <a:endParaRPr lang="ko-KR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4266565" y="1090295"/>
            <a:ext cx="23755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决策决策的含义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3855720" y="1015365"/>
            <a:ext cx="436372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85310" y="1090295"/>
            <a:ext cx="35712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对决策的含义的理解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035" y="3146425"/>
            <a:ext cx="2534920" cy="2390775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39" grpId="0" bldLvl="0" animBg="1"/>
      <p:bldP spid="5" grpId="0" bldLvl="0" animBg="1"/>
      <p:bldP spid="5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3474085" y="1015365"/>
            <a:ext cx="294894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954" y="2545977"/>
            <a:ext cx="2692400" cy="2390514"/>
          </a:xfrm>
          <a:prstGeom prst="rect">
            <a:avLst/>
          </a:prstGeom>
        </p:spPr>
      </p:pic>
      <p:sp>
        <p:nvSpPr>
          <p:cNvPr id="5123" name="内容占位符 13"/>
          <p:cNvSpPr>
            <a:spLocks noGrp="1"/>
          </p:cNvSpPr>
          <p:nvPr/>
        </p:nvSpPr>
        <p:spPr>
          <a:xfrm>
            <a:off x="1148080" y="1823085"/>
            <a:ext cx="8612505" cy="498348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p"/>
            </a:pPr>
            <a:r>
              <a:rPr lang="ko-KR" altLang="en-US" sz="2800" kern="120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决策遵循的是满意原则，而不是最优原则</a:t>
            </a:r>
            <a:endParaRPr lang="ko-KR" altLang="en-US" sz="2800" kern="120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p"/>
            </a:pPr>
            <a:r>
              <a:rPr lang="ko-KR" altLang="en-US" sz="2800" kern="120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决策要达到最优必须满足下列条件：</a:t>
            </a:r>
            <a:endParaRPr lang="en-US" altLang="zh-CN" b="1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lvl="1"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ko-KR" altLang="en-US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容易获得与决策有关的全部信息</a:t>
            </a:r>
            <a:endParaRPr lang="ko-KR" altLang="en-US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ko-KR" altLang="en-US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真实了解全部信息的价值所在，并据此拟订出所有可能的方案</a:t>
            </a:r>
            <a:endParaRPr lang="ko-KR" altLang="en-US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ko-KR" altLang="en-US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准确预测每个方案在未来的执行结果</a:t>
            </a:r>
            <a:endParaRPr lang="ko-KR" altLang="en-US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indent="0" defTabSz="914400"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p"/>
            </a:pPr>
            <a:r>
              <a:rPr lang="ko-KR" altLang="en-US" sz="2800" kern="120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现实中实现最优的条件往往难以达到</a:t>
            </a:r>
            <a:endParaRPr lang="ko-KR" altLang="en-US" sz="2800" kern="1200" dirty="0">
              <a:solidFill>
                <a:srgbClr val="3C78C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05885" y="109029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决策的原则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3474085" y="1015365"/>
            <a:ext cx="294894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54" y="2743462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05885" y="109029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决策的依据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内容占位符 13"/>
          <p:cNvSpPr>
            <a:spLocks noGrp="1"/>
          </p:cNvSpPr>
          <p:nvPr/>
        </p:nvSpPr>
        <p:spPr>
          <a:xfrm>
            <a:off x="2680970" y="1969770"/>
            <a:ext cx="6829425" cy="46974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Wingdings" panose="05000000000000000000" pitchFamily="2" charset="2"/>
              <a:buChar char="p"/>
            </a:pPr>
            <a:r>
              <a:rPr lang="ko-KR" altLang="en-US" sz="2800" kern="120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管理者在决策时离不开信息</a:t>
            </a:r>
            <a:endParaRPr lang="en-US" altLang="zh-CN" b="1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ko-KR" altLang="en-US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数量和质量的要求</a:t>
            </a:r>
            <a:endParaRPr lang="ko-KR" altLang="en-US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ko-KR" altLang="en-US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进行成本－收益分析</a:t>
            </a:r>
            <a:endParaRPr lang="en-US" altLang="zh-CN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/>
            <a:endParaRPr lang="en-US" altLang="zh-CN" b="1" kern="1200" dirty="0">
              <a:latin typeface="华文楷体" pitchFamily="2" charset="-122"/>
              <a:ea typeface="华文楷体" pitchFamily="2" charset="-122"/>
              <a:cs typeface="+mn-cs"/>
            </a:endParaRPr>
          </a:p>
          <a:p>
            <a:pPr defTabSz="914400">
              <a:buFont typeface="Wingdings" panose="05000000000000000000" pitchFamily="2" charset="2"/>
              <a:buChar char="p"/>
            </a:pPr>
            <a:r>
              <a:rPr lang="ko-KR" altLang="en-US" sz="2800" kern="1200" dirty="0">
                <a:solidFill>
                  <a:srgbClr val="3C78C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适量的信息是决策的依据</a:t>
            </a:r>
            <a:endParaRPr lang="zh-CN" altLang="en-US" b="1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818261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88922" y="1122845"/>
            <a:ext cx="2088232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明 年 工 作 计 划</a:t>
            </a:r>
            <a:endParaRPr lang="zh-CN" altLang="en-US" sz="1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6295" y="2891790"/>
            <a:ext cx="1678940" cy="287972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081780" y="2077085"/>
            <a:ext cx="3684905" cy="3360420"/>
            <a:chOff x="6428" y="3271"/>
            <a:chExt cx="5803" cy="5292"/>
          </a:xfrm>
        </p:grpSpPr>
        <p:grpSp>
          <p:nvGrpSpPr>
            <p:cNvPr id="7" name="组合 6"/>
            <p:cNvGrpSpPr/>
            <p:nvPr/>
          </p:nvGrpSpPr>
          <p:grpSpPr>
            <a:xfrm>
              <a:off x="6429" y="3271"/>
              <a:ext cx="5803" cy="5293"/>
              <a:chOff x="6429" y="2650"/>
              <a:chExt cx="5803" cy="5293"/>
            </a:xfrm>
          </p:grpSpPr>
          <p:sp>
            <p:nvSpPr>
              <p:cNvPr id="23" name="MH_SubTitle_1"/>
              <p:cNvSpPr/>
              <p:nvPr>
                <p:custDataLst>
                  <p:tags r:id="rId2"/>
                </p:custDataLst>
              </p:nvPr>
            </p:nvSpPr>
            <p:spPr>
              <a:xfrm flipH="1">
                <a:off x="6429" y="2650"/>
                <a:ext cx="5328" cy="657"/>
              </a:xfrm>
              <a:custGeom>
                <a:avLst/>
                <a:gdLst>
                  <a:gd name="connsiteX0" fmla="*/ 47276 w 2268252"/>
                  <a:gd name="connsiteY0" fmla="*/ 0 h 283084"/>
                  <a:gd name="connsiteX1" fmla="*/ 2220976 w 2268252"/>
                  <a:gd name="connsiteY1" fmla="*/ 0 h 283084"/>
                  <a:gd name="connsiteX2" fmla="*/ 2268252 w 2268252"/>
                  <a:gd name="connsiteY2" fmla="*/ 47276 h 283084"/>
                  <a:gd name="connsiteX3" fmla="*/ 2268252 w 2268252"/>
                  <a:gd name="connsiteY3" fmla="*/ 283084 h 283084"/>
                  <a:gd name="connsiteX4" fmla="*/ 0 w 2268252"/>
                  <a:gd name="connsiteY4" fmla="*/ 283084 h 283084"/>
                  <a:gd name="connsiteX5" fmla="*/ 0 w 2268252"/>
                  <a:gd name="connsiteY5" fmla="*/ 47276 h 283084"/>
                  <a:gd name="connsiteX6" fmla="*/ 47276 w 2268252"/>
                  <a:gd name="connsiteY6" fmla="*/ 0 h 283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68252" h="283084">
                    <a:moveTo>
                      <a:pt x="47276" y="0"/>
                    </a:moveTo>
                    <a:lnTo>
                      <a:pt x="2220976" y="0"/>
                    </a:lnTo>
                    <a:cubicBezTo>
                      <a:pt x="2247086" y="0"/>
                      <a:pt x="2268252" y="21166"/>
                      <a:pt x="2268252" y="47276"/>
                    </a:cubicBezTo>
                    <a:lnTo>
                      <a:pt x="2268252" y="283084"/>
                    </a:lnTo>
                    <a:lnTo>
                      <a:pt x="0" y="283084"/>
                    </a:lnTo>
                    <a:lnTo>
                      <a:pt x="0" y="47276"/>
                    </a:lnTo>
                    <a:cubicBezTo>
                      <a:pt x="0" y="21166"/>
                      <a:pt x="21166" y="0"/>
                      <a:pt x="47276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anchor="ctr"/>
              <a:p>
                <a:pPr algn="ctr" eaLnBrk="0" hangingPunct="0">
                  <a:defRPr/>
                </a:pPr>
                <a:r>
                  <a:rPr lang="en-US" b="1" dirty="0">
                    <a:solidFill>
                      <a:srgbClr val="FFFF00"/>
                    </a:solidFill>
                    <a:latin typeface="宋体" panose="02010600030101010101" pitchFamily="2" charset="-122"/>
                  </a:rPr>
                  <a:t>1</a:t>
                </a:r>
                <a:endParaRPr lang="en-US" b="1" dirty="0">
                  <a:solidFill>
                    <a:srgbClr val="FFFF00"/>
                  </a:solidFill>
                  <a:latin typeface="宋体" panose="02010600030101010101" pitchFamily="2" charset="-122"/>
                </a:endParaRPr>
              </a:p>
            </p:txBody>
          </p:sp>
          <p:sp>
            <p:nvSpPr>
              <p:cNvPr id="24" name="MH_Text_1"/>
              <p:cNvSpPr/>
              <p:nvPr>
                <p:custDataLst>
                  <p:tags r:id="rId3"/>
                </p:custDataLst>
              </p:nvPr>
            </p:nvSpPr>
            <p:spPr>
              <a:xfrm flipH="1">
                <a:off x="6430" y="3307"/>
                <a:ext cx="5802" cy="1847"/>
              </a:xfrm>
              <a:custGeom>
                <a:avLst/>
                <a:gdLst>
                  <a:gd name="connsiteX0" fmla="*/ 185479 w 2453731"/>
                  <a:gd name="connsiteY0" fmla="*/ 0 h 593519"/>
                  <a:gd name="connsiteX1" fmla="*/ 2453731 w 2453731"/>
                  <a:gd name="connsiteY1" fmla="*/ 0 h 593519"/>
                  <a:gd name="connsiteX2" fmla="*/ 2453731 w 2453731"/>
                  <a:gd name="connsiteY2" fmla="*/ 546243 h 593519"/>
                  <a:gd name="connsiteX3" fmla="*/ 2406455 w 2453731"/>
                  <a:gd name="connsiteY3" fmla="*/ 593519 h 593519"/>
                  <a:gd name="connsiteX4" fmla="*/ 232755 w 2453731"/>
                  <a:gd name="connsiteY4" fmla="*/ 593519 h 593519"/>
                  <a:gd name="connsiteX5" fmla="*/ 185479 w 2453731"/>
                  <a:gd name="connsiteY5" fmla="*/ 546243 h 593519"/>
                  <a:gd name="connsiteX6" fmla="*/ 185479 w 2453731"/>
                  <a:gd name="connsiteY6" fmla="*/ 226860 h 593519"/>
                  <a:gd name="connsiteX7" fmla="*/ 0 w 2453731"/>
                  <a:gd name="connsiteY7" fmla="*/ 141803 h 593519"/>
                  <a:gd name="connsiteX8" fmla="*/ 185479 w 2453731"/>
                  <a:gd name="connsiteY8" fmla="*/ 56746 h 593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53731" h="593519">
                    <a:moveTo>
                      <a:pt x="185479" y="0"/>
                    </a:moveTo>
                    <a:lnTo>
                      <a:pt x="2453731" y="0"/>
                    </a:lnTo>
                    <a:lnTo>
                      <a:pt x="2453731" y="546243"/>
                    </a:lnTo>
                    <a:cubicBezTo>
                      <a:pt x="2453731" y="572353"/>
                      <a:pt x="2432565" y="593519"/>
                      <a:pt x="2406455" y="593519"/>
                    </a:cubicBezTo>
                    <a:lnTo>
                      <a:pt x="232755" y="593519"/>
                    </a:lnTo>
                    <a:cubicBezTo>
                      <a:pt x="206645" y="593519"/>
                      <a:pt x="185479" y="572353"/>
                      <a:pt x="185479" y="546243"/>
                    </a:cubicBezTo>
                    <a:lnTo>
                      <a:pt x="185479" y="226860"/>
                    </a:lnTo>
                    <a:lnTo>
                      <a:pt x="0" y="141803"/>
                    </a:lnTo>
                    <a:lnTo>
                      <a:pt x="185479" y="56746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lIns="72000" tIns="0" rIns="288000" bIns="0" anchor="ctr">
                <a:noAutofit/>
              </a:bodyPr>
              <a:p>
                <a:pPr eaLnBrk="0" hangingPunct="0">
                  <a:defRPr/>
                </a:pPr>
                <a:r>
                  <a:rPr lang="en-US" altLang="zh-CN" sz="2000" b="1" dirty="0">
                    <a:solidFill>
                      <a:schemeClr val="accent1">
                        <a:lumMod val="50000"/>
                      </a:schemeClr>
                    </a:solidFill>
                    <a:latin typeface="宋体" panose="02010600030101010101" pitchFamily="2" charset="-122"/>
                  </a:rPr>
                  <a:t>      </a:t>
                </a:r>
                <a:r>
                  <a:rPr lang="ko-KR" altLang="en-US" sz="28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决策的含义</a:t>
                </a:r>
                <a:endParaRPr lang="zh-CN" altLang="en-US" sz="2000" b="1" dirty="0">
                  <a:solidFill>
                    <a:schemeClr val="accent1">
                      <a:lumMod val="50000"/>
                    </a:schemeClr>
                  </a:solidFill>
                  <a:latin typeface="宋体" panose="02010600030101010101" pitchFamily="2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MH_Text_3"/>
              <p:cNvSpPr/>
              <p:nvPr>
                <p:custDataLst>
                  <p:tags r:id="rId4"/>
                </p:custDataLst>
              </p:nvPr>
            </p:nvSpPr>
            <p:spPr>
              <a:xfrm flipH="1">
                <a:off x="6429" y="6156"/>
                <a:ext cx="5803" cy="1787"/>
              </a:xfrm>
              <a:custGeom>
                <a:avLst/>
                <a:gdLst>
                  <a:gd name="connsiteX0" fmla="*/ 185479 w 2453731"/>
                  <a:gd name="connsiteY0" fmla="*/ 0 h 593519"/>
                  <a:gd name="connsiteX1" fmla="*/ 2453731 w 2453731"/>
                  <a:gd name="connsiteY1" fmla="*/ 0 h 593519"/>
                  <a:gd name="connsiteX2" fmla="*/ 2453731 w 2453731"/>
                  <a:gd name="connsiteY2" fmla="*/ 546243 h 593519"/>
                  <a:gd name="connsiteX3" fmla="*/ 2406455 w 2453731"/>
                  <a:gd name="connsiteY3" fmla="*/ 593519 h 593519"/>
                  <a:gd name="connsiteX4" fmla="*/ 232755 w 2453731"/>
                  <a:gd name="connsiteY4" fmla="*/ 593519 h 593519"/>
                  <a:gd name="connsiteX5" fmla="*/ 185479 w 2453731"/>
                  <a:gd name="connsiteY5" fmla="*/ 546243 h 593519"/>
                  <a:gd name="connsiteX6" fmla="*/ 185479 w 2453731"/>
                  <a:gd name="connsiteY6" fmla="*/ 226860 h 593519"/>
                  <a:gd name="connsiteX7" fmla="*/ 0 w 2453731"/>
                  <a:gd name="connsiteY7" fmla="*/ 141803 h 593519"/>
                  <a:gd name="connsiteX8" fmla="*/ 185479 w 2453731"/>
                  <a:gd name="connsiteY8" fmla="*/ 56746 h 593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53731" h="593519">
                    <a:moveTo>
                      <a:pt x="185479" y="0"/>
                    </a:moveTo>
                    <a:lnTo>
                      <a:pt x="2453731" y="0"/>
                    </a:lnTo>
                    <a:lnTo>
                      <a:pt x="2453731" y="546243"/>
                    </a:lnTo>
                    <a:cubicBezTo>
                      <a:pt x="2453731" y="572353"/>
                      <a:pt x="2432565" y="593519"/>
                      <a:pt x="2406455" y="593519"/>
                    </a:cubicBezTo>
                    <a:lnTo>
                      <a:pt x="232755" y="593519"/>
                    </a:lnTo>
                    <a:cubicBezTo>
                      <a:pt x="206645" y="593519"/>
                      <a:pt x="185479" y="572353"/>
                      <a:pt x="185479" y="546243"/>
                    </a:cubicBezTo>
                    <a:lnTo>
                      <a:pt x="185479" y="226860"/>
                    </a:lnTo>
                    <a:lnTo>
                      <a:pt x="0" y="141803"/>
                    </a:lnTo>
                    <a:lnTo>
                      <a:pt x="185479" y="56746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lIns="72000" tIns="0" rIns="288000" bIns="0" anchor="ctr">
                <a:noAutofit/>
              </a:bodyPr>
              <a:p>
                <a:pPr eaLnBrk="0" hangingPunct="0">
                  <a:defRPr/>
                </a:pPr>
                <a:r>
                  <a:rPr lang="en-US" altLang="zh-CN" sz="2000" b="1" dirty="0">
                    <a:solidFill>
                      <a:schemeClr val="accent1">
                        <a:lumMod val="50000"/>
                      </a:schemeClr>
                    </a:solidFill>
                    <a:latin typeface="宋体" panose="02010600030101010101" pitchFamily="2" charset="-122"/>
                  </a:rPr>
                  <a:t>  </a:t>
                </a:r>
                <a:endParaRPr lang="en-US" altLang="zh-CN" sz="2000" b="1" dirty="0">
                  <a:solidFill>
                    <a:schemeClr val="accent1">
                      <a:lumMod val="50000"/>
                    </a:schemeClr>
                  </a:solidFill>
                  <a:latin typeface="宋体" panose="02010600030101010101" pitchFamily="2" charset="-122"/>
                </a:endParaRPr>
              </a:p>
              <a:p>
                <a:pPr algn="l" eaLnBrk="0" hangingPunct="0">
                  <a:defRPr/>
                </a:pPr>
                <a:r>
                  <a:rPr lang="en-US" altLang="zh-CN" sz="2000" b="1" dirty="0">
                    <a:solidFill>
                      <a:schemeClr val="accent1">
                        <a:lumMod val="50000"/>
                      </a:schemeClr>
                    </a:solidFill>
                    <a:latin typeface="宋体" panose="02010600030101010101" pitchFamily="2" charset="-122"/>
                  </a:rPr>
                  <a:t> </a:t>
                </a:r>
                <a:r>
                  <a:rPr lang="ko-KR" altLang="en-US" sz="28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决策的原则和依据</a:t>
                </a:r>
                <a:endParaRPr lang="ko-KR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" name="MH_SubTitle_1"/>
            <p:cNvSpPr/>
            <p:nvPr>
              <p:custDataLst>
                <p:tags r:id="rId5"/>
              </p:custDataLst>
            </p:nvPr>
          </p:nvSpPr>
          <p:spPr>
            <a:xfrm flipH="1">
              <a:off x="6428" y="6120"/>
              <a:ext cx="5328" cy="657"/>
            </a:xfrm>
            <a:custGeom>
              <a:avLst/>
              <a:gdLst>
                <a:gd name="connsiteX0" fmla="*/ 47276 w 2268252"/>
                <a:gd name="connsiteY0" fmla="*/ 0 h 283084"/>
                <a:gd name="connsiteX1" fmla="*/ 2220976 w 2268252"/>
                <a:gd name="connsiteY1" fmla="*/ 0 h 283084"/>
                <a:gd name="connsiteX2" fmla="*/ 2268252 w 2268252"/>
                <a:gd name="connsiteY2" fmla="*/ 47276 h 283084"/>
                <a:gd name="connsiteX3" fmla="*/ 2268252 w 2268252"/>
                <a:gd name="connsiteY3" fmla="*/ 283084 h 283084"/>
                <a:gd name="connsiteX4" fmla="*/ 0 w 2268252"/>
                <a:gd name="connsiteY4" fmla="*/ 283084 h 283084"/>
                <a:gd name="connsiteX5" fmla="*/ 0 w 2268252"/>
                <a:gd name="connsiteY5" fmla="*/ 47276 h 283084"/>
                <a:gd name="connsiteX6" fmla="*/ 47276 w 2268252"/>
                <a:gd name="connsiteY6" fmla="*/ 0 h 283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68252" h="283084">
                  <a:moveTo>
                    <a:pt x="47276" y="0"/>
                  </a:moveTo>
                  <a:lnTo>
                    <a:pt x="2220976" y="0"/>
                  </a:lnTo>
                  <a:cubicBezTo>
                    <a:pt x="2247086" y="0"/>
                    <a:pt x="2268252" y="21166"/>
                    <a:pt x="2268252" y="47276"/>
                  </a:cubicBezTo>
                  <a:lnTo>
                    <a:pt x="2268252" y="283084"/>
                  </a:lnTo>
                  <a:lnTo>
                    <a:pt x="0" y="283084"/>
                  </a:lnTo>
                  <a:lnTo>
                    <a:pt x="0" y="47276"/>
                  </a:lnTo>
                  <a:cubicBezTo>
                    <a:pt x="0" y="21166"/>
                    <a:pt x="21166" y="0"/>
                    <a:pt x="47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28575" cap="flat" cmpd="sng" algn="ctr">
              <a:noFill/>
              <a:prstDash val="solid"/>
            </a:ln>
            <a:effectLst/>
          </p:spPr>
          <p:txBody>
            <a:bodyPr anchor="ctr"/>
            <a:p>
              <a:pPr algn="ctr" eaLnBrk="0" hangingPunct="0">
                <a:defRPr/>
              </a:pPr>
              <a:r>
                <a:rPr lang="en-US" b="1" dirty="0">
                  <a:solidFill>
                    <a:srgbClr val="FFFF00"/>
                  </a:solidFill>
                  <a:latin typeface="宋体" panose="02010600030101010101" pitchFamily="2" charset="-122"/>
                </a:rPr>
                <a:t>2</a:t>
              </a:r>
              <a:endParaRPr lang="en-US" b="1" dirty="0">
                <a:solidFill>
                  <a:srgbClr val="FFFF00"/>
                </a:solidFill>
                <a:latin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 rot="16200000" flipV="1">
            <a:off x="6270578" y="-267172"/>
            <a:ext cx="69850" cy="6742113"/>
          </a:xfrm>
          <a:prstGeom prst="rect">
            <a:avLst/>
          </a:prstGeom>
          <a:solidFill>
            <a:srgbClr val="808080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文本框 52"/>
          <p:cNvSpPr txBox="1">
            <a:spLocks noChangeArrowheads="1"/>
          </p:cNvSpPr>
          <p:nvPr/>
        </p:nvSpPr>
        <p:spPr bwMode="auto">
          <a:xfrm>
            <a:off x="4039684" y="1974324"/>
            <a:ext cx="445938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 smtClean="0">
                <a:latin typeface="Britannic Bold" pitchFamily="34" charset="0"/>
                <a:ea typeface="微软雅黑" panose="020B0503020204020204" pitchFamily="34" charset="-122"/>
              </a:rPr>
              <a:t>谢谢观看</a:t>
            </a:r>
            <a:endParaRPr lang="zh-CN" altLang="en-US" sz="6000" b="1" dirty="0">
              <a:latin typeface="Britannic Bold" pitchFamily="34" charset="0"/>
              <a:ea typeface="微软雅黑" panose="020B0503020204020204" pitchFamily="34" charset="-122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5529533" y="3229899"/>
            <a:ext cx="145288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ea typeface="微软雅黑" panose="020B0503020204020204" pitchFamily="34" charset="-122"/>
              </a:rPr>
              <a:t>管理学基础</a:t>
            </a:r>
            <a:endParaRPr lang="zh-CN" altLang="en-US" sz="2000" b="1" dirty="0"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11" y="4581158"/>
            <a:ext cx="2623932" cy="23905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24" y="4467487"/>
            <a:ext cx="2692400" cy="23905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4602975"/>
            <a:ext cx="1332740" cy="2390514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99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  <p:bldP spid="5124" grpId="0"/>
      <p:bldP spid="5125" grpId="0"/>
    </p:bldLst>
  </p:timing>
</p:sld>
</file>

<file path=ppt/tags/tag1.xml><?xml version="1.0" encoding="utf-8"?>
<p:tagLst xmlns:p="http://schemas.openxmlformats.org/presentationml/2006/main">
  <p:tag name="MH" val="20170423200649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MH" val="20170423200649"/>
  <p:tag name="MH_LIBRARY" val="GRAPHIC"/>
  <p:tag name="MH_TYPE" val="Text"/>
  <p:tag name="MH_ORDER" val="1"/>
</p:tagLst>
</file>

<file path=ppt/tags/tag3.xml><?xml version="1.0" encoding="utf-8"?>
<p:tagLst xmlns:p="http://schemas.openxmlformats.org/presentationml/2006/main">
  <p:tag name="MH" val="20170423200649"/>
  <p:tag name="MH_LIBRARY" val="GRAPHIC"/>
  <p:tag name="MH_TYPE" val="Text"/>
  <p:tag name="MH_ORDER" val="3"/>
</p:tagLst>
</file>

<file path=ppt/tags/tag4.xml><?xml version="1.0" encoding="utf-8"?>
<p:tagLst xmlns:p="http://schemas.openxmlformats.org/presentationml/2006/main">
  <p:tag name="MH" val="20170423200649"/>
  <p:tag name="MH_LIBRARY" val="GRAPHIC"/>
  <p:tag name="MH_TYPE" val="SubTitle"/>
  <p:tag name="MH_ORDER" val="1"/>
</p:tagLst>
</file>

<file path=ppt/tags/tag5.xml><?xml version="1.0" encoding="utf-8"?>
<p:tagLst xmlns:p="http://schemas.openxmlformats.org/presentationml/2006/main">
  <p:tag name="TIMING" val="|0.7|1|0.6|0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自定义</PresentationFormat>
  <Paragraphs>123</Paragraphs>
  <Slides>8</Slides>
  <Notes>40</Notes>
  <HiddenSlides>0</HiddenSlides>
  <MMClips>1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方正正大黑简体</vt:lpstr>
      <vt:lpstr>方正兰亭大黑_GBK</vt:lpstr>
      <vt:lpstr>微软雅黑</vt:lpstr>
      <vt:lpstr>Impact</vt:lpstr>
      <vt:lpstr>楷体_GB2312</vt:lpstr>
      <vt:lpstr>黑体</vt:lpstr>
      <vt:lpstr>华文楷体</vt:lpstr>
      <vt:lpstr>Britannic Bold</vt:lpstr>
      <vt:lpstr>Arial Unicode MS</vt:lpstr>
      <vt:lpstr>新宋体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hl81829782</Company>
  <LinksUpToDate>false</LinksUpToDate>
  <SharedDoc>false</SharedDoc>
  <HyperlinksChanged>false</HyperlinksChanged>
  <AppVersion>14.0000</AppVersion>
  <Manager>hl81829782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/>
  <cp:lastModifiedBy>燕尾蝶</cp:lastModifiedBy>
  <cp:revision>1907</cp:revision>
  <dcterms:created xsi:type="dcterms:W3CDTF">2016-01-13T14:39:00Z</dcterms:created>
  <dcterms:modified xsi:type="dcterms:W3CDTF">2017-11-29T01:06:57Z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