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360" r:id="rId3"/>
    <p:sldId id="307" r:id="rId5"/>
    <p:sldId id="444" r:id="rId6"/>
    <p:sldId id="431" r:id="rId7"/>
    <p:sldId id="445" r:id="rId8"/>
    <p:sldId id="424" r:id="rId9"/>
    <p:sldId id="418" r:id="rId10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78CE"/>
    <a:srgbClr val="FFFFFF"/>
    <a:srgbClr val="FF8500"/>
    <a:srgbClr val="CD1F06"/>
    <a:srgbClr val="CB1003"/>
    <a:srgbClr val="A50021"/>
    <a:srgbClr val="08489B"/>
    <a:srgbClr val="054682"/>
    <a:srgbClr val="084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63" autoAdjust="0"/>
    <p:restoredTop sz="94660"/>
  </p:normalViewPr>
  <p:slideViewPr>
    <p:cSldViewPr>
      <p:cViewPr>
        <p:scale>
          <a:sx n="66" d="100"/>
          <a:sy n="66" d="100"/>
        </p:scale>
        <p:origin x="-1277" y="-538"/>
      </p:cViewPr>
      <p:guideLst>
        <p:guide orient="horz" pos="2026"/>
        <p:guide pos="3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80" y="-78"/>
      </p:cViewPr>
      <p:guideLst>
        <p:guide orient="horz" pos="2702"/>
        <p:guide pos="211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4DFFCEE-9117-4569-827D-343A93DDD2D6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B9CFCD2-35DB-4E6F-9B70-D2EE67D0E5A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0D532F7-9EE9-4116-8F06-B3E96FF78C30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069CC9D-01D8-4B68-87F0-663CB8538CB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81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22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61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62"/>
          <p:cNvPicPr>
            <a:picLocks noChangeAspect="1"/>
          </p:cNvPicPr>
          <p:nvPr userDrawn="1"/>
        </p:nvPicPr>
        <p:blipFill>
          <a:blip r:embed="rId2">
            <a:lum bright="6000"/>
          </a:blip>
          <a:srcRect t="86078"/>
          <a:stretch>
            <a:fillRect/>
          </a:stretch>
        </p:blipFill>
        <p:spPr bwMode="auto">
          <a:xfrm>
            <a:off x="0" y="6092825"/>
            <a:ext cx="121904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push/>
      </p:transition>
    </mc:Choice>
    <mc:Fallback>
      <p:transition>
        <p:push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>
    <mc:Choice xmlns:p14="http://schemas.microsoft.com/office/powerpoint/2010/main" Requires="p14">
      <p:transition p14:dur="500">
        <p:push/>
      </p:transition>
    </mc:Choice>
    <mc:Fallback>
      <p:transition>
        <p:push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矩形 1"/>
          <p:cNvSpPr>
            <a:spLocks noChangeArrowheads="1"/>
          </p:cNvSpPr>
          <p:nvPr/>
        </p:nvSpPr>
        <p:spPr bwMode="auto">
          <a:xfrm>
            <a:off x="1539875" y="976313"/>
            <a:ext cx="2141538" cy="741362"/>
          </a:xfrm>
          <a:prstGeom prst="rect">
            <a:avLst/>
          </a:prstGeom>
          <a:solidFill>
            <a:srgbClr val="0848AF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6169" name="Picture 23" descr="11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809750"/>
            <a:ext cx="6921500" cy="485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矩形 1"/>
          <p:cNvSpPr>
            <a:spLocks noChangeArrowheads="1"/>
          </p:cNvSpPr>
          <p:nvPr/>
        </p:nvSpPr>
        <p:spPr bwMode="auto">
          <a:xfrm>
            <a:off x="6554469" y="976607"/>
            <a:ext cx="5178425" cy="5026025"/>
          </a:xfrm>
          <a:prstGeom prst="rect">
            <a:avLst/>
          </a:prstGeom>
          <a:solidFill>
            <a:srgbClr val="0848AF"/>
          </a:solidFill>
          <a:ln w="25400" algn="ctr">
            <a:solidFill>
              <a:schemeClr val="bg1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6397" name="文本框 7"/>
          <p:cNvSpPr txBox="1">
            <a:spLocks noChangeArrowheads="1"/>
          </p:cNvSpPr>
          <p:nvPr/>
        </p:nvSpPr>
        <p:spPr bwMode="auto">
          <a:xfrm>
            <a:off x="1391920" y="993140"/>
            <a:ext cx="2289810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altLang="zh-CN" sz="4000" dirty="0" smtClean="0">
                <a:solidFill>
                  <a:schemeClr val="bg1"/>
                </a:solidFill>
                <a:latin typeface="方正正大黑简体" pitchFamily="2" charset="-122"/>
                <a:ea typeface="方正正大黑简体" pitchFamily="2" charset="-122"/>
              </a:rPr>
              <a:t> </a:t>
            </a:r>
            <a:r>
              <a:rPr lang="zh-CN" altLang="en-US" sz="2800" dirty="0" smtClean="0">
                <a:solidFill>
                  <a:schemeClr val="bg1"/>
                </a:solidFill>
                <a:latin typeface="方正正大黑简体" pitchFamily="2" charset="-122"/>
                <a:ea typeface="方正正大黑简体" pitchFamily="2" charset="-122"/>
              </a:rPr>
              <a:t>知识点位置</a:t>
            </a:r>
            <a:endParaRPr lang="zh-CN" altLang="en-US" sz="2800" dirty="0" smtClean="0">
              <a:solidFill>
                <a:schemeClr val="bg1"/>
              </a:solidFill>
              <a:latin typeface="方正正大黑简体" pitchFamily="2" charset="-122"/>
              <a:ea typeface="方正正大黑简体" pitchFamily="2" charset="-122"/>
            </a:endParaRPr>
          </a:p>
        </p:txBody>
      </p:sp>
      <p:sp>
        <p:nvSpPr>
          <p:cNvPr id="16398" name="Rectangle 31"/>
          <p:cNvSpPr>
            <a:spLocks noChangeArrowheads="1"/>
          </p:cNvSpPr>
          <p:nvPr/>
        </p:nvSpPr>
        <p:spPr bwMode="auto">
          <a:xfrm>
            <a:off x="6958294" y="1703288"/>
            <a:ext cx="3442970" cy="5530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000" dirty="0" smtClean="0">
                <a:solidFill>
                  <a:schemeClr val="bg1"/>
                </a:solidFill>
                <a:ea typeface="方正兰亭大黑_GBK" pitchFamily="2" charset="-122"/>
              </a:rPr>
              <a:t>任务</a:t>
            </a:r>
            <a:r>
              <a:rPr lang="en-US" altLang="zh-CN" sz="3000" dirty="0" smtClean="0">
                <a:solidFill>
                  <a:schemeClr val="bg1"/>
                </a:solidFill>
                <a:ea typeface="方正兰亭大黑_GBK" pitchFamily="2" charset="-122"/>
              </a:rPr>
              <a:t>1</a:t>
            </a:r>
            <a:r>
              <a:rPr lang="zh-CN" altLang="en-US" sz="3000" dirty="0" smtClean="0">
                <a:solidFill>
                  <a:schemeClr val="bg1"/>
                </a:solidFill>
                <a:ea typeface="方正兰亭大黑_GBK" pitchFamily="2" charset="-122"/>
              </a:rPr>
              <a:t>分析决策过程</a:t>
            </a:r>
            <a:endParaRPr lang="zh-CN" altLang="en-US" sz="3000" dirty="0" smtClean="0">
              <a:solidFill>
                <a:schemeClr val="bg1"/>
              </a:solidFill>
              <a:ea typeface="方正兰亭大黑_GBK" pitchFamily="2" charset="-122"/>
            </a:endParaRPr>
          </a:p>
        </p:txBody>
      </p:sp>
      <p:sp>
        <p:nvSpPr>
          <p:cNvPr id="68625" name="Rectangle 201"/>
          <p:cNvSpPr>
            <a:spLocks noChangeArrowheads="1"/>
          </p:cNvSpPr>
          <p:nvPr/>
        </p:nvSpPr>
        <p:spPr bwMode="auto">
          <a:xfrm>
            <a:off x="6948488" y="2486025"/>
            <a:ext cx="3044825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68626" name="Rectangle 203"/>
          <p:cNvSpPr>
            <a:spLocks noChangeArrowheads="1"/>
          </p:cNvSpPr>
          <p:nvPr/>
        </p:nvSpPr>
        <p:spPr bwMode="auto">
          <a:xfrm>
            <a:off x="7405688" y="2486025"/>
            <a:ext cx="3051175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68627" name="Rectangle 12"/>
          <p:cNvSpPr>
            <a:spLocks noChangeArrowheads="1"/>
          </p:cNvSpPr>
          <p:nvPr/>
        </p:nvSpPr>
        <p:spPr bwMode="auto">
          <a:xfrm>
            <a:off x="7862888" y="2486025"/>
            <a:ext cx="3436937" cy="746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anchor="ctr"/>
          <a:lstStyle/>
          <a:p>
            <a:pPr algn="ctr"/>
            <a:endParaRPr lang="id-ID" altLang="zh-CN">
              <a:solidFill>
                <a:schemeClr val="bg1"/>
              </a:solidFill>
            </a:endParaRPr>
          </a:p>
        </p:txBody>
      </p:sp>
      <p:sp>
        <p:nvSpPr>
          <p:cNvPr id="7180" name="燕尾形 9"/>
          <p:cNvSpPr>
            <a:spLocks noChangeArrowheads="1"/>
          </p:cNvSpPr>
          <p:nvPr/>
        </p:nvSpPr>
        <p:spPr bwMode="auto">
          <a:xfrm>
            <a:off x="62388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1" name="燕尾形 9"/>
          <p:cNvSpPr>
            <a:spLocks noChangeArrowheads="1"/>
          </p:cNvSpPr>
          <p:nvPr/>
        </p:nvSpPr>
        <p:spPr bwMode="auto">
          <a:xfrm>
            <a:off x="101758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2" name="燕尾形 9"/>
          <p:cNvSpPr>
            <a:spLocks noChangeArrowheads="1"/>
          </p:cNvSpPr>
          <p:nvPr/>
        </p:nvSpPr>
        <p:spPr bwMode="auto">
          <a:xfrm rot="10800000">
            <a:off x="3754438" y="996950"/>
            <a:ext cx="474662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3" name="燕尾形 9"/>
          <p:cNvSpPr>
            <a:spLocks noChangeArrowheads="1"/>
          </p:cNvSpPr>
          <p:nvPr/>
        </p:nvSpPr>
        <p:spPr bwMode="auto">
          <a:xfrm rot="10800000">
            <a:off x="4114800" y="996950"/>
            <a:ext cx="474663" cy="714375"/>
          </a:xfrm>
          <a:prstGeom prst="chevron">
            <a:avLst>
              <a:gd name="adj" fmla="val 50000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rot="10800000"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5622" name="椭圆 80"/>
          <p:cNvSpPr>
            <a:spLocks noChangeArrowheads="1"/>
          </p:cNvSpPr>
          <p:nvPr/>
        </p:nvSpPr>
        <p:spPr bwMode="auto">
          <a:xfrm>
            <a:off x="1726565" y="2485708"/>
            <a:ext cx="3160713" cy="3160712"/>
          </a:xfrm>
          <a:prstGeom prst="ellipse">
            <a:avLst/>
          </a:prstGeom>
          <a:solidFill>
            <a:srgbClr val="0848AF"/>
          </a:solidFill>
          <a:ln w="12700" algn="ctr">
            <a:solidFill>
              <a:schemeClr val="bg1"/>
            </a:solidFill>
            <a:miter lim="800000"/>
          </a:ln>
        </p:spPr>
        <p:txBody>
          <a:bodyPr anchor="ctr"/>
          <a:p>
            <a:pPr algn="ctr" defTabSz="912495"/>
            <a:r>
              <a:rPr lang="zh-CN" altLang="en-US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模块</a:t>
            </a:r>
            <a:r>
              <a:rPr lang="en-US" altLang="zh-CN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altLang="zh-CN" sz="40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12495"/>
            <a:r>
              <a:rPr lang="zh-CN" altLang="en-US" sz="4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科学决策</a:t>
            </a:r>
            <a:endParaRPr lang="zh-CN" altLang="en-US" sz="40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732" name="六边形 6"/>
          <p:cNvSpPr>
            <a:spLocks noChangeArrowheads="1"/>
          </p:cNvSpPr>
          <p:nvPr/>
        </p:nvSpPr>
        <p:spPr bwMode="auto">
          <a:xfrm>
            <a:off x="8173720" y="2961005"/>
            <a:ext cx="2283460" cy="1591945"/>
          </a:xfrm>
          <a:prstGeom prst="hexagon">
            <a:avLst>
              <a:gd name="adj" fmla="val 24998"/>
              <a:gd name="vf" fmla="val 115470"/>
            </a:avLst>
          </a:prstGeom>
          <a:solidFill>
            <a:schemeClr val="bg1"/>
          </a:solidFill>
          <a:ln w="25400" algn="ctr">
            <a:noFill/>
            <a:miter lim="800000"/>
          </a:ln>
        </p:spPr>
        <p:txBody>
          <a:bodyPr anchor="ctr"/>
          <a:p>
            <a:pPr algn="ctr" defTabSz="912495"/>
            <a:r>
              <a:rPr lang="zh-CN" altLang="en-US" sz="3200" b="1">
                <a:solidFill>
                  <a:schemeClr val="tx1"/>
                </a:solidFill>
                <a:ea typeface="微软雅黑" panose="020B0503020204020204" pitchFamily="34" charset="-122"/>
              </a:rPr>
              <a:t>决策的过程</a:t>
            </a:r>
            <a:endParaRPr lang="en-US" altLang="zh-CN" sz="3200" b="1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4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animBg="1"/>
      <p:bldP spid="7171" grpId="0" bldLvl="0" animBg="1"/>
      <p:bldP spid="16397" grpId="0"/>
      <p:bldP spid="16398" grpId="0"/>
      <p:bldP spid="7180" grpId="0" animBg="1"/>
      <p:bldP spid="7181" grpId="0" animBg="1"/>
      <p:bldP spid="7182" grpId="0" animBg="1"/>
      <p:bldP spid="7183" grpId="0" animBg="1"/>
      <p:bldP spid="25622" grpId="0" bldLvl="0" animBg="1"/>
      <p:bldP spid="297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6" name="燕尾形 1"/>
          <p:cNvSpPr>
            <a:spLocks noChangeArrowheads="1"/>
          </p:cNvSpPr>
          <p:nvPr/>
        </p:nvSpPr>
        <p:spPr bwMode="auto">
          <a:xfrm>
            <a:off x="1631950" y="2527300"/>
            <a:ext cx="2447925" cy="2519363"/>
          </a:xfrm>
          <a:prstGeom prst="chevron">
            <a:avLst>
              <a:gd name="adj" fmla="val 32167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315" name="燕尾形 9"/>
          <p:cNvSpPr>
            <a:spLocks noChangeArrowheads="1"/>
          </p:cNvSpPr>
          <p:nvPr/>
        </p:nvSpPr>
        <p:spPr bwMode="auto">
          <a:xfrm>
            <a:off x="1212850" y="3030538"/>
            <a:ext cx="1006475" cy="1512887"/>
          </a:xfrm>
          <a:prstGeom prst="chevron">
            <a:avLst>
              <a:gd name="adj" fmla="val 50000"/>
            </a:avLst>
          </a:prstGeom>
          <a:solidFill>
            <a:srgbClr val="808080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1080770" y="16891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23" name="圆角矩形 19"/>
          <p:cNvSpPr>
            <a:spLocks noChangeArrowheads="1"/>
          </p:cNvSpPr>
          <p:nvPr/>
        </p:nvSpPr>
        <p:spPr bwMode="auto">
          <a:xfrm>
            <a:off x="5978208" y="1968818"/>
            <a:ext cx="5133975" cy="1296987"/>
          </a:xfrm>
          <a:prstGeom prst="roundRect">
            <a:avLst>
              <a:gd name="adj" fmla="val 0"/>
            </a:avLst>
          </a:prstGeom>
          <a:solidFill>
            <a:srgbClr val="808080"/>
          </a:solidFill>
          <a:ln w="25400" algn="ctr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24" name="TextBox 6"/>
          <p:cNvSpPr txBox="1">
            <a:spLocks noChangeArrowheads="1"/>
          </p:cNvSpPr>
          <p:nvPr/>
        </p:nvSpPr>
        <p:spPr bwMode="auto">
          <a:xfrm>
            <a:off x="6309360" y="4826635"/>
            <a:ext cx="438975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algn="l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掌握沟通的含义及内容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325" name="圆角矩形 19"/>
          <p:cNvSpPr>
            <a:spLocks noChangeArrowheads="1"/>
          </p:cNvSpPr>
          <p:nvPr/>
        </p:nvSpPr>
        <p:spPr bwMode="auto">
          <a:xfrm>
            <a:off x="5936933" y="4231323"/>
            <a:ext cx="5133975" cy="1296987"/>
          </a:xfrm>
          <a:prstGeom prst="roundRect">
            <a:avLst>
              <a:gd name="adj" fmla="val 0"/>
            </a:avLst>
          </a:prstGeom>
          <a:solidFill>
            <a:srgbClr val="808080"/>
          </a:solidFill>
          <a:ln w="25400" algn="ctr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326" name="TextBox 6"/>
          <p:cNvSpPr txBox="1">
            <a:spLocks noChangeArrowheads="1"/>
          </p:cNvSpPr>
          <p:nvPr/>
        </p:nvSpPr>
        <p:spPr bwMode="auto">
          <a:xfrm>
            <a:off x="6575108" y="3660458"/>
            <a:ext cx="3887787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能进行有效沟通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2" name="Line 46"/>
          <p:cNvSpPr>
            <a:spLocks noChangeShapeType="1"/>
          </p:cNvSpPr>
          <p:nvPr/>
        </p:nvSpPr>
        <p:spPr bwMode="auto">
          <a:xfrm flipV="1">
            <a:off x="4093210" y="2527935"/>
            <a:ext cx="1885315" cy="1261745"/>
          </a:xfrm>
          <a:prstGeom prst="line">
            <a:avLst/>
          </a:prstGeom>
          <a:noFill/>
          <a:ln w="31750">
            <a:solidFill>
              <a:srgbClr val="3C78CE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3" name="Line 47"/>
          <p:cNvSpPr>
            <a:spLocks noChangeShapeType="1"/>
          </p:cNvSpPr>
          <p:nvPr/>
        </p:nvSpPr>
        <p:spPr bwMode="auto">
          <a:xfrm>
            <a:off x="4008755" y="3789680"/>
            <a:ext cx="1969135" cy="1256665"/>
          </a:xfrm>
          <a:prstGeom prst="line">
            <a:avLst/>
          </a:prstGeom>
          <a:noFill/>
          <a:ln w="31750">
            <a:solidFill>
              <a:srgbClr val="3C78CE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6" name="AutoShape 50"/>
          <p:cNvSpPr>
            <a:spLocks noChangeArrowheads="1"/>
          </p:cNvSpPr>
          <p:nvPr/>
        </p:nvSpPr>
        <p:spPr bwMode="auto">
          <a:xfrm>
            <a:off x="6180138" y="3855720"/>
            <a:ext cx="4676775" cy="504825"/>
          </a:xfrm>
          <a:prstGeom prst="hexagon">
            <a:avLst>
              <a:gd name="adj" fmla="val 0"/>
              <a:gd name="vf" fmla="val 115470"/>
            </a:avLst>
          </a:prstGeom>
          <a:solidFill>
            <a:srgbClr val="0848AF"/>
          </a:solidFill>
          <a:ln w="25400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88" name="AutoShape 52"/>
          <p:cNvSpPr>
            <a:spLocks noChangeArrowheads="1"/>
          </p:cNvSpPr>
          <p:nvPr/>
        </p:nvSpPr>
        <p:spPr bwMode="auto">
          <a:xfrm>
            <a:off x="6206808" y="1687513"/>
            <a:ext cx="4676775" cy="504825"/>
          </a:xfrm>
          <a:prstGeom prst="hexagon">
            <a:avLst>
              <a:gd name="adj" fmla="val 0"/>
              <a:gd name="vf" fmla="val 115470"/>
            </a:avLst>
          </a:prstGeom>
          <a:solidFill>
            <a:srgbClr val="0848AF"/>
          </a:solidFill>
          <a:ln w="25400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37" name="TextBox 6"/>
          <p:cNvSpPr txBox="1">
            <a:spLocks noChangeArrowheads="1"/>
          </p:cNvSpPr>
          <p:nvPr/>
        </p:nvSpPr>
        <p:spPr bwMode="auto">
          <a:xfrm>
            <a:off x="7686675" y="1621790"/>
            <a:ext cx="2188210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sym typeface="+mn-ea"/>
              </a:rPr>
              <a:t>知识目标</a:t>
            </a:r>
            <a:endParaRPr lang="zh-CN" altLang="en-US" sz="2400" b="1" dirty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338" name="TextBox 6"/>
          <p:cNvSpPr txBox="1">
            <a:spLocks noChangeArrowheads="1"/>
          </p:cNvSpPr>
          <p:nvPr/>
        </p:nvSpPr>
        <p:spPr bwMode="auto">
          <a:xfrm>
            <a:off x="2568575" y="3068638"/>
            <a:ext cx="1152525" cy="1291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30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7607935" y="3822700"/>
            <a:ext cx="2160588" cy="570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sym typeface="+mn-ea"/>
              </a:rPr>
              <a:t>能力目标</a:t>
            </a:r>
            <a:endParaRPr lang="zh-CN" altLang="en-US" sz="2400" b="1" dirty="0">
              <a:solidFill>
                <a:schemeClr val="bg1"/>
              </a:solidFill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6207125" y="2387600"/>
            <a:ext cx="480314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marR="0" algn="l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掌握决策过程的内容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6323965" y="4478020"/>
            <a:ext cx="4389755" cy="10502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学会运用决策的基本理论和程序对实际问题进行科学决策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3315" grpId="0" animBg="1"/>
      <p:bldP spid="11268" grpId="0" bldLvl="0" animBg="1"/>
      <p:bldP spid="13323" grpId="0" bldLvl="0" animBg="1"/>
      <p:bldP spid="13324" grpId="0"/>
      <p:bldP spid="13325" grpId="0" bldLvl="0" animBg="1"/>
      <p:bldP spid="13326" grpId="0"/>
      <p:bldP spid="11282" grpId="0" bldLvl="0" animBg="1"/>
      <p:bldP spid="11283" grpId="0" bldLvl="0" animBg="1"/>
      <p:bldP spid="11286" grpId="0" bldLvl="0" animBg="1"/>
      <p:bldP spid="11288" grpId="0" bldLvl="0" animBg="1"/>
      <p:bldP spid="13337" grpId="0"/>
      <p:bldP spid="13338" grpId="0"/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6765722" y="1015585"/>
            <a:ext cx="850795" cy="8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endParaRPr lang="en-US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954" y="2545977"/>
            <a:ext cx="2692400" cy="23905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936365" y="1015365"/>
            <a:ext cx="23755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决策的含义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 bwMode="auto">
          <a:xfrm>
            <a:off x="4289425" y="865505"/>
            <a:ext cx="2812415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693285" y="940435"/>
            <a:ext cx="23755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决策的过程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218" name="组合 26"/>
          <p:cNvGrpSpPr/>
          <p:nvPr/>
        </p:nvGrpSpPr>
        <p:grpSpPr>
          <a:xfrm>
            <a:off x="2021840" y="1993412"/>
            <a:ext cx="7258050" cy="3730478"/>
            <a:chOff x="428597" y="1571613"/>
            <a:chExt cx="8143931" cy="4357717"/>
          </a:xfrm>
        </p:grpSpPr>
        <p:grpSp>
          <p:nvGrpSpPr>
            <p:cNvPr id="9219" name="组合 24"/>
            <p:cNvGrpSpPr/>
            <p:nvPr/>
          </p:nvGrpSpPr>
          <p:grpSpPr>
            <a:xfrm>
              <a:off x="428597" y="1571613"/>
              <a:ext cx="8143931" cy="4357717"/>
              <a:chOff x="714349" y="1943120"/>
              <a:chExt cx="8108949" cy="4200524"/>
            </a:xfrm>
          </p:grpSpPr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 rot="16200000">
                <a:off x="4447355" y="-1789887"/>
                <a:ext cx="628650" cy="8094663"/>
              </a:xfrm>
              <a:prstGeom prst="chevron">
                <a:avLst>
                  <a:gd name="adj" fmla="val 1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9222" name="Group 5"/>
              <p:cNvGrpSpPr/>
              <p:nvPr/>
            </p:nvGrpSpPr>
            <p:grpSpPr>
              <a:xfrm>
                <a:off x="1181073" y="2636857"/>
                <a:ext cx="7178675" cy="111125"/>
                <a:chOff x="714" y="1710"/>
                <a:chExt cx="4830" cy="69"/>
              </a:xfrm>
            </p:grpSpPr>
            <p:sp>
              <p:nvSpPr>
                <p:cNvPr id="12" name="Line 6"/>
                <p:cNvSpPr>
                  <a:spLocks noChangeShapeType="1"/>
                </p:cNvSpPr>
                <p:nvPr/>
              </p:nvSpPr>
              <p:spPr bwMode="auto">
                <a:xfrm>
                  <a:off x="714" y="1710"/>
                  <a:ext cx="4830" cy="0"/>
                </a:xfrm>
                <a:prstGeom prst="line">
                  <a:avLst/>
                </a:prstGeom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  <p:txBody>
                <a:bodyPr wrap="none" lIns="0" tIns="0" rIns="0" bIns="0" anchor="ctr"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Line 7"/>
                <p:cNvSpPr>
                  <a:spLocks noChangeShapeType="1"/>
                </p:cNvSpPr>
                <p:nvPr/>
              </p:nvSpPr>
              <p:spPr bwMode="auto">
                <a:xfrm>
                  <a:off x="714" y="1779"/>
                  <a:ext cx="4830" cy="0"/>
                </a:xfrm>
                <a:prstGeom prst="line">
                  <a:avLst/>
                </a:prstGeom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  <p:txBody>
                <a:bodyPr wrap="none" lIns="0" tIns="0" rIns="0" bIns="0" anchor="ctr"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265211" y="5915044"/>
                <a:ext cx="7010400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lIns="0" tIns="0" rIns="0" bIns="0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>
                <a:off x="1000098" y="6029344"/>
                <a:ext cx="7540625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lIns="0" tIns="0" rIns="0" bIns="0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auto">
              <a:xfrm>
                <a:off x="717523" y="6143644"/>
                <a:ext cx="8105775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lIns="0" tIns="0" rIns="0" bIns="0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26" name="AutoShape 13"/>
              <p:cNvSpPr/>
              <p:nvPr/>
            </p:nvSpPr>
            <p:spPr>
              <a:xfrm>
                <a:off x="1495398" y="2871807"/>
                <a:ext cx="211138" cy="2928937"/>
              </a:xfrm>
              <a:prstGeom prst="rightBracket">
                <a:avLst>
                  <a:gd name="adj" fmla="val 0"/>
                </a:avLst>
              </a:prstGeom>
              <a:solidFill>
                <a:srgbClr val="0070C0"/>
              </a:solidFill>
              <a:ln w="222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/>
              <a:p>
                <a:endParaRPr lang="zh-CN" altLang="en-US" dirty="0"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27" name="AutoShape 18"/>
              <p:cNvSpPr/>
              <p:nvPr/>
            </p:nvSpPr>
            <p:spPr>
              <a:xfrm flipH="1">
                <a:off x="7877148" y="2871807"/>
                <a:ext cx="211138" cy="2928937"/>
              </a:xfrm>
              <a:prstGeom prst="rightBracket">
                <a:avLst>
                  <a:gd name="adj" fmla="val 0"/>
                </a:avLst>
              </a:prstGeom>
              <a:solidFill>
                <a:srgbClr val="0070C0"/>
              </a:solidFill>
              <a:ln w="222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/>
              <a:p>
                <a:endParaRPr lang="zh-CN" altLang="en-US" dirty="0"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" name="Text Box 25"/>
              <p:cNvSpPr txBox="1">
                <a:spLocks noChangeArrowheads="1"/>
              </p:cNvSpPr>
              <p:nvPr/>
            </p:nvSpPr>
            <p:spPr bwMode="auto">
              <a:xfrm>
                <a:off x="1832001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诊断问题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18" name="Text Box 26"/>
              <p:cNvSpPr txBox="1">
                <a:spLocks noChangeArrowheads="1"/>
              </p:cNvSpPr>
              <p:nvPr/>
            </p:nvSpPr>
            <p:spPr bwMode="auto">
              <a:xfrm>
                <a:off x="2898801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明确目标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19" name="Text Box 27"/>
              <p:cNvSpPr txBox="1">
                <a:spLocks noChangeArrowheads="1"/>
              </p:cNvSpPr>
              <p:nvPr/>
            </p:nvSpPr>
            <p:spPr bwMode="auto">
              <a:xfrm>
                <a:off x="3965602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拟定方案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20" name="Text Box 28"/>
              <p:cNvSpPr txBox="1">
                <a:spLocks noChangeArrowheads="1"/>
              </p:cNvSpPr>
              <p:nvPr/>
            </p:nvSpPr>
            <p:spPr bwMode="auto">
              <a:xfrm>
                <a:off x="5032402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筛选方案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21" name="Text Box 29"/>
              <p:cNvSpPr txBox="1">
                <a:spLocks noChangeArrowheads="1"/>
              </p:cNvSpPr>
              <p:nvPr/>
            </p:nvSpPr>
            <p:spPr bwMode="auto">
              <a:xfrm>
                <a:off x="6099202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执行方案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22" name="Text Box 30"/>
              <p:cNvSpPr txBox="1">
                <a:spLocks noChangeArrowheads="1"/>
              </p:cNvSpPr>
              <p:nvPr/>
            </p:nvSpPr>
            <p:spPr bwMode="auto">
              <a:xfrm>
                <a:off x="7137427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评估效果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23" name="AutoShape 31"/>
              <p:cNvSpPr>
                <a:spLocks noChangeArrowheads="1"/>
              </p:cNvSpPr>
              <p:nvPr/>
            </p:nvSpPr>
            <p:spPr bwMode="auto">
              <a:xfrm>
                <a:off x="2438373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4" name="AutoShape 32"/>
              <p:cNvSpPr>
                <a:spLocks noChangeArrowheads="1"/>
              </p:cNvSpPr>
              <p:nvPr/>
            </p:nvSpPr>
            <p:spPr bwMode="auto">
              <a:xfrm>
                <a:off x="3509936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5" name="AutoShape 33"/>
              <p:cNvSpPr>
                <a:spLocks noChangeArrowheads="1"/>
              </p:cNvSpPr>
              <p:nvPr/>
            </p:nvSpPr>
            <p:spPr bwMode="auto">
              <a:xfrm>
                <a:off x="4571973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" name="AutoShape 34"/>
              <p:cNvSpPr>
                <a:spLocks noChangeArrowheads="1"/>
              </p:cNvSpPr>
              <p:nvPr/>
            </p:nvSpPr>
            <p:spPr bwMode="auto">
              <a:xfrm>
                <a:off x="5643536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7" name="AutoShape 35"/>
              <p:cNvSpPr>
                <a:spLocks noChangeArrowheads="1"/>
              </p:cNvSpPr>
              <p:nvPr/>
            </p:nvSpPr>
            <p:spPr bwMode="auto">
              <a:xfrm>
                <a:off x="6705573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220" name="TextBox 25"/>
            <p:cNvSpPr txBox="1"/>
            <p:nvPr/>
          </p:nvSpPr>
          <p:spPr>
            <a:xfrm>
              <a:off x="3699555" y="1681223"/>
              <a:ext cx="2428892" cy="6097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b="1" dirty="0">
                  <a:solidFill>
                    <a:srgbClr val="0070C0"/>
                  </a:solidFill>
                  <a:latin typeface="隶书" pitchFamily="49" charset="-122"/>
                  <a:ea typeface="隶书" pitchFamily="49" charset="-122"/>
                </a:rPr>
                <a:t>决策过程</a:t>
              </a:r>
              <a:endParaRPr lang="zh-CN" altLang="en-US" sz="2800" b="1" dirty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endParaRP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39" grpId="0" bldLvl="0" animBg="1"/>
      <p:bldP spid="6" grpId="0" bldLvl="0" animBg="1"/>
      <p:bldP spid="6" grpId="1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4276090" y="855345"/>
            <a:ext cx="2767965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646930" y="930275"/>
            <a:ext cx="23755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决策的过程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966" y="3496805"/>
            <a:ext cx="1332740" cy="2390514"/>
          </a:xfrm>
          <a:prstGeom prst="rect">
            <a:avLst/>
          </a:prstGeom>
        </p:spPr>
      </p:pic>
      <p:sp>
        <p:nvSpPr>
          <p:cNvPr id="10243" name="内容占位符 13"/>
          <p:cNvSpPr>
            <a:spLocks noGrp="1"/>
          </p:cNvSpPr>
          <p:nvPr/>
        </p:nvSpPr>
        <p:spPr>
          <a:xfrm>
            <a:off x="2767330" y="1645285"/>
            <a:ext cx="7694295" cy="469709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Wingdings" panose="05000000000000000000" pitchFamily="2" charset="2"/>
              <a:buChar char="p"/>
            </a:pPr>
            <a:r>
              <a:rPr lang="en-US" altLang="ko-KR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 </a:t>
            </a:r>
            <a:r>
              <a:rPr lang="ko-KR" altLang="en-US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诊断问题（识别机会）</a:t>
            </a:r>
            <a:endParaRPr lang="zh-CN" altLang="en-US" b="1" kern="12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决策者必须知道哪里需要行动</a:t>
            </a:r>
            <a:endParaRPr lang="en-US" altLang="zh-CN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尽力获取精确、可依赖的信息</a:t>
            </a:r>
            <a:endParaRPr lang="zh-CN" altLang="en-US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defTabSz="914400">
              <a:buFont typeface="Wingdings" panose="05000000000000000000" pitchFamily="2" charset="2"/>
              <a:buChar char="p"/>
            </a:pPr>
            <a:r>
              <a:rPr lang="en-US" altLang="ko-KR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 </a:t>
            </a:r>
            <a:r>
              <a:rPr lang="ko-KR" altLang="en-US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明确目标</a:t>
            </a:r>
            <a:endParaRPr lang="ko-KR" altLang="en-US" sz="2800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目标体现的是组织想要获得的结果</a:t>
            </a:r>
            <a:endParaRPr lang="en-US" altLang="zh-CN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明确所要获得结果的数量和质量</a:t>
            </a:r>
            <a:endParaRPr lang="zh-CN" altLang="en-US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algn="l" defTabSz="914400">
              <a:buFont typeface="Wingdings" panose="05000000000000000000" pitchFamily="2" charset="2"/>
              <a:buChar char="p"/>
            </a:pPr>
            <a:r>
              <a:rPr lang="en-US" altLang="ko-KR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3. </a:t>
            </a:r>
            <a:r>
              <a:rPr lang="ko-KR" altLang="en-US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拟定方案</a:t>
            </a:r>
            <a:endParaRPr lang="ko-KR" altLang="en-US" sz="2800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管理者要提出达到目标和解决问题的各种方案</a:t>
            </a:r>
            <a:endParaRPr lang="en-US" altLang="zh-CN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从多角度审视问题</a:t>
            </a:r>
            <a:endParaRPr lang="zh-CN" altLang="en-US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464693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 bwMode="auto">
          <a:xfrm>
            <a:off x="4011930" y="895985"/>
            <a:ext cx="2777490" cy="67183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28575" cap="flat" cmpd="sng" algn="ctr">
            <a:noFill/>
            <a:prstDash val="solid"/>
            <a:miter lim="800000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txBody>
          <a:bodyPr lIns="68543" tIns="34272" rIns="68543" bIns="34272" anchor="ctr"/>
          <a:p>
            <a:pPr algn="ctr">
              <a:defRPr/>
            </a:pPr>
            <a:endParaRPr lang="zh-CN" altLang="en-US" ker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21810" y="970915"/>
            <a:ext cx="28867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ko-KR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决策的过程</a:t>
            </a:r>
            <a:endParaRPr lang="zh-CN" altLang="ko-KR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681" y="3742323"/>
            <a:ext cx="2623932" cy="2390514"/>
          </a:xfrm>
          <a:prstGeom prst="rect">
            <a:avLst/>
          </a:prstGeom>
        </p:spPr>
      </p:pic>
      <p:sp>
        <p:nvSpPr>
          <p:cNvPr id="11267" name="内容占位符 13"/>
          <p:cNvSpPr>
            <a:spLocks noGrp="1"/>
          </p:cNvSpPr>
          <p:nvPr/>
        </p:nvSpPr>
        <p:spPr>
          <a:xfrm>
            <a:off x="1068070" y="1567815"/>
            <a:ext cx="9243695" cy="467296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Wingdings" panose="05000000000000000000" pitchFamily="2" charset="2"/>
              <a:buChar char="p"/>
            </a:pPr>
            <a:r>
              <a:rPr lang="en-US" altLang="ko-KR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4. </a:t>
            </a:r>
            <a:r>
              <a:rPr lang="ko-KR" altLang="en-US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筛选方案</a:t>
            </a:r>
            <a:endParaRPr lang="ko-KR" altLang="en-US" sz="2800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确定所拟定的各种方案的价值或恰当性，并确定最满意的方案</a:t>
            </a:r>
            <a:endParaRPr lang="en-US" altLang="zh-CN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仔细考虑各种方案的预期成本、收益、不确定性和风险</a:t>
            </a:r>
            <a:endParaRPr lang="zh-CN" altLang="en-US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algn="l" defTabSz="914400">
              <a:buFont typeface="Wingdings" panose="05000000000000000000" pitchFamily="2" charset="2"/>
              <a:buChar char="p"/>
            </a:pPr>
            <a:r>
              <a:rPr lang="en-US" altLang="ko-KR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5. </a:t>
            </a:r>
            <a:r>
              <a:rPr lang="ko-KR" altLang="en-US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执行方案</a:t>
            </a:r>
            <a:endParaRPr lang="ko-KR" altLang="en-US" sz="2800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调动各种相关资源，以保证方案的顺利执行</a:t>
            </a:r>
            <a:endParaRPr lang="en-US" altLang="zh-CN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lvl="1" defTabSz="914400"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有效处理执行过程中遇到的阻力</a:t>
            </a:r>
            <a:endParaRPr lang="zh-CN" altLang="en-US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algn="l" defTabSz="914400">
              <a:buFont typeface="Wingdings" panose="05000000000000000000" pitchFamily="2" charset="2"/>
              <a:buChar char="p"/>
            </a:pPr>
            <a:r>
              <a:rPr lang="en-US" altLang="ko-KR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6. </a:t>
            </a:r>
            <a:r>
              <a:rPr lang="ko-KR" altLang="en-US" sz="2800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评估效果</a:t>
            </a:r>
            <a:endParaRPr lang="ko-KR" altLang="en-US" sz="2800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lvl="1" defTabSz="9144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将方案实际的执行效果与管理者当初所设立的目标进行比较，看是否出现偏差</a:t>
            </a:r>
            <a:endParaRPr lang="en-US" altLang="zh-CN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  <a:p>
            <a:pPr lvl="1" defTabSz="9144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zh-CN" altLang="en-US" sz="2400" b="1" kern="1200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  <a:cs typeface="+mn-cs"/>
              </a:rPr>
              <a:t>决策是一个循环往复的过程</a:t>
            </a:r>
            <a:endParaRPr lang="zh-CN" altLang="en-US" sz="2400" b="1" kern="1200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4" grpId="0" bldLvl="0" animBg="1"/>
      <p:bldP spid="4" grpId="1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2"/>
          <p:cNvSpPr>
            <a:spLocks noChangeArrowheads="1"/>
          </p:cNvSpPr>
          <p:nvPr/>
        </p:nvSpPr>
        <p:spPr bwMode="auto">
          <a:xfrm>
            <a:off x="0" y="692150"/>
            <a:ext cx="12192000" cy="73025"/>
          </a:xfrm>
          <a:prstGeom prst="rect">
            <a:avLst/>
          </a:prstGeom>
          <a:solidFill>
            <a:srgbClr val="A6A6A6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燕尾形 2"/>
          <p:cNvSpPr>
            <a:spLocks noChangeArrowheads="1"/>
          </p:cNvSpPr>
          <p:nvPr/>
        </p:nvSpPr>
        <p:spPr bwMode="auto">
          <a:xfrm>
            <a:off x="8182610" y="167640"/>
            <a:ext cx="2640330" cy="431800"/>
          </a:xfrm>
          <a:prstGeom prst="chevron">
            <a:avLst>
              <a:gd name="adj" fmla="val 22989"/>
            </a:avLst>
          </a:prstGeom>
          <a:solidFill>
            <a:srgbClr val="0848AF"/>
          </a:solidFill>
          <a:ln w="3175" algn="ctr">
            <a:noFill/>
            <a:miter lim="800000"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8746490" y="168593"/>
            <a:ext cx="171513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altLang="zh-CN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03  总结</a:t>
            </a:r>
            <a:endParaRPr lang="en-US" altLang="zh-CN" sz="2800" b="1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12850" y="169863"/>
            <a:ext cx="286956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01    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925060" y="168593"/>
            <a:ext cx="3448685" cy="430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 anchor="ctr">
            <a:spAutoFit/>
          </a:bodyPr>
          <a:p>
            <a:pPr algn="l"/>
            <a:r>
              <a:rPr lang="en-US" altLang="zh-CN" sz="2800" b="1">
                <a:solidFill>
                  <a:schemeClr val="tx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02   内容讲授</a:t>
            </a:r>
            <a:endParaRPr lang="en-US" altLang="zh-CN" sz="2800" b="1">
              <a:solidFill>
                <a:schemeClr val="tx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88922" y="1122845"/>
            <a:ext cx="2088232" cy="33718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明 年 工 作 计 划</a:t>
            </a:r>
            <a:endParaRPr lang="zh-CN" altLang="en-US" sz="1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3400" y="2891790"/>
            <a:ext cx="1678940" cy="2879725"/>
          </a:xfrm>
          <a:prstGeom prst="rect">
            <a:avLst/>
          </a:prstGeom>
        </p:spPr>
      </p:pic>
      <p:grpSp>
        <p:nvGrpSpPr>
          <p:cNvPr id="9218" name="组合 26"/>
          <p:cNvGrpSpPr/>
          <p:nvPr/>
        </p:nvGrpSpPr>
        <p:grpSpPr>
          <a:xfrm>
            <a:off x="2877185" y="1940707"/>
            <a:ext cx="7258050" cy="3730478"/>
            <a:chOff x="428597" y="1571613"/>
            <a:chExt cx="8143931" cy="4357717"/>
          </a:xfrm>
        </p:grpSpPr>
        <p:grpSp>
          <p:nvGrpSpPr>
            <p:cNvPr id="9219" name="组合 24"/>
            <p:cNvGrpSpPr/>
            <p:nvPr/>
          </p:nvGrpSpPr>
          <p:grpSpPr>
            <a:xfrm>
              <a:off x="428597" y="1571613"/>
              <a:ext cx="8143931" cy="4357717"/>
              <a:chOff x="714349" y="1943120"/>
              <a:chExt cx="8108949" cy="4200524"/>
            </a:xfrm>
          </p:grpSpPr>
          <p:sp>
            <p:nvSpPr>
              <p:cNvPr id="11" name="AutoShape 4"/>
              <p:cNvSpPr>
                <a:spLocks noChangeArrowheads="1"/>
              </p:cNvSpPr>
              <p:nvPr/>
            </p:nvSpPr>
            <p:spPr bwMode="auto">
              <a:xfrm rot="16200000">
                <a:off x="4447355" y="-1789887"/>
                <a:ext cx="628650" cy="8094663"/>
              </a:xfrm>
              <a:prstGeom prst="chevron">
                <a:avLst>
                  <a:gd name="adj" fmla="val 1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9222" name="Group 5"/>
              <p:cNvGrpSpPr/>
              <p:nvPr/>
            </p:nvGrpSpPr>
            <p:grpSpPr>
              <a:xfrm>
                <a:off x="1181073" y="2636857"/>
                <a:ext cx="7178675" cy="111125"/>
                <a:chOff x="714" y="1710"/>
                <a:chExt cx="4830" cy="69"/>
              </a:xfrm>
            </p:grpSpPr>
            <p:sp>
              <p:nvSpPr>
                <p:cNvPr id="12" name="Line 6"/>
                <p:cNvSpPr>
                  <a:spLocks noChangeShapeType="1"/>
                </p:cNvSpPr>
                <p:nvPr/>
              </p:nvSpPr>
              <p:spPr bwMode="auto">
                <a:xfrm>
                  <a:off x="714" y="1710"/>
                  <a:ext cx="4830" cy="0"/>
                </a:xfrm>
                <a:prstGeom prst="line">
                  <a:avLst/>
                </a:prstGeom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  <p:txBody>
                <a:bodyPr wrap="none" lIns="0" tIns="0" rIns="0" bIns="0" anchor="ctr"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Line 7"/>
                <p:cNvSpPr>
                  <a:spLocks noChangeShapeType="1"/>
                </p:cNvSpPr>
                <p:nvPr/>
              </p:nvSpPr>
              <p:spPr bwMode="auto">
                <a:xfrm>
                  <a:off x="714" y="1779"/>
                  <a:ext cx="4830" cy="0"/>
                </a:xfrm>
                <a:prstGeom prst="line">
                  <a:avLst/>
                </a:prstGeom>
              </p:spPr>
              <p:style>
                <a:lnRef idx="2">
                  <a:schemeClr val="accent6"/>
                </a:lnRef>
                <a:fillRef idx="0">
                  <a:schemeClr val="accent6"/>
                </a:fillRef>
                <a:effectRef idx="1">
                  <a:schemeClr val="accent6"/>
                </a:effectRef>
                <a:fontRef idx="minor">
                  <a:schemeClr val="tx1"/>
                </a:fontRef>
              </p:style>
              <p:txBody>
                <a:bodyPr wrap="none" lIns="0" tIns="0" rIns="0" bIns="0" anchor="ctr"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265211" y="5915044"/>
                <a:ext cx="7010400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lIns="0" tIns="0" rIns="0" bIns="0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>
                <a:off x="1000098" y="6029344"/>
                <a:ext cx="7540625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lIns="0" tIns="0" rIns="0" bIns="0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auto">
              <a:xfrm>
                <a:off x="717523" y="6143644"/>
                <a:ext cx="8105775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lIns="0" tIns="0" rIns="0" bIns="0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26" name="AutoShape 13"/>
              <p:cNvSpPr/>
              <p:nvPr/>
            </p:nvSpPr>
            <p:spPr>
              <a:xfrm>
                <a:off x="1495398" y="2871807"/>
                <a:ext cx="211138" cy="2928937"/>
              </a:xfrm>
              <a:prstGeom prst="rightBracket">
                <a:avLst>
                  <a:gd name="adj" fmla="val 0"/>
                </a:avLst>
              </a:prstGeom>
              <a:solidFill>
                <a:srgbClr val="0070C0"/>
              </a:solidFill>
              <a:ln w="222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/>
              <a:p>
                <a:endParaRPr lang="zh-CN" altLang="en-US" dirty="0"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27" name="AutoShape 18"/>
              <p:cNvSpPr/>
              <p:nvPr/>
            </p:nvSpPr>
            <p:spPr>
              <a:xfrm flipH="1">
                <a:off x="7877148" y="2871807"/>
                <a:ext cx="211138" cy="2928937"/>
              </a:xfrm>
              <a:prstGeom prst="rightBracket">
                <a:avLst>
                  <a:gd name="adj" fmla="val 0"/>
                </a:avLst>
              </a:prstGeom>
              <a:solidFill>
                <a:srgbClr val="0070C0"/>
              </a:solidFill>
              <a:ln w="222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lIns="0" tIns="0" rIns="0" bIns="0" anchor="ctr"/>
              <a:p>
                <a:endParaRPr lang="zh-CN" altLang="en-US" dirty="0"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" name="Text Box 25"/>
              <p:cNvSpPr txBox="1">
                <a:spLocks noChangeArrowheads="1"/>
              </p:cNvSpPr>
              <p:nvPr/>
            </p:nvSpPr>
            <p:spPr bwMode="auto">
              <a:xfrm>
                <a:off x="1832001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诊断问题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18" name="Text Box 26"/>
              <p:cNvSpPr txBox="1">
                <a:spLocks noChangeArrowheads="1"/>
              </p:cNvSpPr>
              <p:nvPr/>
            </p:nvSpPr>
            <p:spPr bwMode="auto">
              <a:xfrm>
                <a:off x="2898801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明确目标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5" name="Text Box 27"/>
              <p:cNvSpPr txBox="1">
                <a:spLocks noChangeArrowheads="1"/>
              </p:cNvSpPr>
              <p:nvPr/>
            </p:nvSpPr>
            <p:spPr bwMode="auto">
              <a:xfrm>
                <a:off x="3965602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拟定方案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7" name="Text Box 28"/>
              <p:cNvSpPr txBox="1">
                <a:spLocks noChangeArrowheads="1"/>
              </p:cNvSpPr>
              <p:nvPr/>
            </p:nvSpPr>
            <p:spPr bwMode="auto">
              <a:xfrm>
                <a:off x="5032402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筛选方案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8" name="Text Box 29"/>
              <p:cNvSpPr txBox="1">
                <a:spLocks noChangeArrowheads="1"/>
              </p:cNvSpPr>
              <p:nvPr/>
            </p:nvSpPr>
            <p:spPr bwMode="auto">
              <a:xfrm>
                <a:off x="6099202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执行方案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23" name="Text Box 30"/>
              <p:cNvSpPr txBox="1">
                <a:spLocks noChangeArrowheads="1"/>
              </p:cNvSpPr>
              <p:nvPr/>
            </p:nvSpPr>
            <p:spPr bwMode="auto">
              <a:xfrm>
                <a:off x="7137427" y="2871807"/>
                <a:ext cx="601609" cy="2932112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eaVert" lIns="54000" rIns="54000">
                <a:spAutoFit/>
              </a:bodyPr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folHlink"/>
                    </a:solidFill>
                    <a:effectLst/>
                    <a:uLnTx/>
                    <a:uFillTx/>
                    <a:latin typeface="+mn-lt"/>
                    <a:ea typeface="黑体" panose="02010609060101010101" charset="-122"/>
                    <a:cs typeface="+mn-cs"/>
                  </a:rPr>
                  <a:t>评估效果</a:t>
                </a:r>
                <a:endPara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folHlink"/>
                  </a:solidFill>
                  <a:effectLst/>
                  <a:uLnTx/>
                  <a:uFillTx/>
                  <a:latin typeface="+mn-lt"/>
                  <a:ea typeface="黑体" panose="02010609060101010101" charset="-122"/>
                  <a:cs typeface="+mn-cs"/>
                </a:endParaRPr>
              </a:p>
            </p:txBody>
          </p:sp>
          <p:sp>
            <p:nvSpPr>
              <p:cNvPr id="24" name="AutoShape 31"/>
              <p:cNvSpPr>
                <a:spLocks noChangeArrowheads="1"/>
              </p:cNvSpPr>
              <p:nvPr/>
            </p:nvSpPr>
            <p:spPr bwMode="auto">
              <a:xfrm>
                <a:off x="2438373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" name="AutoShape 32"/>
              <p:cNvSpPr>
                <a:spLocks noChangeArrowheads="1"/>
              </p:cNvSpPr>
              <p:nvPr/>
            </p:nvSpPr>
            <p:spPr bwMode="auto">
              <a:xfrm>
                <a:off x="3509936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0" name="AutoShape 33"/>
              <p:cNvSpPr>
                <a:spLocks noChangeArrowheads="1"/>
              </p:cNvSpPr>
              <p:nvPr/>
            </p:nvSpPr>
            <p:spPr bwMode="auto">
              <a:xfrm>
                <a:off x="4571973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1" name="AutoShape 34"/>
              <p:cNvSpPr>
                <a:spLocks noChangeArrowheads="1"/>
              </p:cNvSpPr>
              <p:nvPr/>
            </p:nvSpPr>
            <p:spPr bwMode="auto">
              <a:xfrm>
                <a:off x="5643536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2" name="AutoShape 35"/>
              <p:cNvSpPr>
                <a:spLocks noChangeArrowheads="1"/>
              </p:cNvSpPr>
              <p:nvPr/>
            </p:nvSpPr>
            <p:spPr bwMode="auto">
              <a:xfrm>
                <a:off x="6705573" y="3924319"/>
                <a:ext cx="409575" cy="790575"/>
              </a:xfrm>
              <a:prstGeom prst="rightArrow">
                <a:avLst>
                  <a:gd name="adj1" fmla="val 50000"/>
                  <a:gd name="adj2" fmla="val 25000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220" name="TextBox 25"/>
            <p:cNvSpPr txBox="1"/>
            <p:nvPr/>
          </p:nvSpPr>
          <p:spPr>
            <a:xfrm>
              <a:off x="3699555" y="1681223"/>
              <a:ext cx="2428892" cy="6097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b="1" dirty="0">
                  <a:solidFill>
                    <a:srgbClr val="0070C0"/>
                  </a:solidFill>
                  <a:latin typeface="隶书" pitchFamily="49" charset="-122"/>
                  <a:ea typeface="隶书" pitchFamily="49" charset="-122"/>
                </a:rPr>
                <a:t>决策过程</a:t>
              </a:r>
              <a:endParaRPr lang="zh-CN" altLang="en-US" sz="2800" b="1" dirty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endParaRPr>
            </a:p>
          </p:txBody>
        </p: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 rot="16200000" flipV="1">
            <a:off x="6270578" y="-267172"/>
            <a:ext cx="69850" cy="6742113"/>
          </a:xfrm>
          <a:prstGeom prst="rect">
            <a:avLst/>
          </a:prstGeom>
          <a:solidFill>
            <a:srgbClr val="808080"/>
          </a:solidFill>
          <a:ln w="25400" algn="ctr">
            <a:noFill/>
            <a:miter lim="800000"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文本框 52"/>
          <p:cNvSpPr txBox="1">
            <a:spLocks noChangeArrowheads="1"/>
          </p:cNvSpPr>
          <p:nvPr/>
        </p:nvSpPr>
        <p:spPr bwMode="auto">
          <a:xfrm>
            <a:off x="4039684" y="1974324"/>
            <a:ext cx="4459384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6000" b="1" dirty="0" smtClean="0">
                <a:latin typeface="Britannic Bold" pitchFamily="34" charset="0"/>
                <a:ea typeface="微软雅黑" panose="020B0503020204020204" pitchFamily="34" charset="-122"/>
              </a:rPr>
              <a:t>谢谢观看</a:t>
            </a:r>
            <a:endParaRPr lang="zh-CN" altLang="en-US" sz="6000" b="1" dirty="0">
              <a:latin typeface="Britannic Bold" pitchFamily="34" charset="0"/>
              <a:ea typeface="微软雅黑" panose="020B0503020204020204" pitchFamily="34" charset="-122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5529533" y="3229899"/>
            <a:ext cx="145288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ea typeface="微软雅黑" panose="020B0503020204020204" pitchFamily="34" charset="-122"/>
              </a:rPr>
              <a:t>管理学基础</a:t>
            </a:r>
            <a:endParaRPr lang="zh-CN" altLang="en-US" sz="2000" b="1" dirty="0"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11" y="4581158"/>
            <a:ext cx="2623932" cy="239051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24" y="4467487"/>
            <a:ext cx="2692400" cy="239051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4602975"/>
            <a:ext cx="1332740" cy="2390514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99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ldLvl="0" animBg="1"/>
      <p:bldP spid="5124" grpId="0"/>
      <p:bldP spid="5125" grpId="0"/>
    </p:bldLst>
  </p:timing>
</p:sld>
</file>

<file path=ppt/tags/tag1.xml><?xml version="1.0" encoding="utf-8"?>
<p:tagLst xmlns:p="http://schemas.openxmlformats.org/presentationml/2006/main">
  <p:tag name="TIMING" val="|0.7|1|0.6|0.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576</Words>
  <Application>WPS 演示</Application>
  <PresentationFormat>自定义</PresentationFormat>
  <Paragraphs>118</Paragraphs>
  <Slides>7</Slides>
  <Notes>40</Notes>
  <HiddenSlides>0</HiddenSlides>
  <MMClips>1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方正正大黑简体</vt:lpstr>
      <vt:lpstr>方正兰亭大黑_GBK</vt:lpstr>
      <vt:lpstr>微软雅黑</vt:lpstr>
      <vt:lpstr>Impact</vt:lpstr>
      <vt:lpstr>黑体</vt:lpstr>
      <vt:lpstr>隶书</vt:lpstr>
      <vt:lpstr>华文楷体</vt:lpstr>
      <vt:lpstr>Britannic Bold</vt:lpstr>
      <vt:lpstr>Arial Unicode MS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hl81829782</Company>
  <LinksUpToDate>false</LinksUpToDate>
  <SharedDoc>false</SharedDoc>
  <HyperlinksChanged>false</HyperlinksChanged>
  <AppVersion>14.0000</AppVersion>
  <Manager>hl81829782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</dc:title>
  <dc:creator/>
  <cp:lastModifiedBy>燕尾蝶</cp:lastModifiedBy>
  <cp:revision>1947</cp:revision>
  <dcterms:created xsi:type="dcterms:W3CDTF">2016-01-13T14:39:00Z</dcterms:created>
  <dcterms:modified xsi:type="dcterms:W3CDTF">2017-11-29T04:52:24Z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