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0" r:id="rId2"/>
    <p:sldId id="307" r:id="rId3"/>
    <p:sldId id="427" r:id="rId4"/>
    <p:sldId id="422" r:id="rId5"/>
    <p:sldId id="428" r:id="rId6"/>
    <p:sldId id="426" r:id="rId7"/>
    <p:sldId id="429" r:id="rId8"/>
    <p:sldId id="430" r:id="rId9"/>
    <p:sldId id="431" r:id="rId10"/>
    <p:sldId id="424" r:id="rId11"/>
    <p:sldId id="418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  <a:srgbClr val="3C78CE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  <a:pPr>
                <a:defRPr/>
              </a:pPr>
              <a:t>2017/11/21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  <a:pPr>
                <a:defRPr/>
              </a:pPr>
              <a:t>2017/11/21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>
          <a:xfrm>
            <a:off x="431801" y="6381750"/>
            <a:ext cx="305223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962C8B-B14F-4D97-AF65-F5344CB8AC3E}" type="datetime1">
              <a:rPr lang="zh-CN" altLang="en-US"/>
              <a:pPr/>
              <a:t>2017/11/21 Tuesday</a:t>
            </a:fld>
            <a:endParaRPr lang="zh-CN" alt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>
          <a:xfrm>
            <a:off x="4176184" y="6381750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管理学02----高晓勤</a:t>
            </a:r>
            <a:endParaRPr lang="en-US" altLang="x-none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8784168" y="6381750"/>
            <a:ext cx="305223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9AD9A9-5EF1-40F1-9188-1B4F0E20521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063F63-96B1-4FBA-8121-C488CE9EB3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7563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解析管理思想</a:t>
            </a: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模块一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战略管理思想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7" name="矩形 6"/>
          <p:cNvSpPr/>
          <p:nvPr/>
        </p:nvSpPr>
        <p:spPr>
          <a:xfrm>
            <a:off x="3381356" y="1785926"/>
            <a:ext cx="6143668" cy="36433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战略管理思想的产生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迈克尔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.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波特简介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波特的五力模型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波特的三种通用战略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理解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战略管理思想的产生、发展和内容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能够把战略管理思想用于实践的管理中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2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2095472" y="1928802"/>
            <a:ext cx="8572560" cy="357190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/>
          <a:lstStyle/>
          <a:p>
            <a:pPr marL="0" indent="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1972 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年安索夫在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企业经营政策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杂志上发表了</a:t>
            </a:r>
            <a:r>
              <a:rPr lang="zh-CN" altLang="en-US" sz="2400" b="1" dirty="0" smtClean="0">
                <a:ea typeface="楷体_GB2312" pitchFamily="49" charset="-122"/>
              </a:rPr>
              <a:t>“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战略管理思想</a:t>
            </a:r>
            <a:r>
              <a:rPr lang="zh-CN" altLang="en-US" sz="2400" b="1" dirty="0" smtClean="0">
                <a:ea typeface="楷体_GB2312" pitchFamily="49" charset="-122"/>
              </a:rPr>
              <a:t>”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一文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正式提出了</a:t>
            </a:r>
            <a:r>
              <a:rPr lang="zh-CN" altLang="en-US" sz="2400" b="1" dirty="0" smtClean="0">
                <a:ea typeface="楷体_GB2312" pitchFamily="49" charset="-122"/>
              </a:rPr>
              <a:t>“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战略管理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(strategy management) </a:t>
            </a:r>
            <a:r>
              <a:rPr lang="en-US" sz="2400" b="1" dirty="0" smtClean="0">
                <a:ea typeface="楷体_GB2312" pitchFamily="49" charset="-122"/>
              </a:rPr>
              <a:t>”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的概念。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1979 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年他又出版了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战略管理论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。紧接着波特出版了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竞争战略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、欧迈出版了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制胜要素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。战略管理不仅对于企业发展起到重要作用，而且对各个领域发展都有十分重要的意义。</a:t>
            </a:r>
          </a:p>
        </p:txBody>
      </p:sp>
      <p:pic>
        <p:nvPicPr>
          <p:cNvPr id="133126" name="Picture 3" descr="harv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9418" y="5661025"/>
            <a:ext cx="10795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战略管理思想的产生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迈克尔</a:t>
            </a:r>
            <a:r>
              <a:rPr lang="en-US" altLang="zh-CN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.</a:t>
            </a: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波特简介</a:t>
            </a:r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381356" y="1000108"/>
            <a:ext cx="8572560" cy="5286412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/>
          <a:lstStyle/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zh-CN" altLang="en-US" sz="2400" dirty="0" smtClean="0"/>
              <a:t>      迈克尔</a:t>
            </a:r>
            <a:r>
              <a:rPr lang="en-US" altLang="zh-CN" sz="2400" dirty="0" smtClean="0"/>
              <a:t>·</a:t>
            </a:r>
            <a:r>
              <a:rPr lang="zh-CN" altLang="en-US" sz="2400" dirty="0" smtClean="0"/>
              <a:t>波特（</a:t>
            </a:r>
            <a:r>
              <a:rPr lang="en-US" altLang="zh-CN" sz="2400" dirty="0" smtClean="0"/>
              <a:t>1947—</a:t>
            </a:r>
            <a:r>
              <a:rPr lang="zh-CN" altLang="en-US" sz="2400" dirty="0" smtClean="0"/>
              <a:t>）， </a:t>
            </a:r>
            <a:r>
              <a:rPr lang="en-US" altLang="zh-CN" sz="2400" dirty="0" smtClean="0"/>
              <a:t>32</a:t>
            </a:r>
            <a:r>
              <a:rPr lang="zh-CN" altLang="en-US" sz="2400" dirty="0" smtClean="0"/>
              <a:t>岁即获哈佛商学院终身教授之职。迈克尔</a:t>
            </a:r>
            <a:r>
              <a:rPr lang="en-US" altLang="zh-CN" sz="2400" dirty="0" smtClean="0"/>
              <a:t>·</a:t>
            </a:r>
            <a:r>
              <a:rPr lang="zh-CN" altLang="en-US" sz="2400" dirty="0" smtClean="0"/>
              <a:t>波特在世界管理思想界可谓是</a:t>
            </a:r>
            <a:r>
              <a:rPr lang="en-US" altLang="zh-CN" sz="2400" dirty="0" smtClean="0"/>
              <a:t>"</a:t>
            </a:r>
            <a:r>
              <a:rPr lang="zh-CN" altLang="en-US" sz="2400" dirty="0" smtClean="0"/>
              <a:t>活着的传奇</a:t>
            </a:r>
            <a:r>
              <a:rPr lang="en-US" altLang="zh-CN" sz="2400" dirty="0" smtClean="0"/>
              <a:t>"</a:t>
            </a:r>
            <a:r>
              <a:rPr lang="zh-CN" altLang="en-US" sz="2400" dirty="0" smtClean="0"/>
              <a:t>，他是当今全球第一战略权威，是商业管理界公认的</a:t>
            </a:r>
            <a:r>
              <a:rPr lang="en-US" altLang="zh-CN" sz="2400" dirty="0" smtClean="0"/>
              <a:t>"</a:t>
            </a:r>
            <a:r>
              <a:rPr lang="zh-CN" altLang="en-US" sz="2400" dirty="0" smtClean="0"/>
              <a:t>竞争战略之父</a:t>
            </a:r>
            <a:r>
              <a:rPr lang="en-US" altLang="zh-CN" sz="2400" dirty="0" smtClean="0"/>
              <a:t>"</a:t>
            </a:r>
            <a:r>
              <a:rPr lang="zh-CN" altLang="en-US" sz="2400" dirty="0" smtClean="0"/>
              <a:t>，在</a:t>
            </a:r>
            <a:r>
              <a:rPr lang="en-US" altLang="zh-CN" sz="2400" dirty="0" smtClean="0"/>
              <a:t>2005</a:t>
            </a:r>
            <a:r>
              <a:rPr lang="zh-CN" altLang="en-US" sz="2400" dirty="0" smtClean="0"/>
              <a:t>年世界管理思想家</a:t>
            </a:r>
            <a:r>
              <a:rPr lang="en-US" altLang="zh-CN" sz="2400" dirty="0" smtClean="0"/>
              <a:t>50</a:t>
            </a:r>
            <a:r>
              <a:rPr lang="zh-CN" altLang="en-US" sz="2400" dirty="0" smtClean="0"/>
              <a:t>强排行榜上，他位居第一。</a:t>
            </a:r>
            <a:endParaRPr lang="en-US" altLang="zh-CN" sz="2400" dirty="0" smtClean="0"/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zh-CN" altLang="en-US" sz="2400" dirty="0" smtClean="0"/>
              <a:t>      至今已出版了</a:t>
            </a:r>
            <a:r>
              <a:rPr lang="en-US" altLang="zh-CN" sz="2400" dirty="0" smtClean="0"/>
              <a:t>17</a:t>
            </a:r>
            <a:r>
              <a:rPr lang="zh-CN" altLang="en-US" sz="2400" dirty="0" smtClean="0"/>
              <a:t>本书及</a:t>
            </a:r>
            <a:r>
              <a:rPr lang="en-US" altLang="zh-CN" sz="2400" dirty="0" smtClean="0"/>
              <a:t>70</a:t>
            </a:r>
            <a:r>
              <a:rPr lang="zh-CN" altLang="en-US" sz="2400" dirty="0" smtClean="0"/>
              <a:t>多篇文章。其中，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竞争战略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一书已经再版了</a:t>
            </a:r>
            <a:r>
              <a:rPr lang="en-US" altLang="zh-CN" sz="2400" dirty="0" smtClean="0"/>
              <a:t>53</a:t>
            </a:r>
            <a:r>
              <a:rPr lang="zh-CN" altLang="en-US" sz="2400" dirty="0" smtClean="0"/>
              <a:t>次，并被译为</a:t>
            </a:r>
            <a:r>
              <a:rPr lang="en-US" altLang="zh-CN" sz="2400" dirty="0" smtClean="0"/>
              <a:t>17</a:t>
            </a:r>
            <a:r>
              <a:rPr lang="zh-CN" altLang="en-US" sz="2400" dirty="0" smtClean="0"/>
              <a:t>种文字；另一本著作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竞争优势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，至今也已再版</a:t>
            </a:r>
            <a:r>
              <a:rPr lang="en-US" altLang="zh-CN" sz="2400" dirty="0" smtClean="0"/>
              <a:t>32</a:t>
            </a:r>
            <a:r>
              <a:rPr lang="zh-CN" altLang="en-US" sz="2400" dirty="0" smtClean="0"/>
              <a:t>次。 波特博士的课已成了哈佛商学院学院的必修课之一。迈克尔</a:t>
            </a:r>
            <a:r>
              <a:rPr lang="en-US" altLang="zh-CN" sz="2400" dirty="0" smtClean="0"/>
              <a:t>·</a:t>
            </a:r>
            <a:r>
              <a:rPr lang="zh-CN" altLang="en-US" sz="2400" dirty="0" smtClean="0"/>
              <a:t>波特的三部经典著作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竞争战略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竞争优势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国家竞争优势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被称为竞争三部曲。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4100" name="Picture 4" descr="https://gss1.bdstatic.com/9vo3dSag_xI4khGkpoWK1HF6hhy/baike/w%3D268/sign=eb7becb10cf431adbcd2443f7337ac0f/b58f8c5494eef01f63e511e6e0fe9925bc317d1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22" y="2214554"/>
            <a:ext cx="2066343" cy="2667461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309522" y="5072074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竞争战略之父</a:t>
            </a:r>
            <a:endParaRPr lang="zh-CN" altLang="en-US" sz="2400" b="1" dirty="0"/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50" name="Object 3"/>
          <p:cNvGraphicFramePr>
            <a:graphicFrameLocks noChangeAspect="1"/>
          </p:cNvGraphicFramePr>
          <p:nvPr/>
        </p:nvGraphicFramePr>
        <p:xfrm>
          <a:off x="3000396" y="1928802"/>
          <a:ext cx="9024958" cy="3997774"/>
        </p:xfrm>
        <a:graphic>
          <a:graphicData uri="http://schemas.openxmlformats.org/presentationml/2006/ole">
            <p:oleObj spid="_x0000_s1026" r:id="rId3" imgW="8634432" imgH="6351111" progId="">
              <p:embed/>
            </p:oleObj>
          </a:graphicData>
        </a:graphic>
      </p:graphicFrame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波特的五力模型</a:t>
            </a:r>
          </a:p>
        </p:txBody>
      </p:sp>
      <p:sp>
        <p:nvSpPr>
          <p:cNvPr id="14" name="矩形 13"/>
          <p:cNvSpPr/>
          <p:nvPr/>
        </p:nvSpPr>
        <p:spPr>
          <a:xfrm>
            <a:off x="142876" y="2071678"/>
            <a:ext cx="2738414" cy="36433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替代产品的威胁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潜在进入者的威胁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供货商的议价能力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购买者的议价能力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/>
                </a:solidFill>
              </a:rPr>
              <a:t>同行的竞争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pic>
        <p:nvPicPr>
          <p:cNvPr id="7" name="Picture 4" descr="96dda144e6b772b5b2b7dc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48" y="1058150"/>
            <a:ext cx="9358378" cy="490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国内超市的波特模型分析</a:t>
            </a:r>
          </a:p>
        </p:txBody>
      </p:sp>
      <p:sp>
        <p:nvSpPr>
          <p:cNvPr id="9" name="矩形 8"/>
          <p:cNvSpPr/>
          <p:nvPr/>
        </p:nvSpPr>
        <p:spPr>
          <a:xfrm>
            <a:off x="10025090" y="5572140"/>
            <a:ext cx="164307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5" name="Rectangle 3"/>
          <p:cNvSpPr>
            <a:spLocks noGrp="1" noRot="1"/>
          </p:cNvSpPr>
          <p:nvPr>
            <p:ph type="body" idx="4294967295"/>
          </p:nvPr>
        </p:nvSpPr>
        <p:spPr>
          <a:xfrm>
            <a:off x="1121833" y="2392363"/>
            <a:ext cx="10566400" cy="347186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成本领先战略（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overall cost leadership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差别化战略（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differentiation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目标集聚战略（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focus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）（集中一点战略）</a:t>
            </a:r>
          </a:p>
          <a:p>
            <a:pPr eaLnBrk="1" hangingPunct="1">
              <a:lnSpc>
                <a:spcPct val="110000"/>
              </a:lnSpc>
            </a:pPr>
            <a:endParaRPr lang="zh-CN" alt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CN" altLang="en-US" sz="2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   </a:t>
            </a: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波特的三种通用战略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310050" y="1357298"/>
            <a:ext cx="4354077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kumimoji="0"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战略需要随机性智慧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19667" y="2565401"/>
            <a:ext cx="10945284" cy="303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dirty="0">
                <a:effectLst/>
                <a:latin typeface="楷体_GB2312" pitchFamily="49" charset="-122"/>
                <a:ea typeface="楷体_GB2312" pitchFamily="49" charset="-122"/>
              </a:rPr>
              <a:t>     </a:t>
            </a:r>
            <a:r>
              <a:rPr kumimoji="0" lang="zh-CN" altLang="en-US" sz="2400" b="1" dirty="0">
                <a:effectLst/>
                <a:latin typeface="楷体_GB2312" pitchFamily="49" charset="-122"/>
                <a:ea typeface="楷体_GB2312" pitchFamily="49" charset="-122"/>
              </a:rPr>
              <a:t>一个经典实验：把同样数量的蜜蜂和苍蝇装进一个玻璃瓶中，把瓶子放平，瓶底靠着窗户，结果会怎样？蜜蜂不停地撞向光明的瓶底，直到筋疲力尽；而苍蝇则会在不到两分钟内，穿过另一端的瓶颈逃之夭夭。</a:t>
            </a:r>
          </a:p>
          <a:p>
            <a:pPr>
              <a:lnSpc>
                <a:spcPct val="120000"/>
              </a:lnSpc>
            </a:pPr>
            <a:r>
              <a:rPr kumimoji="0" lang="zh-CN" altLang="en-US" sz="2400" b="1" dirty="0">
                <a:effectLst/>
                <a:latin typeface="楷体_GB2312" pitchFamily="49" charset="-122"/>
                <a:ea typeface="楷体_GB2312" pitchFamily="49" charset="-122"/>
              </a:rPr>
              <a:t>    蜜蜂的思维是囚室的出口必然在光线最明亮的地方，因此坚持按照这种逻辑行动。而苍蝇对事物的逻辑毫不理会，四下乱飞，结果这些头脑简单的家伙误打误撞地碰上了好运气。</a:t>
            </a:r>
            <a:r>
              <a:rPr kumimoji="0" lang="zh-CN" altLang="en-US" sz="2400" b="1" dirty="0">
                <a:effectLst/>
                <a:latin typeface="Arial" charset="0"/>
                <a:ea typeface="华文新魏" pitchFamily="2" charset="-122"/>
              </a:rPr>
              <a:t>          </a:t>
            </a:r>
            <a:endParaRPr kumimoji="0" lang="zh-CN" altLang="en-US" sz="2400" dirty="0">
              <a:effectLst/>
              <a:latin typeface="Arial" charset="0"/>
            </a:endParaRPr>
          </a:p>
          <a:p>
            <a:pPr>
              <a:lnSpc>
                <a:spcPct val="120000"/>
              </a:lnSpc>
            </a:pPr>
            <a:endParaRPr kumimoji="0" lang="en-US" altLang="zh-CN" b="1" dirty="0"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案例分析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2" grpId="0"/>
      <p:bldP spid="8" grpId="0" bldLvl="0" animBg="1"/>
      <p:bldP spid="1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7051" y="1500174"/>
            <a:ext cx="11233149" cy="4303726"/>
          </a:xfrm>
          <a:noFill/>
          <a:ln/>
        </p:spPr>
        <p:txBody>
          <a:bodyPr/>
          <a:lstStyle/>
          <a:p>
            <a:pPr marL="0" indent="0" algn="just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蜜蜂似乎是有</a:t>
            </a:r>
            <a:r>
              <a:rPr lang="zh-CN" altLang="en-US" sz="2400" b="1" smtClean="0">
                <a:latin typeface="Arial"/>
                <a:ea typeface="楷体_GB2312" pitchFamily="49" charset="-122"/>
              </a:rPr>
              <a:t>“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战略</a:t>
            </a:r>
            <a:r>
              <a:rPr lang="zh-CN" altLang="en-US" sz="2400" b="1" smtClean="0">
                <a:latin typeface="Arial"/>
                <a:ea typeface="楷体_GB2312" pitchFamily="49" charset="-122"/>
              </a:rPr>
              <a:t>”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的，因为它们坚守着一定的</a:t>
            </a:r>
            <a:r>
              <a:rPr lang="zh-CN" altLang="en-US" sz="2400" b="1" smtClean="0">
                <a:latin typeface="Arial"/>
                <a:ea typeface="楷体_GB2312" pitchFamily="49" charset="-122"/>
              </a:rPr>
              <a:t>“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逻辑</a:t>
            </a:r>
            <a:r>
              <a:rPr lang="zh-CN" altLang="en-US" sz="2400" b="1" smtClean="0">
                <a:latin typeface="Arial"/>
                <a:ea typeface="楷体_GB2312" pitchFamily="49" charset="-122"/>
              </a:rPr>
              <a:t>”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，而坚守的结局却是死亡。苍蝇似乎是没有</a:t>
            </a:r>
            <a:r>
              <a:rPr lang="zh-CN" altLang="en-US" sz="2400" b="1" smtClean="0">
                <a:latin typeface="Arial"/>
                <a:ea typeface="楷体_GB2312" pitchFamily="49" charset="-122"/>
              </a:rPr>
              <a:t>“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战略</a:t>
            </a:r>
            <a:r>
              <a:rPr lang="zh-CN" altLang="en-US" sz="2400" b="1" smtClean="0">
                <a:latin typeface="Arial"/>
                <a:ea typeface="楷体_GB2312" pitchFamily="49" charset="-122"/>
              </a:rPr>
              <a:t>”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的，然而它们实践、试错、冒险、即兴发挥都有助于应付变化。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 algn="just"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  战略对于组织来说到底是什么？采用和不采用战略，以及战略管理过程对组织都很重要，因为战略固然确定了方向，但也会像眼罩一样遮住了潜在的危机；战略强调了集体的行动，但行动的过度集体化将导致</a:t>
            </a:r>
            <a:r>
              <a:rPr lang="zh-CN" altLang="en-US" sz="2400" b="1" dirty="0">
                <a:latin typeface="Arial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群体思维</a:t>
            </a:r>
            <a:r>
              <a:rPr lang="zh-CN" altLang="en-US" sz="2400" b="1" dirty="0">
                <a:latin typeface="Arial"/>
                <a:ea typeface="楷体_GB2312" pitchFamily="49" charset="-122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；战略定义了组织，却也容易使组织限于模式化而丧失了整体的丰富性；战略提供了一致性与有序性，却抑制了创造力。</a:t>
            </a:r>
            <a:r>
              <a:rPr lang="zh-CN" altLang="en-US" sz="2400" b="1" dirty="0">
                <a:solidFill>
                  <a:srgbClr val="660033"/>
                </a:solidFill>
              </a:rPr>
              <a:t>   </a:t>
            </a:r>
          </a:p>
          <a:p>
            <a:pPr marL="0" indent="0" algn="just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660033"/>
                </a:solidFill>
              </a:rPr>
              <a:t>      </a:t>
            </a:r>
            <a:endParaRPr lang="zh-CN" altLang="en-US" sz="2400" b="1" dirty="0">
              <a:solidFill>
                <a:srgbClr val="66003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390651" y="5805489"/>
            <a:ext cx="8305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zh-CN" altLang="en-US" sz="2800" b="1">
                <a:effectLst/>
                <a:latin typeface="Arial" charset="0"/>
                <a:ea typeface="华文新魏" pitchFamily="2" charset="-122"/>
              </a:rPr>
              <a:t>讨论：你从本案例中学到了什么？</a:t>
            </a:r>
            <a:endParaRPr kumimoji="0" lang="zh-CN" altLang="en-US" sz="2800" b="1">
              <a:effectLst/>
              <a:latin typeface="楷体_GB2312" pitchFamily="49" charset="-122"/>
              <a:ea typeface="华文新魏" pitchFamily="2" charset="-122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7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735</Words>
  <Application>WPS 演示</Application>
  <PresentationFormat>自定义</PresentationFormat>
  <Paragraphs>71</Paragraphs>
  <Slides>11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Manager>hl81829782</Manager>
  <Company>hl81829782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dreamsummit</cp:lastModifiedBy>
  <cp:revision>1869</cp:revision>
  <dcterms:created xsi:type="dcterms:W3CDTF">2016-01-13T14:39:00Z</dcterms:created>
  <dcterms:modified xsi:type="dcterms:W3CDTF">2017-11-21T11:51:09Z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