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258" r:id="rId3"/>
    <p:sldId id="307" r:id="rId4"/>
    <p:sldId id="421" r:id="rId5"/>
    <p:sldId id="427" r:id="rId6"/>
    <p:sldId id="428" r:id="rId7"/>
    <p:sldId id="429" r:id="rId8"/>
    <p:sldId id="430" r:id="rId9"/>
    <p:sldId id="431" r:id="rId10"/>
    <p:sldId id="432" r:id="rId11"/>
    <p:sldId id="423" r:id="rId12"/>
    <p:sldId id="424" r:id="rId13"/>
    <p:sldId id="418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0848AF"/>
    <a:srgbClr val="FF8500"/>
    <a:srgbClr val="CD1F06"/>
    <a:srgbClr val="CB1003"/>
    <a:srgbClr val="A50021"/>
    <a:srgbClr val="08489B"/>
    <a:srgbClr val="0546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426" y="-150"/>
      </p:cViewPr>
      <p:guideLst>
        <p:guide orient="horz" pos="20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  <a:pPr>
                <a:defRPr/>
              </a:pPr>
              <a:t>2017/11/16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  <a:pPr>
                <a:defRPr/>
              </a:pPr>
              <a:t>2017/11/16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</a:pPr>
            <a:fld id="{26AFC37D-1A47-46BF-A41E-992B02551748}" type="slidenum">
              <a:rPr lang="zh-CN" altLang="en-US" sz="1200">
                <a:latin typeface="Times New Roman" pitchFamily="18" charset="0"/>
              </a:rPr>
              <a:pPr algn="r">
                <a:spcBef>
                  <a:spcPct val="0"/>
                </a:spcBef>
                <a:buClrTx/>
                <a:buSzTx/>
              </a:pPr>
              <a:t>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ln/>
        </p:spPr>
        <p:txBody>
          <a:bodyPr/>
          <a:lstStyle/>
          <a:p>
            <a:pPr eaLnBrk="1" hangingPunct="1"/>
            <a:r>
              <a:rPr lang="zh-CN" altLang="en-US" smtClean="0"/>
              <a:t>建立共同愿景：培养成员对团队的承诺</a:t>
            </a:r>
          </a:p>
          <a:p>
            <a:pPr eaLnBrk="1" hangingPunct="1"/>
            <a:r>
              <a:rPr lang="zh-CN" altLang="en-US" smtClean="0"/>
              <a:t>改善心智模式：专注于以开放式的方式，体认我们认知方面的缺陷</a:t>
            </a:r>
          </a:p>
          <a:p>
            <a:pPr eaLnBrk="1" hangingPunct="1"/>
            <a:r>
              <a:rPr lang="zh-CN" altLang="en-US" smtClean="0"/>
              <a:t>团体学习：发展团体力量，使团体力量超乎个人力量加总和的技术</a:t>
            </a:r>
          </a:p>
          <a:p>
            <a:pPr eaLnBrk="1" hangingPunct="1"/>
            <a:r>
              <a:rPr lang="zh-CN" altLang="en-US" smtClean="0"/>
              <a:t>自我超越：不断反照个人对周围影响的一面镜子，避免陷入“压力</a:t>
            </a:r>
            <a:r>
              <a:rPr lang="en-US" smtClean="0">
                <a:ea typeface="宋体" pitchFamily="2" charset="-122"/>
              </a:rPr>
              <a:t>-</a:t>
            </a:r>
            <a:r>
              <a:rPr lang="zh-CN" altLang="en-US" smtClean="0"/>
              <a:t>反应”式的结构</a:t>
            </a:r>
          </a:p>
          <a:p>
            <a:pPr eaLnBrk="1" hangingPunct="1"/>
            <a:r>
              <a:rPr lang="zh-CN" altLang="en-US" smtClean="0"/>
              <a:t>系统思考：是以一种新的方式使我们重新认识自己与所处的世界：一种心灵的转换，从将自己看作与世界分开，转变为与世界连结，从将问题看作是由“外部”某些人或事所引起的，转变为看到自己的行动如何造成目前的处境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>
          <a:xfrm>
            <a:off x="431801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B962C8B-B14F-4D97-AF65-F5344CB8AC3E}" type="datetime1">
              <a:rPr lang="zh-CN" altLang="en-US"/>
              <a:pPr/>
              <a:t>2017/11/16 Thursday</a:t>
            </a:fld>
            <a:endParaRPr lang="zh-CN" altLang="en-US"/>
          </a:p>
        </p:txBody>
      </p:sp>
      <p:sp>
        <p:nvSpPr>
          <p:cNvPr id="3" name="Rectangle 5"/>
          <p:cNvSpPr>
            <a:spLocks noGrp="1"/>
          </p:cNvSpPr>
          <p:nvPr>
            <p:ph type="ftr" sz="quarter" idx="11"/>
          </p:nvPr>
        </p:nvSpPr>
        <p:spPr>
          <a:xfrm>
            <a:off x="4176184" y="6381750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管理学02----高晓勤</a:t>
            </a:r>
            <a:endParaRPr lang="en-US" altLang="x-none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8784168" y="6381750"/>
            <a:ext cx="3052233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39AD9A9-5EF1-40F1-9188-1B4F0E20521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baoku.com/gif/dongwu/057/web/014an.htm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www.dabaoku.com/gif/dongwu/032/web/005e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7563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解析管理思想</a:t>
            </a: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模块一</a:t>
            </a:r>
            <a:endParaRPr lang="en-US" altLang="zh-CN" sz="40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74340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 defTabSz="912495"/>
            <a:r>
              <a:rPr lang="zh-CN" altLang="en-US" sz="3200" b="1" dirty="0" smtClean="0">
                <a:solidFill>
                  <a:schemeClr val="tx1"/>
                </a:solidFill>
                <a:ea typeface="微软雅黑" panose="020B0503020204020204" pitchFamily="34" charset="-122"/>
              </a:rPr>
              <a:t>学习型组织理论</a:t>
            </a:r>
            <a:endParaRPr lang="zh-CN" altLang="en-US" sz="3200" b="1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Tm="6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5274" y="1643050"/>
            <a:ext cx="11358642" cy="452431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20000"/>
              </a:lnSpc>
            </a:pP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  </a:t>
            </a:r>
            <a:endParaRPr lang="zh-CN" altLang="en-US" sz="2400" dirty="0" smtClean="0">
              <a:cs typeface="宋体" pitchFamily="2" charset="-122"/>
            </a:endParaRPr>
          </a:p>
          <a:p>
            <a:pPr lvl="0" indent="266700" eaLnBrk="0" hangingPunct="0">
              <a:lnSpc>
                <a:spcPct val="120000"/>
              </a:lnSpc>
            </a:pP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  早期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，联想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cs typeface="Times New Roman" pitchFamily="18" charset="0"/>
              </a:rPr>
              <a:t>从与惠普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cs typeface="Times New Roman" pitchFamily="18" charset="0"/>
              </a:rPr>
              <a:t>(HP)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cs typeface="Times New Roman" pitchFamily="18" charset="0"/>
              </a:rPr>
              <a:t>的合作中学习到了市场运作、渠道建设与管理方法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cs typeface="Times New Roman" pitchFamily="18" charset="0"/>
              </a:rPr>
              <a:t>学到了企业管理经验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，对于联想成功地跨越成长中的管理障碍大有裨益；现在，联想积极开展国际、国内技术合作，与计算机界众多知名公司，如英特尔</a:t>
            </a:r>
            <a:r>
              <a:rPr lang="en-US" altLang="zh-CN" sz="2400" dirty="0" smtClean="0">
                <a:latin typeface="宋体" pitchFamily="2" charset="-122"/>
                <a:cs typeface="Times New Roman" pitchFamily="18" charset="0"/>
              </a:rPr>
              <a:t>(Intel)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、微软、惠普、东芝等，保持着良好的合作关系，并从与众多国际大公司的合作中受益匪浅。</a:t>
            </a:r>
            <a:endParaRPr lang="zh-CN" altLang="en-US" sz="2400" dirty="0" smtClean="0">
              <a:cs typeface="宋体" pitchFamily="2" charset="-122"/>
            </a:endParaRPr>
          </a:p>
          <a:p>
            <a:pPr lvl="0" indent="266700" eaLnBrk="0" hangingPunct="0">
              <a:lnSpc>
                <a:spcPct val="120000"/>
              </a:lnSpc>
            </a:pP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  除了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能从合作伙伴那里学到东西之外，联想还是一个非常有心的</a:t>
            </a:r>
            <a:r>
              <a:rPr lang="zh-CN" altLang="en-US" sz="2400" dirty="0" smtClean="0">
                <a:latin typeface="Arial"/>
                <a:cs typeface="Times New Roman" pitchFamily="18" charset="0"/>
              </a:rPr>
              <a:t>“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学习者</a:t>
            </a:r>
            <a:r>
              <a:rPr lang="zh-CN" altLang="en-US" sz="2400" dirty="0" smtClean="0">
                <a:latin typeface="Arial"/>
                <a:cs typeface="Times New Roman" pitchFamily="18" charset="0"/>
              </a:rPr>
              <a:t>”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cs typeface="Times New Roman" pitchFamily="18" charset="0"/>
              </a:rPr>
              <a:t>善于从竞争对手、本行业或其他行业优秀企业以及顾客等各种途径学习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。</a:t>
            </a:r>
            <a:endParaRPr lang="zh-CN" altLang="en-US" sz="2400" dirty="0" smtClean="0">
              <a:cs typeface="宋体" pitchFamily="2" charset="-122"/>
            </a:endParaRPr>
          </a:p>
          <a:p>
            <a:pPr lvl="0" indent="266700" eaLnBrk="0" hangingPunct="0">
              <a:lnSpc>
                <a:spcPct val="120000"/>
              </a:lnSpc>
            </a:pP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  柳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传志有句名言：</a:t>
            </a:r>
            <a:r>
              <a:rPr lang="zh-CN" altLang="en-US" sz="2400" dirty="0" smtClean="0">
                <a:latin typeface="Arial"/>
                <a:cs typeface="Times New Roman" pitchFamily="18" charset="0"/>
              </a:rPr>
              <a:t>“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要想着打，不能蒙着打。</a:t>
            </a:r>
            <a:r>
              <a:rPr lang="zh-CN" altLang="en-US" sz="2400" dirty="0" smtClean="0">
                <a:latin typeface="Arial"/>
                <a:cs typeface="Times New Roman" pitchFamily="18" charset="0"/>
              </a:rPr>
              <a:t>”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这句话的意思是说，要善于总结，善于思考，不能光干不总结</a:t>
            </a:r>
            <a:r>
              <a:rPr lang="zh-CN" altLang="en-US" dirty="0" smtClean="0">
                <a:latin typeface="宋体" pitchFamily="2" charset="-122"/>
                <a:cs typeface="Times New Roman" pitchFamily="18" charset="0"/>
              </a:rPr>
              <a:t>。</a:t>
            </a:r>
            <a:endParaRPr lang="zh-CN" altLang="en-US" dirty="0" smtClean="0">
              <a:cs typeface="宋体" pitchFamily="2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</a:t>
            </a: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组织：联想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325215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7" name="矩形 6"/>
          <p:cNvSpPr/>
          <p:nvPr/>
        </p:nvSpPr>
        <p:spPr>
          <a:xfrm>
            <a:off x="2809852" y="1857364"/>
            <a:ext cx="5643602" cy="29289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C00000"/>
                </a:solidFill>
              </a:rPr>
              <a:t>学习型组织理论的产生、目的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C00000"/>
                </a:solidFill>
              </a:rPr>
              <a:t>五项修炼的具体内容</a:t>
            </a:r>
            <a:endParaRPr lang="zh-CN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en-US" altLang="zh-CN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170021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50903" y="213264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23330" y="2424430"/>
            <a:ext cx="438975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理解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学习型组织理论的基本内容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51538" y="46485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4473" y="3647123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08438" y="2060575"/>
            <a:ext cx="1800225" cy="1728788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438" y="3789363"/>
            <a:ext cx="1800225" cy="1944687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414401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5" name="TextBox 6"/>
          <p:cNvSpPr txBox="1">
            <a:spLocks noChangeArrowheads="1"/>
          </p:cNvSpPr>
          <p:nvPr/>
        </p:nvSpPr>
        <p:spPr bwMode="auto">
          <a:xfrm>
            <a:off x="7582535" y="4077653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能力目标</a:t>
            </a:r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179503" y="162782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582535" y="1595120"/>
            <a:ext cx="2160905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466840" y="504698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能将该理论运用于实践中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advTm="4461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animBg="1"/>
      <p:bldP spid="11283" grpId="0" animBg="1"/>
      <p:bldP spid="11286" grpId="0" bldLvl="0" animBg="1"/>
      <p:bldP spid="13335" grpId="0"/>
      <p:bldP spid="11288" grpId="0" bldLvl="0" animBg="1"/>
      <p:bldP spid="13337" grpId="0"/>
      <p:bldP spid="1333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对角圆角矩形 28"/>
          <p:cNvSpPr/>
          <p:nvPr/>
        </p:nvSpPr>
        <p:spPr bwMode="auto">
          <a:xfrm>
            <a:off x="4800600" y="2491423"/>
            <a:ext cx="4175125" cy="649287"/>
          </a:xfrm>
          <a:custGeom>
            <a:avLst/>
            <a:gdLst>
              <a:gd name="T0" fmla="*/ 4175125 w 4175125"/>
              <a:gd name="T1" fmla="*/ 324644 h 649287"/>
              <a:gd name="T2" fmla="*/ 2087565 w 4175125"/>
              <a:gd name="T3" fmla="*/ 649287 h 649287"/>
              <a:gd name="T4" fmla="*/ 0 w 4175125"/>
              <a:gd name="T5" fmla="*/ 324644 h 649287"/>
              <a:gd name="T6" fmla="*/ 2087565 w 4175125"/>
              <a:gd name="T7" fmla="*/ 0 h 64928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39827 w 4175125"/>
              <a:gd name="T13" fmla="*/ 39827 h 649287"/>
              <a:gd name="T14" fmla="*/ 4135299 w 4175125"/>
              <a:gd name="T15" fmla="*/ 609460 h 6492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75125" h="649287">
                <a:moveTo>
                  <a:pt x="135980" y="0"/>
                </a:moveTo>
                <a:lnTo>
                  <a:pt x="4175125" y="0"/>
                </a:lnTo>
                <a:lnTo>
                  <a:pt x="4175125" y="513307"/>
                </a:lnTo>
                <a:cubicBezTo>
                  <a:pt x="4175125" y="588406"/>
                  <a:pt x="4114244" y="649286"/>
                  <a:pt x="4039145" y="649287"/>
                </a:cubicBezTo>
                <a:lnTo>
                  <a:pt x="0" y="649287"/>
                </a:lnTo>
                <a:lnTo>
                  <a:pt x="0" y="135980"/>
                </a:lnTo>
                <a:cubicBezTo>
                  <a:pt x="0" y="60880"/>
                  <a:pt x="60880" y="0"/>
                  <a:pt x="135979" y="0"/>
                </a:cubicBezTo>
                <a:close/>
              </a:path>
            </a:pathLst>
          </a:custGeom>
          <a:solidFill>
            <a:srgbClr val="0848AF"/>
          </a:solidFill>
          <a:ln w="25400" cap="flat" cmpd="sng" algn="ctr">
            <a:noFill/>
            <a:prstDash val="solid"/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0" y="0"/>
            <a:ext cx="4008438" cy="6858000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文本框 52"/>
          <p:cNvSpPr txBox="1">
            <a:spLocks noChangeArrowheads="1"/>
          </p:cNvSpPr>
          <p:nvPr/>
        </p:nvSpPr>
        <p:spPr bwMode="auto">
          <a:xfrm>
            <a:off x="1490663" y="1700213"/>
            <a:ext cx="2374900" cy="860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50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71733" y="177927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 学习目标</a:t>
            </a:r>
          </a:p>
        </p:txBody>
      </p:sp>
      <p:sp>
        <p:nvSpPr>
          <p:cNvPr id="11271" name="TextBox 10"/>
          <p:cNvSpPr txBox="1">
            <a:spLocks noChangeArrowheads="1"/>
          </p:cNvSpPr>
          <p:nvPr/>
        </p:nvSpPr>
        <p:spPr bwMode="auto">
          <a:xfrm>
            <a:off x="4971733" y="2560638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 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内容讲授</a:t>
            </a: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415" y="3140710"/>
            <a:ext cx="3556635" cy="2621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4971733" y="3331210"/>
            <a:ext cx="3832225" cy="492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>
            <a:spAutoFit/>
          </a:bodyPr>
          <a:lstStyle/>
          <a:p>
            <a:pPr algn="l"/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</a:rPr>
              <a:t>03    总结</a:t>
            </a:r>
          </a:p>
        </p:txBody>
      </p:sp>
    </p:spTree>
  </p:cSld>
  <p:clrMapOvr>
    <a:masterClrMapping/>
  </p:clrMapOvr>
  <p:transition advTm="5134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4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ldLvl="0" animBg="1"/>
      <p:bldP spid="9218" grpId="0" bldLvl="0" animBg="1"/>
      <p:bldP spid="11268" grpId="0"/>
      <p:bldP spid="11270" grpId="0"/>
      <p:bldP spid="11270" grpId="1"/>
      <p:bldP spid="1127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灯片编号占位符 3"/>
          <p:cNvSpPr txBox="1">
            <a:spLocks noGrp="1" noChangeArrowheads="1"/>
          </p:cNvSpPr>
          <p:nvPr/>
        </p:nvSpPr>
        <p:spPr bwMode="auto">
          <a:xfrm>
            <a:off x="8784168" y="6381750"/>
            <a:ext cx="3052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</a:pPr>
            <a:fld id="{C5058E48-484D-452D-AAA8-7D6D0B7E4F7F}" type="slidenum">
              <a:rPr lang="zh-CN" altLang="en-US" sz="1400"/>
              <a:pPr algn="r">
                <a:spcBef>
                  <a:spcPct val="0"/>
                </a:spcBef>
                <a:buClrTx/>
                <a:buSzTx/>
              </a:pPr>
              <a:t>5</a:t>
            </a:fld>
            <a:endParaRPr lang="en-US" sz="1400"/>
          </a:p>
        </p:txBody>
      </p:sp>
      <p:sp>
        <p:nvSpPr>
          <p:cNvPr id="139269" name="Text Box 2"/>
          <p:cNvSpPr txBox="1">
            <a:spLocks noChangeArrowheads="1"/>
          </p:cNvSpPr>
          <p:nvPr/>
        </p:nvSpPr>
        <p:spPr bwMode="auto">
          <a:xfrm>
            <a:off x="624418" y="2349500"/>
            <a:ext cx="10847916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400" dirty="0"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学习型组织</a:t>
            </a:r>
            <a:r>
              <a:rPr lang="zh-CN" altLang="en-US" sz="2400" dirty="0">
                <a:ea typeface="楷体_GB2312" pitchFamily="49" charset="-122"/>
              </a:rPr>
              <a:t>”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理论是美国麻省理工学院教授彼得</a:t>
            </a:r>
            <a:r>
              <a:rPr lang="en-US" sz="2400" dirty="0">
                <a:ea typeface="楷体_GB2312" pitchFamily="49" charset="-122"/>
              </a:rPr>
              <a:t>·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圣吉在其著作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第五项修炼</a:t>
            </a:r>
            <a:r>
              <a:rPr lang="en-US" sz="2400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中提出来的。这一理论的提出，受到了全世界管理学界的高度重视，许多现代化大企业，乃至其他组织，包括城市，纷纷采用这一理论，努力建成</a:t>
            </a:r>
            <a:r>
              <a:rPr lang="zh-CN" altLang="en-US" sz="2400" dirty="0"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学习型企业</a:t>
            </a:r>
            <a:r>
              <a:rPr lang="zh-CN" altLang="en-US" sz="2400" dirty="0">
                <a:ea typeface="楷体_GB2312" pitchFamily="49" charset="-122"/>
              </a:rPr>
              <a:t>”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400" dirty="0"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学习型城市</a:t>
            </a:r>
            <a:r>
              <a:rPr lang="zh-CN" altLang="en-US" sz="2400" dirty="0">
                <a:ea typeface="楷体_GB2312" pitchFamily="49" charset="-122"/>
              </a:rPr>
              <a:t>“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等。  </a:t>
            </a:r>
          </a:p>
          <a:p>
            <a:pPr>
              <a:spcBef>
                <a:spcPct val="50000"/>
              </a:spcBef>
              <a:buClrTx/>
              <a:buSzTx/>
            </a:pPr>
            <a:endParaRPr lang="zh-CN" altLang="en-US" sz="2400" dirty="0">
              <a:solidFill>
                <a:schemeClr val="hlin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39271" name="Picture 4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527051" y="4724400"/>
            <a:ext cx="14351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72" name="Picture 5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/>
          <a:stretch>
            <a:fillRect/>
          </a:stretch>
        </p:blipFill>
        <p:spPr bwMode="auto">
          <a:xfrm>
            <a:off x="1775885" y="4941889"/>
            <a:ext cx="1322916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73" name="Text Box 6"/>
          <p:cNvSpPr txBox="1">
            <a:spLocks noChangeArrowheads="1"/>
          </p:cNvSpPr>
          <p:nvPr/>
        </p:nvSpPr>
        <p:spPr bwMode="auto">
          <a:xfrm>
            <a:off x="3524232" y="4643446"/>
            <a:ext cx="585681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r>
              <a:rPr lang="zh-CN" altLang="en-US" sz="2800" b="1" dirty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学习速度</a:t>
            </a:r>
            <a:r>
              <a:rPr lang="en-US" sz="2800" b="1" dirty="0" smtClean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&lt; </a:t>
            </a:r>
            <a:r>
              <a:rPr lang="zh-CN" altLang="en-US" sz="2800" b="1" dirty="0" smtClean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变化</a:t>
            </a:r>
            <a:r>
              <a:rPr lang="zh-CN" altLang="en-US" sz="2800" b="1" dirty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速度</a:t>
            </a:r>
            <a:r>
              <a:rPr lang="en-US" sz="2800" b="1" dirty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sz="2800" b="1" dirty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死亡</a:t>
            </a:r>
          </a:p>
        </p:txBody>
      </p:sp>
      <p:pic>
        <p:nvPicPr>
          <p:cNvPr id="139274" name="Picture 7" descr="005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45133" y="5300664"/>
            <a:ext cx="863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275" name="Picture 8" descr="014an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47467" y="5445125"/>
            <a:ext cx="1344084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学习型组织理论的产生</a:t>
            </a:r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灯片编号占位符 5"/>
          <p:cNvSpPr txBox="1">
            <a:spLocks noGrp="1" noChangeArrowheads="1"/>
          </p:cNvSpPr>
          <p:nvPr/>
        </p:nvSpPr>
        <p:spPr bwMode="auto">
          <a:xfrm>
            <a:off x="8784168" y="6381750"/>
            <a:ext cx="3052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  <a:buClrTx/>
              <a:buSzTx/>
            </a:pPr>
            <a:fld id="{E49C5984-89A4-493A-AAB1-43483F198200}" type="slidenum">
              <a:rPr lang="zh-CN" altLang="en-US" sz="1400"/>
              <a:pPr algn="r">
                <a:spcBef>
                  <a:spcPct val="0"/>
                </a:spcBef>
                <a:buClrTx/>
                <a:buSzTx/>
              </a:pPr>
              <a:t>6</a:t>
            </a:fld>
            <a:endParaRPr lang="en-US" sz="1400"/>
          </a:p>
        </p:txBody>
      </p:sp>
      <p:sp>
        <p:nvSpPr>
          <p:cNvPr id="1402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719667" y="2714620"/>
            <a:ext cx="10979151" cy="3186119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400" dirty="0" smtClean="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800" dirty="0" smtClean="0">
                <a:ea typeface="楷体_GB2312" pitchFamily="49" charset="-122"/>
              </a:rPr>
              <a:t>“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学习型组织</a:t>
            </a:r>
            <a:r>
              <a:rPr lang="zh-CN" altLang="en-US" sz="2800" dirty="0" smtClean="0">
                <a:ea typeface="楷体_GB2312" pitchFamily="49" charset="-122"/>
              </a:rPr>
              <a:t>”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就是通过培养弥漫于整个组织的</a:t>
            </a:r>
            <a:r>
              <a:rPr lang="zh-CN" altLang="en-US" sz="2800" b="1" dirty="0" smtClean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学习氛围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，充分发挥组织员工的</a:t>
            </a:r>
            <a:r>
              <a:rPr lang="zh-CN" altLang="en-US" sz="2800" b="1" dirty="0" smtClean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创造性思维能力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而建立起来的一种</a:t>
            </a:r>
            <a:r>
              <a:rPr lang="zh-CN" altLang="en-US" sz="2800" b="1" dirty="0" smtClean="0">
                <a:solidFill>
                  <a:srgbClr val="0848AF"/>
                </a:solidFill>
                <a:latin typeface="楷体_GB2312" pitchFamily="49" charset="-122"/>
                <a:ea typeface="楷体_GB2312" pitchFamily="49" charset="-122"/>
              </a:rPr>
              <a:t>有机的、柔性的、扁平化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的符合人性的持续发展的组织。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400" dirty="0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学习型组织的含义</a:t>
            </a: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build="p" advAuto="0"/>
      <p:bldP spid="10" grpId="0" bldLvl="0" animBg="1"/>
      <p:bldP spid="1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3"/>
          <p:cNvSpPr txBox="1"/>
          <p:nvPr/>
        </p:nvSpPr>
        <p:spPr>
          <a:xfrm>
            <a:off x="1466851" y="4129088"/>
            <a:ext cx="9448800" cy="51911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zh-CN" altLang="en-US" sz="2800" noProof="1"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14500" y="5043488"/>
            <a:ext cx="662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</a:pPr>
            <a:endParaRPr lang="zh-CN" altLang="en-US"/>
          </a:p>
        </p:txBody>
      </p:sp>
      <p:sp>
        <p:nvSpPr>
          <p:cNvPr id="141321" name="Text Box 5"/>
          <p:cNvSpPr txBox="1"/>
          <p:nvPr/>
        </p:nvSpPr>
        <p:spPr>
          <a:xfrm>
            <a:off x="2166910" y="1785926"/>
            <a:ext cx="8001056" cy="44012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noProof="1">
                <a:effectLst>
                  <a:outerShdw blurRad="38100" dist="38100" dir="2700000">
                    <a:srgbClr val="FFFFFF"/>
                  </a:outerShdw>
                </a:effectLst>
                <a:latin typeface="楷体_GB2312" pitchFamily="1" charset="-122"/>
                <a:ea typeface="楷体_GB2312" pitchFamily="1" charset="-122"/>
                <a:cs typeface="+mn-ea"/>
              </a:rPr>
              <a:t>       </a:t>
            </a:r>
            <a:endParaRPr lang="zh-CN" altLang="en-US" sz="2400" noProof="1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noProof="1">
                <a:latin typeface="楷体_GB2312" pitchFamily="1" charset="-122"/>
                <a:ea typeface="楷体_GB2312" pitchFamily="1" charset="-122"/>
                <a:cs typeface="+mn-ea"/>
              </a:rPr>
              <a:t>    工业时代人们工作是为了生存，具有比较浓厚的打工意识。而共同愿景强调将个人的愿景融入到组织的使命中，工作是生命的重要组成部分，企业是实现自己生命价值的平台。 </a:t>
            </a:r>
            <a:endParaRPr lang="zh-CN" altLang="en-US" sz="3200" noProof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学习型组织的目的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页脚占位符 4"/>
          <p:cNvSpPr txBox="1">
            <a:spLocks noGrp="1" noChangeArrowheads="1"/>
          </p:cNvSpPr>
          <p:nvPr/>
        </p:nvSpPr>
        <p:spPr bwMode="auto">
          <a:xfrm>
            <a:off x="4176184" y="638175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zh-CN" altLang="en-US" sz="1400"/>
              <a:t>管理学02----高晓勤</a:t>
            </a:r>
            <a:endParaRPr lang="en-US" sz="1400"/>
          </a:p>
        </p:txBody>
      </p:sp>
      <p:sp>
        <p:nvSpPr>
          <p:cNvPr id="142341" name="AutoShape 2"/>
          <p:cNvSpPr>
            <a:spLocks noChangeArrowheads="1"/>
          </p:cNvSpPr>
          <p:nvPr/>
        </p:nvSpPr>
        <p:spPr bwMode="auto">
          <a:xfrm>
            <a:off x="2832101" y="2895600"/>
            <a:ext cx="6616700" cy="2743200"/>
          </a:xfrm>
          <a:custGeom>
            <a:avLst/>
            <a:gdLst/>
            <a:ahLst/>
            <a:cxnLst>
              <a:cxn ang="0">
                <a:pos x="10800" y="0"/>
              </a:cxn>
              <a:cxn ang="0">
                <a:pos x="6480" y="4320"/>
              </a:cxn>
              <a:cxn ang="0">
                <a:pos x="8640" y="4320"/>
              </a:cxn>
              <a:cxn ang="0">
                <a:pos x="8640" y="8640"/>
              </a:cxn>
              <a:cxn ang="0">
                <a:pos x="4320" y="8640"/>
              </a:cxn>
              <a:cxn ang="0">
                <a:pos x="4320" y="6480"/>
              </a:cxn>
              <a:cxn ang="0">
                <a:pos x="0" y="10800"/>
              </a:cxn>
              <a:cxn ang="0">
                <a:pos x="4320" y="15120"/>
              </a:cxn>
              <a:cxn ang="0">
                <a:pos x="4320" y="12960"/>
              </a:cxn>
              <a:cxn ang="0">
                <a:pos x="8640" y="12960"/>
              </a:cxn>
              <a:cxn ang="0">
                <a:pos x="8640" y="17280"/>
              </a:cxn>
              <a:cxn ang="0">
                <a:pos x="6480" y="17280"/>
              </a:cxn>
              <a:cxn ang="0">
                <a:pos x="10800" y="21600"/>
              </a:cxn>
              <a:cxn ang="0">
                <a:pos x="15120" y="17280"/>
              </a:cxn>
              <a:cxn ang="0">
                <a:pos x="12960" y="17280"/>
              </a:cxn>
              <a:cxn ang="0">
                <a:pos x="12960" y="12960"/>
              </a:cxn>
              <a:cxn ang="0">
                <a:pos x="17280" y="12960"/>
              </a:cxn>
              <a:cxn ang="0">
                <a:pos x="17280" y="15120"/>
              </a:cxn>
              <a:cxn ang="0">
                <a:pos x="21600" y="10800"/>
              </a:cxn>
              <a:cxn ang="0">
                <a:pos x="17280" y="6480"/>
              </a:cxn>
              <a:cxn ang="0">
                <a:pos x="17280" y="8640"/>
              </a:cxn>
              <a:cxn ang="0">
                <a:pos x="12960" y="8640"/>
              </a:cxn>
              <a:cxn ang="0">
                <a:pos x="12960" y="4320"/>
              </a:cxn>
              <a:cxn ang="0">
                <a:pos x="15120" y="4320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600451" y="5562600"/>
            <a:ext cx="4991100" cy="11064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2000">
              <a:solidFill>
                <a:schemeClr val="hlink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改善心智模式</a:t>
            </a:r>
          </a:p>
          <a:p>
            <a:pPr algn="ctr"/>
            <a:r>
              <a:rPr 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Improving Mental Modes</a:t>
            </a:r>
          </a:p>
          <a:p>
            <a:pPr algn="ctr">
              <a:spcBef>
                <a:spcPct val="0"/>
              </a:spcBef>
              <a:buClrTx/>
              <a:buSzTx/>
            </a:pPr>
            <a:endParaRPr lang="zh-CN" altLang="en-US" sz="2400">
              <a:solidFill>
                <a:srgbClr val="8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2345" name="Rectangle 6"/>
          <p:cNvSpPr>
            <a:spLocks noChangeArrowheads="1"/>
          </p:cNvSpPr>
          <p:nvPr/>
        </p:nvSpPr>
        <p:spPr bwMode="auto">
          <a:xfrm>
            <a:off x="334434" y="3716339"/>
            <a:ext cx="2781300" cy="14239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zh-CN" alt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自我超越</a:t>
            </a:r>
          </a:p>
          <a:p>
            <a:pPr algn="ctr">
              <a:spcBef>
                <a:spcPct val="0"/>
              </a:spcBef>
              <a:buClrTx/>
              <a:buSzTx/>
            </a:pPr>
            <a:r>
              <a:rPr lang="en-US" sz="2000">
                <a:solidFill>
                  <a:srgbClr val="8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Personal Mastery</a:t>
            </a:r>
          </a:p>
        </p:txBody>
      </p:sp>
      <p:sp>
        <p:nvSpPr>
          <p:cNvPr id="142346" name="Rectangle 7"/>
          <p:cNvSpPr>
            <a:spLocks noChangeArrowheads="1"/>
          </p:cNvSpPr>
          <p:nvPr/>
        </p:nvSpPr>
        <p:spPr bwMode="auto">
          <a:xfrm>
            <a:off x="9072033" y="3357564"/>
            <a:ext cx="2880784" cy="1290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 sz="2000">
              <a:solidFill>
                <a:schemeClr val="hlink"/>
              </a:solidFill>
              <a:latin typeface="黑体" pitchFamily="49" charset="-122"/>
              <a:ea typeface="黑体" pitchFamily="49" charset="-122"/>
            </a:endParaRPr>
          </a:p>
          <a:p>
            <a:pPr algn="ctr"/>
            <a:r>
              <a:rPr lang="zh-CN" alt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团体学习</a:t>
            </a:r>
          </a:p>
          <a:p>
            <a:pPr algn="ctr"/>
            <a:r>
              <a:rPr 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Team Learning</a:t>
            </a:r>
          </a:p>
          <a:p>
            <a:pPr algn="ctr"/>
            <a:endParaRPr lang="zh-CN" altLang="en-US" sz="2400">
              <a:solidFill>
                <a:srgbClr val="8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2347" name="Rectangle 8"/>
          <p:cNvSpPr>
            <a:spLocks noChangeArrowheads="1"/>
          </p:cNvSpPr>
          <p:nvPr/>
        </p:nvSpPr>
        <p:spPr bwMode="auto">
          <a:xfrm>
            <a:off x="4078817" y="1773239"/>
            <a:ext cx="3937000" cy="9858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建立共同愿景</a:t>
            </a:r>
          </a:p>
          <a:p>
            <a:pPr algn="ctr"/>
            <a:r>
              <a:rPr lang="en-US" sz="20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Building Shared Vision</a:t>
            </a:r>
          </a:p>
        </p:txBody>
      </p:sp>
      <p:sp>
        <p:nvSpPr>
          <p:cNvPr id="142348" name="Oval 9"/>
          <p:cNvSpPr>
            <a:spLocks noChangeArrowheads="1"/>
          </p:cNvSpPr>
          <p:nvPr/>
        </p:nvSpPr>
        <p:spPr bwMode="auto">
          <a:xfrm>
            <a:off x="3759200" y="3505200"/>
            <a:ext cx="4064000" cy="1219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</a:pPr>
            <a:r>
              <a:rPr lang="zh-CN" altLang="en-US" sz="240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系统思考</a:t>
            </a:r>
          </a:p>
          <a:p>
            <a:pPr algn="ctr">
              <a:spcBef>
                <a:spcPct val="0"/>
              </a:spcBef>
              <a:buClrTx/>
              <a:buSzTx/>
            </a:pPr>
            <a:r>
              <a:rPr lang="en-US" sz="2400">
                <a:solidFill>
                  <a:srgbClr val="800000"/>
                </a:solidFill>
                <a:latin typeface="黑体" pitchFamily="49" charset="-122"/>
                <a:ea typeface="黑体" pitchFamily="49" charset="-122"/>
              </a:rPr>
              <a:t>System Thinking</a:t>
            </a:r>
          </a:p>
          <a:p>
            <a:pPr algn="ctr">
              <a:spcBef>
                <a:spcPct val="0"/>
              </a:spcBef>
              <a:buClrTx/>
              <a:buSzTx/>
            </a:pPr>
            <a:endParaRPr lang="zh-CN" altLang="en-US" sz="2400"/>
          </a:p>
        </p:txBody>
      </p:sp>
      <p:sp>
        <p:nvSpPr>
          <p:cNvPr id="1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学习型组织的五项修炼</a:t>
            </a:r>
          </a:p>
        </p:txBody>
      </p:sp>
      <p:sp>
        <p:nvSpPr>
          <p:cNvPr id="21" name="椭圆形标注 20"/>
          <p:cNvSpPr/>
          <p:nvPr/>
        </p:nvSpPr>
        <p:spPr>
          <a:xfrm>
            <a:off x="738150" y="2285992"/>
            <a:ext cx="1571636" cy="142876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noProof="1" smtClean="0">
                <a:solidFill>
                  <a:srgbClr val="C00000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实现内心的渴望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椭圆形标注 21"/>
          <p:cNvSpPr/>
          <p:nvPr/>
        </p:nvSpPr>
        <p:spPr>
          <a:xfrm>
            <a:off x="7596198" y="785794"/>
            <a:ext cx="1571636" cy="142876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打造生命共同体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3" name="椭圆形标注 22"/>
          <p:cNvSpPr/>
          <p:nvPr/>
        </p:nvSpPr>
        <p:spPr>
          <a:xfrm>
            <a:off x="10167966" y="1928802"/>
            <a:ext cx="1571636" cy="1428760"/>
          </a:xfrm>
          <a:prstGeom prst="wedgeEllipse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激发群体智慧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4" name="椭圆形标注 23"/>
          <p:cNvSpPr/>
          <p:nvPr/>
        </p:nvSpPr>
        <p:spPr>
          <a:xfrm>
            <a:off x="8810644" y="4786322"/>
            <a:ext cx="1571636" cy="1428760"/>
          </a:xfrm>
          <a:prstGeom prst="wedgeEllipseCallout">
            <a:avLst>
              <a:gd name="adj1" fmla="val -79938"/>
              <a:gd name="adj2" fmla="val 625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用新的眼光看世界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5" name="椭圆形标注 24"/>
          <p:cNvSpPr/>
          <p:nvPr/>
        </p:nvSpPr>
        <p:spPr>
          <a:xfrm>
            <a:off x="7667636" y="2428868"/>
            <a:ext cx="1571636" cy="1428760"/>
          </a:xfrm>
          <a:prstGeom prst="wedgeEllipseCallout">
            <a:avLst>
              <a:gd name="adj1" fmla="val -69779"/>
              <a:gd name="adj2" fmla="val 7265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C00000"/>
                </a:solidFill>
              </a:rPr>
              <a:t>见树木又见森林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20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23902" y="1785926"/>
            <a:ext cx="10358510" cy="4967514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Times New Roman" pitchFamily="18" charset="0"/>
              </a:rPr>
              <a:t>    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联想集团创建于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1984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年，现已发展成为拥有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19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家国内分公司，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21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家海外分支机构，近千个销售网点，职工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6000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余人，净资产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16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亿元，以联想电脑、电脑主板、系统集成、代理销售、工业投资和科技园区六大支柱产业为主的技工贸一体、多元化发展的大型信息产业集团。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1997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年销售总额达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125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亿元人民币，并在各主要业务领域都取得了显著成绩，其中联想电脑闯入亚太十强排名第五，联想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QDI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主板跻身世界板卡供应第三位，联想系统集成公司成为国内优秀系统集成企业之一。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1995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年至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1997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年连续三年在全国电子百强企业中排名第二，全国高新技术百强企业排名第一。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266700" eaLnBrk="0" hangingPunct="0">
              <a:lnSpc>
                <a:spcPct val="120000"/>
              </a:lnSpc>
            </a:pP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   联想</a:t>
            </a:r>
            <a:r>
              <a:rPr lang="zh-CN" altLang="en-US" sz="2400" dirty="0" smtClean="0">
                <a:latin typeface="宋体" pitchFamily="2" charset="-122"/>
                <a:cs typeface="Times New Roman" pitchFamily="18" charset="0"/>
              </a:rPr>
              <a:t>的成功原因是多方面的，但不可忽视的一点是，联想具有极富特色的组织学习实践，使得联想能顺应环境的变化，及时调整组织结构、管理方式，从而健康成长。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42984"/>
            <a:ext cx="3238500" cy="577850"/>
          </a:xfrm>
          <a:prstGeom prst="rect">
            <a:avLst/>
          </a:prstGeom>
          <a:noFill/>
          <a:ln w="9525">
            <a:solidFill>
              <a:srgbClr val="CCFF33"/>
            </a:solidFill>
            <a:miter lim="800000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33"/>
            </a:extrusionClr>
          </a:sp3d>
        </p:spPr>
        <p:txBody>
          <a:bodyPr>
            <a:flatTx/>
          </a:bodyPr>
          <a:lstStyle>
            <a:lvl1pPr marL="571500" indent="-571500" eaLnBrk="0" hangingPunct="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840105" indent="-29718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32205" indent="-123825" eaLnBrk="0" hangingPunct="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370330" indent="46355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1663700" indent="1651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1209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5781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0353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492500" indent="165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学习型</a:t>
            </a:r>
            <a:r>
              <a:rPr lang="zh-CN" altLang="en-US" dirty="0" smtClean="0">
                <a:solidFill>
                  <a:srgbClr val="000099"/>
                </a:solidFill>
                <a:effectLst/>
                <a:latin typeface="华文中宋" panose="02010600040101010101" pitchFamily="2" charset="-122"/>
              </a:rPr>
              <a:t>组织：联想</a:t>
            </a:r>
            <a:endParaRPr lang="zh-CN" altLang="en-US" dirty="0" smtClean="0">
              <a:solidFill>
                <a:srgbClr val="000099"/>
              </a:solidFill>
              <a:effectLst/>
              <a:latin typeface="华文中宋" panose="02010600040101010101" pitchFamily="2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700</Words>
  <Application>WPS 演示</Application>
  <PresentationFormat>自定义</PresentationFormat>
  <Paragraphs>94</Paragraphs>
  <Slides>13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Manager>hl81829782</Manager>
  <Company>hl81829782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>Administrator</dc:creator>
  <cp:lastModifiedBy>dreamsummit</cp:lastModifiedBy>
  <cp:revision>1866</cp:revision>
  <dcterms:created xsi:type="dcterms:W3CDTF">2016-01-13T14:39:00Z</dcterms:created>
  <dcterms:modified xsi:type="dcterms:W3CDTF">2017-11-16T00:05:54Z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