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360" r:id="rId2"/>
    <p:sldId id="258" r:id="rId3"/>
    <p:sldId id="307" r:id="rId4"/>
    <p:sldId id="421" r:id="rId5"/>
    <p:sldId id="449" r:id="rId6"/>
    <p:sldId id="435" r:id="rId7"/>
    <p:sldId id="436" r:id="rId8"/>
    <p:sldId id="438" r:id="rId9"/>
    <p:sldId id="450" r:id="rId10"/>
    <p:sldId id="451" r:id="rId11"/>
    <p:sldId id="452" r:id="rId12"/>
    <p:sldId id="453" r:id="rId13"/>
    <p:sldId id="454" r:id="rId14"/>
    <p:sldId id="455" r:id="rId15"/>
    <p:sldId id="423" r:id="rId16"/>
    <p:sldId id="424" r:id="rId17"/>
    <p:sldId id="418" r:id="rId18"/>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48AF"/>
    <a:srgbClr val="FF8500"/>
    <a:srgbClr val="3C78CE"/>
    <a:srgbClr val="CD1F06"/>
    <a:srgbClr val="CB1003"/>
    <a:srgbClr val="A50021"/>
    <a:srgbClr val="08489B"/>
    <a:srgbClr val="05468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163" autoAdjust="0"/>
    <p:restoredTop sz="94660"/>
  </p:normalViewPr>
  <p:slideViewPr>
    <p:cSldViewPr>
      <p:cViewPr>
        <p:scale>
          <a:sx n="66" d="100"/>
          <a:sy n="66" d="100"/>
        </p:scale>
        <p:origin x="-426" y="-102"/>
      </p:cViewPr>
      <p:guideLst>
        <p:guide orient="horz" pos="2069"/>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2580" y="-78"/>
      </p:cViewPr>
      <p:guideLst>
        <p:guide orient="horz" pos="2759"/>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spcBef>
                <a:spcPts val="0"/>
              </a:spcBef>
              <a:spcAft>
                <a:spcPts val="0"/>
              </a:spcAft>
              <a:defRPr sz="1200">
                <a:latin typeface="+mn-lt"/>
                <a:ea typeface="+mn-ea"/>
              </a:defRPr>
            </a:lvl1pPr>
          </a:lstStyle>
          <a:p>
            <a:pPr>
              <a:defRPr/>
            </a:pPr>
            <a:fld id="{F4DFFCEE-9117-4569-827D-343A93DDD2D6}" type="datetimeFigureOut">
              <a:rPr lang="zh-CN" altLang="en-US"/>
              <a:pPr>
                <a:defRPr/>
              </a:pPr>
              <a:t>2017/11/18 Saturday</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spcBef>
                <a:spcPts val="0"/>
              </a:spcBef>
              <a:spcAft>
                <a:spcPts val="0"/>
              </a:spcAft>
              <a:defRPr sz="1200">
                <a:latin typeface="+mn-lt"/>
                <a:ea typeface="+mn-ea"/>
              </a:defRPr>
            </a:lvl1pPr>
          </a:lstStyle>
          <a:p>
            <a:pPr>
              <a:defRPr/>
            </a:pPr>
            <a:fld id="{4B9CFCD2-35DB-4E6F-9B70-D2EE67D0E5A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spcBef>
                <a:spcPts val="0"/>
              </a:spcBef>
              <a:spcAft>
                <a:spcPts val="0"/>
              </a:spcAft>
              <a:defRPr sz="1200">
                <a:latin typeface="+mn-lt"/>
                <a:ea typeface="+mn-ea"/>
              </a:defRPr>
            </a:lvl1pPr>
          </a:lstStyle>
          <a:p>
            <a:pPr>
              <a:defRPr/>
            </a:pPr>
            <a:fld id="{10D532F7-9EE9-4116-8F06-B3E96FF78C30}" type="datetimeFigureOut">
              <a:rPr lang="zh-CN" altLang="en-US"/>
              <a:pPr>
                <a:defRPr/>
              </a:pPr>
              <a:t>2017/11/18 Saturday</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spcBef>
                <a:spcPts val="0"/>
              </a:spcBef>
              <a:spcAft>
                <a:spcPts val="0"/>
              </a:spcAft>
              <a:defRPr sz="1200">
                <a:latin typeface="+mn-lt"/>
                <a:ea typeface="+mn-ea"/>
              </a:defRPr>
            </a:lvl1pPr>
          </a:lstStyle>
          <a:p>
            <a:pPr>
              <a:defRPr/>
            </a:pPr>
            <a:fld id="{A069CC9D-01D8-4B68-87F0-663CB8538CB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Rot="1" noChangeAspect="1" noTextEdit="1"/>
          </p:cNvSpPr>
          <p:nvPr>
            <p:ph type="sldImg"/>
          </p:nvPr>
        </p:nvSpPr>
        <p:spPr bwMode="auto">
          <a:noFill/>
          <a:ln>
            <a:solidFill>
              <a:srgbClr val="000000"/>
            </a:solidFill>
            <a:miter lim="800000"/>
          </a:ln>
        </p:spPr>
      </p:sp>
      <p:sp>
        <p:nvSpPr>
          <p:cNvPr id="8194" name="Rectangle 3"/>
          <p:cNvSpPr>
            <a:spLocks noGrp="1"/>
          </p:cNvSpPr>
          <p:nvPr>
            <p:ph type="body" idx="1"/>
          </p:nvPr>
        </p:nvSpPr>
        <p:spPr bwMode="auto">
          <a:noFill/>
        </p:spPr>
        <p:txBody>
          <a:bodyPr wrap="square" numCol="1" anchor="t" anchorCtr="0" compatLnSpc="1"/>
          <a:lstStyle/>
          <a:p>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spect="1" noTextEdit="1"/>
          </p:cNvSpPr>
          <p:nvPr>
            <p:ph type="sldImg"/>
          </p:nvPr>
        </p:nvSpPr>
        <p:spPr bwMode="auto">
          <a:noFill/>
          <a:ln>
            <a:solidFill>
              <a:srgbClr val="000000"/>
            </a:solidFill>
            <a:miter lim="800000"/>
          </a:ln>
        </p:spPr>
      </p:sp>
      <p:sp>
        <p:nvSpPr>
          <p:cNvPr id="10242"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spect="1" noTextEdit="1"/>
          </p:cNvSpPr>
          <p:nvPr>
            <p:ph type="sldImg"/>
          </p:nvPr>
        </p:nvSpPr>
        <p:spPr bwMode="auto">
          <a:noFill/>
          <a:ln>
            <a:solidFill>
              <a:srgbClr val="000000"/>
            </a:solidFill>
            <a:miter lim="800000"/>
          </a:ln>
        </p:spPr>
      </p:sp>
      <p:sp>
        <p:nvSpPr>
          <p:cNvPr id="10242"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spect="1" noTextEdit="1"/>
          </p:cNvSpPr>
          <p:nvPr>
            <p:ph type="sldImg"/>
          </p:nvPr>
        </p:nvSpPr>
        <p:spPr bwMode="auto">
          <a:noFill/>
          <a:ln>
            <a:solidFill>
              <a:srgbClr val="000000"/>
            </a:solidFill>
            <a:miter lim="800000"/>
          </a:ln>
        </p:spPr>
      </p:sp>
      <p:sp>
        <p:nvSpPr>
          <p:cNvPr id="10242"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Rot="1" noChangeAspect="1" noTextEdit="1"/>
          </p:cNvSpPr>
          <p:nvPr>
            <p:ph type="sldImg"/>
          </p:nvPr>
        </p:nvSpPr>
        <p:spPr bwMode="auto">
          <a:noFill/>
          <a:ln>
            <a:solidFill>
              <a:srgbClr val="000000"/>
            </a:solidFill>
            <a:miter lim="800000"/>
          </a:ln>
        </p:spPr>
      </p:sp>
      <p:sp>
        <p:nvSpPr>
          <p:cNvPr id="6146"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节标题">
    <p:bg>
      <p:bgPr>
        <a:solidFill>
          <a:schemeClr val="bg1"/>
        </a:solidFill>
        <a:effectLst/>
      </p:bgPr>
    </p:bg>
    <p:spTree>
      <p:nvGrpSpPr>
        <p:cNvPr id="1" name=""/>
        <p:cNvGrpSpPr/>
        <p:nvPr/>
      </p:nvGrpSpPr>
      <p:grpSpPr>
        <a:xfrm>
          <a:off x="0" y="0"/>
          <a:ext cx="0" cy="0"/>
          <a:chOff x="0" y="0"/>
          <a:chExt cx="0" cy="0"/>
        </a:xfrm>
      </p:grpSpPr>
      <p:pic>
        <p:nvPicPr>
          <p:cNvPr id="3" name="图片 62"/>
          <p:cNvPicPr>
            <a:picLocks noChangeAspect="1"/>
          </p:cNvPicPr>
          <p:nvPr userDrawn="1"/>
        </p:nvPicPr>
        <p:blipFill>
          <a:blip r:embed="rId2">
            <a:lum bright="6000"/>
          </a:blip>
          <a:srcRect t="86078"/>
          <a:stretch>
            <a:fillRect/>
          </a:stretch>
        </p:blipFill>
        <p:spPr bwMode="auto">
          <a:xfrm>
            <a:off x="0" y="6092825"/>
            <a:ext cx="12190413" cy="765175"/>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02167" y="6019800"/>
            <a:ext cx="3052233" cy="476250"/>
          </a:xfrm>
          <a:prstGeom prst="rect">
            <a:avLst/>
          </a:prstGeom>
        </p:spPr>
        <p:txBody>
          <a:bodyPr/>
          <a:lstStyle>
            <a:lvl1pPr>
              <a:defRPr/>
            </a:lvl1pPr>
          </a:lstStyle>
          <a:p>
            <a:endParaRPr lang="en-US" altLang="zh-CN"/>
          </a:p>
        </p:txBody>
      </p:sp>
      <p:sp>
        <p:nvSpPr>
          <p:cNvPr id="3" name="页脚占位符 2"/>
          <p:cNvSpPr>
            <a:spLocks noGrp="1"/>
          </p:cNvSpPr>
          <p:nvPr>
            <p:ph type="ftr" sz="quarter" idx="11"/>
          </p:nvPr>
        </p:nvSpPr>
        <p:spPr>
          <a:xfrm>
            <a:off x="4165600" y="6019800"/>
            <a:ext cx="3860800" cy="476250"/>
          </a:xfrm>
          <a:prstGeom prst="rect">
            <a:avLst/>
          </a:prstGeom>
        </p:spPr>
        <p:txBody>
          <a:bodyPr/>
          <a:lstStyle>
            <a:lvl1pPr>
              <a:defRPr/>
            </a:lvl1pPr>
          </a:lstStyle>
          <a:p>
            <a:r>
              <a:rPr lang="en-US" altLang="zh-CN"/>
              <a:t>中华管理学习网www.100guanli.com</a:t>
            </a:r>
          </a:p>
        </p:txBody>
      </p:sp>
      <p:sp>
        <p:nvSpPr>
          <p:cNvPr id="4" name="灯片编号占位符 3"/>
          <p:cNvSpPr>
            <a:spLocks noGrp="1"/>
          </p:cNvSpPr>
          <p:nvPr>
            <p:ph type="sldNum" sz="quarter" idx="12"/>
          </p:nvPr>
        </p:nvSpPr>
        <p:spPr>
          <a:xfrm>
            <a:off x="8737601" y="6019800"/>
            <a:ext cx="3052233" cy="476250"/>
          </a:xfrm>
          <a:prstGeom prst="rect">
            <a:avLst/>
          </a:prstGeom>
        </p:spPr>
        <p:txBody>
          <a:bodyPr/>
          <a:lstStyle>
            <a:lvl1pPr>
              <a:defRPr/>
            </a:lvl1pPr>
          </a:lstStyle>
          <a:p>
            <a:fld id="{17BF83E4-4A3B-4B4F-BC44-3AC14AB5972C}"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ClipArt">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402167" y="685800"/>
            <a:ext cx="11387667" cy="1143000"/>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06401" y="1981200"/>
            <a:ext cx="5592233" cy="3886200"/>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剪贴画占位符 3"/>
          <p:cNvSpPr>
            <a:spLocks noGrp="1"/>
          </p:cNvSpPr>
          <p:nvPr>
            <p:ph type="clipArt" sz="half" idx="2"/>
          </p:nvPr>
        </p:nvSpPr>
        <p:spPr>
          <a:xfrm>
            <a:off x="6201834" y="1981200"/>
            <a:ext cx="5592233" cy="3886200"/>
          </a:xfrm>
          <a:prstGeom prst="rect">
            <a:avLst/>
          </a:prstGeom>
        </p:spPr>
        <p:txBody>
          <a:bodyPr/>
          <a:lstStyle/>
          <a:p>
            <a:endParaRPr lang="zh-CN" altLang="en-US"/>
          </a:p>
        </p:txBody>
      </p:sp>
      <p:sp>
        <p:nvSpPr>
          <p:cNvPr id="5" name="日期占位符 4"/>
          <p:cNvSpPr>
            <a:spLocks noGrp="1"/>
          </p:cNvSpPr>
          <p:nvPr>
            <p:ph type="dt" sz="half" idx="10"/>
          </p:nvPr>
        </p:nvSpPr>
        <p:spPr>
          <a:xfrm>
            <a:off x="402167" y="6019800"/>
            <a:ext cx="3052233" cy="476250"/>
          </a:xfrm>
          <a:prstGeom prst="rect">
            <a:avLst/>
          </a:prstGeom>
        </p:spPr>
        <p:txBody>
          <a:bodyPr/>
          <a:lstStyle>
            <a:lvl1pPr>
              <a:defRPr/>
            </a:lvl1pPr>
          </a:lstStyle>
          <a:p>
            <a:endParaRPr lang="en-US" altLang="zh-CN"/>
          </a:p>
        </p:txBody>
      </p:sp>
      <p:sp>
        <p:nvSpPr>
          <p:cNvPr id="6" name="页脚占位符 5"/>
          <p:cNvSpPr>
            <a:spLocks noGrp="1"/>
          </p:cNvSpPr>
          <p:nvPr>
            <p:ph type="ftr" sz="quarter" idx="11"/>
          </p:nvPr>
        </p:nvSpPr>
        <p:spPr>
          <a:xfrm>
            <a:off x="4165600" y="6019800"/>
            <a:ext cx="3860800" cy="476250"/>
          </a:xfrm>
          <a:prstGeom prst="rect">
            <a:avLst/>
          </a:prstGeom>
        </p:spPr>
        <p:txBody>
          <a:bodyPr/>
          <a:lstStyle>
            <a:lvl1pPr>
              <a:defRPr/>
            </a:lvl1pPr>
          </a:lstStyle>
          <a:p>
            <a:r>
              <a:rPr lang="en-US" altLang="zh-CN"/>
              <a:t>中华管理学习网www.100guanli.com</a:t>
            </a:r>
          </a:p>
        </p:txBody>
      </p:sp>
      <p:sp>
        <p:nvSpPr>
          <p:cNvPr id="7" name="灯片编号占位符 6"/>
          <p:cNvSpPr>
            <a:spLocks noGrp="1"/>
          </p:cNvSpPr>
          <p:nvPr>
            <p:ph type="sldNum" sz="quarter" idx="12"/>
          </p:nvPr>
        </p:nvSpPr>
        <p:spPr>
          <a:xfrm>
            <a:off x="8737601" y="6019800"/>
            <a:ext cx="3052233" cy="476250"/>
          </a:xfrm>
          <a:prstGeom prst="rect">
            <a:avLst/>
          </a:prstGeom>
        </p:spPr>
        <p:txBody>
          <a:bodyPr/>
          <a:lstStyle>
            <a:lvl1pPr>
              <a:defRPr/>
            </a:lvl1pPr>
          </a:lstStyle>
          <a:p>
            <a:fld id="{A9F512C7-D6DA-4585-9B37-D132780FAE87}"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02167" y="685800"/>
            <a:ext cx="11387667"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06400" y="1981200"/>
            <a:ext cx="11387667" cy="3886200"/>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02167" y="6019800"/>
            <a:ext cx="3052233" cy="476250"/>
          </a:xfrm>
          <a:prstGeom prst="rect">
            <a:avLst/>
          </a:prstGeom>
        </p:spPr>
        <p:txBody>
          <a:bodyPr/>
          <a:lstStyle>
            <a:lvl1pPr>
              <a:defRPr/>
            </a:lvl1pPr>
          </a:lstStyle>
          <a:p>
            <a:endParaRPr lang="en-US" altLang="zh-CN"/>
          </a:p>
        </p:txBody>
      </p:sp>
      <p:sp>
        <p:nvSpPr>
          <p:cNvPr id="5" name="页脚占位符 4"/>
          <p:cNvSpPr>
            <a:spLocks noGrp="1"/>
          </p:cNvSpPr>
          <p:nvPr>
            <p:ph type="ftr" sz="quarter" idx="11"/>
          </p:nvPr>
        </p:nvSpPr>
        <p:spPr>
          <a:xfrm>
            <a:off x="4165600" y="6019800"/>
            <a:ext cx="3860800" cy="476250"/>
          </a:xfrm>
          <a:prstGeom prst="rect">
            <a:avLst/>
          </a:prstGeom>
        </p:spPr>
        <p:txBody>
          <a:bodyPr/>
          <a:lstStyle>
            <a:lvl1pPr>
              <a:defRPr/>
            </a:lvl1pPr>
          </a:lstStyle>
          <a:p>
            <a:r>
              <a:rPr lang="en-US" altLang="zh-CN"/>
              <a:t>中华管理学习网www.100guanli.com</a:t>
            </a:r>
          </a:p>
        </p:txBody>
      </p:sp>
      <p:sp>
        <p:nvSpPr>
          <p:cNvPr id="6" name="灯片编号占位符 5"/>
          <p:cNvSpPr>
            <a:spLocks noGrp="1"/>
          </p:cNvSpPr>
          <p:nvPr>
            <p:ph type="sldNum" sz="quarter" idx="12"/>
          </p:nvPr>
        </p:nvSpPr>
        <p:spPr>
          <a:xfrm>
            <a:off x="8737601" y="6019800"/>
            <a:ext cx="3052233" cy="476250"/>
          </a:xfrm>
          <a:prstGeom prst="rect">
            <a:avLst/>
          </a:prstGeom>
        </p:spPr>
        <p:txBody>
          <a:bodyPr/>
          <a:lstStyle>
            <a:lvl1pPr>
              <a:defRPr/>
            </a:lvl1pPr>
          </a:lstStyle>
          <a:p>
            <a:fld id="{5372AC05-9983-4231-8EAF-161454801354}"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UpDiag">
          <a:fgClr>
            <a:schemeClr val="tx2">
              <a:lumMod val="20000"/>
              <a:lumOff val="80000"/>
            </a:schemeClr>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rtl="0" eaLnBrk="0" fontAlgn="base" hangingPunct="0">
        <a:spcBef>
          <a:spcPct val="0"/>
        </a:spcBef>
        <a:spcAft>
          <a:spcPct val="0"/>
        </a:spcAft>
        <a:defRPr sz="4400" kern="1200">
          <a:solidFill>
            <a:schemeClr val="tx1"/>
          </a:solidFill>
          <a:latin typeface="Arial" panose="020B0604020202020204" pitchFamily="34" charset="0"/>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9" name="矩形 1"/>
          <p:cNvSpPr>
            <a:spLocks noChangeArrowheads="1"/>
          </p:cNvSpPr>
          <p:nvPr/>
        </p:nvSpPr>
        <p:spPr bwMode="auto">
          <a:xfrm>
            <a:off x="1539875" y="976313"/>
            <a:ext cx="2141538" cy="741362"/>
          </a:xfrm>
          <a:prstGeom prst="rect">
            <a:avLst/>
          </a:prstGeom>
          <a:solidFill>
            <a:srgbClr val="0848AF"/>
          </a:solidFill>
          <a:ln w="25400" algn="ctr">
            <a:noFill/>
            <a:miter lim="800000"/>
          </a:ln>
        </p:spPr>
        <p:txBody>
          <a:bodyPr anchor="ctr"/>
          <a:lstStyle/>
          <a:p>
            <a:pPr algn="ctr"/>
            <a:endParaRPr lang="zh-CN" altLang="en-US">
              <a:solidFill>
                <a:srgbClr val="FFFFFF"/>
              </a:solidFill>
            </a:endParaRPr>
          </a:p>
        </p:txBody>
      </p:sp>
      <p:pic>
        <p:nvPicPr>
          <p:cNvPr id="6169" name="Picture 23" descr="111"/>
          <p:cNvPicPr>
            <a:picLocks noChangeAspect="1" noChangeArrowheads="1"/>
          </p:cNvPicPr>
          <p:nvPr/>
        </p:nvPicPr>
        <p:blipFill>
          <a:blip r:embed="rId3"/>
          <a:srcRect/>
          <a:stretch>
            <a:fillRect/>
          </a:stretch>
        </p:blipFill>
        <p:spPr bwMode="auto">
          <a:xfrm>
            <a:off x="0" y="1809750"/>
            <a:ext cx="6921500" cy="4859338"/>
          </a:xfrm>
          <a:prstGeom prst="rect">
            <a:avLst/>
          </a:prstGeom>
          <a:noFill/>
          <a:ln w="9525">
            <a:noFill/>
            <a:miter lim="800000"/>
            <a:headEnd/>
            <a:tailEnd/>
          </a:ln>
        </p:spPr>
      </p:pic>
      <p:sp>
        <p:nvSpPr>
          <p:cNvPr id="7171" name="矩形 1"/>
          <p:cNvSpPr>
            <a:spLocks noChangeArrowheads="1"/>
          </p:cNvSpPr>
          <p:nvPr/>
        </p:nvSpPr>
        <p:spPr bwMode="auto">
          <a:xfrm>
            <a:off x="6527799" y="944222"/>
            <a:ext cx="5178425" cy="5026025"/>
          </a:xfrm>
          <a:prstGeom prst="rect">
            <a:avLst/>
          </a:prstGeom>
          <a:solidFill>
            <a:srgbClr val="0848AF"/>
          </a:solidFill>
          <a:ln w="25400" algn="ctr">
            <a:solidFill>
              <a:schemeClr val="bg1"/>
            </a:solidFill>
            <a:miter lim="800000"/>
          </a:ln>
        </p:spPr>
        <p:txBody>
          <a:bodyPr anchor="ctr"/>
          <a:lstStyle/>
          <a:p>
            <a:pPr algn="ctr"/>
            <a:endParaRPr lang="zh-CN" altLang="en-US">
              <a:solidFill>
                <a:srgbClr val="FFFFFF"/>
              </a:solidFill>
            </a:endParaRPr>
          </a:p>
        </p:txBody>
      </p:sp>
      <p:sp>
        <p:nvSpPr>
          <p:cNvPr id="16397" name="文本框 7"/>
          <p:cNvSpPr txBox="1">
            <a:spLocks noChangeArrowheads="1"/>
          </p:cNvSpPr>
          <p:nvPr/>
        </p:nvSpPr>
        <p:spPr bwMode="auto">
          <a:xfrm>
            <a:off x="1391920" y="993140"/>
            <a:ext cx="2289810" cy="706755"/>
          </a:xfrm>
          <a:prstGeom prst="rect">
            <a:avLst/>
          </a:prstGeom>
          <a:noFill/>
          <a:ln w="9525">
            <a:noFill/>
            <a:miter lim="800000"/>
          </a:ln>
        </p:spPr>
        <p:txBody>
          <a:bodyPr wrap="square">
            <a:spAutoFit/>
          </a:bodyPr>
          <a:lstStyle/>
          <a:p>
            <a:pPr algn="just"/>
            <a:r>
              <a:rPr lang="en-US" altLang="zh-CN" sz="4000" dirty="0" smtClean="0">
                <a:solidFill>
                  <a:schemeClr val="bg1"/>
                </a:solidFill>
                <a:latin typeface="方正正大黑简体" pitchFamily="2" charset="-122"/>
                <a:ea typeface="方正正大黑简体" pitchFamily="2" charset="-122"/>
              </a:rPr>
              <a:t> </a:t>
            </a:r>
            <a:r>
              <a:rPr lang="zh-CN" altLang="en-US" sz="2800" dirty="0" smtClean="0">
                <a:solidFill>
                  <a:schemeClr val="bg1"/>
                </a:solidFill>
                <a:latin typeface="方正正大黑简体" pitchFamily="2" charset="-122"/>
                <a:ea typeface="方正正大黑简体" pitchFamily="2" charset="-122"/>
              </a:rPr>
              <a:t>知识点位置</a:t>
            </a:r>
          </a:p>
        </p:txBody>
      </p:sp>
      <p:sp>
        <p:nvSpPr>
          <p:cNvPr id="16398" name="Rectangle 31"/>
          <p:cNvSpPr>
            <a:spLocks noChangeArrowheads="1"/>
          </p:cNvSpPr>
          <p:nvPr/>
        </p:nvSpPr>
        <p:spPr bwMode="auto">
          <a:xfrm>
            <a:off x="6958294" y="1703288"/>
            <a:ext cx="3475631" cy="553998"/>
          </a:xfrm>
          <a:prstGeom prst="rect">
            <a:avLst/>
          </a:prstGeom>
          <a:noFill/>
          <a:ln w="9525">
            <a:noFill/>
            <a:miter lim="800000"/>
          </a:ln>
        </p:spPr>
        <p:txBody>
          <a:bodyPr wrap="none">
            <a:spAutoFit/>
          </a:bodyPr>
          <a:lstStyle/>
          <a:p>
            <a:r>
              <a:rPr lang="zh-CN" altLang="en-US" sz="3000" dirty="0" smtClean="0">
                <a:solidFill>
                  <a:schemeClr val="bg1"/>
                </a:solidFill>
                <a:ea typeface="方正兰亭大黑_GBK" pitchFamily="2" charset="-122"/>
              </a:rPr>
              <a:t>任务</a:t>
            </a:r>
            <a:r>
              <a:rPr lang="en-US" altLang="zh-CN" sz="3000" dirty="0" smtClean="0">
                <a:solidFill>
                  <a:schemeClr val="bg1"/>
                </a:solidFill>
                <a:ea typeface="方正兰亭大黑_GBK" pitchFamily="2" charset="-122"/>
              </a:rPr>
              <a:t>2</a:t>
            </a:r>
            <a:r>
              <a:rPr lang="zh-CN" altLang="en-US" sz="3000" dirty="0" smtClean="0">
                <a:solidFill>
                  <a:schemeClr val="bg1"/>
                </a:solidFill>
                <a:ea typeface="方正兰亭大黑_GBK" pitchFamily="2" charset="-122"/>
              </a:rPr>
              <a:t>解析管理思想</a:t>
            </a:r>
          </a:p>
        </p:txBody>
      </p:sp>
      <p:sp>
        <p:nvSpPr>
          <p:cNvPr id="68625" name="Rectangle 201"/>
          <p:cNvSpPr>
            <a:spLocks noChangeArrowheads="1"/>
          </p:cNvSpPr>
          <p:nvPr/>
        </p:nvSpPr>
        <p:spPr bwMode="auto">
          <a:xfrm>
            <a:off x="6948488" y="2486025"/>
            <a:ext cx="3044825" cy="74613"/>
          </a:xfrm>
          <a:prstGeom prst="rect">
            <a:avLst/>
          </a:prstGeom>
          <a:solidFill>
            <a:schemeClr val="bg1"/>
          </a:solidFill>
          <a:ln w="12700" algn="ctr">
            <a:noFill/>
            <a:miter lim="800000"/>
          </a:ln>
        </p:spPr>
        <p:txBody>
          <a:bodyPr anchor="ctr"/>
          <a:lstStyle/>
          <a:p>
            <a:pPr algn="ctr"/>
            <a:endParaRPr lang="id-ID" altLang="zh-CN">
              <a:solidFill>
                <a:schemeClr val="bg1"/>
              </a:solidFill>
            </a:endParaRPr>
          </a:p>
        </p:txBody>
      </p:sp>
      <p:sp>
        <p:nvSpPr>
          <p:cNvPr id="68626" name="Rectangle 203"/>
          <p:cNvSpPr>
            <a:spLocks noChangeArrowheads="1"/>
          </p:cNvSpPr>
          <p:nvPr/>
        </p:nvSpPr>
        <p:spPr bwMode="auto">
          <a:xfrm>
            <a:off x="7405688" y="2486025"/>
            <a:ext cx="3051175" cy="74613"/>
          </a:xfrm>
          <a:prstGeom prst="rect">
            <a:avLst/>
          </a:prstGeom>
          <a:solidFill>
            <a:schemeClr val="bg1"/>
          </a:solidFill>
          <a:ln w="12700" algn="ctr">
            <a:noFill/>
            <a:miter lim="800000"/>
          </a:ln>
        </p:spPr>
        <p:txBody>
          <a:bodyPr anchor="ctr"/>
          <a:lstStyle/>
          <a:p>
            <a:pPr algn="ctr"/>
            <a:endParaRPr lang="id-ID" altLang="zh-CN">
              <a:solidFill>
                <a:schemeClr val="bg1"/>
              </a:solidFill>
            </a:endParaRPr>
          </a:p>
        </p:txBody>
      </p:sp>
      <p:sp>
        <p:nvSpPr>
          <p:cNvPr id="68627" name="Rectangle 12"/>
          <p:cNvSpPr>
            <a:spLocks noChangeArrowheads="1"/>
          </p:cNvSpPr>
          <p:nvPr/>
        </p:nvSpPr>
        <p:spPr bwMode="auto">
          <a:xfrm>
            <a:off x="7862888" y="2486025"/>
            <a:ext cx="3436937" cy="74613"/>
          </a:xfrm>
          <a:prstGeom prst="rect">
            <a:avLst/>
          </a:prstGeom>
          <a:solidFill>
            <a:schemeClr val="bg1"/>
          </a:solidFill>
          <a:ln w="12700" algn="ctr">
            <a:noFill/>
            <a:miter lim="800000"/>
          </a:ln>
        </p:spPr>
        <p:txBody>
          <a:bodyPr anchor="ctr"/>
          <a:lstStyle/>
          <a:p>
            <a:pPr algn="ctr"/>
            <a:endParaRPr lang="id-ID" altLang="zh-CN">
              <a:solidFill>
                <a:schemeClr val="bg1"/>
              </a:solidFill>
            </a:endParaRPr>
          </a:p>
        </p:txBody>
      </p:sp>
      <p:sp>
        <p:nvSpPr>
          <p:cNvPr id="7180" name="燕尾形 9"/>
          <p:cNvSpPr>
            <a:spLocks noChangeArrowheads="1"/>
          </p:cNvSpPr>
          <p:nvPr/>
        </p:nvSpPr>
        <p:spPr bwMode="auto">
          <a:xfrm>
            <a:off x="623888" y="996950"/>
            <a:ext cx="474662" cy="714375"/>
          </a:xfrm>
          <a:prstGeom prst="chevron">
            <a:avLst>
              <a:gd name="adj" fmla="val 50000"/>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7181" name="燕尾形 9"/>
          <p:cNvSpPr>
            <a:spLocks noChangeArrowheads="1"/>
          </p:cNvSpPr>
          <p:nvPr/>
        </p:nvSpPr>
        <p:spPr bwMode="auto">
          <a:xfrm>
            <a:off x="1017588" y="996950"/>
            <a:ext cx="474662" cy="714375"/>
          </a:xfrm>
          <a:prstGeom prst="chevron">
            <a:avLst>
              <a:gd name="adj" fmla="val 50000"/>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7182" name="燕尾形 9"/>
          <p:cNvSpPr>
            <a:spLocks noChangeArrowheads="1"/>
          </p:cNvSpPr>
          <p:nvPr/>
        </p:nvSpPr>
        <p:spPr bwMode="auto">
          <a:xfrm rot="10800000">
            <a:off x="3754438" y="996950"/>
            <a:ext cx="474662" cy="714375"/>
          </a:xfrm>
          <a:prstGeom prst="chevron">
            <a:avLst>
              <a:gd name="adj" fmla="val 50000"/>
            </a:avLst>
          </a:prstGeom>
          <a:solidFill>
            <a:srgbClr val="0848AF"/>
          </a:solidFill>
          <a:ln w="3175" algn="ctr">
            <a:noFill/>
            <a:miter lim="800000"/>
          </a:ln>
        </p:spPr>
        <p:txBody>
          <a:bodyPr rot="10800000" anchor="ctr"/>
          <a:lstStyle/>
          <a:p>
            <a:pPr algn="ctr"/>
            <a:endParaRPr lang="zh-CN" altLang="en-US">
              <a:solidFill>
                <a:srgbClr val="FFFFFF"/>
              </a:solidFill>
              <a:latin typeface="Calibri" panose="020F0502020204030204" pitchFamily="34" charset="0"/>
            </a:endParaRPr>
          </a:p>
        </p:txBody>
      </p:sp>
      <p:sp>
        <p:nvSpPr>
          <p:cNvPr id="7183" name="燕尾形 9"/>
          <p:cNvSpPr>
            <a:spLocks noChangeArrowheads="1"/>
          </p:cNvSpPr>
          <p:nvPr/>
        </p:nvSpPr>
        <p:spPr bwMode="auto">
          <a:xfrm rot="10800000">
            <a:off x="4114800" y="996950"/>
            <a:ext cx="474663" cy="714375"/>
          </a:xfrm>
          <a:prstGeom prst="chevron">
            <a:avLst>
              <a:gd name="adj" fmla="val 50000"/>
            </a:avLst>
          </a:prstGeom>
          <a:solidFill>
            <a:srgbClr val="0848AF"/>
          </a:solidFill>
          <a:ln w="3175" algn="ctr">
            <a:noFill/>
            <a:miter lim="800000"/>
          </a:ln>
        </p:spPr>
        <p:txBody>
          <a:bodyPr rot="10800000" anchor="ctr"/>
          <a:lstStyle/>
          <a:p>
            <a:pPr algn="ctr"/>
            <a:endParaRPr lang="zh-CN" altLang="en-US">
              <a:solidFill>
                <a:srgbClr val="FFFFFF"/>
              </a:solidFill>
              <a:latin typeface="Calibri" panose="020F0502020204030204" pitchFamily="34" charset="0"/>
            </a:endParaRPr>
          </a:p>
        </p:txBody>
      </p:sp>
      <p:sp>
        <p:nvSpPr>
          <p:cNvPr id="25622" name="椭圆 80"/>
          <p:cNvSpPr>
            <a:spLocks noChangeArrowheads="1"/>
          </p:cNvSpPr>
          <p:nvPr/>
        </p:nvSpPr>
        <p:spPr bwMode="auto">
          <a:xfrm>
            <a:off x="1726565" y="2485708"/>
            <a:ext cx="3160713" cy="3160712"/>
          </a:xfrm>
          <a:prstGeom prst="ellipse">
            <a:avLst/>
          </a:prstGeom>
          <a:solidFill>
            <a:srgbClr val="0848AF"/>
          </a:solidFill>
          <a:ln w="12700" algn="ctr">
            <a:solidFill>
              <a:schemeClr val="bg1"/>
            </a:solidFill>
            <a:miter lim="800000"/>
          </a:ln>
        </p:spPr>
        <p:txBody>
          <a:bodyPr anchor="ctr"/>
          <a:lstStyle/>
          <a:p>
            <a:pPr algn="ctr" defTabSz="912495"/>
            <a:r>
              <a:rPr lang="zh-CN" altLang="en-US" sz="4000" dirty="0" smtClean="0">
                <a:solidFill>
                  <a:srgbClr val="FFFFFF"/>
                </a:solidFill>
                <a:latin typeface="微软雅黑" panose="020B0503020204020204" pitchFamily="34" charset="-122"/>
                <a:ea typeface="微软雅黑" panose="020B0503020204020204" pitchFamily="34" charset="-122"/>
              </a:rPr>
              <a:t>模块一</a:t>
            </a:r>
            <a:endParaRPr lang="en-US" altLang="zh-CN" sz="4000" dirty="0" smtClean="0">
              <a:solidFill>
                <a:srgbClr val="FFFFFF"/>
              </a:solidFill>
              <a:latin typeface="微软雅黑" panose="020B0503020204020204" pitchFamily="34" charset="-122"/>
              <a:ea typeface="微软雅黑" panose="020B0503020204020204" pitchFamily="34" charset="-122"/>
            </a:endParaRPr>
          </a:p>
          <a:p>
            <a:pPr algn="ctr" defTabSz="912495"/>
            <a:r>
              <a:rPr lang="zh-CN" altLang="en-US" sz="4000" dirty="0" smtClean="0">
                <a:solidFill>
                  <a:srgbClr val="FFFFFF"/>
                </a:solidFill>
                <a:latin typeface="微软雅黑" panose="020B0503020204020204" pitchFamily="34" charset="-122"/>
                <a:ea typeface="微软雅黑" panose="020B0503020204020204" pitchFamily="34" charset="-122"/>
              </a:rPr>
              <a:t>管理认知</a:t>
            </a:r>
            <a:endParaRPr lang="zh-CN" altLang="en-US" sz="4000" dirty="0">
              <a:solidFill>
                <a:srgbClr val="FFFFFF"/>
              </a:solidFill>
              <a:latin typeface="微软雅黑" panose="020B0503020204020204" pitchFamily="34" charset="-122"/>
              <a:ea typeface="微软雅黑" panose="020B0503020204020204" pitchFamily="34" charset="-122"/>
            </a:endParaRPr>
          </a:p>
        </p:txBody>
      </p:sp>
      <p:sp>
        <p:nvSpPr>
          <p:cNvPr id="29732" name="六边形 6"/>
          <p:cNvSpPr>
            <a:spLocks noChangeArrowheads="1"/>
          </p:cNvSpPr>
          <p:nvPr/>
        </p:nvSpPr>
        <p:spPr bwMode="auto">
          <a:xfrm>
            <a:off x="8173720" y="2974340"/>
            <a:ext cx="2283460" cy="1591945"/>
          </a:xfrm>
          <a:prstGeom prst="hexagon">
            <a:avLst>
              <a:gd name="adj" fmla="val 24998"/>
              <a:gd name="vf" fmla="val 115470"/>
            </a:avLst>
          </a:prstGeom>
          <a:solidFill>
            <a:schemeClr val="bg1"/>
          </a:solidFill>
          <a:ln w="25400" algn="ctr">
            <a:noFill/>
            <a:miter lim="800000"/>
          </a:ln>
        </p:spPr>
        <p:txBody>
          <a:bodyPr anchor="ctr"/>
          <a:lstStyle/>
          <a:p>
            <a:pPr algn="ctr" defTabSz="912495"/>
            <a:r>
              <a:rPr lang="zh-CN" altLang="en-US" sz="3200" b="1" dirty="0" smtClean="0">
                <a:solidFill>
                  <a:schemeClr val="tx1"/>
                </a:solidFill>
                <a:ea typeface="微软雅黑" panose="020B0503020204020204" pitchFamily="34" charset="-122"/>
              </a:rPr>
              <a:t>人际关系学说</a:t>
            </a:r>
            <a:endParaRPr lang="zh-CN" altLang="en-US" sz="3200" b="1" dirty="0">
              <a:solidFill>
                <a:schemeClr val="tx1"/>
              </a:solidFill>
              <a:ea typeface="微软雅黑" panose="020B0503020204020204" pitchFamily="34" charset="-122"/>
            </a:endParaRPr>
          </a:p>
        </p:txBody>
      </p:sp>
    </p:spTree>
  </p:cSld>
  <p:clrMapOvr>
    <a:masterClrMapping/>
  </p:clrMapOvr>
  <p:transition advTm="6177">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7169"/>
                                        </p:tgtEl>
                                        <p:attrNameLst>
                                          <p:attrName>style.visibility</p:attrName>
                                        </p:attrNameLst>
                                      </p:cBhvr>
                                      <p:to>
                                        <p:strVal val="visible"/>
                                      </p:to>
                                    </p:set>
                                    <p:animEffect transition="in" filter="slide(fromLeft)">
                                      <p:cBhvr>
                                        <p:cTn id="7" dur="500"/>
                                        <p:tgtEl>
                                          <p:spTgt spid="7169"/>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7182"/>
                                        </p:tgtEl>
                                        <p:attrNameLst>
                                          <p:attrName>style.visibility</p:attrName>
                                        </p:attrNameLst>
                                      </p:cBhvr>
                                      <p:to>
                                        <p:strVal val="visible"/>
                                      </p:to>
                                    </p:set>
                                    <p:animEffect transition="in" filter="slide(fromRight)">
                                      <p:cBhvr>
                                        <p:cTn id="11" dur="500"/>
                                        <p:tgtEl>
                                          <p:spTgt spid="7182"/>
                                        </p:tgtEl>
                                      </p:cBhvr>
                                    </p:animEffect>
                                  </p:childTnLst>
                                </p:cTn>
                              </p:par>
                              <p:par>
                                <p:cTn id="12" presetID="12" presetClass="entr" presetSubtype="2" fill="hold" grpId="0" nodeType="withEffect">
                                  <p:stCondLst>
                                    <p:cond delay="0"/>
                                  </p:stCondLst>
                                  <p:childTnLst>
                                    <p:set>
                                      <p:cBhvr>
                                        <p:cTn id="13" dur="1" fill="hold">
                                          <p:stCondLst>
                                            <p:cond delay="0"/>
                                          </p:stCondLst>
                                        </p:cTn>
                                        <p:tgtEl>
                                          <p:spTgt spid="7183"/>
                                        </p:tgtEl>
                                        <p:attrNameLst>
                                          <p:attrName>style.visibility</p:attrName>
                                        </p:attrNameLst>
                                      </p:cBhvr>
                                      <p:to>
                                        <p:strVal val="visible"/>
                                      </p:to>
                                    </p:set>
                                    <p:animEffect transition="in" filter="slide(fromRight)">
                                      <p:cBhvr>
                                        <p:cTn id="14" dur="500"/>
                                        <p:tgtEl>
                                          <p:spTgt spid="7183"/>
                                        </p:tgtEl>
                                      </p:cBhvr>
                                    </p:animEffect>
                                  </p:childTnLst>
                                </p:cTn>
                              </p:par>
                              <p:par>
                                <p:cTn id="15" presetID="12" presetClass="entr" presetSubtype="8" fill="hold" grpId="0" nodeType="withEffect">
                                  <p:stCondLst>
                                    <p:cond delay="0"/>
                                  </p:stCondLst>
                                  <p:childTnLst>
                                    <p:set>
                                      <p:cBhvr>
                                        <p:cTn id="16" dur="1" fill="hold">
                                          <p:stCondLst>
                                            <p:cond delay="0"/>
                                          </p:stCondLst>
                                        </p:cTn>
                                        <p:tgtEl>
                                          <p:spTgt spid="7180"/>
                                        </p:tgtEl>
                                        <p:attrNameLst>
                                          <p:attrName>style.visibility</p:attrName>
                                        </p:attrNameLst>
                                      </p:cBhvr>
                                      <p:to>
                                        <p:strVal val="visible"/>
                                      </p:to>
                                    </p:set>
                                    <p:animEffect transition="in" filter="slide(fromLeft)">
                                      <p:cBhvr>
                                        <p:cTn id="17" dur="500"/>
                                        <p:tgtEl>
                                          <p:spTgt spid="7180"/>
                                        </p:tgtEl>
                                      </p:cBhvr>
                                    </p:animEffect>
                                  </p:childTnLst>
                                </p:cTn>
                              </p:par>
                              <p:par>
                                <p:cTn id="18" presetID="12" presetClass="entr" presetSubtype="8" fill="hold" grpId="0" nodeType="withEffect">
                                  <p:stCondLst>
                                    <p:cond delay="0"/>
                                  </p:stCondLst>
                                  <p:childTnLst>
                                    <p:set>
                                      <p:cBhvr>
                                        <p:cTn id="19" dur="1" fill="hold">
                                          <p:stCondLst>
                                            <p:cond delay="0"/>
                                          </p:stCondLst>
                                        </p:cTn>
                                        <p:tgtEl>
                                          <p:spTgt spid="7181"/>
                                        </p:tgtEl>
                                        <p:attrNameLst>
                                          <p:attrName>style.visibility</p:attrName>
                                        </p:attrNameLst>
                                      </p:cBhvr>
                                      <p:to>
                                        <p:strVal val="visible"/>
                                      </p:to>
                                    </p:set>
                                    <p:animEffect transition="in" filter="slide(fromLeft)">
                                      <p:cBhvr>
                                        <p:cTn id="20" dur="500"/>
                                        <p:tgtEl>
                                          <p:spTgt spid="7181"/>
                                        </p:tgtEl>
                                      </p:cBhvr>
                                    </p:animEffect>
                                  </p:childTnLst>
                                </p:cTn>
                              </p:par>
                              <p:par>
                                <p:cTn id="21" presetID="2" presetClass="entr" presetSubtype="1" fill="hold" grpId="0" nodeType="withEffect">
                                  <p:stCondLst>
                                    <p:cond delay="0"/>
                                  </p:stCondLst>
                                  <p:childTnLst>
                                    <p:set>
                                      <p:cBhvr>
                                        <p:cTn id="22" dur="1" fill="hold">
                                          <p:stCondLst>
                                            <p:cond delay="0"/>
                                          </p:stCondLst>
                                        </p:cTn>
                                        <p:tgtEl>
                                          <p:spTgt spid="16397"/>
                                        </p:tgtEl>
                                        <p:attrNameLst>
                                          <p:attrName>style.visibility</p:attrName>
                                        </p:attrNameLst>
                                      </p:cBhvr>
                                      <p:to>
                                        <p:strVal val="visible"/>
                                      </p:to>
                                    </p:set>
                                    <p:anim calcmode="lin" valueType="num">
                                      <p:cBhvr additive="base">
                                        <p:cTn id="23" dur="500" fill="hold"/>
                                        <p:tgtEl>
                                          <p:spTgt spid="16397"/>
                                        </p:tgtEl>
                                        <p:attrNameLst>
                                          <p:attrName>ppt_x</p:attrName>
                                        </p:attrNameLst>
                                      </p:cBhvr>
                                      <p:tavLst>
                                        <p:tav tm="0">
                                          <p:val>
                                            <p:strVal val="#ppt_x"/>
                                          </p:val>
                                        </p:tav>
                                        <p:tav tm="100000">
                                          <p:val>
                                            <p:strVal val="#ppt_x"/>
                                          </p:val>
                                        </p:tav>
                                      </p:tavLst>
                                    </p:anim>
                                    <p:anim calcmode="lin" valueType="num">
                                      <p:cBhvr additive="base">
                                        <p:cTn id="24" dur="500" fill="hold"/>
                                        <p:tgtEl>
                                          <p:spTgt spid="16397"/>
                                        </p:tgtEl>
                                        <p:attrNameLst>
                                          <p:attrName>ppt_y</p:attrName>
                                        </p:attrNameLst>
                                      </p:cBhvr>
                                      <p:tavLst>
                                        <p:tav tm="0">
                                          <p:val>
                                            <p:strVal val="0-#ppt_h/2"/>
                                          </p:val>
                                        </p:tav>
                                        <p:tav tm="100000">
                                          <p:val>
                                            <p:strVal val="#ppt_y"/>
                                          </p:val>
                                        </p:tav>
                                      </p:tavLst>
                                    </p:anim>
                                  </p:childTnLst>
                                </p:cTn>
                              </p:par>
                            </p:childTnLst>
                          </p:cTn>
                        </p:par>
                        <p:par>
                          <p:cTn id="25" fill="hold">
                            <p:stCondLst>
                              <p:cond delay="1000"/>
                            </p:stCondLst>
                            <p:childTnLst>
                              <p:par>
                                <p:cTn id="26" presetID="12" presetClass="entr" presetSubtype="2" fill="hold" grpId="0" nodeType="afterEffect">
                                  <p:stCondLst>
                                    <p:cond delay="0"/>
                                  </p:stCondLst>
                                  <p:childTnLst>
                                    <p:set>
                                      <p:cBhvr>
                                        <p:cTn id="27" dur="1" fill="hold">
                                          <p:stCondLst>
                                            <p:cond delay="0"/>
                                          </p:stCondLst>
                                        </p:cTn>
                                        <p:tgtEl>
                                          <p:spTgt spid="7171"/>
                                        </p:tgtEl>
                                        <p:attrNameLst>
                                          <p:attrName>style.visibility</p:attrName>
                                        </p:attrNameLst>
                                      </p:cBhvr>
                                      <p:to>
                                        <p:strVal val="visible"/>
                                      </p:to>
                                    </p:set>
                                    <p:animEffect transition="in" filter="slide(fromRight)">
                                      <p:cBhvr>
                                        <p:cTn id="28" dur="500"/>
                                        <p:tgtEl>
                                          <p:spTgt spid="7171"/>
                                        </p:tgtEl>
                                      </p:cBhvr>
                                    </p:animEffect>
                                  </p:childTnLst>
                                </p:cTn>
                              </p:par>
                            </p:childTnLst>
                          </p:cTn>
                        </p:par>
                        <p:par>
                          <p:cTn id="29" fill="hold">
                            <p:stCondLst>
                              <p:cond delay="1500"/>
                            </p:stCondLst>
                            <p:childTnLst>
                              <p:par>
                                <p:cTn id="30" presetID="16" presetClass="entr" presetSubtype="26" fill="hold" grpId="0" nodeType="afterEffect">
                                  <p:stCondLst>
                                    <p:cond delay="0"/>
                                  </p:stCondLst>
                                  <p:childTnLst>
                                    <p:set>
                                      <p:cBhvr>
                                        <p:cTn id="31" dur="1" fill="hold">
                                          <p:stCondLst>
                                            <p:cond delay="0"/>
                                          </p:stCondLst>
                                        </p:cTn>
                                        <p:tgtEl>
                                          <p:spTgt spid="25622"/>
                                        </p:tgtEl>
                                        <p:attrNameLst>
                                          <p:attrName>style.visibility</p:attrName>
                                        </p:attrNameLst>
                                      </p:cBhvr>
                                      <p:to>
                                        <p:strVal val="visible"/>
                                      </p:to>
                                    </p:set>
                                    <p:animEffect transition="in" filter="barn(inHorizontal)">
                                      <p:cBhvr>
                                        <p:cTn id="32" dur="500"/>
                                        <p:tgtEl>
                                          <p:spTgt spid="25622"/>
                                        </p:tgtEl>
                                      </p:cBhvr>
                                    </p:animEffect>
                                  </p:childTnLst>
                                </p:cTn>
                              </p:par>
                            </p:childTnLst>
                          </p:cTn>
                        </p:par>
                        <p:par>
                          <p:cTn id="33" fill="hold">
                            <p:stCondLst>
                              <p:cond delay="2000"/>
                            </p:stCondLst>
                            <p:childTnLst>
                              <p:par>
                                <p:cTn id="34" presetID="12" presetClass="entr" presetSubtype="8" fill="hold" nodeType="afterEffect">
                                  <p:stCondLst>
                                    <p:cond delay="0"/>
                                  </p:stCondLst>
                                  <p:childTnLst>
                                    <p:set>
                                      <p:cBhvr>
                                        <p:cTn id="35" dur="1" fill="hold">
                                          <p:stCondLst>
                                            <p:cond delay="0"/>
                                          </p:stCondLst>
                                        </p:cTn>
                                        <p:tgtEl>
                                          <p:spTgt spid="6169"/>
                                        </p:tgtEl>
                                        <p:attrNameLst>
                                          <p:attrName>style.visibility</p:attrName>
                                        </p:attrNameLst>
                                      </p:cBhvr>
                                      <p:to>
                                        <p:strVal val="visible"/>
                                      </p:to>
                                    </p:set>
                                    <p:animEffect transition="in" filter="slide(fromLeft)">
                                      <p:cBhvr>
                                        <p:cTn id="36" dur="500"/>
                                        <p:tgtEl>
                                          <p:spTgt spid="6169"/>
                                        </p:tgtEl>
                                      </p:cBhvr>
                                    </p:animEffect>
                                  </p:childTnLst>
                                </p:cTn>
                              </p:par>
                            </p:childTnLst>
                          </p:cTn>
                        </p:par>
                        <p:par>
                          <p:cTn id="37" fill="hold">
                            <p:stCondLst>
                              <p:cond delay="250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16398"/>
                                        </p:tgtEl>
                                        <p:attrNameLst>
                                          <p:attrName>style.visibility</p:attrName>
                                        </p:attrNameLst>
                                      </p:cBhvr>
                                      <p:to>
                                        <p:strVal val="visible"/>
                                      </p:to>
                                    </p:set>
                                    <p:anim calcmode="lin" valueType="num">
                                      <p:cBhvr>
                                        <p:cTn id="40" dur="500" fill="hold"/>
                                        <p:tgtEl>
                                          <p:spTgt spid="16398"/>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16398"/>
                                        </p:tgtEl>
                                        <p:attrNameLst>
                                          <p:attrName>ppt_y</p:attrName>
                                        </p:attrNameLst>
                                      </p:cBhvr>
                                      <p:tavLst>
                                        <p:tav tm="0">
                                          <p:val>
                                            <p:strVal val="#ppt_y"/>
                                          </p:val>
                                        </p:tav>
                                        <p:tav tm="100000">
                                          <p:val>
                                            <p:strVal val="#ppt_y"/>
                                          </p:val>
                                        </p:tav>
                                      </p:tavLst>
                                    </p:anim>
                                    <p:anim calcmode="lin" valueType="num">
                                      <p:cBhvr>
                                        <p:cTn id="42" dur="500" fill="hold"/>
                                        <p:tgtEl>
                                          <p:spTgt spid="16398"/>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16398"/>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16398"/>
                                        </p:tgtEl>
                                      </p:cBhvr>
                                    </p:animEffect>
                                  </p:childTnLst>
                                </p:cTn>
                              </p:par>
                              <p:par>
                                <p:cTn id="45" presetID="47" presetClass="entr" presetSubtype="0" fill="hold" nodeType="withEffect">
                                  <p:stCondLst>
                                    <p:cond delay="0"/>
                                  </p:stCondLst>
                                  <p:childTnLst>
                                    <p:set>
                                      <p:cBhvr>
                                        <p:cTn id="46" dur="1" fill="hold">
                                          <p:stCondLst>
                                            <p:cond delay="0"/>
                                          </p:stCondLst>
                                        </p:cTn>
                                        <p:tgtEl>
                                          <p:spTgt spid="68627"/>
                                        </p:tgtEl>
                                        <p:attrNameLst>
                                          <p:attrName>style.visibility</p:attrName>
                                        </p:attrNameLst>
                                      </p:cBhvr>
                                      <p:to>
                                        <p:strVal val="visible"/>
                                      </p:to>
                                    </p:set>
                                    <p:animEffect transition="in" filter="fade">
                                      <p:cBhvr>
                                        <p:cTn id="47" dur="1000"/>
                                        <p:tgtEl>
                                          <p:spTgt spid="68627"/>
                                        </p:tgtEl>
                                      </p:cBhvr>
                                    </p:animEffect>
                                    <p:anim calcmode="lin" valueType="num">
                                      <p:cBhvr>
                                        <p:cTn id="48" dur="1000" fill="hold"/>
                                        <p:tgtEl>
                                          <p:spTgt spid="68627"/>
                                        </p:tgtEl>
                                        <p:attrNameLst>
                                          <p:attrName>ppt_x</p:attrName>
                                        </p:attrNameLst>
                                      </p:cBhvr>
                                      <p:tavLst>
                                        <p:tav tm="0">
                                          <p:val>
                                            <p:strVal val="#ppt_x"/>
                                          </p:val>
                                        </p:tav>
                                        <p:tav tm="100000">
                                          <p:val>
                                            <p:strVal val="#ppt_x"/>
                                          </p:val>
                                        </p:tav>
                                      </p:tavLst>
                                    </p:anim>
                                    <p:anim calcmode="lin" valueType="num">
                                      <p:cBhvr>
                                        <p:cTn id="49" dur="1000" fill="hold"/>
                                        <p:tgtEl>
                                          <p:spTgt spid="68627"/>
                                        </p:tgtEl>
                                        <p:attrNameLst>
                                          <p:attrName>ppt_y</p:attrName>
                                        </p:attrNameLst>
                                      </p:cBhvr>
                                      <p:tavLst>
                                        <p:tav tm="0">
                                          <p:val>
                                            <p:strVal val="#ppt_y-.1"/>
                                          </p:val>
                                        </p:tav>
                                        <p:tav tm="100000">
                                          <p:val>
                                            <p:strVal val="#ppt_y"/>
                                          </p:val>
                                        </p:tav>
                                      </p:tavLst>
                                    </p:anim>
                                  </p:childTnLst>
                                </p:cTn>
                              </p:par>
                            </p:childTnLst>
                          </p:cTn>
                        </p:par>
                        <p:par>
                          <p:cTn id="50" fill="hold">
                            <p:stCondLst>
                              <p:cond delay="3500"/>
                            </p:stCondLst>
                            <p:childTnLst>
                              <p:par>
                                <p:cTn id="51" presetID="1" presetClass="entr" presetSubtype="0" fill="hold" grpId="0" nodeType="afterEffect">
                                  <p:stCondLst>
                                    <p:cond delay="0"/>
                                  </p:stCondLst>
                                  <p:childTnLst>
                                    <p:set>
                                      <p:cBhvr>
                                        <p:cTn id="52" dur="1" fill="hold">
                                          <p:stCondLst>
                                            <p:cond delay="0"/>
                                          </p:stCondLst>
                                        </p:cTn>
                                        <p:tgtEl>
                                          <p:spTgt spid="29732"/>
                                        </p:tgtEl>
                                        <p:attrNameLst>
                                          <p:attrName>style.visibility</p:attrName>
                                        </p:attrNameLst>
                                      </p:cBhvr>
                                      <p:to>
                                        <p:strVal val="visible"/>
                                      </p:to>
                                    </p:set>
                                  </p:childTnLst>
                                </p:cTn>
                              </p:par>
                              <p:par>
                                <p:cTn id="53" presetID="47" presetClass="entr" presetSubtype="0" fill="hold" nodeType="withEffect">
                                  <p:stCondLst>
                                    <p:cond delay="0"/>
                                  </p:stCondLst>
                                  <p:childTnLst>
                                    <p:set>
                                      <p:cBhvr>
                                        <p:cTn id="54" dur="1" fill="hold">
                                          <p:stCondLst>
                                            <p:cond delay="0"/>
                                          </p:stCondLst>
                                        </p:cTn>
                                        <p:tgtEl>
                                          <p:spTgt spid="68625"/>
                                        </p:tgtEl>
                                        <p:attrNameLst>
                                          <p:attrName>style.visibility</p:attrName>
                                        </p:attrNameLst>
                                      </p:cBhvr>
                                      <p:to>
                                        <p:strVal val="visible"/>
                                      </p:to>
                                    </p:set>
                                    <p:animEffect transition="in" filter="fade">
                                      <p:cBhvr>
                                        <p:cTn id="55" dur="1000"/>
                                        <p:tgtEl>
                                          <p:spTgt spid="68625"/>
                                        </p:tgtEl>
                                      </p:cBhvr>
                                    </p:animEffect>
                                    <p:anim calcmode="lin" valueType="num">
                                      <p:cBhvr>
                                        <p:cTn id="56" dur="1000" fill="hold"/>
                                        <p:tgtEl>
                                          <p:spTgt spid="68625"/>
                                        </p:tgtEl>
                                        <p:attrNameLst>
                                          <p:attrName>ppt_x</p:attrName>
                                        </p:attrNameLst>
                                      </p:cBhvr>
                                      <p:tavLst>
                                        <p:tav tm="0">
                                          <p:val>
                                            <p:strVal val="#ppt_x"/>
                                          </p:val>
                                        </p:tav>
                                        <p:tav tm="100000">
                                          <p:val>
                                            <p:strVal val="#ppt_x"/>
                                          </p:val>
                                        </p:tav>
                                      </p:tavLst>
                                    </p:anim>
                                    <p:anim calcmode="lin" valueType="num">
                                      <p:cBhvr>
                                        <p:cTn id="57" dur="1000" fill="hold"/>
                                        <p:tgtEl>
                                          <p:spTgt spid="68625"/>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68626"/>
                                        </p:tgtEl>
                                        <p:attrNameLst>
                                          <p:attrName>style.visibility</p:attrName>
                                        </p:attrNameLst>
                                      </p:cBhvr>
                                      <p:to>
                                        <p:strVal val="visible"/>
                                      </p:to>
                                    </p:set>
                                    <p:animEffect transition="in" filter="fade">
                                      <p:cBhvr>
                                        <p:cTn id="60" dur="1000"/>
                                        <p:tgtEl>
                                          <p:spTgt spid="68626"/>
                                        </p:tgtEl>
                                      </p:cBhvr>
                                    </p:animEffect>
                                    <p:anim calcmode="lin" valueType="num">
                                      <p:cBhvr>
                                        <p:cTn id="61" dur="1000" fill="hold"/>
                                        <p:tgtEl>
                                          <p:spTgt spid="68626"/>
                                        </p:tgtEl>
                                        <p:attrNameLst>
                                          <p:attrName>ppt_x</p:attrName>
                                        </p:attrNameLst>
                                      </p:cBhvr>
                                      <p:tavLst>
                                        <p:tav tm="0">
                                          <p:val>
                                            <p:strVal val="#ppt_x"/>
                                          </p:val>
                                        </p:tav>
                                        <p:tav tm="100000">
                                          <p:val>
                                            <p:strVal val="#ppt_x"/>
                                          </p:val>
                                        </p:tav>
                                      </p:tavLst>
                                    </p:anim>
                                    <p:anim calcmode="lin" valueType="num">
                                      <p:cBhvr>
                                        <p:cTn id="62" dur="1000" fill="hold"/>
                                        <p:tgtEl>
                                          <p:spTgt spid="686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animBg="1"/>
      <p:bldP spid="7171" grpId="0" animBg="1"/>
      <p:bldP spid="16397" grpId="0"/>
      <p:bldP spid="16398" grpId="0"/>
      <p:bldP spid="7180" grpId="0" animBg="1"/>
      <p:bldP spid="7181" grpId="0" animBg="1"/>
      <p:bldP spid="7182" grpId="0" animBg="1"/>
      <p:bldP spid="7183" grpId="0" animBg="1"/>
      <p:bldP spid="25622" grpId="0" bldLvl="0" animBg="1"/>
      <p:bldP spid="29732"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zh-CN" altLang="en-US" dirty="0" smtClean="0">
                <a:latin typeface="楷体_GB2312" pitchFamily="49" charset="-122"/>
                <a:ea typeface="楷体_GB2312" pitchFamily="49" charset="-122"/>
              </a:rPr>
              <a:t>（</a:t>
            </a:r>
            <a:r>
              <a:rPr lang="en-US" dirty="0" smtClean="0">
                <a:latin typeface="楷体_GB2312" pitchFamily="49" charset="-122"/>
                <a:ea typeface="楷体_GB2312" pitchFamily="49" charset="-122"/>
              </a:rPr>
              <a:t>1</a:t>
            </a:r>
            <a:r>
              <a:rPr lang="zh-CN" altLang="en-US" dirty="0" smtClean="0">
                <a:latin typeface="楷体_GB2312" pitchFamily="49" charset="-122"/>
                <a:ea typeface="楷体_GB2312" pitchFamily="49" charset="-122"/>
              </a:rPr>
              <a:t>）</a:t>
            </a:r>
            <a:r>
              <a:rPr lang="zh-CN" altLang="en-US" b="1" dirty="0" smtClean="0">
                <a:solidFill>
                  <a:srgbClr val="C00000"/>
                </a:solidFill>
                <a:latin typeface="楷体_GB2312" pitchFamily="49" charset="-122"/>
                <a:ea typeface="楷体_GB2312" pitchFamily="49" charset="-122"/>
              </a:rPr>
              <a:t>目的：</a:t>
            </a:r>
            <a:r>
              <a:rPr lang="zh-CN" altLang="en-US" dirty="0" smtClean="0">
                <a:latin typeface="楷体_GB2312" pitchFamily="49" charset="-122"/>
                <a:ea typeface="楷体_GB2312" pitchFamily="49" charset="-122"/>
              </a:rPr>
              <a:t>改善人群关系，提高生产效率。</a:t>
            </a:r>
            <a:endParaRPr lang="en-US" altLang="zh-CN" dirty="0" smtClean="0">
              <a:latin typeface="楷体_GB2312" pitchFamily="49" charset="-122"/>
              <a:ea typeface="楷体_GB2312" pitchFamily="49" charset="-122"/>
            </a:endParaRPr>
          </a:p>
          <a:p>
            <a:pPr>
              <a:buNone/>
            </a:pPr>
            <a:r>
              <a:rPr lang="zh-CN" altLang="en-US" dirty="0" smtClean="0">
                <a:latin typeface="楷体_GB2312" pitchFamily="49" charset="-122"/>
                <a:ea typeface="楷体_GB2312" pitchFamily="49" charset="-122"/>
              </a:rPr>
              <a:t>（</a:t>
            </a:r>
            <a:r>
              <a:rPr lang="en-US" dirty="0" smtClean="0">
                <a:latin typeface="楷体_GB2312" pitchFamily="49" charset="-122"/>
                <a:ea typeface="楷体_GB2312" pitchFamily="49" charset="-122"/>
              </a:rPr>
              <a:t>2</a:t>
            </a:r>
            <a:r>
              <a:rPr lang="zh-CN" altLang="en-US" dirty="0" smtClean="0">
                <a:latin typeface="楷体_GB2312" pitchFamily="49" charset="-122"/>
                <a:ea typeface="楷体_GB2312" pitchFamily="49" charset="-122"/>
              </a:rPr>
              <a:t>）</a:t>
            </a:r>
            <a:r>
              <a:rPr lang="zh-CN" altLang="en-US" b="1" dirty="0" smtClean="0">
                <a:solidFill>
                  <a:srgbClr val="C00000"/>
                </a:solidFill>
                <a:latin typeface="楷体_GB2312" pitchFamily="49" charset="-122"/>
                <a:ea typeface="楷体_GB2312" pitchFamily="49" charset="-122"/>
              </a:rPr>
              <a:t>现象：</a:t>
            </a:r>
            <a:r>
              <a:rPr lang="zh-CN" altLang="en-US" dirty="0" smtClean="0">
                <a:latin typeface="楷体_GB2312" pitchFamily="49" charset="-122"/>
                <a:ea typeface="楷体_GB2312" pitchFamily="49" charset="-122"/>
              </a:rPr>
              <a:t>在两万多人次的普查与访问中，了解到工人的真实愿望、要求以及不满。</a:t>
            </a:r>
            <a:endParaRPr lang="en-US" altLang="zh-CN" dirty="0" smtClean="0">
              <a:latin typeface="楷体_GB2312" pitchFamily="49" charset="-122"/>
              <a:ea typeface="楷体_GB2312" pitchFamily="49" charset="-122"/>
            </a:endParaRPr>
          </a:p>
          <a:p>
            <a:pPr>
              <a:buNone/>
            </a:pPr>
            <a:r>
              <a:rPr lang="zh-CN" altLang="en-US" dirty="0" smtClean="0">
                <a:latin typeface="楷体_GB2312" pitchFamily="49" charset="-122"/>
                <a:ea typeface="楷体_GB2312" pitchFamily="49" charset="-122"/>
              </a:rPr>
              <a:t>（</a:t>
            </a:r>
            <a:r>
              <a:rPr lang="en-US" dirty="0" smtClean="0">
                <a:latin typeface="楷体_GB2312" pitchFamily="49" charset="-122"/>
                <a:ea typeface="楷体_GB2312" pitchFamily="49" charset="-122"/>
              </a:rPr>
              <a:t>3</a:t>
            </a:r>
            <a:r>
              <a:rPr lang="zh-CN" altLang="en-US" dirty="0" smtClean="0">
                <a:latin typeface="楷体_GB2312" pitchFamily="49" charset="-122"/>
                <a:ea typeface="楷体_GB2312" pitchFamily="49" charset="-122"/>
              </a:rPr>
              <a:t>）</a:t>
            </a:r>
            <a:r>
              <a:rPr lang="zh-CN" altLang="en-US" b="1" dirty="0" smtClean="0">
                <a:solidFill>
                  <a:srgbClr val="C00000"/>
                </a:solidFill>
                <a:latin typeface="楷体_GB2312" pitchFamily="49" charset="-122"/>
                <a:ea typeface="楷体_GB2312" pitchFamily="49" charset="-122"/>
              </a:rPr>
              <a:t>认识</a:t>
            </a:r>
            <a:r>
              <a:rPr lang="zh-CN" altLang="en-US" dirty="0" smtClean="0">
                <a:latin typeface="楷体_GB2312" pitchFamily="49" charset="-122"/>
                <a:ea typeface="楷体_GB2312" pitchFamily="49" charset="-122"/>
              </a:rPr>
              <a:t>：工人的工作绩效容易受到他人的感染与影响。人群态度是影响生产效率的重要因素。 </a:t>
            </a:r>
          </a:p>
          <a:p>
            <a:pPr>
              <a:buNone/>
            </a:pPr>
            <a:r>
              <a:rPr lang="zh-CN" altLang="en-US" dirty="0" smtClean="0">
                <a:latin typeface="楷体_GB2312" pitchFamily="49" charset="-122"/>
                <a:ea typeface="楷体_GB2312" pitchFamily="49" charset="-122"/>
              </a:rPr>
              <a:t>（</a:t>
            </a:r>
            <a:r>
              <a:rPr lang="en-US" dirty="0" smtClean="0">
                <a:latin typeface="楷体_GB2312" pitchFamily="49" charset="-122"/>
                <a:ea typeface="楷体_GB2312" pitchFamily="49" charset="-122"/>
              </a:rPr>
              <a:t>4</a:t>
            </a:r>
            <a:r>
              <a:rPr lang="zh-CN" altLang="en-US" dirty="0" smtClean="0">
                <a:latin typeface="楷体_GB2312" pitchFamily="49" charset="-122"/>
                <a:ea typeface="楷体_GB2312" pitchFamily="49" charset="-122"/>
              </a:rPr>
              <a:t>）</a:t>
            </a:r>
            <a:r>
              <a:rPr lang="zh-CN" altLang="en-US" b="1" dirty="0" smtClean="0">
                <a:solidFill>
                  <a:srgbClr val="C00000"/>
                </a:solidFill>
                <a:latin typeface="楷体_GB2312" pitchFamily="49" charset="-122"/>
                <a:ea typeface="楷体_GB2312" pitchFamily="49" charset="-122"/>
              </a:rPr>
              <a:t>方法</a:t>
            </a:r>
            <a:r>
              <a:rPr lang="zh-CN" altLang="en-US" dirty="0" smtClean="0">
                <a:latin typeface="楷体_GB2312" pitchFamily="49" charset="-122"/>
                <a:ea typeface="楷体_GB2312" pitchFamily="49" charset="-122"/>
              </a:rPr>
              <a:t>：询问法和倾听法，后者更为重要。</a:t>
            </a:r>
          </a:p>
          <a:p>
            <a:pPr>
              <a:buNone/>
            </a:pPr>
            <a:endParaRPr lang="zh-CN" altLang="en-US" dirty="0"/>
          </a:p>
        </p:txBody>
      </p:sp>
      <p:sp>
        <p:nvSpPr>
          <p:cNvPr id="4" name="Rectangle 2"/>
          <p:cNvSpPr txBox="1">
            <a:spLocks noRot="1" noChangeArrowheads="1"/>
          </p:cNvSpPr>
          <p:nvPr/>
        </p:nvSpPr>
        <p:spPr>
          <a:xfrm>
            <a:off x="3651250" y="1000108"/>
            <a:ext cx="7588286" cy="481012"/>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28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j-cs"/>
              </a:rPr>
              <a:t>3</a:t>
            </a:r>
            <a:r>
              <a:rPr kumimoji="0" lang="zh-CN" altLang="en-US" sz="28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j-cs"/>
              </a:rPr>
              <a:t>、大规模访问与调查（1928</a:t>
            </a:r>
            <a:r>
              <a:rPr kumimoji="0" lang="zh-CN" altLang="en-US" sz="2800" b="1" i="0" u="none" strike="noStrike" kern="1200" cap="none" spc="0" normalizeH="0" baseline="0" noProof="0" dirty="0" smtClean="0">
                <a:ln>
                  <a:noFill/>
                </a:ln>
                <a:solidFill>
                  <a:schemeClr val="tx1"/>
                </a:solidFill>
                <a:effectLst/>
                <a:uLnTx/>
                <a:uFillTx/>
                <a:latin typeface="Arial" panose="020B0604020202020204" pitchFamily="34" charset="0"/>
                <a:ea typeface="楷体_GB2312" pitchFamily="49" charset="-122"/>
                <a:cs typeface="+mj-cs"/>
              </a:rPr>
              <a:t>—</a:t>
            </a:r>
            <a:r>
              <a:rPr kumimoji="0" lang="zh-CN" altLang="en-US" sz="28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j-cs"/>
              </a:rPr>
              <a:t>1931）</a:t>
            </a:r>
          </a:p>
        </p:txBody>
      </p:sp>
      <p:sp>
        <p:nvSpPr>
          <p:cNvPr id="9" name="Text Box 14"/>
          <p:cNvSpPr txBox="1">
            <a:spLocks noChangeArrowheads="1"/>
          </p:cNvSpPr>
          <p:nvPr/>
        </p:nvSpPr>
        <p:spPr bwMode="auto">
          <a:xfrm>
            <a:off x="5197530" y="2708275"/>
            <a:ext cx="8316912" cy="461665"/>
          </a:xfrm>
          <a:prstGeom prst="rect">
            <a:avLst/>
          </a:prstGeom>
          <a:noFill/>
          <a:ln w="9525">
            <a:noFill/>
            <a:miter lim="800000"/>
            <a:headEnd/>
            <a:tailEnd/>
          </a:ln>
        </p:spPr>
        <p:txBody>
          <a:bodyPr>
            <a:spAutoFit/>
          </a:bodyPr>
          <a:lstStyle/>
          <a:p>
            <a:pPr>
              <a:spcBef>
                <a:spcPct val="50000"/>
              </a:spcBef>
              <a:buClrTx/>
              <a:buSzTx/>
            </a:pPr>
            <a:r>
              <a:rPr lang="zh-CN" altLang="en-US" sz="2400" dirty="0">
                <a:latin typeface="楷体_GB2312" pitchFamily="49" charset="-122"/>
                <a:ea typeface="楷体_GB2312" pitchFamily="49" charset="-122"/>
              </a:rPr>
              <a:t>   </a:t>
            </a:r>
          </a:p>
        </p:txBody>
      </p:sp>
      <p:sp>
        <p:nvSpPr>
          <p:cNvPr id="10"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霍桑实验的内容</a:t>
            </a:r>
          </a:p>
        </p:txBody>
      </p:sp>
      <p:sp>
        <p:nvSpPr>
          <p:cNvPr id="11"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2"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3"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4"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5"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0">
                                            <p:bg/>
                                          </p:spTgt>
                                        </p:tgtEl>
                                        <p:attrNameLst>
                                          <p:attrName>style.visibility</p:attrName>
                                        </p:attrNameLst>
                                      </p:cBhvr>
                                      <p:to>
                                        <p:strVal val="visible"/>
                                      </p:to>
                                    </p:set>
                                    <p:anim calcmode="lin" valueType="num">
                                      <p:cBhvr additive="base">
                                        <p:cTn id="7" dur="1000" fill="hold"/>
                                        <p:tgtEl>
                                          <p:spTgt spid="10">
                                            <p:bg/>
                                          </p:spTgt>
                                        </p:tgtEl>
                                        <p:attrNameLst>
                                          <p:attrName>ppt_x</p:attrName>
                                        </p:attrNameLst>
                                      </p:cBhvr>
                                      <p:tavLst>
                                        <p:tav tm="0">
                                          <p:val>
                                            <p:strVal val="#ppt_x"/>
                                          </p:val>
                                        </p:tav>
                                        <p:tav tm="100000">
                                          <p:val>
                                            <p:strVal val="#ppt_x"/>
                                          </p:val>
                                        </p:tav>
                                      </p:tavLst>
                                    </p:anim>
                                    <p:anim calcmode="lin" valueType="num">
                                      <p:cBhvr additive="base">
                                        <p:cTn id="8" dur="1000" fill="hold"/>
                                        <p:tgtEl>
                                          <p:spTgt spid="10">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 calcmode="lin" valueType="num">
                                      <p:cBhvr additive="base">
                                        <p:cTn id="11"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0">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slide(fromLeft)">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P spid="12"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120000"/>
              </a:lnSpc>
              <a:buNone/>
            </a:pPr>
            <a:r>
              <a:rPr lang="zh-CN" altLang="en-US" sz="2400" dirty="0" smtClean="0">
                <a:latin typeface="楷体_GB2312" pitchFamily="49" charset="-122"/>
                <a:ea typeface="楷体_GB2312" pitchFamily="49" charset="-122"/>
              </a:rPr>
              <a:t>（</a:t>
            </a:r>
            <a:r>
              <a:rPr lang="en-US" sz="2400" dirty="0" smtClean="0">
                <a:latin typeface="楷体_GB2312" pitchFamily="49" charset="-122"/>
                <a:ea typeface="楷体_GB2312" pitchFamily="49" charset="-122"/>
              </a:rPr>
              <a:t>1</a:t>
            </a:r>
            <a:r>
              <a:rPr lang="zh-CN" altLang="en-US" sz="2400" dirty="0" smtClean="0">
                <a:latin typeface="楷体_GB2312" pitchFamily="49" charset="-122"/>
                <a:ea typeface="楷体_GB2312" pitchFamily="49" charset="-122"/>
              </a:rPr>
              <a:t>）</a:t>
            </a:r>
            <a:r>
              <a:rPr lang="zh-CN" altLang="en-US" sz="2400" b="1" dirty="0" smtClean="0">
                <a:solidFill>
                  <a:srgbClr val="C00000"/>
                </a:solidFill>
                <a:latin typeface="楷体_GB2312" pitchFamily="49" charset="-122"/>
                <a:ea typeface="楷体_GB2312" pitchFamily="49" charset="-122"/>
              </a:rPr>
              <a:t>目的</a:t>
            </a:r>
            <a:r>
              <a:rPr lang="zh-CN" altLang="en-US" sz="2400" dirty="0" smtClean="0">
                <a:latin typeface="楷体_GB2312" pitchFamily="49" charset="-122"/>
                <a:ea typeface="楷体_GB2312" pitchFamily="49" charset="-122"/>
              </a:rPr>
              <a:t>：进一步验证人群关系对生产效率的影响。</a:t>
            </a:r>
          </a:p>
          <a:p>
            <a:pPr lvl="0">
              <a:lnSpc>
                <a:spcPct val="120000"/>
              </a:lnSpc>
              <a:buNone/>
            </a:pPr>
            <a:r>
              <a:rPr lang="zh-CN" altLang="en-US" sz="2400" b="1" dirty="0" smtClean="0">
                <a:latin typeface="楷体_GB2312" pitchFamily="49" charset="-122"/>
                <a:ea typeface="楷体_GB2312" pitchFamily="49" charset="-122"/>
              </a:rPr>
              <a:t>（</a:t>
            </a:r>
            <a:r>
              <a:rPr lang="zh-CN" altLang="en-US" sz="2400" b="1" dirty="0" smtClean="0">
                <a:solidFill>
                  <a:srgbClr val="C00000"/>
                </a:solidFill>
                <a:latin typeface="楷体_GB2312" pitchFamily="49" charset="-122"/>
                <a:ea typeface="楷体_GB2312" pitchFamily="49" charset="-122"/>
              </a:rPr>
              <a:t>2）现象</a:t>
            </a:r>
            <a:r>
              <a:rPr lang="zh-CN" altLang="en-US" sz="2400" b="1" dirty="0" smtClean="0">
                <a:latin typeface="楷体_GB2312" pitchFamily="49" charset="-122"/>
                <a:ea typeface="楷体_GB2312" pitchFamily="49" charset="-122"/>
              </a:rPr>
              <a:t>：</a:t>
            </a:r>
            <a:r>
              <a:rPr lang="zh-CN" altLang="en-US" sz="2400" dirty="0" smtClean="0">
                <a:latin typeface="楷体_GB2312" pitchFamily="49" charset="-122"/>
                <a:ea typeface="楷体_GB2312" pitchFamily="49" charset="-122"/>
              </a:rPr>
              <a:t>大部分工人都自行限制产量，担心劳动定额标准再度提高和失业,保护劳动速度慢的同伴;小组的监督者保护落后工人;工人对不同的上级持不同态度;工人中存在着小派系:不能工作太多 不能工作太少 ;不能向领导打小报告 ;不得打官腔。</a:t>
            </a:r>
            <a:endParaRPr lang="zh-CN" altLang="en-US" sz="2400" dirty="0" smtClean="0">
              <a:solidFill>
                <a:srgbClr val="CC6600"/>
              </a:solidFill>
              <a:latin typeface="楷体_GB2312" pitchFamily="49" charset="-122"/>
              <a:ea typeface="楷体_GB2312" pitchFamily="49" charset="-122"/>
            </a:endParaRPr>
          </a:p>
          <a:p>
            <a:pPr>
              <a:lnSpc>
                <a:spcPct val="120000"/>
              </a:lnSpc>
              <a:buNone/>
            </a:pPr>
            <a:r>
              <a:rPr lang="zh-CN" altLang="en-US" sz="2400" b="1" dirty="0" smtClean="0">
                <a:solidFill>
                  <a:srgbClr val="C00000"/>
                </a:solidFill>
                <a:latin typeface="楷体_GB2312" pitchFamily="49" charset="-122"/>
                <a:ea typeface="楷体_GB2312" pitchFamily="49" charset="-122"/>
              </a:rPr>
              <a:t>（</a:t>
            </a:r>
            <a:r>
              <a:rPr lang="en-US" sz="2400" b="1" dirty="0" smtClean="0">
                <a:solidFill>
                  <a:srgbClr val="C00000"/>
                </a:solidFill>
                <a:latin typeface="楷体_GB2312" pitchFamily="49" charset="-122"/>
                <a:ea typeface="楷体_GB2312" pitchFamily="49" charset="-122"/>
              </a:rPr>
              <a:t>3</a:t>
            </a:r>
            <a:r>
              <a:rPr lang="zh-CN" altLang="en-US" sz="2400" b="1" dirty="0" smtClean="0">
                <a:solidFill>
                  <a:srgbClr val="C00000"/>
                </a:solidFill>
                <a:latin typeface="楷体_GB2312" pitchFamily="49" charset="-122"/>
                <a:ea typeface="楷体_GB2312" pitchFamily="49" charset="-122"/>
              </a:rPr>
              <a:t>）认识</a:t>
            </a:r>
            <a:r>
              <a:rPr lang="zh-CN" altLang="en-US" sz="2400" dirty="0" smtClean="0">
                <a:solidFill>
                  <a:srgbClr val="FF9900"/>
                </a:solidFill>
                <a:latin typeface="楷体_GB2312" pitchFamily="49" charset="-122"/>
                <a:ea typeface="楷体_GB2312" pitchFamily="49" charset="-122"/>
              </a:rPr>
              <a:t>：</a:t>
            </a:r>
            <a:r>
              <a:rPr lang="zh-CN" altLang="en-US" sz="2400" dirty="0" smtClean="0">
                <a:latin typeface="楷体_GB2312" pitchFamily="49" charset="-122"/>
                <a:ea typeface="楷体_GB2312" pitchFamily="49" charset="-122"/>
              </a:rPr>
              <a:t>企业中存在着非正式组织。</a:t>
            </a:r>
          </a:p>
          <a:p>
            <a:endParaRPr lang="zh-CN" altLang="en-US" dirty="0"/>
          </a:p>
        </p:txBody>
      </p:sp>
      <p:sp>
        <p:nvSpPr>
          <p:cNvPr id="4" name="Rectangle 2"/>
          <p:cNvSpPr txBox="1">
            <a:spLocks noRot="1" noChangeArrowheads="1"/>
          </p:cNvSpPr>
          <p:nvPr/>
        </p:nvSpPr>
        <p:spPr>
          <a:xfrm>
            <a:off x="5238744" y="3786190"/>
            <a:ext cx="7993062" cy="208915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zh-CN" altLang="en-US" sz="2800" b="1" i="0" u="none" strike="noStrike" kern="1200" cap="none" spc="0" normalizeH="0" baseline="0" noProof="0" dirty="0" smtClean="0">
                <a:ln>
                  <a:noFill/>
                </a:ln>
                <a:solidFill>
                  <a:schemeClr val="tx2"/>
                </a:solidFill>
                <a:effectLst/>
                <a:uLnTx/>
                <a:uFillTx/>
                <a:latin typeface="Arial" panose="020B0604020202020204" pitchFamily="34" charset="0"/>
                <a:ea typeface="+mn-ea"/>
                <a:cs typeface="+mn-cs"/>
              </a:rPr>
              <a:t>     </a:t>
            </a:r>
            <a:endParaRPr kumimoji="0" lang="zh-CN" altLang="en-US" sz="2400" b="1" i="0" u="none" strike="noStrike" kern="1200" cap="none" spc="0" normalizeH="0" baseline="0" noProof="0" dirty="0" smtClean="0">
              <a:ln>
                <a:noFill/>
              </a:ln>
              <a:solidFill>
                <a:srgbClr val="CC6600"/>
              </a:solidFill>
              <a:effectLst/>
              <a:uLnTx/>
              <a:uFillTx/>
              <a:latin typeface="楷体_GB2312" pitchFamily="49" charset="-122"/>
              <a:ea typeface="楷体_GB2312" pitchFamily="49" charset="-122"/>
              <a:cs typeface="+mn-cs"/>
            </a:endParaRPr>
          </a:p>
        </p:txBody>
      </p:sp>
      <p:graphicFrame>
        <p:nvGraphicFramePr>
          <p:cNvPr id="5" name="Object 4"/>
          <p:cNvGraphicFramePr>
            <a:graphicFrameLocks noChangeAspect="1"/>
          </p:cNvGraphicFramePr>
          <p:nvPr/>
        </p:nvGraphicFramePr>
        <p:xfrm>
          <a:off x="7310446" y="5786454"/>
          <a:ext cx="1643074" cy="808795"/>
        </p:xfrm>
        <a:graphic>
          <a:graphicData uri="http://schemas.openxmlformats.org/presentationml/2006/ole">
            <p:oleObj spid="_x0000_s46082" r:id="rId3" imgW="2702160" imgH="4019040" progId="">
              <p:embed/>
            </p:oleObj>
          </a:graphicData>
        </a:graphic>
      </p:graphicFrame>
      <p:sp>
        <p:nvSpPr>
          <p:cNvPr id="6" name="Text Box 5"/>
          <p:cNvSpPr txBox="1">
            <a:spLocks noChangeArrowheads="1"/>
          </p:cNvSpPr>
          <p:nvPr/>
        </p:nvSpPr>
        <p:spPr bwMode="auto">
          <a:xfrm>
            <a:off x="9167834" y="5500702"/>
            <a:ext cx="2663825" cy="1200329"/>
          </a:xfrm>
          <a:prstGeom prst="rect">
            <a:avLst/>
          </a:prstGeom>
          <a:noFill/>
          <a:ln w="9525">
            <a:noFill/>
            <a:miter lim="800000"/>
            <a:headEnd/>
            <a:tailEnd/>
          </a:ln>
        </p:spPr>
        <p:txBody>
          <a:bodyPr>
            <a:spAutoFit/>
          </a:bodyPr>
          <a:lstStyle/>
          <a:p>
            <a:pPr>
              <a:spcBef>
                <a:spcPct val="0"/>
              </a:spcBef>
              <a:buClrTx/>
              <a:buSzTx/>
            </a:pPr>
            <a:r>
              <a:rPr lang="zh-CN" altLang="en-US" sz="2400" dirty="0">
                <a:latin typeface="楷体" pitchFamily="49" charset="-122"/>
                <a:ea typeface="楷体" pitchFamily="49" charset="-122"/>
              </a:rPr>
              <a:t>哦！大哥说不能多干，得替干得慢的哥们儿想想</a:t>
            </a:r>
          </a:p>
        </p:txBody>
      </p:sp>
      <p:graphicFrame>
        <p:nvGraphicFramePr>
          <p:cNvPr id="7" name="Object 6"/>
          <p:cNvGraphicFramePr>
            <a:graphicFrameLocks noChangeAspect="1"/>
          </p:cNvGraphicFramePr>
          <p:nvPr/>
        </p:nvGraphicFramePr>
        <p:xfrm>
          <a:off x="7881950" y="4143380"/>
          <a:ext cx="1382712" cy="963612"/>
        </p:xfrm>
        <a:graphic>
          <a:graphicData uri="http://schemas.openxmlformats.org/presentationml/2006/ole">
            <p:oleObj spid="_x0000_s46083" r:id="rId4" imgW="2102400" imgH="3951360" progId="">
              <p:embed/>
            </p:oleObj>
          </a:graphicData>
        </a:graphic>
      </p:graphicFrame>
      <p:sp>
        <p:nvSpPr>
          <p:cNvPr id="10" name="Rectangle 12"/>
          <p:cNvSpPr>
            <a:spLocks noChangeArrowheads="1"/>
          </p:cNvSpPr>
          <p:nvPr/>
        </p:nvSpPr>
        <p:spPr bwMode="auto">
          <a:xfrm>
            <a:off x="3952860" y="1142984"/>
            <a:ext cx="6980242" cy="576262"/>
          </a:xfrm>
          <a:prstGeom prst="rect">
            <a:avLst/>
          </a:prstGeom>
          <a:noFill/>
          <a:ln w="9525">
            <a:noFill/>
            <a:miter lim="800000"/>
            <a:headEnd/>
            <a:tailEnd/>
          </a:ln>
        </p:spPr>
        <p:txBody>
          <a:bodyPr anchor="ctr"/>
          <a:lstStyle/>
          <a:p>
            <a:pPr>
              <a:spcBef>
                <a:spcPct val="0"/>
              </a:spcBef>
              <a:buClrTx/>
              <a:buSzTx/>
            </a:pPr>
            <a:r>
              <a:rPr lang="en-US" altLang="zh-CN" sz="2800" b="1" dirty="0" smtClean="0">
                <a:latin typeface="楷体_GB2312" pitchFamily="49" charset="-122"/>
                <a:ea typeface="楷体_GB2312" pitchFamily="49" charset="-122"/>
              </a:rPr>
              <a:t>4</a:t>
            </a:r>
            <a:r>
              <a:rPr lang="zh-CN" altLang="en-US" sz="2800" b="1" dirty="0" smtClean="0">
                <a:latin typeface="楷体_GB2312" pitchFamily="49" charset="-122"/>
                <a:ea typeface="楷体_GB2312" pitchFamily="49" charset="-122"/>
              </a:rPr>
              <a:t>、接线板</a:t>
            </a:r>
            <a:r>
              <a:rPr lang="zh-CN" altLang="en-US" sz="2800" b="1" dirty="0">
                <a:latin typeface="楷体_GB2312" pitchFamily="49" charset="-122"/>
                <a:ea typeface="楷体_GB2312" pitchFamily="49" charset="-122"/>
              </a:rPr>
              <a:t>接线工作室试验</a:t>
            </a:r>
            <a:r>
              <a:rPr lang="en-US" sz="2800" b="1" dirty="0">
                <a:latin typeface="楷体_GB2312" pitchFamily="49" charset="-122"/>
                <a:ea typeface="楷体_GB2312" pitchFamily="49" charset="-122"/>
              </a:rPr>
              <a:t>(1931</a:t>
            </a:r>
            <a:r>
              <a:rPr lang="en-US" sz="2800" b="1" dirty="0">
                <a:ea typeface="楷体_GB2312" pitchFamily="49" charset="-122"/>
              </a:rPr>
              <a:t>—</a:t>
            </a:r>
            <a:r>
              <a:rPr lang="en-US" sz="2800" b="1" dirty="0">
                <a:latin typeface="楷体_GB2312" pitchFamily="49" charset="-122"/>
                <a:ea typeface="楷体_GB2312" pitchFamily="49" charset="-122"/>
              </a:rPr>
              <a:t>1936)</a:t>
            </a:r>
          </a:p>
        </p:txBody>
      </p:sp>
      <p:sp>
        <p:nvSpPr>
          <p:cNvPr id="11" name="Rectangle 16"/>
          <p:cNvSpPr>
            <a:spLocks noChangeArrowheads="1"/>
          </p:cNvSpPr>
          <p:nvPr/>
        </p:nvSpPr>
        <p:spPr bwMode="auto">
          <a:xfrm>
            <a:off x="9596462" y="4286256"/>
            <a:ext cx="1415772" cy="830997"/>
          </a:xfrm>
          <a:prstGeom prst="rect">
            <a:avLst/>
          </a:prstGeom>
          <a:noFill/>
          <a:ln w="9525">
            <a:noFill/>
            <a:miter lim="800000"/>
            <a:headEnd/>
            <a:tailEnd/>
          </a:ln>
        </p:spPr>
        <p:txBody>
          <a:bodyPr wrap="none">
            <a:spAutoFit/>
          </a:bodyPr>
          <a:lstStyle/>
          <a:p>
            <a:pPr>
              <a:spcBef>
                <a:spcPct val="0"/>
              </a:spcBef>
              <a:buClrTx/>
              <a:buSzTx/>
            </a:pPr>
            <a:r>
              <a:rPr lang="zh-CN" altLang="en-US" sz="2400" dirty="0">
                <a:latin typeface="楷体" pitchFamily="49" charset="-122"/>
                <a:ea typeface="楷体" pitchFamily="49" charset="-122"/>
              </a:rPr>
              <a:t>干得快，</a:t>
            </a:r>
          </a:p>
          <a:p>
            <a:pPr>
              <a:spcBef>
                <a:spcPct val="0"/>
              </a:spcBef>
              <a:buClrTx/>
              <a:buSzTx/>
            </a:pPr>
            <a:r>
              <a:rPr lang="zh-CN" altLang="en-US" sz="2400" dirty="0">
                <a:latin typeface="楷体" pitchFamily="49" charset="-122"/>
                <a:ea typeface="楷体" pitchFamily="49" charset="-122"/>
              </a:rPr>
              <a:t>有错？</a:t>
            </a:r>
          </a:p>
        </p:txBody>
      </p:sp>
      <p:sp>
        <p:nvSpPr>
          <p:cNvPr id="12"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霍桑实验的内容</a:t>
            </a:r>
          </a:p>
        </p:txBody>
      </p:sp>
      <p:sp>
        <p:nvSpPr>
          <p:cNvPr id="13"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4"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5"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6"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7"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12">
                                            <p:bg/>
                                          </p:spTgt>
                                        </p:tgtEl>
                                        <p:attrNameLst>
                                          <p:attrName>style.visibility</p:attrName>
                                        </p:attrNameLst>
                                      </p:cBhvr>
                                      <p:to>
                                        <p:strVal val="visible"/>
                                      </p:to>
                                    </p:set>
                                    <p:anim calcmode="lin" valueType="num">
                                      <p:cBhvr additive="base">
                                        <p:cTn id="35" dur="1000" fill="hold"/>
                                        <p:tgtEl>
                                          <p:spTgt spid="12">
                                            <p:bg/>
                                          </p:spTgt>
                                        </p:tgtEl>
                                        <p:attrNameLst>
                                          <p:attrName>ppt_x</p:attrName>
                                        </p:attrNameLst>
                                      </p:cBhvr>
                                      <p:tavLst>
                                        <p:tav tm="0">
                                          <p:val>
                                            <p:strVal val="#ppt_x"/>
                                          </p:val>
                                        </p:tav>
                                        <p:tav tm="100000">
                                          <p:val>
                                            <p:strVal val="#ppt_x"/>
                                          </p:val>
                                        </p:tav>
                                      </p:tavLst>
                                    </p:anim>
                                    <p:anim calcmode="lin" valueType="num">
                                      <p:cBhvr additive="base">
                                        <p:cTn id="36" dur="1000" fill="hold"/>
                                        <p:tgtEl>
                                          <p:spTgt spid="12">
                                            <p:bg/>
                                          </p:spTgt>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anim calcmode="lin" valueType="num">
                                      <p:cBhvr additive="base">
                                        <p:cTn id="39"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12">
                                            <p:txEl>
                                              <p:pRg st="0" end="0"/>
                                            </p:txEl>
                                          </p:spTgt>
                                        </p:tgtEl>
                                        <p:attrNameLst>
                                          <p:attrName>ppt_y</p:attrName>
                                        </p:attrNameLst>
                                      </p:cBhvr>
                                      <p:tavLst>
                                        <p:tav tm="0">
                                          <p:val>
                                            <p:strVal val="0-#ppt_h/2"/>
                                          </p:val>
                                        </p:tav>
                                        <p:tav tm="100000">
                                          <p:val>
                                            <p:strVal val="#ppt_y"/>
                                          </p:val>
                                        </p:tav>
                                      </p:tavLst>
                                    </p:anim>
                                  </p:childTnLst>
                                </p:cTn>
                              </p:par>
                            </p:childTnLst>
                          </p:cTn>
                        </p:par>
                        <p:par>
                          <p:cTn id="41" fill="hold">
                            <p:stCondLst>
                              <p:cond delay="1000"/>
                            </p:stCondLst>
                            <p:childTnLst>
                              <p:par>
                                <p:cTn id="42" presetID="12" presetClass="entr" presetSubtype="8"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slide(fromLeft)">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P spid="11" grpId="0"/>
      <p:bldP spid="12" grpId="0" build="p" animBg="1"/>
      <p:bldP spid="14"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3024166" y="1785926"/>
            <a:ext cx="8116888" cy="4419600"/>
          </a:xfrm>
          <a:prstGeom prst="rect">
            <a:avLst/>
          </a:prstGeom>
          <a:ln w="38100">
            <a:solidFill>
              <a:srgbClr val="E66291"/>
            </a:solidFill>
          </a:ln>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照明对生产效率的影响微不足道；人群关系很重要。</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生产小组的行为规范：</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   不要干得太多，否则就是</a:t>
            </a:r>
            <a:r>
              <a:rPr kumimoji="0" lang="zh-CN" altLang="en-US" sz="2400" b="1" i="0" u="none" strike="noStrike" kern="1200" cap="none" spc="0" normalizeH="0" baseline="0" noProof="0" smtClean="0">
                <a:ln>
                  <a:noFill/>
                </a:ln>
                <a:solidFill>
                  <a:schemeClr val="tx1"/>
                </a:solidFill>
                <a:effectLst/>
                <a:uLnTx/>
                <a:uFillTx/>
                <a:latin typeface="宋体" pitchFamily="2" charset="-122"/>
                <a:ea typeface="楷体_GB2312" pitchFamily="49" charset="-122"/>
                <a:cs typeface="+mn-cs"/>
              </a:rPr>
              <a:t>“</a:t>
            </a:r>
            <a:r>
              <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害人精</a:t>
            </a:r>
            <a:r>
              <a:rPr kumimoji="0" lang="zh-CN" altLang="en-US" sz="2400" b="1" i="0" u="none" strike="noStrike" kern="1200" cap="none" spc="0" normalizeH="0" baseline="0" noProof="0" smtClean="0">
                <a:ln>
                  <a:noFill/>
                </a:ln>
                <a:solidFill>
                  <a:schemeClr val="tx1"/>
                </a:solidFill>
                <a:effectLst/>
                <a:uLnTx/>
                <a:uFillTx/>
                <a:latin typeface="宋体" pitchFamily="2" charset="-122"/>
                <a:ea typeface="楷体_GB2312" pitchFamily="49" charset="-122"/>
                <a:cs typeface="+mn-cs"/>
              </a:rPr>
              <a:t>”</a:t>
            </a:r>
            <a:endPar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   不要干得太少，否则就是</a:t>
            </a:r>
            <a:r>
              <a:rPr kumimoji="0" lang="zh-CN" altLang="en-US" sz="2400" b="1" i="0" u="none" strike="noStrike" kern="1200" cap="none" spc="0" normalizeH="0" baseline="0" noProof="0" smtClean="0">
                <a:ln>
                  <a:noFill/>
                </a:ln>
                <a:solidFill>
                  <a:schemeClr val="tx1"/>
                </a:solidFill>
                <a:effectLst/>
                <a:uLnTx/>
                <a:uFillTx/>
                <a:latin typeface="宋体" pitchFamily="2" charset="-122"/>
                <a:ea typeface="楷体_GB2312" pitchFamily="49" charset="-122"/>
                <a:cs typeface="+mn-cs"/>
              </a:rPr>
              <a:t>“</a:t>
            </a:r>
            <a:r>
              <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懒惰鬼</a:t>
            </a:r>
            <a:r>
              <a:rPr kumimoji="0" lang="zh-CN" altLang="en-US" sz="2400" b="1" i="0" u="none" strike="noStrike" kern="1200" cap="none" spc="0" normalizeH="0" baseline="0" noProof="0" smtClean="0">
                <a:ln>
                  <a:noFill/>
                </a:ln>
                <a:solidFill>
                  <a:schemeClr val="tx1"/>
                </a:solidFill>
                <a:effectLst/>
                <a:uLnTx/>
                <a:uFillTx/>
                <a:latin typeface="宋体" pitchFamily="2" charset="-122"/>
                <a:ea typeface="楷体_GB2312" pitchFamily="49" charset="-122"/>
                <a:cs typeface="+mn-cs"/>
              </a:rPr>
              <a:t>”</a:t>
            </a:r>
            <a:endPar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   不要告诉监工同伴的事，否则就是</a:t>
            </a:r>
            <a:r>
              <a:rPr kumimoji="0" lang="zh-CN" altLang="en-US" sz="2400" b="1" i="0" u="none" strike="noStrike" kern="1200" cap="none" spc="0" normalizeH="0" baseline="0" noProof="0" smtClean="0">
                <a:ln>
                  <a:noFill/>
                </a:ln>
                <a:solidFill>
                  <a:schemeClr val="tx1"/>
                </a:solidFill>
                <a:effectLst/>
                <a:uLnTx/>
                <a:uFillTx/>
                <a:latin typeface="宋体" pitchFamily="2" charset="-122"/>
                <a:ea typeface="楷体_GB2312" pitchFamily="49" charset="-122"/>
                <a:cs typeface="+mn-cs"/>
              </a:rPr>
              <a:t>“</a:t>
            </a:r>
            <a:r>
              <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告密者</a:t>
            </a:r>
            <a:r>
              <a:rPr kumimoji="0" lang="zh-CN" altLang="en-US" sz="2400" b="1" i="0" u="none" strike="noStrike" kern="1200" cap="none" spc="0" normalizeH="0" baseline="0" noProof="0" smtClean="0">
                <a:ln>
                  <a:noFill/>
                </a:ln>
                <a:solidFill>
                  <a:schemeClr val="tx1"/>
                </a:solidFill>
                <a:effectLst/>
                <a:uLnTx/>
                <a:uFillTx/>
                <a:latin typeface="宋体" pitchFamily="2" charset="-122"/>
                <a:ea typeface="楷体_GB2312" pitchFamily="49" charset="-122"/>
                <a:cs typeface="+mn-cs"/>
              </a:rPr>
              <a:t>”</a:t>
            </a:r>
            <a:endPar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   不要试图对别人保持距离或多管闲事</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   不要过分喧哗、自以为是或热心领导</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限产的原因：一怕定额提高，二怕失业，三要保护同伴。</a:t>
            </a:r>
          </a:p>
        </p:txBody>
      </p:sp>
      <p:sp>
        <p:nvSpPr>
          <p:cNvPr id="5"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霍桑实验的发现</a:t>
            </a:r>
          </a:p>
        </p:txBody>
      </p:sp>
      <p:sp>
        <p:nvSpPr>
          <p:cNvPr id="7"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8"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1"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1000" fill="hold"/>
                                        <p:tgtEl>
                                          <p:spTgt spid="5">
                                            <p:bg/>
                                          </p:spTgt>
                                        </p:tgtEl>
                                        <p:attrNameLst>
                                          <p:attrName>ppt_x</p:attrName>
                                        </p:attrNameLst>
                                      </p:cBhvr>
                                      <p:tavLst>
                                        <p:tav tm="0">
                                          <p:val>
                                            <p:strVal val="#ppt_x"/>
                                          </p:val>
                                        </p:tav>
                                        <p:tav tm="100000">
                                          <p:val>
                                            <p:strVal val="#ppt_x"/>
                                          </p:val>
                                        </p:tav>
                                      </p:tavLst>
                                    </p:anim>
                                    <p:anim calcmode="lin" valueType="num">
                                      <p:cBhvr additive="base">
                                        <p:cTn id="8" dur="1000" fill="hold"/>
                                        <p:tgtEl>
                                          <p:spTgt spid="5">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slide(fromLeft)">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8"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人际关系理论的主要观点</a:t>
            </a:r>
          </a:p>
        </p:txBody>
      </p:sp>
      <p:sp>
        <p:nvSpPr>
          <p:cNvPr id="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6"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7"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8"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9"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10" name="Rectangle 3"/>
          <p:cNvSpPr txBox="1">
            <a:spLocks noChangeArrowheads="1"/>
          </p:cNvSpPr>
          <p:nvPr/>
        </p:nvSpPr>
        <p:spPr>
          <a:xfrm>
            <a:off x="2238348" y="2643182"/>
            <a:ext cx="8116888" cy="2428892"/>
          </a:xfrm>
          <a:prstGeom prst="rect">
            <a:avLst/>
          </a:prstGeom>
          <a:ln w="38100">
            <a:solidFill>
              <a:srgbClr val="E66291"/>
            </a:solidFill>
          </a:ln>
        </p:spPr>
        <p:txBody>
          <a:bodyPr/>
          <a:lstStyle/>
          <a:p>
            <a:pPr marL="342900" marR="0" lvl="0" indent="-342900" algn="l" defTabSz="914400" rtl="0" eaLnBrk="1" fontAlgn="base" latinLnBrk="0" hangingPunct="1">
              <a:lnSpc>
                <a:spcPct val="150000"/>
              </a:lnSpc>
              <a:spcBef>
                <a:spcPct val="20000"/>
              </a:spcBef>
              <a:spcAft>
                <a:spcPct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n-cs"/>
              </a:rPr>
              <a:t>1</a:t>
            </a:r>
            <a:r>
              <a:rPr kumimoji="0" lang="zh-CN" altLang="en-US" sz="24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n-cs"/>
              </a:rPr>
              <a:t>、工人是社会人，而不是“经济人” 。</a:t>
            </a:r>
            <a:endParaRPr kumimoji="0" lang="en-US" altLang="zh-CN" sz="24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n-cs"/>
            </a:endParaRPr>
          </a:p>
          <a:p>
            <a:pPr marL="342900" lvl="0" indent="-342900">
              <a:lnSpc>
                <a:spcPct val="150000"/>
              </a:lnSpc>
              <a:spcBef>
                <a:spcPct val="20000"/>
              </a:spcBef>
            </a:pPr>
            <a:r>
              <a:rPr lang="en-US" altLang="zh-CN" sz="2400" b="1" dirty="0" smtClean="0">
                <a:latin typeface="楷体_GB2312" pitchFamily="49" charset="-122"/>
                <a:ea typeface="楷体_GB2312" pitchFamily="49" charset="-122"/>
              </a:rPr>
              <a:t>2</a:t>
            </a:r>
            <a:r>
              <a:rPr lang="zh-CN" altLang="en-US" sz="2400" b="1" dirty="0" smtClean="0">
                <a:latin typeface="楷体_GB2312" pitchFamily="49" charset="-122"/>
                <a:ea typeface="楷体_GB2312" pitchFamily="49" charset="-122"/>
              </a:rPr>
              <a:t>、企业中除了</a:t>
            </a:r>
            <a:r>
              <a:rPr lang="zh-CN" altLang="en-US" sz="2400" b="1" dirty="0" smtClean="0">
                <a:ea typeface="楷体_GB2312" pitchFamily="49" charset="-122"/>
              </a:rPr>
              <a:t>“</a:t>
            </a:r>
            <a:r>
              <a:rPr lang="zh-CN" altLang="en-US" sz="2400" b="1" dirty="0" smtClean="0">
                <a:latin typeface="楷体_GB2312" pitchFamily="49" charset="-122"/>
                <a:ea typeface="楷体_GB2312" pitchFamily="49" charset="-122"/>
              </a:rPr>
              <a:t>正式组织</a:t>
            </a:r>
            <a:r>
              <a:rPr lang="zh-CN" altLang="en-US" sz="2400" b="1" dirty="0" smtClean="0">
                <a:ea typeface="楷体_GB2312" pitchFamily="49" charset="-122"/>
              </a:rPr>
              <a:t>”</a:t>
            </a:r>
            <a:r>
              <a:rPr lang="zh-CN" altLang="en-US" sz="2400" b="1" dirty="0" smtClean="0">
                <a:latin typeface="楷体_GB2312" pitchFamily="49" charset="-122"/>
                <a:ea typeface="楷体_GB2312" pitchFamily="49" charset="-122"/>
              </a:rPr>
              <a:t> ，还存在着</a:t>
            </a:r>
            <a:r>
              <a:rPr lang="zh-CN" altLang="en-US" sz="2400" b="1" dirty="0" smtClean="0">
                <a:ea typeface="楷体_GB2312" pitchFamily="49" charset="-122"/>
              </a:rPr>
              <a:t>“</a:t>
            </a:r>
            <a:r>
              <a:rPr lang="zh-CN" altLang="en-US" sz="2400" b="1" dirty="0" smtClean="0">
                <a:latin typeface="楷体_GB2312" pitchFamily="49" charset="-122"/>
                <a:ea typeface="楷体_GB2312" pitchFamily="49" charset="-122"/>
              </a:rPr>
              <a:t>非正式组织</a:t>
            </a:r>
            <a:r>
              <a:rPr lang="zh-CN" altLang="en-US" sz="2400" b="1" dirty="0" smtClean="0">
                <a:ea typeface="楷体_GB2312" pitchFamily="49" charset="-122"/>
              </a:rPr>
              <a:t>”</a:t>
            </a:r>
            <a:endParaRPr lang="en-US" altLang="zh-CN" sz="2400" b="1" dirty="0" smtClean="0">
              <a:ea typeface="楷体_GB2312" pitchFamily="49" charset="-122"/>
            </a:endParaRPr>
          </a:p>
          <a:p>
            <a:pPr marL="342900" lvl="0" indent="-342900">
              <a:lnSpc>
                <a:spcPct val="150000"/>
              </a:lnSpc>
              <a:spcBef>
                <a:spcPct val="20000"/>
              </a:spcBef>
            </a:pPr>
            <a:r>
              <a:rPr lang="en-US" altLang="zh-CN" sz="2400" b="1" dirty="0" smtClean="0">
                <a:latin typeface="楷体_GB2312" pitchFamily="49" charset="-122"/>
                <a:ea typeface="楷体_GB2312" pitchFamily="49" charset="-122"/>
              </a:rPr>
              <a:t>3</a:t>
            </a:r>
            <a:r>
              <a:rPr lang="zh-CN" altLang="en-US" sz="2400" b="1" dirty="0" smtClean="0">
                <a:latin typeface="楷体_GB2312" pitchFamily="49" charset="-122"/>
                <a:ea typeface="楷体_GB2312" pitchFamily="49" charset="-122"/>
              </a:rPr>
              <a:t>、满足工人的社会欲望，提高工人的士气是提高生产效率的关键。 </a:t>
            </a:r>
            <a:endParaRPr lang="en-US" altLang="zh-CN" sz="2400" b="1" dirty="0" smtClean="0">
              <a:latin typeface="楷体_GB2312" pitchFamily="49" charset="-122"/>
              <a:ea typeface="楷体_GB2312" pitchFamily="49" charset="-122"/>
            </a:endParaRPr>
          </a:p>
          <a:p>
            <a:pPr marL="342900" lvl="0" indent="-342900">
              <a:spcBef>
                <a:spcPct val="20000"/>
              </a:spcBef>
            </a:pPr>
            <a:endParaRPr kumimoji="0" lang="zh-CN" altLang="en-US" sz="2400" b="1" i="0" u="none" strike="noStrike" kern="1200" cap="none" spc="0" normalizeH="0" baseline="0" noProof="0" dirty="0" smtClean="0">
              <a:ln>
                <a:noFill/>
              </a:ln>
              <a:effectLst/>
              <a:uLnTx/>
              <a:uFillTx/>
              <a:latin typeface="楷体_GB2312" pitchFamily="49" charset="-122"/>
              <a:ea typeface="楷体_GB2312" pitchFamily="49"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1000" fill="hold"/>
                                        <p:tgtEl>
                                          <p:spTgt spid="4">
                                            <p:bg/>
                                          </p:spTgt>
                                        </p:tgtEl>
                                        <p:attrNameLst>
                                          <p:attrName>ppt_x</p:attrName>
                                        </p:attrNameLst>
                                      </p:cBhvr>
                                      <p:tavLst>
                                        <p:tav tm="0">
                                          <p:val>
                                            <p:strVal val="#ppt_x"/>
                                          </p:val>
                                        </p:tav>
                                        <p:tav tm="100000">
                                          <p:val>
                                            <p:strVal val="#ppt_x"/>
                                          </p:val>
                                        </p:tav>
                                      </p:tavLst>
                                    </p:anim>
                                    <p:anim calcmode="lin" valueType="num">
                                      <p:cBhvr additive="base">
                                        <p:cTn id="8" dur="1000" fill="hold"/>
                                        <p:tgtEl>
                                          <p:spTgt spid="4">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slide(fromLeft)">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Rot="1" noChangeArrowheads="1"/>
          </p:cNvSpPr>
          <p:nvPr/>
        </p:nvSpPr>
        <p:spPr>
          <a:xfrm>
            <a:off x="1452530" y="1857364"/>
            <a:ext cx="10369569" cy="4214842"/>
          </a:xfrm>
          <a:prstGeom prst="rect">
            <a:avLst/>
          </a:prstGeom>
        </p:spPr>
        <p:txBody>
          <a:bodyPr/>
          <a:lstStyle/>
          <a:p>
            <a:pPr marL="342900" marR="0" lvl="0" indent="-342900" algn="l" defTabSz="914400" rtl="0" eaLnBrk="1" fontAlgn="base" latinLnBrk="0" hangingPunct="1">
              <a:lnSpc>
                <a:spcPct val="120000"/>
              </a:lnSpc>
              <a:spcBef>
                <a:spcPct val="20000"/>
              </a:spcBef>
              <a:spcAft>
                <a:spcPct val="0"/>
              </a:spcAft>
              <a:buClrTx/>
              <a:buSzTx/>
              <a:buFont typeface="Arial" pitchFamily="34" charset="0"/>
              <a:buNone/>
              <a:tabLst/>
              <a:defRPr/>
            </a:pPr>
            <a:r>
              <a:rPr kumimoji="0" lang="zh-CN" altLang="en-US" sz="2400" b="0" i="0" u="none" strike="noStrike" kern="1200" cap="none" spc="0" normalizeH="0" baseline="0" noProof="0" dirty="0" smtClean="0">
                <a:ln>
                  <a:noFill/>
                </a:ln>
                <a:effectLst/>
                <a:uLnTx/>
                <a:uFillTx/>
                <a:latin typeface="Arial" panose="020B0604020202020204" pitchFamily="34" charset="0"/>
                <a:ea typeface="楷体_GB2312" pitchFamily="49" charset="-122"/>
                <a:cs typeface="+mn-cs"/>
              </a:rPr>
              <a:t>（</a:t>
            </a:r>
            <a:r>
              <a:rPr kumimoji="0" lang="en-US" altLang="zh-CN" sz="2400" b="0" i="0" u="none" strike="noStrike" kern="1200" cap="none" spc="0" normalizeH="0" baseline="0" noProof="0" dirty="0" smtClean="0">
                <a:ln>
                  <a:noFill/>
                </a:ln>
                <a:effectLst/>
                <a:uLnTx/>
                <a:uFillTx/>
                <a:latin typeface="Arial" panose="020B0604020202020204" pitchFamily="34" charset="0"/>
                <a:ea typeface="楷体_GB2312" pitchFamily="49" charset="-122"/>
                <a:cs typeface="+mn-cs"/>
              </a:rPr>
              <a:t>1</a:t>
            </a:r>
            <a:r>
              <a:rPr kumimoji="0" lang="zh-CN" altLang="en-US" sz="2400" b="0" i="0" u="none" strike="noStrike" kern="1200" cap="none" spc="0" normalizeH="0" baseline="0" noProof="0" dirty="0" smtClean="0">
                <a:ln>
                  <a:noFill/>
                </a:ln>
                <a:effectLst/>
                <a:uLnTx/>
                <a:uFillTx/>
                <a:latin typeface="Arial" panose="020B0604020202020204" pitchFamily="34" charset="0"/>
                <a:ea typeface="楷体_GB2312" pitchFamily="49" charset="-122"/>
                <a:cs typeface="+mn-cs"/>
              </a:rPr>
              <a:t>）贡献</a:t>
            </a:r>
            <a:endParaRPr kumimoji="0" lang="en-US" altLang="zh-CN" sz="2400" b="0" i="0" u="none" strike="noStrike" kern="1200" cap="none" spc="0" normalizeH="0" baseline="0" noProof="0" dirty="0" smtClean="0">
              <a:ln>
                <a:noFill/>
              </a:ln>
              <a:effectLst/>
              <a:uLnTx/>
              <a:uFillTx/>
              <a:latin typeface="Arial" panose="020B0604020202020204" pitchFamily="34" charset="0"/>
              <a:ea typeface="楷体_GB2312" pitchFamily="49" charset="-122"/>
              <a:cs typeface="+mn-cs"/>
            </a:endParaRPr>
          </a:p>
          <a:p>
            <a:pPr lvl="1">
              <a:lnSpc>
                <a:spcPct val="120000"/>
              </a:lnSpc>
              <a:buFont typeface="Wingdings" pitchFamily="2" charset="2"/>
              <a:buChar char="ü"/>
            </a:pPr>
            <a:r>
              <a:rPr lang="zh-CN" altLang="en-US" sz="2400" dirty="0" smtClean="0"/>
              <a:t>人是“社会人”</a:t>
            </a:r>
          </a:p>
          <a:p>
            <a:pPr lvl="1">
              <a:lnSpc>
                <a:spcPct val="120000"/>
              </a:lnSpc>
              <a:buFont typeface="Wingdings" pitchFamily="2" charset="2"/>
              <a:buChar char="ü"/>
            </a:pPr>
            <a:r>
              <a:rPr lang="zh-CN" altLang="en-US" sz="2400" dirty="0" smtClean="0"/>
              <a:t>首次提出非正式群体的概念</a:t>
            </a:r>
          </a:p>
          <a:p>
            <a:pPr lvl="1">
              <a:lnSpc>
                <a:spcPct val="120000"/>
              </a:lnSpc>
              <a:buFont typeface="Wingdings" pitchFamily="2" charset="2"/>
              <a:buChar char="ü"/>
            </a:pPr>
            <a:r>
              <a:rPr lang="zh-CN" altLang="en-US" sz="2400" dirty="0" smtClean="0"/>
              <a:t>为行为科学的发展奠定了基础</a:t>
            </a:r>
          </a:p>
          <a:p>
            <a:pPr marL="342900" marR="0" lvl="0" indent="-342900" algn="l" defTabSz="914400" rtl="0" eaLnBrk="1" fontAlgn="base" latinLnBrk="0" hangingPunct="1">
              <a:lnSpc>
                <a:spcPct val="120000"/>
              </a:lnSpc>
              <a:spcBef>
                <a:spcPct val="20000"/>
              </a:spcBef>
              <a:spcAft>
                <a:spcPct val="0"/>
              </a:spcAft>
              <a:buClrTx/>
              <a:buSzTx/>
              <a:buFont typeface="Arial" pitchFamily="34" charset="0"/>
              <a:buNone/>
              <a:tabLst/>
              <a:defRPr/>
            </a:pPr>
            <a:r>
              <a:rPr kumimoji="0" lang="zh-CN" altLang="en-US" sz="2400" b="0" i="0" u="none" strike="noStrike" kern="1200" cap="none" spc="0" normalizeH="0" baseline="0" noProof="0" dirty="0" smtClean="0">
                <a:ln>
                  <a:noFill/>
                </a:ln>
                <a:effectLst/>
                <a:uLnTx/>
                <a:uFillTx/>
                <a:latin typeface="Arial" panose="020B0604020202020204" pitchFamily="34" charset="0"/>
                <a:ea typeface="楷体_GB2312" pitchFamily="49" charset="-122"/>
                <a:cs typeface="+mn-cs"/>
              </a:rPr>
              <a:t>（</a:t>
            </a:r>
            <a:r>
              <a:rPr kumimoji="0" lang="en-US" altLang="zh-CN" sz="2400" b="0" i="0" u="none" strike="noStrike" kern="1200" cap="none" spc="0" normalizeH="0" baseline="0" noProof="0" dirty="0" smtClean="0">
                <a:ln>
                  <a:noFill/>
                </a:ln>
                <a:effectLst/>
                <a:uLnTx/>
                <a:uFillTx/>
                <a:latin typeface="Arial" panose="020B0604020202020204" pitchFamily="34" charset="0"/>
                <a:ea typeface="楷体_GB2312" pitchFamily="49" charset="-122"/>
                <a:cs typeface="+mn-cs"/>
              </a:rPr>
              <a:t>2</a:t>
            </a:r>
            <a:r>
              <a:rPr kumimoji="0" lang="zh-CN" altLang="en-US" sz="2400" b="0" i="0" u="none" strike="noStrike" kern="1200" cap="none" spc="0" normalizeH="0" baseline="0" noProof="0" dirty="0" smtClean="0">
                <a:ln>
                  <a:noFill/>
                </a:ln>
                <a:effectLst/>
                <a:uLnTx/>
                <a:uFillTx/>
                <a:latin typeface="Arial" panose="020B0604020202020204" pitchFamily="34" charset="0"/>
                <a:ea typeface="楷体_GB2312" pitchFamily="49" charset="-122"/>
                <a:cs typeface="+mn-cs"/>
              </a:rPr>
              <a:t>）缺陷</a:t>
            </a:r>
          </a:p>
          <a:p>
            <a:pPr marL="342900" marR="0" lvl="0" indent="-342900" algn="l" defTabSz="914400" rtl="0" eaLnBrk="1" fontAlgn="base" latinLnBrk="0" hangingPunct="1">
              <a:lnSpc>
                <a:spcPct val="120000"/>
              </a:lnSpc>
              <a:spcBef>
                <a:spcPct val="20000"/>
              </a:spcBef>
              <a:spcAft>
                <a:spcPct val="0"/>
              </a:spcAft>
              <a:buClrTx/>
              <a:buSzTx/>
              <a:buFont typeface="Wingdings" pitchFamily="2" charset="2"/>
              <a:buChar char="ü"/>
              <a:tabLst/>
              <a:defRPr/>
            </a:pPr>
            <a:r>
              <a:rPr kumimoji="0" lang="zh-CN" altLang="en-US" sz="2400" b="0" i="0" u="none" strike="noStrike" kern="1200" cap="none" spc="0" normalizeH="0" baseline="0" noProof="0" dirty="0" smtClean="0">
                <a:ln>
                  <a:noFill/>
                </a:ln>
                <a:effectLst/>
                <a:uLnTx/>
                <a:uFillTx/>
                <a:latin typeface="Arial" panose="020B0604020202020204" pitchFamily="34" charset="0"/>
                <a:ea typeface="楷体_GB2312" pitchFamily="49" charset="-122"/>
                <a:cs typeface="+mn-cs"/>
              </a:rPr>
              <a:t>过分强调非正式组织的作用</a:t>
            </a:r>
          </a:p>
          <a:p>
            <a:pPr marL="342900" marR="0" lvl="0" indent="-342900" algn="l" defTabSz="914400" rtl="0" eaLnBrk="1" fontAlgn="base" latinLnBrk="0" hangingPunct="1">
              <a:lnSpc>
                <a:spcPct val="120000"/>
              </a:lnSpc>
              <a:spcBef>
                <a:spcPct val="20000"/>
              </a:spcBef>
              <a:spcAft>
                <a:spcPct val="0"/>
              </a:spcAft>
              <a:buClrTx/>
              <a:buSzTx/>
              <a:buFont typeface="Wingdings" pitchFamily="2" charset="2"/>
              <a:buChar char="ü"/>
              <a:tabLst/>
              <a:defRPr/>
            </a:pPr>
            <a:r>
              <a:rPr kumimoji="0" lang="zh-CN" altLang="en-US" sz="2400" b="0" i="0" u="none" strike="noStrike" kern="1200" cap="none" spc="0" normalizeH="0" baseline="0" noProof="0" dirty="0" smtClean="0">
                <a:ln>
                  <a:noFill/>
                </a:ln>
                <a:effectLst/>
                <a:uLnTx/>
                <a:uFillTx/>
                <a:latin typeface="Arial" panose="020B0604020202020204" pitchFamily="34" charset="0"/>
                <a:ea typeface="楷体_GB2312" pitchFamily="49" charset="-122"/>
                <a:cs typeface="+mn-cs"/>
              </a:rPr>
              <a:t>过多强调感情作用</a:t>
            </a:r>
          </a:p>
          <a:p>
            <a:pPr marL="342900" marR="0" lvl="0" indent="-342900" algn="l" defTabSz="914400" rtl="0" eaLnBrk="1" fontAlgn="base" latinLnBrk="0" hangingPunct="1">
              <a:lnSpc>
                <a:spcPct val="120000"/>
              </a:lnSpc>
              <a:spcBef>
                <a:spcPct val="20000"/>
              </a:spcBef>
              <a:spcAft>
                <a:spcPct val="0"/>
              </a:spcAft>
              <a:buClrTx/>
              <a:buSzTx/>
              <a:buFont typeface="Wingdings" pitchFamily="2" charset="2"/>
              <a:buChar char="ü"/>
              <a:tabLst/>
              <a:defRPr/>
            </a:pPr>
            <a:r>
              <a:rPr kumimoji="0" lang="zh-CN" altLang="en-US" sz="2400" b="0" i="0" u="none" strike="noStrike" kern="1200" cap="none" spc="0" normalizeH="0" baseline="0" noProof="0" dirty="0" smtClean="0">
                <a:ln>
                  <a:noFill/>
                </a:ln>
                <a:effectLst/>
                <a:uLnTx/>
                <a:uFillTx/>
                <a:latin typeface="Arial" panose="020B0604020202020204" pitchFamily="34" charset="0"/>
                <a:ea typeface="楷体_GB2312" pitchFamily="49" charset="-122"/>
                <a:cs typeface="+mn-cs"/>
              </a:rPr>
              <a:t>过分否定经济报酬、外部监督、工作条件、作用标准等因素</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endParaRPr kumimoji="0" lang="zh-CN" altLang="en-US" sz="2800" b="0" i="0" u="none" strike="noStrike" kern="1200" cap="none" spc="0" normalizeH="0" baseline="0" noProof="0" dirty="0" smtClean="0">
              <a:ln>
                <a:noFill/>
              </a:ln>
              <a:solidFill>
                <a:schemeClr val="tx2"/>
              </a:solidFill>
              <a:effectLst/>
              <a:uLnTx/>
              <a:uFillTx/>
              <a:latin typeface="Arial" panose="020B0604020202020204" pitchFamily="34" charset="0"/>
              <a:ea typeface="楷体_GB2312" pitchFamily="49"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zh-CN" altLang="en-US" sz="32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endParaRPr>
          </a:p>
        </p:txBody>
      </p:sp>
      <p:sp>
        <p:nvSpPr>
          <p:cNvPr id="5"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人际关系理论的评价</a:t>
            </a:r>
          </a:p>
        </p:txBody>
      </p:sp>
      <p:sp>
        <p:nvSpPr>
          <p:cNvPr id="6"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7"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8"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9"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0"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1000" fill="hold"/>
                                        <p:tgtEl>
                                          <p:spTgt spid="5">
                                            <p:bg/>
                                          </p:spTgt>
                                        </p:tgtEl>
                                        <p:attrNameLst>
                                          <p:attrName>ppt_x</p:attrName>
                                        </p:attrNameLst>
                                      </p:cBhvr>
                                      <p:tavLst>
                                        <p:tav tm="0">
                                          <p:val>
                                            <p:strVal val="#ppt_x"/>
                                          </p:val>
                                        </p:tav>
                                        <p:tav tm="100000">
                                          <p:val>
                                            <p:strVal val="#ppt_x"/>
                                          </p:val>
                                        </p:tav>
                                      </p:tavLst>
                                    </p:anim>
                                    <p:anim calcmode="lin" valueType="num">
                                      <p:cBhvr additive="base">
                                        <p:cTn id="8" dur="1000" fill="hold"/>
                                        <p:tgtEl>
                                          <p:spTgt spid="5">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lide(fromLeft)">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对角圆角矩形 28"/>
          <p:cNvSpPr/>
          <p:nvPr/>
        </p:nvSpPr>
        <p:spPr bwMode="auto">
          <a:xfrm>
            <a:off x="4800600" y="3252153"/>
            <a:ext cx="4175125" cy="649287"/>
          </a:xfrm>
          <a:custGeom>
            <a:avLst/>
            <a:gdLst>
              <a:gd name="T0" fmla="*/ 4175125 w 4175125"/>
              <a:gd name="T1" fmla="*/ 324644 h 649287"/>
              <a:gd name="T2" fmla="*/ 2087565 w 4175125"/>
              <a:gd name="T3" fmla="*/ 649287 h 649287"/>
              <a:gd name="T4" fmla="*/ 0 w 4175125"/>
              <a:gd name="T5" fmla="*/ 324644 h 649287"/>
              <a:gd name="T6" fmla="*/ 2087565 w 4175125"/>
              <a:gd name="T7" fmla="*/ 0 h 649287"/>
              <a:gd name="T8" fmla="*/ 0 60000 65536"/>
              <a:gd name="T9" fmla="*/ 5898240 60000 65536"/>
              <a:gd name="T10" fmla="*/ 11796480 60000 65536"/>
              <a:gd name="T11" fmla="*/ 17694720 60000 65536"/>
              <a:gd name="T12" fmla="*/ 39827 w 4175125"/>
              <a:gd name="T13" fmla="*/ 39827 h 649287"/>
              <a:gd name="T14" fmla="*/ 4135299 w 4175125"/>
              <a:gd name="T15" fmla="*/ 609460 h 649287"/>
            </a:gdLst>
            <a:ahLst/>
            <a:cxnLst>
              <a:cxn ang="T8">
                <a:pos x="T0" y="T1"/>
              </a:cxn>
              <a:cxn ang="T9">
                <a:pos x="T2" y="T3"/>
              </a:cxn>
              <a:cxn ang="T10">
                <a:pos x="T4" y="T5"/>
              </a:cxn>
              <a:cxn ang="T11">
                <a:pos x="T6" y="T7"/>
              </a:cxn>
            </a:cxnLst>
            <a:rect l="T12" t="T13" r="T14" b="T15"/>
            <a:pathLst>
              <a:path w="4175125" h="649287">
                <a:moveTo>
                  <a:pt x="135980" y="0"/>
                </a:moveTo>
                <a:lnTo>
                  <a:pt x="4175125" y="0"/>
                </a:lnTo>
                <a:lnTo>
                  <a:pt x="4175125" y="513307"/>
                </a:lnTo>
                <a:cubicBezTo>
                  <a:pt x="4175125" y="588406"/>
                  <a:pt x="4114244" y="649286"/>
                  <a:pt x="4039145" y="649287"/>
                </a:cubicBezTo>
                <a:lnTo>
                  <a:pt x="0" y="649287"/>
                </a:lnTo>
                <a:lnTo>
                  <a:pt x="0" y="135980"/>
                </a:lnTo>
                <a:cubicBezTo>
                  <a:pt x="0" y="60880"/>
                  <a:pt x="60880" y="0"/>
                  <a:pt x="135979" y="0"/>
                </a:cubicBezTo>
                <a:close/>
              </a:path>
            </a:pathLst>
          </a:custGeom>
          <a:solidFill>
            <a:srgbClr val="0848AF"/>
          </a:solidFill>
          <a:ln w="25400" cap="flat" cmpd="sng" algn="ctr">
            <a:noFill/>
            <a:prstDash val="solid"/>
            <a:round/>
          </a:ln>
        </p:spPr>
        <p:txBody>
          <a:bodyPr anchor="ctr"/>
          <a:lstStyle/>
          <a:p>
            <a:endParaRPr lang="zh-CN" altLang="en-US"/>
          </a:p>
        </p:txBody>
      </p:sp>
      <p:sp>
        <p:nvSpPr>
          <p:cNvPr id="9218" name="Rectangle 6"/>
          <p:cNvSpPr>
            <a:spLocks noChangeArrowheads="1"/>
          </p:cNvSpPr>
          <p:nvPr/>
        </p:nvSpPr>
        <p:spPr bwMode="auto">
          <a:xfrm>
            <a:off x="0" y="0"/>
            <a:ext cx="4008438" cy="6858000"/>
          </a:xfrm>
          <a:prstGeom prst="rect">
            <a:avLst/>
          </a:prstGeom>
          <a:solidFill>
            <a:srgbClr val="0848AF"/>
          </a:solidFill>
          <a:ln w="25400" algn="ctr">
            <a:noFill/>
            <a:miter lim="800000"/>
          </a:ln>
        </p:spPr>
        <p:txBody>
          <a:bodyPr anchor="ctr"/>
          <a:lstStyle/>
          <a:p>
            <a:pPr algn="ctr"/>
            <a:endParaRPr lang="en-US" altLang="zh-CN">
              <a:solidFill>
                <a:srgbClr val="FFFFFF"/>
              </a:solidFill>
              <a:latin typeface="Calibri" panose="020F0502020204030204" pitchFamily="34" charset="0"/>
            </a:endParaRPr>
          </a:p>
        </p:txBody>
      </p:sp>
      <p:sp>
        <p:nvSpPr>
          <p:cNvPr id="11268" name="文本框 52"/>
          <p:cNvSpPr txBox="1">
            <a:spLocks noChangeArrowheads="1"/>
          </p:cNvSpPr>
          <p:nvPr/>
        </p:nvSpPr>
        <p:spPr bwMode="auto">
          <a:xfrm>
            <a:off x="1490663" y="1700213"/>
            <a:ext cx="2374900" cy="860425"/>
          </a:xfrm>
          <a:prstGeom prst="rect">
            <a:avLst/>
          </a:prstGeom>
          <a:noFill/>
          <a:ln w="9525">
            <a:noFill/>
            <a:miter lim="800000"/>
          </a:ln>
        </p:spPr>
        <p:txBody>
          <a:bodyPr>
            <a:spAutoFit/>
          </a:bodyPr>
          <a:lstStyle/>
          <a:p>
            <a:pPr algn="ctr"/>
            <a:r>
              <a:rPr lang="zh-CN" altLang="en-US" sz="5000" b="1">
                <a:solidFill>
                  <a:schemeClr val="bg1"/>
                </a:solidFill>
                <a:latin typeface="Calibri" panose="020F0502020204030204" pitchFamily="34" charset="0"/>
                <a:ea typeface="微软雅黑" panose="020B0503020204020204" pitchFamily="34" charset="-122"/>
              </a:rPr>
              <a:t>内容</a:t>
            </a:r>
          </a:p>
        </p:txBody>
      </p:sp>
      <p:sp>
        <p:nvSpPr>
          <p:cNvPr id="11270" name="TextBox 6"/>
          <p:cNvSpPr txBox="1">
            <a:spLocks noChangeArrowheads="1"/>
          </p:cNvSpPr>
          <p:nvPr/>
        </p:nvSpPr>
        <p:spPr bwMode="auto">
          <a:xfrm>
            <a:off x="4971733" y="1779270"/>
            <a:ext cx="3832225" cy="492125"/>
          </a:xfrm>
          <a:prstGeom prst="rect">
            <a:avLst/>
          </a:prstGeom>
          <a:noFill/>
          <a:ln w="9525">
            <a:noFill/>
            <a:miter lim="800000"/>
          </a:ln>
        </p:spPr>
        <p:txBody>
          <a:bodyPr lIns="0" tIns="0" rIns="0" bIns="0" anchor="ctr">
            <a:spAutoFit/>
          </a:bodyPr>
          <a:lstStyle/>
          <a:p>
            <a:pPr algn="l"/>
            <a:r>
              <a:rPr lang="en-US" altLang="zh-CN" sz="3200" b="1">
                <a:solidFill>
                  <a:schemeClr val="tx1"/>
                </a:solidFill>
                <a:latin typeface="微软雅黑" panose="020B0503020204020204" pitchFamily="34" charset="-122"/>
                <a:ea typeface="微软雅黑" panose="020B0503020204020204" pitchFamily="34" charset="-122"/>
              </a:rPr>
              <a:t>01    学习目标</a:t>
            </a:r>
          </a:p>
        </p:txBody>
      </p:sp>
      <p:sp>
        <p:nvSpPr>
          <p:cNvPr id="11271" name="TextBox 10"/>
          <p:cNvSpPr txBox="1">
            <a:spLocks noChangeArrowheads="1"/>
          </p:cNvSpPr>
          <p:nvPr/>
        </p:nvSpPr>
        <p:spPr bwMode="auto">
          <a:xfrm>
            <a:off x="4971733" y="2560638"/>
            <a:ext cx="3832225" cy="492125"/>
          </a:xfrm>
          <a:prstGeom prst="rect">
            <a:avLst/>
          </a:prstGeom>
          <a:noFill/>
          <a:ln w="9525">
            <a:noFill/>
            <a:miter lim="800000"/>
          </a:ln>
        </p:spPr>
        <p:txBody>
          <a:bodyPr lIns="0" tIns="0" rIns="0" bIns="0" anchor="ctr">
            <a:spAutoFit/>
          </a:bodyPr>
          <a:lstStyle/>
          <a:p>
            <a:r>
              <a:rPr lang="en-US" altLang="zh-CN" sz="3200" b="1">
                <a:solidFill>
                  <a:schemeClr val="tx1"/>
                </a:solidFill>
                <a:latin typeface="微软雅黑" panose="020B0503020204020204" pitchFamily="34" charset="-122"/>
                <a:ea typeface="微软雅黑" panose="020B0503020204020204" pitchFamily="34" charset="-122"/>
              </a:rPr>
              <a:t>02    </a:t>
            </a:r>
            <a:r>
              <a:rPr lang="zh-CN" altLang="en-US" sz="3200" b="1">
                <a:solidFill>
                  <a:schemeClr val="tx1"/>
                </a:solidFill>
                <a:latin typeface="微软雅黑" panose="020B0503020204020204" pitchFamily="34" charset="-122"/>
                <a:ea typeface="微软雅黑" panose="020B0503020204020204" pitchFamily="34" charset="-122"/>
                <a:sym typeface="+mn-ea"/>
              </a:rPr>
              <a:t>内容讲授</a:t>
            </a:r>
          </a:p>
        </p:txBody>
      </p:sp>
      <p:pic>
        <p:nvPicPr>
          <p:cNvPr id="4" name="Picture 1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400415" y="3140710"/>
            <a:ext cx="3556635" cy="262191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5"/>
          <p:cNvSpPr txBox="1">
            <a:spLocks noChangeArrowheads="1"/>
          </p:cNvSpPr>
          <p:nvPr/>
        </p:nvSpPr>
        <p:spPr bwMode="auto">
          <a:xfrm>
            <a:off x="4971733" y="3331210"/>
            <a:ext cx="3832225" cy="492125"/>
          </a:xfrm>
          <a:prstGeom prst="rect">
            <a:avLst/>
          </a:prstGeom>
          <a:noFill/>
          <a:ln w="9525">
            <a:noFill/>
            <a:miter lim="800000"/>
          </a:ln>
        </p:spPr>
        <p:txBody>
          <a:bodyPr lIns="0" tIns="0" rIns="0" bIns="0" anchor="ctr">
            <a:spAutoFit/>
          </a:bodyPr>
          <a:lstStyle/>
          <a:p>
            <a:pPr algn="l"/>
            <a:r>
              <a:rPr lang="en-US" altLang="zh-CN" sz="3200" b="1">
                <a:solidFill>
                  <a:schemeClr val="bg1"/>
                </a:solidFill>
                <a:latin typeface="微软雅黑" panose="020B0503020204020204" pitchFamily="34" charset="-122"/>
                <a:ea typeface="微软雅黑" panose="020B0503020204020204" pitchFamily="34" charset="-122"/>
              </a:rPr>
              <a:t>03    总结</a:t>
            </a:r>
          </a:p>
        </p:txBody>
      </p:sp>
    </p:spTree>
  </p:cSld>
  <p:clrMapOvr>
    <a:masterClrMapping/>
  </p:clrMapOvr>
  <p:transition advTm="5134">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268"/>
                                        </p:tgtEl>
                                        <p:attrNameLst>
                                          <p:attrName>style.visibility</p:attrName>
                                        </p:attrNameLst>
                                      </p:cBhvr>
                                      <p:to>
                                        <p:strVal val="visible"/>
                                      </p:to>
                                    </p:set>
                                    <p:anim calcmode="lin" valueType="num">
                                      <p:cBhvr additive="base">
                                        <p:cTn id="11" dur="500" fill="hold"/>
                                        <p:tgtEl>
                                          <p:spTgt spid="11268"/>
                                        </p:tgtEl>
                                        <p:attrNameLst>
                                          <p:attrName>ppt_x</p:attrName>
                                        </p:attrNameLst>
                                      </p:cBhvr>
                                      <p:tavLst>
                                        <p:tav tm="0">
                                          <p:val>
                                            <p:strVal val="0-#ppt_w/2"/>
                                          </p:val>
                                        </p:tav>
                                        <p:tav tm="100000">
                                          <p:val>
                                            <p:strVal val="#ppt_x"/>
                                          </p:val>
                                        </p:tav>
                                      </p:tavLst>
                                    </p:anim>
                                    <p:anim calcmode="lin" valueType="num">
                                      <p:cBhvr additive="base">
                                        <p:cTn id="12" dur="500" fill="hold"/>
                                        <p:tgtEl>
                                          <p:spTgt spid="1126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0" presetClass="emph" presetSubtype="0" fill="hold" grpId="1" nodeType="afterEffect">
                                  <p:stCondLst>
                                    <p:cond delay="0"/>
                                  </p:stCondLst>
                                  <p:iterate type="lt">
                                    <p:tmPct val="10000"/>
                                  </p:iterate>
                                  <p:childTnLst>
                                    <p:set>
                                      <p:cBhvr override="childStyle">
                                        <p:cTn id="15" dur="500" autoRev="1" fill="hold"/>
                                        <p:tgtEl>
                                          <p:spTgt spid="11270"/>
                                        </p:tgtEl>
                                        <p:attrNameLst>
                                          <p:attrName>style.color</p:attrName>
                                        </p:attrNameLst>
                                      </p:cBhvr>
                                      <p:to>
                                        <p:clrVal>
                                          <a:schemeClr val="bg1"/>
                                        </p:clrVal>
                                      </p:to>
                                    </p:set>
                                    <p:set>
                                      <p:cBhvr>
                                        <p:cTn id="16" dur="500" autoRev="1" fill="hold"/>
                                        <p:tgtEl>
                                          <p:spTgt spid="11270"/>
                                        </p:tgtEl>
                                        <p:attrNameLst>
                                          <p:attrName>fillcolor</p:attrName>
                                        </p:attrNameLst>
                                      </p:cBhvr>
                                      <p:to>
                                        <p:clrVal>
                                          <a:schemeClr val="bg1"/>
                                        </p:clrVal>
                                      </p:to>
                                    </p:set>
                                    <p:set>
                                      <p:cBhvr>
                                        <p:cTn id="17" dur="500" autoRev="1" fill="hold"/>
                                        <p:tgtEl>
                                          <p:spTgt spid="11270"/>
                                        </p:tgtEl>
                                        <p:attrNameLst>
                                          <p:attrName>fill.type</p:attrName>
                                        </p:attrNameLst>
                                      </p:cBhvr>
                                      <p:to>
                                        <p:strVal val="solid"/>
                                      </p:to>
                                    </p:set>
                                  </p:childTnLst>
                                </p:cTn>
                              </p:par>
                              <p:par>
                                <p:cTn id="18" presetID="2" presetClass="entr" presetSubtype="4" fill="hold" grpId="0" nodeType="withEffect">
                                  <p:stCondLst>
                                    <p:cond delay="0"/>
                                  </p:stCondLst>
                                  <p:iterate type="lt">
                                    <p:tmPct val="0"/>
                                  </p:iterate>
                                  <p:childTnLst>
                                    <p:set>
                                      <p:cBhvr>
                                        <p:cTn id="19" dur="1" fill="hold">
                                          <p:stCondLst>
                                            <p:cond delay="0"/>
                                          </p:stCondLst>
                                        </p:cTn>
                                        <p:tgtEl>
                                          <p:spTgt spid="11270"/>
                                        </p:tgtEl>
                                        <p:attrNameLst>
                                          <p:attrName>style.visibility</p:attrName>
                                        </p:attrNameLst>
                                      </p:cBhvr>
                                      <p:to>
                                        <p:strVal val="visible"/>
                                      </p:to>
                                    </p:set>
                                    <p:anim calcmode="lin" valueType="num">
                                      <p:cBhvr additive="base">
                                        <p:cTn id="20" dur="500" fill="hold"/>
                                        <p:tgtEl>
                                          <p:spTgt spid="11270"/>
                                        </p:tgtEl>
                                        <p:attrNameLst>
                                          <p:attrName>ppt_x</p:attrName>
                                        </p:attrNameLst>
                                      </p:cBhvr>
                                      <p:tavLst>
                                        <p:tav tm="0">
                                          <p:val>
                                            <p:strVal val="#ppt_x"/>
                                          </p:val>
                                        </p:tav>
                                        <p:tav tm="100000">
                                          <p:val>
                                            <p:strVal val="#ppt_x"/>
                                          </p:val>
                                        </p:tav>
                                      </p:tavLst>
                                    </p:anim>
                                    <p:anim calcmode="lin" valueType="num">
                                      <p:cBhvr additive="base">
                                        <p:cTn id="21" dur="500" fill="hold"/>
                                        <p:tgtEl>
                                          <p:spTgt spid="1127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1271"/>
                                        </p:tgtEl>
                                        <p:attrNameLst>
                                          <p:attrName>style.visibility</p:attrName>
                                        </p:attrNameLst>
                                      </p:cBhvr>
                                      <p:to>
                                        <p:strVal val="visible"/>
                                      </p:to>
                                    </p:set>
                                    <p:anim calcmode="lin" valueType="num">
                                      <p:cBhvr additive="base">
                                        <p:cTn id="24" dur="500" fill="hold"/>
                                        <p:tgtEl>
                                          <p:spTgt spid="11271"/>
                                        </p:tgtEl>
                                        <p:attrNameLst>
                                          <p:attrName>ppt_x</p:attrName>
                                        </p:attrNameLst>
                                      </p:cBhvr>
                                      <p:tavLst>
                                        <p:tav tm="0">
                                          <p:val>
                                            <p:strVal val="#ppt_x"/>
                                          </p:val>
                                        </p:tav>
                                        <p:tav tm="100000">
                                          <p:val>
                                            <p:strVal val="#ppt_x"/>
                                          </p:val>
                                        </p:tav>
                                      </p:tavLst>
                                    </p:anim>
                                    <p:anim calcmode="lin" valueType="num">
                                      <p:cBhvr additive="base">
                                        <p:cTn id="25" dur="500" fill="hold"/>
                                        <p:tgtEl>
                                          <p:spTgt spid="11271"/>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fill="hold"/>
                                        <p:tgtEl>
                                          <p:spTgt spid="2"/>
                                        </p:tgtEl>
                                        <p:attrNameLst>
                                          <p:attrName>ppt_x</p:attrName>
                                        </p:attrNameLst>
                                      </p:cBhvr>
                                      <p:tavLst>
                                        <p:tav tm="0">
                                          <p:val>
                                            <p:strVal val="#ppt_x"/>
                                          </p:val>
                                        </p:tav>
                                        <p:tav tm="100000">
                                          <p:val>
                                            <p:strVal val="#ppt_x"/>
                                          </p:val>
                                        </p:tav>
                                      </p:tavLst>
                                    </p:anim>
                                    <p:anim calcmode="lin" valueType="num">
                                      <p:cBhvr additive="base">
                                        <p:cTn id="29" dur="500" fill="hold"/>
                                        <p:tgtEl>
                                          <p:spTgt spid="2"/>
                                        </p:tgtEl>
                                        <p:attrNameLst>
                                          <p:attrName>ppt_y</p:attrName>
                                        </p:attrNameLst>
                                      </p:cBhvr>
                                      <p:tavLst>
                                        <p:tav tm="0">
                                          <p:val>
                                            <p:strVal val="1+#ppt_h/2"/>
                                          </p:val>
                                        </p:tav>
                                        <p:tav tm="100000">
                                          <p:val>
                                            <p:strVal val="#ppt_y"/>
                                          </p:val>
                                        </p:tav>
                                      </p:tavLst>
                                    </p:anim>
                                  </p:childTnLst>
                                </p:cTn>
                              </p:par>
                            </p:childTnLst>
                          </p:cTn>
                        </p:par>
                        <p:par>
                          <p:cTn id="30" fill="hold">
                            <p:stCondLst>
                              <p:cond delay="2400"/>
                            </p:stCondLst>
                            <p:childTnLst>
                              <p:par>
                                <p:cTn id="31" presetID="2" presetClass="entr" presetSubtype="8" fill="hold" grpId="0" nodeType="afterEffect">
                                  <p:stCondLst>
                                    <p:cond delay="0"/>
                                  </p:stCondLst>
                                  <p:childTnLst>
                                    <p:set>
                                      <p:cBhvr>
                                        <p:cTn id="32" dur="1" fill="hold">
                                          <p:stCondLst>
                                            <p:cond delay="0"/>
                                          </p:stCondLst>
                                        </p:cTn>
                                        <p:tgtEl>
                                          <p:spTgt spid="9217"/>
                                        </p:tgtEl>
                                        <p:attrNameLst>
                                          <p:attrName>style.visibility</p:attrName>
                                        </p:attrNameLst>
                                      </p:cBhvr>
                                      <p:to>
                                        <p:strVal val="visible"/>
                                      </p:to>
                                    </p:set>
                                    <p:anim calcmode="lin" valueType="num">
                                      <p:cBhvr additive="base">
                                        <p:cTn id="33" dur="1000" fill="hold"/>
                                        <p:tgtEl>
                                          <p:spTgt spid="9217"/>
                                        </p:tgtEl>
                                        <p:attrNameLst>
                                          <p:attrName>ppt_x</p:attrName>
                                        </p:attrNameLst>
                                      </p:cBhvr>
                                      <p:tavLst>
                                        <p:tav tm="0">
                                          <p:val>
                                            <p:strVal val="0-#ppt_w/2"/>
                                          </p:val>
                                        </p:tav>
                                        <p:tav tm="100000">
                                          <p:val>
                                            <p:strVal val="#ppt_x"/>
                                          </p:val>
                                        </p:tav>
                                      </p:tavLst>
                                    </p:anim>
                                    <p:anim calcmode="lin" valueType="num">
                                      <p:cBhvr additive="base">
                                        <p:cTn id="34" dur="1000" fill="hold"/>
                                        <p:tgtEl>
                                          <p:spTgt spid="9217"/>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2000" fill="hold"/>
                                        <p:tgtEl>
                                          <p:spTgt spid="4"/>
                                        </p:tgtEl>
                                        <p:attrNameLst>
                                          <p:attrName>ppt_x</p:attrName>
                                        </p:attrNameLst>
                                      </p:cBhvr>
                                      <p:tavLst>
                                        <p:tav tm="0">
                                          <p:val>
                                            <p:strVal val="1+#ppt_w/2"/>
                                          </p:val>
                                        </p:tav>
                                        <p:tav tm="100000">
                                          <p:val>
                                            <p:strVal val="#ppt_x"/>
                                          </p:val>
                                        </p:tav>
                                      </p:tavLst>
                                    </p:anim>
                                    <p:anim calcmode="lin" valueType="num">
                                      <p:cBhvr additive="base">
                                        <p:cTn id="3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bldLvl="0" animBg="1"/>
      <p:bldP spid="9218" grpId="0" bldLvl="0" animBg="1"/>
      <p:bldP spid="11268" grpId="0"/>
      <p:bldP spid="11270" grpId="0"/>
      <p:bldP spid="11270" grpId="1"/>
      <p:bldP spid="11271"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818261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03  总结</a:t>
            </a: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tx1"/>
                </a:solidFill>
                <a:latin typeface="Impact" panose="020B0806030902050204" pitchFamily="34" charset="0"/>
                <a:ea typeface="微软雅黑" panose="020B0503020204020204" pitchFamily="34" charset="-122"/>
              </a:rPr>
              <a:t>02   内容讲授</a:t>
            </a:r>
          </a:p>
        </p:txBody>
      </p:sp>
      <p:sp>
        <p:nvSpPr>
          <p:cNvPr id="7" name="Rectangle 3"/>
          <p:cNvSpPr txBox="1">
            <a:spLocks noChangeArrowheads="1"/>
          </p:cNvSpPr>
          <p:nvPr/>
        </p:nvSpPr>
        <p:spPr>
          <a:xfrm>
            <a:off x="1881158" y="1500174"/>
            <a:ext cx="8474078" cy="35719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a:solidFill>
              <a:srgbClr val="E66291"/>
            </a:solidFill>
          </a:ln>
        </p:spPr>
        <p:txBody>
          <a:bodyPr/>
          <a:lstStyle/>
          <a:p>
            <a:pPr marL="342900" lvl="0" indent="-342900">
              <a:lnSpc>
                <a:spcPct val="150000"/>
              </a:lnSpc>
              <a:spcBef>
                <a:spcPct val="20000"/>
              </a:spcBef>
            </a:pPr>
            <a:r>
              <a:rPr lang="zh-CN" altLang="en-US" sz="2800" b="1" dirty="0" smtClean="0">
                <a:latin typeface="楷体_GB2312" pitchFamily="49" charset="-122"/>
                <a:ea typeface="楷体_GB2312" pitchFamily="49" charset="-122"/>
              </a:rPr>
              <a:t>人际管理理论的意义</a:t>
            </a:r>
            <a:endParaRPr lang="en-US" altLang="zh-CN" sz="2800" b="1" dirty="0" smtClean="0">
              <a:latin typeface="楷体_GB2312" pitchFamily="49" charset="-122"/>
              <a:ea typeface="楷体_GB2312" pitchFamily="49" charset="-122"/>
            </a:endParaRPr>
          </a:p>
          <a:p>
            <a:pPr marL="342900" lvl="0" indent="-342900">
              <a:lnSpc>
                <a:spcPct val="150000"/>
              </a:lnSpc>
              <a:spcBef>
                <a:spcPct val="20000"/>
              </a:spcBef>
            </a:pPr>
            <a:r>
              <a:rPr kumimoji="0" lang="zh-CN" altLang="en-US" sz="2800" b="1" i="0" u="none" strike="noStrike" kern="1200" cap="none" spc="0" normalizeH="0" baseline="0" noProof="0" dirty="0" smtClean="0">
                <a:ln>
                  <a:noFill/>
                </a:ln>
                <a:effectLst/>
                <a:uLnTx/>
                <a:uFillTx/>
                <a:latin typeface="楷体_GB2312" pitchFamily="49" charset="-122"/>
                <a:ea typeface="楷体_GB2312" pitchFamily="49" charset="-122"/>
                <a:cs typeface="+mn-cs"/>
              </a:rPr>
              <a:t>梅奥教授的生平</a:t>
            </a:r>
            <a:endParaRPr kumimoji="0" lang="en-US" altLang="zh-CN" sz="2800" b="1" i="0" u="none" strike="noStrike" kern="1200" cap="none" spc="0" normalizeH="0" baseline="0" noProof="0" dirty="0" smtClean="0">
              <a:ln>
                <a:noFill/>
              </a:ln>
              <a:effectLst/>
              <a:uLnTx/>
              <a:uFillTx/>
              <a:latin typeface="楷体_GB2312" pitchFamily="49" charset="-122"/>
              <a:ea typeface="楷体_GB2312" pitchFamily="49" charset="-122"/>
              <a:cs typeface="+mn-cs"/>
            </a:endParaRPr>
          </a:p>
          <a:p>
            <a:pPr marL="342900" lvl="0" indent="-342900">
              <a:lnSpc>
                <a:spcPct val="150000"/>
              </a:lnSpc>
              <a:spcBef>
                <a:spcPct val="20000"/>
              </a:spcBef>
            </a:pPr>
            <a:r>
              <a:rPr lang="zh-CN" altLang="en-US" sz="2800" b="1" dirty="0" smtClean="0">
                <a:latin typeface="楷体_GB2312" pitchFamily="49" charset="-122"/>
                <a:ea typeface="楷体_GB2312" pitchFamily="49" charset="-122"/>
              </a:rPr>
              <a:t>霍桑实验的内容</a:t>
            </a:r>
            <a:endParaRPr lang="en-US" altLang="zh-CN" sz="2800" b="1" dirty="0" smtClean="0">
              <a:latin typeface="楷体_GB2312" pitchFamily="49" charset="-122"/>
              <a:ea typeface="楷体_GB2312" pitchFamily="49" charset="-122"/>
            </a:endParaRPr>
          </a:p>
          <a:p>
            <a:pPr marL="342900" lvl="0" indent="-342900">
              <a:lnSpc>
                <a:spcPct val="150000"/>
              </a:lnSpc>
              <a:spcBef>
                <a:spcPct val="20000"/>
              </a:spcBef>
            </a:pPr>
            <a:r>
              <a:rPr kumimoji="0" lang="zh-CN" altLang="en-US" sz="2800" b="1" i="0" u="none" strike="noStrike" kern="1200" cap="none" spc="0" normalizeH="0" baseline="0" noProof="0" dirty="0" smtClean="0">
                <a:ln>
                  <a:noFill/>
                </a:ln>
                <a:effectLst/>
                <a:uLnTx/>
                <a:uFillTx/>
                <a:latin typeface="楷体_GB2312" pitchFamily="49" charset="-122"/>
                <a:ea typeface="楷体_GB2312" pitchFamily="49" charset="-122"/>
                <a:cs typeface="+mn-cs"/>
              </a:rPr>
              <a:t>人际关系理论的主要观点</a:t>
            </a:r>
            <a:endParaRPr kumimoji="0" lang="en-US" altLang="zh-CN" sz="2800" b="1" i="0" u="none" strike="noStrike" kern="1200" cap="none" spc="0" normalizeH="0" baseline="0" noProof="0" dirty="0" smtClean="0">
              <a:ln>
                <a:noFill/>
              </a:ln>
              <a:effectLst/>
              <a:uLnTx/>
              <a:uFillTx/>
              <a:latin typeface="楷体_GB2312" pitchFamily="49" charset="-122"/>
              <a:ea typeface="楷体_GB2312" pitchFamily="49" charset="-122"/>
              <a:cs typeface="+mn-cs"/>
            </a:endParaRPr>
          </a:p>
          <a:p>
            <a:pPr marL="342900" lvl="0" indent="-342900">
              <a:lnSpc>
                <a:spcPct val="150000"/>
              </a:lnSpc>
              <a:spcBef>
                <a:spcPct val="20000"/>
              </a:spcBef>
            </a:pPr>
            <a:r>
              <a:rPr lang="zh-CN" altLang="en-US" sz="2800" b="1" dirty="0" smtClean="0">
                <a:latin typeface="楷体_GB2312" pitchFamily="49" charset="-122"/>
                <a:ea typeface="楷体_GB2312" pitchFamily="49" charset="-122"/>
              </a:rPr>
              <a:t>人际关系理论的评价</a:t>
            </a:r>
            <a:endParaRPr kumimoji="0" lang="zh-CN" altLang="en-US" sz="2800" b="1" i="0" u="none" strike="noStrike" kern="1200" cap="none" spc="0" normalizeH="0" baseline="0" noProof="0" dirty="0" smtClean="0">
              <a:ln>
                <a:noFill/>
              </a:ln>
              <a:effectLst/>
              <a:uLnTx/>
              <a:uFillTx/>
              <a:latin typeface="楷体_GB2312" pitchFamily="49" charset="-122"/>
              <a:ea typeface="楷体_GB2312" pitchFamily="49" charset="-122"/>
              <a:cs typeface="+mn-cs"/>
            </a:endParaRPr>
          </a:p>
        </p:txBody>
      </p:sp>
    </p:spTree>
  </p:cSld>
  <p:clrMapOvr>
    <a:masterClrMapping/>
  </p:clrMapOvr>
  <p:transition advTm="4461">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rot="16200000" flipV="1">
            <a:off x="6270578" y="-267172"/>
            <a:ext cx="69850" cy="6742113"/>
          </a:xfrm>
          <a:prstGeom prst="rect">
            <a:avLst/>
          </a:prstGeom>
          <a:solidFill>
            <a:srgbClr val="808080"/>
          </a:solidFill>
          <a:ln w="25400" algn="ctr">
            <a:noFill/>
            <a:miter lim="800000"/>
          </a:ln>
        </p:spPr>
        <p:txBody>
          <a:bodyPr anchor="ctr"/>
          <a:lstStyle/>
          <a:p>
            <a:pPr algn="ctr"/>
            <a:endParaRPr lang="en-US" altLang="zh-CN">
              <a:solidFill>
                <a:srgbClr val="FFFFFF"/>
              </a:solidFill>
              <a:latin typeface="Calibri" panose="020F0502020204030204" pitchFamily="34" charset="0"/>
            </a:endParaRPr>
          </a:p>
        </p:txBody>
      </p:sp>
      <p:sp>
        <p:nvSpPr>
          <p:cNvPr id="5124" name="文本框 52"/>
          <p:cNvSpPr txBox="1">
            <a:spLocks noChangeArrowheads="1"/>
          </p:cNvSpPr>
          <p:nvPr/>
        </p:nvSpPr>
        <p:spPr bwMode="auto">
          <a:xfrm>
            <a:off x="4039684" y="1974324"/>
            <a:ext cx="4459384" cy="1015663"/>
          </a:xfrm>
          <a:prstGeom prst="rect">
            <a:avLst/>
          </a:prstGeom>
          <a:noFill/>
          <a:ln w="9525">
            <a:noFill/>
            <a:miter lim="800000"/>
          </a:ln>
        </p:spPr>
        <p:txBody>
          <a:bodyPr wrap="square">
            <a:spAutoFit/>
          </a:bodyPr>
          <a:lstStyle/>
          <a:p>
            <a:pPr algn="ctr"/>
            <a:r>
              <a:rPr lang="zh-CN" altLang="en-US" sz="6000" b="1" dirty="0" smtClean="0">
                <a:latin typeface="Britannic Bold" pitchFamily="34" charset="0"/>
                <a:ea typeface="微软雅黑" panose="020B0503020204020204" pitchFamily="34" charset="-122"/>
              </a:rPr>
              <a:t>谢谢观看</a:t>
            </a:r>
            <a:endParaRPr lang="zh-CN" altLang="en-US" sz="6000" b="1" dirty="0">
              <a:latin typeface="Britannic Bold" pitchFamily="34" charset="0"/>
              <a:ea typeface="微软雅黑" panose="020B0503020204020204" pitchFamily="34" charset="-122"/>
            </a:endParaRPr>
          </a:p>
        </p:txBody>
      </p:sp>
      <p:sp>
        <p:nvSpPr>
          <p:cNvPr id="5125" name="Rectangle 7"/>
          <p:cNvSpPr>
            <a:spLocks noChangeArrowheads="1"/>
          </p:cNvSpPr>
          <p:nvPr/>
        </p:nvSpPr>
        <p:spPr bwMode="auto">
          <a:xfrm>
            <a:off x="5529533" y="3229899"/>
            <a:ext cx="1452880" cy="398780"/>
          </a:xfrm>
          <a:prstGeom prst="rect">
            <a:avLst/>
          </a:prstGeom>
          <a:noFill/>
          <a:ln w="9525">
            <a:noFill/>
            <a:miter lim="800000"/>
          </a:ln>
        </p:spPr>
        <p:txBody>
          <a:bodyPr wrap="none">
            <a:spAutoFit/>
          </a:bodyPr>
          <a:lstStyle/>
          <a:p>
            <a:r>
              <a:rPr lang="zh-CN" altLang="en-US" sz="2000" b="1" dirty="0">
                <a:ea typeface="微软雅黑" panose="020B0503020204020204" pitchFamily="34" charset="-122"/>
              </a:rPr>
              <a:t>管理学基础</a:t>
            </a:r>
            <a:endParaRPr lang="en-US" altLang="zh-CN" sz="2000" b="1" dirty="0">
              <a:ea typeface="微软雅黑" panose="020B0503020204020204" pitchFamily="34" charset="-122"/>
            </a:endParaRPr>
          </a:p>
        </p:txBody>
      </p:sp>
      <p:pic>
        <p:nvPicPr>
          <p:cNvPr id="2" name="图片 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21011" y="4581158"/>
            <a:ext cx="2623932" cy="2390514"/>
          </a:xfrm>
          <a:prstGeom prst="rect">
            <a:avLst/>
          </a:prstGeom>
        </p:spPr>
      </p:pic>
      <p:pic>
        <p:nvPicPr>
          <p:cNvPr id="3" name="图片 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975924" y="4467487"/>
            <a:ext cx="2692400" cy="2390514"/>
          </a:xfrm>
          <a:prstGeom prst="rect">
            <a:avLst/>
          </a:prstGeom>
        </p:spPr>
      </p:pic>
      <p:pic>
        <p:nvPicPr>
          <p:cNvPr id="4" name="图片 3"/>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0560496" y="4602975"/>
            <a:ext cx="1332740" cy="2390514"/>
          </a:xfrm>
          <a:prstGeom prst="rect">
            <a:avLst/>
          </a:prstGeom>
        </p:spPr>
      </p:pic>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2"/>
                                          </p:val>
                                        </p:tav>
                                        <p:tav tm="100000">
                                          <p:val>
                                            <p:strVal val="#ppt_x"/>
                                          </p:val>
                                        </p:tav>
                                      </p:tavLst>
                                    </p:anim>
                                    <p:anim calcmode="lin" valueType="num">
                                      <p:cBhvr>
                                        <p:cTn id="8" dur="1000" fill="hold"/>
                                        <p:tgtEl>
                                          <p:spTgt spid="51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2"/>
                                        </p:tgtEl>
                                      </p:cBhvr>
                                    </p:animEffect>
                                  </p:childTnLst>
                                </p:cTn>
                              </p:par>
                            </p:childTnLst>
                          </p:cTn>
                        </p:par>
                        <p:par>
                          <p:cTn id="10" fill="hold">
                            <p:stCondLst>
                              <p:cond delay="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5124"/>
                                        </p:tgtEl>
                                        <p:attrNameLst>
                                          <p:attrName>style.visibility</p:attrName>
                                        </p:attrNameLst>
                                      </p:cBhvr>
                                      <p:to>
                                        <p:strVal val="visible"/>
                                      </p:to>
                                    </p:set>
                                    <p:anim by="(-#ppt_w*2)" calcmode="lin" valueType="num">
                                      <p:cBhvr rctx="PPT">
                                        <p:cTn id="13" dur="500" autoRev="1" fill="hold">
                                          <p:stCondLst>
                                            <p:cond delay="0"/>
                                          </p:stCondLst>
                                        </p:cTn>
                                        <p:tgtEl>
                                          <p:spTgt spid="5124"/>
                                        </p:tgtEl>
                                        <p:attrNameLst>
                                          <p:attrName>ppt_w</p:attrName>
                                        </p:attrNameLst>
                                      </p:cBhvr>
                                    </p:anim>
                                    <p:anim by="(#ppt_w*0.50)" calcmode="lin" valueType="num">
                                      <p:cBhvr>
                                        <p:cTn id="14" dur="500" decel="50000" autoRev="1" fill="hold">
                                          <p:stCondLst>
                                            <p:cond delay="0"/>
                                          </p:stCondLst>
                                        </p:cTn>
                                        <p:tgtEl>
                                          <p:spTgt spid="5124"/>
                                        </p:tgtEl>
                                        <p:attrNameLst>
                                          <p:attrName>ppt_x</p:attrName>
                                        </p:attrNameLst>
                                      </p:cBhvr>
                                    </p:anim>
                                    <p:anim from="(-#ppt_h/2)" to="(#ppt_y)" calcmode="lin" valueType="num">
                                      <p:cBhvr>
                                        <p:cTn id="15" dur="1000" fill="hold">
                                          <p:stCondLst>
                                            <p:cond delay="0"/>
                                          </p:stCondLst>
                                        </p:cTn>
                                        <p:tgtEl>
                                          <p:spTgt spid="5124"/>
                                        </p:tgtEl>
                                        <p:attrNameLst>
                                          <p:attrName>ppt_y</p:attrName>
                                        </p:attrNameLst>
                                      </p:cBhvr>
                                    </p:anim>
                                    <p:animRot by="21600000">
                                      <p:cBhvr>
                                        <p:cTn id="16" dur="1000" fill="hold">
                                          <p:stCondLst>
                                            <p:cond delay="0"/>
                                          </p:stCondLst>
                                        </p:cTn>
                                        <p:tgtEl>
                                          <p:spTgt spid="5124"/>
                                        </p:tgtEl>
                                        <p:attrNameLst>
                                          <p:attrName>r</p:attrName>
                                        </p:attrNameLst>
                                      </p:cBhvr>
                                    </p:animRot>
                                  </p:childTnLst>
                                </p:cTn>
                              </p:par>
                            </p:childTnLst>
                          </p:cTn>
                        </p:par>
                        <p:par>
                          <p:cTn id="17" fill="hold">
                            <p:stCondLst>
                              <p:cond delay="2299"/>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5125"/>
                                        </p:tgtEl>
                                        <p:attrNameLst>
                                          <p:attrName>style.visibility</p:attrName>
                                        </p:attrNameLst>
                                      </p:cBhvr>
                                      <p:to>
                                        <p:strVal val="visible"/>
                                      </p:to>
                                    </p:set>
                                    <p:anim calcmode="lin" valueType="num">
                                      <p:cBhvr>
                                        <p:cTn id="20" dur="500" fill="hold"/>
                                        <p:tgtEl>
                                          <p:spTgt spid="5125"/>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5125"/>
                                        </p:tgtEl>
                                        <p:attrNameLst>
                                          <p:attrName>ppt_y</p:attrName>
                                        </p:attrNameLst>
                                      </p:cBhvr>
                                      <p:tavLst>
                                        <p:tav tm="0">
                                          <p:val>
                                            <p:strVal val="#ppt_y"/>
                                          </p:val>
                                        </p:tav>
                                        <p:tav tm="100000">
                                          <p:val>
                                            <p:strVal val="#ppt_y"/>
                                          </p:val>
                                        </p:tav>
                                      </p:tavLst>
                                    </p:anim>
                                    <p:anim calcmode="lin" valueType="num">
                                      <p:cBhvr>
                                        <p:cTn id="22" dur="500" fill="hold"/>
                                        <p:tgtEl>
                                          <p:spTgt spid="5125"/>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5125"/>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512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ldLvl="0" animBg="1"/>
      <p:bldP spid="5124" grpId="0"/>
      <p:bldP spid="512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7" name="对角圆角矩形 28"/>
          <p:cNvSpPr/>
          <p:nvPr/>
        </p:nvSpPr>
        <p:spPr bwMode="auto">
          <a:xfrm>
            <a:off x="4800600" y="1700213"/>
            <a:ext cx="4175125" cy="649287"/>
          </a:xfrm>
          <a:custGeom>
            <a:avLst/>
            <a:gdLst>
              <a:gd name="T0" fmla="*/ 4175125 w 4175125"/>
              <a:gd name="T1" fmla="*/ 324644 h 649287"/>
              <a:gd name="T2" fmla="*/ 2087565 w 4175125"/>
              <a:gd name="T3" fmla="*/ 649287 h 649287"/>
              <a:gd name="T4" fmla="*/ 0 w 4175125"/>
              <a:gd name="T5" fmla="*/ 324644 h 649287"/>
              <a:gd name="T6" fmla="*/ 2087565 w 4175125"/>
              <a:gd name="T7" fmla="*/ 0 h 649287"/>
              <a:gd name="T8" fmla="*/ 0 60000 65536"/>
              <a:gd name="T9" fmla="*/ 5898240 60000 65536"/>
              <a:gd name="T10" fmla="*/ 11796480 60000 65536"/>
              <a:gd name="T11" fmla="*/ 17694720 60000 65536"/>
              <a:gd name="T12" fmla="*/ 39827 w 4175125"/>
              <a:gd name="T13" fmla="*/ 39827 h 649287"/>
              <a:gd name="T14" fmla="*/ 4135299 w 4175125"/>
              <a:gd name="T15" fmla="*/ 609460 h 649287"/>
            </a:gdLst>
            <a:ahLst/>
            <a:cxnLst>
              <a:cxn ang="T8">
                <a:pos x="T0" y="T1"/>
              </a:cxn>
              <a:cxn ang="T9">
                <a:pos x="T2" y="T3"/>
              </a:cxn>
              <a:cxn ang="T10">
                <a:pos x="T4" y="T5"/>
              </a:cxn>
              <a:cxn ang="T11">
                <a:pos x="T6" y="T7"/>
              </a:cxn>
            </a:cxnLst>
            <a:rect l="T12" t="T13" r="T14" b="T15"/>
            <a:pathLst>
              <a:path w="4175125" h="649287">
                <a:moveTo>
                  <a:pt x="135980" y="0"/>
                </a:moveTo>
                <a:lnTo>
                  <a:pt x="4175125" y="0"/>
                </a:lnTo>
                <a:lnTo>
                  <a:pt x="4175125" y="513307"/>
                </a:lnTo>
                <a:cubicBezTo>
                  <a:pt x="4175125" y="588406"/>
                  <a:pt x="4114244" y="649286"/>
                  <a:pt x="4039145" y="649287"/>
                </a:cubicBezTo>
                <a:lnTo>
                  <a:pt x="0" y="649287"/>
                </a:lnTo>
                <a:lnTo>
                  <a:pt x="0" y="135980"/>
                </a:lnTo>
                <a:cubicBezTo>
                  <a:pt x="0" y="60880"/>
                  <a:pt x="60880" y="0"/>
                  <a:pt x="135979" y="0"/>
                </a:cubicBezTo>
                <a:close/>
              </a:path>
            </a:pathLst>
          </a:custGeom>
          <a:solidFill>
            <a:srgbClr val="0848AF"/>
          </a:solidFill>
          <a:ln w="25400" cap="flat" cmpd="sng" algn="ctr">
            <a:noFill/>
            <a:prstDash val="solid"/>
            <a:round/>
          </a:ln>
        </p:spPr>
        <p:txBody>
          <a:bodyPr anchor="ctr"/>
          <a:lstStyle/>
          <a:p>
            <a:endParaRPr lang="zh-CN" altLang="en-US"/>
          </a:p>
        </p:txBody>
      </p:sp>
      <p:sp>
        <p:nvSpPr>
          <p:cNvPr id="9218" name="Rectangle 6"/>
          <p:cNvSpPr>
            <a:spLocks noChangeArrowheads="1"/>
          </p:cNvSpPr>
          <p:nvPr/>
        </p:nvSpPr>
        <p:spPr bwMode="auto">
          <a:xfrm>
            <a:off x="0" y="0"/>
            <a:ext cx="4008438" cy="6858000"/>
          </a:xfrm>
          <a:prstGeom prst="rect">
            <a:avLst/>
          </a:prstGeom>
          <a:solidFill>
            <a:srgbClr val="0848AF"/>
          </a:solidFill>
          <a:ln w="25400" algn="ctr">
            <a:noFill/>
            <a:miter lim="800000"/>
          </a:ln>
        </p:spPr>
        <p:txBody>
          <a:bodyPr anchor="ctr"/>
          <a:lstStyle/>
          <a:p>
            <a:pPr algn="ctr"/>
            <a:endParaRPr lang="en-US" altLang="zh-CN">
              <a:solidFill>
                <a:srgbClr val="FFFFFF"/>
              </a:solidFill>
              <a:latin typeface="Calibri" panose="020F0502020204030204" pitchFamily="34" charset="0"/>
            </a:endParaRPr>
          </a:p>
        </p:txBody>
      </p:sp>
      <p:sp>
        <p:nvSpPr>
          <p:cNvPr id="11268" name="文本框 52"/>
          <p:cNvSpPr txBox="1">
            <a:spLocks noChangeArrowheads="1"/>
          </p:cNvSpPr>
          <p:nvPr/>
        </p:nvSpPr>
        <p:spPr bwMode="auto">
          <a:xfrm>
            <a:off x="1490663" y="1700213"/>
            <a:ext cx="2374900" cy="860425"/>
          </a:xfrm>
          <a:prstGeom prst="rect">
            <a:avLst/>
          </a:prstGeom>
          <a:noFill/>
          <a:ln w="9525">
            <a:noFill/>
            <a:miter lim="800000"/>
          </a:ln>
        </p:spPr>
        <p:txBody>
          <a:bodyPr>
            <a:spAutoFit/>
          </a:bodyPr>
          <a:lstStyle/>
          <a:p>
            <a:pPr algn="ctr"/>
            <a:r>
              <a:rPr lang="zh-CN" altLang="en-US" sz="5000" b="1">
                <a:solidFill>
                  <a:schemeClr val="bg1"/>
                </a:solidFill>
                <a:latin typeface="Calibri" panose="020F0502020204030204" pitchFamily="34" charset="0"/>
                <a:ea typeface="微软雅黑" panose="020B0503020204020204" pitchFamily="34" charset="-122"/>
              </a:rPr>
              <a:t>内容</a:t>
            </a:r>
          </a:p>
        </p:txBody>
      </p:sp>
      <p:sp>
        <p:nvSpPr>
          <p:cNvPr id="11270" name="TextBox 6"/>
          <p:cNvSpPr txBox="1">
            <a:spLocks noChangeArrowheads="1"/>
          </p:cNvSpPr>
          <p:nvPr/>
        </p:nvSpPr>
        <p:spPr bwMode="auto">
          <a:xfrm>
            <a:off x="4971733" y="1779270"/>
            <a:ext cx="3832225" cy="492125"/>
          </a:xfrm>
          <a:prstGeom prst="rect">
            <a:avLst/>
          </a:prstGeom>
          <a:noFill/>
          <a:ln w="9525">
            <a:noFill/>
            <a:miter lim="800000"/>
          </a:ln>
        </p:spPr>
        <p:txBody>
          <a:bodyPr lIns="0" tIns="0" rIns="0" bIns="0" anchor="ctr">
            <a:spAutoFit/>
          </a:bodyPr>
          <a:lstStyle/>
          <a:p>
            <a:pPr algn="l"/>
            <a:r>
              <a:rPr lang="en-US" altLang="zh-CN" sz="3200" b="1">
                <a:solidFill>
                  <a:schemeClr val="bg1"/>
                </a:solidFill>
                <a:latin typeface="微软雅黑" panose="020B0503020204020204" pitchFamily="34" charset="-122"/>
                <a:ea typeface="微软雅黑" panose="020B0503020204020204" pitchFamily="34" charset="-122"/>
              </a:rPr>
              <a:t>01    学习目标</a:t>
            </a:r>
          </a:p>
        </p:txBody>
      </p:sp>
      <p:sp>
        <p:nvSpPr>
          <p:cNvPr id="11271" name="TextBox 10"/>
          <p:cNvSpPr txBox="1">
            <a:spLocks noChangeArrowheads="1"/>
          </p:cNvSpPr>
          <p:nvPr/>
        </p:nvSpPr>
        <p:spPr bwMode="auto">
          <a:xfrm>
            <a:off x="4971733" y="2560638"/>
            <a:ext cx="3832225" cy="492125"/>
          </a:xfrm>
          <a:prstGeom prst="rect">
            <a:avLst/>
          </a:prstGeom>
          <a:noFill/>
          <a:ln w="9525">
            <a:noFill/>
            <a:miter lim="800000"/>
          </a:ln>
        </p:spPr>
        <p:txBody>
          <a:bodyPr lIns="0" tIns="0" rIns="0" bIns="0" anchor="ctr">
            <a:spAutoFit/>
          </a:bodyPr>
          <a:lstStyle/>
          <a:p>
            <a:r>
              <a:rPr lang="en-US" altLang="zh-CN" sz="3200" b="1">
                <a:latin typeface="微软雅黑" panose="020B0503020204020204" pitchFamily="34" charset="-122"/>
                <a:ea typeface="微软雅黑" panose="020B0503020204020204" pitchFamily="34" charset="-122"/>
              </a:rPr>
              <a:t>02    </a:t>
            </a:r>
            <a:r>
              <a:rPr lang="zh-CN" altLang="en-US" sz="3200" b="1">
                <a:latin typeface="微软雅黑" panose="020B0503020204020204" pitchFamily="34" charset="-122"/>
                <a:ea typeface="微软雅黑" panose="020B0503020204020204" pitchFamily="34" charset="-122"/>
                <a:sym typeface="+mn-ea"/>
              </a:rPr>
              <a:t>内容讲授</a:t>
            </a:r>
            <a:endParaRPr lang="zh-CN" altLang="en-US" sz="3200" b="1">
              <a:latin typeface="微软雅黑" panose="020B0503020204020204" pitchFamily="34" charset="-122"/>
              <a:ea typeface="微软雅黑" panose="020B0503020204020204" pitchFamily="34" charset="-122"/>
            </a:endParaRPr>
          </a:p>
        </p:txBody>
      </p:sp>
      <p:pic>
        <p:nvPicPr>
          <p:cNvPr id="4" name="Picture 1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400415" y="3140710"/>
            <a:ext cx="3556635" cy="262191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5"/>
          <p:cNvSpPr txBox="1">
            <a:spLocks noChangeArrowheads="1"/>
          </p:cNvSpPr>
          <p:nvPr/>
        </p:nvSpPr>
        <p:spPr bwMode="auto">
          <a:xfrm>
            <a:off x="4971733" y="3331210"/>
            <a:ext cx="3832225" cy="492125"/>
          </a:xfrm>
          <a:prstGeom prst="rect">
            <a:avLst/>
          </a:prstGeom>
          <a:noFill/>
          <a:ln w="9525">
            <a:noFill/>
            <a:miter lim="800000"/>
          </a:ln>
        </p:spPr>
        <p:txBody>
          <a:bodyPr lIns="0" tIns="0" rIns="0" bIns="0" anchor="ctr">
            <a:spAutoFit/>
          </a:bodyPr>
          <a:lstStyle/>
          <a:p>
            <a:pPr algn="l"/>
            <a:r>
              <a:rPr lang="en-US" altLang="zh-CN" sz="3200" b="1">
                <a:latin typeface="微软雅黑" panose="020B0503020204020204" pitchFamily="34" charset="-122"/>
                <a:ea typeface="微软雅黑" panose="020B0503020204020204" pitchFamily="34" charset="-122"/>
              </a:rPr>
              <a:t>03    总结</a:t>
            </a:r>
          </a:p>
        </p:txBody>
      </p:sp>
    </p:spTree>
  </p:cSld>
  <p:clrMapOvr>
    <a:masterClrMapping/>
  </p:clrMapOvr>
  <p:transition advTm="5134">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268"/>
                                        </p:tgtEl>
                                        <p:attrNameLst>
                                          <p:attrName>style.visibility</p:attrName>
                                        </p:attrNameLst>
                                      </p:cBhvr>
                                      <p:to>
                                        <p:strVal val="visible"/>
                                      </p:to>
                                    </p:set>
                                    <p:anim calcmode="lin" valueType="num">
                                      <p:cBhvr additive="base">
                                        <p:cTn id="11" dur="500" fill="hold"/>
                                        <p:tgtEl>
                                          <p:spTgt spid="11268"/>
                                        </p:tgtEl>
                                        <p:attrNameLst>
                                          <p:attrName>ppt_x</p:attrName>
                                        </p:attrNameLst>
                                      </p:cBhvr>
                                      <p:tavLst>
                                        <p:tav tm="0">
                                          <p:val>
                                            <p:strVal val="0-#ppt_w/2"/>
                                          </p:val>
                                        </p:tav>
                                        <p:tav tm="100000">
                                          <p:val>
                                            <p:strVal val="#ppt_x"/>
                                          </p:val>
                                        </p:tav>
                                      </p:tavLst>
                                    </p:anim>
                                    <p:anim calcmode="lin" valueType="num">
                                      <p:cBhvr additive="base">
                                        <p:cTn id="12" dur="500" fill="hold"/>
                                        <p:tgtEl>
                                          <p:spTgt spid="1126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0" presetClass="emph" presetSubtype="0" fill="hold" grpId="1" nodeType="afterEffect">
                                  <p:stCondLst>
                                    <p:cond delay="0"/>
                                  </p:stCondLst>
                                  <p:iterate type="lt">
                                    <p:tmPct val="10000"/>
                                  </p:iterate>
                                  <p:childTnLst>
                                    <p:set>
                                      <p:cBhvr override="childStyle">
                                        <p:cTn id="15" dur="500" autoRev="1" fill="hold"/>
                                        <p:tgtEl>
                                          <p:spTgt spid="11270"/>
                                        </p:tgtEl>
                                        <p:attrNameLst>
                                          <p:attrName>style.color</p:attrName>
                                        </p:attrNameLst>
                                      </p:cBhvr>
                                      <p:to>
                                        <p:clrVal>
                                          <a:schemeClr val="bg1"/>
                                        </p:clrVal>
                                      </p:to>
                                    </p:set>
                                    <p:set>
                                      <p:cBhvr>
                                        <p:cTn id="16" dur="500" autoRev="1" fill="hold"/>
                                        <p:tgtEl>
                                          <p:spTgt spid="11270"/>
                                        </p:tgtEl>
                                        <p:attrNameLst>
                                          <p:attrName>fillcolor</p:attrName>
                                        </p:attrNameLst>
                                      </p:cBhvr>
                                      <p:to>
                                        <p:clrVal>
                                          <a:schemeClr val="bg1"/>
                                        </p:clrVal>
                                      </p:to>
                                    </p:set>
                                    <p:set>
                                      <p:cBhvr>
                                        <p:cTn id="17" dur="500" autoRev="1" fill="hold"/>
                                        <p:tgtEl>
                                          <p:spTgt spid="11270"/>
                                        </p:tgtEl>
                                        <p:attrNameLst>
                                          <p:attrName>fill.type</p:attrName>
                                        </p:attrNameLst>
                                      </p:cBhvr>
                                      <p:to>
                                        <p:strVal val="solid"/>
                                      </p:to>
                                    </p:set>
                                  </p:childTnLst>
                                </p:cTn>
                              </p:par>
                              <p:par>
                                <p:cTn id="18" presetID="2" presetClass="entr" presetSubtype="4" fill="hold" grpId="0" nodeType="withEffect">
                                  <p:stCondLst>
                                    <p:cond delay="0"/>
                                  </p:stCondLst>
                                  <p:iterate type="lt">
                                    <p:tmPct val="0"/>
                                  </p:iterate>
                                  <p:childTnLst>
                                    <p:set>
                                      <p:cBhvr>
                                        <p:cTn id="19" dur="1" fill="hold">
                                          <p:stCondLst>
                                            <p:cond delay="0"/>
                                          </p:stCondLst>
                                        </p:cTn>
                                        <p:tgtEl>
                                          <p:spTgt spid="11270"/>
                                        </p:tgtEl>
                                        <p:attrNameLst>
                                          <p:attrName>style.visibility</p:attrName>
                                        </p:attrNameLst>
                                      </p:cBhvr>
                                      <p:to>
                                        <p:strVal val="visible"/>
                                      </p:to>
                                    </p:set>
                                    <p:anim calcmode="lin" valueType="num">
                                      <p:cBhvr additive="base">
                                        <p:cTn id="20" dur="500" fill="hold"/>
                                        <p:tgtEl>
                                          <p:spTgt spid="11270"/>
                                        </p:tgtEl>
                                        <p:attrNameLst>
                                          <p:attrName>ppt_x</p:attrName>
                                        </p:attrNameLst>
                                      </p:cBhvr>
                                      <p:tavLst>
                                        <p:tav tm="0">
                                          <p:val>
                                            <p:strVal val="#ppt_x"/>
                                          </p:val>
                                        </p:tav>
                                        <p:tav tm="100000">
                                          <p:val>
                                            <p:strVal val="#ppt_x"/>
                                          </p:val>
                                        </p:tav>
                                      </p:tavLst>
                                    </p:anim>
                                    <p:anim calcmode="lin" valueType="num">
                                      <p:cBhvr additive="base">
                                        <p:cTn id="21" dur="500" fill="hold"/>
                                        <p:tgtEl>
                                          <p:spTgt spid="1127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1271"/>
                                        </p:tgtEl>
                                        <p:attrNameLst>
                                          <p:attrName>style.visibility</p:attrName>
                                        </p:attrNameLst>
                                      </p:cBhvr>
                                      <p:to>
                                        <p:strVal val="visible"/>
                                      </p:to>
                                    </p:set>
                                    <p:anim calcmode="lin" valueType="num">
                                      <p:cBhvr additive="base">
                                        <p:cTn id="24" dur="500" fill="hold"/>
                                        <p:tgtEl>
                                          <p:spTgt spid="11271"/>
                                        </p:tgtEl>
                                        <p:attrNameLst>
                                          <p:attrName>ppt_x</p:attrName>
                                        </p:attrNameLst>
                                      </p:cBhvr>
                                      <p:tavLst>
                                        <p:tav tm="0">
                                          <p:val>
                                            <p:strVal val="#ppt_x"/>
                                          </p:val>
                                        </p:tav>
                                        <p:tav tm="100000">
                                          <p:val>
                                            <p:strVal val="#ppt_x"/>
                                          </p:val>
                                        </p:tav>
                                      </p:tavLst>
                                    </p:anim>
                                    <p:anim calcmode="lin" valueType="num">
                                      <p:cBhvr additive="base">
                                        <p:cTn id="25" dur="500" fill="hold"/>
                                        <p:tgtEl>
                                          <p:spTgt spid="11271"/>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fill="hold"/>
                                        <p:tgtEl>
                                          <p:spTgt spid="2"/>
                                        </p:tgtEl>
                                        <p:attrNameLst>
                                          <p:attrName>ppt_x</p:attrName>
                                        </p:attrNameLst>
                                      </p:cBhvr>
                                      <p:tavLst>
                                        <p:tav tm="0">
                                          <p:val>
                                            <p:strVal val="#ppt_x"/>
                                          </p:val>
                                        </p:tav>
                                        <p:tav tm="100000">
                                          <p:val>
                                            <p:strVal val="#ppt_x"/>
                                          </p:val>
                                        </p:tav>
                                      </p:tavLst>
                                    </p:anim>
                                    <p:anim calcmode="lin" valueType="num">
                                      <p:cBhvr additive="base">
                                        <p:cTn id="29" dur="500" fill="hold"/>
                                        <p:tgtEl>
                                          <p:spTgt spid="2"/>
                                        </p:tgtEl>
                                        <p:attrNameLst>
                                          <p:attrName>ppt_y</p:attrName>
                                        </p:attrNameLst>
                                      </p:cBhvr>
                                      <p:tavLst>
                                        <p:tav tm="0">
                                          <p:val>
                                            <p:strVal val="1+#ppt_h/2"/>
                                          </p:val>
                                        </p:tav>
                                        <p:tav tm="100000">
                                          <p:val>
                                            <p:strVal val="#ppt_y"/>
                                          </p:val>
                                        </p:tav>
                                      </p:tavLst>
                                    </p:anim>
                                  </p:childTnLst>
                                </p:cTn>
                              </p:par>
                            </p:childTnLst>
                          </p:cTn>
                        </p:par>
                        <p:par>
                          <p:cTn id="30" fill="hold">
                            <p:stCondLst>
                              <p:cond delay="2400"/>
                            </p:stCondLst>
                            <p:childTnLst>
                              <p:par>
                                <p:cTn id="31" presetID="2" presetClass="entr" presetSubtype="8" fill="hold" grpId="0" nodeType="afterEffect">
                                  <p:stCondLst>
                                    <p:cond delay="0"/>
                                  </p:stCondLst>
                                  <p:childTnLst>
                                    <p:set>
                                      <p:cBhvr>
                                        <p:cTn id="32" dur="1" fill="hold">
                                          <p:stCondLst>
                                            <p:cond delay="0"/>
                                          </p:stCondLst>
                                        </p:cTn>
                                        <p:tgtEl>
                                          <p:spTgt spid="9217"/>
                                        </p:tgtEl>
                                        <p:attrNameLst>
                                          <p:attrName>style.visibility</p:attrName>
                                        </p:attrNameLst>
                                      </p:cBhvr>
                                      <p:to>
                                        <p:strVal val="visible"/>
                                      </p:to>
                                    </p:set>
                                    <p:anim calcmode="lin" valueType="num">
                                      <p:cBhvr additive="base">
                                        <p:cTn id="33" dur="1000" fill="hold"/>
                                        <p:tgtEl>
                                          <p:spTgt spid="9217"/>
                                        </p:tgtEl>
                                        <p:attrNameLst>
                                          <p:attrName>ppt_x</p:attrName>
                                        </p:attrNameLst>
                                      </p:cBhvr>
                                      <p:tavLst>
                                        <p:tav tm="0">
                                          <p:val>
                                            <p:strVal val="0-#ppt_w/2"/>
                                          </p:val>
                                        </p:tav>
                                        <p:tav tm="100000">
                                          <p:val>
                                            <p:strVal val="#ppt_x"/>
                                          </p:val>
                                        </p:tav>
                                      </p:tavLst>
                                    </p:anim>
                                    <p:anim calcmode="lin" valueType="num">
                                      <p:cBhvr additive="base">
                                        <p:cTn id="34" dur="1000" fill="hold"/>
                                        <p:tgtEl>
                                          <p:spTgt spid="9217"/>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2000" fill="hold"/>
                                        <p:tgtEl>
                                          <p:spTgt spid="4"/>
                                        </p:tgtEl>
                                        <p:attrNameLst>
                                          <p:attrName>ppt_x</p:attrName>
                                        </p:attrNameLst>
                                      </p:cBhvr>
                                      <p:tavLst>
                                        <p:tav tm="0">
                                          <p:val>
                                            <p:strVal val="1+#ppt_w/2"/>
                                          </p:val>
                                        </p:tav>
                                        <p:tav tm="100000">
                                          <p:val>
                                            <p:strVal val="#ppt_x"/>
                                          </p:val>
                                        </p:tav>
                                      </p:tavLst>
                                    </p:anim>
                                    <p:anim calcmode="lin" valueType="num">
                                      <p:cBhvr additive="base">
                                        <p:cTn id="3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animBg="1"/>
      <p:bldP spid="9218" grpId="0" animBg="1"/>
      <p:bldP spid="11268" grpId="0"/>
      <p:bldP spid="11270" grpId="0"/>
      <p:bldP spid="11270" grpId="1"/>
      <p:bldP spid="11271"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6" name="燕尾形 1"/>
          <p:cNvSpPr>
            <a:spLocks noChangeArrowheads="1"/>
          </p:cNvSpPr>
          <p:nvPr/>
        </p:nvSpPr>
        <p:spPr bwMode="auto">
          <a:xfrm>
            <a:off x="1631950" y="2527300"/>
            <a:ext cx="2447925" cy="2519363"/>
          </a:xfrm>
          <a:prstGeom prst="chevron">
            <a:avLst>
              <a:gd name="adj" fmla="val 32167"/>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3315" name="燕尾形 9"/>
          <p:cNvSpPr>
            <a:spLocks noChangeArrowheads="1"/>
          </p:cNvSpPr>
          <p:nvPr/>
        </p:nvSpPr>
        <p:spPr bwMode="auto">
          <a:xfrm>
            <a:off x="1212850" y="3030538"/>
            <a:ext cx="1006475" cy="1512887"/>
          </a:xfrm>
          <a:prstGeom prst="chevron">
            <a:avLst>
              <a:gd name="adj" fmla="val 50000"/>
            </a:avLst>
          </a:prstGeom>
          <a:solidFill>
            <a:srgbClr val="808080"/>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1080770" y="16891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bg1"/>
                </a:solidFill>
                <a:latin typeface="Impact" panose="020B0806030902050204" pitchFamily="34" charset="0"/>
                <a:ea typeface="微软雅黑" panose="020B0503020204020204" pitchFamily="34" charset="-122"/>
              </a:rPr>
              <a:t>01    </a:t>
            </a:r>
            <a:r>
              <a:rPr lang="zh-CN" altLang="en-US" sz="2800" b="1">
                <a:solidFill>
                  <a:schemeClr val="bg1"/>
                </a:solidFill>
                <a:latin typeface="微软雅黑" panose="020B0503020204020204" pitchFamily="34" charset="-122"/>
                <a:ea typeface="微软雅黑" panose="020B0503020204020204" pitchFamily="34" charset="-122"/>
              </a:rPr>
              <a:t>学习目标</a:t>
            </a:r>
          </a:p>
        </p:txBody>
      </p:sp>
      <p:sp>
        <p:nvSpPr>
          <p:cNvPr id="13323" name="圆角矩形 19"/>
          <p:cNvSpPr>
            <a:spLocks noChangeArrowheads="1"/>
          </p:cNvSpPr>
          <p:nvPr/>
        </p:nvSpPr>
        <p:spPr bwMode="auto">
          <a:xfrm>
            <a:off x="5950903" y="2132648"/>
            <a:ext cx="5133975" cy="1296987"/>
          </a:xfrm>
          <a:prstGeom prst="roundRect">
            <a:avLst>
              <a:gd name="adj" fmla="val 0"/>
            </a:avLst>
          </a:prstGeom>
          <a:solidFill>
            <a:srgbClr val="808080"/>
          </a:solidFill>
          <a:ln w="25400" algn="ctr">
            <a:solidFill>
              <a:schemeClr val="bg1"/>
            </a:solidFill>
            <a:round/>
          </a:ln>
        </p:spPr>
        <p:txBody>
          <a:bodyPr anchor="ctr"/>
          <a:lstStyle/>
          <a:p>
            <a:pPr algn="ctr"/>
            <a:endParaRPr lang="zh-CN" altLang="en-US">
              <a:solidFill>
                <a:srgbClr val="FFFFFF"/>
              </a:solidFill>
              <a:latin typeface="Calibri" panose="020F0502020204030204" pitchFamily="34" charset="0"/>
              <a:ea typeface="微软雅黑" panose="020B0503020204020204" pitchFamily="34" charset="-122"/>
            </a:endParaRPr>
          </a:p>
        </p:txBody>
      </p:sp>
      <p:sp>
        <p:nvSpPr>
          <p:cNvPr id="13324" name="TextBox 6"/>
          <p:cNvSpPr txBox="1">
            <a:spLocks noChangeArrowheads="1"/>
          </p:cNvSpPr>
          <p:nvPr/>
        </p:nvSpPr>
        <p:spPr bwMode="auto">
          <a:xfrm>
            <a:off x="6323330" y="2424430"/>
            <a:ext cx="4389755" cy="830997"/>
          </a:xfrm>
          <a:prstGeom prst="rect">
            <a:avLst/>
          </a:prstGeom>
          <a:noFill/>
          <a:ln w="9525">
            <a:noFill/>
            <a:miter lim="800000"/>
          </a:ln>
        </p:spPr>
        <p:txBody>
          <a:bodyPr wrap="square">
            <a:spAutoFit/>
          </a:bodyPr>
          <a:lstStyle/>
          <a:p>
            <a:pPr marR="0" algn="l">
              <a:lnSpc>
                <a:spcPct val="100000"/>
              </a:lnSpc>
              <a:buFont typeface="Wingdings" panose="05000000000000000000" pitchFamily="2" charset="2"/>
              <a:buNone/>
            </a:pPr>
            <a:r>
              <a:rPr lang="en-US" altLang="zh-CN" sz="2400" dirty="0" err="1" smtClean="0">
                <a:solidFill>
                  <a:schemeClr val="bg1"/>
                </a:solidFill>
                <a:latin typeface="微软雅黑" panose="020B0503020204020204" pitchFamily="34" charset="-122"/>
                <a:ea typeface="微软雅黑" panose="020B0503020204020204" pitchFamily="34" charset="-122"/>
                <a:sym typeface="+mn-ea"/>
              </a:rPr>
              <a:t>理解</a:t>
            </a:r>
            <a:r>
              <a:rPr lang="zh-CN" altLang="en-US" sz="2400" dirty="0" smtClean="0">
                <a:solidFill>
                  <a:schemeClr val="bg1"/>
                </a:solidFill>
                <a:latin typeface="微软雅黑" panose="020B0503020204020204" pitchFamily="34" charset="-122"/>
                <a:ea typeface="微软雅黑" panose="020B0503020204020204" pitchFamily="34" charset="-122"/>
                <a:sym typeface="+mn-ea"/>
              </a:rPr>
              <a:t>人际关系学生的产生、内容</a:t>
            </a:r>
            <a:endParaRPr lang="zh-CN" altLang="en-US" sz="2400" dirty="0">
              <a:solidFill>
                <a:schemeClr val="bg1"/>
              </a:solidFill>
              <a:latin typeface="微软雅黑" panose="020B0503020204020204" pitchFamily="34" charset="-122"/>
              <a:ea typeface="微软雅黑" panose="020B0503020204020204" pitchFamily="34" charset="-122"/>
              <a:sym typeface="+mn-ea"/>
            </a:endParaRPr>
          </a:p>
        </p:txBody>
      </p:sp>
      <p:sp>
        <p:nvSpPr>
          <p:cNvPr id="13325" name="圆角矩形 19"/>
          <p:cNvSpPr>
            <a:spLocks noChangeArrowheads="1"/>
          </p:cNvSpPr>
          <p:nvPr/>
        </p:nvSpPr>
        <p:spPr bwMode="auto">
          <a:xfrm>
            <a:off x="5951538" y="4648518"/>
            <a:ext cx="5133975" cy="1296987"/>
          </a:xfrm>
          <a:prstGeom prst="roundRect">
            <a:avLst>
              <a:gd name="adj" fmla="val 0"/>
            </a:avLst>
          </a:prstGeom>
          <a:solidFill>
            <a:srgbClr val="808080"/>
          </a:solidFill>
          <a:ln w="25400" algn="ctr">
            <a:solidFill>
              <a:schemeClr val="bg1"/>
            </a:solidFill>
            <a:round/>
          </a:ln>
        </p:spPr>
        <p:txBody>
          <a:bodyPr anchor="ctr"/>
          <a:lstStyle/>
          <a:p>
            <a:pPr algn="ctr"/>
            <a:endParaRPr lang="zh-CN" altLang="en-US">
              <a:solidFill>
                <a:srgbClr val="FFFFFF"/>
              </a:solidFill>
              <a:latin typeface="Calibri" panose="020F0502020204030204" pitchFamily="34" charset="0"/>
              <a:ea typeface="微软雅黑" panose="020B0503020204020204" pitchFamily="34" charset="-122"/>
            </a:endParaRPr>
          </a:p>
        </p:txBody>
      </p:sp>
      <p:sp>
        <p:nvSpPr>
          <p:cNvPr id="13326" name="TextBox 6"/>
          <p:cNvSpPr txBox="1">
            <a:spLocks noChangeArrowheads="1"/>
          </p:cNvSpPr>
          <p:nvPr/>
        </p:nvSpPr>
        <p:spPr bwMode="auto">
          <a:xfrm>
            <a:off x="6574473" y="3647123"/>
            <a:ext cx="3887787" cy="570865"/>
          </a:xfrm>
          <a:prstGeom prst="rect">
            <a:avLst/>
          </a:prstGeom>
          <a:noFill/>
          <a:ln w="9525">
            <a:noFill/>
            <a:miter lim="800000"/>
          </a:ln>
        </p:spPr>
        <p:txBody>
          <a:bodyPr>
            <a:spAutoFit/>
          </a:bodyPr>
          <a:lstStyle/>
          <a:p>
            <a:pPr>
              <a:lnSpc>
                <a:spcPct val="130000"/>
              </a:lnSpc>
            </a:pPr>
            <a:r>
              <a:rPr lang="en-US" altLang="zh-CN" sz="2400" dirty="0">
                <a:solidFill>
                  <a:schemeClr val="bg1"/>
                </a:solidFill>
                <a:latin typeface="微软雅黑" panose="020B0503020204020204" pitchFamily="34" charset="-122"/>
                <a:ea typeface="微软雅黑" panose="020B0503020204020204" pitchFamily="34" charset="-122"/>
                <a:sym typeface="+mn-ea"/>
              </a:rPr>
              <a:t>能进行有效沟通</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11282" name="Line 46"/>
          <p:cNvSpPr>
            <a:spLocks noChangeShapeType="1"/>
          </p:cNvSpPr>
          <p:nvPr/>
        </p:nvSpPr>
        <p:spPr bwMode="auto">
          <a:xfrm flipV="1">
            <a:off x="4008438" y="2060575"/>
            <a:ext cx="1800225" cy="1728788"/>
          </a:xfrm>
          <a:prstGeom prst="line">
            <a:avLst/>
          </a:prstGeom>
          <a:noFill/>
          <a:ln w="31750">
            <a:solidFill>
              <a:srgbClr val="3C78CE"/>
            </a:solidFill>
            <a:prstDash val="sysDot"/>
            <a:round/>
            <a:headEnd type="diamond" w="med" len="med"/>
            <a:tailEnd type="triangle" w="med" len="med"/>
          </a:ln>
        </p:spPr>
        <p:txBody>
          <a:bodyPr/>
          <a:lstStyle/>
          <a:p>
            <a:endParaRPr lang="zh-CN" altLang="en-US"/>
          </a:p>
        </p:txBody>
      </p:sp>
      <p:sp>
        <p:nvSpPr>
          <p:cNvPr id="11283" name="Line 47"/>
          <p:cNvSpPr>
            <a:spLocks noChangeShapeType="1"/>
          </p:cNvSpPr>
          <p:nvPr/>
        </p:nvSpPr>
        <p:spPr bwMode="auto">
          <a:xfrm>
            <a:off x="4008438" y="3789363"/>
            <a:ext cx="1800225" cy="1944687"/>
          </a:xfrm>
          <a:prstGeom prst="line">
            <a:avLst/>
          </a:prstGeom>
          <a:noFill/>
          <a:ln w="31750">
            <a:solidFill>
              <a:srgbClr val="3C78CE"/>
            </a:solidFill>
            <a:prstDash val="sysDot"/>
            <a:round/>
            <a:headEnd type="diamond" w="med" len="med"/>
            <a:tailEnd type="triangle" w="med" len="med"/>
          </a:ln>
        </p:spPr>
        <p:txBody>
          <a:bodyPr/>
          <a:lstStyle/>
          <a:p>
            <a:endParaRPr lang="zh-CN" altLang="en-US"/>
          </a:p>
        </p:txBody>
      </p:sp>
      <p:sp>
        <p:nvSpPr>
          <p:cNvPr id="11286" name="AutoShape 50"/>
          <p:cNvSpPr>
            <a:spLocks noChangeArrowheads="1"/>
          </p:cNvSpPr>
          <p:nvPr/>
        </p:nvSpPr>
        <p:spPr bwMode="auto">
          <a:xfrm>
            <a:off x="6180138" y="4144010"/>
            <a:ext cx="4676775" cy="504825"/>
          </a:xfrm>
          <a:prstGeom prst="hexagon">
            <a:avLst>
              <a:gd name="adj" fmla="val 0"/>
              <a:gd name="vf" fmla="val 115470"/>
            </a:avLst>
          </a:prstGeom>
          <a:solidFill>
            <a:srgbClr val="0848AF"/>
          </a:solidFill>
          <a:ln w="25400">
            <a:solidFill>
              <a:schemeClr val="bg1"/>
            </a:solidFill>
            <a:miter lim="800000"/>
          </a:ln>
        </p:spPr>
        <p:txBody>
          <a:bodyPr wrap="none" anchor="ctr"/>
          <a:lstStyle/>
          <a:p>
            <a:endParaRPr lang="zh-CN" altLang="en-US"/>
          </a:p>
        </p:txBody>
      </p:sp>
      <p:sp>
        <p:nvSpPr>
          <p:cNvPr id="13335" name="TextBox 6"/>
          <p:cNvSpPr txBox="1">
            <a:spLocks noChangeArrowheads="1"/>
          </p:cNvSpPr>
          <p:nvPr/>
        </p:nvSpPr>
        <p:spPr bwMode="auto">
          <a:xfrm>
            <a:off x="7582535" y="4077653"/>
            <a:ext cx="2160588" cy="570865"/>
          </a:xfrm>
          <a:prstGeom prst="rect">
            <a:avLst/>
          </a:prstGeom>
          <a:noFill/>
          <a:ln w="9525">
            <a:noFill/>
            <a:miter lim="800000"/>
          </a:ln>
        </p:spPr>
        <p:txBody>
          <a:bodyPr>
            <a:spAutoFit/>
          </a:bodyPr>
          <a:lstStyle/>
          <a:p>
            <a:pPr>
              <a:lnSpc>
                <a:spcPct val="130000"/>
              </a:lnSpc>
            </a:pPr>
            <a:r>
              <a:rPr lang="zh-CN" altLang="en-US" sz="2400">
                <a:solidFill>
                  <a:schemeClr val="bg1"/>
                </a:solidFill>
                <a:latin typeface="微软雅黑" panose="020B0503020204020204" pitchFamily="34" charset="-122"/>
                <a:ea typeface="微软雅黑" panose="020B0503020204020204" pitchFamily="34" charset="-122"/>
              </a:rPr>
              <a:t>能力目标</a:t>
            </a:r>
          </a:p>
        </p:txBody>
      </p:sp>
      <p:sp>
        <p:nvSpPr>
          <p:cNvPr id="11288" name="AutoShape 52"/>
          <p:cNvSpPr>
            <a:spLocks noChangeArrowheads="1"/>
          </p:cNvSpPr>
          <p:nvPr/>
        </p:nvSpPr>
        <p:spPr bwMode="auto">
          <a:xfrm>
            <a:off x="6179503" y="1627823"/>
            <a:ext cx="4676775" cy="504825"/>
          </a:xfrm>
          <a:prstGeom prst="hexagon">
            <a:avLst>
              <a:gd name="adj" fmla="val 0"/>
              <a:gd name="vf" fmla="val 115470"/>
            </a:avLst>
          </a:prstGeom>
          <a:solidFill>
            <a:srgbClr val="0848AF"/>
          </a:solidFill>
          <a:ln w="25400">
            <a:solidFill>
              <a:schemeClr val="bg1"/>
            </a:solidFill>
            <a:miter lim="800000"/>
          </a:ln>
        </p:spPr>
        <p:txBody>
          <a:bodyPr wrap="none" anchor="ctr"/>
          <a:lstStyle/>
          <a:p>
            <a:endParaRPr lang="zh-CN" altLang="en-US"/>
          </a:p>
        </p:txBody>
      </p:sp>
      <p:sp>
        <p:nvSpPr>
          <p:cNvPr id="13337" name="TextBox 6"/>
          <p:cNvSpPr txBox="1">
            <a:spLocks noChangeArrowheads="1"/>
          </p:cNvSpPr>
          <p:nvPr/>
        </p:nvSpPr>
        <p:spPr bwMode="auto">
          <a:xfrm>
            <a:off x="7582535" y="1595120"/>
            <a:ext cx="2160905" cy="570865"/>
          </a:xfrm>
          <a:prstGeom prst="rect">
            <a:avLst/>
          </a:prstGeom>
          <a:noFill/>
          <a:ln w="9525">
            <a:noFill/>
            <a:miter lim="800000"/>
          </a:ln>
        </p:spPr>
        <p:txBody>
          <a:bodyPr wrap="square">
            <a:spAutoFit/>
          </a:bodyPr>
          <a:lstStyle/>
          <a:p>
            <a:pPr>
              <a:lnSpc>
                <a:spcPct val="130000"/>
              </a:lnSpc>
            </a:pPr>
            <a:r>
              <a:rPr lang="zh-CN" altLang="en-US" sz="2400" b="1" dirty="0">
                <a:solidFill>
                  <a:schemeClr val="bg1"/>
                </a:solidFill>
                <a:sym typeface="+mn-ea"/>
              </a:rPr>
              <a:t>知识目标</a:t>
            </a:r>
            <a:endParaRPr lang="zh-CN" altLang="en-US" sz="2400" b="1" dirty="0">
              <a:solidFill>
                <a:schemeClr val="bg1"/>
              </a:solidFill>
              <a:ea typeface="微软雅黑" panose="020B0503020204020204" pitchFamily="34" charset="-122"/>
              <a:sym typeface="+mn-ea"/>
            </a:endParaRPr>
          </a:p>
        </p:txBody>
      </p:sp>
      <p:sp>
        <p:nvSpPr>
          <p:cNvPr id="13338" name="TextBox 6"/>
          <p:cNvSpPr txBox="1">
            <a:spLocks noChangeArrowheads="1"/>
          </p:cNvSpPr>
          <p:nvPr/>
        </p:nvSpPr>
        <p:spPr bwMode="auto">
          <a:xfrm>
            <a:off x="2568575" y="3068638"/>
            <a:ext cx="1152525" cy="1291590"/>
          </a:xfrm>
          <a:prstGeom prst="rect">
            <a:avLst/>
          </a:prstGeom>
          <a:noFill/>
          <a:ln w="9525">
            <a:noFill/>
            <a:miter lim="800000"/>
          </a:ln>
        </p:spPr>
        <p:txBody>
          <a:bodyPr>
            <a:spAutoFit/>
          </a:bodyPr>
          <a:lstStyle/>
          <a:p>
            <a:pPr>
              <a:lnSpc>
                <a:spcPct val="130000"/>
              </a:lnSpc>
            </a:pPr>
            <a:r>
              <a:rPr lang="zh-CN" altLang="en-US" sz="3000" b="1">
                <a:solidFill>
                  <a:schemeClr val="bg1"/>
                </a:solidFill>
                <a:latin typeface="微软雅黑" panose="020B0503020204020204" pitchFamily="34" charset="-122"/>
                <a:ea typeface="微软雅黑" panose="020B0503020204020204" pitchFamily="34" charset="-122"/>
              </a:rPr>
              <a:t>学习目标</a:t>
            </a: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tx1"/>
                </a:solidFill>
                <a:latin typeface="Impact" panose="020B0806030902050204" pitchFamily="34" charset="0"/>
                <a:ea typeface="微软雅黑" panose="020B0503020204020204" pitchFamily="34" charset="-122"/>
              </a:rPr>
              <a:t>02   内容讲授</a:t>
            </a:r>
          </a:p>
        </p:txBody>
      </p:sp>
      <p:sp>
        <p:nvSpPr>
          <p:cNvPr id="2" name="TextBox 6"/>
          <p:cNvSpPr txBox="1">
            <a:spLocks noChangeArrowheads="1"/>
          </p:cNvSpPr>
          <p:nvPr/>
        </p:nvSpPr>
        <p:spPr bwMode="auto">
          <a:xfrm>
            <a:off x="6466840" y="5046980"/>
            <a:ext cx="4389755" cy="830997"/>
          </a:xfrm>
          <a:prstGeom prst="rect">
            <a:avLst/>
          </a:prstGeom>
          <a:noFill/>
          <a:ln w="9525">
            <a:noFill/>
            <a:miter lim="800000"/>
          </a:ln>
        </p:spPr>
        <p:txBody>
          <a:bodyPr wrap="square">
            <a:spAutoFit/>
          </a:bodyPr>
          <a:lstStyle/>
          <a:p>
            <a:pPr marR="0" algn="l">
              <a:lnSpc>
                <a:spcPct val="100000"/>
              </a:lnSpc>
              <a:buFont typeface="Wingdings" panose="05000000000000000000" pitchFamily="2" charset="2"/>
              <a:buNone/>
            </a:pPr>
            <a:r>
              <a:rPr lang="zh-CN" altLang="en-US" sz="2400" dirty="0" smtClean="0">
                <a:solidFill>
                  <a:schemeClr val="bg1"/>
                </a:solidFill>
                <a:latin typeface="微软雅黑" panose="020B0503020204020204" pitchFamily="34" charset="-122"/>
                <a:ea typeface="微软雅黑" panose="020B0503020204020204" pitchFamily="34" charset="-122"/>
                <a:sym typeface="+mn-ea"/>
              </a:rPr>
              <a:t>能够辨识人际关系学生对今天管理的作用</a:t>
            </a:r>
            <a:endParaRPr lang="zh-CN" altLang="en-US" sz="2400" dirty="0">
              <a:solidFill>
                <a:schemeClr val="bg1"/>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advTm="4461">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266"/>
                                        </p:tgtEl>
                                        <p:attrNameLst>
                                          <p:attrName>style.visibility</p:attrName>
                                        </p:attrNameLst>
                                      </p:cBhvr>
                                      <p:to>
                                        <p:strVal val="visible"/>
                                      </p:to>
                                    </p:set>
                                    <p:anim calcmode="lin" valueType="num">
                                      <p:cBhvr additive="base">
                                        <p:cTn id="11" dur="500" fill="hold"/>
                                        <p:tgtEl>
                                          <p:spTgt spid="11266"/>
                                        </p:tgtEl>
                                        <p:attrNameLst>
                                          <p:attrName>ppt_x</p:attrName>
                                        </p:attrNameLst>
                                      </p:cBhvr>
                                      <p:tavLst>
                                        <p:tav tm="0">
                                          <p:val>
                                            <p:strVal val="0-#ppt_w/2"/>
                                          </p:val>
                                        </p:tav>
                                        <p:tav tm="100000">
                                          <p:val>
                                            <p:strVal val="#ppt_x"/>
                                          </p:val>
                                        </p:tav>
                                      </p:tavLst>
                                    </p:anim>
                                    <p:anim calcmode="lin" valueType="num">
                                      <p:cBhvr additive="base">
                                        <p:cTn id="12" dur="500" fill="hold"/>
                                        <p:tgtEl>
                                          <p:spTgt spid="1126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315"/>
                                        </p:tgtEl>
                                        <p:attrNameLst>
                                          <p:attrName>style.visibility</p:attrName>
                                        </p:attrNameLst>
                                      </p:cBhvr>
                                      <p:to>
                                        <p:strVal val="visible"/>
                                      </p:to>
                                    </p:set>
                                    <p:anim calcmode="lin" valueType="num">
                                      <p:cBhvr additive="base">
                                        <p:cTn id="15" dur="500" fill="hold"/>
                                        <p:tgtEl>
                                          <p:spTgt spid="13315"/>
                                        </p:tgtEl>
                                        <p:attrNameLst>
                                          <p:attrName>ppt_x</p:attrName>
                                        </p:attrNameLst>
                                      </p:cBhvr>
                                      <p:tavLst>
                                        <p:tav tm="0">
                                          <p:val>
                                            <p:strVal val="0-#ppt_w/2"/>
                                          </p:val>
                                        </p:tav>
                                        <p:tav tm="100000">
                                          <p:val>
                                            <p:strVal val="#ppt_x"/>
                                          </p:val>
                                        </p:tav>
                                      </p:tavLst>
                                    </p:anim>
                                    <p:anim calcmode="lin" valueType="num">
                                      <p:cBhvr additive="base">
                                        <p:cTn id="16" dur="500" fill="hold"/>
                                        <p:tgtEl>
                                          <p:spTgt spid="1331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3338"/>
                                        </p:tgtEl>
                                        <p:attrNameLst>
                                          <p:attrName>style.visibility</p:attrName>
                                        </p:attrNameLst>
                                      </p:cBhvr>
                                      <p:to>
                                        <p:strVal val="visible"/>
                                      </p:to>
                                    </p:set>
                                    <p:anim calcmode="lin" valueType="num">
                                      <p:cBhvr additive="base">
                                        <p:cTn id="19" dur="500" fill="hold"/>
                                        <p:tgtEl>
                                          <p:spTgt spid="13338"/>
                                        </p:tgtEl>
                                        <p:attrNameLst>
                                          <p:attrName>ppt_x</p:attrName>
                                        </p:attrNameLst>
                                      </p:cBhvr>
                                      <p:tavLst>
                                        <p:tav tm="0">
                                          <p:val>
                                            <p:strVal val="0-#ppt_w/2"/>
                                          </p:val>
                                        </p:tav>
                                        <p:tav tm="100000">
                                          <p:val>
                                            <p:strVal val="#ppt_x"/>
                                          </p:val>
                                        </p:tav>
                                      </p:tavLst>
                                    </p:anim>
                                    <p:anim calcmode="lin" valueType="num">
                                      <p:cBhvr additive="base">
                                        <p:cTn id="20" dur="500" fill="hold"/>
                                        <p:tgtEl>
                                          <p:spTgt spid="13338"/>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1282"/>
                                        </p:tgtEl>
                                        <p:attrNameLst>
                                          <p:attrName>style.visibility</p:attrName>
                                        </p:attrNameLst>
                                      </p:cBhvr>
                                      <p:to>
                                        <p:strVal val="visible"/>
                                      </p:to>
                                    </p:set>
                                    <p:animEffect transition="in" filter="wipe(left)">
                                      <p:cBhvr>
                                        <p:cTn id="24" dur="500"/>
                                        <p:tgtEl>
                                          <p:spTgt spid="11282"/>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1283"/>
                                        </p:tgtEl>
                                        <p:attrNameLst>
                                          <p:attrName>style.visibility</p:attrName>
                                        </p:attrNameLst>
                                      </p:cBhvr>
                                      <p:to>
                                        <p:strVal val="visible"/>
                                      </p:to>
                                    </p:set>
                                    <p:animEffect transition="in" filter="wipe(left)">
                                      <p:cBhvr>
                                        <p:cTn id="27" dur="500"/>
                                        <p:tgtEl>
                                          <p:spTgt spid="11283"/>
                                        </p:tgtEl>
                                      </p:cBhvr>
                                    </p:animEffect>
                                  </p:childTnLst>
                                </p:cTn>
                              </p:par>
                            </p:childTnLst>
                          </p:cTn>
                        </p:par>
                        <p:par>
                          <p:cTn id="28" fill="hold">
                            <p:stCondLst>
                              <p:cond delay="1500"/>
                            </p:stCondLst>
                            <p:childTnLst>
                              <p:par>
                                <p:cTn id="29" presetID="2" presetClass="entr" presetSubtype="1" fill="hold" grpId="0" nodeType="afterEffect">
                                  <p:stCondLst>
                                    <p:cond delay="0"/>
                                  </p:stCondLst>
                                  <p:childTnLst>
                                    <p:set>
                                      <p:cBhvr>
                                        <p:cTn id="30" dur="1" fill="hold">
                                          <p:stCondLst>
                                            <p:cond delay="0"/>
                                          </p:stCondLst>
                                        </p:cTn>
                                        <p:tgtEl>
                                          <p:spTgt spid="13323"/>
                                        </p:tgtEl>
                                        <p:attrNameLst>
                                          <p:attrName>style.visibility</p:attrName>
                                        </p:attrNameLst>
                                      </p:cBhvr>
                                      <p:to>
                                        <p:strVal val="visible"/>
                                      </p:to>
                                    </p:set>
                                    <p:anim calcmode="lin" valueType="num">
                                      <p:cBhvr additive="base">
                                        <p:cTn id="31" dur="500" fill="hold"/>
                                        <p:tgtEl>
                                          <p:spTgt spid="13323"/>
                                        </p:tgtEl>
                                        <p:attrNameLst>
                                          <p:attrName>ppt_x</p:attrName>
                                        </p:attrNameLst>
                                      </p:cBhvr>
                                      <p:tavLst>
                                        <p:tav tm="0">
                                          <p:val>
                                            <p:strVal val="#ppt_x"/>
                                          </p:val>
                                        </p:tav>
                                        <p:tav tm="100000">
                                          <p:val>
                                            <p:strVal val="#ppt_x"/>
                                          </p:val>
                                        </p:tav>
                                      </p:tavLst>
                                    </p:anim>
                                    <p:anim calcmode="lin" valueType="num">
                                      <p:cBhvr additive="base">
                                        <p:cTn id="32" dur="500" fill="hold"/>
                                        <p:tgtEl>
                                          <p:spTgt spid="13323"/>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13324"/>
                                        </p:tgtEl>
                                        <p:attrNameLst>
                                          <p:attrName>style.visibility</p:attrName>
                                        </p:attrNameLst>
                                      </p:cBhvr>
                                      <p:to>
                                        <p:strVal val="visible"/>
                                      </p:to>
                                    </p:set>
                                    <p:anim calcmode="lin" valueType="num">
                                      <p:cBhvr additive="base">
                                        <p:cTn id="35" dur="500" fill="hold"/>
                                        <p:tgtEl>
                                          <p:spTgt spid="13324"/>
                                        </p:tgtEl>
                                        <p:attrNameLst>
                                          <p:attrName>ppt_x</p:attrName>
                                        </p:attrNameLst>
                                      </p:cBhvr>
                                      <p:tavLst>
                                        <p:tav tm="0">
                                          <p:val>
                                            <p:strVal val="#ppt_x"/>
                                          </p:val>
                                        </p:tav>
                                        <p:tav tm="100000">
                                          <p:val>
                                            <p:strVal val="#ppt_x"/>
                                          </p:val>
                                        </p:tav>
                                      </p:tavLst>
                                    </p:anim>
                                    <p:anim calcmode="lin" valueType="num">
                                      <p:cBhvr additive="base">
                                        <p:cTn id="36" dur="500" fill="hold"/>
                                        <p:tgtEl>
                                          <p:spTgt spid="13324"/>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11288"/>
                                        </p:tgtEl>
                                        <p:attrNameLst>
                                          <p:attrName>style.visibility</p:attrName>
                                        </p:attrNameLst>
                                      </p:cBhvr>
                                      <p:to>
                                        <p:strVal val="visible"/>
                                      </p:to>
                                    </p:set>
                                    <p:anim calcmode="lin" valueType="num">
                                      <p:cBhvr additive="base">
                                        <p:cTn id="39" dur="500" fill="hold"/>
                                        <p:tgtEl>
                                          <p:spTgt spid="11288"/>
                                        </p:tgtEl>
                                        <p:attrNameLst>
                                          <p:attrName>ppt_x</p:attrName>
                                        </p:attrNameLst>
                                      </p:cBhvr>
                                      <p:tavLst>
                                        <p:tav tm="0">
                                          <p:val>
                                            <p:strVal val="#ppt_x"/>
                                          </p:val>
                                        </p:tav>
                                        <p:tav tm="100000">
                                          <p:val>
                                            <p:strVal val="#ppt_x"/>
                                          </p:val>
                                        </p:tav>
                                      </p:tavLst>
                                    </p:anim>
                                    <p:anim calcmode="lin" valueType="num">
                                      <p:cBhvr additive="base">
                                        <p:cTn id="40" dur="500" fill="hold"/>
                                        <p:tgtEl>
                                          <p:spTgt spid="11288"/>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13337"/>
                                        </p:tgtEl>
                                        <p:attrNameLst>
                                          <p:attrName>style.visibility</p:attrName>
                                        </p:attrNameLst>
                                      </p:cBhvr>
                                      <p:to>
                                        <p:strVal val="visible"/>
                                      </p:to>
                                    </p:set>
                                    <p:anim calcmode="lin" valueType="num">
                                      <p:cBhvr additive="base">
                                        <p:cTn id="43" dur="500" fill="hold"/>
                                        <p:tgtEl>
                                          <p:spTgt spid="13337"/>
                                        </p:tgtEl>
                                        <p:attrNameLst>
                                          <p:attrName>ppt_x</p:attrName>
                                        </p:attrNameLst>
                                      </p:cBhvr>
                                      <p:tavLst>
                                        <p:tav tm="0">
                                          <p:val>
                                            <p:strVal val="#ppt_x"/>
                                          </p:val>
                                        </p:tav>
                                        <p:tav tm="100000">
                                          <p:val>
                                            <p:strVal val="#ppt_x"/>
                                          </p:val>
                                        </p:tav>
                                      </p:tavLst>
                                    </p:anim>
                                    <p:anim calcmode="lin" valueType="num">
                                      <p:cBhvr additive="base">
                                        <p:cTn id="44" dur="500" fill="hold"/>
                                        <p:tgtEl>
                                          <p:spTgt spid="13337"/>
                                        </p:tgtEl>
                                        <p:attrNameLst>
                                          <p:attrName>ppt_y</p:attrName>
                                        </p:attrNameLst>
                                      </p:cBhvr>
                                      <p:tavLst>
                                        <p:tav tm="0">
                                          <p:val>
                                            <p:strVal val="0-#ppt_h/2"/>
                                          </p:val>
                                        </p:tav>
                                        <p:tav tm="100000">
                                          <p:val>
                                            <p:strVal val="#ppt_y"/>
                                          </p:val>
                                        </p:tav>
                                      </p:tavLst>
                                    </p:anim>
                                  </p:childTnLst>
                                </p:cTn>
                              </p:par>
                            </p:childTnLst>
                          </p:cTn>
                        </p:par>
                        <p:par>
                          <p:cTn id="45" fill="hold">
                            <p:stCondLst>
                              <p:cond delay="2000"/>
                            </p:stCondLst>
                            <p:childTnLst>
                              <p:par>
                                <p:cTn id="46" presetID="2" presetClass="entr" presetSubtype="1" fill="hold" grpId="0" nodeType="afterEffect">
                                  <p:stCondLst>
                                    <p:cond delay="0"/>
                                  </p:stCondLst>
                                  <p:childTnLst>
                                    <p:set>
                                      <p:cBhvr>
                                        <p:cTn id="47" dur="1" fill="hold">
                                          <p:stCondLst>
                                            <p:cond delay="0"/>
                                          </p:stCondLst>
                                        </p:cTn>
                                        <p:tgtEl>
                                          <p:spTgt spid="13325"/>
                                        </p:tgtEl>
                                        <p:attrNameLst>
                                          <p:attrName>style.visibility</p:attrName>
                                        </p:attrNameLst>
                                      </p:cBhvr>
                                      <p:to>
                                        <p:strVal val="visible"/>
                                      </p:to>
                                    </p:set>
                                    <p:anim calcmode="lin" valueType="num">
                                      <p:cBhvr additive="base">
                                        <p:cTn id="48" dur="500" fill="hold"/>
                                        <p:tgtEl>
                                          <p:spTgt spid="13325"/>
                                        </p:tgtEl>
                                        <p:attrNameLst>
                                          <p:attrName>ppt_x</p:attrName>
                                        </p:attrNameLst>
                                      </p:cBhvr>
                                      <p:tavLst>
                                        <p:tav tm="0">
                                          <p:val>
                                            <p:strVal val="#ppt_x"/>
                                          </p:val>
                                        </p:tav>
                                        <p:tav tm="100000">
                                          <p:val>
                                            <p:strVal val="#ppt_x"/>
                                          </p:val>
                                        </p:tav>
                                      </p:tavLst>
                                    </p:anim>
                                    <p:anim calcmode="lin" valueType="num">
                                      <p:cBhvr additive="base">
                                        <p:cTn id="49" dur="500" fill="hold"/>
                                        <p:tgtEl>
                                          <p:spTgt spid="13325"/>
                                        </p:tgtEl>
                                        <p:attrNameLst>
                                          <p:attrName>ppt_y</p:attrName>
                                        </p:attrNameLst>
                                      </p:cBhvr>
                                      <p:tavLst>
                                        <p:tav tm="0">
                                          <p:val>
                                            <p:strVal val="0-#ppt_h/2"/>
                                          </p:val>
                                        </p:tav>
                                        <p:tav tm="100000">
                                          <p:val>
                                            <p:strVal val="#ppt_y"/>
                                          </p:val>
                                        </p:tav>
                                      </p:tavLst>
                                    </p:anim>
                                  </p:childTnLst>
                                </p:cTn>
                              </p:par>
                              <p:par>
                                <p:cTn id="50" presetID="2" presetClass="entr" presetSubtype="1" fill="hold" grpId="0" nodeType="withEffect">
                                  <p:stCondLst>
                                    <p:cond delay="0"/>
                                  </p:stCondLst>
                                  <p:childTnLst>
                                    <p:set>
                                      <p:cBhvr>
                                        <p:cTn id="51" dur="1" fill="hold">
                                          <p:stCondLst>
                                            <p:cond delay="0"/>
                                          </p:stCondLst>
                                        </p:cTn>
                                        <p:tgtEl>
                                          <p:spTgt spid="13326"/>
                                        </p:tgtEl>
                                        <p:attrNameLst>
                                          <p:attrName>style.visibility</p:attrName>
                                        </p:attrNameLst>
                                      </p:cBhvr>
                                      <p:to>
                                        <p:strVal val="visible"/>
                                      </p:to>
                                    </p:set>
                                    <p:anim calcmode="lin" valueType="num">
                                      <p:cBhvr additive="base">
                                        <p:cTn id="52" dur="500" fill="hold"/>
                                        <p:tgtEl>
                                          <p:spTgt spid="13326"/>
                                        </p:tgtEl>
                                        <p:attrNameLst>
                                          <p:attrName>ppt_x</p:attrName>
                                        </p:attrNameLst>
                                      </p:cBhvr>
                                      <p:tavLst>
                                        <p:tav tm="0">
                                          <p:val>
                                            <p:strVal val="#ppt_x"/>
                                          </p:val>
                                        </p:tav>
                                        <p:tav tm="100000">
                                          <p:val>
                                            <p:strVal val="#ppt_x"/>
                                          </p:val>
                                        </p:tav>
                                      </p:tavLst>
                                    </p:anim>
                                    <p:anim calcmode="lin" valueType="num">
                                      <p:cBhvr additive="base">
                                        <p:cTn id="53" dur="500" fill="hold"/>
                                        <p:tgtEl>
                                          <p:spTgt spid="13326"/>
                                        </p:tgtEl>
                                        <p:attrNameLst>
                                          <p:attrName>ppt_y</p:attrName>
                                        </p:attrNameLst>
                                      </p:cBhvr>
                                      <p:tavLst>
                                        <p:tav tm="0">
                                          <p:val>
                                            <p:strVal val="0-#ppt_h/2"/>
                                          </p:val>
                                        </p:tav>
                                        <p:tav tm="100000">
                                          <p:val>
                                            <p:strVal val="#ppt_y"/>
                                          </p:val>
                                        </p:tav>
                                      </p:tavLst>
                                    </p:anim>
                                  </p:childTnLst>
                                </p:cTn>
                              </p:par>
                              <p:par>
                                <p:cTn id="54" presetID="2" presetClass="entr" presetSubtype="1" fill="hold" grpId="0" nodeType="withEffect">
                                  <p:stCondLst>
                                    <p:cond delay="0"/>
                                  </p:stCondLst>
                                  <p:childTnLst>
                                    <p:set>
                                      <p:cBhvr>
                                        <p:cTn id="55" dur="1" fill="hold">
                                          <p:stCondLst>
                                            <p:cond delay="0"/>
                                          </p:stCondLst>
                                        </p:cTn>
                                        <p:tgtEl>
                                          <p:spTgt spid="11286"/>
                                        </p:tgtEl>
                                        <p:attrNameLst>
                                          <p:attrName>style.visibility</p:attrName>
                                        </p:attrNameLst>
                                      </p:cBhvr>
                                      <p:to>
                                        <p:strVal val="visible"/>
                                      </p:to>
                                    </p:set>
                                    <p:anim calcmode="lin" valueType="num">
                                      <p:cBhvr additive="base">
                                        <p:cTn id="56" dur="500" fill="hold"/>
                                        <p:tgtEl>
                                          <p:spTgt spid="11286"/>
                                        </p:tgtEl>
                                        <p:attrNameLst>
                                          <p:attrName>ppt_x</p:attrName>
                                        </p:attrNameLst>
                                      </p:cBhvr>
                                      <p:tavLst>
                                        <p:tav tm="0">
                                          <p:val>
                                            <p:strVal val="#ppt_x"/>
                                          </p:val>
                                        </p:tav>
                                        <p:tav tm="100000">
                                          <p:val>
                                            <p:strVal val="#ppt_x"/>
                                          </p:val>
                                        </p:tav>
                                      </p:tavLst>
                                    </p:anim>
                                    <p:anim calcmode="lin" valueType="num">
                                      <p:cBhvr additive="base">
                                        <p:cTn id="57" dur="500" fill="hold"/>
                                        <p:tgtEl>
                                          <p:spTgt spid="11286"/>
                                        </p:tgtEl>
                                        <p:attrNameLst>
                                          <p:attrName>ppt_y</p:attrName>
                                        </p:attrNameLst>
                                      </p:cBhvr>
                                      <p:tavLst>
                                        <p:tav tm="0">
                                          <p:val>
                                            <p:strVal val="0-#ppt_h/2"/>
                                          </p:val>
                                        </p:tav>
                                        <p:tav tm="100000">
                                          <p:val>
                                            <p:strVal val="#ppt_y"/>
                                          </p:val>
                                        </p:tav>
                                      </p:tavLst>
                                    </p:anim>
                                  </p:childTnLst>
                                </p:cTn>
                              </p:par>
                              <p:par>
                                <p:cTn id="58" presetID="2" presetClass="entr" presetSubtype="1" fill="hold" grpId="0" nodeType="withEffect">
                                  <p:stCondLst>
                                    <p:cond delay="0"/>
                                  </p:stCondLst>
                                  <p:childTnLst>
                                    <p:set>
                                      <p:cBhvr>
                                        <p:cTn id="59" dur="1" fill="hold">
                                          <p:stCondLst>
                                            <p:cond delay="0"/>
                                          </p:stCondLst>
                                        </p:cTn>
                                        <p:tgtEl>
                                          <p:spTgt spid="13335"/>
                                        </p:tgtEl>
                                        <p:attrNameLst>
                                          <p:attrName>style.visibility</p:attrName>
                                        </p:attrNameLst>
                                      </p:cBhvr>
                                      <p:to>
                                        <p:strVal val="visible"/>
                                      </p:to>
                                    </p:set>
                                    <p:anim calcmode="lin" valueType="num">
                                      <p:cBhvr additive="base">
                                        <p:cTn id="60" dur="500" fill="hold"/>
                                        <p:tgtEl>
                                          <p:spTgt spid="13335"/>
                                        </p:tgtEl>
                                        <p:attrNameLst>
                                          <p:attrName>ppt_x</p:attrName>
                                        </p:attrNameLst>
                                      </p:cBhvr>
                                      <p:tavLst>
                                        <p:tav tm="0">
                                          <p:val>
                                            <p:strVal val="#ppt_x"/>
                                          </p:val>
                                        </p:tav>
                                        <p:tav tm="100000">
                                          <p:val>
                                            <p:strVal val="#ppt_x"/>
                                          </p:val>
                                        </p:tav>
                                      </p:tavLst>
                                    </p:anim>
                                    <p:anim calcmode="lin" valueType="num">
                                      <p:cBhvr additive="base">
                                        <p:cTn id="61" dur="500" fill="hold"/>
                                        <p:tgtEl>
                                          <p:spTgt spid="13335"/>
                                        </p:tgtEl>
                                        <p:attrNameLst>
                                          <p:attrName>ppt_y</p:attrName>
                                        </p:attrNameLst>
                                      </p:cBhvr>
                                      <p:tavLst>
                                        <p:tav tm="0">
                                          <p:val>
                                            <p:strVal val="0-#ppt_h/2"/>
                                          </p:val>
                                        </p:tav>
                                        <p:tav tm="100000">
                                          <p:val>
                                            <p:strVal val="#ppt_y"/>
                                          </p:val>
                                        </p:tav>
                                      </p:tavLst>
                                    </p:anim>
                                  </p:childTnLst>
                                </p:cTn>
                              </p:par>
                              <p:par>
                                <p:cTn id="62" presetID="2" presetClass="entr" presetSubtype="1" fill="hold" grpId="0" nodeType="withEffect">
                                  <p:stCondLst>
                                    <p:cond delay="0"/>
                                  </p:stCondLst>
                                  <p:childTnLst>
                                    <p:set>
                                      <p:cBhvr>
                                        <p:cTn id="63" dur="1" fill="hold">
                                          <p:stCondLst>
                                            <p:cond delay="0"/>
                                          </p:stCondLst>
                                        </p:cTn>
                                        <p:tgtEl>
                                          <p:spTgt spid="2"/>
                                        </p:tgtEl>
                                        <p:attrNameLst>
                                          <p:attrName>style.visibility</p:attrName>
                                        </p:attrNameLst>
                                      </p:cBhvr>
                                      <p:to>
                                        <p:strVal val="visible"/>
                                      </p:to>
                                    </p:set>
                                    <p:anim calcmode="lin" valueType="num">
                                      <p:cBhvr additive="base">
                                        <p:cTn id="64" dur="500" fill="hold"/>
                                        <p:tgtEl>
                                          <p:spTgt spid="2"/>
                                        </p:tgtEl>
                                        <p:attrNameLst>
                                          <p:attrName>ppt_x</p:attrName>
                                        </p:attrNameLst>
                                      </p:cBhvr>
                                      <p:tavLst>
                                        <p:tav tm="0">
                                          <p:val>
                                            <p:strVal val="#ppt_x"/>
                                          </p:val>
                                        </p:tav>
                                        <p:tav tm="100000">
                                          <p:val>
                                            <p:strVal val="#ppt_x"/>
                                          </p:val>
                                        </p:tav>
                                      </p:tavLst>
                                    </p:anim>
                                    <p:anim calcmode="lin" valueType="num">
                                      <p:cBhvr additive="base">
                                        <p:cTn id="65"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3315" grpId="0" animBg="1"/>
      <p:bldP spid="11268" grpId="0" bldLvl="0" animBg="1"/>
      <p:bldP spid="13323" grpId="0" bldLvl="0" animBg="1"/>
      <p:bldP spid="13324" grpId="0"/>
      <p:bldP spid="13325" grpId="0" bldLvl="0" animBg="1"/>
      <p:bldP spid="13326" grpId="0"/>
      <p:bldP spid="11282" grpId="0" animBg="1"/>
      <p:bldP spid="11283" grpId="0" animBg="1"/>
      <p:bldP spid="11286" grpId="0" bldLvl="0" animBg="1"/>
      <p:bldP spid="13335" grpId="0"/>
      <p:bldP spid="11288" grpId="0" bldLvl="0" animBg="1"/>
      <p:bldP spid="13337" grpId="0"/>
      <p:bldP spid="13338"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对角圆角矩形 28"/>
          <p:cNvSpPr/>
          <p:nvPr/>
        </p:nvSpPr>
        <p:spPr bwMode="auto">
          <a:xfrm>
            <a:off x="4800600" y="2491423"/>
            <a:ext cx="4175125" cy="649287"/>
          </a:xfrm>
          <a:custGeom>
            <a:avLst/>
            <a:gdLst>
              <a:gd name="T0" fmla="*/ 4175125 w 4175125"/>
              <a:gd name="T1" fmla="*/ 324644 h 649287"/>
              <a:gd name="T2" fmla="*/ 2087565 w 4175125"/>
              <a:gd name="T3" fmla="*/ 649287 h 649287"/>
              <a:gd name="T4" fmla="*/ 0 w 4175125"/>
              <a:gd name="T5" fmla="*/ 324644 h 649287"/>
              <a:gd name="T6" fmla="*/ 2087565 w 4175125"/>
              <a:gd name="T7" fmla="*/ 0 h 649287"/>
              <a:gd name="T8" fmla="*/ 0 60000 65536"/>
              <a:gd name="T9" fmla="*/ 5898240 60000 65536"/>
              <a:gd name="T10" fmla="*/ 11796480 60000 65536"/>
              <a:gd name="T11" fmla="*/ 17694720 60000 65536"/>
              <a:gd name="T12" fmla="*/ 39827 w 4175125"/>
              <a:gd name="T13" fmla="*/ 39827 h 649287"/>
              <a:gd name="T14" fmla="*/ 4135299 w 4175125"/>
              <a:gd name="T15" fmla="*/ 609460 h 649287"/>
            </a:gdLst>
            <a:ahLst/>
            <a:cxnLst>
              <a:cxn ang="T8">
                <a:pos x="T0" y="T1"/>
              </a:cxn>
              <a:cxn ang="T9">
                <a:pos x="T2" y="T3"/>
              </a:cxn>
              <a:cxn ang="T10">
                <a:pos x="T4" y="T5"/>
              </a:cxn>
              <a:cxn ang="T11">
                <a:pos x="T6" y="T7"/>
              </a:cxn>
            </a:cxnLst>
            <a:rect l="T12" t="T13" r="T14" b="T15"/>
            <a:pathLst>
              <a:path w="4175125" h="649287">
                <a:moveTo>
                  <a:pt x="135980" y="0"/>
                </a:moveTo>
                <a:lnTo>
                  <a:pt x="4175125" y="0"/>
                </a:lnTo>
                <a:lnTo>
                  <a:pt x="4175125" y="513307"/>
                </a:lnTo>
                <a:cubicBezTo>
                  <a:pt x="4175125" y="588406"/>
                  <a:pt x="4114244" y="649286"/>
                  <a:pt x="4039145" y="649287"/>
                </a:cubicBezTo>
                <a:lnTo>
                  <a:pt x="0" y="649287"/>
                </a:lnTo>
                <a:lnTo>
                  <a:pt x="0" y="135980"/>
                </a:lnTo>
                <a:cubicBezTo>
                  <a:pt x="0" y="60880"/>
                  <a:pt x="60880" y="0"/>
                  <a:pt x="135979" y="0"/>
                </a:cubicBezTo>
                <a:close/>
              </a:path>
            </a:pathLst>
          </a:custGeom>
          <a:solidFill>
            <a:srgbClr val="0848AF"/>
          </a:solidFill>
          <a:ln w="25400" cap="flat" cmpd="sng" algn="ctr">
            <a:noFill/>
            <a:prstDash val="solid"/>
            <a:round/>
          </a:ln>
        </p:spPr>
        <p:txBody>
          <a:bodyPr anchor="ctr"/>
          <a:lstStyle/>
          <a:p>
            <a:endParaRPr lang="zh-CN" altLang="en-US"/>
          </a:p>
        </p:txBody>
      </p:sp>
      <p:sp>
        <p:nvSpPr>
          <p:cNvPr id="9218" name="Rectangle 6"/>
          <p:cNvSpPr>
            <a:spLocks noChangeArrowheads="1"/>
          </p:cNvSpPr>
          <p:nvPr/>
        </p:nvSpPr>
        <p:spPr bwMode="auto">
          <a:xfrm>
            <a:off x="0" y="0"/>
            <a:ext cx="4008438" cy="6858000"/>
          </a:xfrm>
          <a:prstGeom prst="rect">
            <a:avLst/>
          </a:prstGeom>
          <a:solidFill>
            <a:srgbClr val="0848AF"/>
          </a:solidFill>
          <a:ln w="25400" algn="ctr">
            <a:noFill/>
            <a:miter lim="800000"/>
          </a:ln>
        </p:spPr>
        <p:txBody>
          <a:bodyPr anchor="ctr"/>
          <a:lstStyle/>
          <a:p>
            <a:pPr algn="ctr"/>
            <a:endParaRPr lang="en-US" altLang="zh-CN">
              <a:solidFill>
                <a:srgbClr val="FFFFFF"/>
              </a:solidFill>
              <a:latin typeface="Calibri" panose="020F0502020204030204" pitchFamily="34" charset="0"/>
            </a:endParaRPr>
          </a:p>
        </p:txBody>
      </p:sp>
      <p:sp>
        <p:nvSpPr>
          <p:cNvPr id="11268" name="文本框 52"/>
          <p:cNvSpPr txBox="1">
            <a:spLocks noChangeArrowheads="1"/>
          </p:cNvSpPr>
          <p:nvPr/>
        </p:nvSpPr>
        <p:spPr bwMode="auto">
          <a:xfrm>
            <a:off x="1490663" y="1700213"/>
            <a:ext cx="2374900" cy="860425"/>
          </a:xfrm>
          <a:prstGeom prst="rect">
            <a:avLst/>
          </a:prstGeom>
          <a:noFill/>
          <a:ln w="9525">
            <a:noFill/>
            <a:miter lim="800000"/>
          </a:ln>
        </p:spPr>
        <p:txBody>
          <a:bodyPr>
            <a:spAutoFit/>
          </a:bodyPr>
          <a:lstStyle/>
          <a:p>
            <a:pPr algn="ctr"/>
            <a:r>
              <a:rPr lang="zh-CN" altLang="en-US" sz="5000" b="1">
                <a:solidFill>
                  <a:schemeClr val="bg1"/>
                </a:solidFill>
                <a:latin typeface="Calibri" panose="020F0502020204030204" pitchFamily="34" charset="0"/>
                <a:ea typeface="微软雅黑" panose="020B0503020204020204" pitchFamily="34" charset="-122"/>
              </a:rPr>
              <a:t>内容</a:t>
            </a:r>
          </a:p>
        </p:txBody>
      </p:sp>
      <p:sp>
        <p:nvSpPr>
          <p:cNvPr id="11270" name="TextBox 6"/>
          <p:cNvSpPr txBox="1">
            <a:spLocks noChangeArrowheads="1"/>
          </p:cNvSpPr>
          <p:nvPr/>
        </p:nvSpPr>
        <p:spPr bwMode="auto">
          <a:xfrm>
            <a:off x="4971733" y="1779270"/>
            <a:ext cx="3832225" cy="492125"/>
          </a:xfrm>
          <a:prstGeom prst="rect">
            <a:avLst/>
          </a:prstGeom>
          <a:noFill/>
          <a:ln w="9525">
            <a:noFill/>
            <a:miter lim="800000"/>
          </a:ln>
        </p:spPr>
        <p:txBody>
          <a:bodyPr lIns="0" tIns="0" rIns="0" bIns="0" anchor="ctr">
            <a:spAutoFit/>
          </a:bodyPr>
          <a:lstStyle/>
          <a:p>
            <a:pPr algn="l"/>
            <a:r>
              <a:rPr lang="en-US" altLang="zh-CN" sz="3200" b="1">
                <a:solidFill>
                  <a:schemeClr val="tx1"/>
                </a:solidFill>
                <a:latin typeface="微软雅黑" panose="020B0503020204020204" pitchFamily="34" charset="-122"/>
                <a:ea typeface="微软雅黑" panose="020B0503020204020204" pitchFamily="34" charset="-122"/>
              </a:rPr>
              <a:t>01    学习目标</a:t>
            </a:r>
          </a:p>
        </p:txBody>
      </p:sp>
      <p:sp>
        <p:nvSpPr>
          <p:cNvPr id="11271" name="TextBox 10"/>
          <p:cNvSpPr txBox="1">
            <a:spLocks noChangeArrowheads="1"/>
          </p:cNvSpPr>
          <p:nvPr/>
        </p:nvSpPr>
        <p:spPr bwMode="auto">
          <a:xfrm>
            <a:off x="4971733" y="2560638"/>
            <a:ext cx="3832225" cy="492125"/>
          </a:xfrm>
          <a:prstGeom prst="rect">
            <a:avLst/>
          </a:prstGeom>
          <a:noFill/>
          <a:ln w="9525">
            <a:noFill/>
            <a:miter lim="800000"/>
          </a:ln>
        </p:spPr>
        <p:txBody>
          <a:bodyPr lIns="0" tIns="0" rIns="0" bIns="0" anchor="ctr">
            <a:spAutoFit/>
          </a:bodyPr>
          <a:lstStyle/>
          <a:p>
            <a:r>
              <a:rPr lang="en-US" altLang="zh-CN" sz="3200" b="1">
                <a:solidFill>
                  <a:schemeClr val="bg1"/>
                </a:solidFill>
                <a:latin typeface="微软雅黑" panose="020B0503020204020204" pitchFamily="34" charset="-122"/>
                <a:ea typeface="微软雅黑" panose="020B0503020204020204" pitchFamily="34" charset="-122"/>
              </a:rPr>
              <a:t>02    </a:t>
            </a:r>
            <a:r>
              <a:rPr lang="zh-CN" altLang="en-US" sz="3200" b="1">
                <a:solidFill>
                  <a:schemeClr val="bg1"/>
                </a:solidFill>
                <a:latin typeface="微软雅黑" panose="020B0503020204020204" pitchFamily="34" charset="-122"/>
                <a:ea typeface="微软雅黑" panose="020B0503020204020204" pitchFamily="34" charset="-122"/>
                <a:sym typeface="+mn-ea"/>
              </a:rPr>
              <a:t>内容讲授</a:t>
            </a:r>
          </a:p>
        </p:txBody>
      </p:sp>
      <p:pic>
        <p:nvPicPr>
          <p:cNvPr id="4" name="Picture 1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400415" y="3140710"/>
            <a:ext cx="3556635" cy="262191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5"/>
          <p:cNvSpPr txBox="1">
            <a:spLocks noChangeArrowheads="1"/>
          </p:cNvSpPr>
          <p:nvPr/>
        </p:nvSpPr>
        <p:spPr bwMode="auto">
          <a:xfrm>
            <a:off x="4971733" y="3331210"/>
            <a:ext cx="3832225" cy="492125"/>
          </a:xfrm>
          <a:prstGeom prst="rect">
            <a:avLst/>
          </a:prstGeom>
          <a:noFill/>
          <a:ln w="9525">
            <a:noFill/>
            <a:miter lim="800000"/>
          </a:ln>
        </p:spPr>
        <p:txBody>
          <a:bodyPr lIns="0" tIns="0" rIns="0" bIns="0" anchor="ctr">
            <a:spAutoFit/>
          </a:bodyPr>
          <a:lstStyle/>
          <a:p>
            <a:pPr algn="l"/>
            <a:r>
              <a:rPr lang="en-US" altLang="zh-CN" sz="3200" b="1">
                <a:latin typeface="微软雅黑" panose="020B0503020204020204" pitchFamily="34" charset="-122"/>
                <a:ea typeface="微软雅黑" panose="020B0503020204020204" pitchFamily="34" charset="-122"/>
              </a:rPr>
              <a:t>03    总结</a:t>
            </a:r>
          </a:p>
        </p:txBody>
      </p:sp>
    </p:spTree>
  </p:cSld>
  <p:clrMapOvr>
    <a:masterClrMapping/>
  </p:clrMapOvr>
  <p:transition advTm="5134">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268"/>
                                        </p:tgtEl>
                                        <p:attrNameLst>
                                          <p:attrName>style.visibility</p:attrName>
                                        </p:attrNameLst>
                                      </p:cBhvr>
                                      <p:to>
                                        <p:strVal val="visible"/>
                                      </p:to>
                                    </p:set>
                                    <p:anim calcmode="lin" valueType="num">
                                      <p:cBhvr additive="base">
                                        <p:cTn id="11" dur="500" fill="hold"/>
                                        <p:tgtEl>
                                          <p:spTgt spid="11268"/>
                                        </p:tgtEl>
                                        <p:attrNameLst>
                                          <p:attrName>ppt_x</p:attrName>
                                        </p:attrNameLst>
                                      </p:cBhvr>
                                      <p:tavLst>
                                        <p:tav tm="0">
                                          <p:val>
                                            <p:strVal val="0-#ppt_w/2"/>
                                          </p:val>
                                        </p:tav>
                                        <p:tav tm="100000">
                                          <p:val>
                                            <p:strVal val="#ppt_x"/>
                                          </p:val>
                                        </p:tav>
                                      </p:tavLst>
                                    </p:anim>
                                    <p:anim calcmode="lin" valueType="num">
                                      <p:cBhvr additive="base">
                                        <p:cTn id="12" dur="500" fill="hold"/>
                                        <p:tgtEl>
                                          <p:spTgt spid="1126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0" presetClass="emph" presetSubtype="0" fill="hold" grpId="1" nodeType="afterEffect">
                                  <p:stCondLst>
                                    <p:cond delay="0"/>
                                  </p:stCondLst>
                                  <p:iterate type="lt">
                                    <p:tmPct val="10000"/>
                                  </p:iterate>
                                  <p:childTnLst>
                                    <p:set>
                                      <p:cBhvr override="childStyle">
                                        <p:cTn id="15" dur="500" autoRev="1" fill="hold"/>
                                        <p:tgtEl>
                                          <p:spTgt spid="11270"/>
                                        </p:tgtEl>
                                        <p:attrNameLst>
                                          <p:attrName>style.color</p:attrName>
                                        </p:attrNameLst>
                                      </p:cBhvr>
                                      <p:to>
                                        <p:clrVal>
                                          <a:schemeClr val="bg1"/>
                                        </p:clrVal>
                                      </p:to>
                                    </p:set>
                                    <p:set>
                                      <p:cBhvr>
                                        <p:cTn id="16" dur="500" autoRev="1" fill="hold"/>
                                        <p:tgtEl>
                                          <p:spTgt spid="11270"/>
                                        </p:tgtEl>
                                        <p:attrNameLst>
                                          <p:attrName>fillcolor</p:attrName>
                                        </p:attrNameLst>
                                      </p:cBhvr>
                                      <p:to>
                                        <p:clrVal>
                                          <a:schemeClr val="bg1"/>
                                        </p:clrVal>
                                      </p:to>
                                    </p:set>
                                    <p:set>
                                      <p:cBhvr>
                                        <p:cTn id="17" dur="500" autoRev="1" fill="hold"/>
                                        <p:tgtEl>
                                          <p:spTgt spid="11270"/>
                                        </p:tgtEl>
                                        <p:attrNameLst>
                                          <p:attrName>fill.type</p:attrName>
                                        </p:attrNameLst>
                                      </p:cBhvr>
                                      <p:to>
                                        <p:strVal val="solid"/>
                                      </p:to>
                                    </p:set>
                                  </p:childTnLst>
                                </p:cTn>
                              </p:par>
                              <p:par>
                                <p:cTn id="18" presetID="2" presetClass="entr" presetSubtype="4" fill="hold" grpId="0" nodeType="withEffect">
                                  <p:stCondLst>
                                    <p:cond delay="0"/>
                                  </p:stCondLst>
                                  <p:iterate type="lt">
                                    <p:tmPct val="0"/>
                                  </p:iterate>
                                  <p:childTnLst>
                                    <p:set>
                                      <p:cBhvr>
                                        <p:cTn id="19" dur="1" fill="hold">
                                          <p:stCondLst>
                                            <p:cond delay="0"/>
                                          </p:stCondLst>
                                        </p:cTn>
                                        <p:tgtEl>
                                          <p:spTgt spid="11270"/>
                                        </p:tgtEl>
                                        <p:attrNameLst>
                                          <p:attrName>style.visibility</p:attrName>
                                        </p:attrNameLst>
                                      </p:cBhvr>
                                      <p:to>
                                        <p:strVal val="visible"/>
                                      </p:to>
                                    </p:set>
                                    <p:anim calcmode="lin" valueType="num">
                                      <p:cBhvr additive="base">
                                        <p:cTn id="20" dur="500" fill="hold"/>
                                        <p:tgtEl>
                                          <p:spTgt spid="11270"/>
                                        </p:tgtEl>
                                        <p:attrNameLst>
                                          <p:attrName>ppt_x</p:attrName>
                                        </p:attrNameLst>
                                      </p:cBhvr>
                                      <p:tavLst>
                                        <p:tav tm="0">
                                          <p:val>
                                            <p:strVal val="#ppt_x"/>
                                          </p:val>
                                        </p:tav>
                                        <p:tav tm="100000">
                                          <p:val>
                                            <p:strVal val="#ppt_x"/>
                                          </p:val>
                                        </p:tav>
                                      </p:tavLst>
                                    </p:anim>
                                    <p:anim calcmode="lin" valueType="num">
                                      <p:cBhvr additive="base">
                                        <p:cTn id="21" dur="500" fill="hold"/>
                                        <p:tgtEl>
                                          <p:spTgt spid="1127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1271"/>
                                        </p:tgtEl>
                                        <p:attrNameLst>
                                          <p:attrName>style.visibility</p:attrName>
                                        </p:attrNameLst>
                                      </p:cBhvr>
                                      <p:to>
                                        <p:strVal val="visible"/>
                                      </p:to>
                                    </p:set>
                                    <p:anim calcmode="lin" valueType="num">
                                      <p:cBhvr additive="base">
                                        <p:cTn id="24" dur="500" fill="hold"/>
                                        <p:tgtEl>
                                          <p:spTgt spid="11271"/>
                                        </p:tgtEl>
                                        <p:attrNameLst>
                                          <p:attrName>ppt_x</p:attrName>
                                        </p:attrNameLst>
                                      </p:cBhvr>
                                      <p:tavLst>
                                        <p:tav tm="0">
                                          <p:val>
                                            <p:strVal val="#ppt_x"/>
                                          </p:val>
                                        </p:tav>
                                        <p:tav tm="100000">
                                          <p:val>
                                            <p:strVal val="#ppt_x"/>
                                          </p:val>
                                        </p:tav>
                                      </p:tavLst>
                                    </p:anim>
                                    <p:anim calcmode="lin" valueType="num">
                                      <p:cBhvr additive="base">
                                        <p:cTn id="25" dur="500" fill="hold"/>
                                        <p:tgtEl>
                                          <p:spTgt spid="11271"/>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fill="hold"/>
                                        <p:tgtEl>
                                          <p:spTgt spid="2"/>
                                        </p:tgtEl>
                                        <p:attrNameLst>
                                          <p:attrName>ppt_x</p:attrName>
                                        </p:attrNameLst>
                                      </p:cBhvr>
                                      <p:tavLst>
                                        <p:tav tm="0">
                                          <p:val>
                                            <p:strVal val="#ppt_x"/>
                                          </p:val>
                                        </p:tav>
                                        <p:tav tm="100000">
                                          <p:val>
                                            <p:strVal val="#ppt_x"/>
                                          </p:val>
                                        </p:tav>
                                      </p:tavLst>
                                    </p:anim>
                                    <p:anim calcmode="lin" valueType="num">
                                      <p:cBhvr additive="base">
                                        <p:cTn id="29" dur="500" fill="hold"/>
                                        <p:tgtEl>
                                          <p:spTgt spid="2"/>
                                        </p:tgtEl>
                                        <p:attrNameLst>
                                          <p:attrName>ppt_y</p:attrName>
                                        </p:attrNameLst>
                                      </p:cBhvr>
                                      <p:tavLst>
                                        <p:tav tm="0">
                                          <p:val>
                                            <p:strVal val="1+#ppt_h/2"/>
                                          </p:val>
                                        </p:tav>
                                        <p:tav tm="100000">
                                          <p:val>
                                            <p:strVal val="#ppt_y"/>
                                          </p:val>
                                        </p:tav>
                                      </p:tavLst>
                                    </p:anim>
                                  </p:childTnLst>
                                </p:cTn>
                              </p:par>
                            </p:childTnLst>
                          </p:cTn>
                        </p:par>
                        <p:par>
                          <p:cTn id="30" fill="hold">
                            <p:stCondLst>
                              <p:cond delay="2400"/>
                            </p:stCondLst>
                            <p:childTnLst>
                              <p:par>
                                <p:cTn id="31" presetID="2" presetClass="entr" presetSubtype="8" fill="hold" grpId="0" nodeType="afterEffect">
                                  <p:stCondLst>
                                    <p:cond delay="0"/>
                                  </p:stCondLst>
                                  <p:childTnLst>
                                    <p:set>
                                      <p:cBhvr>
                                        <p:cTn id="32" dur="1" fill="hold">
                                          <p:stCondLst>
                                            <p:cond delay="0"/>
                                          </p:stCondLst>
                                        </p:cTn>
                                        <p:tgtEl>
                                          <p:spTgt spid="9217"/>
                                        </p:tgtEl>
                                        <p:attrNameLst>
                                          <p:attrName>style.visibility</p:attrName>
                                        </p:attrNameLst>
                                      </p:cBhvr>
                                      <p:to>
                                        <p:strVal val="visible"/>
                                      </p:to>
                                    </p:set>
                                    <p:anim calcmode="lin" valueType="num">
                                      <p:cBhvr additive="base">
                                        <p:cTn id="33" dur="1000" fill="hold"/>
                                        <p:tgtEl>
                                          <p:spTgt spid="9217"/>
                                        </p:tgtEl>
                                        <p:attrNameLst>
                                          <p:attrName>ppt_x</p:attrName>
                                        </p:attrNameLst>
                                      </p:cBhvr>
                                      <p:tavLst>
                                        <p:tav tm="0">
                                          <p:val>
                                            <p:strVal val="0-#ppt_w/2"/>
                                          </p:val>
                                        </p:tav>
                                        <p:tav tm="100000">
                                          <p:val>
                                            <p:strVal val="#ppt_x"/>
                                          </p:val>
                                        </p:tav>
                                      </p:tavLst>
                                    </p:anim>
                                    <p:anim calcmode="lin" valueType="num">
                                      <p:cBhvr additive="base">
                                        <p:cTn id="34" dur="1000" fill="hold"/>
                                        <p:tgtEl>
                                          <p:spTgt spid="9217"/>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2000" fill="hold"/>
                                        <p:tgtEl>
                                          <p:spTgt spid="4"/>
                                        </p:tgtEl>
                                        <p:attrNameLst>
                                          <p:attrName>ppt_x</p:attrName>
                                        </p:attrNameLst>
                                      </p:cBhvr>
                                      <p:tavLst>
                                        <p:tav tm="0">
                                          <p:val>
                                            <p:strVal val="1+#ppt_w/2"/>
                                          </p:val>
                                        </p:tav>
                                        <p:tav tm="100000">
                                          <p:val>
                                            <p:strVal val="#ppt_x"/>
                                          </p:val>
                                        </p:tav>
                                      </p:tavLst>
                                    </p:anim>
                                    <p:anim calcmode="lin" valueType="num">
                                      <p:cBhvr additive="base">
                                        <p:cTn id="3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bldLvl="0" animBg="1"/>
      <p:bldP spid="9218" grpId="0" bldLvl="0" animBg="1"/>
      <p:bldP spid="11268" grpId="0"/>
      <p:bldP spid="11270" grpId="0"/>
      <p:bldP spid="11270" grpId="1"/>
      <p:bldP spid="11271"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381092" y="3071810"/>
            <a:ext cx="9144000" cy="2608984"/>
          </a:xfrm>
          <a:prstGeom prst="rect">
            <a:avLst/>
          </a:prstGeom>
          <a:blipFill>
            <a:blip r:embed="rId2"/>
            <a:tile tx="0" ty="0" sx="100000" sy="100000" flip="none" algn="tl"/>
          </a:blipFill>
          <a:ln w="9525">
            <a:noFill/>
            <a:miter lim="800000"/>
            <a:headEnd/>
            <a:tailEnd/>
          </a:ln>
        </p:spPr>
        <p:txBody>
          <a:bodyPr>
            <a:spAutoFit/>
          </a:bodyPr>
          <a:lstStyle/>
          <a:p>
            <a:pPr>
              <a:lnSpc>
                <a:spcPct val="120000"/>
              </a:lnSpc>
              <a:spcBef>
                <a:spcPct val="50000"/>
              </a:spcBef>
              <a:buClrTx/>
              <a:buSzTx/>
            </a:pPr>
            <a:r>
              <a:rPr lang="zh-CN" altLang="en-US" sz="2800" dirty="0" smtClean="0">
                <a:latin typeface="楷体_GB2312" pitchFamily="49" charset="-122"/>
                <a:ea typeface="楷体_GB2312" pitchFamily="49" charset="-122"/>
              </a:rPr>
              <a:t>强调</a:t>
            </a:r>
            <a:r>
              <a:rPr lang="zh-CN" altLang="en-US" sz="2800" dirty="0">
                <a:latin typeface="楷体_GB2312" pitchFamily="49" charset="-122"/>
                <a:ea typeface="楷体_GB2312" pitchFamily="49" charset="-122"/>
              </a:rPr>
              <a:t>企业管理中</a:t>
            </a:r>
            <a:r>
              <a:rPr lang="zh-CN" altLang="en-US" sz="2800" b="1" dirty="0">
                <a:solidFill>
                  <a:srgbClr val="0848AF"/>
                </a:solidFill>
                <a:latin typeface="楷体_GB2312" pitchFamily="49" charset="-122"/>
                <a:ea typeface="楷体_GB2312" pitchFamily="49" charset="-122"/>
              </a:rPr>
              <a:t>人的因素</a:t>
            </a:r>
            <a:r>
              <a:rPr lang="zh-CN" altLang="en-US" sz="2800" dirty="0">
                <a:latin typeface="楷体_GB2312" pitchFamily="49" charset="-122"/>
                <a:ea typeface="楷体_GB2312" pitchFamily="49" charset="-122"/>
              </a:rPr>
              <a:t>的重要性。 主张从社会学、心理学的角度来研究管理</a:t>
            </a:r>
            <a:r>
              <a:rPr lang="zh-CN" altLang="en-US" sz="2800" dirty="0" smtClean="0">
                <a:latin typeface="楷体_GB2312" pitchFamily="49" charset="-122"/>
                <a:ea typeface="楷体_GB2312" pitchFamily="49" charset="-122"/>
              </a:rPr>
              <a:t>。重视</a:t>
            </a:r>
            <a:r>
              <a:rPr lang="zh-CN" altLang="en-US" sz="2800" dirty="0">
                <a:latin typeface="楷体_GB2312" pitchFamily="49" charset="-122"/>
                <a:ea typeface="楷体_GB2312" pitchFamily="49" charset="-122"/>
              </a:rPr>
              <a:t>社会环境，人们的相互关系对劳动效率的影响</a:t>
            </a:r>
            <a:r>
              <a:rPr lang="zh-CN" altLang="en-US" sz="2800" dirty="0" smtClean="0">
                <a:latin typeface="楷体_GB2312" pitchFamily="49" charset="-122"/>
                <a:ea typeface="楷体_GB2312" pitchFamily="49" charset="-122"/>
              </a:rPr>
              <a:t>。认为</a:t>
            </a:r>
            <a:r>
              <a:rPr lang="zh-CN" altLang="en-US" sz="2800" b="1" dirty="0">
                <a:solidFill>
                  <a:srgbClr val="0848AF"/>
                </a:solidFill>
                <a:latin typeface="楷体_GB2312" pitchFamily="49" charset="-122"/>
                <a:ea typeface="楷体_GB2312" pitchFamily="49" charset="-122"/>
              </a:rPr>
              <a:t>行为是人的思想、感情、欲望在行动上的表现</a:t>
            </a:r>
            <a:r>
              <a:rPr lang="zh-CN" altLang="en-US" sz="2800" dirty="0">
                <a:latin typeface="楷体_GB2312" pitchFamily="49" charset="-122"/>
                <a:ea typeface="楷体_GB2312" pitchFamily="49" charset="-122"/>
              </a:rPr>
              <a:t>，管理的作用就在于使人们因措施的刺激而产生一种行为动机</a:t>
            </a:r>
            <a:r>
              <a:rPr lang="zh-CN" altLang="en-US" sz="2800" dirty="0" smtClean="0">
                <a:latin typeface="楷体_GB2312" pitchFamily="49" charset="-122"/>
                <a:ea typeface="楷体_GB2312" pitchFamily="49" charset="-122"/>
              </a:rPr>
              <a:t>。要</a:t>
            </a:r>
            <a:r>
              <a:rPr lang="zh-CN" altLang="en-US" sz="2800" dirty="0">
                <a:latin typeface="楷体_GB2312" pitchFamily="49" charset="-122"/>
                <a:ea typeface="楷体_GB2312" pitchFamily="49" charset="-122"/>
              </a:rPr>
              <a:t>从人的行为本性激发出动力。</a:t>
            </a:r>
            <a:r>
              <a:rPr lang="zh-CN" altLang="en-US" sz="2400" dirty="0">
                <a:latin typeface="楷体_GB2312" pitchFamily="49" charset="-122"/>
                <a:ea typeface="楷体_GB2312" pitchFamily="49" charset="-122"/>
              </a:rPr>
              <a:t> </a:t>
            </a:r>
          </a:p>
        </p:txBody>
      </p:sp>
      <p:sp>
        <p:nvSpPr>
          <p:cNvPr id="3"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4"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5"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6"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7"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8"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行为科学对现代管理的意义</a:t>
            </a:r>
          </a:p>
        </p:txBody>
      </p:sp>
      <p:sp>
        <p:nvSpPr>
          <p:cNvPr id="9" name="Rectangle 3"/>
          <p:cNvSpPr txBox="1">
            <a:spLocks noRot="1" noChangeArrowheads="1"/>
          </p:cNvSpPr>
          <p:nvPr/>
        </p:nvSpPr>
        <p:spPr>
          <a:xfrm>
            <a:off x="3524232" y="1000108"/>
            <a:ext cx="7298267" cy="1571636"/>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chemeClr val="tx1"/>
              </a:buClr>
              <a:buSzTx/>
              <a:tabLst/>
              <a:defRPr/>
            </a:pPr>
            <a:r>
              <a:rPr kumimoji="0" lang="en-US" altLang="zh-CN" sz="2800" i="0" u="none" strike="noStrike" kern="1200" cap="none" spc="0" normalizeH="0" baseline="0" noProof="0" dirty="0" smtClean="0">
                <a:ln>
                  <a:noFill/>
                </a:ln>
                <a:solidFill>
                  <a:srgbClr val="0033CC"/>
                </a:solidFill>
                <a:effectLst/>
                <a:uLnTx/>
                <a:uFillTx/>
                <a:latin typeface="宋体" pitchFamily="2" charset="-122"/>
                <a:ea typeface="+mn-ea"/>
                <a:cs typeface="+mn-cs"/>
              </a:rPr>
              <a:t>  1933</a:t>
            </a:r>
            <a:r>
              <a:rPr kumimoji="0" lang="zh-CN" altLang="en-US" sz="2800" i="0" u="none" strike="noStrike" kern="1200" cap="none" spc="0" normalizeH="0" baseline="0" noProof="0" dirty="0" smtClean="0">
                <a:ln>
                  <a:noFill/>
                </a:ln>
                <a:solidFill>
                  <a:srgbClr val="0033CC"/>
                </a:solidFill>
                <a:effectLst/>
                <a:uLnTx/>
                <a:uFillTx/>
                <a:latin typeface="宋体" pitchFamily="2" charset="-122"/>
                <a:ea typeface="+mn-ea"/>
                <a:cs typeface="+mn-cs"/>
              </a:rPr>
              <a:t>年，美国哈佛大学心理教授乔治</a:t>
            </a:r>
            <a:r>
              <a:rPr kumimoji="0" lang="en-US" altLang="zh-CN" sz="2800" i="0" u="none" strike="noStrike" kern="1200" cap="none" spc="0" normalizeH="0" baseline="0" noProof="0" dirty="0" smtClean="0">
                <a:ln>
                  <a:noFill/>
                </a:ln>
                <a:solidFill>
                  <a:srgbClr val="0033CC"/>
                </a:solidFill>
                <a:effectLst/>
                <a:uLnTx/>
                <a:uFillTx/>
                <a:latin typeface="Arial"/>
                <a:ea typeface="+mn-ea"/>
                <a:cs typeface="+mn-cs"/>
              </a:rPr>
              <a:t>·</a:t>
            </a:r>
            <a:r>
              <a:rPr kumimoji="0" lang="zh-CN" altLang="en-US" sz="2800" i="0" u="none" strike="noStrike" kern="1200" cap="none" spc="0" normalizeH="0" baseline="0" noProof="0" dirty="0" smtClean="0">
                <a:ln>
                  <a:noFill/>
                </a:ln>
                <a:solidFill>
                  <a:srgbClr val="0033CC"/>
                </a:solidFill>
                <a:effectLst/>
                <a:uLnTx/>
                <a:uFillTx/>
                <a:latin typeface="宋体" pitchFamily="2" charset="-122"/>
                <a:ea typeface="+mn-ea"/>
                <a:cs typeface="+mn-cs"/>
              </a:rPr>
              <a:t>埃尔顿</a:t>
            </a:r>
            <a:r>
              <a:rPr kumimoji="0" lang="en-US" altLang="zh-CN" sz="2800" i="0" u="none" strike="noStrike" kern="1200" cap="none" spc="0" normalizeH="0" baseline="0" noProof="0" dirty="0" smtClean="0">
                <a:ln>
                  <a:noFill/>
                </a:ln>
                <a:solidFill>
                  <a:srgbClr val="0033CC"/>
                </a:solidFill>
                <a:effectLst/>
                <a:uLnTx/>
                <a:uFillTx/>
                <a:latin typeface="Arial"/>
                <a:ea typeface="+mn-ea"/>
                <a:cs typeface="+mn-cs"/>
              </a:rPr>
              <a:t>·</a:t>
            </a:r>
            <a:r>
              <a:rPr kumimoji="0" lang="zh-CN" altLang="en-US" sz="2800" i="0" u="none" strike="noStrike" kern="1200" cap="none" spc="0" normalizeH="0" baseline="0" noProof="0" dirty="0" smtClean="0">
                <a:ln>
                  <a:noFill/>
                </a:ln>
                <a:solidFill>
                  <a:srgbClr val="0033CC"/>
                </a:solidFill>
                <a:effectLst/>
                <a:uLnTx/>
                <a:uFillTx/>
                <a:latin typeface="宋体" pitchFamily="2" charset="-122"/>
                <a:ea typeface="+mn-ea"/>
                <a:cs typeface="+mn-cs"/>
              </a:rPr>
              <a:t>梅奥</a:t>
            </a:r>
            <a:r>
              <a:rPr kumimoji="0" lang="en-US" altLang="zh-CN" sz="2800" i="0" u="none" strike="noStrike" kern="1200" cap="none" spc="0" normalizeH="0" baseline="0" noProof="0" dirty="0" smtClean="0">
                <a:ln>
                  <a:noFill/>
                </a:ln>
                <a:solidFill>
                  <a:srgbClr val="0033CC"/>
                </a:solidFill>
                <a:effectLst/>
                <a:uLnTx/>
                <a:uFillTx/>
                <a:latin typeface="宋体" pitchFamily="2" charset="-122"/>
                <a:ea typeface="+mn-ea"/>
                <a:cs typeface="+mn-cs"/>
              </a:rPr>
              <a:t>《</a:t>
            </a:r>
            <a:r>
              <a:rPr kumimoji="0" lang="zh-CN" altLang="en-US" sz="2800" i="0" u="none" strike="noStrike" kern="1200" cap="none" spc="0" normalizeH="0" baseline="0" noProof="0" dirty="0" smtClean="0">
                <a:ln>
                  <a:noFill/>
                </a:ln>
                <a:solidFill>
                  <a:srgbClr val="0033CC"/>
                </a:solidFill>
                <a:effectLst/>
                <a:uLnTx/>
                <a:uFillTx/>
                <a:latin typeface="宋体" pitchFamily="2" charset="-122"/>
                <a:ea typeface="+mn-ea"/>
                <a:cs typeface="+mn-cs"/>
              </a:rPr>
              <a:t>工业文明中的人性问题</a:t>
            </a:r>
            <a:r>
              <a:rPr kumimoji="0" lang="en-US" altLang="zh-CN" sz="2800" i="0" u="none" strike="noStrike" kern="1200" cap="none" spc="0" normalizeH="0" baseline="0" noProof="0" dirty="0" smtClean="0">
                <a:ln>
                  <a:noFill/>
                </a:ln>
                <a:solidFill>
                  <a:srgbClr val="0033CC"/>
                </a:solidFill>
                <a:effectLst/>
                <a:uLnTx/>
                <a:uFillTx/>
                <a:latin typeface="宋体" pitchFamily="2" charset="-122"/>
                <a:ea typeface="+mn-ea"/>
                <a:cs typeface="+mn-cs"/>
              </a:rPr>
              <a:t>》</a:t>
            </a:r>
            <a:r>
              <a:rPr kumimoji="0" lang="zh-CN" altLang="en-US" sz="2800" i="0" u="none" strike="noStrike" kern="1200" cap="none" spc="0" normalizeH="0" baseline="0" noProof="0" dirty="0" smtClean="0">
                <a:ln>
                  <a:noFill/>
                </a:ln>
                <a:solidFill>
                  <a:srgbClr val="0033CC"/>
                </a:solidFill>
                <a:effectLst/>
                <a:uLnTx/>
                <a:uFillTx/>
                <a:latin typeface="宋体" pitchFamily="2" charset="-122"/>
                <a:ea typeface="+mn-ea"/>
                <a:cs typeface="+mn-cs"/>
              </a:rPr>
              <a:t>提出“人际关系理论”</a:t>
            </a:r>
          </a:p>
          <a:p>
            <a:pPr marL="342900" marR="0" lvl="0" indent="-342900" algn="l" defTabSz="914400" rtl="0" eaLnBrk="0" fontAlgn="base" latinLnBrk="0" hangingPunct="0">
              <a:lnSpc>
                <a:spcPct val="100000"/>
              </a:lnSpc>
              <a:spcBef>
                <a:spcPct val="20000"/>
              </a:spcBef>
              <a:spcAft>
                <a:spcPct val="0"/>
              </a:spcAft>
              <a:buClr>
                <a:schemeClr val="tx1"/>
              </a:buClr>
              <a:buSzTx/>
              <a:buFont typeface="Wingdings" pitchFamily="2" charset="2"/>
              <a:buChar char="§"/>
              <a:tabLst/>
              <a:defRPr/>
            </a:pPr>
            <a:endParaRPr kumimoji="0" lang="en-US" altLang="zh-CN" sz="3200" b="1" i="0" u="none" strike="noStrike" kern="1200" cap="none" spc="0" normalizeH="0" baseline="0" noProof="0" dirty="0">
              <a:ln>
                <a:noFill/>
              </a:ln>
              <a:solidFill>
                <a:srgbClr val="0033CC"/>
              </a:solidFill>
              <a:effectLst/>
              <a:uLnTx/>
              <a:uFillTx/>
              <a:latin typeface="宋体" pitchFamily="2" charset="-122"/>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Left)">
                                      <p:cBhvr>
                                        <p:cTn id="7" dur="500"/>
                                        <p:tgtEl>
                                          <p:spTgt spid="4"/>
                                        </p:tgtEl>
                                      </p:cBhvr>
                                    </p:animEffect>
                                  </p:childTnLst>
                                </p:cTn>
                              </p:par>
                              <p:par>
                                <p:cTn id="8" presetID="2" presetClass="entr" presetSubtype="1" fill="hold" grpId="0" nodeType="withEffect">
                                  <p:stCondLst>
                                    <p:cond delay="0"/>
                                  </p:stCondLst>
                                  <p:childTnLst>
                                    <p:set>
                                      <p:cBhvr>
                                        <p:cTn id="9" dur="1" fill="hold">
                                          <p:stCondLst>
                                            <p:cond delay="0"/>
                                          </p:stCondLst>
                                        </p:cTn>
                                        <p:tgtEl>
                                          <p:spTgt spid="8">
                                            <p:bg/>
                                          </p:spTgt>
                                        </p:tgtEl>
                                        <p:attrNameLst>
                                          <p:attrName>style.visibility</p:attrName>
                                        </p:attrNameLst>
                                      </p:cBhvr>
                                      <p:to>
                                        <p:strVal val="visible"/>
                                      </p:to>
                                    </p:set>
                                    <p:anim calcmode="lin" valueType="num">
                                      <p:cBhvr additive="base">
                                        <p:cTn id="10" dur="1000" fill="hold"/>
                                        <p:tgtEl>
                                          <p:spTgt spid="8">
                                            <p:bg/>
                                          </p:spTgt>
                                        </p:tgtEl>
                                        <p:attrNameLst>
                                          <p:attrName>ppt_x</p:attrName>
                                        </p:attrNameLst>
                                      </p:cBhvr>
                                      <p:tavLst>
                                        <p:tav tm="0">
                                          <p:val>
                                            <p:strVal val="#ppt_x"/>
                                          </p:val>
                                        </p:tav>
                                        <p:tav tm="100000">
                                          <p:val>
                                            <p:strVal val="#ppt_x"/>
                                          </p:val>
                                        </p:tav>
                                      </p:tavLst>
                                    </p:anim>
                                    <p:anim calcmode="lin" valueType="num">
                                      <p:cBhvr additive="base">
                                        <p:cTn id="11" dur="1000" fill="hold"/>
                                        <p:tgtEl>
                                          <p:spTgt spid="8">
                                            <p:bg/>
                                          </p:spTgt>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additive="base">
                                        <p:cTn id="14"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8">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8"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7"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8"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9"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0"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11"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梅奥教授生平</a:t>
            </a:r>
          </a:p>
        </p:txBody>
      </p:sp>
      <p:sp>
        <p:nvSpPr>
          <p:cNvPr id="12" name="Rectangle 3"/>
          <p:cNvSpPr txBox="1">
            <a:spLocks noRot="1" noChangeArrowheads="1"/>
          </p:cNvSpPr>
          <p:nvPr/>
        </p:nvSpPr>
        <p:spPr>
          <a:xfrm>
            <a:off x="3381356" y="1214422"/>
            <a:ext cx="8555587" cy="5246687"/>
          </a:xfrm>
          <a:prstGeom prst="rect">
            <a:avLst/>
          </a:prstGeom>
        </p:spPr>
        <p:txBody>
          <a:bodyPr/>
          <a:lstStyle/>
          <a:p>
            <a:pPr marL="342900" marR="0" lvl="0" indent="-342900" algn="l" defTabSz="914400" rtl="0" eaLnBrk="0" fontAlgn="base" latinLnBrk="0" hangingPunct="0">
              <a:lnSpc>
                <a:spcPct val="130000"/>
              </a:lnSpc>
              <a:spcBef>
                <a:spcPct val="20000"/>
              </a:spcBef>
              <a:spcAft>
                <a:spcPct val="0"/>
              </a:spcAft>
              <a:buClrTx/>
              <a:buSzTx/>
              <a:tabLst/>
              <a:defRPr/>
            </a:pPr>
            <a:r>
              <a:rPr kumimoji="0" lang="zh-CN" altLang="en-US" sz="24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乔治</a:t>
            </a:r>
            <a:r>
              <a:rPr kumimoji="0" lang="en-US" altLang="zh-CN" sz="24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a:t>
            </a:r>
            <a:r>
              <a:rPr kumimoji="0" lang="zh-CN" altLang="en-US" sz="24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埃尔顿</a:t>
            </a:r>
            <a:r>
              <a:rPr kumimoji="0" lang="en-US" altLang="zh-CN" sz="24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a:t>
            </a:r>
            <a:r>
              <a:rPr kumimoji="0" lang="zh-CN" altLang="en-US" sz="24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梅奥（</a:t>
            </a:r>
            <a:r>
              <a:rPr kumimoji="0" lang="en-US" altLang="zh-CN" sz="24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1880</a:t>
            </a:r>
            <a:r>
              <a:rPr kumimoji="0" lang="zh-CN" altLang="en-US" sz="24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a:t>
            </a:r>
            <a:r>
              <a:rPr kumimoji="0" lang="en-US" altLang="zh-CN" sz="24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1949</a:t>
            </a:r>
            <a:r>
              <a:rPr kumimoji="0" lang="zh-CN" altLang="en-US" sz="24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）是美国行为科学家，人际关系理论的创始人，美国艺术与科学院院士。</a:t>
            </a:r>
            <a:endParaRPr kumimoji="0" lang="en-US" altLang="zh-CN" sz="24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130000"/>
              </a:lnSpc>
              <a:spcBef>
                <a:spcPct val="20000"/>
              </a:spcBef>
              <a:spcAft>
                <a:spcPct val="0"/>
              </a:spcAft>
              <a:buClrTx/>
              <a:buSzTx/>
              <a:tabLst/>
              <a:defRPr/>
            </a:pPr>
            <a:r>
              <a:rPr kumimoji="0" lang="en-US" altLang="zh-CN" sz="240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1922</a:t>
            </a:r>
            <a:r>
              <a:rPr kumimoji="0" lang="zh-CN" altLang="en-US" sz="240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年在洛克菲勒基金会的帮助下，梅奥移居美国</a:t>
            </a:r>
            <a:endParaRPr kumimoji="0" lang="en-US" altLang="zh-CN" sz="240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130000"/>
              </a:lnSpc>
              <a:spcBef>
                <a:spcPct val="20000"/>
              </a:spcBef>
              <a:spcAft>
                <a:spcPct val="0"/>
              </a:spcAft>
              <a:buClrTx/>
              <a:buSzTx/>
              <a:tabLst/>
              <a:defRPr/>
            </a:pPr>
            <a:r>
              <a:rPr kumimoji="0" lang="en-US" altLang="zh-CN" sz="240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1923</a:t>
            </a:r>
            <a:r>
              <a:rPr kumimoji="0" lang="zh-CN" altLang="en-US" sz="240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a:t>
            </a:r>
            <a:r>
              <a:rPr kumimoji="0" lang="en-US" altLang="zh-CN" sz="240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1926</a:t>
            </a:r>
            <a:r>
              <a:rPr kumimoji="0" lang="zh-CN" altLang="en-US" sz="240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年期间他作为宾西法尼亚大学的研究人员为洛克菲勒基金会进行工业研究。</a:t>
            </a:r>
          </a:p>
          <a:p>
            <a:pPr marL="342900" marR="0" lvl="0" indent="-342900" algn="l" defTabSz="914400" rtl="0" eaLnBrk="0" fontAlgn="base" latinLnBrk="0" hangingPunct="0">
              <a:lnSpc>
                <a:spcPct val="130000"/>
              </a:lnSpc>
              <a:spcBef>
                <a:spcPct val="20000"/>
              </a:spcBef>
              <a:spcAft>
                <a:spcPct val="0"/>
              </a:spcAft>
              <a:buClrTx/>
              <a:buSzTx/>
              <a:buFont typeface="Wingdings" pitchFamily="2" charset="2"/>
              <a:buNone/>
              <a:tabLst/>
              <a:defRPr/>
            </a:pPr>
            <a:r>
              <a:rPr kumimoji="0" lang="en-US" altLang="zh-CN" sz="240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1923</a:t>
            </a:r>
            <a:r>
              <a:rPr kumimoji="0" lang="zh-CN" altLang="en-US" sz="240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年，梅奥在费城附近一家纺织厂就车间工作条件对工人的流动率、生产率的影响进行试验研究，并加入美国国籍。 </a:t>
            </a:r>
          </a:p>
          <a:p>
            <a:pPr marL="342900" marR="0" lvl="0" indent="-342900" algn="l" defTabSz="914400" rtl="0" eaLnBrk="0" fontAlgn="base" latinLnBrk="0" hangingPunct="0">
              <a:lnSpc>
                <a:spcPct val="130000"/>
              </a:lnSpc>
              <a:spcBef>
                <a:spcPct val="20000"/>
              </a:spcBef>
              <a:spcAft>
                <a:spcPct val="0"/>
              </a:spcAft>
              <a:buClrTx/>
              <a:buSzTx/>
              <a:buFont typeface="Wingdings" pitchFamily="2" charset="2"/>
              <a:buNone/>
              <a:tabLst/>
              <a:defRPr/>
            </a:pPr>
            <a:r>
              <a:rPr kumimoji="0" lang="en-US" altLang="zh-CN" sz="240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1926</a:t>
            </a:r>
            <a:r>
              <a:rPr kumimoji="0" lang="zh-CN" altLang="en-US" sz="240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年，梅奥进入哈佛大学工商管理学院从事工业研究，任哈佛大学工商管理研究院工业研究室副教授。</a:t>
            </a:r>
            <a:endParaRPr kumimoji="0" lang="en-US" altLang="zh-CN" sz="240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130000"/>
              </a:lnSpc>
              <a:spcBef>
                <a:spcPct val="20000"/>
              </a:spcBef>
              <a:spcAft>
                <a:spcPct val="0"/>
              </a:spcAft>
              <a:buClrTx/>
              <a:buSzTx/>
              <a:buFont typeface="Wingdings" pitchFamily="2" charset="2"/>
              <a:buNone/>
              <a:tabLst/>
              <a:defRPr/>
            </a:pPr>
            <a:r>
              <a:rPr kumimoji="0" lang="en-US" altLang="zh-CN" sz="240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1927</a:t>
            </a:r>
            <a:r>
              <a:rPr kumimoji="0" lang="zh-CN" altLang="en-US" sz="240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年冬，梅奥应邀参加了始于</a:t>
            </a:r>
            <a:r>
              <a:rPr kumimoji="0" lang="en-US" altLang="zh-CN" sz="240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1924</a:t>
            </a:r>
            <a:r>
              <a:rPr kumimoji="0" lang="zh-CN" altLang="en-US" sz="240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年但中途遇到困难的霍桑实验，</a:t>
            </a:r>
            <a:endParaRPr kumimoji="0" lang="zh-CN" altLang="en-US" sz="240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pic>
        <p:nvPicPr>
          <p:cNvPr id="24578" name="Picture 2" descr="http://img2.tiandaoedu.com/www/ueditor/net/upload/2014-10-27/fdbc77cb-32b9-47f0-941c-4ff4dae9a7f4.jpg"/>
          <p:cNvPicPr>
            <a:picLocks noChangeAspect="1" noChangeArrowheads="1"/>
          </p:cNvPicPr>
          <p:nvPr/>
        </p:nvPicPr>
        <p:blipFill>
          <a:blip r:embed="rId2"/>
          <a:srcRect/>
          <a:stretch>
            <a:fillRect/>
          </a:stretch>
        </p:blipFill>
        <p:spPr bwMode="auto">
          <a:xfrm>
            <a:off x="238084" y="1857364"/>
            <a:ext cx="2762278" cy="2762280"/>
          </a:xfrm>
          <a:prstGeom prst="rect">
            <a:avLst/>
          </a:prstGeom>
          <a:noFill/>
        </p:spPr>
      </p:pic>
      <p:sp>
        <p:nvSpPr>
          <p:cNvPr id="14" name="矩形 13"/>
          <p:cNvSpPr/>
          <p:nvPr/>
        </p:nvSpPr>
        <p:spPr>
          <a:xfrm>
            <a:off x="309522" y="4857760"/>
            <a:ext cx="2509020" cy="369332"/>
          </a:xfrm>
          <a:prstGeom prst="rect">
            <a:avLst/>
          </a:prstGeom>
        </p:spPr>
        <p:txBody>
          <a:bodyPr wrap="none">
            <a:spAutoFit/>
          </a:bodyPr>
          <a:lstStyle/>
          <a:p>
            <a:r>
              <a:rPr lang="zh-CN" altLang="en-US" b="1" dirty="0" smtClean="0"/>
              <a:t>人际关系理论的创始人</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Left)">
                                      <p:cBhvr>
                                        <p:cTn id="7" dur="500"/>
                                        <p:tgtEl>
                                          <p:spTgt spid="7"/>
                                        </p:tgtEl>
                                      </p:cBhvr>
                                    </p:animEffect>
                                  </p:childTnLst>
                                </p:cTn>
                              </p:par>
                              <p:par>
                                <p:cTn id="8" presetID="2" presetClass="entr" presetSubtype="1" fill="hold" grpId="0" nodeType="withEffect">
                                  <p:stCondLst>
                                    <p:cond delay="0"/>
                                  </p:stCondLst>
                                  <p:childTnLst>
                                    <p:set>
                                      <p:cBhvr>
                                        <p:cTn id="9" dur="1" fill="hold">
                                          <p:stCondLst>
                                            <p:cond delay="0"/>
                                          </p:stCondLst>
                                        </p:cTn>
                                        <p:tgtEl>
                                          <p:spTgt spid="11">
                                            <p:bg/>
                                          </p:spTgt>
                                        </p:tgtEl>
                                        <p:attrNameLst>
                                          <p:attrName>style.visibility</p:attrName>
                                        </p:attrNameLst>
                                      </p:cBhvr>
                                      <p:to>
                                        <p:strVal val="visible"/>
                                      </p:to>
                                    </p:set>
                                    <p:anim calcmode="lin" valueType="num">
                                      <p:cBhvr additive="base">
                                        <p:cTn id="10" dur="1000" fill="hold"/>
                                        <p:tgtEl>
                                          <p:spTgt spid="11">
                                            <p:bg/>
                                          </p:spTgt>
                                        </p:tgtEl>
                                        <p:attrNameLst>
                                          <p:attrName>ppt_x</p:attrName>
                                        </p:attrNameLst>
                                      </p:cBhvr>
                                      <p:tavLst>
                                        <p:tav tm="0">
                                          <p:val>
                                            <p:strVal val="#ppt_x"/>
                                          </p:val>
                                        </p:tav>
                                        <p:tav tm="100000">
                                          <p:val>
                                            <p:strVal val="#ppt_x"/>
                                          </p:val>
                                        </p:tav>
                                      </p:tavLst>
                                    </p:anim>
                                    <p:anim calcmode="lin" valueType="num">
                                      <p:cBhvr additive="base">
                                        <p:cTn id="11" dur="1000" fill="hold"/>
                                        <p:tgtEl>
                                          <p:spTgt spid="11">
                                            <p:bg/>
                                          </p:spTgt>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 calcmode="lin" valueType="num">
                                      <p:cBhvr additive="base">
                                        <p:cTn id="14"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1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11"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霍桑实验的起因</a:t>
            </a:r>
          </a:p>
        </p:txBody>
      </p:sp>
      <p:sp>
        <p:nvSpPr>
          <p:cNvPr id="9"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0"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2"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15" name="Rectangle 2"/>
          <p:cNvSpPr txBox="1">
            <a:spLocks noRot="1" noChangeArrowheads="1"/>
          </p:cNvSpPr>
          <p:nvPr/>
        </p:nvSpPr>
        <p:spPr>
          <a:xfrm>
            <a:off x="1238216" y="2000240"/>
            <a:ext cx="10488645" cy="4343400"/>
          </a:xfrm>
          <a:prstGeom prst="rect">
            <a:avLst/>
          </a:prstGeom>
        </p:spPr>
        <p:txBody>
          <a:bodyPr/>
          <a:lstStyle/>
          <a:p>
            <a:pPr marL="342900" marR="0" lvl="0" indent="-342900" algn="l" defTabSz="914400" rtl="0" eaLnBrk="1" fontAlgn="base" latinLnBrk="0" hangingPunct="1">
              <a:lnSpc>
                <a:spcPct val="130000"/>
              </a:lnSpc>
              <a:spcBef>
                <a:spcPct val="20000"/>
              </a:spcBef>
              <a:spcAft>
                <a:spcPct val="0"/>
              </a:spcAft>
              <a:buClrTx/>
              <a:buSzTx/>
              <a:buFont typeface="Arial" pitchFamily="34" charset="0"/>
              <a:buNone/>
              <a:tabLst/>
              <a:defRPr/>
            </a:pPr>
            <a:r>
              <a:rPr kumimoji="0" lang="zh-CN" altLang="en-US" sz="28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        </a:t>
            </a:r>
            <a:r>
              <a:rPr kumimoji="0" lang="zh-CN" altLang="en-US" sz="2400" b="0"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n-cs"/>
              </a:rPr>
              <a:t>霍桑工厂是美国西方电气公司下属工厂，位于芝加哥附近。</a:t>
            </a:r>
          </a:p>
          <a:p>
            <a:pPr marL="342900" marR="0" lvl="0" indent="-342900" algn="l" defTabSz="914400" rtl="0" eaLnBrk="1" fontAlgn="base" latinLnBrk="0" hangingPunct="1">
              <a:lnSpc>
                <a:spcPct val="130000"/>
              </a:lnSpc>
              <a:spcBef>
                <a:spcPct val="20000"/>
              </a:spcBef>
              <a:spcAft>
                <a:spcPct val="0"/>
              </a:spcAft>
              <a:buClrTx/>
              <a:buSzTx/>
              <a:buFont typeface="Arial" pitchFamily="34" charset="0"/>
              <a:buNone/>
              <a:tabLst/>
              <a:defRPr/>
            </a:pPr>
            <a:r>
              <a:rPr kumimoji="0" lang="zh-CN" altLang="en-US" sz="2400" b="0"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n-cs"/>
              </a:rPr>
              <a:t>     1920年, 霍桑工厂有25000名职工，生产电话机、电器设备。工作环境、物质条件好（工资、奖金、福利）安置了娱乐设施，建立了医疗制度和养老金制度但工人的劳动热情不高，甚至常有怨言。   </a:t>
            </a:r>
          </a:p>
          <a:p>
            <a:pPr marL="342900" marR="0" lvl="0" indent="-342900" algn="l" defTabSz="914400" rtl="0" eaLnBrk="1" fontAlgn="base" latinLnBrk="0" hangingPunct="1">
              <a:lnSpc>
                <a:spcPct val="130000"/>
              </a:lnSpc>
              <a:spcBef>
                <a:spcPct val="20000"/>
              </a:spcBef>
              <a:spcAft>
                <a:spcPct val="0"/>
              </a:spcAft>
              <a:buClrTx/>
              <a:buSzTx/>
              <a:buFont typeface="Arial" pitchFamily="34" charset="0"/>
              <a:buNone/>
              <a:tabLst/>
              <a:defRPr/>
            </a:pPr>
            <a:r>
              <a:rPr kumimoji="0" lang="zh-CN" altLang="en-US" sz="2400" b="0"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n-cs"/>
              </a:rPr>
              <a:t>     </a:t>
            </a:r>
            <a:r>
              <a:rPr kumimoji="0" lang="zh-CN" altLang="en-US" sz="2400" b="1" i="0" u="none" strike="noStrike" kern="1200" cap="none" spc="0" normalizeH="0" baseline="0" noProof="0" dirty="0" smtClean="0">
                <a:ln>
                  <a:noFill/>
                </a:ln>
                <a:solidFill>
                  <a:srgbClr val="FF0000"/>
                </a:solidFill>
                <a:effectLst/>
                <a:uLnTx/>
                <a:uFillTx/>
                <a:latin typeface="楷体_GB2312" pitchFamily="49" charset="-122"/>
                <a:ea typeface="楷体_GB2312" pitchFamily="49" charset="-122"/>
                <a:cs typeface="+mn-cs"/>
              </a:rPr>
              <a:t>待遇很好，为什么生产效率很低?</a:t>
            </a:r>
            <a:r>
              <a:rPr kumimoji="0" lang="zh-CN" altLang="en-US" sz="2400" b="1" i="0" u="none" strike="noStrike" kern="1200" cap="none" spc="0" normalizeH="0" baseline="0" noProof="0" dirty="0" smtClean="0">
                <a:ln>
                  <a:noFill/>
                </a:ln>
                <a:solidFill>
                  <a:srgbClr val="FF0000"/>
                </a:solidFill>
                <a:effectLst/>
                <a:uLnTx/>
                <a:uFillTx/>
                <a:latin typeface="Arial" panose="020B0604020202020204" pitchFamily="34" charset="0"/>
                <a:ea typeface="+mn-ea"/>
                <a:cs typeface="+mn-cs"/>
              </a:rPr>
              <a:t> </a:t>
            </a:r>
            <a:r>
              <a:rPr kumimoji="0" lang="zh-CN" altLang="en-US"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
            </a:r>
            <a:br>
              <a:rPr kumimoji="0" lang="zh-CN" altLang="en-US"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br>
            <a:endParaRPr kumimoji="0" lang="zh-CN" altLang="en-US"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additive="base">
                                        <p:cTn id="7" dur="1000" fill="hold"/>
                                        <p:tgtEl>
                                          <p:spTgt spid="7">
                                            <p:bg/>
                                          </p:spTgt>
                                        </p:tgtEl>
                                        <p:attrNameLst>
                                          <p:attrName>ppt_x</p:attrName>
                                        </p:attrNameLst>
                                      </p:cBhvr>
                                      <p:tavLst>
                                        <p:tav tm="0">
                                          <p:val>
                                            <p:strVal val="#ppt_x"/>
                                          </p:val>
                                        </p:tav>
                                        <p:tav tm="100000">
                                          <p:val>
                                            <p:strVal val="#ppt_x"/>
                                          </p:val>
                                        </p:tav>
                                      </p:tavLst>
                                    </p:anim>
                                    <p:anim calcmode="lin" valueType="num">
                                      <p:cBhvr additive="base">
                                        <p:cTn id="8" dur="1000" fill="hold"/>
                                        <p:tgtEl>
                                          <p:spTgt spid="7">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7">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slide(fromLeft)">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10"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霍桑实验的内容</a:t>
            </a:r>
          </a:p>
        </p:txBody>
      </p:sp>
      <p:sp>
        <p:nvSpPr>
          <p:cNvPr id="6"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7"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8"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9"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0"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12" name="Rectangle 2"/>
          <p:cNvSpPr>
            <a:spLocks noGrp="1" noRot="1" noChangeArrowheads="1"/>
          </p:cNvSpPr>
          <p:nvPr>
            <p:ph type="title" idx="4294967295"/>
          </p:nvPr>
        </p:nvSpPr>
        <p:spPr>
          <a:xfrm>
            <a:off x="4024298" y="1285860"/>
            <a:ext cx="6335712" cy="647700"/>
          </a:xfrm>
          <a:prstGeom prst="rect">
            <a:avLst/>
          </a:prstGeom>
        </p:spPr>
        <p:txBody>
          <a:bodyPr/>
          <a:lstStyle/>
          <a:p>
            <a:pPr eaLnBrk="1" hangingPunct="1"/>
            <a:r>
              <a:rPr lang="en-US" altLang="zh-CN" sz="2800" b="1" dirty="0" smtClean="0">
                <a:latin typeface="楷体_GB2312" pitchFamily="49" charset="-122"/>
                <a:ea typeface="楷体_GB2312" pitchFamily="49" charset="-122"/>
              </a:rPr>
              <a:t>1</a:t>
            </a:r>
            <a:r>
              <a:rPr lang="zh-CN" altLang="en-US" sz="2800" b="1" dirty="0" smtClean="0">
                <a:latin typeface="楷体_GB2312" pitchFamily="49" charset="-122"/>
                <a:ea typeface="楷体_GB2312" pitchFamily="49" charset="-122"/>
              </a:rPr>
              <a:t>、变换照明条件试验（1924</a:t>
            </a:r>
            <a:r>
              <a:rPr lang="zh-CN" altLang="en-US" sz="2800" b="1" dirty="0" smtClean="0">
                <a:ea typeface="楷体_GB2312" pitchFamily="49" charset="-122"/>
              </a:rPr>
              <a:t>—</a:t>
            </a:r>
            <a:r>
              <a:rPr lang="zh-CN" altLang="en-US" sz="2800" b="1" dirty="0" smtClean="0">
                <a:latin typeface="楷体_GB2312" pitchFamily="49" charset="-122"/>
                <a:ea typeface="楷体_GB2312" pitchFamily="49" charset="-122"/>
              </a:rPr>
              <a:t>1927）</a:t>
            </a:r>
          </a:p>
        </p:txBody>
      </p:sp>
      <p:sp>
        <p:nvSpPr>
          <p:cNvPr id="13" name="Rectangle 3"/>
          <p:cNvSpPr txBox="1">
            <a:spLocks noRot="1" noChangeArrowheads="1"/>
          </p:cNvSpPr>
          <p:nvPr/>
        </p:nvSpPr>
        <p:spPr>
          <a:xfrm>
            <a:off x="2460658" y="3835424"/>
            <a:ext cx="3744912" cy="2951162"/>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zh-CN" altLang="en-US" sz="32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    </a:t>
            </a:r>
            <a:endParaRPr kumimoji="0" lang="zh-CN" altLang="en-US" sz="28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n-cs"/>
            </a:endParaRPr>
          </a:p>
        </p:txBody>
      </p:sp>
      <p:pic>
        <p:nvPicPr>
          <p:cNvPr id="15" name="Picture 8" descr="3473"/>
          <p:cNvPicPr>
            <a:picLocks noChangeAspect="1" noChangeArrowheads="1"/>
          </p:cNvPicPr>
          <p:nvPr/>
        </p:nvPicPr>
        <p:blipFill>
          <a:blip r:embed="rId3"/>
          <a:srcRect/>
          <a:stretch>
            <a:fillRect/>
          </a:stretch>
        </p:blipFill>
        <p:spPr bwMode="auto">
          <a:xfrm>
            <a:off x="9804433" y="6427811"/>
            <a:ext cx="215900" cy="207963"/>
          </a:xfrm>
          <a:prstGeom prst="rect">
            <a:avLst/>
          </a:prstGeom>
          <a:noFill/>
          <a:ln w="9525">
            <a:noFill/>
            <a:miter lim="800000"/>
            <a:headEnd/>
            <a:tailEnd/>
          </a:ln>
        </p:spPr>
      </p:pic>
      <p:pic>
        <p:nvPicPr>
          <p:cNvPr id="16" name="Picture 10" descr="3473"/>
          <p:cNvPicPr>
            <a:picLocks noChangeAspect="1" noChangeArrowheads="1"/>
          </p:cNvPicPr>
          <p:nvPr/>
        </p:nvPicPr>
        <p:blipFill>
          <a:blip r:embed="rId4"/>
          <a:srcRect/>
          <a:stretch>
            <a:fillRect/>
          </a:stretch>
        </p:blipFill>
        <p:spPr bwMode="auto">
          <a:xfrm>
            <a:off x="9156733" y="5996011"/>
            <a:ext cx="360362" cy="346075"/>
          </a:xfrm>
          <a:prstGeom prst="rect">
            <a:avLst/>
          </a:prstGeom>
          <a:noFill/>
          <a:ln w="9525">
            <a:noFill/>
            <a:miter lim="800000"/>
            <a:headEnd/>
            <a:tailEnd/>
          </a:ln>
        </p:spPr>
      </p:pic>
      <p:sp>
        <p:nvSpPr>
          <p:cNvPr id="18" name="Text Box 12"/>
          <p:cNvSpPr txBox="1">
            <a:spLocks noChangeArrowheads="1"/>
          </p:cNvSpPr>
          <p:nvPr/>
        </p:nvSpPr>
        <p:spPr bwMode="auto">
          <a:xfrm>
            <a:off x="1095340" y="2000241"/>
            <a:ext cx="9644130" cy="4680000"/>
          </a:xfrm>
          <a:prstGeom prst="rect">
            <a:avLst/>
          </a:prstGeom>
          <a:noFill/>
          <a:ln w="9525">
            <a:noFill/>
            <a:miter lim="800000"/>
            <a:headEnd/>
            <a:tailEnd/>
          </a:ln>
        </p:spPr>
        <p:txBody>
          <a:bodyPr wrap="square">
            <a:spAutoFit/>
          </a:bodyPr>
          <a:lstStyle/>
          <a:p>
            <a:pPr>
              <a:lnSpc>
                <a:spcPct val="130000"/>
              </a:lnSpc>
              <a:spcBef>
                <a:spcPct val="50000"/>
              </a:spcBef>
              <a:buClrTx/>
              <a:buSzTx/>
            </a:pPr>
            <a:r>
              <a:rPr lang="zh-CN" altLang="en-US" sz="2800" b="1" dirty="0" smtClean="0">
                <a:solidFill>
                  <a:srgbClr val="C00000"/>
                </a:solidFill>
                <a:latin typeface="楷体_GB2312" pitchFamily="49" charset="-122"/>
                <a:ea typeface="楷体_GB2312" pitchFamily="49" charset="-122"/>
              </a:rPr>
              <a:t>（</a:t>
            </a:r>
            <a:r>
              <a:rPr lang="en-US" sz="2800" b="1" dirty="0">
                <a:solidFill>
                  <a:srgbClr val="C00000"/>
                </a:solidFill>
                <a:latin typeface="楷体_GB2312" pitchFamily="49" charset="-122"/>
                <a:ea typeface="楷体_GB2312" pitchFamily="49" charset="-122"/>
              </a:rPr>
              <a:t>1</a:t>
            </a:r>
            <a:r>
              <a:rPr lang="zh-CN" altLang="en-US" sz="2800" b="1" dirty="0">
                <a:solidFill>
                  <a:srgbClr val="C00000"/>
                </a:solidFill>
                <a:latin typeface="楷体_GB2312" pitchFamily="49" charset="-122"/>
                <a:ea typeface="楷体_GB2312" pitchFamily="49" charset="-122"/>
              </a:rPr>
              <a:t>）实验目的</a:t>
            </a:r>
          </a:p>
          <a:p>
            <a:pPr>
              <a:lnSpc>
                <a:spcPct val="130000"/>
              </a:lnSpc>
              <a:buClrTx/>
              <a:buSzTx/>
            </a:pPr>
            <a:r>
              <a:rPr lang="zh-CN" altLang="en-US" sz="2800" dirty="0">
                <a:latin typeface="楷体_GB2312" pitchFamily="49" charset="-122"/>
                <a:ea typeface="楷体_GB2312" pitchFamily="49" charset="-122"/>
              </a:rPr>
              <a:t>   通过改善工作条件，提高生产效率</a:t>
            </a:r>
            <a:r>
              <a:rPr lang="zh-CN" altLang="en-US" sz="2800" dirty="0" smtClean="0">
                <a:latin typeface="楷体_GB2312" pitchFamily="49" charset="-122"/>
                <a:ea typeface="楷体_GB2312" pitchFamily="49" charset="-122"/>
              </a:rPr>
              <a:t>。</a:t>
            </a:r>
            <a:endParaRPr lang="en-US" altLang="zh-CN" sz="2800" dirty="0" smtClean="0">
              <a:latin typeface="楷体_GB2312" pitchFamily="49" charset="-122"/>
              <a:ea typeface="楷体_GB2312" pitchFamily="49" charset="-122"/>
            </a:endParaRPr>
          </a:p>
          <a:p>
            <a:pPr marL="342900" lvl="0" indent="-342900">
              <a:lnSpc>
                <a:spcPct val="130000"/>
              </a:lnSpc>
              <a:spcBef>
                <a:spcPct val="20000"/>
              </a:spcBef>
              <a:defRPr/>
            </a:pPr>
            <a:r>
              <a:rPr lang="zh-CN" altLang="en-US" sz="2800" b="1" dirty="0" smtClean="0">
                <a:solidFill>
                  <a:srgbClr val="C00000"/>
                </a:solidFill>
                <a:latin typeface="楷体_GB2312" pitchFamily="49" charset="-122"/>
                <a:ea typeface="楷体_GB2312" pitchFamily="49" charset="-122"/>
              </a:rPr>
              <a:t>（2）现象:</a:t>
            </a:r>
          </a:p>
          <a:p>
            <a:pPr marL="342900" lvl="0" indent="-342900">
              <a:lnSpc>
                <a:spcPct val="130000"/>
              </a:lnSpc>
              <a:spcBef>
                <a:spcPct val="20000"/>
              </a:spcBef>
              <a:defRPr/>
            </a:pPr>
            <a:r>
              <a:rPr lang="zh-CN" altLang="en-US" sz="2800" b="1" dirty="0" smtClean="0">
                <a:latin typeface="楷体_GB2312" pitchFamily="49" charset="-122"/>
                <a:ea typeface="楷体_GB2312" pitchFamily="49" charset="-122"/>
              </a:rPr>
              <a:t>      </a:t>
            </a:r>
            <a:r>
              <a:rPr lang="zh-CN" altLang="en-US" sz="2800" dirty="0" smtClean="0">
                <a:latin typeface="楷体_GB2312" pitchFamily="49" charset="-122"/>
                <a:ea typeface="楷体_GB2312" pitchFamily="49" charset="-122"/>
              </a:rPr>
              <a:t>照明强度增加或减少，试验组与对照组的产量都升降不定。有时灯光变暗,产量还在增加直到非常灰暗时产量才降低。</a:t>
            </a:r>
            <a:endParaRPr lang="en-US" altLang="zh-CN" sz="2800" dirty="0" smtClean="0">
              <a:latin typeface="楷体_GB2312" pitchFamily="49" charset="-122"/>
              <a:ea typeface="楷体_GB2312" pitchFamily="49" charset="-122"/>
            </a:endParaRPr>
          </a:p>
          <a:p>
            <a:pPr>
              <a:lnSpc>
                <a:spcPct val="130000"/>
              </a:lnSpc>
            </a:pPr>
            <a:r>
              <a:rPr lang="zh-CN" altLang="en-US" sz="2800" b="1" dirty="0" smtClean="0">
                <a:solidFill>
                  <a:srgbClr val="C00000"/>
                </a:solidFill>
                <a:latin typeface="楷体_GB2312" pitchFamily="49" charset="-122"/>
                <a:ea typeface="楷体_GB2312" pitchFamily="49" charset="-122"/>
              </a:rPr>
              <a:t>（</a:t>
            </a:r>
            <a:r>
              <a:rPr lang="en-US" sz="2800" b="1" dirty="0" smtClean="0">
                <a:solidFill>
                  <a:srgbClr val="C00000"/>
                </a:solidFill>
                <a:latin typeface="楷体_GB2312" pitchFamily="49" charset="-122"/>
                <a:ea typeface="楷体_GB2312" pitchFamily="49" charset="-122"/>
              </a:rPr>
              <a:t>3</a:t>
            </a:r>
            <a:r>
              <a:rPr lang="zh-CN" altLang="en-US" sz="2800" b="1" dirty="0" smtClean="0">
                <a:solidFill>
                  <a:srgbClr val="C00000"/>
                </a:solidFill>
                <a:latin typeface="楷体_GB2312" pitchFamily="49" charset="-122"/>
                <a:ea typeface="楷体_GB2312" pitchFamily="49" charset="-122"/>
              </a:rPr>
              <a:t>）结论</a:t>
            </a:r>
          </a:p>
          <a:p>
            <a:pPr lvl="1">
              <a:lnSpc>
                <a:spcPct val="130000"/>
              </a:lnSpc>
            </a:pPr>
            <a:r>
              <a:rPr lang="zh-CN" altLang="en-US" sz="2800" dirty="0" smtClean="0">
                <a:latin typeface="楷体_GB2312" pitchFamily="49" charset="-122"/>
                <a:ea typeface="楷体_GB2312" pitchFamily="49" charset="-122"/>
              </a:rPr>
              <a:t>   工作条件的好坏与劳动生产率没有直接关系。</a:t>
            </a:r>
          </a:p>
          <a:p>
            <a:pPr marL="342900" lvl="0" indent="-342900">
              <a:lnSpc>
                <a:spcPct val="130000"/>
              </a:lnSpc>
              <a:spcBef>
                <a:spcPct val="20000"/>
              </a:spcBef>
              <a:defRPr/>
            </a:pPr>
            <a:r>
              <a:rPr lang="zh-CN" altLang="en-US" sz="2800" b="1" dirty="0" smtClean="0">
                <a:latin typeface="楷体_GB2312" pitchFamily="49" charset="-122"/>
                <a:ea typeface="楷体_GB2312" pitchFamily="49" charset="-122"/>
              </a:rPr>
              <a:t> </a:t>
            </a:r>
          </a:p>
          <a:p>
            <a:pPr>
              <a:buClrTx/>
              <a:buSzTx/>
            </a:pPr>
            <a:endParaRPr lang="en-US" altLang="zh-CN" sz="2400" dirty="0" smtClean="0">
              <a:latin typeface="楷体_GB2312" pitchFamily="49" charset="-122"/>
              <a:ea typeface="楷体_GB2312" pitchFamily="49" charset="-122"/>
            </a:endParaRPr>
          </a:p>
          <a:p>
            <a:pPr>
              <a:buClrTx/>
              <a:buSzTx/>
            </a:pPr>
            <a:endParaRPr lang="zh-CN" altLang="en-US" sz="2400" dirty="0">
              <a:latin typeface="楷体_GB2312" pitchFamily="49" charset="-122"/>
              <a:ea typeface="楷体_GB2312" pitchFamily="49" charset="-122"/>
            </a:endParaRPr>
          </a:p>
        </p:txBody>
      </p:sp>
      <p:graphicFrame>
        <p:nvGraphicFramePr>
          <p:cNvPr id="17" name="Object 11"/>
          <p:cNvGraphicFramePr>
            <a:graphicFrameLocks/>
          </p:cNvGraphicFramePr>
          <p:nvPr/>
        </p:nvGraphicFramePr>
        <p:xfrm>
          <a:off x="10358140" y="928878"/>
          <a:ext cx="1610882" cy="2073980"/>
        </p:xfrm>
        <a:graphic>
          <a:graphicData uri="http://schemas.openxmlformats.org/presentationml/2006/ole">
            <p:oleObj spid="_x0000_s49153" r:id="rId5" imgW="2478088" imgH="4460875"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1000" fill="hold"/>
                                        <p:tgtEl>
                                          <p:spTgt spid="5">
                                            <p:bg/>
                                          </p:spTgt>
                                        </p:tgtEl>
                                        <p:attrNameLst>
                                          <p:attrName>ppt_x</p:attrName>
                                        </p:attrNameLst>
                                      </p:cBhvr>
                                      <p:tavLst>
                                        <p:tav tm="0">
                                          <p:val>
                                            <p:strVal val="#ppt_x"/>
                                          </p:val>
                                        </p:tav>
                                        <p:tav tm="100000">
                                          <p:val>
                                            <p:strVal val="#ppt_x"/>
                                          </p:val>
                                        </p:tav>
                                      </p:tavLst>
                                    </p:anim>
                                    <p:anim calcmode="lin" valueType="num">
                                      <p:cBhvr additive="base">
                                        <p:cTn id="8" dur="1000" fill="hold"/>
                                        <p:tgtEl>
                                          <p:spTgt spid="5">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lide(fromLeft)">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2398" y="1785926"/>
            <a:ext cx="11387667" cy="3886200"/>
          </a:xfrm>
        </p:spPr>
        <p:txBody>
          <a:bodyPr/>
          <a:lstStyle/>
          <a:p>
            <a:pPr>
              <a:lnSpc>
                <a:spcPct val="120000"/>
              </a:lnSpc>
              <a:spcBef>
                <a:spcPct val="50000"/>
              </a:spcBef>
              <a:buClrTx/>
              <a:buSzTx/>
              <a:buNone/>
            </a:pPr>
            <a:r>
              <a:rPr lang="zh-CN" altLang="en-US" sz="2800" b="1" dirty="0" smtClean="0">
                <a:solidFill>
                  <a:srgbClr val="C00000"/>
                </a:solidFill>
                <a:latin typeface="楷体_GB2312" pitchFamily="49" charset="-122"/>
                <a:ea typeface="楷体_GB2312" pitchFamily="49" charset="-122"/>
              </a:rPr>
              <a:t>（</a:t>
            </a:r>
            <a:r>
              <a:rPr lang="en-US" sz="2800" b="1" dirty="0" smtClean="0">
                <a:solidFill>
                  <a:srgbClr val="C00000"/>
                </a:solidFill>
                <a:latin typeface="楷体_GB2312" pitchFamily="49" charset="-122"/>
                <a:ea typeface="楷体_GB2312" pitchFamily="49" charset="-122"/>
              </a:rPr>
              <a:t>1</a:t>
            </a:r>
            <a:r>
              <a:rPr lang="zh-CN" altLang="en-US" sz="2800" b="1" dirty="0" smtClean="0">
                <a:solidFill>
                  <a:srgbClr val="C00000"/>
                </a:solidFill>
                <a:latin typeface="楷体_GB2312" pitchFamily="49" charset="-122"/>
                <a:ea typeface="楷体_GB2312" pitchFamily="49" charset="-122"/>
              </a:rPr>
              <a:t>）目的</a:t>
            </a:r>
          </a:p>
          <a:p>
            <a:pPr>
              <a:lnSpc>
                <a:spcPct val="120000"/>
              </a:lnSpc>
              <a:buClrTx/>
              <a:buSzTx/>
              <a:buNone/>
            </a:pPr>
            <a:r>
              <a:rPr lang="zh-CN" altLang="en-US" sz="2800" dirty="0" smtClean="0">
                <a:latin typeface="楷体_GB2312" pitchFamily="49" charset="-122"/>
                <a:ea typeface="楷体_GB2312" pitchFamily="49" charset="-122"/>
              </a:rPr>
              <a:t>  改善工作福利，提高生产效率。</a:t>
            </a:r>
          </a:p>
          <a:p>
            <a:pPr lvl="0" eaLnBrk="1" hangingPunct="1">
              <a:lnSpc>
                <a:spcPct val="120000"/>
              </a:lnSpc>
              <a:buNone/>
              <a:defRPr/>
            </a:pPr>
            <a:r>
              <a:rPr lang="zh-CN" altLang="en-US" sz="2800" b="1" dirty="0" smtClean="0">
                <a:solidFill>
                  <a:srgbClr val="C00000"/>
                </a:solidFill>
                <a:latin typeface="楷体_GB2312" pitchFamily="49" charset="-122"/>
                <a:ea typeface="楷体_GB2312" pitchFamily="49" charset="-122"/>
              </a:rPr>
              <a:t>（2）现象</a:t>
            </a:r>
          </a:p>
          <a:p>
            <a:pPr lvl="0" eaLnBrk="1" hangingPunct="1">
              <a:lnSpc>
                <a:spcPct val="120000"/>
              </a:lnSpc>
              <a:buNone/>
              <a:defRPr/>
            </a:pPr>
            <a:r>
              <a:rPr lang="zh-CN" altLang="en-US" sz="2800" b="1" dirty="0" smtClean="0">
                <a:latin typeface="楷体_GB2312" pitchFamily="49" charset="-122"/>
                <a:ea typeface="楷体_GB2312" pitchFamily="49" charset="-122"/>
              </a:rPr>
              <a:t>     </a:t>
            </a:r>
            <a:r>
              <a:rPr lang="zh-CN" altLang="en-US" sz="2800" dirty="0" smtClean="0">
                <a:latin typeface="楷体_GB2312" pitchFamily="49" charset="-122"/>
                <a:ea typeface="楷体_GB2312" pitchFamily="49" charset="-122"/>
              </a:rPr>
              <a:t>试验各种工作待遇的变动对小组生产率的影响如供应午餐和茶点、缩短工时等，在工作时可自由交谈。产量上升。取消这些条件后，产量仍维持在高水平。</a:t>
            </a:r>
            <a:endParaRPr lang="en-US" altLang="zh-CN" sz="2800" dirty="0" smtClean="0">
              <a:latin typeface="楷体_GB2312" pitchFamily="49" charset="-122"/>
              <a:ea typeface="楷体_GB2312" pitchFamily="49" charset="-122"/>
            </a:endParaRPr>
          </a:p>
          <a:p>
            <a:pPr>
              <a:lnSpc>
                <a:spcPct val="120000"/>
              </a:lnSpc>
              <a:spcBef>
                <a:spcPct val="0"/>
              </a:spcBef>
              <a:buClrTx/>
              <a:buSzTx/>
              <a:buNone/>
            </a:pPr>
            <a:r>
              <a:rPr lang="zh-CN" altLang="en-US" sz="2800" b="1" dirty="0" smtClean="0">
                <a:solidFill>
                  <a:srgbClr val="C00000"/>
                </a:solidFill>
                <a:latin typeface="楷体_GB2312" pitchFamily="49" charset="-122"/>
                <a:ea typeface="楷体_GB2312" pitchFamily="49" charset="-122"/>
              </a:rPr>
              <a:t>（</a:t>
            </a:r>
            <a:r>
              <a:rPr lang="en-US" altLang="en-US" sz="2800" b="1" dirty="0" smtClean="0">
                <a:solidFill>
                  <a:srgbClr val="C00000"/>
                </a:solidFill>
                <a:latin typeface="楷体_GB2312" pitchFamily="49" charset="-122"/>
                <a:ea typeface="楷体_GB2312" pitchFamily="49" charset="-122"/>
              </a:rPr>
              <a:t>3</a:t>
            </a:r>
            <a:r>
              <a:rPr lang="zh-CN" altLang="en-US" sz="2800" b="1" dirty="0" smtClean="0">
                <a:solidFill>
                  <a:srgbClr val="C00000"/>
                </a:solidFill>
                <a:latin typeface="楷体_GB2312" pitchFamily="49" charset="-122"/>
                <a:ea typeface="楷体_GB2312" pitchFamily="49" charset="-122"/>
              </a:rPr>
              <a:t>）结论</a:t>
            </a:r>
          </a:p>
          <a:p>
            <a:pPr>
              <a:lnSpc>
                <a:spcPct val="120000"/>
              </a:lnSpc>
              <a:buClrTx/>
              <a:buSzTx/>
              <a:buNone/>
            </a:pPr>
            <a:r>
              <a:rPr lang="zh-CN" altLang="en-US" sz="2800" dirty="0" smtClean="0">
                <a:latin typeface="楷体_GB2312" pitchFamily="49" charset="-122"/>
                <a:ea typeface="楷体_GB2312" pitchFamily="49" charset="-122"/>
              </a:rPr>
              <a:t>    督导方法的改变使工人的态度有所变化，因而产量增加。管理者应该是人际型的。</a:t>
            </a:r>
          </a:p>
          <a:p>
            <a:pPr lvl="0" eaLnBrk="1" hangingPunct="1">
              <a:lnSpc>
                <a:spcPct val="90000"/>
              </a:lnSpc>
              <a:buNone/>
              <a:defRPr/>
            </a:pPr>
            <a:r>
              <a:rPr lang="zh-CN" altLang="en-US" b="1" dirty="0" smtClean="0">
                <a:latin typeface="楷体_GB2312" pitchFamily="49" charset="-122"/>
                <a:ea typeface="楷体_GB2312" pitchFamily="49" charset="-122"/>
              </a:rPr>
              <a:t>     </a:t>
            </a:r>
          </a:p>
          <a:p>
            <a:endParaRPr lang="zh-CN" altLang="en-US" dirty="0"/>
          </a:p>
        </p:txBody>
      </p:sp>
      <p:sp>
        <p:nvSpPr>
          <p:cNvPr id="4" name="Rectangle 2"/>
          <p:cNvSpPr txBox="1">
            <a:spLocks noRot="1" noChangeArrowheads="1"/>
          </p:cNvSpPr>
          <p:nvPr/>
        </p:nvSpPr>
        <p:spPr>
          <a:xfrm>
            <a:off x="4381488" y="1142984"/>
            <a:ext cx="5867400" cy="62547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28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j-cs"/>
              </a:rPr>
              <a:t>2</a:t>
            </a:r>
            <a:r>
              <a:rPr kumimoji="0" lang="zh-CN" altLang="en-US" sz="28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j-cs"/>
              </a:rPr>
              <a:t>、继电器装配室试验（1927</a:t>
            </a:r>
            <a:r>
              <a:rPr kumimoji="0" lang="zh-CN" altLang="en-US" sz="2800" b="1" i="0" u="none" strike="noStrike" kern="1200" cap="none" spc="0" normalizeH="0" baseline="0" noProof="0" dirty="0" smtClean="0">
                <a:ln>
                  <a:noFill/>
                </a:ln>
                <a:solidFill>
                  <a:schemeClr val="tx1"/>
                </a:solidFill>
                <a:effectLst/>
                <a:uLnTx/>
                <a:uFillTx/>
                <a:latin typeface="Arial" panose="020B0604020202020204" pitchFamily="34" charset="0"/>
                <a:ea typeface="楷体_GB2312" pitchFamily="49" charset="-122"/>
                <a:cs typeface="+mj-cs"/>
              </a:rPr>
              <a:t>—</a:t>
            </a:r>
            <a:r>
              <a:rPr kumimoji="0" lang="zh-CN" altLang="en-US" sz="28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j-cs"/>
              </a:rPr>
              <a:t>1928)</a:t>
            </a:r>
            <a:r>
              <a:rPr kumimoji="0" lang="zh-CN" altLang="en-US" sz="40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mj-cs"/>
              </a:rPr>
              <a:t> </a:t>
            </a:r>
          </a:p>
        </p:txBody>
      </p:sp>
      <p:sp>
        <p:nvSpPr>
          <p:cNvPr id="5" name="Rectangle 3"/>
          <p:cNvSpPr txBox="1">
            <a:spLocks noRot="1" noChangeArrowheads="1"/>
          </p:cNvSpPr>
          <p:nvPr/>
        </p:nvSpPr>
        <p:spPr>
          <a:xfrm>
            <a:off x="6913602" y="4360865"/>
            <a:ext cx="4572000" cy="2808288"/>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 typeface="Arial" pitchFamily="34" charset="0"/>
              <a:buNone/>
              <a:tabLst/>
              <a:defRPr/>
            </a:pPr>
            <a:r>
              <a:rPr kumimoji="0" lang="zh-CN" altLang="en-US" sz="32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n-cs"/>
              </a:rPr>
              <a:t>   </a:t>
            </a:r>
            <a:endParaRPr kumimoji="0" lang="zh-CN" altLang="en-US" sz="24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n-cs"/>
            </a:endParaRPr>
          </a:p>
        </p:txBody>
      </p:sp>
      <p:sp>
        <p:nvSpPr>
          <p:cNvPr id="8"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霍桑实验的内容</a:t>
            </a:r>
          </a:p>
        </p:txBody>
      </p:sp>
      <p:sp>
        <p:nvSpPr>
          <p:cNvPr id="9"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0"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2"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additive="base">
                                        <p:cTn id="7" dur="1000" fill="hold"/>
                                        <p:tgtEl>
                                          <p:spTgt spid="8">
                                            <p:bg/>
                                          </p:spTgt>
                                        </p:tgtEl>
                                        <p:attrNameLst>
                                          <p:attrName>ppt_x</p:attrName>
                                        </p:attrNameLst>
                                      </p:cBhvr>
                                      <p:tavLst>
                                        <p:tav tm="0">
                                          <p:val>
                                            <p:strVal val="#ppt_x"/>
                                          </p:val>
                                        </p:tav>
                                        <p:tav tm="100000">
                                          <p:val>
                                            <p:strVal val="#ppt_x"/>
                                          </p:val>
                                        </p:tav>
                                      </p:tavLst>
                                    </p:anim>
                                    <p:anim calcmode="lin" valueType="num">
                                      <p:cBhvr additive="base">
                                        <p:cTn id="8" dur="1000" fill="hold"/>
                                        <p:tgtEl>
                                          <p:spTgt spid="8">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8">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slide(fromLeft)">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10"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7|1|0.6|0.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主题">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1101</Words>
  <Application>WPS 演示</Application>
  <PresentationFormat>自定义</PresentationFormat>
  <Paragraphs>139</Paragraphs>
  <Slides>17</Slides>
  <Notes>7</Notes>
  <HiddenSlides>0</HiddenSlides>
  <MMClips>0</MMClips>
  <ScaleCrop>false</ScaleCrop>
  <HeadingPairs>
    <vt:vector size="6" baseType="variant">
      <vt:variant>
        <vt:lpstr>主题</vt:lpstr>
      </vt:variant>
      <vt:variant>
        <vt:i4>1</vt:i4>
      </vt:variant>
      <vt:variant>
        <vt:lpstr>嵌入 OLE 服务器</vt:lpstr>
      </vt:variant>
      <vt:variant>
        <vt:i4>0</vt:i4>
      </vt:variant>
      <vt:variant>
        <vt:lpstr>幻灯片标题</vt:lpstr>
      </vt:variant>
      <vt:variant>
        <vt:i4>17</vt:i4>
      </vt:variant>
    </vt:vector>
  </HeadingPairs>
  <TitlesOfParts>
    <vt:vector size="18" baseType="lpstr">
      <vt:lpstr>Office 主题</vt:lpstr>
      <vt:lpstr>幻灯片 1</vt:lpstr>
      <vt:lpstr>幻灯片 2</vt:lpstr>
      <vt:lpstr>幻灯片 3</vt:lpstr>
      <vt:lpstr>幻灯片 4</vt:lpstr>
      <vt:lpstr>幻灯片 5</vt:lpstr>
      <vt:lpstr>幻灯片 6</vt:lpstr>
      <vt:lpstr>幻灯片 7</vt:lpstr>
      <vt:lpstr>1、变换照明条件试验（1924—1927）</vt:lpstr>
      <vt:lpstr>幻灯片 9</vt:lpstr>
      <vt:lpstr>幻灯片 10</vt:lpstr>
      <vt:lpstr>幻灯片 11</vt:lpstr>
      <vt:lpstr>幻灯片 12</vt:lpstr>
      <vt:lpstr>幻灯片 13</vt:lpstr>
      <vt:lpstr>幻灯片 14</vt:lpstr>
      <vt:lpstr>幻灯片 15</vt:lpstr>
      <vt:lpstr>幻灯片 16</vt:lpstr>
      <vt:lpstr>幻灯片 17</vt:lpstr>
    </vt:vector>
  </TitlesOfParts>
  <Manager>hl81829782</Manager>
  <Company>hl81829782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dc:title>
  <dc:creator>Administrator</dc:creator>
  <cp:lastModifiedBy>dreamsummit</cp:lastModifiedBy>
  <cp:revision>1867</cp:revision>
  <dcterms:created xsi:type="dcterms:W3CDTF">2016-01-13T14:39:00Z</dcterms:created>
  <dcterms:modified xsi:type="dcterms:W3CDTF">2017-11-17T22:36:50Z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