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60" r:id="rId2"/>
    <p:sldId id="307" r:id="rId3"/>
    <p:sldId id="437" r:id="rId4"/>
    <p:sldId id="438" r:id="rId5"/>
    <p:sldId id="439" r:id="rId6"/>
    <p:sldId id="440" r:id="rId7"/>
    <p:sldId id="431" r:id="rId8"/>
    <p:sldId id="441" r:id="rId9"/>
    <p:sldId id="433" r:id="rId10"/>
    <p:sldId id="424" r:id="rId11"/>
    <p:sldId id="418" r:id="rId12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500"/>
    <a:srgbClr val="3C78CE"/>
    <a:srgbClr val="CD1F06"/>
    <a:srgbClr val="CB1003"/>
    <a:srgbClr val="A50021"/>
    <a:srgbClr val="08489B"/>
    <a:srgbClr val="054682"/>
    <a:srgbClr val="0848A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163" autoAdjust="0"/>
    <p:restoredTop sz="94660"/>
  </p:normalViewPr>
  <p:slideViewPr>
    <p:cSldViewPr>
      <p:cViewPr>
        <p:scale>
          <a:sx n="66" d="100"/>
          <a:sy n="66" d="100"/>
        </p:scale>
        <p:origin x="-426" y="-150"/>
      </p:cViewPr>
      <p:guideLst>
        <p:guide orient="horz" pos="2069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2580" y="-78"/>
      </p:cViewPr>
      <p:guideLst>
        <p:guide orient="horz" pos="2759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4DFFCEE-9117-4569-827D-343A93DDD2D6}" type="datetimeFigureOut">
              <a:rPr lang="zh-CN" altLang="en-US"/>
              <a:pPr>
                <a:defRPr/>
              </a:pPr>
              <a:t>2017/11/21 Tuesday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B9CFCD2-35DB-4E6F-9B70-D2EE67D0E5A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0D532F7-9EE9-4116-8F06-B3E96FF78C30}" type="datetimeFigureOut">
              <a:rPr lang="zh-CN" altLang="en-US"/>
              <a:pPr>
                <a:defRPr/>
              </a:pPr>
              <a:t>2017/11/21 Tuesday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069CC9D-01D8-4B68-87F0-663CB8538CB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819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22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22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614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62"/>
          <p:cNvPicPr>
            <a:picLocks noChangeAspect="1"/>
          </p:cNvPicPr>
          <p:nvPr userDrawn="1"/>
        </p:nvPicPr>
        <p:blipFill>
          <a:blip r:embed="rId2">
            <a:lum bright="6000"/>
          </a:blip>
          <a:srcRect t="86078"/>
          <a:stretch>
            <a:fillRect/>
          </a:stretch>
        </p:blipFill>
        <p:spPr bwMode="auto">
          <a:xfrm>
            <a:off x="0" y="6092825"/>
            <a:ext cx="12190413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02167" y="6019800"/>
            <a:ext cx="3052233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165600" y="60198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中华管理学习网www.100guanli.com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737601" y="6019800"/>
            <a:ext cx="3052233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7BF83E4-4A3B-4B4F-BC44-3AC14AB5972C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02167" y="685800"/>
            <a:ext cx="11387667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06400" y="1981200"/>
            <a:ext cx="11387667" cy="3886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02167" y="6019800"/>
            <a:ext cx="3052233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0198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中华管理学习网www.100guanli.com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1" y="6019800"/>
            <a:ext cx="3052233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372AC05-9983-4231-8EAF-161454801354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chemeClr val="tx2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abaoku.com/gif/renwu/045/web/034bh.htm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矩形 1"/>
          <p:cNvSpPr>
            <a:spLocks noChangeArrowheads="1"/>
          </p:cNvSpPr>
          <p:nvPr/>
        </p:nvSpPr>
        <p:spPr bwMode="auto">
          <a:xfrm>
            <a:off x="1539875" y="976313"/>
            <a:ext cx="2141538" cy="741362"/>
          </a:xfrm>
          <a:prstGeom prst="rect">
            <a:avLst/>
          </a:prstGeom>
          <a:solidFill>
            <a:srgbClr val="0848AF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pic>
        <p:nvPicPr>
          <p:cNvPr id="6169" name="Picture 23" descr="1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809750"/>
            <a:ext cx="6921500" cy="485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矩形 1"/>
          <p:cNvSpPr>
            <a:spLocks noChangeArrowheads="1"/>
          </p:cNvSpPr>
          <p:nvPr/>
        </p:nvSpPr>
        <p:spPr bwMode="auto">
          <a:xfrm>
            <a:off x="6527799" y="944222"/>
            <a:ext cx="5178425" cy="5026025"/>
          </a:xfrm>
          <a:prstGeom prst="rect">
            <a:avLst/>
          </a:prstGeom>
          <a:solidFill>
            <a:srgbClr val="0848AF"/>
          </a:solidFill>
          <a:ln w="25400" algn="ctr">
            <a:solidFill>
              <a:schemeClr val="bg1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6397" name="文本框 7"/>
          <p:cNvSpPr txBox="1">
            <a:spLocks noChangeArrowheads="1"/>
          </p:cNvSpPr>
          <p:nvPr/>
        </p:nvSpPr>
        <p:spPr bwMode="auto">
          <a:xfrm>
            <a:off x="1391920" y="993140"/>
            <a:ext cx="2289810" cy="70675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just"/>
            <a:r>
              <a:rPr lang="en-US" altLang="zh-CN" sz="4000" dirty="0" smtClean="0">
                <a:solidFill>
                  <a:schemeClr val="bg1"/>
                </a:solidFill>
                <a:latin typeface="方正正大黑简体" pitchFamily="2" charset="-122"/>
                <a:ea typeface="方正正大黑简体" pitchFamily="2" charset="-122"/>
              </a:rPr>
              <a:t> </a:t>
            </a:r>
            <a:r>
              <a:rPr lang="zh-CN" altLang="en-US" sz="2800" dirty="0" smtClean="0">
                <a:solidFill>
                  <a:schemeClr val="bg1"/>
                </a:solidFill>
                <a:latin typeface="方正正大黑简体" pitchFamily="2" charset="-122"/>
                <a:ea typeface="方正正大黑简体" pitchFamily="2" charset="-122"/>
              </a:rPr>
              <a:t>知识点位置</a:t>
            </a:r>
          </a:p>
        </p:txBody>
      </p:sp>
      <p:sp>
        <p:nvSpPr>
          <p:cNvPr id="16398" name="Rectangle 31"/>
          <p:cNvSpPr>
            <a:spLocks noChangeArrowheads="1"/>
          </p:cNvSpPr>
          <p:nvPr/>
        </p:nvSpPr>
        <p:spPr bwMode="auto">
          <a:xfrm>
            <a:off x="6958294" y="1703288"/>
            <a:ext cx="3475631" cy="5539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3000" dirty="0" smtClean="0">
                <a:solidFill>
                  <a:schemeClr val="bg1"/>
                </a:solidFill>
                <a:ea typeface="方正兰亭大黑_GBK" pitchFamily="2" charset="-122"/>
              </a:rPr>
              <a:t>任务</a:t>
            </a:r>
            <a:r>
              <a:rPr lang="en-US" altLang="zh-CN" sz="3000" dirty="0" smtClean="0">
                <a:solidFill>
                  <a:schemeClr val="bg1"/>
                </a:solidFill>
                <a:ea typeface="方正兰亭大黑_GBK" pitchFamily="2" charset="-122"/>
              </a:rPr>
              <a:t>2</a:t>
            </a:r>
            <a:r>
              <a:rPr lang="zh-CN" altLang="en-US" sz="3000" dirty="0" smtClean="0">
                <a:solidFill>
                  <a:schemeClr val="bg1"/>
                </a:solidFill>
                <a:ea typeface="方正兰亭大黑_GBK" pitchFamily="2" charset="-122"/>
              </a:rPr>
              <a:t>解析管理思想</a:t>
            </a:r>
          </a:p>
        </p:txBody>
      </p:sp>
      <p:sp>
        <p:nvSpPr>
          <p:cNvPr id="68625" name="Rectangle 201"/>
          <p:cNvSpPr>
            <a:spLocks noChangeArrowheads="1"/>
          </p:cNvSpPr>
          <p:nvPr/>
        </p:nvSpPr>
        <p:spPr bwMode="auto">
          <a:xfrm>
            <a:off x="6948488" y="2486025"/>
            <a:ext cx="3044825" cy="74613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</a:ln>
        </p:spPr>
        <p:txBody>
          <a:bodyPr anchor="ctr"/>
          <a:lstStyle/>
          <a:p>
            <a:pPr algn="ctr"/>
            <a:endParaRPr lang="id-ID" altLang="zh-CN">
              <a:solidFill>
                <a:schemeClr val="bg1"/>
              </a:solidFill>
            </a:endParaRPr>
          </a:p>
        </p:txBody>
      </p:sp>
      <p:sp>
        <p:nvSpPr>
          <p:cNvPr id="68626" name="Rectangle 203"/>
          <p:cNvSpPr>
            <a:spLocks noChangeArrowheads="1"/>
          </p:cNvSpPr>
          <p:nvPr/>
        </p:nvSpPr>
        <p:spPr bwMode="auto">
          <a:xfrm>
            <a:off x="7405688" y="2486025"/>
            <a:ext cx="3051175" cy="74613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</a:ln>
        </p:spPr>
        <p:txBody>
          <a:bodyPr anchor="ctr"/>
          <a:lstStyle/>
          <a:p>
            <a:pPr algn="ctr"/>
            <a:endParaRPr lang="id-ID" altLang="zh-CN">
              <a:solidFill>
                <a:schemeClr val="bg1"/>
              </a:solidFill>
            </a:endParaRPr>
          </a:p>
        </p:txBody>
      </p:sp>
      <p:sp>
        <p:nvSpPr>
          <p:cNvPr id="68627" name="Rectangle 12"/>
          <p:cNvSpPr>
            <a:spLocks noChangeArrowheads="1"/>
          </p:cNvSpPr>
          <p:nvPr/>
        </p:nvSpPr>
        <p:spPr bwMode="auto">
          <a:xfrm>
            <a:off x="7862888" y="2486025"/>
            <a:ext cx="3436937" cy="74613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</a:ln>
        </p:spPr>
        <p:txBody>
          <a:bodyPr anchor="ctr"/>
          <a:lstStyle/>
          <a:p>
            <a:pPr algn="ctr"/>
            <a:endParaRPr lang="id-ID" altLang="zh-CN">
              <a:solidFill>
                <a:schemeClr val="bg1"/>
              </a:solidFill>
            </a:endParaRPr>
          </a:p>
        </p:txBody>
      </p:sp>
      <p:sp>
        <p:nvSpPr>
          <p:cNvPr id="7180" name="燕尾形 9"/>
          <p:cNvSpPr>
            <a:spLocks noChangeArrowheads="1"/>
          </p:cNvSpPr>
          <p:nvPr/>
        </p:nvSpPr>
        <p:spPr bwMode="auto">
          <a:xfrm>
            <a:off x="623888" y="996950"/>
            <a:ext cx="474662" cy="714375"/>
          </a:xfrm>
          <a:prstGeom prst="chevron">
            <a:avLst>
              <a:gd name="adj" fmla="val 50000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7181" name="燕尾形 9"/>
          <p:cNvSpPr>
            <a:spLocks noChangeArrowheads="1"/>
          </p:cNvSpPr>
          <p:nvPr/>
        </p:nvSpPr>
        <p:spPr bwMode="auto">
          <a:xfrm>
            <a:off x="1017588" y="996950"/>
            <a:ext cx="474662" cy="714375"/>
          </a:xfrm>
          <a:prstGeom prst="chevron">
            <a:avLst>
              <a:gd name="adj" fmla="val 50000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7182" name="燕尾形 9"/>
          <p:cNvSpPr>
            <a:spLocks noChangeArrowheads="1"/>
          </p:cNvSpPr>
          <p:nvPr/>
        </p:nvSpPr>
        <p:spPr bwMode="auto">
          <a:xfrm rot="10800000">
            <a:off x="3754438" y="996950"/>
            <a:ext cx="474662" cy="714375"/>
          </a:xfrm>
          <a:prstGeom prst="chevron">
            <a:avLst>
              <a:gd name="adj" fmla="val 50000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rot="10800000"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7183" name="燕尾形 9"/>
          <p:cNvSpPr>
            <a:spLocks noChangeArrowheads="1"/>
          </p:cNvSpPr>
          <p:nvPr/>
        </p:nvSpPr>
        <p:spPr bwMode="auto">
          <a:xfrm rot="10800000">
            <a:off x="4114800" y="996950"/>
            <a:ext cx="474663" cy="714375"/>
          </a:xfrm>
          <a:prstGeom prst="chevron">
            <a:avLst>
              <a:gd name="adj" fmla="val 50000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rot="10800000"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5622" name="椭圆 80"/>
          <p:cNvSpPr>
            <a:spLocks noChangeArrowheads="1"/>
          </p:cNvSpPr>
          <p:nvPr/>
        </p:nvSpPr>
        <p:spPr bwMode="auto">
          <a:xfrm>
            <a:off x="1726565" y="2485708"/>
            <a:ext cx="3160713" cy="3160712"/>
          </a:xfrm>
          <a:prstGeom prst="ellipse">
            <a:avLst/>
          </a:prstGeom>
          <a:solidFill>
            <a:srgbClr val="0848AF"/>
          </a:solidFill>
          <a:ln w="12700" algn="ctr">
            <a:solidFill>
              <a:schemeClr val="bg1"/>
            </a:solidFill>
            <a:miter lim="800000"/>
          </a:ln>
        </p:spPr>
        <p:txBody>
          <a:bodyPr anchor="ctr"/>
          <a:lstStyle/>
          <a:p>
            <a:pPr algn="ctr" defTabSz="912495"/>
            <a:r>
              <a:rPr lang="zh-CN" altLang="en-US" sz="400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模块一</a:t>
            </a:r>
            <a:endParaRPr lang="en-US" altLang="zh-CN" sz="4000" dirty="0" smtClean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defTabSz="912495"/>
            <a:r>
              <a:rPr lang="zh-CN" altLang="en-US" sz="400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管理认知</a:t>
            </a:r>
            <a:endParaRPr lang="zh-CN" altLang="en-US" sz="40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732" name="六边形 6"/>
          <p:cNvSpPr>
            <a:spLocks noChangeArrowheads="1"/>
          </p:cNvSpPr>
          <p:nvPr/>
        </p:nvSpPr>
        <p:spPr bwMode="auto">
          <a:xfrm>
            <a:off x="8173720" y="2974340"/>
            <a:ext cx="2283460" cy="1591945"/>
          </a:xfrm>
          <a:prstGeom prst="hexagon">
            <a:avLst>
              <a:gd name="adj" fmla="val 24998"/>
              <a:gd name="vf" fmla="val 115470"/>
            </a:avLst>
          </a:prstGeom>
          <a:solidFill>
            <a:schemeClr val="bg1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 defTabSz="912495"/>
            <a:r>
              <a:rPr lang="zh-CN" altLang="en-US" sz="3200" b="1" dirty="0" smtClean="0">
                <a:solidFill>
                  <a:schemeClr val="tx1"/>
                </a:solidFill>
                <a:ea typeface="微软雅黑" panose="020B0503020204020204" pitchFamily="34" charset="-122"/>
              </a:rPr>
              <a:t>一般管理理论</a:t>
            </a:r>
            <a:endParaRPr lang="zh-CN" altLang="en-US" sz="3200" b="1" dirty="0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advTm="6177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4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8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25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6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86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8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8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86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8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8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86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8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8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" grpId="0" animBg="1"/>
      <p:bldP spid="7171" grpId="0" animBg="1"/>
      <p:bldP spid="16397" grpId="0"/>
      <p:bldP spid="16398" grpId="0"/>
      <p:bldP spid="7180" grpId="0" animBg="1"/>
      <p:bldP spid="7181" grpId="0" animBg="1"/>
      <p:bldP spid="7182" grpId="0" animBg="1"/>
      <p:bldP spid="7183" grpId="0" animBg="1"/>
      <p:bldP spid="25622" grpId="0" bldLvl="0" animBg="1"/>
      <p:bldP spid="29732" grpId="0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8" name="燕尾形 2"/>
          <p:cNvSpPr>
            <a:spLocks noChangeArrowheads="1"/>
          </p:cNvSpPr>
          <p:nvPr/>
        </p:nvSpPr>
        <p:spPr bwMode="auto">
          <a:xfrm>
            <a:off x="818261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</a:p>
        </p:txBody>
      </p:sp>
      <p:sp>
        <p:nvSpPr>
          <p:cNvPr id="8" name="Rectangle 3"/>
          <p:cNvSpPr txBox="1">
            <a:spLocks noRot="1" noChangeArrowheads="1"/>
          </p:cNvSpPr>
          <p:nvPr/>
        </p:nvSpPr>
        <p:spPr>
          <a:xfrm>
            <a:off x="2095472" y="1428736"/>
            <a:ext cx="8118492" cy="314327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   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法约尔的生平</a:t>
            </a:r>
            <a:endParaRPr kumimoji="0" lang="en-US" altLang="zh-CN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_GB2312" pitchFamily="49" charset="-122"/>
              <a:ea typeface="楷体_GB2312" pitchFamily="49" charset="-122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一般管理理论的内容</a:t>
            </a:r>
            <a:endParaRPr kumimoji="0" lang="en-US" altLang="zh-CN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_GB2312" pitchFamily="49" charset="-122"/>
              <a:ea typeface="楷体_GB2312" pitchFamily="49" charset="-122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zh-CN" altLang="en-US" sz="4000" b="1" dirty="0" smtClean="0">
                <a:latin typeface="楷体_GB2312" pitchFamily="49" charset="-122"/>
                <a:ea typeface="楷体_GB2312" pitchFamily="49" charset="-122"/>
              </a:rPr>
              <a:t>理论的评价</a:t>
            </a:r>
            <a:endParaRPr kumimoji="0" lang="zh-CN" altLang="en-US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_GB2312" pitchFamily="49" charset="-122"/>
              <a:ea typeface="楷体_GB2312" pitchFamily="49" charset="-122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长城细圆体" pitchFamily="1" charset="-122"/>
              <a:ea typeface="长城细圆体" pitchFamily="1" charset="-122"/>
              <a:cs typeface="+mn-cs"/>
            </a:endParaRPr>
          </a:p>
        </p:txBody>
      </p:sp>
    </p:spTree>
  </p:cSld>
  <p:clrMapOvr>
    <a:masterClrMapping/>
  </p:clrMapOvr>
  <p:transition advTm="4461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ChangeArrowheads="1"/>
          </p:cNvSpPr>
          <p:nvPr/>
        </p:nvSpPr>
        <p:spPr bwMode="auto">
          <a:xfrm rot="16200000" flipV="1">
            <a:off x="6270578" y="-267172"/>
            <a:ext cx="69850" cy="6742113"/>
          </a:xfrm>
          <a:prstGeom prst="rect">
            <a:avLst/>
          </a:prstGeom>
          <a:solidFill>
            <a:srgbClr val="808080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en-US" altLang="zh-CN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5124" name="文本框 52"/>
          <p:cNvSpPr txBox="1">
            <a:spLocks noChangeArrowheads="1"/>
          </p:cNvSpPr>
          <p:nvPr/>
        </p:nvSpPr>
        <p:spPr bwMode="auto">
          <a:xfrm>
            <a:off x="4039684" y="1974324"/>
            <a:ext cx="4459384" cy="10156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6000" b="1" dirty="0" smtClean="0">
                <a:latin typeface="Britannic Bold" pitchFamily="34" charset="0"/>
                <a:ea typeface="微软雅黑" panose="020B0503020204020204" pitchFamily="34" charset="-122"/>
              </a:rPr>
              <a:t>谢谢观看</a:t>
            </a:r>
            <a:endParaRPr lang="zh-CN" altLang="en-US" sz="6000" b="1" dirty="0">
              <a:latin typeface="Britannic Bold" pitchFamily="34" charset="0"/>
              <a:ea typeface="微软雅黑" panose="020B0503020204020204" pitchFamily="34" charset="-122"/>
            </a:endParaRPr>
          </a:p>
        </p:txBody>
      </p:sp>
      <p:sp>
        <p:nvSpPr>
          <p:cNvPr id="5125" name="Rectangle 7"/>
          <p:cNvSpPr>
            <a:spLocks noChangeArrowheads="1"/>
          </p:cNvSpPr>
          <p:nvPr/>
        </p:nvSpPr>
        <p:spPr bwMode="auto">
          <a:xfrm>
            <a:off x="5529533" y="3229899"/>
            <a:ext cx="1452880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000" b="1" dirty="0">
                <a:ea typeface="微软雅黑" panose="020B0503020204020204" pitchFamily="34" charset="-122"/>
              </a:rPr>
              <a:t>管理学基础</a:t>
            </a:r>
            <a:endParaRPr lang="en-US" altLang="zh-CN" sz="2000" b="1" dirty="0"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1011" y="4581158"/>
            <a:ext cx="2623932" cy="239051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75924" y="4467487"/>
            <a:ext cx="2692400" cy="239051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60496" y="4602975"/>
            <a:ext cx="1332740" cy="2390514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299"/>
                            </p:stCondLst>
                            <p:childTnLst>
                              <p:par>
                                <p:cTn id="1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ldLvl="0" animBg="1"/>
      <p:bldP spid="5124" grpId="0"/>
      <p:bldP spid="51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6" name="燕尾形 1"/>
          <p:cNvSpPr>
            <a:spLocks noChangeArrowheads="1"/>
          </p:cNvSpPr>
          <p:nvPr/>
        </p:nvSpPr>
        <p:spPr bwMode="auto">
          <a:xfrm>
            <a:off x="1631950" y="2527300"/>
            <a:ext cx="2447925" cy="2519363"/>
          </a:xfrm>
          <a:prstGeom prst="chevron">
            <a:avLst>
              <a:gd name="adj" fmla="val 32167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3315" name="燕尾形 9"/>
          <p:cNvSpPr>
            <a:spLocks noChangeArrowheads="1"/>
          </p:cNvSpPr>
          <p:nvPr/>
        </p:nvSpPr>
        <p:spPr bwMode="auto">
          <a:xfrm>
            <a:off x="1212850" y="3030538"/>
            <a:ext cx="1006475" cy="1512887"/>
          </a:xfrm>
          <a:prstGeom prst="chevron">
            <a:avLst>
              <a:gd name="adj" fmla="val 50000"/>
            </a:avLst>
          </a:prstGeom>
          <a:solidFill>
            <a:srgbClr val="808080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8" name="燕尾形 2"/>
          <p:cNvSpPr>
            <a:spLocks noChangeArrowheads="1"/>
          </p:cNvSpPr>
          <p:nvPr/>
        </p:nvSpPr>
        <p:spPr bwMode="auto">
          <a:xfrm>
            <a:off x="1080770" y="16891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</a:p>
        </p:txBody>
      </p:sp>
      <p:sp>
        <p:nvSpPr>
          <p:cNvPr id="13323" name="圆角矩形 19"/>
          <p:cNvSpPr>
            <a:spLocks noChangeArrowheads="1"/>
          </p:cNvSpPr>
          <p:nvPr/>
        </p:nvSpPr>
        <p:spPr bwMode="auto">
          <a:xfrm>
            <a:off x="5950903" y="2132648"/>
            <a:ext cx="5133975" cy="1296987"/>
          </a:xfrm>
          <a:prstGeom prst="roundRect">
            <a:avLst>
              <a:gd name="adj" fmla="val 0"/>
            </a:avLst>
          </a:prstGeom>
          <a:solidFill>
            <a:srgbClr val="808080"/>
          </a:solidFill>
          <a:ln w="25400" algn="ctr">
            <a:solidFill>
              <a:schemeClr val="bg1"/>
            </a:solidFill>
            <a:round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3324" name="TextBox 6"/>
          <p:cNvSpPr txBox="1">
            <a:spLocks noChangeArrowheads="1"/>
          </p:cNvSpPr>
          <p:nvPr/>
        </p:nvSpPr>
        <p:spPr bwMode="auto">
          <a:xfrm>
            <a:off x="6323330" y="2424430"/>
            <a:ext cx="4389755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R="0" algn="l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en-US" altLang="zh-CN" sz="24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理解</a:t>
            </a:r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一般管理理论的产生、内容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3325" name="圆角矩形 19"/>
          <p:cNvSpPr>
            <a:spLocks noChangeArrowheads="1"/>
          </p:cNvSpPr>
          <p:nvPr/>
        </p:nvSpPr>
        <p:spPr bwMode="auto">
          <a:xfrm>
            <a:off x="5951538" y="4648518"/>
            <a:ext cx="5133975" cy="1296987"/>
          </a:xfrm>
          <a:prstGeom prst="roundRect">
            <a:avLst>
              <a:gd name="adj" fmla="val 0"/>
            </a:avLst>
          </a:prstGeom>
          <a:solidFill>
            <a:srgbClr val="808080"/>
          </a:solidFill>
          <a:ln w="25400" algn="ctr">
            <a:solidFill>
              <a:schemeClr val="bg1"/>
            </a:solidFill>
            <a:round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3326" name="TextBox 6"/>
          <p:cNvSpPr txBox="1">
            <a:spLocks noChangeArrowheads="1"/>
          </p:cNvSpPr>
          <p:nvPr/>
        </p:nvSpPr>
        <p:spPr bwMode="auto">
          <a:xfrm>
            <a:off x="6574473" y="3647123"/>
            <a:ext cx="3887787" cy="5708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能进行有效沟通</a:t>
            </a:r>
            <a:endParaRPr lang="en-US" altLang="zh-CN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82" name="Line 46"/>
          <p:cNvSpPr>
            <a:spLocks noChangeShapeType="1"/>
          </p:cNvSpPr>
          <p:nvPr/>
        </p:nvSpPr>
        <p:spPr bwMode="auto">
          <a:xfrm flipV="1">
            <a:off x="4008438" y="2060575"/>
            <a:ext cx="1800225" cy="1728788"/>
          </a:xfrm>
          <a:prstGeom prst="line">
            <a:avLst/>
          </a:prstGeom>
          <a:noFill/>
          <a:ln w="31750">
            <a:solidFill>
              <a:srgbClr val="3C78CE"/>
            </a:solidFill>
            <a:prstDash val="sysDot"/>
            <a:round/>
            <a:headEnd type="diamond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283" name="Line 47"/>
          <p:cNvSpPr>
            <a:spLocks noChangeShapeType="1"/>
          </p:cNvSpPr>
          <p:nvPr/>
        </p:nvSpPr>
        <p:spPr bwMode="auto">
          <a:xfrm>
            <a:off x="4008438" y="3789363"/>
            <a:ext cx="1800225" cy="1944687"/>
          </a:xfrm>
          <a:prstGeom prst="line">
            <a:avLst/>
          </a:prstGeom>
          <a:noFill/>
          <a:ln w="31750">
            <a:solidFill>
              <a:srgbClr val="3C78CE"/>
            </a:solidFill>
            <a:prstDash val="sysDot"/>
            <a:round/>
            <a:headEnd type="diamond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286" name="AutoShape 50"/>
          <p:cNvSpPr>
            <a:spLocks noChangeArrowheads="1"/>
          </p:cNvSpPr>
          <p:nvPr/>
        </p:nvSpPr>
        <p:spPr bwMode="auto">
          <a:xfrm>
            <a:off x="6180138" y="4144010"/>
            <a:ext cx="4676775" cy="504825"/>
          </a:xfrm>
          <a:prstGeom prst="hexagon">
            <a:avLst>
              <a:gd name="adj" fmla="val 0"/>
              <a:gd name="vf" fmla="val 115470"/>
            </a:avLst>
          </a:prstGeom>
          <a:solidFill>
            <a:srgbClr val="0848AF"/>
          </a:solidFill>
          <a:ln w="25400">
            <a:solidFill>
              <a:schemeClr val="bg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35" name="TextBox 6"/>
          <p:cNvSpPr txBox="1">
            <a:spLocks noChangeArrowheads="1"/>
          </p:cNvSpPr>
          <p:nvPr/>
        </p:nvSpPr>
        <p:spPr bwMode="auto">
          <a:xfrm>
            <a:off x="7582535" y="4077653"/>
            <a:ext cx="2160588" cy="5708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能力目标</a:t>
            </a:r>
          </a:p>
        </p:txBody>
      </p:sp>
      <p:sp>
        <p:nvSpPr>
          <p:cNvPr id="11288" name="AutoShape 52"/>
          <p:cNvSpPr>
            <a:spLocks noChangeArrowheads="1"/>
          </p:cNvSpPr>
          <p:nvPr/>
        </p:nvSpPr>
        <p:spPr bwMode="auto">
          <a:xfrm>
            <a:off x="6179503" y="1627823"/>
            <a:ext cx="4676775" cy="504825"/>
          </a:xfrm>
          <a:prstGeom prst="hexagon">
            <a:avLst>
              <a:gd name="adj" fmla="val 0"/>
              <a:gd name="vf" fmla="val 115470"/>
            </a:avLst>
          </a:prstGeom>
          <a:solidFill>
            <a:srgbClr val="0848AF"/>
          </a:solidFill>
          <a:ln w="25400">
            <a:solidFill>
              <a:schemeClr val="bg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37" name="TextBox 6"/>
          <p:cNvSpPr txBox="1">
            <a:spLocks noChangeArrowheads="1"/>
          </p:cNvSpPr>
          <p:nvPr/>
        </p:nvSpPr>
        <p:spPr bwMode="auto">
          <a:xfrm>
            <a:off x="7582535" y="1595120"/>
            <a:ext cx="2160905" cy="5708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b="1" dirty="0">
                <a:solidFill>
                  <a:schemeClr val="bg1"/>
                </a:solidFill>
                <a:sym typeface="+mn-ea"/>
              </a:rPr>
              <a:t>知识目标</a:t>
            </a:r>
            <a:endParaRPr lang="zh-CN" altLang="en-US" sz="2400" b="1" dirty="0">
              <a:solidFill>
                <a:schemeClr val="bg1"/>
              </a:solidFill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3338" name="TextBox 6"/>
          <p:cNvSpPr txBox="1">
            <a:spLocks noChangeArrowheads="1"/>
          </p:cNvSpPr>
          <p:nvPr/>
        </p:nvSpPr>
        <p:spPr bwMode="auto">
          <a:xfrm>
            <a:off x="2568575" y="3068638"/>
            <a:ext cx="1152525" cy="12915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3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</a:p>
        </p:txBody>
      </p:sp>
      <p:sp>
        <p:nvSpPr>
          <p:cNvPr id="2" name="TextBox 6"/>
          <p:cNvSpPr txBox="1">
            <a:spLocks noChangeArrowheads="1"/>
          </p:cNvSpPr>
          <p:nvPr/>
        </p:nvSpPr>
        <p:spPr bwMode="auto">
          <a:xfrm>
            <a:off x="6466840" y="5046980"/>
            <a:ext cx="4389755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R="0" algn="l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能够辨识一般管理理论对今天管理的作用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p:transition advTm="4461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  <p:bldP spid="13315" grpId="0" animBg="1"/>
      <p:bldP spid="11268" grpId="0" bldLvl="0" animBg="1"/>
      <p:bldP spid="13323" grpId="0" bldLvl="0" animBg="1"/>
      <p:bldP spid="13324" grpId="0"/>
      <p:bldP spid="13325" grpId="0" bldLvl="0" animBg="1"/>
      <p:bldP spid="13326" grpId="0"/>
      <p:bldP spid="11282" grpId="0" animBg="1"/>
      <p:bldP spid="11283" grpId="0" animBg="1"/>
      <p:bldP spid="11286" grpId="0" bldLvl="0" animBg="1"/>
      <p:bldP spid="13335" grpId="0"/>
      <p:bldP spid="11288" grpId="0" bldLvl="0" animBg="1"/>
      <p:bldP spid="13337" grpId="0"/>
      <p:bldP spid="13338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04333" y="692150"/>
            <a:ext cx="11387667" cy="1143000"/>
          </a:xfrm>
        </p:spPr>
        <p:txBody>
          <a:bodyPr/>
          <a:lstStyle/>
          <a:p>
            <a:r>
              <a:rPr lang="zh-CN" altLang="en-US" sz="4800" b="1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古典管理理论</a:t>
            </a:r>
            <a:r>
              <a:rPr lang="zh-CN" altLang="en-US" sz="2000" b="1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（</a:t>
            </a:r>
            <a:r>
              <a:rPr lang="en-US" altLang="zh-CN" sz="2000" b="1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1543-1915</a:t>
            </a:r>
            <a:r>
              <a:rPr lang="zh-CN" altLang="en-US" sz="2000" b="1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）</a:t>
            </a:r>
          </a:p>
        </p:txBody>
      </p:sp>
      <p:sp>
        <p:nvSpPr>
          <p:cNvPr id="366596" name="Text Box 4"/>
          <p:cNvSpPr txBox="1">
            <a:spLocks noChangeArrowheads="1"/>
          </p:cNvSpPr>
          <p:nvPr/>
        </p:nvSpPr>
        <p:spPr bwMode="auto">
          <a:xfrm>
            <a:off x="1219200" y="3479800"/>
            <a:ext cx="2844800" cy="406400"/>
          </a:xfrm>
          <a:prstGeom prst="rect">
            <a:avLst/>
          </a:prstGeom>
          <a:solidFill>
            <a:srgbClr val="EAEAEA"/>
          </a:solidFill>
          <a:ln w="9525">
            <a:solidFill>
              <a:srgbClr val="CCCC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zh-CN" altLang="en-US" sz="2000" b="1">
                <a:latin typeface="Tahoma" pitchFamily="34" charset="0"/>
                <a:ea typeface="黑体" pitchFamily="49" charset="-122"/>
              </a:rPr>
              <a:t>泰勒</a:t>
            </a:r>
          </a:p>
        </p:txBody>
      </p:sp>
      <p:sp>
        <p:nvSpPr>
          <p:cNvPr id="366597" name="Text Box 5"/>
          <p:cNvSpPr txBox="1">
            <a:spLocks noChangeArrowheads="1"/>
          </p:cNvSpPr>
          <p:nvPr/>
        </p:nvSpPr>
        <p:spPr bwMode="auto">
          <a:xfrm>
            <a:off x="1219200" y="4114800"/>
            <a:ext cx="2844800" cy="406400"/>
          </a:xfrm>
          <a:prstGeom prst="rect">
            <a:avLst/>
          </a:prstGeom>
          <a:solidFill>
            <a:srgbClr val="EAEAEA"/>
          </a:solidFill>
          <a:ln w="9525">
            <a:solidFill>
              <a:srgbClr val="CCCC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zh-CN" altLang="en-US" sz="2000" b="1">
                <a:latin typeface="Tahoma" pitchFamily="34" charset="0"/>
                <a:ea typeface="黑体" pitchFamily="49" charset="-122"/>
              </a:rPr>
              <a:t>科学管理</a:t>
            </a:r>
          </a:p>
        </p:txBody>
      </p:sp>
      <p:sp>
        <p:nvSpPr>
          <p:cNvPr id="366598" name="Text Box 6"/>
          <p:cNvSpPr txBox="1">
            <a:spLocks noChangeArrowheads="1"/>
          </p:cNvSpPr>
          <p:nvPr/>
        </p:nvSpPr>
        <p:spPr bwMode="auto">
          <a:xfrm>
            <a:off x="1219200" y="4749800"/>
            <a:ext cx="2844800" cy="406400"/>
          </a:xfrm>
          <a:prstGeom prst="rect">
            <a:avLst/>
          </a:prstGeom>
          <a:solidFill>
            <a:srgbClr val="EAEAEA"/>
          </a:solidFill>
          <a:ln w="9525">
            <a:solidFill>
              <a:srgbClr val="CCCC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zh-CN" altLang="en-US" sz="2000" b="1">
                <a:latin typeface="Tahoma" pitchFamily="34" charset="0"/>
                <a:ea typeface="黑体" pitchFamily="49" charset="-122"/>
              </a:rPr>
              <a:t>个人效率</a:t>
            </a:r>
          </a:p>
        </p:txBody>
      </p:sp>
      <p:sp>
        <p:nvSpPr>
          <p:cNvPr id="366599" name="Text Box 7"/>
          <p:cNvSpPr txBox="1">
            <a:spLocks noChangeArrowheads="1"/>
          </p:cNvSpPr>
          <p:nvPr/>
        </p:nvSpPr>
        <p:spPr bwMode="auto">
          <a:xfrm>
            <a:off x="7823200" y="4102100"/>
            <a:ext cx="2844800" cy="4064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zh-CN" altLang="en-US" sz="2000" b="1">
                <a:latin typeface="Tahoma" pitchFamily="34" charset="0"/>
                <a:ea typeface="黑体" pitchFamily="49" charset="-122"/>
              </a:rPr>
              <a:t>科层制</a:t>
            </a:r>
          </a:p>
        </p:txBody>
      </p:sp>
      <p:sp>
        <p:nvSpPr>
          <p:cNvPr id="366600" name="Text Box 8"/>
          <p:cNvSpPr txBox="1">
            <a:spLocks noChangeArrowheads="1"/>
          </p:cNvSpPr>
          <p:nvPr/>
        </p:nvSpPr>
        <p:spPr bwMode="auto">
          <a:xfrm>
            <a:off x="4572000" y="2057400"/>
            <a:ext cx="2844800" cy="406400"/>
          </a:xfrm>
          <a:prstGeom prst="rect">
            <a:avLst/>
          </a:prstGeom>
          <a:gradFill rotWithShape="0">
            <a:gsLst>
              <a:gs pos="0">
                <a:srgbClr val="FFCCFF"/>
              </a:gs>
              <a:gs pos="50000">
                <a:srgbClr val="FFFFFF"/>
              </a:gs>
              <a:gs pos="100000">
                <a:srgbClr val="FFCC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zh-CN" altLang="en-US" sz="2000" b="1">
                <a:latin typeface="Tahoma" pitchFamily="34" charset="0"/>
                <a:ea typeface="黑体" pitchFamily="49" charset="-122"/>
              </a:rPr>
              <a:t>古典管理理论</a:t>
            </a:r>
          </a:p>
        </p:txBody>
      </p:sp>
      <p:sp>
        <p:nvSpPr>
          <p:cNvPr id="366601" name="Text Box 9"/>
          <p:cNvSpPr txBox="1">
            <a:spLocks noChangeArrowheads="1"/>
          </p:cNvSpPr>
          <p:nvPr/>
        </p:nvSpPr>
        <p:spPr bwMode="auto">
          <a:xfrm>
            <a:off x="4572000" y="2679700"/>
            <a:ext cx="2844800" cy="4064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zh-CN" altLang="en-US" sz="2000" b="1">
                <a:latin typeface="Tahoma" pitchFamily="34" charset="0"/>
                <a:ea typeface="黑体" pitchFamily="49" charset="-122"/>
              </a:rPr>
              <a:t>经济人假设</a:t>
            </a:r>
          </a:p>
        </p:txBody>
      </p:sp>
      <p:sp>
        <p:nvSpPr>
          <p:cNvPr id="366602" name="Text Box 10"/>
          <p:cNvSpPr txBox="1">
            <a:spLocks noChangeArrowheads="1"/>
          </p:cNvSpPr>
          <p:nvPr/>
        </p:nvSpPr>
        <p:spPr bwMode="auto">
          <a:xfrm>
            <a:off x="4572000" y="3479800"/>
            <a:ext cx="2844800" cy="4064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zh-CN" altLang="en-US" sz="2000" b="1">
                <a:latin typeface="Tahoma" pitchFamily="34" charset="0"/>
                <a:ea typeface="黑体" pitchFamily="49" charset="-122"/>
              </a:rPr>
              <a:t>法约尔</a:t>
            </a:r>
          </a:p>
        </p:txBody>
      </p:sp>
      <p:sp>
        <p:nvSpPr>
          <p:cNvPr id="366603" name="Text Box 11"/>
          <p:cNvSpPr txBox="1">
            <a:spLocks noChangeArrowheads="1"/>
          </p:cNvSpPr>
          <p:nvPr/>
        </p:nvSpPr>
        <p:spPr bwMode="auto">
          <a:xfrm>
            <a:off x="4572000" y="4114800"/>
            <a:ext cx="2844800" cy="4064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zh-CN" altLang="en-US" sz="2000" b="1">
                <a:latin typeface="Tahoma" pitchFamily="34" charset="0"/>
                <a:ea typeface="黑体" pitchFamily="49" charset="-122"/>
              </a:rPr>
              <a:t>组织管理</a:t>
            </a:r>
          </a:p>
        </p:txBody>
      </p:sp>
      <p:sp>
        <p:nvSpPr>
          <p:cNvPr id="366604" name="Text Box 12"/>
          <p:cNvSpPr txBox="1">
            <a:spLocks noChangeArrowheads="1"/>
          </p:cNvSpPr>
          <p:nvPr/>
        </p:nvSpPr>
        <p:spPr bwMode="auto">
          <a:xfrm>
            <a:off x="4572000" y="4737100"/>
            <a:ext cx="2844800" cy="4064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zh-CN" altLang="en-US" sz="2000" b="1">
                <a:latin typeface="Tahoma" pitchFamily="34" charset="0"/>
                <a:ea typeface="黑体" pitchFamily="49" charset="-122"/>
              </a:rPr>
              <a:t>企业组织效率</a:t>
            </a:r>
          </a:p>
        </p:txBody>
      </p:sp>
      <p:sp>
        <p:nvSpPr>
          <p:cNvPr id="366605" name="Text Box 13"/>
          <p:cNvSpPr txBox="1">
            <a:spLocks noChangeArrowheads="1"/>
          </p:cNvSpPr>
          <p:nvPr/>
        </p:nvSpPr>
        <p:spPr bwMode="auto">
          <a:xfrm>
            <a:off x="4572000" y="5613400"/>
            <a:ext cx="2844800" cy="406400"/>
          </a:xfrm>
          <a:prstGeom prst="rect">
            <a:avLst/>
          </a:prstGeom>
          <a:gradFill rotWithShape="0">
            <a:gsLst>
              <a:gs pos="0">
                <a:srgbClr val="FFCCFF"/>
              </a:gs>
              <a:gs pos="50000">
                <a:schemeClr val="bg1"/>
              </a:gs>
              <a:gs pos="100000">
                <a:srgbClr val="FFCC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zh-CN" altLang="en-US" sz="2000" b="1">
                <a:latin typeface="Tahoma" pitchFamily="34" charset="0"/>
                <a:ea typeface="黑体" pitchFamily="49" charset="-122"/>
              </a:rPr>
              <a:t>效率最大化目标</a:t>
            </a:r>
          </a:p>
        </p:txBody>
      </p:sp>
      <p:sp>
        <p:nvSpPr>
          <p:cNvPr id="366606" name="Text Box 14"/>
          <p:cNvSpPr txBox="1">
            <a:spLocks noChangeArrowheads="1"/>
          </p:cNvSpPr>
          <p:nvPr/>
        </p:nvSpPr>
        <p:spPr bwMode="auto">
          <a:xfrm>
            <a:off x="7806267" y="3479800"/>
            <a:ext cx="2844800" cy="4064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zh-CN" altLang="en-US" sz="2000" b="1">
                <a:latin typeface="Tahoma" pitchFamily="34" charset="0"/>
                <a:ea typeface="黑体" pitchFamily="49" charset="-122"/>
              </a:rPr>
              <a:t>韦伯</a:t>
            </a:r>
          </a:p>
        </p:txBody>
      </p:sp>
      <p:sp>
        <p:nvSpPr>
          <p:cNvPr id="366607" name="Text Box 15"/>
          <p:cNvSpPr txBox="1">
            <a:spLocks noChangeArrowheads="1"/>
          </p:cNvSpPr>
          <p:nvPr/>
        </p:nvSpPr>
        <p:spPr bwMode="auto">
          <a:xfrm>
            <a:off x="7823200" y="4737100"/>
            <a:ext cx="2844800" cy="4064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zh-CN" altLang="en-US" sz="2000" b="1">
                <a:latin typeface="Tahoma" pitchFamily="34" charset="0"/>
                <a:ea typeface="黑体" pitchFamily="49" charset="-122"/>
              </a:rPr>
              <a:t>社会组织效率</a:t>
            </a:r>
          </a:p>
        </p:txBody>
      </p:sp>
      <p:sp>
        <p:nvSpPr>
          <p:cNvPr id="366608" name="Line 16"/>
          <p:cNvSpPr>
            <a:spLocks noChangeShapeType="1"/>
          </p:cNvSpPr>
          <p:nvPr/>
        </p:nvSpPr>
        <p:spPr bwMode="auto">
          <a:xfrm>
            <a:off x="2641600" y="3365500"/>
            <a:ext cx="66040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366609" name="Line 17"/>
          <p:cNvSpPr>
            <a:spLocks noChangeShapeType="1"/>
          </p:cNvSpPr>
          <p:nvPr/>
        </p:nvSpPr>
        <p:spPr bwMode="auto">
          <a:xfrm>
            <a:off x="2641600" y="33655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366610" name="Line 18"/>
          <p:cNvSpPr>
            <a:spLocks noChangeShapeType="1"/>
          </p:cNvSpPr>
          <p:nvPr/>
        </p:nvSpPr>
        <p:spPr bwMode="auto">
          <a:xfrm>
            <a:off x="9228667" y="33655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366611" name="Line 19"/>
          <p:cNvSpPr>
            <a:spLocks noChangeShapeType="1"/>
          </p:cNvSpPr>
          <p:nvPr/>
        </p:nvSpPr>
        <p:spPr bwMode="auto">
          <a:xfrm>
            <a:off x="2641600" y="5410200"/>
            <a:ext cx="66040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366612" name="Line 20"/>
          <p:cNvSpPr>
            <a:spLocks noChangeShapeType="1"/>
          </p:cNvSpPr>
          <p:nvPr/>
        </p:nvSpPr>
        <p:spPr bwMode="auto">
          <a:xfrm flipV="1">
            <a:off x="2641600" y="51943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366613" name="Line 21"/>
          <p:cNvSpPr>
            <a:spLocks noChangeShapeType="1"/>
          </p:cNvSpPr>
          <p:nvPr/>
        </p:nvSpPr>
        <p:spPr bwMode="auto">
          <a:xfrm flipV="1">
            <a:off x="9201151" y="51816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366614" name="Line 22"/>
          <p:cNvSpPr>
            <a:spLocks noChangeShapeType="1"/>
          </p:cNvSpPr>
          <p:nvPr/>
        </p:nvSpPr>
        <p:spPr bwMode="auto">
          <a:xfrm>
            <a:off x="2641600" y="39243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366615" name="Line 23"/>
          <p:cNvSpPr>
            <a:spLocks noChangeShapeType="1"/>
          </p:cNvSpPr>
          <p:nvPr/>
        </p:nvSpPr>
        <p:spPr bwMode="auto">
          <a:xfrm>
            <a:off x="2641600" y="45593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366616" name="Line 24"/>
          <p:cNvSpPr>
            <a:spLocks noChangeShapeType="1"/>
          </p:cNvSpPr>
          <p:nvPr/>
        </p:nvSpPr>
        <p:spPr bwMode="auto">
          <a:xfrm>
            <a:off x="5994400" y="39243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366617" name="Line 25"/>
          <p:cNvSpPr>
            <a:spLocks noChangeShapeType="1"/>
          </p:cNvSpPr>
          <p:nvPr/>
        </p:nvSpPr>
        <p:spPr bwMode="auto">
          <a:xfrm>
            <a:off x="5994400" y="45593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366618" name="Line 26"/>
          <p:cNvSpPr>
            <a:spLocks noChangeShapeType="1"/>
          </p:cNvSpPr>
          <p:nvPr/>
        </p:nvSpPr>
        <p:spPr bwMode="auto">
          <a:xfrm>
            <a:off x="9245600" y="39243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366619" name="Line 27"/>
          <p:cNvSpPr>
            <a:spLocks noChangeShapeType="1"/>
          </p:cNvSpPr>
          <p:nvPr/>
        </p:nvSpPr>
        <p:spPr bwMode="auto">
          <a:xfrm>
            <a:off x="9245600" y="45466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366620" name="Line 28"/>
          <p:cNvSpPr>
            <a:spLocks noChangeShapeType="1"/>
          </p:cNvSpPr>
          <p:nvPr/>
        </p:nvSpPr>
        <p:spPr bwMode="auto">
          <a:xfrm>
            <a:off x="5994400" y="25019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366621" name="Line 29"/>
          <p:cNvSpPr>
            <a:spLocks noChangeShapeType="1"/>
          </p:cNvSpPr>
          <p:nvPr/>
        </p:nvSpPr>
        <p:spPr bwMode="auto">
          <a:xfrm>
            <a:off x="5994400" y="31242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366622" name="Line 30"/>
          <p:cNvSpPr>
            <a:spLocks noChangeShapeType="1"/>
          </p:cNvSpPr>
          <p:nvPr/>
        </p:nvSpPr>
        <p:spPr bwMode="auto">
          <a:xfrm>
            <a:off x="6000751" y="5445125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31" name="椭圆 30"/>
          <p:cNvSpPr/>
          <p:nvPr/>
        </p:nvSpPr>
        <p:spPr>
          <a:xfrm>
            <a:off x="4167174" y="3071810"/>
            <a:ext cx="3500462" cy="22860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3" name="燕尾形 2"/>
          <p:cNvSpPr>
            <a:spLocks noChangeArrowheads="1"/>
          </p:cNvSpPr>
          <p:nvPr/>
        </p:nvSpPr>
        <p:spPr bwMode="auto">
          <a:xfrm>
            <a:off x="464693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4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</a:p>
        </p:txBody>
      </p:sp>
      <p:sp>
        <p:nvSpPr>
          <p:cNvPr id="35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</a:p>
        </p:txBody>
      </p:sp>
      <p:sp>
        <p:nvSpPr>
          <p:cNvPr id="36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</a:p>
        </p:txBody>
      </p:sp>
      <p:sp>
        <p:nvSpPr>
          <p:cNvPr id="37" name="Rectangle 4"/>
          <p:cNvSpPr>
            <a:spLocks noChangeArrowheads="1"/>
          </p:cNvSpPr>
          <p:nvPr/>
        </p:nvSpPr>
        <p:spPr bwMode="auto">
          <a:xfrm>
            <a:off x="0" y="1142984"/>
            <a:ext cx="3238500" cy="577850"/>
          </a:xfrm>
          <a:prstGeom prst="rect">
            <a:avLst/>
          </a:prstGeom>
          <a:noFill/>
          <a:ln w="9525">
            <a:solidFill>
              <a:srgbClr val="CCFF33"/>
            </a:solidFill>
            <a:miter lim="800000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33"/>
            </a:extrusionClr>
          </a:sp3d>
        </p:spPr>
        <p:txBody>
          <a:bodyPr>
            <a:flatTx/>
          </a:bodyPr>
          <a:lstStyle>
            <a:lvl1pPr marL="571500" indent="-571500" eaLnBrk="0" hangingPunct="0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840105" indent="-29718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32205" indent="-123825" eaLnBrk="0" hangingPunct="0">
              <a:spcBef>
                <a:spcPct val="20000"/>
              </a:spcBef>
              <a:buClr>
                <a:schemeClr val="tx1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370330" indent="46355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1663700" indent="1651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1209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5781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0353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4925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zh-CN" altLang="en-US" dirty="0" smtClean="0">
                <a:solidFill>
                  <a:srgbClr val="000099"/>
                </a:solidFill>
                <a:effectLst/>
                <a:latin typeface="华文中宋" panose="02010600040101010101" pitchFamily="2" charset="-122"/>
              </a:rPr>
              <a:t>一般管理理论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bldLvl="0" animBg="1"/>
      <p:bldP spid="37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0" y="4714884"/>
            <a:ext cx="21178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en-US" altLang="zh-CN" sz="2400" dirty="0">
                <a:latin typeface="Times New Roman" pitchFamily="18" charset="0"/>
              </a:rPr>
              <a:t> </a:t>
            </a:r>
            <a:r>
              <a:rPr kumimoji="1" lang="zh-CN" altLang="en-US" sz="2400" b="1" i="1" dirty="0">
                <a:latin typeface="Times New Roman" pitchFamily="18" charset="0"/>
              </a:rPr>
              <a:t>管理过程之父</a:t>
            </a:r>
            <a:endParaRPr kumimoji="1" lang="zh-CN" altLang="en-US" sz="2400" dirty="0">
              <a:latin typeface="Times New Roman" pitchFamily="18" charset="0"/>
            </a:endParaRPr>
          </a:p>
        </p:txBody>
      </p:sp>
      <p:pic>
        <p:nvPicPr>
          <p:cNvPr id="5" name="Picture 3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38084" y="2500306"/>
            <a:ext cx="1655762" cy="2060575"/>
          </a:xfrm>
          <a:prstGeom prst="rect">
            <a:avLst/>
          </a:prstGeom>
        </p:spPr>
      </p:pic>
      <p:sp>
        <p:nvSpPr>
          <p:cNvPr id="6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7" name="燕尾形 2"/>
          <p:cNvSpPr>
            <a:spLocks noChangeArrowheads="1"/>
          </p:cNvSpPr>
          <p:nvPr/>
        </p:nvSpPr>
        <p:spPr bwMode="auto">
          <a:xfrm>
            <a:off x="464693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</a:p>
        </p:txBody>
      </p:sp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1142984"/>
            <a:ext cx="3238500" cy="577850"/>
          </a:xfrm>
          <a:prstGeom prst="rect">
            <a:avLst/>
          </a:prstGeom>
          <a:noFill/>
          <a:ln w="9525">
            <a:solidFill>
              <a:srgbClr val="CCFF33"/>
            </a:solidFill>
            <a:miter lim="800000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33"/>
            </a:extrusionClr>
          </a:sp3d>
        </p:spPr>
        <p:txBody>
          <a:bodyPr>
            <a:flatTx/>
          </a:bodyPr>
          <a:lstStyle>
            <a:lvl1pPr marL="571500" indent="-571500" eaLnBrk="0" hangingPunct="0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840105" indent="-29718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32205" indent="-123825" eaLnBrk="0" hangingPunct="0">
              <a:spcBef>
                <a:spcPct val="20000"/>
              </a:spcBef>
              <a:buClr>
                <a:schemeClr val="tx1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370330" indent="46355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1663700" indent="1651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1209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5781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0353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4925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zh-CN" altLang="en-US" dirty="0" smtClean="0">
                <a:solidFill>
                  <a:srgbClr val="000099"/>
                </a:solidFill>
                <a:effectLst/>
                <a:latin typeface="华文中宋" panose="02010600040101010101" pitchFamily="2" charset="-122"/>
              </a:rPr>
              <a:t>法约尔的生平</a:t>
            </a:r>
          </a:p>
        </p:txBody>
      </p:sp>
      <p:sp>
        <p:nvSpPr>
          <p:cNvPr id="12" name="矩形 11"/>
          <p:cNvSpPr/>
          <p:nvPr/>
        </p:nvSpPr>
        <p:spPr>
          <a:xfrm>
            <a:off x="2452662" y="1357299"/>
            <a:ext cx="835824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>
                <a:latin typeface="楷体_GB2312" pitchFamily="49" charset="-122"/>
                <a:ea typeface="楷体_GB2312" pitchFamily="49" charset="-122"/>
              </a:rPr>
              <a:t>        </a:t>
            </a:r>
            <a:r>
              <a:rPr lang="zh-CN" altLang="en-US" sz="2400" dirty="0" smtClean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亨利</a:t>
            </a:r>
            <a:r>
              <a:rPr lang="zh-CN" altLang="en-US" sz="2400" dirty="0" smtClean="0">
                <a:solidFill>
                  <a:srgbClr val="C00000"/>
                </a:solidFill>
                <a:ea typeface="楷体_GB2312" pitchFamily="49" charset="-122"/>
              </a:rPr>
              <a:t>·</a:t>
            </a:r>
            <a:r>
              <a:rPr lang="zh-CN" altLang="en-US" sz="2400" dirty="0" smtClean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法约尔（1841-1925），法国管理学家</a:t>
            </a:r>
            <a:endParaRPr lang="en-US" altLang="zh-CN" sz="2400" dirty="0" smtClean="0">
              <a:solidFill>
                <a:srgbClr val="C00000"/>
              </a:solidFill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        19</a:t>
            </a:r>
            <a:r>
              <a:rPr lang="en-US" sz="2400" dirty="0" smtClean="0">
                <a:solidFill>
                  <a:srgbClr val="C00000"/>
                </a:solidFill>
                <a:ea typeface="楷体_GB2312" pitchFamily="49" charset="-122"/>
              </a:rPr>
              <a:t>——</a:t>
            </a:r>
            <a:r>
              <a:rPr lang="en-US" sz="2400" dirty="0" smtClean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77</a:t>
            </a:r>
            <a:r>
              <a:rPr lang="zh-CN" altLang="en-US" sz="2400" dirty="0" smtClean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岁  工程师 、总管、总工程师、总经理 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        85</a:t>
            </a:r>
            <a:r>
              <a:rPr lang="zh-CN" altLang="en-US" sz="2400" dirty="0" smtClean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岁 比泰勒大</a:t>
            </a:r>
            <a:r>
              <a:rPr lang="en-US" sz="2400" dirty="0" smtClean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16</a:t>
            </a:r>
            <a:r>
              <a:rPr lang="zh-CN" altLang="en-US" sz="2400" dirty="0" smtClean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岁</a:t>
            </a:r>
            <a:endParaRPr lang="en-US" altLang="zh-CN" sz="2400" dirty="0" smtClean="0">
              <a:solidFill>
                <a:srgbClr val="C00000"/>
              </a:solidFill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楷体_GB2312" pitchFamily="49" charset="-122"/>
                <a:ea typeface="楷体_GB2312" pitchFamily="49" charset="-122"/>
              </a:rPr>
              <a:t>1888</a:t>
            </a:r>
            <a:r>
              <a:rPr lang="zh-CN" altLang="en-US" sz="2400" dirty="0" smtClean="0">
                <a:latin typeface="楷体_GB2312" pitchFamily="49" charset="-122"/>
                <a:ea typeface="楷体_GB2312" pitchFamily="49" charset="-122"/>
              </a:rPr>
              <a:t>年，</a:t>
            </a:r>
            <a:r>
              <a:rPr lang="en-US" sz="2400" dirty="0" smtClean="0">
                <a:latin typeface="楷体_GB2312" pitchFamily="49" charset="-122"/>
                <a:ea typeface="楷体_GB2312" pitchFamily="49" charset="-122"/>
              </a:rPr>
              <a:t>46</a:t>
            </a:r>
            <a:r>
              <a:rPr lang="zh-CN" altLang="en-US" sz="2400" dirty="0" smtClean="0">
                <a:latin typeface="楷体_GB2312" pitchFamily="49" charset="-122"/>
                <a:ea typeface="楷体_GB2312" pitchFamily="49" charset="-122"/>
              </a:rPr>
              <a:t>岁的法约尔受命于危难之际，担任了一家采矿冶金公司总经理，对公司进行了大改组。</a:t>
            </a:r>
            <a:r>
              <a:rPr lang="zh-CN" altLang="en-US" sz="2400" b="1" dirty="0" smtClean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凭借自己出色的管理才能把公司从破产的边缘拯救过来</a:t>
            </a:r>
            <a:r>
              <a:rPr lang="zh-CN" altLang="en-US" sz="2400" dirty="0" smtClean="0">
                <a:latin typeface="楷体_GB2312" pitchFamily="49" charset="-122"/>
                <a:ea typeface="楷体_GB2312" pitchFamily="49" charset="-122"/>
              </a:rPr>
              <a:t>。当他</a:t>
            </a:r>
            <a:r>
              <a:rPr lang="en-US" sz="2400" dirty="0" smtClean="0">
                <a:latin typeface="楷体_GB2312" pitchFamily="49" charset="-122"/>
                <a:ea typeface="楷体_GB2312" pitchFamily="49" charset="-122"/>
              </a:rPr>
              <a:t>77</a:t>
            </a:r>
            <a:r>
              <a:rPr lang="zh-CN" altLang="en-US" sz="2400" dirty="0" smtClean="0">
                <a:latin typeface="楷体_GB2312" pitchFamily="49" charset="-122"/>
                <a:ea typeface="楷体_GB2312" pitchFamily="49" charset="-122"/>
              </a:rPr>
              <a:t>岁退休时，这家公司成为一家成功的企业。法约尔也因其光辉业绩而名垂法国工业史。</a:t>
            </a:r>
            <a:endParaRPr lang="en-US" altLang="zh-CN" sz="2400" dirty="0" smtClean="0">
              <a:solidFill>
                <a:schemeClr val="tx2"/>
              </a:solidFill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50000"/>
              </a:lnSpc>
            </a:pPr>
            <a:endParaRPr lang="zh-CN" altLang="en-US" sz="2400" dirty="0" smtClean="0">
              <a:solidFill>
                <a:schemeClr val="tx2"/>
              </a:solidFill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50000"/>
              </a:lnSpc>
            </a:pPr>
            <a:endParaRPr lang="en-US" altLang="zh-CN" sz="2800" dirty="0" smtClean="0">
              <a:latin typeface="楷体_GB2312" pitchFamily="49" charset="-122"/>
              <a:ea typeface="楷体_GB2312" pitchFamily="49" charset="-122"/>
            </a:endParaRP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11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72707"/>
          <p:cNvGrpSpPr>
            <a:grpSpLocks/>
          </p:cNvGrpSpPr>
          <p:nvPr/>
        </p:nvGrpSpPr>
        <p:grpSpPr bwMode="auto">
          <a:xfrm>
            <a:off x="3102011" y="2152650"/>
            <a:ext cx="8137525" cy="4079875"/>
            <a:chOff x="0" y="0"/>
            <a:chExt cx="5126" cy="2570"/>
          </a:xfrm>
        </p:grpSpPr>
        <p:sp>
          <p:nvSpPr>
            <p:cNvPr id="3" name="Text Box 3"/>
            <p:cNvSpPr txBox="1">
              <a:spLocks noChangeArrowheads="1"/>
            </p:cNvSpPr>
            <p:nvPr/>
          </p:nvSpPr>
          <p:spPr bwMode="auto">
            <a:xfrm>
              <a:off x="1089" y="2177"/>
              <a:ext cx="40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dist">
                <a:spcBef>
                  <a:spcPct val="50000"/>
                </a:spcBef>
                <a:buClrTx/>
                <a:buSzTx/>
              </a:pPr>
              <a:r>
                <a:rPr lang="zh-CN" altLang="en-US" sz="1600">
                  <a:latin typeface="Times New Roman" pitchFamily="18" charset="0"/>
                </a:rPr>
                <a:t>技术</a:t>
              </a:r>
            </a:p>
          </p:txBody>
        </p:sp>
        <p:sp>
          <p:nvSpPr>
            <p:cNvPr id="4" name="Line 4"/>
            <p:cNvSpPr>
              <a:spLocks noChangeShapeType="1"/>
            </p:cNvSpPr>
            <p:nvPr/>
          </p:nvSpPr>
          <p:spPr bwMode="auto">
            <a:xfrm>
              <a:off x="1016" y="1311"/>
              <a:ext cx="384" cy="0"/>
            </a:xfrm>
            <a:prstGeom prst="line">
              <a:avLst/>
            </a:prstGeom>
            <a:noFill/>
            <a:ln w="1270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5" name="Line 5"/>
            <p:cNvSpPr>
              <a:spLocks noChangeShapeType="1"/>
            </p:cNvSpPr>
            <p:nvPr/>
          </p:nvSpPr>
          <p:spPr bwMode="auto">
            <a:xfrm flipV="1">
              <a:off x="1448" y="1887"/>
              <a:ext cx="288" cy="288"/>
            </a:xfrm>
            <a:prstGeom prst="line">
              <a:avLst/>
            </a:prstGeom>
            <a:noFill/>
            <a:ln w="1270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 flipH="1" flipV="1">
              <a:off x="2600" y="1887"/>
              <a:ext cx="192" cy="336"/>
            </a:xfrm>
            <a:prstGeom prst="line">
              <a:avLst/>
            </a:prstGeom>
            <a:noFill/>
            <a:ln w="1270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2936" y="1311"/>
              <a:ext cx="384" cy="0"/>
            </a:xfrm>
            <a:prstGeom prst="line">
              <a:avLst/>
            </a:prstGeom>
            <a:noFill/>
            <a:ln w="127000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zh-CN" altLang="en-US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 flipH="1" flipV="1">
              <a:off x="1592" y="351"/>
              <a:ext cx="192" cy="336"/>
            </a:xfrm>
            <a:prstGeom prst="line">
              <a:avLst/>
            </a:prstGeom>
            <a:noFill/>
            <a:ln w="127000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zh-CN" altLang="en-US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 flipV="1">
              <a:off x="2648" y="507"/>
              <a:ext cx="288" cy="288"/>
            </a:xfrm>
            <a:prstGeom prst="line">
              <a:avLst/>
            </a:prstGeom>
            <a:noFill/>
            <a:ln w="127000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zh-CN" altLang="en-US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1541" y="978"/>
              <a:ext cx="1296" cy="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ClrTx/>
                <a:buSzTx/>
              </a:pPr>
              <a:r>
                <a:rPr lang="zh-CN" altLang="en-US">
                  <a:latin typeface="Times New Roman" pitchFamily="18" charset="0"/>
                </a:rPr>
                <a:t>      主管人员的</a:t>
              </a:r>
            </a:p>
            <a:p>
              <a:pPr>
                <a:buClrTx/>
                <a:buSzTx/>
              </a:pPr>
              <a:r>
                <a:rPr lang="zh-CN" altLang="en-US">
                  <a:latin typeface="Times New Roman" pitchFamily="18" charset="0"/>
                </a:rPr>
                <a:t>       一般性活动</a:t>
              </a:r>
            </a:p>
          </p:txBody>
        </p:sp>
        <p:sp>
          <p:nvSpPr>
            <p:cNvPr id="11" name="Oval 11"/>
            <p:cNvSpPr>
              <a:spLocks noChangeArrowheads="1"/>
            </p:cNvSpPr>
            <p:nvPr/>
          </p:nvSpPr>
          <p:spPr bwMode="auto">
            <a:xfrm>
              <a:off x="1493" y="594"/>
              <a:ext cx="1392" cy="1344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zh-CN" altLang="en-US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1180" y="181"/>
              <a:ext cx="42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ClrTx/>
                <a:buSzTx/>
              </a:pPr>
              <a:r>
                <a:rPr lang="zh-CN" altLang="en-US" sz="1600">
                  <a:latin typeface="Times New Roman" pitchFamily="18" charset="0"/>
                </a:rPr>
                <a:t>财务</a:t>
              </a:r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2858" y="226"/>
              <a:ext cx="42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ClrTx/>
                <a:buSzTx/>
              </a:pPr>
              <a:r>
                <a:rPr lang="zh-CN" altLang="en-US" sz="1600">
                  <a:latin typeface="Times New Roman" pitchFamily="18" charset="0"/>
                </a:rPr>
                <a:t>安全</a:t>
              </a:r>
            </a:p>
          </p:txBody>
        </p:sp>
        <p:sp>
          <p:nvSpPr>
            <p:cNvPr id="14" name="Text Box 14"/>
            <p:cNvSpPr txBox="1">
              <a:spLocks noChangeArrowheads="1"/>
            </p:cNvSpPr>
            <p:nvPr/>
          </p:nvSpPr>
          <p:spPr bwMode="auto">
            <a:xfrm>
              <a:off x="635" y="1179"/>
              <a:ext cx="40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ClrTx/>
                <a:buSzTx/>
              </a:pPr>
              <a:r>
                <a:rPr lang="zh-CN" altLang="en-US" sz="1600">
                  <a:latin typeface="Times New Roman" pitchFamily="18" charset="0"/>
                </a:rPr>
                <a:t>商业</a:t>
              </a:r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2812" y="2132"/>
              <a:ext cx="45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dist">
                <a:spcBef>
                  <a:spcPct val="50000"/>
                </a:spcBef>
                <a:buClrTx/>
                <a:buSzTx/>
              </a:pPr>
              <a:r>
                <a:rPr lang="zh-CN" altLang="en-US" sz="1600">
                  <a:latin typeface="Times New Roman" pitchFamily="18" charset="0"/>
                </a:rPr>
                <a:t>管理</a:t>
              </a:r>
            </a:p>
          </p:txBody>
        </p:sp>
        <p:sp>
          <p:nvSpPr>
            <p:cNvPr id="16" name="Text Box 16"/>
            <p:cNvSpPr txBox="1">
              <a:spLocks noChangeArrowheads="1"/>
            </p:cNvSpPr>
            <p:nvPr/>
          </p:nvSpPr>
          <p:spPr bwMode="auto">
            <a:xfrm>
              <a:off x="3402" y="1179"/>
              <a:ext cx="40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ClrTx/>
                <a:buSzTx/>
              </a:pPr>
              <a:r>
                <a:rPr lang="zh-CN" altLang="en-US" sz="1600">
                  <a:latin typeface="Times New Roman" pitchFamily="18" charset="0"/>
                </a:rPr>
                <a:t>会计</a:t>
              </a:r>
            </a:p>
          </p:txBody>
        </p:sp>
        <p:sp>
          <p:nvSpPr>
            <p:cNvPr id="17" name="Text Box 17"/>
            <p:cNvSpPr txBox="1">
              <a:spLocks noChangeArrowheads="1"/>
            </p:cNvSpPr>
            <p:nvPr/>
          </p:nvSpPr>
          <p:spPr bwMode="auto">
            <a:xfrm>
              <a:off x="2359" y="2313"/>
              <a:ext cx="2177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10000"/>
                </a:lnSpc>
                <a:spcBef>
                  <a:spcPct val="0"/>
                </a:spcBef>
                <a:buClrTx/>
                <a:buSzTx/>
              </a:pPr>
              <a:r>
                <a:rPr lang="zh-CN" altLang="en-US" sz="1600">
                  <a:latin typeface="Times New Roman" pitchFamily="18" charset="0"/>
                </a:rPr>
                <a:t>（计划、组织、指挥、协调、控制）</a:t>
              </a:r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590" y="2358"/>
              <a:ext cx="172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ClrTx/>
                <a:buSzTx/>
              </a:pPr>
              <a:r>
                <a:rPr lang="zh-CN" altLang="en-US" sz="1600">
                  <a:latin typeface="宋体" pitchFamily="2" charset="-122"/>
                </a:rPr>
                <a:t>（生产、制造、加工）</a:t>
              </a:r>
            </a:p>
          </p:txBody>
        </p:sp>
        <p:sp>
          <p:nvSpPr>
            <p:cNvPr id="19" name="Text Box 19"/>
            <p:cNvSpPr txBox="1">
              <a:spLocks noChangeArrowheads="1"/>
            </p:cNvSpPr>
            <p:nvPr/>
          </p:nvSpPr>
          <p:spPr bwMode="auto">
            <a:xfrm>
              <a:off x="0" y="1360"/>
              <a:ext cx="131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dist">
                <a:spcBef>
                  <a:spcPct val="50000"/>
                </a:spcBef>
                <a:buClrTx/>
                <a:buSzTx/>
              </a:pPr>
              <a:r>
                <a:rPr lang="zh-CN" altLang="en-US" sz="1600">
                  <a:latin typeface="Verdana" pitchFamily="34" charset="0"/>
                </a:rPr>
                <a:t>（采购、销售、交换）</a:t>
              </a:r>
            </a:p>
          </p:txBody>
        </p:sp>
        <p:sp>
          <p:nvSpPr>
            <p:cNvPr id="20" name="Text Box 20"/>
            <p:cNvSpPr txBox="1">
              <a:spLocks noChangeArrowheads="1"/>
            </p:cNvSpPr>
            <p:nvPr/>
          </p:nvSpPr>
          <p:spPr bwMode="auto">
            <a:xfrm>
              <a:off x="907" y="0"/>
              <a:ext cx="86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ClrTx/>
                <a:buSzTx/>
              </a:pPr>
              <a:r>
                <a:rPr lang="zh-CN" altLang="en-US" sz="1600">
                  <a:latin typeface="Verdana" pitchFamily="34" charset="0"/>
                </a:rPr>
                <a:t>（资本运营）</a:t>
              </a:r>
            </a:p>
          </p:txBody>
        </p:sp>
        <p:sp>
          <p:nvSpPr>
            <p:cNvPr id="21" name="Text Box 21"/>
            <p:cNvSpPr txBox="1">
              <a:spLocks noChangeArrowheads="1"/>
            </p:cNvSpPr>
            <p:nvPr/>
          </p:nvSpPr>
          <p:spPr bwMode="auto">
            <a:xfrm>
              <a:off x="2586" y="45"/>
              <a:ext cx="14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dist">
                <a:spcBef>
                  <a:spcPct val="50000"/>
                </a:spcBef>
                <a:buClrTx/>
                <a:buSzTx/>
              </a:pPr>
              <a:r>
                <a:rPr lang="zh-CN" altLang="en-US" sz="1600">
                  <a:latin typeface="Verdana" pitchFamily="34" charset="0"/>
                </a:rPr>
                <a:t>（财产和人身保护）</a:t>
              </a:r>
            </a:p>
          </p:txBody>
        </p:sp>
        <p:sp>
          <p:nvSpPr>
            <p:cNvPr id="22" name="Text Box 22"/>
            <p:cNvSpPr txBox="1">
              <a:spLocks noChangeArrowheads="1"/>
            </p:cNvSpPr>
            <p:nvPr/>
          </p:nvSpPr>
          <p:spPr bwMode="auto">
            <a:xfrm>
              <a:off x="2858" y="1360"/>
              <a:ext cx="226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</a:pPr>
              <a:r>
                <a:rPr lang="zh-CN" altLang="en-US" sz="1600">
                  <a:latin typeface="Verdana" pitchFamily="34" charset="0"/>
                </a:rPr>
                <a:t>（资产负债表制作、成本核算、统计）</a:t>
              </a:r>
            </a:p>
          </p:txBody>
        </p:sp>
      </p:grpSp>
      <p:sp>
        <p:nvSpPr>
          <p:cNvPr id="23" name="Text Box 24"/>
          <p:cNvSpPr txBox="1">
            <a:spLocks noChangeArrowheads="1"/>
          </p:cNvSpPr>
          <p:nvPr/>
        </p:nvSpPr>
        <p:spPr bwMode="auto">
          <a:xfrm>
            <a:off x="4183034" y="6400800"/>
            <a:ext cx="547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</a:pPr>
            <a:r>
              <a:rPr lang="zh-CN" altLang="en-US" sz="2400">
                <a:latin typeface="Verdana" pitchFamily="34" charset="0"/>
                <a:ea typeface="楷体_GB2312" pitchFamily="49" charset="-122"/>
              </a:rPr>
              <a:t>企业一般性的六项活动图示</a:t>
            </a:r>
          </a:p>
        </p:txBody>
      </p:sp>
      <p:sp>
        <p:nvSpPr>
          <p:cNvPr id="24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5" name="燕尾形 2"/>
          <p:cNvSpPr>
            <a:spLocks noChangeArrowheads="1"/>
          </p:cNvSpPr>
          <p:nvPr/>
        </p:nvSpPr>
        <p:spPr bwMode="auto">
          <a:xfrm>
            <a:off x="464693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</a:p>
        </p:txBody>
      </p:sp>
      <p:sp>
        <p:nvSpPr>
          <p:cNvPr id="28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</a:p>
        </p:txBody>
      </p:sp>
      <p:sp>
        <p:nvSpPr>
          <p:cNvPr id="29" name="Rectangle 4"/>
          <p:cNvSpPr>
            <a:spLocks noChangeArrowheads="1"/>
          </p:cNvSpPr>
          <p:nvPr/>
        </p:nvSpPr>
        <p:spPr bwMode="auto">
          <a:xfrm>
            <a:off x="0" y="1142984"/>
            <a:ext cx="3238500" cy="577850"/>
          </a:xfrm>
          <a:prstGeom prst="rect">
            <a:avLst/>
          </a:prstGeom>
          <a:noFill/>
          <a:ln w="9525">
            <a:solidFill>
              <a:srgbClr val="CCFF33"/>
            </a:solidFill>
            <a:miter lim="800000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33"/>
            </a:extrusionClr>
          </a:sp3d>
        </p:spPr>
        <p:txBody>
          <a:bodyPr>
            <a:flatTx/>
          </a:bodyPr>
          <a:lstStyle>
            <a:lvl1pPr marL="571500" indent="-571500" eaLnBrk="0" hangingPunct="0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840105" indent="-29718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32205" indent="-123825" eaLnBrk="0" hangingPunct="0">
              <a:spcBef>
                <a:spcPct val="20000"/>
              </a:spcBef>
              <a:buClr>
                <a:schemeClr val="tx1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370330" indent="46355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1663700" indent="1651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1209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5781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0353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4925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zh-CN" altLang="en-US" dirty="0" smtClean="0">
                <a:solidFill>
                  <a:srgbClr val="000099"/>
                </a:solidFill>
                <a:effectLst/>
                <a:latin typeface="华文中宋" panose="02010600040101010101" pitchFamily="2" charset="-122"/>
              </a:rPr>
              <a:t>一般管理理论的内容</a:t>
            </a:r>
          </a:p>
        </p:txBody>
      </p:sp>
      <p:sp>
        <p:nvSpPr>
          <p:cNvPr id="30" name="矩形 29"/>
          <p:cNvSpPr/>
          <p:nvPr/>
        </p:nvSpPr>
        <p:spPr>
          <a:xfrm>
            <a:off x="3667108" y="1142984"/>
            <a:ext cx="7399783" cy="5407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buNone/>
            </a:pPr>
            <a:r>
              <a:rPr lang="en-US" altLang="zh-CN" sz="2800" b="1" dirty="0" smtClean="0">
                <a:latin typeface="宋体" pitchFamily="2" charset="-122"/>
              </a:rPr>
              <a:t>1.</a:t>
            </a:r>
            <a:r>
              <a:rPr lang="zh-CN" altLang="en-US" sz="2800" b="1" dirty="0" smtClean="0">
                <a:latin typeface="宋体" pitchFamily="2" charset="-122"/>
              </a:rPr>
              <a:t>经营与管理的概念，企业</a:t>
            </a:r>
            <a:r>
              <a:rPr lang="zh-CN" altLang="en-US" sz="2800" b="1" dirty="0" smtClean="0">
                <a:solidFill>
                  <a:srgbClr val="000000"/>
                </a:solidFill>
                <a:latin typeface="宋体" pitchFamily="2" charset="-122"/>
              </a:rPr>
              <a:t>经营的六项活动：</a:t>
            </a:r>
            <a:endParaRPr lang="zh-CN" altLang="en-US" sz="2800" b="1" dirty="0">
              <a:solidFill>
                <a:srgbClr val="000000"/>
              </a:solidFill>
              <a:latin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ldLvl="0" animBg="1"/>
      <p:bldP spid="29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73732"/>
          <p:cNvGrpSpPr>
            <a:grpSpLocks/>
          </p:cNvGrpSpPr>
          <p:nvPr/>
        </p:nvGrpSpPr>
        <p:grpSpPr bwMode="auto">
          <a:xfrm>
            <a:off x="1927219" y="3141663"/>
            <a:ext cx="3311525" cy="2232025"/>
            <a:chOff x="0" y="0"/>
            <a:chExt cx="2405" cy="1542"/>
          </a:xfrm>
        </p:grpSpPr>
        <p:graphicFrame>
          <p:nvGraphicFramePr>
            <p:cNvPr id="3" name="Object 3"/>
            <p:cNvGraphicFramePr>
              <a:graphicFrameLocks noChangeAspect="1"/>
            </p:cNvGraphicFramePr>
            <p:nvPr/>
          </p:nvGraphicFramePr>
          <p:xfrm>
            <a:off x="0" y="0"/>
            <a:ext cx="2405" cy="1542"/>
          </p:xfrm>
          <a:graphic>
            <a:graphicData uri="http://schemas.openxmlformats.org/presentationml/2006/ole">
              <p:oleObj spid="_x0000_s20482" r:id="rId3" imgW="3709440" imgH="2963520" progId="">
                <p:embed/>
              </p:oleObj>
            </a:graphicData>
          </a:graphic>
        </p:graphicFrame>
        <p:sp>
          <p:nvSpPr>
            <p:cNvPr id="4" name="Text Box 4"/>
            <p:cNvSpPr txBox="1">
              <a:spLocks noChangeArrowheads="1"/>
            </p:cNvSpPr>
            <p:nvPr/>
          </p:nvSpPr>
          <p:spPr bwMode="auto">
            <a:xfrm>
              <a:off x="361" y="234"/>
              <a:ext cx="406" cy="4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</a:pPr>
              <a:r>
                <a:rPr lang="zh-CN" altLang="en-US" sz="1600">
                  <a:solidFill>
                    <a:schemeClr val="bg1"/>
                  </a:solidFill>
                  <a:latin typeface="Times New Roman" pitchFamily="18" charset="0"/>
                </a:rPr>
                <a:t>计划</a:t>
              </a:r>
            </a:p>
          </p:txBody>
        </p:sp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1583" y="234"/>
              <a:ext cx="596" cy="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</a:pPr>
              <a:r>
                <a:rPr lang="zh-CN" altLang="en-US" sz="1600">
                  <a:solidFill>
                    <a:schemeClr val="bg1"/>
                  </a:solidFill>
                  <a:latin typeface="Times New Roman" pitchFamily="18" charset="0"/>
                </a:rPr>
                <a:t>组织</a:t>
              </a:r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042" y="549"/>
              <a:ext cx="351" cy="408"/>
            </a:xfrm>
            <a:prstGeom prst="rect">
              <a:avLst/>
            </a:prstGeom>
            <a:noFill/>
            <a:ln w="9525">
              <a:solidFill>
                <a:srgbClr val="FFFF99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</a:pPr>
              <a:r>
                <a:rPr lang="zh-CN" altLang="en-US" sz="1600">
                  <a:solidFill>
                    <a:schemeClr val="tx2"/>
                  </a:solidFill>
                  <a:latin typeface="Times New Roman" pitchFamily="18" charset="0"/>
                </a:rPr>
                <a:t>指挥</a:t>
              </a:r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361" y="1082"/>
              <a:ext cx="43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</a:pPr>
              <a:r>
                <a:rPr lang="zh-CN" altLang="en-US" sz="1600">
                  <a:solidFill>
                    <a:schemeClr val="tx2"/>
                  </a:solidFill>
                  <a:latin typeface="Times New Roman" pitchFamily="18" charset="0"/>
                </a:rPr>
                <a:t>协调</a:t>
              </a: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1629" y="1082"/>
              <a:ext cx="43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</a:pPr>
              <a:r>
                <a:rPr lang="zh-CN" altLang="en-US" sz="1600">
                  <a:solidFill>
                    <a:schemeClr val="bg1"/>
                  </a:solidFill>
                  <a:latin typeface="Times New Roman" pitchFamily="18" charset="0"/>
                </a:rPr>
                <a:t>控制</a:t>
              </a:r>
            </a:p>
          </p:txBody>
        </p:sp>
      </p:grp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5845206" y="2276475"/>
            <a:ext cx="4608512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  <a:buClrTx/>
              <a:buSzTx/>
            </a:pPr>
            <a:r>
              <a:rPr lang="zh-CN" altLang="en-US" sz="2400" dirty="0">
                <a:latin typeface="楷体_GB2312" pitchFamily="49" charset="-122"/>
                <a:ea typeface="楷体_GB2312" pitchFamily="49" charset="-122"/>
              </a:rPr>
              <a:t>计划：探索未来，制定行动计划</a:t>
            </a:r>
          </a:p>
          <a:p>
            <a:pPr>
              <a:lnSpc>
                <a:spcPct val="120000"/>
              </a:lnSpc>
              <a:spcBef>
                <a:spcPct val="0"/>
              </a:spcBef>
              <a:buClrTx/>
              <a:buSzTx/>
            </a:pPr>
            <a:r>
              <a:rPr lang="zh-CN" altLang="en-US" sz="2400" dirty="0">
                <a:latin typeface="楷体_GB2312" pitchFamily="49" charset="-122"/>
                <a:ea typeface="楷体_GB2312" pitchFamily="49" charset="-122"/>
              </a:rPr>
              <a:t>组织：建立企业物质和社会的双      </a:t>
            </a:r>
          </a:p>
          <a:p>
            <a:pPr>
              <a:lnSpc>
                <a:spcPct val="120000"/>
              </a:lnSpc>
              <a:spcBef>
                <a:spcPct val="0"/>
              </a:spcBef>
              <a:buClrTx/>
              <a:buSzTx/>
            </a:pPr>
            <a:r>
              <a:rPr lang="zh-CN" altLang="en-US" sz="2400" dirty="0">
                <a:latin typeface="楷体_GB2312" pitchFamily="49" charset="-122"/>
                <a:ea typeface="楷体_GB2312" pitchFamily="49" charset="-122"/>
              </a:rPr>
              <a:t>      重结构</a:t>
            </a:r>
          </a:p>
          <a:p>
            <a:pPr>
              <a:lnSpc>
                <a:spcPct val="120000"/>
              </a:lnSpc>
              <a:spcBef>
                <a:spcPct val="0"/>
              </a:spcBef>
              <a:buClrTx/>
              <a:buSzTx/>
            </a:pPr>
            <a:r>
              <a:rPr lang="zh-CN" altLang="en-US" sz="2400" dirty="0">
                <a:latin typeface="楷体_GB2312" pitchFamily="49" charset="-122"/>
                <a:ea typeface="楷体_GB2312" pitchFamily="49" charset="-122"/>
              </a:rPr>
              <a:t>指挥：使人发挥作用</a:t>
            </a:r>
          </a:p>
          <a:p>
            <a:pPr>
              <a:lnSpc>
                <a:spcPct val="120000"/>
              </a:lnSpc>
              <a:spcBef>
                <a:spcPct val="0"/>
              </a:spcBef>
              <a:buClrTx/>
              <a:buSzTx/>
            </a:pPr>
            <a:r>
              <a:rPr lang="zh-CN" altLang="en-US" sz="2400" dirty="0">
                <a:latin typeface="楷体_GB2312" pitchFamily="49" charset="-122"/>
                <a:ea typeface="楷体_GB2312" pitchFamily="49" charset="-122"/>
              </a:rPr>
              <a:t>协调：连接、联合、调动所有的</a:t>
            </a:r>
          </a:p>
          <a:p>
            <a:pPr>
              <a:lnSpc>
                <a:spcPct val="120000"/>
              </a:lnSpc>
              <a:spcBef>
                <a:spcPct val="0"/>
              </a:spcBef>
              <a:buClrTx/>
              <a:buSzTx/>
            </a:pPr>
            <a:r>
              <a:rPr lang="zh-CN" altLang="en-US" sz="2400" dirty="0">
                <a:latin typeface="楷体_GB2312" pitchFamily="49" charset="-122"/>
                <a:ea typeface="楷体_GB2312" pitchFamily="49" charset="-122"/>
              </a:rPr>
              <a:t>      活动及力量    </a:t>
            </a:r>
          </a:p>
          <a:p>
            <a:pPr>
              <a:lnSpc>
                <a:spcPct val="120000"/>
              </a:lnSpc>
              <a:spcBef>
                <a:spcPct val="0"/>
              </a:spcBef>
              <a:buClrTx/>
              <a:buSzTx/>
            </a:pPr>
            <a:r>
              <a:rPr lang="zh-CN" altLang="en-US" sz="2400" dirty="0">
                <a:latin typeface="楷体_GB2312" pitchFamily="49" charset="-122"/>
                <a:ea typeface="楷体_GB2312" pitchFamily="49" charset="-122"/>
              </a:rPr>
              <a:t>控制：注意是否一切已按已制定</a:t>
            </a:r>
          </a:p>
          <a:p>
            <a:pPr>
              <a:lnSpc>
                <a:spcPct val="120000"/>
              </a:lnSpc>
              <a:spcBef>
                <a:spcPct val="0"/>
              </a:spcBef>
              <a:buClrTx/>
              <a:buSzTx/>
            </a:pPr>
            <a:r>
              <a:rPr lang="zh-CN" altLang="en-US" sz="2400" dirty="0">
                <a:latin typeface="楷体_GB2312" pitchFamily="49" charset="-122"/>
                <a:ea typeface="楷体_GB2312" pitchFamily="49" charset="-122"/>
              </a:rPr>
              <a:t>      的规章和下达的命令进行</a:t>
            </a:r>
          </a:p>
          <a:p>
            <a:pPr>
              <a:spcBef>
                <a:spcPct val="50000"/>
              </a:spcBef>
              <a:buClrTx/>
              <a:buSzTx/>
            </a:pPr>
            <a:endParaRPr lang="zh-CN" altLang="en-US" sz="2400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203200" y="152400"/>
            <a:ext cx="10500784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90000"/>
              </a:lnSpc>
            </a:pPr>
            <a:endParaRPr lang="zh-CN" altLang="zh-CN" sz="48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宋体" pitchFamily="2" charset="-122"/>
            </a:endParaRPr>
          </a:p>
        </p:txBody>
      </p:sp>
      <p:sp>
        <p:nvSpPr>
          <p:cNvPr id="11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燕尾形 2"/>
          <p:cNvSpPr>
            <a:spLocks noChangeArrowheads="1"/>
          </p:cNvSpPr>
          <p:nvPr/>
        </p:nvSpPr>
        <p:spPr bwMode="auto">
          <a:xfrm>
            <a:off x="464693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</a:p>
        </p:txBody>
      </p:sp>
      <p:sp>
        <p:nvSpPr>
          <p:cNvPr id="14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</a:p>
        </p:txBody>
      </p:sp>
      <p:sp>
        <p:nvSpPr>
          <p:cNvPr id="15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0" y="1142984"/>
            <a:ext cx="3238500" cy="577850"/>
          </a:xfrm>
          <a:prstGeom prst="rect">
            <a:avLst/>
          </a:prstGeom>
          <a:noFill/>
          <a:ln w="9525">
            <a:solidFill>
              <a:srgbClr val="CCFF33"/>
            </a:solidFill>
            <a:miter lim="800000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33"/>
            </a:extrusionClr>
          </a:sp3d>
        </p:spPr>
        <p:txBody>
          <a:bodyPr>
            <a:flatTx/>
          </a:bodyPr>
          <a:lstStyle>
            <a:lvl1pPr marL="571500" indent="-571500" eaLnBrk="0" hangingPunct="0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840105" indent="-29718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32205" indent="-123825" eaLnBrk="0" hangingPunct="0">
              <a:spcBef>
                <a:spcPct val="20000"/>
              </a:spcBef>
              <a:buClr>
                <a:schemeClr val="tx1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370330" indent="46355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1663700" indent="1651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1209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5781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0353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4925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zh-CN" altLang="en-US" dirty="0" smtClean="0">
                <a:solidFill>
                  <a:srgbClr val="000099"/>
                </a:solidFill>
                <a:effectLst/>
                <a:latin typeface="华文中宋" panose="02010600040101010101" pitchFamily="2" charset="-122"/>
              </a:rPr>
              <a:t>一般管理理论的内容</a:t>
            </a:r>
          </a:p>
        </p:txBody>
      </p:sp>
      <p:sp>
        <p:nvSpPr>
          <p:cNvPr id="17" name="矩形 16"/>
          <p:cNvSpPr/>
          <p:nvPr/>
        </p:nvSpPr>
        <p:spPr>
          <a:xfrm>
            <a:off x="4238612" y="1214422"/>
            <a:ext cx="3793026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Clr>
                <a:srgbClr val="000000"/>
              </a:buClr>
              <a:buNone/>
            </a:pPr>
            <a:r>
              <a:rPr lang="en-US" altLang="zh-CN" sz="2800" b="1" dirty="0" smtClean="0">
                <a:latin typeface="宋体" pitchFamily="2" charset="-122"/>
              </a:rPr>
              <a:t>2.</a:t>
            </a:r>
            <a:r>
              <a:rPr lang="zh-CN" altLang="en-US" sz="2800" b="1" dirty="0" smtClean="0">
                <a:latin typeface="宋体" pitchFamily="2" charset="-122"/>
              </a:rPr>
              <a:t>提出管理的五项职能</a:t>
            </a:r>
            <a:endParaRPr lang="zh-CN" altLang="en-US" sz="2800" b="1" dirty="0">
              <a:latin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ldLvl="0" animBg="1"/>
      <p:bldP spid="16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095736" y="1285860"/>
            <a:ext cx="4429156" cy="500066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altLang="zh-CN" sz="3200" b="1" dirty="0" smtClean="0"/>
              <a:t>3.</a:t>
            </a:r>
            <a:r>
              <a:rPr lang="zh-CN" altLang="en-US" sz="3200" b="1" dirty="0" smtClean="0"/>
              <a:t>管理</a:t>
            </a:r>
            <a:r>
              <a:rPr lang="zh-CN" altLang="en-US" sz="3200" b="1" dirty="0"/>
              <a:t>的</a:t>
            </a:r>
            <a:r>
              <a:rPr lang="en-US" altLang="zh-CN" sz="3200" b="1" dirty="0"/>
              <a:t>14</a:t>
            </a:r>
            <a:r>
              <a:rPr lang="zh-CN" altLang="en-US" sz="3200" b="1" dirty="0"/>
              <a:t>条原则</a:t>
            </a:r>
          </a:p>
        </p:txBody>
      </p:sp>
      <p:sp>
        <p:nvSpPr>
          <p:cNvPr id="4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5" name="燕尾形 2"/>
          <p:cNvSpPr>
            <a:spLocks noChangeArrowheads="1"/>
          </p:cNvSpPr>
          <p:nvPr/>
        </p:nvSpPr>
        <p:spPr bwMode="auto">
          <a:xfrm>
            <a:off x="464693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1142984"/>
            <a:ext cx="3238500" cy="577850"/>
          </a:xfrm>
          <a:prstGeom prst="rect">
            <a:avLst/>
          </a:prstGeom>
          <a:noFill/>
          <a:ln w="9525">
            <a:solidFill>
              <a:srgbClr val="CCFF33"/>
            </a:solidFill>
            <a:miter lim="800000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33"/>
            </a:extrusionClr>
          </a:sp3d>
        </p:spPr>
        <p:txBody>
          <a:bodyPr>
            <a:flatTx/>
          </a:bodyPr>
          <a:lstStyle>
            <a:lvl1pPr marL="571500" indent="-571500" eaLnBrk="0" hangingPunct="0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840105" indent="-29718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32205" indent="-123825" eaLnBrk="0" hangingPunct="0">
              <a:spcBef>
                <a:spcPct val="20000"/>
              </a:spcBef>
              <a:buClr>
                <a:schemeClr val="tx1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370330" indent="46355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1663700" indent="1651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1209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5781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0353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4925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zh-CN" altLang="en-US" dirty="0" smtClean="0">
                <a:solidFill>
                  <a:srgbClr val="000099"/>
                </a:solidFill>
                <a:effectLst/>
                <a:latin typeface="华文中宋" panose="02010600040101010101" pitchFamily="2" charset="-122"/>
              </a:rPr>
              <a:t>一般管理理论的内容</a:t>
            </a: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2309786" y="2718900"/>
            <a:ext cx="2928959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Tx/>
              <a:buSzTx/>
            </a:pPr>
            <a:r>
              <a:rPr lang="en-US" sz="2800" dirty="0">
                <a:latin typeface="楷体_GB2312" pitchFamily="49" charset="-122"/>
                <a:ea typeface="楷体_GB2312" pitchFamily="49" charset="-122"/>
              </a:rPr>
              <a:t>1.</a:t>
            </a:r>
            <a:r>
              <a:rPr lang="zh-CN" altLang="en-US" sz="2800" dirty="0">
                <a:latin typeface="楷体_GB2312" pitchFamily="49" charset="-122"/>
                <a:ea typeface="楷体_GB2312" pitchFamily="49" charset="-122"/>
              </a:rPr>
              <a:t>劳动分工 </a:t>
            </a:r>
          </a:p>
          <a:p>
            <a:pPr>
              <a:spcBef>
                <a:spcPct val="0"/>
              </a:spcBef>
              <a:buClrTx/>
              <a:buSzTx/>
            </a:pPr>
            <a:r>
              <a:rPr lang="en-US" sz="2800" dirty="0">
                <a:latin typeface="楷体_GB2312" pitchFamily="49" charset="-122"/>
                <a:ea typeface="楷体_GB2312" pitchFamily="49" charset="-122"/>
              </a:rPr>
              <a:t>2.</a:t>
            </a:r>
            <a:r>
              <a:rPr lang="zh-CN" altLang="en-US" sz="2800" dirty="0">
                <a:latin typeface="楷体_GB2312" pitchFamily="49" charset="-122"/>
                <a:ea typeface="楷体_GB2312" pitchFamily="49" charset="-122"/>
              </a:rPr>
              <a:t>权力与责任 </a:t>
            </a:r>
          </a:p>
          <a:p>
            <a:pPr>
              <a:spcBef>
                <a:spcPct val="0"/>
              </a:spcBef>
              <a:buClrTx/>
              <a:buSzTx/>
            </a:pPr>
            <a:r>
              <a:rPr lang="en-US" sz="2800" dirty="0">
                <a:latin typeface="楷体_GB2312" pitchFamily="49" charset="-122"/>
                <a:ea typeface="楷体_GB2312" pitchFamily="49" charset="-122"/>
              </a:rPr>
              <a:t>3.</a:t>
            </a:r>
            <a:r>
              <a:rPr lang="zh-CN" altLang="en-US" sz="2800" dirty="0">
                <a:latin typeface="楷体_GB2312" pitchFamily="49" charset="-122"/>
                <a:ea typeface="楷体_GB2312" pitchFamily="49" charset="-122"/>
              </a:rPr>
              <a:t>纪律 </a:t>
            </a:r>
          </a:p>
          <a:p>
            <a:pPr>
              <a:spcBef>
                <a:spcPct val="0"/>
              </a:spcBef>
              <a:buClrTx/>
              <a:buSzTx/>
            </a:pPr>
            <a:r>
              <a:rPr lang="en-US" sz="2800" dirty="0">
                <a:latin typeface="楷体_GB2312" pitchFamily="49" charset="-122"/>
                <a:ea typeface="楷体_GB2312" pitchFamily="49" charset="-122"/>
              </a:rPr>
              <a:t>4.</a:t>
            </a:r>
            <a:r>
              <a:rPr lang="zh-CN" altLang="en-US" sz="2800" dirty="0">
                <a:latin typeface="楷体_GB2312" pitchFamily="49" charset="-122"/>
                <a:ea typeface="楷体_GB2312" pitchFamily="49" charset="-122"/>
              </a:rPr>
              <a:t>统一指挥 </a:t>
            </a:r>
          </a:p>
          <a:p>
            <a:pPr>
              <a:spcBef>
                <a:spcPct val="0"/>
              </a:spcBef>
              <a:buClrTx/>
              <a:buSzTx/>
            </a:pPr>
            <a:r>
              <a:rPr lang="en-US" sz="2800" dirty="0">
                <a:latin typeface="楷体_GB2312" pitchFamily="49" charset="-122"/>
                <a:ea typeface="楷体_GB2312" pitchFamily="49" charset="-122"/>
              </a:rPr>
              <a:t>5.</a:t>
            </a:r>
            <a:r>
              <a:rPr lang="zh-CN" altLang="en-US" sz="2800" dirty="0">
                <a:latin typeface="楷体_GB2312" pitchFamily="49" charset="-122"/>
                <a:ea typeface="楷体_GB2312" pitchFamily="49" charset="-122"/>
              </a:rPr>
              <a:t>统一领导 </a:t>
            </a:r>
          </a:p>
          <a:p>
            <a:pPr>
              <a:spcBef>
                <a:spcPct val="0"/>
              </a:spcBef>
              <a:buClrTx/>
              <a:buSzTx/>
            </a:pPr>
            <a:r>
              <a:rPr lang="en-US" sz="2800" dirty="0">
                <a:latin typeface="楷体_GB2312" pitchFamily="49" charset="-122"/>
                <a:ea typeface="楷体_GB2312" pitchFamily="49" charset="-122"/>
              </a:rPr>
              <a:t>6.</a:t>
            </a:r>
            <a:r>
              <a:rPr lang="zh-CN" altLang="en-US" sz="2800" dirty="0">
                <a:latin typeface="楷体_GB2312" pitchFamily="49" charset="-122"/>
                <a:ea typeface="楷体_GB2312" pitchFamily="49" charset="-122"/>
              </a:rPr>
              <a:t>个人服从集体 </a:t>
            </a:r>
          </a:p>
          <a:p>
            <a:pPr>
              <a:spcBef>
                <a:spcPct val="0"/>
              </a:spcBef>
              <a:buClrTx/>
              <a:buSzTx/>
            </a:pPr>
            <a:r>
              <a:rPr lang="en-US" sz="2800" dirty="0">
                <a:latin typeface="楷体_GB2312" pitchFamily="49" charset="-122"/>
                <a:ea typeface="楷体_GB2312" pitchFamily="49" charset="-122"/>
              </a:rPr>
              <a:t>7.</a:t>
            </a:r>
            <a:r>
              <a:rPr lang="zh-CN" altLang="en-US" sz="2800" dirty="0">
                <a:latin typeface="楷体_GB2312" pitchFamily="49" charset="-122"/>
                <a:ea typeface="楷体_GB2312" pitchFamily="49" charset="-122"/>
              </a:rPr>
              <a:t>报酬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5649925" y="2745960"/>
            <a:ext cx="2446339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Tx/>
              <a:buSzTx/>
            </a:pPr>
            <a:r>
              <a:rPr lang="en-US" sz="2800" dirty="0">
                <a:latin typeface="楷体_GB2312" pitchFamily="49" charset="-122"/>
                <a:ea typeface="楷体_GB2312" pitchFamily="49" charset="-122"/>
              </a:rPr>
              <a:t>8.</a:t>
            </a:r>
            <a:r>
              <a:rPr lang="zh-CN" altLang="en-US" sz="2800" dirty="0">
                <a:latin typeface="楷体_GB2312" pitchFamily="49" charset="-122"/>
                <a:ea typeface="楷体_GB2312" pitchFamily="49" charset="-122"/>
              </a:rPr>
              <a:t>集中 </a:t>
            </a:r>
          </a:p>
          <a:p>
            <a:pPr>
              <a:spcBef>
                <a:spcPct val="0"/>
              </a:spcBef>
              <a:buClrTx/>
              <a:buSzTx/>
            </a:pPr>
            <a:r>
              <a:rPr lang="en-US" sz="2800" dirty="0">
                <a:latin typeface="楷体_GB2312" pitchFamily="49" charset="-122"/>
                <a:ea typeface="楷体_GB2312" pitchFamily="49" charset="-122"/>
              </a:rPr>
              <a:t>9.</a:t>
            </a:r>
            <a:r>
              <a:rPr lang="zh-CN" altLang="en-US" sz="2800" dirty="0">
                <a:latin typeface="楷体_GB2312" pitchFamily="49" charset="-122"/>
                <a:ea typeface="楷体_GB2312" pitchFamily="49" charset="-122"/>
              </a:rPr>
              <a:t>等级链 </a:t>
            </a:r>
          </a:p>
          <a:p>
            <a:pPr>
              <a:spcBef>
                <a:spcPct val="0"/>
              </a:spcBef>
              <a:buClrTx/>
              <a:buSzTx/>
            </a:pPr>
            <a:r>
              <a:rPr lang="en-US" sz="2800" dirty="0">
                <a:latin typeface="楷体_GB2312" pitchFamily="49" charset="-122"/>
                <a:ea typeface="楷体_GB2312" pitchFamily="49" charset="-122"/>
              </a:rPr>
              <a:t>10.</a:t>
            </a:r>
            <a:r>
              <a:rPr lang="zh-CN" altLang="en-US" sz="2800" dirty="0">
                <a:latin typeface="楷体_GB2312" pitchFamily="49" charset="-122"/>
                <a:ea typeface="楷体_GB2312" pitchFamily="49" charset="-122"/>
              </a:rPr>
              <a:t>秩序 </a:t>
            </a:r>
          </a:p>
          <a:p>
            <a:pPr>
              <a:spcBef>
                <a:spcPct val="0"/>
              </a:spcBef>
              <a:buClrTx/>
              <a:buSzTx/>
            </a:pPr>
            <a:r>
              <a:rPr lang="en-US" sz="2800" dirty="0">
                <a:latin typeface="楷体_GB2312" pitchFamily="49" charset="-122"/>
                <a:ea typeface="楷体_GB2312" pitchFamily="49" charset="-122"/>
              </a:rPr>
              <a:t>11.</a:t>
            </a:r>
            <a:r>
              <a:rPr lang="zh-CN" altLang="en-US" sz="2800" dirty="0">
                <a:latin typeface="楷体_GB2312" pitchFamily="49" charset="-122"/>
                <a:ea typeface="楷体_GB2312" pitchFamily="49" charset="-122"/>
              </a:rPr>
              <a:t>公平 </a:t>
            </a:r>
          </a:p>
          <a:p>
            <a:pPr>
              <a:spcBef>
                <a:spcPct val="0"/>
              </a:spcBef>
              <a:buClrTx/>
              <a:buSzTx/>
            </a:pPr>
            <a:r>
              <a:rPr lang="en-US" sz="2800" dirty="0">
                <a:latin typeface="楷体_GB2312" pitchFamily="49" charset="-122"/>
                <a:ea typeface="楷体_GB2312" pitchFamily="49" charset="-122"/>
              </a:rPr>
              <a:t>12.</a:t>
            </a:r>
            <a:r>
              <a:rPr lang="zh-CN" altLang="en-US" sz="2800" dirty="0">
                <a:latin typeface="楷体_GB2312" pitchFamily="49" charset="-122"/>
                <a:ea typeface="楷体_GB2312" pitchFamily="49" charset="-122"/>
              </a:rPr>
              <a:t>稳定 </a:t>
            </a:r>
          </a:p>
          <a:p>
            <a:pPr>
              <a:spcBef>
                <a:spcPct val="0"/>
              </a:spcBef>
              <a:buClrTx/>
              <a:buSzTx/>
            </a:pPr>
            <a:r>
              <a:rPr lang="en-US" sz="2800" dirty="0">
                <a:latin typeface="楷体_GB2312" pitchFamily="49" charset="-122"/>
                <a:ea typeface="楷体_GB2312" pitchFamily="49" charset="-122"/>
              </a:rPr>
              <a:t>13.</a:t>
            </a:r>
            <a:r>
              <a:rPr lang="zh-CN" altLang="en-US" sz="2800" dirty="0">
                <a:latin typeface="楷体_GB2312" pitchFamily="49" charset="-122"/>
                <a:ea typeface="楷体_GB2312" pitchFamily="49" charset="-122"/>
              </a:rPr>
              <a:t>首创精神 </a:t>
            </a:r>
          </a:p>
          <a:p>
            <a:pPr>
              <a:spcBef>
                <a:spcPct val="0"/>
              </a:spcBef>
              <a:buClrTx/>
              <a:buSzTx/>
            </a:pPr>
            <a:r>
              <a:rPr lang="en-US" sz="2800" dirty="0">
                <a:latin typeface="楷体_GB2312" pitchFamily="49" charset="-122"/>
                <a:ea typeface="楷体_GB2312" pitchFamily="49" charset="-122"/>
              </a:rPr>
              <a:t>14.</a:t>
            </a:r>
            <a:r>
              <a:rPr lang="zh-CN" altLang="en-US" sz="2800" dirty="0">
                <a:latin typeface="楷体_GB2312" pitchFamily="49" charset="-122"/>
                <a:ea typeface="楷体_GB2312" pitchFamily="49" charset="-122"/>
              </a:rPr>
              <a:t>士气</a:t>
            </a:r>
          </a:p>
          <a:p>
            <a:pPr>
              <a:spcBef>
                <a:spcPct val="50000"/>
              </a:spcBef>
              <a:buClrTx/>
              <a:buSzTx/>
            </a:pPr>
            <a:endParaRPr lang="zh-CN" altLang="en-US" sz="2800" dirty="0"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13" name="Picture 7" descr="034bh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453586" y="4429132"/>
            <a:ext cx="2380294" cy="2235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9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75780"/>
          <p:cNvGrpSpPr>
            <a:grpSpLocks/>
          </p:cNvGrpSpPr>
          <p:nvPr/>
        </p:nvGrpSpPr>
        <p:grpSpPr bwMode="auto">
          <a:xfrm>
            <a:off x="7996212" y="1585936"/>
            <a:ext cx="3276600" cy="3827463"/>
            <a:chOff x="0" y="0"/>
            <a:chExt cx="3028" cy="320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1609" y="432"/>
              <a:ext cx="1020" cy="2544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6" name="Line 4"/>
            <p:cNvSpPr>
              <a:spLocks noChangeShapeType="1"/>
            </p:cNvSpPr>
            <p:nvPr/>
          </p:nvSpPr>
          <p:spPr bwMode="auto">
            <a:xfrm flipH="1">
              <a:off x="421" y="444"/>
              <a:ext cx="1200" cy="2532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421" y="2988"/>
              <a:ext cx="2232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auto">
            <a:xfrm>
              <a:off x="901" y="1956"/>
              <a:ext cx="1320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1466" y="0"/>
              <a:ext cx="335" cy="4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buClrTx/>
                <a:buSzTx/>
              </a:pPr>
              <a:r>
                <a:rPr lang="en-US" sz="280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2379" y="1715"/>
              <a:ext cx="335" cy="4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buClrTx/>
                <a:buSzTx/>
              </a:pPr>
              <a:r>
                <a:rPr lang="en-US" sz="2800" dirty="0">
                  <a:latin typeface="Times New Roman" pitchFamily="18" charset="0"/>
                </a:rPr>
                <a:t>P</a:t>
              </a: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396" y="1729"/>
              <a:ext cx="338" cy="4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buClrTx/>
                <a:buSzTx/>
              </a:pPr>
              <a:r>
                <a:rPr lang="en-US" sz="2800">
                  <a:latin typeface="Times New Roman" pitchFamily="18" charset="0"/>
                </a:rPr>
                <a:t>F</a:t>
              </a:r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 flipV="1">
              <a:off x="673" y="468"/>
              <a:ext cx="636" cy="1140"/>
            </a:xfrm>
            <a:prstGeom prst="line">
              <a:avLst/>
            </a:prstGeom>
            <a:noFill/>
            <a:ln w="635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 flipH="1" flipV="1">
              <a:off x="1931" y="471"/>
              <a:ext cx="573" cy="1200"/>
            </a:xfrm>
            <a:prstGeom prst="line">
              <a:avLst/>
            </a:prstGeom>
            <a:noFill/>
            <a:ln w="63500">
              <a:solidFill>
                <a:schemeClr val="hlink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zh-CN" altLang="en-US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1045" y="1848"/>
              <a:ext cx="1044" cy="0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0" y="2766"/>
              <a:ext cx="336" cy="4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buClrTx/>
                <a:buSzTx/>
              </a:pPr>
              <a:r>
                <a:rPr lang="en-US" sz="2800">
                  <a:latin typeface="Times New Roman" pitchFamily="18" charset="0"/>
                </a:rPr>
                <a:t>G</a:t>
              </a:r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2692" y="2771"/>
              <a:ext cx="336" cy="4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buClrTx/>
                <a:buSzTx/>
              </a:pPr>
              <a:r>
                <a:rPr lang="en-US" sz="2800">
                  <a:latin typeface="Times New Roman" pitchFamily="18" charset="0"/>
                </a:rPr>
                <a:t>Q</a:t>
              </a:r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 flipV="1">
              <a:off x="230" y="2141"/>
              <a:ext cx="344" cy="628"/>
            </a:xfrm>
            <a:prstGeom prst="line">
              <a:avLst/>
            </a:prstGeom>
            <a:noFill/>
            <a:ln w="635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 flipH="1" flipV="1">
              <a:off x="2530" y="2103"/>
              <a:ext cx="290" cy="688"/>
            </a:xfrm>
            <a:prstGeom prst="line">
              <a:avLst/>
            </a:prstGeom>
            <a:noFill/>
            <a:ln w="63500">
              <a:solidFill>
                <a:schemeClr val="hlink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zh-CN" altLang="en-US">
                <a:latin typeface="楷体_GB2312" pitchFamily="49" charset="-122"/>
                <a:ea typeface="楷体_GB2312" pitchFamily="49" charset="-122"/>
              </a:endParaRPr>
            </a:p>
          </p:txBody>
        </p:sp>
      </p:grp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8716937" y="5475311"/>
            <a:ext cx="22320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Tx/>
              <a:buSzTx/>
            </a:pPr>
            <a:r>
              <a:rPr lang="zh-CN" altLang="en-US" sz="2400">
                <a:latin typeface="楷体_GB2312" pitchFamily="49" charset="-122"/>
                <a:ea typeface="楷体_GB2312" pitchFamily="49" charset="-122"/>
              </a:rPr>
              <a:t>管理跳板原则</a:t>
            </a:r>
            <a:r>
              <a:rPr lang="en-US" sz="2400">
                <a:latin typeface="楷体_GB2312" pitchFamily="49" charset="-122"/>
                <a:ea typeface="楷体_GB2312" pitchFamily="49" charset="-122"/>
              </a:rPr>
              <a:t>Fayol Bridge</a:t>
            </a: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952596" y="2285992"/>
            <a:ext cx="6189665" cy="2529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ct val="0"/>
              </a:spcBef>
              <a:buClrTx/>
              <a:buSzTx/>
            </a:pPr>
            <a:r>
              <a:rPr lang="zh-CN" altLang="en-US" sz="2400" dirty="0" smtClean="0">
                <a:latin typeface="楷体_GB2312" pitchFamily="49" charset="-122"/>
                <a:ea typeface="楷体_GB2312" pitchFamily="49" charset="-122"/>
              </a:rPr>
              <a:t>所谓</a:t>
            </a:r>
            <a:r>
              <a:rPr lang="zh-CN" altLang="en-US" sz="2400" dirty="0">
                <a:latin typeface="楷体_GB2312" pitchFamily="49" charset="-122"/>
                <a:ea typeface="楷体_GB2312" pitchFamily="49" charset="-122"/>
              </a:rPr>
              <a:t>跳板原则，就是允许</a:t>
            </a:r>
            <a:r>
              <a:rPr lang="en-US" sz="2400" dirty="0">
                <a:latin typeface="楷体_GB2312" pitchFamily="49" charset="-122"/>
                <a:ea typeface="楷体_GB2312" pitchFamily="49" charset="-122"/>
              </a:rPr>
              <a:t>F</a:t>
            </a:r>
            <a:r>
              <a:rPr lang="zh-CN" altLang="en-US" sz="2400" dirty="0">
                <a:latin typeface="楷体_GB2312" pitchFamily="49" charset="-122"/>
                <a:ea typeface="楷体_GB2312" pitchFamily="49" charset="-122"/>
              </a:rPr>
              <a:t>和</a:t>
            </a:r>
            <a:r>
              <a:rPr lang="en-US" sz="2400" dirty="0">
                <a:latin typeface="楷体_GB2312" pitchFamily="49" charset="-122"/>
                <a:ea typeface="楷体_GB2312" pitchFamily="49" charset="-122"/>
              </a:rPr>
              <a:t>P</a:t>
            </a:r>
            <a:r>
              <a:rPr lang="zh-CN" altLang="en-US" sz="2400" dirty="0">
                <a:latin typeface="楷体_GB2312" pitchFamily="49" charset="-122"/>
                <a:ea typeface="楷体_GB2312" pitchFamily="49" charset="-122"/>
              </a:rPr>
              <a:t>直接沟通（横向沟通）。但这里有两个前提</a:t>
            </a:r>
            <a:r>
              <a:rPr lang="zh-CN" altLang="en-US" sz="2400" dirty="0" smtClean="0">
                <a:latin typeface="楷体_GB2312" pitchFamily="49" charset="-122"/>
                <a:ea typeface="楷体_GB2312" pitchFamily="49" charset="-122"/>
              </a:rPr>
              <a:t>，</a:t>
            </a:r>
            <a:endParaRPr lang="en-US" altLang="zh-CN" sz="2400" dirty="0" smtClean="0"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Tx/>
            </a:pPr>
            <a:r>
              <a:rPr lang="zh-CN" altLang="en-US" sz="2400" dirty="0" smtClean="0">
                <a:latin typeface="楷体_GB2312" pitchFamily="49" charset="-122"/>
                <a:ea typeface="楷体_GB2312" pitchFamily="49" charset="-122"/>
              </a:rPr>
              <a:t>一</a:t>
            </a:r>
            <a:r>
              <a:rPr lang="zh-CN" altLang="en-US" sz="2400" dirty="0">
                <a:latin typeface="楷体_GB2312" pitchFamily="49" charset="-122"/>
                <a:ea typeface="楷体_GB2312" pitchFamily="49" charset="-122"/>
              </a:rPr>
              <a:t>是</a:t>
            </a:r>
            <a:r>
              <a:rPr lang="en-US" sz="2400" dirty="0">
                <a:latin typeface="楷体_GB2312" pitchFamily="49" charset="-122"/>
                <a:ea typeface="楷体_GB2312" pitchFamily="49" charset="-122"/>
              </a:rPr>
              <a:t>F</a:t>
            </a:r>
            <a:r>
              <a:rPr lang="zh-CN" altLang="en-US" sz="2400" dirty="0">
                <a:latin typeface="楷体_GB2312" pitchFamily="49" charset="-122"/>
                <a:ea typeface="楷体_GB2312" pitchFamily="49" charset="-122"/>
              </a:rPr>
              <a:t>和</a:t>
            </a:r>
            <a:r>
              <a:rPr lang="en-US" sz="2400" dirty="0">
                <a:latin typeface="楷体_GB2312" pitchFamily="49" charset="-122"/>
                <a:ea typeface="楷体_GB2312" pitchFamily="49" charset="-122"/>
              </a:rPr>
              <a:t>P</a:t>
            </a:r>
            <a:r>
              <a:rPr lang="zh-CN" altLang="en-US" sz="2400" dirty="0">
                <a:latin typeface="楷体_GB2312" pitchFamily="49" charset="-122"/>
                <a:ea typeface="楷体_GB2312" pitchFamily="49" charset="-122"/>
              </a:rPr>
              <a:t>都要得到上级的授权</a:t>
            </a:r>
            <a:r>
              <a:rPr lang="zh-CN" altLang="en-US" sz="2400" dirty="0" smtClean="0">
                <a:latin typeface="楷体_GB2312" pitchFamily="49" charset="-122"/>
                <a:ea typeface="楷体_GB2312" pitchFamily="49" charset="-122"/>
              </a:rPr>
              <a:t>，</a:t>
            </a:r>
            <a:endParaRPr lang="en-US" altLang="zh-CN" sz="2400" dirty="0" smtClean="0"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Tx/>
            </a:pPr>
            <a:r>
              <a:rPr lang="zh-CN" altLang="en-US" sz="2400" dirty="0" smtClean="0">
                <a:latin typeface="楷体_GB2312" pitchFamily="49" charset="-122"/>
                <a:ea typeface="楷体_GB2312" pitchFamily="49" charset="-122"/>
              </a:rPr>
              <a:t>二</a:t>
            </a:r>
            <a:r>
              <a:rPr lang="zh-CN" altLang="en-US" sz="2400" dirty="0">
                <a:latin typeface="楷体_GB2312" pitchFamily="49" charset="-122"/>
                <a:ea typeface="楷体_GB2312" pitchFamily="49" charset="-122"/>
              </a:rPr>
              <a:t>是事后要向上级汇报</a:t>
            </a:r>
            <a:r>
              <a:rPr lang="zh-CN" altLang="en-US" sz="2400" dirty="0" smtClean="0">
                <a:latin typeface="楷体_GB2312" pitchFamily="49" charset="-122"/>
                <a:ea typeface="楷体_GB2312" pitchFamily="49" charset="-122"/>
              </a:rPr>
              <a:t>。</a:t>
            </a:r>
            <a:endParaRPr lang="en-US" altLang="zh-CN" sz="2400" dirty="0" smtClean="0"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Tx/>
            </a:pPr>
            <a:r>
              <a:rPr lang="zh-CN" altLang="en-US" sz="2400" dirty="0" smtClean="0">
                <a:latin typeface="楷体_GB2312" pitchFamily="49" charset="-122"/>
                <a:ea typeface="楷体_GB2312" pitchFamily="49" charset="-122"/>
              </a:rPr>
              <a:t>这样</a:t>
            </a:r>
            <a:r>
              <a:rPr lang="zh-CN" altLang="en-US" sz="2400" dirty="0">
                <a:latin typeface="楷体_GB2312" pitchFamily="49" charset="-122"/>
                <a:ea typeface="楷体_GB2312" pitchFamily="49" charset="-122"/>
              </a:rPr>
              <a:t>既维护了组织的统一指挥，又大大提高了组织的工作效率。</a:t>
            </a:r>
          </a:p>
        </p:txBody>
      </p:sp>
      <p:sp>
        <p:nvSpPr>
          <p:cNvPr id="21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095736" y="1285860"/>
            <a:ext cx="4429156" cy="500066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zh-CN" altLang="en-US" sz="3200" b="1" dirty="0" smtClean="0"/>
              <a:t>跳板原则</a:t>
            </a:r>
            <a:endParaRPr lang="zh-CN" altLang="en-US" sz="3200" b="1" dirty="0"/>
          </a:p>
        </p:txBody>
      </p:sp>
      <p:sp>
        <p:nvSpPr>
          <p:cNvPr id="22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3" name="燕尾形 2"/>
          <p:cNvSpPr>
            <a:spLocks noChangeArrowheads="1"/>
          </p:cNvSpPr>
          <p:nvPr/>
        </p:nvSpPr>
        <p:spPr bwMode="auto">
          <a:xfrm>
            <a:off x="464693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</a:p>
        </p:txBody>
      </p:sp>
      <p:sp>
        <p:nvSpPr>
          <p:cNvPr id="26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1142984"/>
            <a:ext cx="3238500" cy="577850"/>
          </a:xfrm>
          <a:prstGeom prst="rect">
            <a:avLst/>
          </a:prstGeom>
          <a:noFill/>
          <a:ln w="9525">
            <a:solidFill>
              <a:srgbClr val="CCFF33"/>
            </a:solidFill>
            <a:miter lim="800000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33"/>
            </a:extrusionClr>
          </a:sp3d>
        </p:spPr>
        <p:txBody>
          <a:bodyPr>
            <a:flatTx/>
          </a:bodyPr>
          <a:lstStyle>
            <a:lvl1pPr marL="571500" indent="-571500" eaLnBrk="0" hangingPunct="0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840105" indent="-29718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32205" indent="-123825" eaLnBrk="0" hangingPunct="0">
              <a:spcBef>
                <a:spcPct val="20000"/>
              </a:spcBef>
              <a:buClr>
                <a:schemeClr val="tx1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370330" indent="46355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1663700" indent="1651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1209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5781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0353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4925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zh-CN" altLang="en-US" dirty="0" smtClean="0">
                <a:solidFill>
                  <a:srgbClr val="000099"/>
                </a:solidFill>
                <a:effectLst/>
                <a:latin typeface="华文中宋" panose="02010600040101010101" pitchFamily="2" charset="-122"/>
              </a:rPr>
              <a:t>一般管理理论的内容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ldLvl="0" animBg="1"/>
      <p:bldP spid="27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1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1452530" y="2143116"/>
            <a:ext cx="8118492" cy="4152912"/>
          </a:xfrm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150000"/>
              </a:lnSpc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、贡献</a:t>
            </a:r>
            <a:endParaRPr lang="en-US" altLang="zh-CN" sz="2400" b="1" dirty="0" smtClean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zh-CN" altLang="en-US" sz="2400" b="1" dirty="0" smtClean="0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sz="2400" b="1" dirty="0" smtClean="0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2400" b="1" dirty="0" smtClean="0">
                <a:latin typeface="楷体_GB2312" pitchFamily="49" charset="-122"/>
                <a:ea typeface="楷体_GB2312" pitchFamily="49" charset="-122"/>
              </a:rPr>
              <a:t>）理论内容更具普遍性</a:t>
            </a:r>
            <a:r>
              <a:rPr lang="en-US" sz="2400" b="1" dirty="0" smtClean="0">
                <a:latin typeface="楷体_GB2312" pitchFamily="49" charset="-122"/>
                <a:ea typeface="楷体_GB2312" pitchFamily="49" charset="-122"/>
              </a:rPr>
              <a:t>.</a:t>
            </a:r>
          </a:p>
          <a:p>
            <a:pPr eaLnBrk="1" hangingPunct="1">
              <a:lnSpc>
                <a:spcPct val="150000"/>
              </a:lnSpc>
              <a:buNone/>
            </a:pPr>
            <a:r>
              <a:rPr lang="zh-CN" altLang="en-US" sz="2400" b="1" dirty="0" smtClean="0">
                <a:ea typeface="楷体_GB2312" pitchFamily="49" charset="-122"/>
              </a:rPr>
              <a:t>（</a:t>
            </a:r>
            <a:r>
              <a:rPr lang="en-US" sz="2400" b="1" dirty="0" smtClean="0">
                <a:ea typeface="楷体_GB2312" pitchFamily="49" charset="-122"/>
              </a:rPr>
              <a:t>2</a:t>
            </a:r>
            <a:r>
              <a:rPr lang="zh-CN" altLang="en-US" sz="2400" b="1" dirty="0" smtClean="0">
                <a:ea typeface="楷体_GB2312" pitchFamily="49" charset="-122"/>
              </a:rPr>
              <a:t>）</a:t>
            </a:r>
            <a:r>
              <a:rPr lang="zh-CN" altLang="en-US" sz="2400" b="1" dirty="0" smtClean="0">
                <a:latin typeface="楷体_GB2312" pitchFamily="49" charset="-122"/>
                <a:ea typeface="楷体_GB2312" pitchFamily="49" charset="-122"/>
              </a:rPr>
              <a:t>理论体系更加清晰。</a:t>
            </a:r>
            <a:endParaRPr lang="en-US" altLang="zh-CN" sz="2400" b="1" dirty="0" smtClean="0"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ClrTx/>
              <a:buSzTx/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、缺陷</a:t>
            </a:r>
            <a:endParaRPr lang="en-US" altLang="zh-CN" sz="2400" b="1" dirty="0" smtClean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ClrTx/>
              <a:buSzTx/>
              <a:buNone/>
            </a:pPr>
            <a:r>
              <a:rPr lang="zh-CN" altLang="en-US" sz="2400" b="1" dirty="0" smtClean="0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sz="2400" b="1" dirty="0" smtClean="0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2400" b="1" dirty="0" smtClean="0">
                <a:latin typeface="楷体_GB2312" pitchFamily="49" charset="-122"/>
                <a:ea typeface="楷体_GB2312" pitchFamily="49" charset="-122"/>
              </a:rPr>
              <a:t>）管理基本原则过于僵化，难以全面落实。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None/>
            </a:pPr>
            <a:r>
              <a:rPr lang="zh-CN" altLang="en-US" sz="2400" b="1" dirty="0" smtClean="0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sz="2400" b="1" dirty="0" smtClean="0"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2400" b="1" dirty="0" smtClean="0">
                <a:latin typeface="楷体_GB2312" pitchFamily="49" charset="-122"/>
                <a:ea typeface="楷体_GB2312" pitchFamily="49" charset="-122"/>
              </a:rPr>
              <a:t>）人性假设是</a:t>
            </a:r>
            <a:r>
              <a:rPr lang="zh-CN" altLang="en-US" sz="2400" b="1" dirty="0" smtClean="0">
                <a:ea typeface="楷体_GB2312" pitchFamily="49" charset="-122"/>
              </a:rPr>
              <a:t>“</a:t>
            </a:r>
            <a:r>
              <a:rPr lang="zh-CN" altLang="en-US" sz="2400" b="1" dirty="0" smtClean="0">
                <a:latin typeface="楷体_GB2312" pitchFamily="49" charset="-122"/>
                <a:ea typeface="楷体_GB2312" pitchFamily="49" charset="-122"/>
              </a:rPr>
              <a:t>经济人</a:t>
            </a:r>
            <a:r>
              <a:rPr lang="zh-CN" altLang="en-US" sz="2400" b="1" dirty="0" smtClean="0">
                <a:ea typeface="楷体_GB2312" pitchFamily="49" charset="-122"/>
              </a:rPr>
              <a:t>”</a:t>
            </a:r>
            <a:r>
              <a:rPr lang="zh-CN" altLang="en-US" sz="2400" b="1" dirty="0" smtClean="0">
                <a:latin typeface="楷体_GB2312" pitchFamily="49" charset="-122"/>
                <a:ea typeface="楷体_GB2312" pitchFamily="49" charset="-122"/>
              </a:rPr>
              <a:t>。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None/>
            </a:pPr>
            <a:endParaRPr lang="zh-CN" altLang="en-US" sz="2400" b="1" dirty="0" smtClean="0">
              <a:latin typeface="楷体_GB2312" pitchFamily="49" charset="-122"/>
              <a:ea typeface="楷体_GB2312" pitchFamily="49" charset="-122"/>
            </a:endParaRPr>
          </a:p>
          <a:p>
            <a:pPr>
              <a:buFont typeface="Wingdings" pitchFamily="2" charset="2"/>
              <a:buNone/>
            </a:pPr>
            <a:endParaRPr lang="en-US" altLang="zh-CN" b="1" dirty="0">
              <a:latin typeface="长城细圆体" pitchFamily="1" charset="-122"/>
              <a:ea typeface="长城细圆体" pitchFamily="1" charset="-122"/>
            </a:endParaRPr>
          </a:p>
        </p:txBody>
      </p:sp>
      <p:pic>
        <p:nvPicPr>
          <p:cNvPr id="252934" name="Picture 6" descr="BD06626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39206" y="1000108"/>
            <a:ext cx="3251200" cy="1709738"/>
          </a:xfrm>
          <a:prstGeom prst="rect">
            <a:avLst/>
          </a:prstGeom>
          <a:noFill/>
        </p:spPr>
      </p:pic>
      <p:sp>
        <p:nvSpPr>
          <p:cNvPr id="5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6" name="燕尾形 2"/>
          <p:cNvSpPr>
            <a:spLocks noChangeArrowheads="1"/>
          </p:cNvSpPr>
          <p:nvPr/>
        </p:nvSpPr>
        <p:spPr bwMode="auto">
          <a:xfrm>
            <a:off x="464693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</a:p>
        </p:txBody>
      </p:sp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1142984"/>
            <a:ext cx="3238500" cy="577850"/>
          </a:xfrm>
          <a:prstGeom prst="rect">
            <a:avLst/>
          </a:prstGeom>
          <a:noFill/>
          <a:ln w="9525">
            <a:solidFill>
              <a:srgbClr val="CCFF33"/>
            </a:solidFill>
            <a:miter lim="800000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33"/>
            </a:extrusionClr>
          </a:sp3d>
        </p:spPr>
        <p:txBody>
          <a:bodyPr>
            <a:flatTx/>
          </a:bodyPr>
          <a:lstStyle>
            <a:lvl1pPr marL="571500" indent="-571500" eaLnBrk="0" hangingPunct="0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840105" indent="-29718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32205" indent="-123825" eaLnBrk="0" hangingPunct="0">
              <a:spcBef>
                <a:spcPct val="20000"/>
              </a:spcBef>
              <a:buClr>
                <a:schemeClr val="tx1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370330" indent="46355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1663700" indent="1651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1209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5781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0353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4925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zh-CN" altLang="en-US" dirty="0" smtClean="0">
                <a:solidFill>
                  <a:srgbClr val="000099"/>
                </a:solidFill>
                <a:effectLst/>
                <a:latin typeface="华文中宋" panose="02010600040101010101" pitchFamily="2" charset="-122"/>
              </a:rPr>
              <a:t>一般管理理论的评价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0" grpId="0" build="p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|0.6|0.6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主题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596</Words>
  <Application>WPS 演示</Application>
  <PresentationFormat>自定义</PresentationFormat>
  <Paragraphs>131</Paragraphs>
  <Slides>11</Slides>
  <Notes>4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0</vt:i4>
      </vt:variant>
      <vt:variant>
        <vt:lpstr>幻灯片标题</vt:lpstr>
      </vt:variant>
      <vt:variant>
        <vt:i4>11</vt:i4>
      </vt:variant>
    </vt:vector>
  </HeadingPairs>
  <TitlesOfParts>
    <vt:vector size="12" baseType="lpstr">
      <vt:lpstr>Office 主题</vt:lpstr>
      <vt:lpstr>幻灯片 1</vt:lpstr>
      <vt:lpstr>幻灯片 2</vt:lpstr>
      <vt:lpstr>古典管理理论（1543-1915）</vt:lpstr>
      <vt:lpstr>幻灯片 4</vt:lpstr>
      <vt:lpstr>幻灯片 5</vt:lpstr>
      <vt:lpstr>幻灯片 6</vt:lpstr>
      <vt:lpstr>3.管理的14条原则</vt:lpstr>
      <vt:lpstr>跳板原则</vt:lpstr>
      <vt:lpstr>幻灯片 9</vt:lpstr>
      <vt:lpstr>幻灯片 10</vt:lpstr>
      <vt:lpstr>幻灯片 11</vt:lpstr>
    </vt:vector>
  </TitlesOfParts>
  <Manager>hl81829782</Manager>
  <Company>hl81829782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</dc:title>
  <dc:creator>Administrator</dc:creator>
  <cp:lastModifiedBy>dreamsummit</cp:lastModifiedBy>
  <cp:revision>1867</cp:revision>
  <dcterms:created xsi:type="dcterms:W3CDTF">2016-01-13T14:39:00Z</dcterms:created>
  <dcterms:modified xsi:type="dcterms:W3CDTF">2017-11-21T09:32:55Z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2052-10.1.0.6929</vt:lpwstr>
  </property>
</Properties>
</file>