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60" r:id="rId2"/>
    <p:sldId id="307" r:id="rId3"/>
    <p:sldId id="427" r:id="rId4"/>
    <p:sldId id="428" r:id="rId5"/>
    <p:sldId id="430" r:id="rId6"/>
    <p:sldId id="431" r:id="rId7"/>
    <p:sldId id="434" r:id="rId8"/>
    <p:sldId id="436" r:id="rId9"/>
    <p:sldId id="441" r:id="rId10"/>
    <p:sldId id="437" r:id="rId11"/>
    <p:sldId id="438" r:id="rId12"/>
    <p:sldId id="439" r:id="rId13"/>
    <p:sldId id="440" r:id="rId14"/>
    <p:sldId id="424" r:id="rId15"/>
    <p:sldId id="418"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78CE"/>
    <a:srgbClr val="0848AF"/>
    <a:srgbClr val="FF8500"/>
    <a:srgbClr val="CD1F06"/>
    <a:srgbClr val="CB1003"/>
    <a:srgbClr val="A50021"/>
    <a:srgbClr val="08489B"/>
    <a:srgbClr val="0546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63" autoAdjust="0"/>
    <p:restoredTop sz="94660"/>
  </p:normalViewPr>
  <p:slideViewPr>
    <p:cSldViewPr>
      <p:cViewPr>
        <p:scale>
          <a:sx n="66" d="100"/>
          <a:sy n="66" d="100"/>
        </p:scale>
        <p:origin x="-426" y="-150"/>
      </p:cViewPr>
      <p:guideLst>
        <p:guide orient="horz" pos="2069"/>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580" y="-78"/>
      </p:cViewPr>
      <p:guideLst>
        <p:guide orient="horz" pos="27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F4DFFCEE-9117-4569-827D-343A93DDD2D6}" type="datetimeFigureOut">
              <a:rPr lang="zh-CN" altLang="en-US"/>
              <a:pPr>
                <a:defRPr/>
              </a:pPr>
              <a:t>2017/11/21 Tuesday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4B9CFCD2-35DB-4E6F-9B70-D2EE67D0E5A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10D532F7-9EE9-4116-8F06-B3E96FF78C30}" type="datetimeFigureOut">
              <a:rPr lang="zh-CN" altLang="en-US"/>
              <a:pPr>
                <a:defRPr/>
              </a:pPr>
              <a:t>2017/11/21 Tuesday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A069CC9D-01D8-4B68-87F0-663CB8538CB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ln>
        </p:spPr>
      </p:sp>
      <p:sp>
        <p:nvSpPr>
          <p:cNvPr id="6146"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3" name="图片 62"/>
          <p:cNvPicPr>
            <a:picLocks noChangeAspect="1"/>
          </p:cNvPicPr>
          <p:nvPr userDrawn="1"/>
        </p:nvPicPr>
        <p:blipFill>
          <a:blip r:embed="rId2">
            <a:lum bright="6000"/>
          </a:blip>
          <a:srcRect t="86078"/>
          <a:stretch>
            <a:fillRect/>
          </a:stretch>
        </p:blipFill>
        <p:spPr bwMode="auto">
          <a:xfrm>
            <a:off x="0" y="6092825"/>
            <a:ext cx="12190413" cy="7651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4"/>
          <p:cNvSpPr>
            <a:spLocks noGrp="1"/>
          </p:cNvSpPr>
          <p:nvPr>
            <p:ph type="dt" sz="half" idx="10"/>
          </p:nvPr>
        </p:nvSpPr>
        <p:spPr>
          <a:xfrm>
            <a:off x="431801" y="6381750"/>
            <a:ext cx="3052233" cy="476250"/>
          </a:xfrm>
          <a:prstGeom prst="rect">
            <a:avLst/>
          </a:prstGeom>
          <a:ln/>
        </p:spPr>
        <p:txBody>
          <a:bodyPr/>
          <a:lstStyle>
            <a:lvl1pPr>
              <a:defRPr/>
            </a:lvl1pPr>
          </a:lstStyle>
          <a:p>
            <a:fld id="{BB962C8B-B14F-4D97-AF65-F5344CB8AC3E}" type="datetime1">
              <a:rPr lang="zh-CN" altLang="en-US"/>
              <a:pPr/>
              <a:t>2017/11/21 Tuesday</a:t>
            </a:fld>
            <a:endParaRPr lang="zh-CN" altLang="en-US"/>
          </a:p>
        </p:txBody>
      </p:sp>
      <p:sp>
        <p:nvSpPr>
          <p:cNvPr id="3" name="Rectangle 5"/>
          <p:cNvSpPr>
            <a:spLocks noGrp="1"/>
          </p:cNvSpPr>
          <p:nvPr>
            <p:ph type="ftr" sz="quarter" idx="11"/>
          </p:nvPr>
        </p:nvSpPr>
        <p:spPr>
          <a:xfrm>
            <a:off x="4176184" y="6381750"/>
            <a:ext cx="3860800" cy="476250"/>
          </a:xfrm>
          <a:prstGeom prst="rect">
            <a:avLst/>
          </a:prstGeom>
          <a:ln/>
        </p:spPr>
        <p:txBody>
          <a:bodyPr/>
          <a:lstStyle>
            <a:lvl1pPr>
              <a:defRPr/>
            </a:lvl1pPr>
          </a:lstStyle>
          <a:p>
            <a:r>
              <a:rPr lang="zh-CN" altLang="en-US"/>
              <a:t>管理学02----高晓勤</a:t>
            </a:r>
            <a:endParaRPr lang="en-US" altLang="x-none"/>
          </a:p>
        </p:txBody>
      </p:sp>
      <p:sp>
        <p:nvSpPr>
          <p:cNvPr id="4" name="Rectangle 6"/>
          <p:cNvSpPr>
            <a:spLocks noGrp="1"/>
          </p:cNvSpPr>
          <p:nvPr>
            <p:ph type="sldNum" sz="quarter" idx="12"/>
          </p:nvPr>
        </p:nvSpPr>
        <p:spPr>
          <a:xfrm>
            <a:off x="8784168" y="6381750"/>
            <a:ext cx="3052233" cy="476250"/>
          </a:xfrm>
          <a:prstGeom prst="rect">
            <a:avLst/>
          </a:prstGeom>
          <a:ln/>
        </p:spPr>
        <p:txBody>
          <a:bodyPr/>
          <a:lstStyle>
            <a:lvl1pPr>
              <a:defRPr/>
            </a:lvl1pPr>
          </a:lstStyle>
          <a:p>
            <a:fld id="{B39AD9A9-5EF1-40F1-9188-1B4F0E205211}" type="slidenum">
              <a:rPr lang="zh-CN" altLang="en-US"/>
              <a:pPr/>
              <a:t>‹#›</a:t>
            </a:fld>
            <a:endParaRPr lang="zh-CN" alt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dabaoku.com/gif/renwu/045/web/033bg.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dabaoku.com/gif/renwu/043/web/010j.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abaoku.com/gif/renwu/043/web/133fc.htm"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矩形 1"/>
          <p:cNvSpPr>
            <a:spLocks noChangeArrowheads="1"/>
          </p:cNvSpPr>
          <p:nvPr/>
        </p:nvSpPr>
        <p:spPr bwMode="auto">
          <a:xfrm>
            <a:off x="1539875" y="976313"/>
            <a:ext cx="2141538" cy="741362"/>
          </a:xfrm>
          <a:prstGeom prst="rect">
            <a:avLst/>
          </a:prstGeom>
          <a:solidFill>
            <a:srgbClr val="0848AF"/>
          </a:solidFill>
          <a:ln w="25400" algn="ctr">
            <a:noFill/>
            <a:miter lim="800000"/>
          </a:ln>
        </p:spPr>
        <p:txBody>
          <a:bodyPr anchor="ctr"/>
          <a:lstStyle/>
          <a:p>
            <a:pPr algn="ctr"/>
            <a:endParaRPr lang="zh-CN" altLang="en-US">
              <a:solidFill>
                <a:srgbClr val="FFFFFF"/>
              </a:solidFill>
            </a:endParaRPr>
          </a:p>
        </p:txBody>
      </p:sp>
      <p:pic>
        <p:nvPicPr>
          <p:cNvPr id="6169" name="Picture 23" descr="111"/>
          <p:cNvPicPr>
            <a:picLocks noChangeAspect="1" noChangeArrowheads="1"/>
          </p:cNvPicPr>
          <p:nvPr/>
        </p:nvPicPr>
        <p:blipFill>
          <a:blip r:embed="rId3"/>
          <a:srcRect/>
          <a:stretch>
            <a:fillRect/>
          </a:stretch>
        </p:blipFill>
        <p:spPr bwMode="auto">
          <a:xfrm>
            <a:off x="0" y="1809750"/>
            <a:ext cx="6921500" cy="4859338"/>
          </a:xfrm>
          <a:prstGeom prst="rect">
            <a:avLst/>
          </a:prstGeom>
          <a:noFill/>
          <a:ln w="9525">
            <a:noFill/>
            <a:miter lim="800000"/>
            <a:headEnd/>
            <a:tailEnd/>
          </a:ln>
        </p:spPr>
      </p:pic>
      <p:sp>
        <p:nvSpPr>
          <p:cNvPr id="7171" name="矩形 1"/>
          <p:cNvSpPr>
            <a:spLocks noChangeArrowheads="1"/>
          </p:cNvSpPr>
          <p:nvPr/>
        </p:nvSpPr>
        <p:spPr bwMode="auto">
          <a:xfrm>
            <a:off x="6527799" y="944222"/>
            <a:ext cx="5178425" cy="5026025"/>
          </a:xfrm>
          <a:prstGeom prst="rect">
            <a:avLst/>
          </a:prstGeom>
          <a:solidFill>
            <a:srgbClr val="0848AF"/>
          </a:solidFill>
          <a:ln w="25400" algn="ctr">
            <a:solidFill>
              <a:schemeClr val="bg1"/>
            </a:solidFill>
            <a:miter lim="800000"/>
          </a:ln>
        </p:spPr>
        <p:txBody>
          <a:bodyPr anchor="ctr"/>
          <a:lstStyle/>
          <a:p>
            <a:pPr algn="ctr"/>
            <a:endParaRPr lang="zh-CN" altLang="en-US">
              <a:solidFill>
                <a:srgbClr val="FFFFFF"/>
              </a:solidFill>
            </a:endParaRPr>
          </a:p>
        </p:txBody>
      </p:sp>
      <p:sp>
        <p:nvSpPr>
          <p:cNvPr id="16397" name="文本框 7"/>
          <p:cNvSpPr txBox="1">
            <a:spLocks noChangeArrowheads="1"/>
          </p:cNvSpPr>
          <p:nvPr/>
        </p:nvSpPr>
        <p:spPr bwMode="auto">
          <a:xfrm>
            <a:off x="1391920" y="993140"/>
            <a:ext cx="2289810" cy="706755"/>
          </a:xfrm>
          <a:prstGeom prst="rect">
            <a:avLst/>
          </a:prstGeom>
          <a:noFill/>
          <a:ln w="9525">
            <a:noFill/>
            <a:miter lim="800000"/>
          </a:ln>
        </p:spPr>
        <p:txBody>
          <a:bodyPr wrap="square">
            <a:spAutoFit/>
          </a:bodyPr>
          <a:lstStyle/>
          <a:p>
            <a:pPr algn="just"/>
            <a:r>
              <a:rPr lang="en-US" altLang="zh-CN" sz="4000" dirty="0" smtClean="0">
                <a:solidFill>
                  <a:schemeClr val="bg1"/>
                </a:solidFill>
                <a:latin typeface="方正正大黑简体" pitchFamily="2" charset="-122"/>
                <a:ea typeface="方正正大黑简体" pitchFamily="2" charset="-122"/>
              </a:rPr>
              <a:t> </a:t>
            </a:r>
            <a:r>
              <a:rPr lang="zh-CN" altLang="en-US" sz="2800" dirty="0" smtClean="0">
                <a:solidFill>
                  <a:schemeClr val="bg1"/>
                </a:solidFill>
                <a:latin typeface="方正正大黑简体" pitchFamily="2" charset="-122"/>
                <a:ea typeface="方正正大黑简体" pitchFamily="2" charset="-122"/>
              </a:rPr>
              <a:t>知识点位置</a:t>
            </a:r>
          </a:p>
        </p:txBody>
      </p:sp>
      <p:sp>
        <p:nvSpPr>
          <p:cNvPr id="16398" name="Rectangle 31"/>
          <p:cNvSpPr>
            <a:spLocks noChangeArrowheads="1"/>
          </p:cNvSpPr>
          <p:nvPr/>
        </p:nvSpPr>
        <p:spPr bwMode="auto">
          <a:xfrm>
            <a:off x="6958294" y="1703288"/>
            <a:ext cx="3475631" cy="553998"/>
          </a:xfrm>
          <a:prstGeom prst="rect">
            <a:avLst/>
          </a:prstGeom>
          <a:noFill/>
          <a:ln w="9525">
            <a:noFill/>
            <a:miter lim="800000"/>
          </a:ln>
        </p:spPr>
        <p:txBody>
          <a:bodyPr wrap="none">
            <a:spAutoFit/>
          </a:bodyPr>
          <a:lstStyle/>
          <a:p>
            <a:r>
              <a:rPr lang="zh-CN" altLang="en-US" sz="3000" dirty="0" smtClean="0">
                <a:solidFill>
                  <a:schemeClr val="bg1"/>
                </a:solidFill>
                <a:ea typeface="方正兰亭大黑_GBK" pitchFamily="2" charset="-122"/>
              </a:rPr>
              <a:t>任务</a:t>
            </a:r>
            <a:r>
              <a:rPr lang="en-US" altLang="zh-CN" sz="3000" dirty="0" smtClean="0">
                <a:solidFill>
                  <a:schemeClr val="bg1"/>
                </a:solidFill>
                <a:ea typeface="方正兰亭大黑_GBK" pitchFamily="2" charset="-122"/>
              </a:rPr>
              <a:t>2</a:t>
            </a:r>
            <a:r>
              <a:rPr lang="zh-CN" altLang="en-US" sz="3000" dirty="0" smtClean="0">
                <a:solidFill>
                  <a:schemeClr val="bg1"/>
                </a:solidFill>
                <a:ea typeface="方正兰亭大黑_GBK" pitchFamily="2" charset="-122"/>
              </a:rPr>
              <a:t>解析管理思想</a:t>
            </a:r>
          </a:p>
        </p:txBody>
      </p:sp>
      <p:sp>
        <p:nvSpPr>
          <p:cNvPr id="68625" name="Rectangle 201"/>
          <p:cNvSpPr>
            <a:spLocks noChangeArrowheads="1"/>
          </p:cNvSpPr>
          <p:nvPr/>
        </p:nvSpPr>
        <p:spPr bwMode="auto">
          <a:xfrm>
            <a:off x="6948488" y="2486025"/>
            <a:ext cx="304482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6" name="Rectangle 203"/>
          <p:cNvSpPr>
            <a:spLocks noChangeArrowheads="1"/>
          </p:cNvSpPr>
          <p:nvPr/>
        </p:nvSpPr>
        <p:spPr bwMode="auto">
          <a:xfrm>
            <a:off x="7405688" y="2486025"/>
            <a:ext cx="305117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7" name="Rectangle 12"/>
          <p:cNvSpPr>
            <a:spLocks noChangeArrowheads="1"/>
          </p:cNvSpPr>
          <p:nvPr/>
        </p:nvSpPr>
        <p:spPr bwMode="auto">
          <a:xfrm>
            <a:off x="7862888" y="2486025"/>
            <a:ext cx="3436937"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7180" name="燕尾形 9"/>
          <p:cNvSpPr>
            <a:spLocks noChangeArrowheads="1"/>
          </p:cNvSpPr>
          <p:nvPr/>
        </p:nvSpPr>
        <p:spPr bwMode="auto">
          <a:xfrm>
            <a:off x="6238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1" name="燕尾形 9"/>
          <p:cNvSpPr>
            <a:spLocks noChangeArrowheads="1"/>
          </p:cNvSpPr>
          <p:nvPr/>
        </p:nvSpPr>
        <p:spPr bwMode="auto">
          <a:xfrm>
            <a:off x="10175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2" name="燕尾形 9"/>
          <p:cNvSpPr>
            <a:spLocks noChangeArrowheads="1"/>
          </p:cNvSpPr>
          <p:nvPr/>
        </p:nvSpPr>
        <p:spPr bwMode="auto">
          <a:xfrm rot="10800000">
            <a:off x="3754438" y="996950"/>
            <a:ext cx="474662"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7183" name="燕尾形 9"/>
          <p:cNvSpPr>
            <a:spLocks noChangeArrowheads="1"/>
          </p:cNvSpPr>
          <p:nvPr/>
        </p:nvSpPr>
        <p:spPr bwMode="auto">
          <a:xfrm rot="10800000">
            <a:off x="4114800" y="996950"/>
            <a:ext cx="474663"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25622" name="椭圆 80"/>
          <p:cNvSpPr>
            <a:spLocks noChangeArrowheads="1"/>
          </p:cNvSpPr>
          <p:nvPr/>
        </p:nvSpPr>
        <p:spPr bwMode="auto">
          <a:xfrm>
            <a:off x="1726565" y="2485708"/>
            <a:ext cx="3160713" cy="3160712"/>
          </a:xfrm>
          <a:prstGeom prst="ellipse">
            <a:avLst/>
          </a:prstGeom>
          <a:solidFill>
            <a:srgbClr val="0848AF"/>
          </a:solidFill>
          <a:ln w="12700" algn="ctr">
            <a:solidFill>
              <a:schemeClr val="bg1"/>
            </a:solidFill>
            <a:miter lim="800000"/>
          </a:ln>
        </p:spPr>
        <p:txBody>
          <a:bodyPr anchor="ctr"/>
          <a:lstStyle/>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模块一</a:t>
            </a:r>
            <a:endParaRPr lang="en-US" altLang="zh-CN" sz="4000" dirty="0" smtClean="0">
              <a:solidFill>
                <a:srgbClr val="FFFFFF"/>
              </a:solidFill>
              <a:latin typeface="微软雅黑" panose="020B0503020204020204" pitchFamily="34" charset="-122"/>
              <a:ea typeface="微软雅黑" panose="020B0503020204020204" pitchFamily="34" charset="-122"/>
            </a:endParaRPr>
          </a:p>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管理认知</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29732" name="六边形 6"/>
          <p:cNvSpPr>
            <a:spLocks noChangeArrowheads="1"/>
          </p:cNvSpPr>
          <p:nvPr/>
        </p:nvSpPr>
        <p:spPr bwMode="auto">
          <a:xfrm>
            <a:off x="8173720" y="2974340"/>
            <a:ext cx="2283460" cy="1591945"/>
          </a:xfrm>
          <a:prstGeom prst="hexagon">
            <a:avLst>
              <a:gd name="adj" fmla="val 24998"/>
              <a:gd name="vf" fmla="val 115470"/>
            </a:avLst>
          </a:prstGeom>
          <a:solidFill>
            <a:schemeClr val="bg1"/>
          </a:solidFill>
          <a:ln w="25400" algn="ctr">
            <a:noFill/>
            <a:miter lim="800000"/>
          </a:ln>
        </p:spPr>
        <p:txBody>
          <a:bodyPr anchor="ctr"/>
          <a:lstStyle/>
          <a:p>
            <a:pPr algn="ctr" defTabSz="912495"/>
            <a:r>
              <a:rPr lang="zh-CN" altLang="en-US" sz="3200" b="1" dirty="0" smtClean="0">
                <a:solidFill>
                  <a:schemeClr val="tx1"/>
                </a:solidFill>
                <a:ea typeface="微软雅黑" panose="020B0503020204020204" pitchFamily="34" charset="-122"/>
              </a:rPr>
              <a:t>管理</a:t>
            </a:r>
            <a:endParaRPr lang="en-US" altLang="zh-CN" sz="3200" b="1" dirty="0" smtClean="0">
              <a:solidFill>
                <a:schemeClr val="tx1"/>
              </a:solidFill>
              <a:ea typeface="微软雅黑" panose="020B0503020204020204" pitchFamily="34" charset="-122"/>
            </a:endParaRPr>
          </a:p>
          <a:p>
            <a:pPr algn="ctr" defTabSz="912495"/>
            <a:r>
              <a:rPr lang="zh-CN" altLang="en-US" sz="3200" b="1" dirty="0" smtClean="0">
                <a:solidFill>
                  <a:schemeClr val="tx1"/>
                </a:solidFill>
                <a:ea typeface="微软雅黑" panose="020B0503020204020204" pitchFamily="34" charset="-122"/>
              </a:rPr>
              <a:t>理论</a:t>
            </a:r>
            <a:r>
              <a:rPr lang="zh-CN" altLang="en-US" sz="3200" b="1" dirty="0" smtClean="0">
                <a:solidFill>
                  <a:schemeClr val="tx1"/>
                </a:solidFill>
                <a:ea typeface="微软雅黑" panose="020B0503020204020204" pitchFamily="34" charset="-122"/>
              </a:rPr>
              <a:t>的</a:t>
            </a:r>
            <a:endParaRPr lang="en-US" altLang="zh-CN" sz="3200" b="1" dirty="0" smtClean="0">
              <a:solidFill>
                <a:schemeClr val="tx1"/>
              </a:solidFill>
              <a:ea typeface="微软雅黑" panose="020B0503020204020204" pitchFamily="34" charset="-122"/>
            </a:endParaRPr>
          </a:p>
          <a:p>
            <a:pPr algn="ctr" defTabSz="912495"/>
            <a:r>
              <a:rPr lang="zh-CN" altLang="en-US" sz="3200" b="1" dirty="0" smtClean="0">
                <a:solidFill>
                  <a:schemeClr val="tx1"/>
                </a:solidFill>
                <a:ea typeface="微软雅黑" panose="020B0503020204020204" pitchFamily="34" charset="-122"/>
              </a:rPr>
              <a:t>丛林</a:t>
            </a:r>
            <a:endParaRPr lang="zh-CN" altLang="en-US" sz="3200" b="1" dirty="0">
              <a:solidFill>
                <a:schemeClr val="tx1"/>
              </a:solidFill>
              <a:ea typeface="微软雅黑" panose="020B0503020204020204" pitchFamily="34" charset="-122"/>
            </a:endParaRPr>
          </a:p>
        </p:txBody>
      </p:sp>
    </p:spTree>
  </p:cSld>
  <p:clrMapOvr>
    <a:masterClrMapping/>
  </p:clrMapOvr>
  <p:transition advTm="617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slide(fromLeft)">
                                      <p:cBhvr>
                                        <p:cTn id="7" dur="500"/>
                                        <p:tgtEl>
                                          <p:spTgt spid="71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slide(fromRight)">
                                      <p:cBhvr>
                                        <p:cTn id="11" dur="500"/>
                                        <p:tgtEl>
                                          <p:spTgt spid="7182"/>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7183"/>
                                        </p:tgtEl>
                                        <p:attrNameLst>
                                          <p:attrName>style.visibility</p:attrName>
                                        </p:attrNameLst>
                                      </p:cBhvr>
                                      <p:to>
                                        <p:strVal val="visible"/>
                                      </p:to>
                                    </p:set>
                                    <p:animEffect transition="in" filter="slide(fromRight)">
                                      <p:cBhvr>
                                        <p:cTn id="14" dur="500"/>
                                        <p:tgtEl>
                                          <p:spTgt spid="7183"/>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slide(fromLeft)">
                                      <p:cBhvr>
                                        <p:cTn id="17" dur="500"/>
                                        <p:tgtEl>
                                          <p:spTgt spid="7180"/>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7181"/>
                                        </p:tgtEl>
                                        <p:attrNameLst>
                                          <p:attrName>style.visibility</p:attrName>
                                        </p:attrNameLst>
                                      </p:cBhvr>
                                      <p:to>
                                        <p:strVal val="visible"/>
                                      </p:to>
                                    </p:set>
                                    <p:animEffect transition="in" filter="slide(fromLeft)">
                                      <p:cBhvr>
                                        <p:cTn id="20" dur="500"/>
                                        <p:tgtEl>
                                          <p:spTgt spid="7181"/>
                                        </p:tgtEl>
                                      </p:cBhvr>
                                    </p:animEffect>
                                  </p:childTnLst>
                                </p:cTn>
                              </p:par>
                              <p:par>
                                <p:cTn id="21" presetID="2" presetClass="entr" presetSubtype="1" fill="hold" grpId="0" nodeType="withEffect">
                                  <p:stCondLst>
                                    <p:cond delay="0"/>
                                  </p:stCondLst>
                                  <p:childTnLst>
                                    <p:set>
                                      <p:cBhvr>
                                        <p:cTn id="22" dur="1" fill="hold">
                                          <p:stCondLst>
                                            <p:cond delay="0"/>
                                          </p:stCondLst>
                                        </p:cTn>
                                        <p:tgtEl>
                                          <p:spTgt spid="16397"/>
                                        </p:tgtEl>
                                        <p:attrNameLst>
                                          <p:attrName>style.visibility</p:attrName>
                                        </p:attrNameLst>
                                      </p:cBhvr>
                                      <p:to>
                                        <p:strVal val="visible"/>
                                      </p:to>
                                    </p:set>
                                    <p:anim calcmode="lin" valueType="num">
                                      <p:cBhvr additive="base">
                                        <p:cTn id="23" dur="500" fill="hold"/>
                                        <p:tgtEl>
                                          <p:spTgt spid="16397"/>
                                        </p:tgtEl>
                                        <p:attrNameLst>
                                          <p:attrName>ppt_x</p:attrName>
                                        </p:attrNameLst>
                                      </p:cBhvr>
                                      <p:tavLst>
                                        <p:tav tm="0">
                                          <p:val>
                                            <p:strVal val="#ppt_x"/>
                                          </p:val>
                                        </p:tav>
                                        <p:tav tm="100000">
                                          <p:val>
                                            <p:strVal val="#ppt_x"/>
                                          </p:val>
                                        </p:tav>
                                      </p:tavLst>
                                    </p:anim>
                                    <p:anim calcmode="lin" valueType="num">
                                      <p:cBhvr additive="base">
                                        <p:cTn id="24" dur="500" fill="hold"/>
                                        <p:tgtEl>
                                          <p:spTgt spid="16397"/>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slide(fromRight)">
                                      <p:cBhvr>
                                        <p:cTn id="28" dur="500"/>
                                        <p:tgtEl>
                                          <p:spTgt spid="7171"/>
                                        </p:tgtEl>
                                      </p:cBhvr>
                                    </p:animEffect>
                                  </p:childTnLst>
                                </p:cTn>
                              </p:par>
                            </p:childTnLst>
                          </p:cTn>
                        </p:par>
                        <p:par>
                          <p:cTn id="29" fill="hold">
                            <p:stCondLst>
                              <p:cond delay="1500"/>
                            </p:stCondLst>
                            <p:childTnLst>
                              <p:par>
                                <p:cTn id="30" presetID="16" presetClass="entr" presetSubtype="26" fill="hold" grpId="0" nodeType="afterEffect">
                                  <p:stCondLst>
                                    <p:cond delay="0"/>
                                  </p:stCondLst>
                                  <p:childTnLst>
                                    <p:set>
                                      <p:cBhvr>
                                        <p:cTn id="31" dur="1" fill="hold">
                                          <p:stCondLst>
                                            <p:cond delay="0"/>
                                          </p:stCondLst>
                                        </p:cTn>
                                        <p:tgtEl>
                                          <p:spTgt spid="25622"/>
                                        </p:tgtEl>
                                        <p:attrNameLst>
                                          <p:attrName>style.visibility</p:attrName>
                                        </p:attrNameLst>
                                      </p:cBhvr>
                                      <p:to>
                                        <p:strVal val="visible"/>
                                      </p:to>
                                    </p:set>
                                    <p:animEffect transition="in" filter="barn(inHorizontal)">
                                      <p:cBhvr>
                                        <p:cTn id="32" dur="500"/>
                                        <p:tgtEl>
                                          <p:spTgt spid="25622"/>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6169"/>
                                        </p:tgtEl>
                                        <p:attrNameLst>
                                          <p:attrName>style.visibility</p:attrName>
                                        </p:attrNameLst>
                                      </p:cBhvr>
                                      <p:to>
                                        <p:strVal val="visible"/>
                                      </p:to>
                                    </p:set>
                                    <p:animEffect transition="in" filter="slide(fromLeft)">
                                      <p:cBhvr>
                                        <p:cTn id="36" dur="500"/>
                                        <p:tgtEl>
                                          <p:spTgt spid="6169"/>
                                        </p:tgtEl>
                                      </p:cBhvr>
                                    </p:animEffect>
                                  </p:childTnLst>
                                </p:cTn>
                              </p:par>
                            </p:childTnLst>
                          </p:cTn>
                        </p:par>
                        <p:par>
                          <p:cTn id="37" fill="hold">
                            <p:stCondLst>
                              <p:cond delay="25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16398"/>
                                        </p:tgtEl>
                                        <p:attrNameLst>
                                          <p:attrName>style.visibility</p:attrName>
                                        </p:attrNameLst>
                                      </p:cBhvr>
                                      <p:to>
                                        <p:strVal val="visible"/>
                                      </p:to>
                                    </p:set>
                                    <p:anim calcmode="lin" valueType="num">
                                      <p:cBhvr>
                                        <p:cTn id="40" dur="500" fill="hold"/>
                                        <p:tgtEl>
                                          <p:spTgt spid="1639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6398"/>
                                        </p:tgtEl>
                                        <p:attrNameLst>
                                          <p:attrName>ppt_y</p:attrName>
                                        </p:attrNameLst>
                                      </p:cBhvr>
                                      <p:tavLst>
                                        <p:tav tm="0">
                                          <p:val>
                                            <p:strVal val="#ppt_y"/>
                                          </p:val>
                                        </p:tav>
                                        <p:tav tm="100000">
                                          <p:val>
                                            <p:strVal val="#ppt_y"/>
                                          </p:val>
                                        </p:tav>
                                      </p:tavLst>
                                    </p:anim>
                                    <p:anim calcmode="lin" valueType="num">
                                      <p:cBhvr>
                                        <p:cTn id="42" dur="500" fill="hold"/>
                                        <p:tgtEl>
                                          <p:spTgt spid="1639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639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6398"/>
                                        </p:tgtEl>
                                      </p:cBhvr>
                                    </p:animEffect>
                                  </p:childTnLst>
                                </p:cTn>
                              </p:par>
                              <p:par>
                                <p:cTn id="45" presetID="47" presetClass="entr" presetSubtype="0" fill="hold" nodeType="withEffect">
                                  <p:stCondLst>
                                    <p:cond delay="0"/>
                                  </p:stCondLst>
                                  <p:childTnLst>
                                    <p:set>
                                      <p:cBhvr>
                                        <p:cTn id="46" dur="1" fill="hold">
                                          <p:stCondLst>
                                            <p:cond delay="0"/>
                                          </p:stCondLst>
                                        </p:cTn>
                                        <p:tgtEl>
                                          <p:spTgt spid="68627"/>
                                        </p:tgtEl>
                                        <p:attrNameLst>
                                          <p:attrName>style.visibility</p:attrName>
                                        </p:attrNameLst>
                                      </p:cBhvr>
                                      <p:to>
                                        <p:strVal val="visible"/>
                                      </p:to>
                                    </p:set>
                                    <p:animEffect transition="in" filter="fade">
                                      <p:cBhvr>
                                        <p:cTn id="47" dur="1000"/>
                                        <p:tgtEl>
                                          <p:spTgt spid="68627"/>
                                        </p:tgtEl>
                                      </p:cBhvr>
                                    </p:animEffect>
                                    <p:anim calcmode="lin" valueType="num">
                                      <p:cBhvr>
                                        <p:cTn id="48" dur="1000" fill="hold"/>
                                        <p:tgtEl>
                                          <p:spTgt spid="68627"/>
                                        </p:tgtEl>
                                        <p:attrNameLst>
                                          <p:attrName>ppt_x</p:attrName>
                                        </p:attrNameLst>
                                      </p:cBhvr>
                                      <p:tavLst>
                                        <p:tav tm="0">
                                          <p:val>
                                            <p:strVal val="#ppt_x"/>
                                          </p:val>
                                        </p:tav>
                                        <p:tav tm="100000">
                                          <p:val>
                                            <p:strVal val="#ppt_x"/>
                                          </p:val>
                                        </p:tav>
                                      </p:tavLst>
                                    </p:anim>
                                    <p:anim calcmode="lin" valueType="num">
                                      <p:cBhvr>
                                        <p:cTn id="49" dur="1000" fill="hold"/>
                                        <p:tgtEl>
                                          <p:spTgt spid="68627"/>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29732"/>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68625"/>
                                        </p:tgtEl>
                                        <p:attrNameLst>
                                          <p:attrName>style.visibility</p:attrName>
                                        </p:attrNameLst>
                                      </p:cBhvr>
                                      <p:to>
                                        <p:strVal val="visible"/>
                                      </p:to>
                                    </p:set>
                                    <p:animEffect transition="in" filter="fade">
                                      <p:cBhvr>
                                        <p:cTn id="55" dur="1000"/>
                                        <p:tgtEl>
                                          <p:spTgt spid="68625"/>
                                        </p:tgtEl>
                                      </p:cBhvr>
                                    </p:animEffect>
                                    <p:anim calcmode="lin" valueType="num">
                                      <p:cBhvr>
                                        <p:cTn id="56" dur="1000" fill="hold"/>
                                        <p:tgtEl>
                                          <p:spTgt spid="68625"/>
                                        </p:tgtEl>
                                        <p:attrNameLst>
                                          <p:attrName>ppt_x</p:attrName>
                                        </p:attrNameLst>
                                      </p:cBhvr>
                                      <p:tavLst>
                                        <p:tav tm="0">
                                          <p:val>
                                            <p:strVal val="#ppt_x"/>
                                          </p:val>
                                        </p:tav>
                                        <p:tav tm="100000">
                                          <p:val>
                                            <p:strVal val="#ppt_x"/>
                                          </p:val>
                                        </p:tav>
                                      </p:tavLst>
                                    </p:anim>
                                    <p:anim calcmode="lin" valueType="num">
                                      <p:cBhvr>
                                        <p:cTn id="57" dur="1000" fill="hold"/>
                                        <p:tgtEl>
                                          <p:spTgt spid="68625"/>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8626"/>
                                        </p:tgtEl>
                                        <p:attrNameLst>
                                          <p:attrName>style.visibility</p:attrName>
                                        </p:attrNameLst>
                                      </p:cBhvr>
                                      <p:to>
                                        <p:strVal val="visible"/>
                                      </p:to>
                                    </p:set>
                                    <p:animEffect transition="in" filter="fade">
                                      <p:cBhvr>
                                        <p:cTn id="60" dur="1000"/>
                                        <p:tgtEl>
                                          <p:spTgt spid="68626"/>
                                        </p:tgtEl>
                                      </p:cBhvr>
                                    </p:animEffect>
                                    <p:anim calcmode="lin" valueType="num">
                                      <p:cBhvr>
                                        <p:cTn id="61" dur="1000" fill="hold"/>
                                        <p:tgtEl>
                                          <p:spTgt spid="68626"/>
                                        </p:tgtEl>
                                        <p:attrNameLst>
                                          <p:attrName>ppt_x</p:attrName>
                                        </p:attrNameLst>
                                      </p:cBhvr>
                                      <p:tavLst>
                                        <p:tav tm="0">
                                          <p:val>
                                            <p:strVal val="#ppt_x"/>
                                          </p:val>
                                        </p:tav>
                                        <p:tav tm="100000">
                                          <p:val>
                                            <p:strVal val="#ppt_x"/>
                                          </p:val>
                                        </p:tav>
                                      </p:tavLst>
                                    </p:anim>
                                    <p:anim calcmode="lin" valueType="num">
                                      <p:cBhvr>
                                        <p:cTn id="62" dur="1000" fill="hold"/>
                                        <p:tgtEl>
                                          <p:spTgt spid="686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P spid="7171" grpId="0" animBg="1"/>
      <p:bldP spid="16397" grpId="0"/>
      <p:bldP spid="16398" grpId="0"/>
      <p:bldP spid="7180" grpId="0" animBg="1"/>
      <p:bldP spid="7181" grpId="0" animBg="1"/>
      <p:bldP spid="7182" grpId="0" animBg="1"/>
      <p:bldP spid="7183" grpId="0" animBg="1"/>
      <p:bldP spid="25622" grpId="0" bldLvl="0" animBg="1"/>
      <p:bldP spid="2973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Text Box 2"/>
          <p:cNvSpPr txBox="1">
            <a:spLocks noChangeArrowheads="1"/>
          </p:cNvSpPr>
          <p:nvPr/>
        </p:nvSpPr>
        <p:spPr bwMode="auto">
          <a:xfrm>
            <a:off x="2666976" y="1500174"/>
            <a:ext cx="11523133" cy="461665"/>
          </a:xfrm>
          <a:prstGeom prst="rect">
            <a:avLst/>
          </a:prstGeom>
          <a:noFill/>
          <a:ln w="9525">
            <a:noFill/>
            <a:miter lim="800000"/>
            <a:headEnd/>
            <a:tailEnd/>
          </a:ln>
        </p:spPr>
        <p:txBody>
          <a:bodyPr>
            <a:spAutoFit/>
          </a:bodyPr>
          <a:lstStyle/>
          <a:p>
            <a:pPr>
              <a:spcBef>
                <a:spcPct val="0"/>
              </a:spcBef>
              <a:buClrTx/>
              <a:buSzTx/>
            </a:pPr>
            <a:r>
              <a:rPr lang="zh-CN" altLang="en-US" sz="2400" dirty="0">
                <a:latin typeface="楷体_GB2312" pitchFamily="1" charset="-122"/>
                <a:ea typeface="楷体_GB2312" pitchFamily="1" charset="-122"/>
              </a:rPr>
              <a:t>    </a:t>
            </a:r>
            <a:endParaRPr lang="zh-CN" altLang="en-US" sz="2400" dirty="0">
              <a:latin typeface="宋体" pitchFamily="2" charset="-122"/>
            </a:endParaRPr>
          </a:p>
        </p:txBody>
      </p:sp>
      <p:sp>
        <p:nvSpPr>
          <p:cNvPr id="111623" name="Rectangle 3"/>
          <p:cNvSpPr>
            <a:spLocks noGrp="1" noRot="1"/>
          </p:cNvSpPr>
          <p:nvPr>
            <p:ph type="ctrTitle" idx="4294967295"/>
          </p:nvPr>
        </p:nvSpPr>
        <p:spPr>
          <a:xfrm>
            <a:off x="3381356" y="1071546"/>
            <a:ext cx="5072098" cy="792163"/>
          </a:xfrm>
          <a:prstGeom prst="rect">
            <a:avLst/>
          </a:prstGeom>
        </p:spPr>
        <p:txBody>
          <a:bodyPr/>
          <a:lstStyle>
            <a:lvl1pPr lvl="0">
              <a:defRPr kern="1200"/>
            </a:lvl1pPr>
          </a:lstStyle>
          <a:p>
            <a:pPr eaLnBrk="1" hangingPunct="1"/>
            <a:r>
              <a:rPr lang="zh-CN" altLang="en-US" sz="2800" b="1" noProof="1"/>
              <a:t>（四）经验主义学派</a:t>
            </a:r>
          </a:p>
        </p:txBody>
      </p:sp>
      <p:sp>
        <p:nvSpPr>
          <p:cNvPr id="2" name="Text Box 4"/>
          <p:cNvSpPr txBox="1">
            <a:spLocks noChangeArrowheads="1"/>
          </p:cNvSpPr>
          <p:nvPr/>
        </p:nvSpPr>
        <p:spPr bwMode="auto">
          <a:xfrm>
            <a:off x="238084" y="2143116"/>
            <a:ext cx="11425767" cy="4118050"/>
          </a:xfrm>
          <a:prstGeom prst="rect">
            <a:avLst/>
          </a:prstGeom>
          <a:noFill/>
          <a:ln w="9525">
            <a:noFill/>
            <a:miter lim="800000"/>
            <a:headEnd/>
            <a:tailEnd/>
          </a:ln>
        </p:spPr>
        <p:txBody>
          <a:bodyPr>
            <a:spAutoFit/>
          </a:bodyPr>
          <a:lstStyle/>
          <a:p>
            <a:pPr>
              <a:lnSpc>
                <a:spcPct val="130000"/>
              </a:lnSpc>
              <a:spcBef>
                <a:spcPct val="50000"/>
              </a:spcBef>
              <a:buClrTx/>
              <a:buSzTx/>
            </a:pPr>
            <a:r>
              <a:rPr lang="zh-CN" altLang="en-US" sz="2400" b="1" dirty="0" smtClean="0">
                <a:solidFill>
                  <a:srgbClr val="C00000"/>
                </a:solidFill>
                <a:latin typeface="楷体_GB2312" pitchFamily="1" charset="-122"/>
                <a:ea typeface="楷体_GB2312" pitchFamily="1" charset="-122"/>
              </a:rPr>
              <a:t>代表人物：</a:t>
            </a:r>
            <a:r>
              <a:rPr lang="zh-CN" altLang="en-US" sz="2400" dirty="0" smtClean="0">
                <a:latin typeface="楷体_GB2312" pitchFamily="1" charset="-122"/>
                <a:ea typeface="楷体_GB2312" pitchFamily="1" charset="-122"/>
              </a:rPr>
              <a:t>戴尔（</a:t>
            </a:r>
            <a:r>
              <a:rPr lang="en-US" sz="2400" dirty="0" smtClean="0">
                <a:latin typeface="楷体_GB2312" pitchFamily="1" charset="-122"/>
                <a:ea typeface="楷体_GB2312" pitchFamily="1" charset="-122"/>
              </a:rPr>
              <a:t>Ernest</a:t>
            </a:r>
            <a:r>
              <a:rPr lang="en-US" sz="2400" dirty="0" smtClean="0">
                <a:latin typeface="Times New Roman" pitchFamily="18" charset="0"/>
                <a:ea typeface="楷体_GB2312" pitchFamily="1" charset="-122"/>
              </a:rPr>
              <a:t> </a:t>
            </a:r>
            <a:r>
              <a:rPr lang="en-US" sz="2400" dirty="0" smtClean="0">
                <a:latin typeface="楷体_GB2312" pitchFamily="1" charset="-122"/>
                <a:ea typeface="楷体_GB2312" pitchFamily="1" charset="-122"/>
              </a:rPr>
              <a:t>Dale</a:t>
            </a:r>
            <a:r>
              <a:rPr lang="zh-CN" altLang="en-US" sz="2400" dirty="0" smtClean="0">
                <a:latin typeface="楷体_GB2312" pitchFamily="1" charset="-122"/>
                <a:ea typeface="楷体_GB2312" pitchFamily="1" charset="-122"/>
              </a:rPr>
              <a:t>）</a:t>
            </a:r>
            <a:r>
              <a:rPr lang="en-US" sz="2400" dirty="0" smtClean="0">
                <a:latin typeface="楷体_GB2312" pitchFamily="1" charset="-122"/>
                <a:ea typeface="楷体_GB2312" pitchFamily="1" charset="-122"/>
              </a:rPr>
              <a:t> 《</a:t>
            </a:r>
            <a:r>
              <a:rPr lang="zh-CN" altLang="en-US" sz="2400" dirty="0" smtClean="0">
                <a:latin typeface="楷体_GB2312" pitchFamily="1" charset="-122"/>
                <a:ea typeface="楷体_GB2312" pitchFamily="1" charset="-122"/>
              </a:rPr>
              <a:t>伟大的组织者</a:t>
            </a:r>
            <a:r>
              <a:rPr lang="en-US" sz="2400" dirty="0" smtClean="0">
                <a:latin typeface="楷体_GB2312" pitchFamily="1" charset="-122"/>
                <a:ea typeface="楷体_GB2312" pitchFamily="1" charset="-122"/>
              </a:rPr>
              <a:t>》 《 </a:t>
            </a:r>
            <a:r>
              <a:rPr lang="zh-CN" altLang="en-US" sz="2400" dirty="0" smtClean="0">
                <a:latin typeface="楷体_GB2312" pitchFamily="1" charset="-122"/>
                <a:ea typeface="楷体_GB2312" pitchFamily="1" charset="-122"/>
              </a:rPr>
              <a:t>管理：理论和实践</a:t>
            </a:r>
            <a:r>
              <a:rPr lang="en-US" sz="2400" dirty="0" smtClean="0">
                <a:latin typeface="楷体_GB2312" pitchFamily="1" charset="-122"/>
                <a:ea typeface="楷体_GB2312" pitchFamily="1" charset="-122"/>
              </a:rPr>
              <a:t>》 </a:t>
            </a:r>
            <a:r>
              <a:rPr lang="zh-CN" altLang="en-US" sz="2400" dirty="0" smtClean="0">
                <a:latin typeface="楷体_GB2312" pitchFamily="1" charset="-122"/>
                <a:ea typeface="楷体_GB2312" pitchFamily="1" charset="-122"/>
              </a:rPr>
              <a:t>、德鲁克</a:t>
            </a:r>
            <a:r>
              <a:rPr lang="en-US" sz="2400" dirty="0" smtClean="0">
                <a:latin typeface="楷体_GB2312" pitchFamily="1" charset="-122"/>
                <a:ea typeface="楷体_GB2312" pitchFamily="1" charset="-122"/>
              </a:rPr>
              <a:t>《</a:t>
            </a:r>
            <a:r>
              <a:rPr lang="zh-CN" altLang="en-US" sz="2400" dirty="0" smtClean="0">
                <a:latin typeface="楷体_GB2312" pitchFamily="1" charset="-122"/>
                <a:ea typeface="楷体_GB2312" pitchFamily="1" charset="-122"/>
              </a:rPr>
              <a:t>有效的管理者</a:t>
            </a:r>
            <a:r>
              <a:rPr lang="en-US" sz="2400" dirty="0" smtClean="0">
                <a:latin typeface="楷体_GB2312" pitchFamily="1" charset="-122"/>
                <a:ea typeface="楷体_GB2312" pitchFamily="1" charset="-122"/>
              </a:rPr>
              <a:t>》</a:t>
            </a:r>
            <a:r>
              <a:rPr lang="zh-CN" altLang="en-US" sz="2400" dirty="0" smtClean="0">
                <a:latin typeface="楷体_GB2312" pitchFamily="1" charset="-122"/>
                <a:ea typeface="楷体_GB2312" pitchFamily="1" charset="-122"/>
              </a:rPr>
              <a:t>等</a:t>
            </a:r>
            <a:endParaRPr lang="en-US" altLang="zh-CN" sz="2400" dirty="0" smtClean="0">
              <a:latin typeface="楷体_GB2312" pitchFamily="1" charset="-122"/>
              <a:ea typeface="楷体_GB2312" pitchFamily="1" charset="-122"/>
            </a:endParaRPr>
          </a:p>
          <a:p>
            <a:pPr>
              <a:lnSpc>
                <a:spcPct val="130000"/>
              </a:lnSpc>
              <a:spcBef>
                <a:spcPct val="50000"/>
              </a:spcBef>
              <a:buClrTx/>
              <a:buSzTx/>
            </a:pPr>
            <a:r>
              <a:rPr lang="zh-CN" altLang="en-US" sz="2400" b="1" dirty="0" smtClean="0">
                <a:solidFill>
                  <a:srgbClr val="C00000"/>
                </a:solidFill>
                <a:latin typeface="楷体_GB2312" pitchFamily="1" charset="-122"/>
                <a:ea typeface="楷体_GB2312" pitchFamily="1" charset="-122"/>
              </a:rPr>
              <a:t>主要观点：</a:t>
            </a:r>
            <a:r>
              <a:rPr lang="zh-CN" altLang="en-US" sz="2400" dirty="0" smtClean="0">
                <a:latin typeface="楷体_GB2312" pitchFamily="1" charset="-122"/>
                <a:ea typeface="楷体_GB2312" pitchFamily="1" charset="-122"/>
              </a:rPr>
              <a:t>这一学派主要从管理者的实际管理经验方面来研究管理，他们认为</a:t>
            </a:r>
            <a:r>
              <a:rPr lang="zh-CN" altLang="en-US" sz="2400" dirty="0" smtClean="0">
                <a:solidFill>
                  <a:srgbClr val="C00000"/>
                </a:solidFill>
                <a:latin typeface="楷体_GB2312" pitchFamily="1" charset="-122"/>
                <a:ea typeface="楷体_GB2312" pitchFamily="1" charset="-122"/>
              </a:rPr>
              <a:t>成功的管理者的经验是最值得借鉴的</a:t>
            </a:r>
            <a:r>
              <a:rPr lang="zh-CN" altLang="en-US" sz="2400" dirty="0" smtClean="0">
                <a:latin typeface="楷体_GB2312" pitchFamily="1" charset="-122"/>
                <a:ea typeface="楷体_GB2312" pitchFamily="1" charset="-122"/>
              </a:rPr>
              <a:t>。 </a:t>
            </a:r>
            <a:r>
              <a:rPr lang="zh-CN" altLang="en-US" sz="2400" dirty="0">
                <a:latin typeface="楷体_GB2312" pitchFamily="1" charset="-122"/>
                <a:ea typeface="楷体_GB2312" pitchFamily="1" charset="-122"/>
              </a:rPr>
              <a:t>这个学派的学者把对管理理论的研究放在</a:t>
            </a:r>
            <a:r>
              <a:rPr lang="zh-CN" altLang="en-US" sz="2400" dirty="0">
                <a:solidFill>
                  <a:srgbClr val="C00000"/>
                </a:solidFill>
                <a:latin typeface="楷体_GB2312" pitchFamily="1" charset="-122"/>
                <a:ea typeface="楷体_GB2312" pitchFamily="1" charset="-122"/>
              </a:rPr>
              <a:t>对实际管理工作者的管理经验教训的研究上</a:t>
            </a:r>
            <a:r>
              <a:rPr lang="zh-CN" altLang="en-US" sz="2400" dirty="0">
                <a:latin typeface="楷体_GB2312" pitchFamily="1" charset="-122"/>
                <a:ea typeface="楷体_GB2312" pitchFamily="1" charset="-122"/>
              </a:rPr>
              <a:t>，通过分析大批组织或管理者成功或失败的实例，研究在类似情况下，如何采用有效的策略达到改良的目标。通过分析总结，找出他们成功经验中具有共性的东西，然后使其系统化，理论化，以建立一套完整的理论和技术体系</a:t>
            </a:r>
            <a:r>
              <a:rPr lang="zh-CN" altLang="en-US" sz="2400" dirty="0" smtClean="0">
                <a:latin typeface="楷体_GB2312" pitchFamily="1" charset="-122"/>
                <a:ea typeface="楷体_GB2312" pitchFamily="1" charset="-122"/>
              </a:rPr>
              <a:t>。</a:t>
            </a:r>
            <a:endParaRPr lang="zh-CN" altLang="en-US" sz="2400" dirty="0">
              <a:latin typeface="楷体_GB2312" pitchFamily="1" charset="-122"/>
              <a:ea typeface="楷体_GB2312" pitchFamily="1" charset="-122"/>
            </a:endParaRPr>
          </a:p>
        </p:txBody>
      </p:sp>
      <p:pic>
        <p:nvPicPr>
          <p:cNvPr id="111624" name="Picture 5" descr="033bg">
            <a:hlinkClick r:id="rId2"/>
          </p:cNvPr>
          <p:cNvPicPr>
            <a:picLocks noChangeAspect="1" noChangeArrowheads="1"/>
          </p:cNvPicPr>
          <p:nvPr/>
        </p:nvPicPr>
        <p:blipFill>
          <a:blip r:embed="rId3"/>
          <a:srcRect/>
          <a:stretch>
            <a:fillRect/>
          </a:stretch>
        </p:blipFill>
        <p:spPr bwMode="auto">
          <a:xfrm>
            <a:off x="10739470" y="5876925"/>
            <a:ext cx="1024467" cy="981075"/>
          </a:xfrm>
          <a:prstGeom prst="rect">
            <a:avLst/>
          </a:prstGeom>
          <a:noFill/>
          <a:ln w="9525">
            <a:noFill/>
            <a:miter lim="800000"/>
            <a:headEnd/>
            <a:tailEnd/>
          </a:ln>
        </p:spPr>
      </p:pic>
      <p:sp>
        <p:nvSpPr>
          <p:cNvPr id="10"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2"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3"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4"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Left)">
                                      <p:cBhvr>
                                        <p:cTn id="7" dur="500"/>
                                        <p:tgtEl>
                                          <p:spTgt spid="11"/>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5">
                                            <p:bg/>
                                          </p:spTgt>
                                        </p:tgtEl>
                                        <p:attrNameLst>
                                          <p:attrName>style.visibility</p:attrName>
                                        </p:attrNameLst>
                                      </p:cBhvr>
                                      <p:to>
                                        <p:strVal val="visible"/>
                                      </p:to>
                                    </p:set>
                                    <p:anim calcmode="lin" valueType="num">
                                      <p:cBhvr additive="base">
                                        <p:cTn id="10" dur="1000" fill="hold"/>
                                        <p:tgtEl>
                                          <p:spTgt spid="15">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5">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additive="base">
                                        <p:cTn id="14"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Text Box 2"/>
          <p:cNvSpPr txBox="1">
            <a:spLocks noChangeArrowheads="1"/>
          </p:cNvSpPr>
          <p:nvPr/>
        </p:nvSpPr>
        <p:spPr bwMode="auto">
          <a:xfrm>
            <a:off x="452398" y="2000240"/>
            <a:ext cx="11072890" cy="4007251"/>
          </a:xfrm>
          <a:prstGeom prst="rect">
            <a:avLst/>
          </a:prstGeom>
          <a:noFill/>
          <a:ln w="9525">
            <a:noFill/>
            <a:miter lim="800000"/>
            <a:headEnd/>
            <a:tailEnd/>
          </a:ln>
        </p:spPr>
        <p:txBody>
          <a:bodyPr wrap="square">
            <a:spAutoFit/>
          </a:bodyPr>
          <a:lstStyle/>
          <a:p>
            <a:pPr>
              <a:lnSpc>
                <a:spcPct val="130000"/>
              </a:lnSpc>
              <a:spcBef>
                <a:spcPct val="0"/>
              </a:spcBef>
              <a:buClrTx/>
              <a:buSzTx/>
            </a:pPr>
            <a:r>
              <a:rPr lang="zh-CN" altLang="en-US" sz="2400" dirty="0">
                <a:latin typeface="楷体_GB2312" pitchFamily="1" charset="-122"/>
                <a:ea typeface="楷体_GB2312" pitchFamily="1" charset="-122"/>
              </a:rPr>
              <a:t>    </a:t>
            </a:r>
            <a:r>
              <a:rPr lang="zh-CN" altLang="en-US" sz="2400" b="1" dirty="0">
                <a:solidFill>
                  <a:srgbClr val="C00000"/>
                </a:solidFill>
                <a:latin typeface="楷体_GB2312" pitchFamily="1" charset="-122"/>
                <a:ea typeface="楷体_GB2312" pitchFamily="1" charset="-122"/>
              </a:rPr>
              <a:t>代表</a:t>
            </a:r>
            <a:r>
              <a:rPr lang="zh-CN" altLang="en-US" sz="2400" b="1" dirty="0" smtClean="0">
                <a:solidFill>
                  <a:srgbClr val="C00000"/>
                </a:solidFill>
                <a:latin typeface="楷体_GB2312" pitchFamily="1" charset="-122"/>
                <a:ea typeface="楷体_GB2312" pitchFamily="1" charset="-122"/>
              </a:rPr>
              <a:t>人物：</a:t>
            </a:r>
            <a:r>
              <a:rPr lang="zh-CN" altLang="en-US" sz="2400" dirty="0" smtClean="0">
                <a:latin typeface="楷体_GB2312" pitchFamily="1" charset="-122"/>
                <a:ea typeface="楷体_GB2312" pitchFamily="1" charset="-122"/>
              </a:rPr>
              <a:t>马斯洛</a:t>
            </a:r>
            <a:r>
              <a:rPr lang="zh-CN" altLang="en-US" sz="2400" dirty="0">
                <a:latin typeface="楷体_GB2312" pitchFamily="1" charset="-122"/>
                <a:ea typeface="楷体_GB2312" pitchFamily="1" charset="-122"/>
              </a:rPr>
              <a:t>、赫兹伯格、麦格雷戈等</a:t>
            </a:r>
            <a:r>
              <a:rPr lang="zh-CN" altLang="en-US" sz="2400" dirty="0" smtClean="0">
                <a:latin typeface="楷体_GB2312" pitchFamily="1" charset="-122"/>
                <a:ea typeface="楷体_GB2312" pitchFamily="1" charset="-122"/>
              </a:rPr>
              <a:t>。</a:t>
            </a:r>
            <a:endParaRPr lang="en-US" altLang="zh-CN" sz="2400" dirty="0" smtClean="0">
              <a:latin typeface="楷体_GB2312" pitchFamily="1" charset="-122"/>
              <a:ea typeface="楷体_GB2312" pitchFamily="1" charset="-122"/>
            </a:endParaRPr>
          </a:p>
          <a:p>
            <a:pPr>
              <a:lnSpc>
                <a:spcPct val="130000"/>
              </a:lnSpc>
              <a:spcBef>
                <a:spcPct val="0"/>
              </a:spcBef>
              <a:buClrTx/>
              <a:buSzTx/>
            </a:pPr>
            <a:r>
              <a:rPr lang="zh-CN" altLang="en-US" sz="2400" b="1" dirty="0" smtClean="0">
                <a:solidFill>
                  <a:srgbClr val="C00000"/>
                </a:solidFill>
                <a:latin typeface="楷体_GB2312" pitchFamily="1" charset="-122"/>
                <a:ea typeface="楷体_GB2312" pitchFamily="1" charset="-122"/>
              </a:rPr>
              <a:t>    主要观点：</a:t>
            </a:r>
            <a:endParaRPr lang="zh-CN" altLang="en-US" sz="2400" dirty="0">
              <a:latin typeface="楷体_GB2312" pitchFamily="1" charset="-122"/>
              <a:ea typeface="楷体_GB2312" pitchFamily="1" charset="-122"/>
            </a:endParaRPr>
          </a:p>
          <a:p>
            <a:pPr>
              <a:lnSpc>
                <a:spcPct val="130000"/>
              </a:lnSpc>
              <a:spcBef>
                <a:spcPct val="0"/>
              </a:spcBef>
              <a:buClrTx/>
              <a:buSzTx/>
            </a:pPr>
            <a:r>
              <a:rPr lang="en-US" sz="2400" dirty="0">
                <a:latin typeface="楷体_GB2312" pitchFamily="1" charset="-122"/>
                <a:ea typeface="楷体_GB2312" pitchFamily="1" charset="-122"/>
              </a:rPr>
              <a:t>   (1)</a:t>
            </a:r>
            <a:r>
              <a:rPr lang="en-US" sz="2400" dirty="0">
                <a:latin typeface="Times New Roman" pitchFamily="18" charset="0"/>
                <a:ea typeface="楷体_GB2312" pitchFamily="1" charset="-122"/>
              </a:rPr>
              <a:t> </a:t>
            </a:r>
            <a:r>
              <a:rPr lang="zh-CN" altLang="en-US" sz="2400" dirty="0">
                <a:latin typeface="楷体_GB2312" pitchFamily="1" charset="-122"/>
                <a:ea typeface="楷体_GB2312" pitchFamily="1" charset="-122"/>
              </a:rPr>
              <a:t>从单纯强调感情因素，搞好人与人之间的关系转向探索人类行为的规律，提倡善于用人，进行人力资源的开发。</a:t>
            </a:r>
          </a:p>
          <a:p>
            <a:pPr>
              <a:lnSpc>
                <a:spcPct val="130000"/>
              </a:lnSpc>
              <a:spcBef>
                <a:spcPct val="0"/>
              </a:spcBef>
              <a:spcAft>
                <a:spcPct val="20000"/>
              </a:spcAft>
              <a:buClrTx/>
              <a:buSzTx/>
            </a:pPr>
            <a:r>
              <a:rPr lang="zh-CN" altLang="en-US" sz="2400" dirty="0">
                <a:latin typeface="楷体_GB2312" pitchFamily="1" charset="-122"/>
                <a:ea typeface="楷体_GB2312" pitchFamily="1" charset="-122"/>
              </a:rPr>
              <a:t>   </a:t>
            </a:r>
            <a:r>
              <a:rPr lang="en-US" sz="2400" dirty="0">
                <a:latin typeface="楷体_GB2312" pitchFamily="1" charset="-122"/>
                <a:ea typeface="楷体_GB2312" pitchFamily="1" charset="-122"/>
              </a:rPr>
              <a:t>(2)</a:t>
            </a:r>
            <a:r>
              <a:rPr lang="en-US" sz="2400" dirty="0">
                <a:latin typeface="Times New Roman" pitchFamily="18" charset="0"/>
                <a:ea typeface="楷体_GB2312" pitchFamily="1" charset="-122"/>
              </a:rPr>
              <a:t> </a:t>
            </a:r>
            <a:r>
              <a:rPr lang="zh-CN" altLang="en-US" sz="2400" dirty="0">
                <a:latin typeface="楷体_GB2312" pitchFamily="1" charset="-122"/>
                <a:ea typeface="楷体_GB2312" pitchFamily="1" charset="-122"/>
              </a:rPr>
              <a:t>强调个人目标和组织目标的一致性</a:t>
            </a:r>
            <a:r>
              <a:rPr lang="zh-CN" altLang="en-US" sz="2400" dirty="0" smtClean="0">
                <a:latin typeface="楷体_GB2312" pitchFamily="1" charset="-122"/>
                <a:ea typeface="楷体_GB2312" pitchFamily="1" charset="-122"/>
              </a:rPr>
              <a:t>。</a:t>
            </a:r>
            <a:endParaRPr lang="zh-CN" altLang="en-US" sz="2400" dirty="0">
              <a:latin typeface="楷体_GB2312" pitchFamily="1" charset="-122"/>
              <a:ea typeface="楷体_GB2312" pitchFamily="1" charset="-122"/>
            </a:endParaRPr>
          </a:p>
          <a:p>
            <a:pPr>
              <a:lnSpc>
                <a:spcPct val="130000"/>
              </a:lnSpc>
              <a:spcBef>
                <a:spcPct val="0"/>
              </a:spcBef>
              <a:spcAft>
                <a:spcPct val="20000"/>
              </a:spcAft>
              <a:buClrTx/>
              <a:buSzTx/>
            </a:pPr>
            <a:r>
              <a:rPr lang="zh-CN" altLang="en-US" sz="2400" dirty="0">
                <a:latin typeface="楷体_GB2312" pitchFamily="1" charset="-122"/>
                <a:ea typeface="楷体_GB2312" pitchFamily="1" charset="-122"/>
              </a:rPr>
              <a:t>   </a:t>
            </a:r>
            <a:r>
              <a:rPr lang="en-US" sz="2400" dirty="0">
                <a:latin typeface="楷体_GB2312" pitchFamily="1" charset="-122"/>
                <a:ea typeface="楷体_GB2312" pitchFamily="1" charset="-122"/>
              </a:rPr>
              <a:t>(3)</a:t>
            </a:r>
            <a:r>
              <a:rPr lang="en-US" sz="2400" dirty="0">
                <a:latin typeface="Times New Roman" pitchFamily="18" charset="0"/>
                <a:ea typeface="楷体_GB2312" pitchFamily="1" charset="-122"/>
              </a:rPr>
              <a:t> </a:t>
            </a:r>
            <a:r>
              <a:rPr lang="zh-CN" altLang="en-US" sz="2400" dirty="0">
                <a:latin typeface="楷体_GB2312" pitchFamily="1" charset="-122"/>
                <a:ea typeface="楷体_GB2312" pitchFamily="1" charset="-122"/>
              </a:rPr>
              <a:t>认为传统的组织结构和关系容易造成紧张气氛，对组织各层职工均有不利的影响。主张在企业中恢复人的尊严，实行民主参与管理，改变上下级之间的关系，由命令服从变为支持帮助，由监督变为引导，实行职工的自主自治。</a:t>
            </a:r>
          </a:p>
        </p:txBody>
      </p:sp>
      <p:sp>
        <p:nvSpPr>
          <p:cNvPr id="112647" name="Text Box 3"/>
          <p:cNvSpPr txBox="1"/>
          <p:nvPr/>
        </p:nvSpPr>
        <p:spPr>
          <a:xfrm>
            <a:off x="3667109" y="1142984"/>
            <a:ext cx="3857652" cy="523220"/>
          </a:xfrm>
          <a:prstGeom prst="rect">
            <a:avLst/>
          </a:prstGeom>
          <a:noFill/>
          <a:ln w="9525">
            <a:noFill/>
            <a:miter/>
          </a:ln>
        </p:spPr>
        <p:txBody>
          <a:bodyPr wrap="square">
            <a:spAutoFit/>
          </a:bodyPr>
          <a:lstStyle/>
          <a:p>
            <a:pPr>
              <a:spcBef>
                <a:spcPct val="50000"/>
              </a:spcBef>
            </a:pPr>
            <a:r>
              <a:rPr lang="zh-CN" altLang="en-US" sz="2800" b="1" noProof="1">
                <a:solidFill>
                  <a:schemeClr val="tx2"/>
                </a:solidFill>
                <a:latin typeface="Times New Roman" pitchFamily="2" charset="0"/>
                <a:ea typeface="宋体" charset="-122"/>
                <a:cs typeface="+mn-ea"/>
              </a:rPr>
              <a:t>（五）行为科学学派</a:t>
            </a:r>
            <a:endParaRPr lang="zh-CN" altLang="en-US" sz="2800" b="1" noProof="1">
              <a:solidFill>
                <a:schemeClr val="tx2"/>
              </a:solidFill>
              <a:latin typeface="Times New Roman" pitchFamily="2" charset="0"/>
              <a:ea typeface="宋体" charset="-122"/>
            </a:endParaRPr>
          </a:p>
        </p:txBody>
      </p:sp>
      <p:pic>
        <p:nvPicPr>
          <p:cNvPr id="2" name="Picture 4" descr="010j">
            <a:hlinkClick r:id="rId2"/>
          </p:cNvPr>
          <p:cNvPicPr>
            <a:picLocks noChangeAspect="1" noChangeArrowheads="1"/>
          </p:cNvPicPr>
          <p:nvPr/>
        </p:nvPicPr>
        <p:blipFill>
          <a:blip r:embed="rId3"/>
          <a:srcRect/>
          <a:stretch>
            <a:fillRect/>
          </a:stretch>
        </p:blipFill>
        <p:spPr bwMode="auto">
          <a:xfrm>
            <a:off x="9457267" y="5805489"/>
            <a:ext cx="1151467" cy="833437"/>
          </a:xfrm>
          <a:prstGeom prst="rect">
            <a:avLst/>
          </a:prstGeom>
          <a:noFill/>
          <a:ln w="9525">
            <a:noFill/>
            <a:miter lim="800000"/>
            <a:headEnd/>
            <a:tailEnd/>
          </a:ln>
        </p:spPr>
      </p:pic>
      <p:sp>
        <p:nvSpPr>
          <p:cNvPr id="9"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2"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4"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Left)">
                                      <p:cBhvr>
                                        <p:cTn id="7" dur="500"/>
                                        <p:tgtEl>
                                          <p:spTgt spid="10"/>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4">
                                            <p:bg/>
                                          </p:spTgt>
                                        </p:tgtEl>
                                        <p:attrNameLst>
                                          <p:attrName>style.visibility</p:attrName>
                                        </p:attrNameLst>
                                      </p:cBhvr>
                                      <p:to>
                                        <p:strVal val="visible"/>
                                      </p:to>
                                    </p:set>
                                    <p:anim calcmode="lin" valueType="num">
                                      <p:cBhvr additive="base">
                                        <p:cTn id="10" dur="1000" fill="hold"/>
                                        <p:tgtEl>
                                          <p:spTgt spid="14">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4">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additive="base">
                                        <p:cTn id="14"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9" name="Text Box 2"/>
          <p:cNvSpPr txBox="1">
            <a:spLocks noChangeArrowheads="1"/>
          </p:cNvSpPr>
          <p:nvPr/>
        </p:nvSpPr>
        <p:spPr bwMode="auto">
          <a:xfrm>
            <a:off x="573617" y="2285992"/>
            <a:ext cx="11023109" cy="3785652"/>
          </a:xfrm>
          <a:prstGeom prst="rect">
            <a:avLst/>
          </a:prstGeom>
          <a:noFill/>
          <a:ln w="9525">
            <a:noFill/>
            <a:miter lim="800000"/>
            <a:headEnd/>
            <a:tailEnd/>
          </a:ln>
        </p:spPr>
        <p:txBody>
          <a:bodyPr wrap="square">
            <a:spAutoFit/>
          </a:bodyPr>
          <a:lstStyle/>
          <a:p>
            <a:pPr>
              <a:spcBef>
                <a:spcPct val="0"/>
              </a:spcBef>
              <a:spcAft>
                <a:spcPct val="20000"/>
              </a:spcAft>
              <a:buClrTx/>
              <a:buSzTx/>
            </a:pPr>
            <a:r>
              <a:rPr lang="zh-CN" altLang="en-US" sz="2400" dirty="0">
                <a:solidFill>
                  <a:srgbClr val="FF0000"/>
                </a:solidFill>
                <a:latin typeface="楷体_GB2312" pitchFamily="1" charset="-122"/>
                <a:ea typeface="楷体_GB2312" pitchFamily="1" charset="-122"/>
              </a:rPr>
              <a:t>    </a:t>
            </a:r>
            <a:r>
              <a:rPr lang="zh-CN" altLang="en-US" sz="2400" b="1" dirty="0" smtClean="0">
                <a:solidFill>
                  <a:srgbClr val="FF0000"/>
                </a:solidFill>
                <a:latin typeface="楷体_GB2312" pitchFamily="1" charset="-122"/>
                <a:ea typeface="楷体_GB2312" pitchFamily="1" charset="-122"/>
              </a:rPr>
              <a:t>代表人物：</a:t>
            </a:r>
            <a:r>
              <a:rPr lang="zh-CN" altLang="en-US" sz="2400" dirty="0" smtClean="0">
                <a:latin typeface="楷体_GB2312" pitchFamily="1" charset="-122"/>
                <a:ea typeface="楷体_GB2312" pitchFamily="1" charset="-122"/>
              </a:rPr>
              <a:t>美国</a:t>
            </a:r>
            <a:r>
              <a:rPr lang="zh-CN" altLang="en-US" sz="2400" dirty="0">
                <a:latin typeface="楷体_GB2312" pitchFamily="1" charset="-122"/>
                <a:ea typeface="楷体_GB2312" pitchFamily="1" charset="-122"/>
              </a:rPr>
              <a:t>卡纳基</a:t>
            </a:r>
            <a:r>
              <a:rPr lang="en-US" sz="2400" dirty="0">
                <a:latin typeface="楷体_GB2312" pitchFamily="1" charset="-122"/>
                <a:ea typeface="楷体_GB2312" pitchFamily="1" charset="-122"/>
              </a:rPr>
              <a:t>-</a:t>
            </a:r>
            <a:r>
              <a:rPr lang="zh-CN" altLang="en-US" sz="2400" dirty="0" smtClean="0">
                <a:latin typeface="楷体_GB2312" pitchFamily="1" charset="-122"/>
                <a:ea typeface="楷体_GB2312" pitchFamily="1" charset="-122"/>
              </a:rPr>
              <a:t>梅隆、赫伯特</a:t>
            </a:r>
            <a:r>
              <a:rPr lang="en-US" sz="2400" dirty="0">
                <a:latin typeface="Times New Roman" pitchFamily="18" charset="0"/>
                <a:ea typeface="楷体_GB2312" pitchFamily="1" charset="-122"/>
              </a:rPr>
              <a:t>·</a:t>
            </a:r>
            <a:r>
              <a:rPr lang="zh-CN" altLang="en-US" sz="2400" dirty="0">
                <a:latin typeface="楷体_GB2312" pitchFamily="1" charset="-122"/>
                <a:ea typeface="楷体_GB2312" pitchFamily="1" charset="-122"/>
              </a:rPr>
              <a:t>西蒙（</a:t>
            </a:r>
            <a:r>
              <a:rPr lang="en-US" sz="2400" dirty="0" err="1">
                <a:latin typeface="楷体_GB2312" pitchFamily="1" charset="-122"/>
                <a:ea typeface="楷体_GB2312" pitchFamily="1" charset="-122"/>
              </a:rPr>
              <a:t>Harbert</a:t>
            </a:r>
            <a:r>
              <a:rPr lang="en-US" sz="2400" dirty="0">
                <a:latin typeface="楷体_GB2312" pitchFamily="1" charset="-122"/>
                <a:ea typeface="楷体_GB2312" pitchFamily="1" charset="-122"/>
              </a:rPr>
              <a:t> Simon</a:t>
            </a:r>
            <a:r>
              <a:rPr lang="zh-CN" altLang="en-US" sz="2400" dirty="0" smtClean="0">
                <a:latin typeface="楷体_GB2312" pitchFamily="1" charset="-122"/>
                <a:ea typeface="楷体_GB2312" pitchFamily="1" charset="-122"/>
              </a:rPr>
              <a:t>）</a:t>
            </a:r>
            <a:endParaRPr lang="en-US" altLang="zh-CN" sz="2400" dirty="0" smtClean="0">
              <a:latin typeface="楷体_GB2312" pitchFamily="1" charset="-122"/>
              <a:ea typeface="楷体_GB2312" pitchFamily="1" charset="-122"/>
            </a:endParaRPr>
          </a:p>
          <a:p>
            <a:pPr>
              <a:spcBef>
                <a:spcPct val="0"/>
              </a:spcBef>
              <a:spcAft>
                <a:spcPct val="20000"/>
              </a:spcAft>
              <a:buClrTx/>
              <a:buSzTx/>
            </a:pPr>
            <a:r>
              <a:rPr lang="en-US" altLang="zh-CN" sz="2400" dirty="0" smtClean="0">
                <a:latin typeface="楷体_GB2312" pitchFamily="1" charset="-122"/>
                <a:ea typeface="楷体_GB2312" pitchFamily="1" charset="-122"/>
              </a:rPr>
              <a:t>    </a:t>
            </a:r>
            <a:r>
              <a:rPr lang="zh-CN" altLang="en-US" sz="2400" dirty="0" smtClean="0">
                <a:latin typeface="楷体_GB2312" pitchFamily="1" charset="-122"/>
                <a:ea typeface="楷体_GB2312" pitchFamily="1" charset="-122"/>
              </a:rPr>
              <a:t>西蒙</a:t>
            </a:r>
            <a:r>
              <a:rPr lang="zh-CN" altLang="en-US" sz="2400" dirty="0">
                <a:latin typeface="楷体_GB2312" pitchFamily="1" charset="-122"/>
                <a:ea typeface="楷体_GB2312" pitchFamily="1" charset="-122"/>
              </a:rPr>
              <a:t>因为在决策理论方面的贡献，曾荣获</a:t>
            </a:r>
            <a:r>
              <a:rPr lang="en-US" sz="2400" dirty="0">
                <a:latin typeface="楷体_GB2312" pitchFamily="1" charset="-122"/>
                <a:ea typeface="楷体_GB2312" pitchFamily="1" charset="-122"/>
              </a:rPr>
              <a:t>1978</a:t>
            </a:r>
            <a:r>
              <a:rPr lang="zh-CN" altLang="en-US" sz="2400" dirty="0">
                <a:latin typeface="楷体_GB2312" pitchFamily="1" charset="-122"/>
                <a:ea typeface="楷体_GB2312" pitchFamily="1" charset="-122"/>
              </a:rPr>
              <a:t>年的诺贝尔经济学奖</a:t>
            </a:r>
            <a:r>
              <a:rPr lang="en-US"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经济、心理、管理、计算机四个学科最高荣誉获得者。</a:t>
            </a:r>
          </a:p>
          <a:p>
            <a:pPr>
              <a:spcBef>
                <a:spcPct val="0"/>
              </a:spcBef>
              <a:spcAft>
                <a:spcPct val="20000"/>
              </a:spcAft>
              <a:buClrTx/>
              <a:buSzTx/>
            </a:pPr>
            <a:r>
              <a:rPr lang="zh-CN" altLang="en-US" sz="2400" dirty="0">
                <a:latin typeface="楷体_GB2312" pitchFamily="1" charset="-122"/>
                <a:ea typeface="楷体_GB2312" pitchFamily="1" charset="-122"/>
              </a:rPr>
              <a:t>    </a:t>
            </a:r>
            <a:r>
              <a:rPr lang="zh-CN" altLang="en-US" sz="2400" b="1" dirty="0">
                <a:solidFill>
                  <a:srgbClr val="C00000"/>
                </a:solidFill>
                <a:latin typeface="楷体_GB2312" pitchFamily="1" charset="-122"/>
                <a:ea typeface="楷体_GB2312" pitchFamily="1" charset="-122"/>
              </a:rPr>
              <a:t>代表作：</a:t>
            </a:r>
            <a:r>
              <a:rPr lang="en-US"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管理决策新学科</a:t>
            </a:r>
            <a:r>
              <a:rPr lang="en-US" sz="2400" dirty="0">
                <a:latin typeface="楷体_GB2312" pitchFamily="1" charset="-122"/>
                <a:ea typeface="楷体_GB2312" pitchFamily="1" charset="-122"/>
              </a:rPr>
              <a:t>》</a:t>
            </a:r>
          </a:p>
          <a:p>
            <a:pPr>
              <a:spcBef>
                <a:spcPct val="0"/>
              </a:spcBef>
              <a:spcAft>
                <a:spcPct val="20000"/>
              </a:spcAft>
              <a:buClrTx/>
              <a:buSzTx/>
            </a:pPr>
            <a:r>
              <a:rPr lang="en-US" sz="2400" dirty="0">
                <a:latin typeface="楷体_GB2312" pitchFamily="1" charset="-122"/>
                <a:ea typeface="楷体_GB2312" pitchFamily="1" charset="-122"/>
              </a:rPr>
              <a:t>    </a:t>
            </a:r>
            <a:r>
              <a:rPr lang="zh-CN" altLang="en-US" sz="2400" dirty="0">
                <a:latin typeface="楷体_GB2312" pitchFamily="1" charset="-122"/>
                <a:ea typeface="楷体_GB2312" pitchFamily="1" charset="-122"/>
              </a:rPr>
              <a:t>该学派认为管理的关键在于决策，因此，管理必须采用一套制定决策的科学方法。</a:t>
            </a:r>
          </a:p>
          <a:p>
            <a:pPr>
              <a:spcBef>
                <a:spcPct val="0"/>
              </a:spcBef>
              <a:spcAft>
                <a:spcPct val="20000"/>
              </a:spcAft>
              <a:buClrTx/>
              <a:buSzTx/>
            </a:pPr>
            <a:r>
              <a:rPr lang="zh-CN" altLang="en-US" sz="2400" dirty="0">
                <a:latin typeface="楷体_GB2312" pitchFamily="1" charset="-122"/>
                <a:ea typeface="楷体_GB2312" pitchFamily="1" charset="-122"/>
              </a:rPr>
              <a:t>    </a:t>
            </a:r>
            <a:r>
              <a:rPr lang="zh-CN" altLang="en-US" sz="2400" b="1" dirty="0">
                <a:solidFill>
                  <a:srgbClr val="C00000"/>
                </a:solidFill>
                <a:latin typeface="楷体_GB2312" pitchFamily="1" charset="-122"/>
                <a:ea typeface="楷体_GB2312" pitchFamily="1" charset="-122"/>
              </a:rPr>
              <a:t>主要</a:t>
            </a:r>
            <a:r>
              <a:rPr lang="zh-CN" altLang="en-US" sz="2400" b="1" dirty="0" smtClean="0">
                <a:solidFill>
                  <a:srgbClr val="C00000"/>
                </a:solidFill>
                <a:latin typeface="楷体_GB2312" pitchFamily="1" charset="-122"/>
                <a:ea typeface="楷体_GB2312" pitchFamily="1" charset="-122"/>
              </a:rPr>
              <a:t>观点</a:t>
            </a:r>
            <a:r>
              <a:rPr lang="zh-CN" altLang="en-US" sz="2400" dirty="0" smtClean="0">
                <a:latin typeface="楷体_GB2312" pitchFamily="1" charset="-122"/>
                <a:ea typeface="楷体_GB2312" pitchFamily="1" charset="-122"/>
              </a:rPr>
              <a:t>：</a:t>
            </a:r>
            <a:r>
              <a:rPr lang="zh-CN" altLang="en-US" sz="2400" dirty="0">
                <a:latin typeface="楷体_GB2312" pitchFamily="1" charset="-122"/>
                <a:ea typeface="楷体_GB2312" pitchFamily="1" charset="-122"/>
              </a:rPr>
              <a:t>管理就是决策 </a:t>
            </a:r>
            <a:r>
              <a:rPr lang="en-US"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管理与决策是同义词 </a:t>
            </a:r>
            <a:r>
              <a:rPr lang="zh-CN" altLang="en-US" dirty="0"/>
              <a:t>。</a:t>
            </a:r>
          </a:p>
          <a:p>
            <a:pPr>
              <a:spcBef>
                <a:spcPct val="0"/>
              </a:spcBef>
              <a:spcAft>
                <a:spcPct val="20000"/>
              </a:spcAft>
              <a:buClrTx/>
              <a:buSzTx/>
            </a:pPr>
            <a:r>
              <a:rPr lang="zh-CN" altLang="en-US" sz="2400" dirty="0">
                <a:latin typeface="楷体_GB2312" pitchFamily="1" charset="-122"/>
                <a:ea typeface="楷体_GB2312" pitchFamily="1" charset="-122"/>
              </a:rPr>
              <a:t>   </a:t>
            </a:r>
            <a:r>
              <a:rPr lang="zh-CN" altLang="en-US" sz="2400" dirty="0" smtClean="0">
                <a:latin typeface="楷体_GB2312" pitchFamily="1" charset="-122"/>
                <a:ea typeface="楷体_GB2312" pitchFamily="1" charset="-122"/>
              </a:rPr>
              <a:t> </a:t>
            </a:r>
            <a:r>
              <a:rPr lang="zh-CN" altLang="en-US" sz="2400" dirty="0" smtClean="0">
                <a:solidFill>
                  <a:srgbClr val="C00000"/>
                </a:solidFill>
                <a:latin typeface="楷体_GB2312" pitchFamily="1" charset="-122"/>
                <a:ea typeface="楷体_GB2312" pitchFamily="1" charset="-122"/>
              </a:rPr>
              <a:t>决策</a:t>
            </a:r>
            <a:r>
              <a:rPr lang="zh-CN" altLang="en-US" sz="2400" dirty="0">
                <a:solidFill>
                  <a:srgbClr val="C00000"/>
                </a:solidFill>
                <a:latin typeface="楷体_GB2312" pitchFamily="1" charset="-122"/>
                <a:ea typeface="楷体_GB2312" pitchFamily="1" charset="-122"/>
              </a:rPr>
              <a:t>中的满意准则</a:t>
            </a:r>
            <a:r>
              <a:rPr lang="en-US"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最优不存在 找最优成本太高</a:t>
            </a:r>
            <a:r>
              <a:rPr lang="en-US" sz="2400" dirty="0">
                <a:latin typeface="楷体_GB2312" pitchFamily="1" charset="-122"/>
                <a:ea typeface="楷体_GB2312" pitchFamily="1" charset="-122"/>
              </a:rPr>
              <a:t>,</a:t>
            </a:r>
            <a:r>
              <a:rPr lang="zh-CN" altLang="en-US" sz="2400" dirty="0">
                <a:latin typeface="楷体_GB2312" pitchFamily="1" charset="-122"/>
                <a:ea typeface="楷体_GB2312" pitchFamily="1" charset="-122"/>
              </a:rPr>
              <a:t>甚至不可能。在一定条件下，选择满意方案也是一种优化决策。</a:t>
            </a:r>
          </a:p>
        </p:txBody>
      </p:sp>
      <p:pic>
        <p:nvPicPr>
          <p:cNvPr id="113671" name="Picture 4" descr="01"/>
          <p:cNvPicPr>
            <a:picLocks noChangeAspect="1" noChangeArrowheads="1"/>
          </p:cNvPicPr>
          <p:nvPr/>
        </p:nvPicPr>
        <p:blipFill>
          <a:blip r:embed="rId2"/>
          <a:srcRect/>
          <a:stretch>
            <a:fillRect/>
          </a:stretch>
        </p:blipFill>
        <p:spPr bwMode="auto">
          <a:xfrm>
            <a:off x="10896600" y="836613"/>
            <a:ext cx="670984" cy="412750"/>
          </a:xfrm>
          <a:prstGeom prst="rect">
            <a:avLst/>
          </a:prstGeom>
          <a:noFill/>
          <a:ln w="9525">
            <a:noFill/>
            <a:miter lim="800000"/>
            <a:headEnd/>
            <a:tailEnd/>
          </a:ln>
        </p:spPr>
      </p:pic>
      <p:sp>
        <p:nvSpPr>
          <p:cNvPr id="113673" name="Text Box 5"/>
          <p:cNvSpPr txBox="1"/>
          <p:nvPr/>
        </p:nvSpPr>
        <p:spPr>
          <a:xfrm>
            <a:off x="3452794" y="1142984"/>
            <a:ext cx="7200900" cy="523220"/>
          </a:xfrm>
          <a:prstGeom prst="rect">
            <a:avLst/>
          </a:prstGeom>
          <a:noFill/>
          <a:ln w="9525">
            <a:noFill/>
            <a:miter/>
          </a:ln>
        </p:spPr>
        <p:txBody>
          <a:bodyPr>
            <a:spAutoFit/>
          </a:bodyPr>
          <a:lstStyle/>
          <a:p>
            <a:pPr>
              <a:spcBef>
                <a:spcPct val="50000"/>
              </a:spcBef>
            </a:pPr>
            <a:r>
              <a:rPr lang="zh-CN" altLang="en-US" sz="2800" b="1" noProof="1">
                <a:solidFill>
                  <a:schemeClr val="tx2"/>
                </a:solidFill>
                <a:latin typeface="Times New Roman" pitchFamily="2" charset="0"/>
                <a:ea typeface="宋体" charset="-122"/>
                <a:cs typeface="+mn-ea"/>
              </a:rPr>
              <a:t>（六）决策理论学派</a:t>
            </a:r>
            <a:endParaRPr lang="zh-CN" altLang="en-US" sz="2800" b="1" noProof="1">
              <a:solidFill>
                <a:schemeClr val="tx2"/>
              </a:solidFill>
              <a:latin typeface="Times New Roman" pitchFamily="2" charset="0"/>
              <a:ea typeface="宋体" charset="-122"/>
            </a:endParaRPr>
          </a:p>
        </p:txBody>
      </p:sp>
      <p:pic>
        <p:nvPicPr>
          <p:cNvPr id="2" name="Picture 6" descr="133fc">
            <a:hlinkClick r:id="rId3"/>
          </p:cNvPr>
          <p:cNvPicPr>
            <a:picLocks noChangeAspect="1" noChangeArrowheads="1"/>
          </p:cNvPicPr>
          <p:nvPr/>
        </p:nvPicPr>
        <p:blipFill>
          <a:blip r:embed="rId4"/>
          <a:srcRect/>
          <a:stretch>
            <a:fillRect/>
          </a:stretch>
        </p:blipFill>
        <p:spPr bwMode="auto">
          <a:xfrm>
            <a:off x="10223501" y="5661026"/>
            <a:ext cx="1344084" cy="868363"/>
          </a:xfrm>
          <a:prstGeom prst="rect">
            <a:avLst/>
          </a:prstGeom>
          <a:noFill/>
          <a:ln w="9525">
            <a:noFill/>
            <a:miter lim="800000"/>
            <a:headEnd/>
            <a:tailEnd/>
          </a:ln>
        </p:spPr>
      </p:pic>
      <p:sp>
        <p:nvSpPr>
          <p:cNvPr id="11"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2"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4"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5"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6"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Left)">
                                      <p:cBhvr>
                                        <p:cTn id="7" dur="500"/>
                                        <p:tgtEl>
                                          <p:spTgt spid="12"/>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6">
                                            <p:bg/>
                                          </p:spTgt>
                                        </p:tgtEl>
                                        <p:attrNameLst>
                                          <p:attrName>style.visibility</p:attrName>
                                        </p:attrNameLst>
                                      </p:cBhvr>
                                      <p:to>
                                        <p:strVal val="visible"/>
                                      </p:to>
                                    </p:set>
                                    <p:anim calcmode="lin" valueType="num">
                                      <p:cBhvr additive="base">
                                        <p:cTn id="10" dur="1000" fill="hold"/>
                                        <p:tgtEl>
                                          <p:spTgt spid="16">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6">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 calcmode="lin" valueType="num">
                                      <p:cBhvr additive="base">
                                        <p:cTn id="1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6">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Text Box 2"/>
          <p:cNvSpPr txBox="1"/>
          <p:nvPr/>
        </p:nvSpPr>
        <p:spPr>
          <a:xfrm>
            <a:off x="431800" y="1993517"/>
            <a:ext cx="11523133" cy="3564053"/>
          </a:xfrm>
          <a:prstGeom prst="rect">
            <a:avLst/>
          </a:prstGeom>
          <a:noFill/>
          <a:ln w="9525">
            <a:noFill/>
            <a:miter/>
          </a:ln>
        </p:spPr>
        <p:txBody>
          <a:bodyPr>
            <a:spAutoFit/>
          </a:bodyPr>
          <a:lstStyle/>
          <a:p>
            <a:r>
              <a:rPr lang="zh-CN" altLang="en-US" sz="2400" noProof="1" smtClean="0">
                <a:latin typeface="楷体_GB2312" pitchFamily="1" charset="-122"/>
                <a:ea typeface="楷体_GB2312" pitchFamily="1" charset="-122"/>
                <a:cs typeface="+mn-ea"/>
              </a:rPr>
              <a:t>    管理科学</a:t>
            </a:r>
            <a:r>
              <a:rPr lang="zh-CN" altLang="en-US" sz="2400" noProof="1">
                <a:latin typeface="楷体_GB2312" pitchFamily="1" charset="-122"/>
                <a:ea typeface="楷体_GB2312" pitchFamily="1" charset="-122"/>
                <a:cs typeface="+mn-ea"/>
              </a:rPr>
              <a:t>学派又称数理学派，它是</a:t>
            </a:r>
            <a:r>
              <a:rPr lang="zh-CN" altLang="en-US" sz="2400" b="1" noProof="1">
                <a:solidFill>
                  <a:srgbClr val="C00000"/>
                </a:solidFill>
                <a:latin typeface="楷体_GB2312" pitchFamily="1" charset="-122"/>
                <a:ea typeface="楷体_GB2312" pitchFamily="1" charset="-122"/>
                <a:cs typeface="+mn-ea"/>
              </a:rPr>
              <a:t>对泰勒科学管理理论的继续和发展</a:t>
            </a:r>
            <a:r>
              <a:rPr lang="zh-CN" altLang="en-US" sz="2400" noProof="1" smtClean="0">
                <a:latin typeface="楷体_GB2312" pitchFamily="1" charset="-122"/>
                <a:ea typeface="楷体_GB2312" pitchFamily="1" charset="-122"/>
                <a:cs typeface="+mn-ea"/>
              </a:rPr>
              <a:t>。</a:t>
            </a:r>
            <a:endParaRPr lang="en-US" altLang="zh-CN" sz="2400" noProof="1" smtClean="0">
              <a:latin typeface="楷体_GB2312" pitchFamily="1" charset="-122"/>
              <a:ea typeface="楷体_GB2312" pitchFamily="1" charset="-122"/>
              <a:cs typeface="+mn-ea"/>
            </a:endParaRPr>
          </a:p>
          <a:p>
            <a:pPr>
              <a:lnSpc>
                <a:spcPct val="120000"/>
              </a:lnSpc>
            </a:pPr>
            <a:r>
              <a:rPr lang="zh-CN" altLang="en-US" sz="2400" noProof="1" smtClean="0">
                <a:latin typeface="楷体_GB2312" pitchFamily="1" charset="-122"/>
                <a:ea typeface="楷体_GB2312" pitchFamily="1" charset="-122"/>
                <a:cs typeface="+mn-ea"/>
              </a:rPr>
              <a:t>    </a:t>
            </a:r>
            <a:r>
              <a:rPr lang="zh-CN" altLang="en-US" sz="2400" b="1" noProof="1" smtClean="0">
                <a:solidFill>
                  <a:srgbClr val="C00000"/>
                </a:solidFill>
                <a:latin typeface="楷体_GB2312" pitchFamily="1" charset="-122"/>
                <a:ea typeface="楷体_GB2312" pitchFamily="1" charset="-122"/>
                <a:cs typeface="+mn-ea"/>
              </a:rPr>
              <a:t>代表人物：</a:t>
            </a:r>
            <a:r>
              <a:rPr lang="zh-CN" altLang="en-US" sz="2400" noProof="1" smtClean="0">
                <a:latin typeface="楷体_GB2312" pitchFamily="1" charset="-122"/>
                <a:ea typeface="楷体_GB2312" pitchFamily="1" charset="-122"/>
                <a:cs typeface="+mn-ea"/>
              </a:rPr>
              <a:t>美国</a:t>
            </a:r>
            <a:r>
              <a:rPr lang="zh-CN" altLang="en-US" sz="2400" noProof="1">
                <a:latin typeface="楷体_GB2312" pitchFamily="1" charset="-122"/>
                <a:ea typeface="楷体_GB2312" pitchFamily="1" charset="-122"/>
                <a:cs typeface="+mn-ea"/>
              </a:rPr>
              <a:t>的伯法（</a:t>
            </a:r>
            <a:r>
              <a:rPr lang="en-US" altLang="x-none" sz="2400" noProof="1">
                <a:latin typeface="楷体_GB2312" pitchFamily="1" charset="-122"/>
                <a:ea typeface="楷体_GB2312" pitchFamily="1" charset="-122"/>
                <a:cs typeface="+mn-ea"/>
              </a:rPr>
              <a:t>E.</a:t>
            </a:r>
            <a:r>
              <a:rPr lang="en-US" altLang="x-none" sz="2400" noProof="1">
                <a:latin typeface="Times New Roman" pitchFamily="2" charset="0"/>
                <a:ea typeface="楷体_GB2312" pitchFamily="1" charset="-122"/>
                <a:cs typeface="+mn-ea"/>
              </a:rPr>
              <a:t> </a:t>
            </a:r>
            <a:r>
              <a:rPr lang="en-US" altLang="x-none" sz="2400" noProof="1">
                <a:latin typeface="楷体_GB2312" pitchFamily="1" charset="-122"/>
                <a:ea typeface="楷体_GB2312" pitchFamily="1" charset="-122"/>
                <a:cs typeface="+mn-ea"/>
              </a:rPr>
              <a:t>S.</a:t>
            </a:r>
            <a:r>
              <a:rPr lang="en-US" altLang="x-none" sz="2400" noProof="1">
                <a:latin typeface="Times New Roman" pitchFamily="2" charset="0"/>
                <a:ea typeface="楷体_GB2312" pitchFamily="1" charset="-122"/>
                <a:cs typeface="+mn-ea"/>
              </a:rPr>
              <a:t> </a:t>
            </a:r>
            <a:r>
              <a:rPr lang="en-US" altLang="x-none" sz="2400" noProof="1">
                <a:latin typeface="楷体_GB2312" pitchFamily="1" charset="-122"/>
                <a:ea typeface="楷体_GB2312" pitchFamily="1" charset="-122"/>
                <a:cs typeface="+mn-ea"/>
              </a:rPr>
              <a:t>Buffa</a:t>
            </a:r>
            <a:r>
              <a:rPr lang="zh-CN" altLang="en-US" sz="2400" noProof="1">
                <a:latin typeface="楷体_GB2312" pitchFamily="1" charset="-122"/>
                <a:ea typeface="楷体_GB2312" pitchFamily="1" charset="-122"/>
                <a:cs typeface="+mn-ea"/>
              </a:rPr>
              <a:t>）等人</a:t>
            </a:r>
            <a:r>
              <a:rPr lang="zh-CN" altLang="en-US" sz="2400" noProof="1" smtClean="0">
                <a:latin typeface="楷体_GB2312" pitchFamily="1" charset="-122"/>
                <a:ea typeface="楷体_GB2312" pitchFamily="1" charset="-122"/>
                <a:cs typeface="+mn-ea"/>
              </a:rPr>
              <a:t>。</a:t>
            </a:r>
            <a:endParaRPr lang="en-US" altLang="zh-CN" sz="2400" noProof="1" smtClean="0">
              <a:latin typeface="楷体_GB2312" pitchFamily="1" charset="-122"/>
              <a:ea typeface="楷体_GB2312" pitchFamily="1" charset="-122"/>
              <a:cs typeface="+mn-ea"/>
            </a:endParaRPr>
          </a:p>
          <a:p>
            <a:pPr>
              <a:lnSpc>
                <a:spcPct val="120000"/>
              </a:lnSpc>
            </a:pPr>
            <a:r>
              <a:rPr lang="zh-CN" altLang="en-US" sz="2400" noProof="1" smtClean="0">
                <a:latin typeface="楷体_GB2312" pitchFamily="1" charset="-122"/>
                <a:ea typeface="楷体_GB2312" pitchFamily="1" charset="-122"/>
                <a:cs typeface="+mn-ea"/>
              </a:rPr>
              <a:t>    </a:t>
            </a:r>
            <a:r>
              <a:rPr lang="zh-CN" altLang="en-US" sz="2400" b="1" noProof="1" smtClean="0">
                <a:solidFill>
                  <a:srgbClr val="C00000"/>
                </a:solidFill>
                <a:latin typeface="楷体_GB2312" pitchFamily="1" charset="-122"/>
                <a:ea typeface="楷体_GB2312" pitchFamily="1" charset="-122"/>
                <a:cs typeface="+mn-ea"/>
              </a:rPr>
              <a:t>起源：</a:t>
            </a:r>
            <a:r>
              <a:rPr lang="zh-CN" altLang="en-US" sz="2400" noProof="1" smtClean="0">
                <a:latin typeface="楷体_GB2312" pitchFamily="1" charset="-122"/>
                <a:ea typeface="楷体_GB2312" pitchFamily="1" charset="-122"/>
                <a:cs typeface="+mn-ea"/>
              </a:rPr>
              <a:t>第二次世界大战</a:t>
            </a:r>
            <a:r>
              <a:rPr lang="zh-CN" altLang="en-US" sz="2400" noProof="1">
                <a:latin typeface="楷体_GB2312" pitchFamily="1" charset="-122"/>
                <a:ea typeface="楷体_GB2312" pitchFamily="1" charset="-122"/>
                <a:cs typeface="+mn-ea"/>
              </a:rPr>
              <a:t>管理科学</a:t>
            </a:r>
            <a:r>
              <a:rPr lang="en-US" altLang="x-none" sz="2400" noProof="1">
                <a:latin typeface="楷体_GB2312" pitchFamily="1" charset="-122"/>
                <a:ea typeface="楷体_GB2312" pitchFamily="1" charset="-122"/>
                <a:cs typeface="+mn-ea"/>
              </a:rPr>
              <a:t>(</a:t>
            </a:r>
            <a:r>
              <a:rPr lang="zh-CN" altLang="en-US" sz="2400" noProof="1">
                <a:latin typeface="楷体_GB2312" pitchFamily="1" charset="-122"/>
                <a:ea typeface="楷体_GB2312" pitchFamily="1" charset="-122"/>
                <a:cs typeface="+mn-ea"/>
              </a:rPr>
              <a:t>狭义的</a:t>
            </a:r>
            <a:r>
              <a:rPr lang="en-US" altLang="x-none" sz="2400" noProof="1">
                <a:latin typeface="楷体_GB2312" pitchFamily="1" charset="-122"/>
                <a:ea typeface="楷体_GB2312" pitchFamily="1" charset="-122"/>
                <a:cs typeface="+mn-ea"/>
              </a:rPr>
              <a:t>)</a:t>
            </a:r>
            <a:r>
              <a:rPr lang="zh-CN" altLang="en-US" sz="2400" noProof="1">
                <a:latin typeface="楷体_GB2312" pitchFamily="1" charset="-122"/>
                <a:ea typeface="楷体_GB2312" pitchFamily="1" charset="-122"/>
                <a:cs typeface="+mn-ea"/>
              </a:rPr>
              <a:t>指运筹学、统计学、计算机即数学用于管理决策，以提高组织效率。数学在战争中得到广泛应用</a:t>
            </a:r>
            <a:r>
              <a:rPr lang="en-US" altLang="x-none" sz="2400" noProof="1">
                <a:latin typeface="楷体_GB2312" pitchFamily="1" charset="-122"/>
                <a:ea typeface="楷体_GB2312" pitchFamily="1" charset="-122"/>
                <a:cs typeface="+mn-ea"/>
              </a:rPr>
              <a:t>,</a:t>
            </a:r>
            <a:r>
              <a:rPr lang="zh-CN" altLang="en-US" sz="2400" noProof="1">
                <a:latin typeface="楷体_GB2312" pitchFamily="1" charset="-122"/>
                <a:ea typeface="楷体_GB2312" pitchFamily="1" charset="-122"/>
                <a:cs typeface="+mn-ea"/>
              </a:rPr>
              <a:t>并取得了非常好的效果</a:t>
            </a:r>
            <a:r>
              <a:rPr lang="zh-CN" altLang="en-US" sz="2400" noProof="1" smtClean="0">
                <a:latin typeface="楷体_GB2312" pitchFamily="1" charset="-122"/>
                <a:ea typeface="楷体_GB2312" pitchFamily="1" charset="-122"/>
                <a:cs typeface="+mn-ea"/>
              </a:rPr>
              <a:t>。</a:t>
            </a:r>
            <a:endParaRPr lang="zh-CN" altLang="en-US" sz="2400" noProof="1">
              <a:latin typeface="楷体_GB2312" pitchFamily="1" charset="-122"/>
              <a:ea typeface="楷体_GB2312" pitchFamily="1" charset="-122"/>
            </a:endParaRPr>
          </a:p>
          <a:p>
            <a:pPr>
              <a:lnSpc>
                <a:spcPct val="120000"/>
              </a:lnSpc>
            </a:pPr>
            <a:r>
              <a:rPr lang="zh-CN" altLang="en-US" sz="2400" noProof="1">
                <a:latin typeface="楷体_GB2312" pitchFamily="1" charset="-122"/>
                <a:ea typeface="楷体_GB2312" pitchFamily="1" charset="-122"/>
                <a:cs typeface="+mn-ea"/>
              </a:rPr>
              <a:t>    </a:t>
            </a:r>
            <a:r>
              <a:rPr lang="zh-CN" altLang="en-US" sz="2400" b="1" noProof="1" smtClean="0">
                <a:solidFill>
                  <a:srgbClr val="C00000"/>
                </a:solidFill>
                <a:latin typeface="楷体_GB2312" pitchFamily="1" charset="-122"/>
                <a:ea typeface="楷体_GB2312" pitchFamily="1" charset="-122"/>
                <a:cs typeface="+mn-ea"/>
              </a:rPr>
              <a:t>主要内容</a:t>
            </a:r>
            <a:r>
              <a:rPr lang="zh-CN" altLang="en-US" sz="2400" noProof="1" smtClean="0">
                <a:latin typeface="楷体_GB2312" pitchFamily="1" charset="-122"/>
                <a:ea typeface="楷体_GB2312" pitchFamily="1" charset="-122"/>
                <a:cs typeface="+mn-ea"/>
              </a:rPr>
              <a:t>：</a:t>
            </a:r>
            <a:r>
              <a:rPr lang="zh-CN" altLang="en-US" sz="2400" noProof="1">
                <a:latin typeface="楷体_GB2312" pitchFamily="1" charset="-122"/>
                <a:ea typeface="楷体_GB2312" pitchFamily="1" charset="-122"/>
                <a:cs typeface="+mn-ea"/>
              </a:rPr>
              <a:t>数学在管理中的应用；系统工程在管理中的应用；决策理论在管理中的应用；计算机在管理中的应用</a:t>
            </a:r>
            <a:r>
              <a:rPr lang="zh-CN" altLang="en-US" sz="2400" noProof="1" smtClean="0">
                <a:latin typeface="楷体_GB2312" pitchFamily="1" charset="-122"/>
                <a:ea typeface="楷体_GB2312" pitchFamily="1" charset="-122"/>
                <a:cs typeface="+mn-ea"/>
              </a:rPr>
              <a:t>。</a:t>
            </a:r>
            <a:r>
              <a:rPr lang="zh-CN" altLang="en-US" sz="2400" dirty="0" smtClean="0">
                <a:solidFill>
                  <a:srgbClr val="FF0000"/>
                </a:solidFill>
                <a:ea typeface="楷体_GB2312" pitchFamily="1" charset="-122"/>
              </a:rPr>
              <a:t> </a:t>
            </a:r>
            <a:endParaRPr lang="en-US" altLang="zh-CN" sz="2400" dirty="0" smtClean="0">
              <a:solidFill>
                <a:srgbClr val="FF0000"/>
              </a:solidFill>
              <a:ea typeface="楷体_GB2312" pitchFamily="1" charset="-122"/>
            </a:endParaRPr>
          </a:p>
          <a:p>
            <a:pPr>
              <a:lnSpc>
                <a:spcPct val="120000"/>
              </a:lnSpc>
            </a:pPr>
            <a:r>
              <a:rPr lang="en-US" altLang="zh-CN" sz="2400" dirty="0" smtClean="0">
                <a:solidFill>
                  <a:srgbClr val="FF0000"/>
                </a:solidFill>
                <a:ea typeface="楷体_GB2312" pitchFamily="1" charset="-122"/>
              </a:rPr>
              <a:t>    </a:t>
            </a:r>
            <a:r>
              <a:rPr lang="zh-CN" altLang="en-US" sz="2400" b="1" dirty="0" smtClean="0">
                <a:solidFill>
                  <a:srgbClr val="C00000"/>
                </a:solidFill>
                <a:ea typeface="楷体_GB2312" pitchFamily="1" charset="-122"/>
              </a:rPr>
              <a:t>主要观点：</a:t>
            </a:r>
            <a:r>
              <a:rPr lang="zh-CN" altLang="en-US" sz="2400" dirty="0" smtClean="0">
                <a:ea typeface="楷体_GB2312" pitchFamily="1" charset="-122"/>
              </a:rPr>
              <a:t>解决管理问题完全依靠定性分析法行不通，必须定性分析与定量分析相结合，即管理科学必须与信息技术和行为科学相结合。</a:t>
            </a:r>
            <a:endParaRPr lang="zh-CN" altLang="en-US" sz="2400" noProof="1">
              <a:latin typeface="楷体_GB2312" pitchFamily="1" charset="-122"/>
              <a:ea typeface="楷体_GB2312" pitchFamily="1" charset="-122"/>
            </a:endParaRPr>
          </a:p>
        </p:txBody>
      </p:sp>
      <p:sp>
        <p:nvSpPr>
          <p:cNvPr id="8"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9"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2"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3"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
        <p:nvSpPr>
          <p:cNvPr id="14" name="矩形 13"/>
          <p:cNvSpPr/>
          <p:nvPr/>
        </p:nvSpPr>
        <p:spPr>
          <a:xfrm>
            <a:off x="4667240" y="1142984"/>
            <a:ext cx="3892412" cy="584775"/>
          </a:xfrm>
          <a:prstGeom prst="rect">
            <a:avLst/>
          </a:prstGeom>
        </p:spPr>
        <p:txBody>
          <a:bodyPr wrap="none">
            <a:spAutoFit/>
          </a:bodyPr>
          <a:lstStyle/>
          <a:p>
            <a:r>
              <a:rPr lang="zh-CN" altLang="en-US" sz="3200" b="1" noProof="1" smtClean="0">
                <a:solidFill>
                  <a:schemeClr val="tx2"/>
                </a:solidFill>
                <a:latin typeface="Times New Roman" pitchFamily="2" charset="0"/>
                <a:ea typeface="宋体" charset="-122"/>
                <a:cs typeface="+mn-ea"/>
              </a:rPr>
              <a:t>（七）管理科学学派</a:t>
            </a:r>
            <a:endParaRPr lang="zh-CN" altLang="en-US" sz="320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3">
                                            <p:bg/>
                                          </p:spTgt>
                                        </p:tgtEl>
                                        <p:attrNameLst>
                                          <p:attrName>style.visibility</p:attrName>
                                        </p:attrNameLst>
                                      </p:cBhvr>
                                      <p:to>
                                        <p:strVal val="visible"/>
                                      </p:to>
                                    </p:set>
                                    <p:anim calcmode="lin" valueType="num">
                                      <p:cBhvr additive="base">
                                        <p:cTn id="10" dur="1000" fill="hold"/>
                                        <p:tgtEl>
                                          <p:spTgt spid="13">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3">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818261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8" name="Rectangle 3"/>
          <p:cNvSpPr txBox="1">
            <a:spLocks/>
          </p:cNvSpPr>
          <p:nvPr/>
        </p:nvSpPr>
        <p:spPr>
          <a:xfrm>
            <a:off x="3095604" y="1357298"/>
            <a:ext cx="6430963" cy="4321175"/>
          </a:xfrm>
          <a:prstGeom prst="rect">
            <a:avLst/>
          </a:prstGeom>
          <a:blipFill>
            <a:blip r:embed="rId3"/>
            <a:tile tx="0" ty="0" sx="100000" sy="100000" flip="none" algn="tl"/>
          </a:blipFill>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（一）</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hlinkshowjump?jump=nextslide"/>
              </a:rPr>
              <a:t>系统组织理论学派 </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（二）</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系统管理学派</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（三）</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决策管理学派</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（四）</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经验管理学派</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（五）</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管理科学学派</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（六）</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权变管理学派</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（七）</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管理过程学派</a:t>
            </a: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rot="16200000" flipV="1">
            <a:off x="6270578" y="-267172"/>
            <a:ext cx="69850" cy="6742113"/>
          </a:xfrm>
          <a:prstGeom prst="rect">
            <a:avLst/>
          </a:prstGeom>
          <a:solidFill>
            <a:srgbClr val="808080"/>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5124" name="文本框 52"/>
          <p:cNvSpPr txBox="1">
            <a:spLocks noChangeArrowheads="1"/>
          </p:cNvSpPr>
          <p:nvPr/>
        </p:nvSpPr>
        <p:spPr bwMode="auto">
          <a:xfrm>
            <a:off x="4039684" y="1974324"/>
            <a:ext cx="4459384" cy="1015663"/>
          </a:xfrm>
          <a:prstGeom prst="rect">
            <a:avLst/>
          </a:prstGeom>
          <a:noFill/>
          <a:ln w="9525">
            <a:noFill/>
            <a:miter lim="800000"/>
          </a:ln>
        </p:spPr>
        <p:txBody>
          <a:bodyPr wrap="square">
            <a:spAutoFit/>
          </a:bodyPr>
          <a:lstStyle/>
          <a:p>
            <a:pPr algn="ctr"/>
            <a:r>
              <a:rPr lang="zh-CN" altLang="en-US" sz="6000" b="1" dirty="0" smtClean="0">
                <a:latin typeface="Britannic Bold" pitchFamily="34" charset="0"/>
                <a:ea typeface="微软雅黑" panose="020B0503020204020204" pitchFamily="34" charset="-122"/>
              </a:rPr>
              <a:t>谢谢观看</a:t>
            </a:r>
            <a:endParaRPr lang="zh-CN" altLang="en-US" sz="6000" b="1" dirty="0">
              <a:latin typeface="Britannic Bold" pitchFamily="34" charset="0"/>
              <a:ea typeface="微软雅黑" panose="020B0503020204020204" pitchFamily="34" charset="-122"/>
            </a:endParaRPr>
          </a:p>
        </p:txBody>
      </p:sp>
      <p:sp>
        <p:nvSpPr>
          <p:cNvPr id="5125" name="Rectangle 7"/>
          <p:cNvSpPr>
            <a:spLocks noChangeArrowheads="1"/>
          </p:cNvSpPr>
          <p:nvPr/>
        </p:nvSpPr>
        <p:spPr bwMode="auto">
          <a:xfrm>
            <a:off x="5529533" y="3229899"/>
            <a:ext cx="1452880" cy="398780"/>
          </a:xfrm>
          <a:prstGeom prst="rect">
            <a:avLst/>
          </a:prstGeom>
          <a:noFill/>
          <a:ln w="9525">
            <a:noFill/>
            <a:miter lim="800000"/>
          </a:ln>
        </p:spPr>
        <p:txBody>
          <a:bodyPr wrap="none">
            <a:spAutoFit/>
          </a:bodyPr>
          <a:lstStyle/>
          <a:p>
            <a:r>
              <a:rPr lang="zh-CN" altLang="en-US" sz="2000" b="1" dirty="0">
                <a:ea typeface="微软雅黑" panose="020B0503020204020204" pitchFamily="34" charset="-122"/>
              </a:rPr>
              <a:t>管理学基础</a:t>
            </a:r>
            <a:endParaRPr lang="en-US" altLang="zh-CN" sz="2000" b="1" dirty="0">
              <a:ea typeface="微软雅黑" panose="020B0503020204020204" pitchFamily="34" charset="-122"/>
            </a:endParaRPr>
          </a:p>
        </p:txBody>
      </p:sp>
      <p:pic>
        <p:nvPicPr>
          <p:cNvPr id="2" name="图片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21011" y="4581158"/>
            <a:ext cx="2623932" cy="2390514"/>
          </a:xfrm>
          <a:prstGeom prst="rect">
            <a:avLst/>
          </a:prstGeom>
        </p:spPr>
      </p:pic>
      <p:pic>
        <p:nvPicPr>
          <p:cNvPr id="3" name="图片 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975924" y="4467487"/>
            <a:ext cx="2692400" cy="2390514"/>
          </a:xfrm>
          <a:prstGeom prst="rect">
            <a:avLst/>
          </a:prstGeom>
        </p:spPr>
      </p:pic>
      <p:pic>
        <p:nvPicPr>
          <p:cNvPr id="4" name="图片 3"/>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0560496" y="4602975"/>
            <a:ext cx="1332740" cy="2390514"/>
          </a:xfrm>
          <a:prstGeom prst="rect">
            <a:avLst/>
          </a:prstGeom>
        </p:spPr>
      </p:pic>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124"/>
                                        </p:tgtEl>
                                        <p:attrNameLst>
                                          <p:attrName>style.visibility</p:attrName>
                                        </p:attrNameLst>
                                      </p:cBhvr>
                                      <p:to>
                                        <p:strVal val="visible"/>
                                      </p:to>
                                    </p:set>
                                    <p:anim by="(-#ppt_w*2)" calcmode="lin" valueType="num">
                                      <p:cBhvr rctx="PPT">
                                        <p:cTn id="13" dur="500" autoRev="1" fill="hold">
                                          <p:stCondLst>
                                            <p:cond delay="0"/>
                                          </p:stCondLst>
                                        </p:cTn>
                                        <p:tgtEl>
                                          <p:spTgt spid="5124"/>
                                        </p:tgtEl>
                                        <p:attrNameLst>
                                          <p:attrName>ppt_w</p:attrName>
                                        </p:attrNameLst>
                                      </p:cBhvr>
                                    </p:anim>
                                    <p:anim by="(#ppt_w*0.50)" calcmode="lin" valueType="num">
                                      <p:cBhvr>
                                        <p:cTn id="14" dur="500" decel="50000" autoRev="1" fill="hold">
                                          <p:stCondLst>
                                            <p:cond delay="0"/>
                                          </p:stCondLst>
                                        </p:cTn>
                                        <p:tgtEl>
                                          <p:spTgt spid="5124"/>
                                        </p:tgtEl>
                                        <p:attrNameLst>
                                          <p:attrName>ppt_x</p:attrName>
                                        </p:attrNameLst>
                                      </p:cBhvr>
                                    </p:anim>
                                    <p:anim from="(-#ppt_h/2)" to="(#ppt_y)" calcmode="lin" valueType="num">
                                      <p:cBhvr>
                                        <p:cTn id="15" dur="1000" fill="hold">
                                          <p:stCondLst>
                                            <p:cond delay="0"/>
                                          </p:stCondLst>
                                        </p:cTn>
                                        <p:tgtEl>
                                          <p:spTgt spid="5124"/>
                                        </p:tgtEl>
                                        <p:attrNameLst>
                                          <p:attrName>ppt_y</p:attrName>
                                        </p:attrNameLst>
                                      </p:cBhvr>
                                    </p:anim>
                                    <p:animRot by="21600000">
                                      <p:cBhvr>
                                        <p:cTn id="16" dur="1000" fill="hold">
                                          <p:stCondLst>
                                            <p:cond delay="0"/>
                                          </p:stCondLst>
                                        </p:cTn>
                                        <p:tgtEl>
                                          <p:spTgt spid="5124"/>
                                        </p:tgtEl>
                                        <p:attrNameLst>
                                          <p:attrName>r</p:attrName>
                                        </p:attrNameLst>
                                      </p:cBhvr>
                                    </p:animRot>
                                  </p:childTnLst>
                                </p:cTn>
                              </p:par>
                            </p:childTnLst>
                          </p:cTn>
                        </p:par>
                        <p:par>
                          <p:cTn id="17" fill="hold">
                            <p:stCondLst>
                              <p:cond delay="2299"/>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5125"/>
                                        </p:tgtEl>
                                        <p:attrNameLst>
                                          <p:attrName>style.visibility</p:attrName>
                                        </p:attrNameLst>
                                      </p:cBhvr>
                                      <p:to>
                                        <p:strVal val="visible"/>
                                      </p:to>
                                    </p:set>
                                    <p:anim calcmode="lin" valueType="num">
                                      <p:cBhvr>
                                        <p:cTn id="20" dur="500" fill="hold"/>
                                        <p:tgtEl>
                                          <p:spTgt spid="512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125"/>
                                        </p:tgtEl>
                                        <p:attrNameLst>
                                          <p:attrName>ppt_y</p:attrName>
                                        </p:attrNameLst>
                                      </p:cBhvr>
                                      <p:tavLst>
                                        <p:tav tm="0">
                                          <p:val>
                                            <p:strVal val="#ppt_y"/>
                                          </p:val>
                                        </p:tav>
                                        <p:tav tm="100000">
                                          <p:val>
                                            <p:strVal val="#ppt_y"/>
                                          </p:val>
                                        </p:tav>
                                      </p:tavLst>
                                    </p:anim>
                                    <p:anim calcmode="lin" valueType="num">
                                      <p:cBhvr>
                                        <p:cTn id="22" dur="500" fill="hold"/>
                                        <p:tgtEl>
                                          <p:spTgt spid="512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12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P spid="5124" grpId="0"/>
      <p:bldP spid="5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6" name="燕尾形 1"/>
          <p:cNvSpPr>
            <a:spLocks noChangeArrowheads="1"/>
          </p:cNvSpPr>
          <p:nvPr/>
        </p:nvSpPr>
        <p:spPr bwMode="auto">
          <a:xfrm>
            <a:off x="1631950" y="2527300"/>
            <a:ext cx="2447925" cy="2519363"/>
          </a:xfrm>
          <a:prstGeom prst="chevron">
            <a:avLst>
              <a:gd name="adj" fmla="val 32167"/>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315" name="燕尾形 9"/>
          <p:cNvSpPr>
            <a:spLocks noChangeArrowheads="1"/>
          </p:cNvSpPr>
          <p:nvPr/>
        </p:nvSpPr>
        <p:spPr bwMode="auto">
          <a:xfrm>
            <a:off x="1212850" y="3030538"/>
            <a:ext cx="1006475" cy="1512887"/>
          </a:xfrm>
          <a:prstGeom prst="chevron">
            <a:avLst>
              <a:gd name="adj" fmla="val 50000"/>
            </a:avLst>
          </a:prstGeom>
          <a:solidFill>
            <a:srgbClr val="808080"/>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1080770" y="16891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bg1"/>
                </a:solidFill>
                <a:latin typeface="Impact" panose="020B0806030902050204" pitchFamily="34" charset="0"/>
                <a:ea typeface="微软雅黑" panose="020B0503020204020204" pitchFamily="34" charset="-122"/>
              </a:rPr>
              <a:t>01    </a:t>
            </a:r>
            <a:r>
              <a:rPr lang="zh-CN" altLang="en-US" sz="2800" b="1">
                <a:solidFill>
                  <a:schemeClr val="bg1"/>
                </a:solidFill>
                <a:latin typeface="微软雅黑" panose="020B0503020204020204" pitchFamily="34" charset="-122"/>
                <a:ea typeface="微软雅黑" panose="020B0503020204020204" pitchFamily="34" charset="-122"/>
              </a:rPr>
              <a:t>学习目标</a:t>
            </a:r>
          </a:p>
        </p:txBody>
      </p:sp>
      <p:sp>
        <p:nvSpPr>
          <p:cNvPr id="13323" name="圆角矩形 19"/>
          <p:cNvSpPr>
            <a:spLocks noChangeArrowheads="1"/>
          </p:cNvSpPr>
          <p:nvPr/>
        </p:nvSpPr>
        <p:spPr bwMode="auto">
          <a:xfrm>
            <a:off x="5950903" y="213264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4" name="TextBox 6"/>
          <p:cNvSpPr txBox="1">
            <a:spLocks noChangeArrowheads="1"/>
          </p:cNvSpPr>
          <p:nvPr/>
        </p:nvSpPr>
        <p:spPr bwMode="auto">
          <a:xfrm>
            <a:off x="6323330" y="2424430"/>
            <a:ext cx="4389755" cy="461665"/>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en-US" altLang="zh-CN" sz="2400" dirty="0" err="1" smtClean="0">
                <a:solidFill>
                  <a:schemeClr val="bg1"/>
                </a:solidFill>
                <a:latin typeface="微软雅黑" panose="020B0503020204020204" pitchFamily="34" charset="-122"/>
                <a:ea typeface="微软雅黑" panose="020B0503020204020204" pitchFamily="34" charset="-122"/>
                <a:sym typeface="+mn-ea"/>
              </a:rPr>
              <a:t>理解</a:t>
            </a:r>
            <a:r>
              <a:rPr lang="zh-CN" altLang="en-US" sz="2400" dirty="0" smtClean="0">
                <a:solidFill>
                  <a:schemeClr val="bg1"/>
                </a:solidFill>
                <a:latin typeface="微软雅黑" panose="020B0503020204020204" pitchFamily="34" charset="-122"/>
                <a:ea typeface="微软雅黑" panose="020B0503020204020204" pitchFamily="34" charset="-122"/>
                <a:sym typeface="+mn-ea"/>
              </a:rPr>
              <a:t>管理理论的相关理论学派</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
        <p:nvSpPr>
          <p:cNvPr id="13325" name="圆角矩形 19"/>
          <p:cNvSpPr>
            <a:spLocks noChangeArrowheads="1"/>
          </p:cNvSpPr>
          <p:nvPr/>
        </p:nvSpPr>
        <p:spPr bwMode="auto">
          <a:xfrm>
            <a:off x="5951538" y="464851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6" name="TextBox 6"/>
          <p:cNvSpPr txBox="1">
            <a:spLocks noChangeArrowheads="1"/>
          </p:cNvSpPr>
          <p:nvPr/>
        </p:nvSpPr>
        <p:spPr bwMode="auto">
          <a:xfrm>
            <a:off x="6574473" y="3647123"/>
            <a:ext cx="3887787" cy="570865"/>
          </a:xfrm>
          <a:prstGeom prst="rect">
            <a:avLst/>
          </a:prstGeom>
          <a:noFill/>
          <a:ln w="9525">
            <a:noFill/>
            <a:miter lim="800000"/>
          </a:ln>
        </p:spPr>
        <p:txBody>
          <a:bodyPr>
            <a:spAutoFit/>
          </a:bodyPr>
          <a:lstStyle/>
          <a:p>
            <a:pPr>
              <a:lnSpc>
                <a:spcPct val="130000"/>
              </a:lnSpc>
            </a:pPr>
            <a:r>
              <a:rPr lang="en-US" altLang="zh-CN" sz="2400" dirty="0">
                <a:solidFill>
                  <a:schemeClr val="bg1"/>
                </a:solidFill>
                <a:latin typeface="微软雅黑" panose="020B0503020204020204" pitchFamily="34" charset="-122"/>
                <a:ea typeface="微软雅黑" panose="020B0503020204020204" pitchFamily="34" charset="-122"/>
                <a:sym typeface="+mn-ea"/>
              </a:rPr>
              <a:t>能进行有效沟通</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282" name="Line 46"/>
          <p:cNvSpPr>
            <a:spLocks noChangeShapeType="1"/>
          </p:cNvSpPr>
          <p:nvPr/>
        </p:nvSpPr>
        <p:spPr bwMode="auto">
          <a:xfrm flipV="1">
            <a:off x="4008438" y="2060575"/>
            <a:ext cx="1800225" cy="1728788"/>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3" name="Line 47"/>
          <p:cNvSpPr>
            <a:spLocks noChangeShapeType="1"/>
          </p:cNvSpPr>
          <p:nvPr/>
        </p:nvSpPr>
        <p:spPr bwMode="auto">
          <a:xfrm>
            <a:off x="4008438" y="3789363"/>
            <a:ext cx="1800225" cy="1944687"/>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6" name="AutoShape 50"/>
          <p:cNvSpPr>
            <a:spLocks noChangeArrowheads="1"/>
          </p:cNvSpPr>
          <p:nvPr/>
        </p:nvSpPr>
        <p:spPr bwMode="auto">
          <a:xfrm>
            <a:off x="6180138" y="4144010"/>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5" name="TextBox 6"/>
          <p:cNvSpPr txBox="1">
            <a:spLocks noChangeArrowheads="1"/>
          </p:cNvSpPr>
          <p:nvPr/>
        </p:nvSpPr>
        <p:spPr bwMode="auto">
          <a:xfrm>
            <a:off x="7582535" y="4077653"/>
            <a:ext cx="2160588" cy="570865"/>
          </a:xfrm>
          <a:prstGeom prst="rect">
            <a:avLst/>
          </a:prstGeom>
          <a:noFill/>
          <a:ln w="9525">
            <a:noFill/>
            <a:miter lim="800000"/>
          </a:ln>
        </p:spPr>
        <p:txBody>
          <a:bodyPr>
            <a:spAutoFit/>
          </a:bodyPr>
          <a:lstStyle/>
          <a:p>
            <a:pPr>
              <a:lnSpc>
                <a:spcPct val="130000"/>
              </a:lnSpc>
            </a:pPr>
            <a:r>
              <a:rPr lang="zh-CN" altLang="en-US" sz="2400">
                <a:solidFill>
                  <a:schemeClr val="bg1"/>
                </a:solidFill>
                <a:latin typeface="微软雅黑" panose="020B0503020204020204" pitchFamily="34" charset="-122"/>
                <a:ea typeface="微软雅黑" panose="020B0503020204020204" pitchFamily="34" charset="-122"/>
              </a:rPr>
              <a:t>能力目标</a:t>
            </a:r>
          </a:p>
        </p:txBody>
      </p:sp>
      <p:sp>
        <p:nvSpPr>
          <p:cNvPr id="11288" name="AutoShape 52"/>
          <p:cNvSpPr>
            <a:spLocks noChangeArrowheads="1"/>
          </p:cNvSpPr>
          <p:nvPr/>
        </p:nvSpPr>
        <p:spPr bwMode="auto">
          <a:xfrm>
            <a:off x="6179503" y="1627823"/>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7" name="TextBox 6"/>
          <p:cNvSpPr txBox="1">
            <a:spLocks noChangeArrowheads="1"/>
          </p:cNvSpPr>
          <p:nvPr/>
        </p:nvSpPr>
        <p:spPr bwMode="auto">
          <a:xfrm>
            <a:off x="7582535" y="1595120"/>
            <a:ext cx="2160905" cy="570865"/>
          </a:xfrm>
          <a:prstGeom prst="rect">
            <a:avLst/>
          </a:prstGeom>
          <a:noFill/>
          <a:ln w="9525">
            <a:noFill/>
            <a:miter lim="800000"/>
          </a:ln>
        </p:spPr>
        <p:txBody>
          <a:bodyPr wrap="square">
            <a:spAutoFit/>
          </a:bodyPr>
          <a:lstStyle/>
          <a:p>
            <a:pPr>
              <a:lnSpc>
                <a:spcPct val="130000"/>
              </a:lnSpc>
            </a:pPr>
            <a:r>
              <a:rPr lang="zh-CN" altLang="en-US" sz="2400" b="1" dirty="0">
                <a:solidFill>
                  <a:schemeClr val="bg1"/>
                </a:solidFill>
                <a:sym typeface="+mn-ea"/>
              </a:rPr>
              <a:t>知识目标</a:t>
            </a:r>
            <a:endParaRPr lang="zh-CN" altLang="en-US" sz="2400" b="1" dirty="0">
              <a:solidFill>
                <a:schemeClr val="bg1"/>
              </a:solidFill>
              <a:ea typeface="微软雅黑" panose="020B0503020204020204" pitchFamily="34" charset="-122"/>
              <a:sym typeface="+mn-ea"/>
            </a:endParaRPr>
          </a:p>
        </p:txBody>
      </p:sp>
      <p:sp>
        <p:nvSpPr>
          <p:cNvPr id="13338" name="TextBox 6"/>
          <p:cNvSpPr txBox="1">
            <a:spLocks noChangeArrowheads="1"/>
          </p:cNvSpPr>
          <p:nvPr/>
        </p:nvSpPr>
        <p:spPr bwMode="auto">
          <a:xfrm>
            <a:off x="2568575" y="3068638"/>
            <a:ext cx="1152525" cy="1291590"/>
          </a:xfrm>
          <a:prstGeom prst="rect">
            <a:avLst/>
          </a:prstGeom>
          <a:noFill/>
          <a:ln w="9525">
            <a:noFill/>
            <a:miter lim="800000"/>
          </a:ln>
        </p:spPr>
        <p:txBody>
          <a:bodyPr>
            <a:spAutoFit/>
          </a:bodyPr>
          <a:lstStyle/>
          <a:p>
            <a:pPr>
              <a:lnSpc>
                <a:spcPct val="130000"/>
              </a:lnSpc>
            </a:pPr>
            <a:r>
              <a:rPr lang="zh-CN" altLang="en-US" sz="3000" b="1">
                <a:solidFill>
                  <a:schemeClr val="bg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2" name="TextBox 6"/>
          <p:cNvSpPr txBox="1">
            <a:spLocks noChangeArrowheads="1"/>
          </p:cNvSpPr>
          <p:nvPr/>
        </p:nvSpPr>
        <p:spPr bwMode="auto">
          <a:xfrm>
            <a:off x="6466840" y="5046980"/>
            <a:ext cx="4389755" cy="460375"/>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zh-CN" altLang="en-US" sz="2400" dirty="0" smtClean="0">
                <a:solidFill>
                  <a:schemeClr val="bg1"/>
                </a:solidFill>
                <a:latin typeface="微软雅黑" panose="020B0503020204020204" pitchFamily="34" charset="-122"/>
                <a:ea typeface="微软雅黑" panose="020B0503020204020204" pitchFamily="34" charset="-122"/>
                <a:sym typeface="+mn-ea"/>
              </a:rPr>
              <a:t>能够将理论与实践相结合</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0-#ppt_w/2"/>
                                          </p:val>
                                        </p:tav>
                                        <p:tav tm="100000">
                                          <p:val>
                                            <p:strVal val="#ppt_x"/>
                                          </p:val>
                                        </p:tav>
                                      </p:tavLst>
                                    </p:anim>
                                    <p:anim calcmode="lin" valueType="num">
                                      <p:cBhvr additive="base">
                                        <p:cTn id="16" dur="500" fill="hold"/>
                                        <p:tgtEl>
                                          <p:spTgt spid="133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38"/>
                                        </p:tgtEl>
                                        <p:attrNameLst>
                                          <p:attrName>style.visibility</p:attrName>
                                        </p:attrNameLst>
                                      </p:cBhvr>
                                      <p:to>
                                        <p:strVal val="visible"/>
                                      </p:to>
                                    </p:set>
                                    <p:anim calcmode="lin" valueType="num">
                                      <p:cBhvr additive="base">
                                        <p:cTn id="19" dur="500" fill="hold"/>
                                        <p:tgtEl>
                                          <p:spTgt spid="13338"/>
                                        </p:tgtEl>
                                        <p:attrNameLst>
                                          <p:attrName>ppt_x</p:attrName>
                                        </p:attrNameLst>
                                      </p:cBhvr>
                                      <p:tavLst>
                                        <p:tav tm="0">
                                          <p:val>
                                            <p:strVal val="0-#ppt_w/2"/>
                                          </p:val>
                                        </p:tav>
                                        <p:tav tm="100000">
                                          <p:val>
                                            <p:strVal val="#ppt_x"/>
                                          </p:val>
                                        </p:tav>
                                      </p:tavLst>
                                    </p:anim>
                                    <p:anim calcmode="lin" valueType="num">
                                      <p:cBhvr additive="base">
                                        <p:cTn id="20" dur="500" fill="hold"/>
                                        <p:tgtEl>
                                          <p:spTgt spid="1333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82"/>
                                        </p:tgtEl>
                                        <p:attrNameLst>
                                          <p:attrName>style.visibility</p:attrName>
                                        </p:attrNameLst>
                                      </p:cBhvr>
                                      <p:to>
                                        <p:strVal val="visible"/>
                                      </p:to>
                                    </p:set>
                                    <p:animEffect transition="in" filter="wipe(left)">
                                      <p:cBhvr>
                                        <p:cTn id="24" dur="500"/>
                                        <p:tgtEl>
                                          <p:spTgt spid="1128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wipe(left)">
                                      <p:cBhvr>
                                        <p:cTn id="27" dur="500"/>
                                        <p:tgtEl>
                                          <p:spTgt spid="11283"/>
                                        </p:tgtEl>
                                      </p:cBhvr>
                                    </p:animEffect>
                                  </p:childTnLst>
                                </p:cTn>
                              </p:par>
                            </p:childTnLst>
                          </p:cTn>
                        </p:par>
                        <p:par>
                          <p:cTn id="28" fill="hold">
                            <p:stCondLst>
                              <p:cond delay="1500"/>
                            </p:stCondLst>
                            <p:childTnLst>
                              <p:par>
                                <p:cTn id="29" presetID="2" presetClass="entr" presetSubtype="1" fill="hold" grpId="0" nodeType="after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500" fill="hold"/>
                                        <p:tgtEl>
                                          <p:spTgt spid="13324"/>
                                        </p:tgtEl>
                                        <p:attrNameLst>
                                          <p:attrName>ppt_x</p:attrName>
                                        </p:attrNameLst>
                                      </p:cBhvr>
                                      <p:tavLst>
                                        <p:tav tm="0">
                                          <p:val>
                                            <p:strVal val="#ppt_x"/>
                                          </p:val>
                                        </p:tav>
                                        <p:tav tm="100000">
                                          <p:val>
                                            <p:strVal val="#ppt_x"/>
                                          </p:val>
                                        </p:tav>
                                      </p:tavLst>
                                    </p:anim>
                                    <p:anim calcmode="lin" valueType="num">
                                      <p:cBhvr additive="base">
                                        <p:cTn id="36" dur="500" fill="hold"/>
                                        <p:tgtEl>
                                          <p:spTgt spid="13324"/>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337"/>
                                        </p:tgtEl>
                                        <p:attrNameLst>
                                          <p:attrName>style.visibility</p:attrName>
                                        </p:attrNameLst>
                                      </p:cBhvr>
                                      <p:to>
                                        <p:strVal val="visible"/>
                                      </p:to>
                                    </p:set>
                                    <p:anim calcmode="lin" valueType="num">
                                      <p:cBhvr additive="base">
                                        <p:cTn id="43" dur="500" fill="hold"/>
                                        <p:tgtEl>
                                          <p:spTgt spid="13337"/>
                                        </p:tgtEl>
                                        <p:attrNameLst>
                                          <p:attrName>ppt_x</p:attrName>
                                        </p:attrNameLst>
                                      </p:cBhvr>
                                      <p:tavLst>
                                        <p:tav tm="0">
                                          <p:val>
                                            <p:strVal val="#ppt_x"/>
                                          </p:val>
                                        </p:tav>
                                        <p:tav tm="100000">
                                          <p:val>
                                            <p:strVal val="#ppt_x"/>
                                          </p:val>
                                        </p:tav>
                                      </p:tavLst>
                                    </p:anim>
                                    <p:anim calcmode="lin" valueType="num">
                                      <p:cBhvr additive="base">
                                        <p:cTn id="44" dur="500" fill="hold"/>
                                        <p:tgtEl>
                                          <p:spTgt spid="13337"/>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grpId="0" nodeType="afterEffect">
                                  <p:stCondLst>
                                    <p:cond delay="0"/>
                                  </p:stCondLst>
                                  <p:childTnLst>
                                    <p:set>
                                      <p:cBhvr>
                                        <p:cTn id="47" dur="1" fill="hold">
                                          <p:stCondLst>
                                            <p:cond delay="0"/>
                                          </p:stCondLst>
                                        </p:cTn>
                                        <p:tgtEl>
                                          <p:spTgt spid="13325"/>
                                        </p:tgtEl>
                                        <p:attrNameLst>
                                          <p:attrName>style.visibility</p:attrName>
                                        </p:attrNameLst>
                                      </p:cBhvr>
                                      <p:to>
                                        <p:strVal val="visible"/>
                                      </p:to>
                                    </p:set>
                                    <p:anim calcmode="lin" valueType="num">
                                      <p:cBhvr additive="base">
                                        <p:cTn id="48" dur="500" fill="hold"/>
                                        <p:tgtEl>
                                          <p:spTgt spid="13325"/>
                                        </p:tgtEl>
                                        <p:attrNameLst>
                                          <p:attrName>ppt_x</p:attrName>
                                        </p:attrNameLst>
                                      </p:cBhvr>
                                      <p:tavLst>
                                        <p:tav tm="0">
                                          <p:val>
                                            <p:strVal val="#ppt_x"/>
                                          </p:val>
                                        </p:tav>
                                        <p:tav tm="100000">
                                          <p:val>
                                            <p:strVal val="#ppt_x"/>
                                          </p:val>
                                        </p:tav>
                                      </p:tavLst>
                                    </p:anim>
                                    <p:anim calcmode="lin" valueType="num">
                                      <p:cBhvr additive="base">
                                        <p:cTn id="49" dur="500" fill="hold"/>
                                        <p:tgtEl>
                                          <p:spTgt spid="13325"/>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6"/>
                                        </p:tgtEl>
                                        <p:attrNameLst>
                                          <p:attrName>style.visibility</p:attrName>
                                        </p:attrNameLst>
                                      </p:cBhvr>
                                      <p:to>
                                        <p:strVal val="visible"/>
                                      </p:to>
                                    </p:set>
                                    <p:anim calcmode="lin" valueType="num">
                                      <p:cBhvr additive="base">
                                        <p:cTn id="52" dur="500" fill="hold"/>
                                        <p:tgtEl>
                                          <p:spTgt spid="13326"/>
                                        </p:tgtEl>
                                        <p:attrNameLst>
                                          <p:attrName>ppt_x</p:attrName>
                                        </p:attrNameLst>
                                      </p:cBhvr>
                                      <p:tavLst>
                                        <p:tav tm="0">
                                          <p:val>
                                            <p:strVal val="#ppt_x"/>
                                          </p:val>
                                        </p:tav>
                                        <p:tav tm="100000">
                                          <p:val>
                                            <p:strVal val="#ppt_x"/>
                                          </p:val>
                                        </p:tav>
                                      </p:tavLst>
                                    </p:anim>
                                    <p:anim calcmode="lin" valueType="num">
                                      <p:cBhvr additive="base">
                                        <p:cTn id="53" dur="500" fill="hold"/>
                                        <p:tgtEl>
                                          <p:spTgt spid="13326"/>
                                        </p:tgtEl>
                                        <p:attrNameLst>
                                          <p:attrName>ppt_y</p:attrName>
                                        </p:attrNameLst>
                                      </p:cBhvr>
                                      <p:tavLst>
                                        <p:tav tm="0">
                                          <p:val>
                                            <p:strVal val="0-#ppt_h/2"/>
                                          </p:val>
                                        </p:tav>
                                        <p:tav tm="100000">
                                          <p:val>
                                            <p:strVal val="#ppt_y"/>
                                          </p:val>
                                        </p:tav>
                                      </p:tavLst>
                                    </p:anim>
                                  </p:childTnLst>
                                </p:cTn>
                              </p:par>
                              <p:par>
                                <p:cTn id="54" presetID="2" presetClass="entr" presetSubtype="1" fill="hold" grpId="0" nodeType="withEffect">
                                  <p:stCondLst>
                                    <p:cond delay="0"/>
                                  </p:stCondLst>
                                  <p:childTnLst>
                                    <p:set>
                                      <p:cBhvr>
                                        <p:cTn id="55" dur="1" fill="hold">
                                          <p:stCondLst>
                                            <p:cond delay="0"/>
                                          </p:stCondLst>
                                        </p:cTn>
                                        <p:tgtEl>
                                          <p:spTgt spid="11286"/>
                                        </p:tgtEl>
                                        <p:attrNameLst>
                                          <p:attrName>style.visibility</p:attrName>
                                        </p:attrNameLst>
                                      </p:cBhvr>
                                      <p:to>
                                        <p:strVal val="visible"/>
                                      </p:to>
                                    </p:set>
                                    <p:anim calcmode="lin" valueType="num">
                                      <p:cBhvr additive="base">
                                        <p:cTn id="56" dur="500" fill="hold"/>
                                        <p:tgtEl>
                                          <p:spTgt spid="11286"/>
                                        </p:tgtEl>
                                        <p:attrNameLst>
                                          <p:attrName>ppt_x</p:attrName>
                                        </p:attrNameLst>
                                      </p:cBhvr>
                                      <p:tavLst>
                                        <p:tav tm="0">
                                          <p:val>
                                            <p:strVal val="#ppt_x"/>
                                          </p:val>
                                        </p:tav>
                                        <p:tav tm="100000">
                                          <p:val>
                                            <p:strVal val="#ppt_x"/>
                                          </p:val>
                                        </p:tav>
                                      </p:tavLst>
                                    </p:anim>
                                    <p:anim calcmode="lin" valueType="num">
                                      <p:cBhvr additive="base">
                                        <p:cTn id="57" dur="500" fill="hold"/>
                                        <p:tgtEl>
                                          <p:spTgt spid="11286"/>
                                        </p:tgtEl>
                                        <p:attrNameLst>
                                          <p:attrName>ppt_y</p:attrName>
                                        </p:attrNameLst>
                                      </p:cBhvr>
                                      <p:tavLst>
                                        <p:tav tm="0">
                                          <p:val>
                                            <p:strVal val="0-#ppt_h/2"/>
                                          </p:val>
                                        </p:tav>
                                        <p:tav tm="100000">
                                          <p:val>
                                            <p:strVal val="#ppt_y"/>
                                          </p:val>
                                        </p:tav>
                                      </p:tavLst>
                                    </p:anim>
                                  </p:childTnLst>
                                </p:cTn>
                              </p:par>
                              <p:par>
                                <p:cTn id="58" presetID="2" presetClass="entr" presetSubtype="1" fill="hold" grpId="0" nodeType="withEffect">
                                  <p:stCondLst>
                                    <p:cond delay="0"/>
                                  </p:stCondLst>
                                  <p:childTnLst>
                                    <p:set>
                                      <p:cBhvr>
                                        <p:cTn id="59" dur="1" fill="hold">
                                          <p:stCondLst>
                                            <p:cond delay="0"/>
                                          </p:stCondLst>
                                        </p:cTn>
                                        <p:tgtEl>
                                          <p:spTgt spid="13335"/>
                                        </p:tgtEl>
                                        <p:attrNameLst>
                                          <p:attrName>style.visibility</p:attrName>
                                        </p:attrNameLst>
                                      </p:cBhvr>
                                      <p:to>
                                        <p:strVal val="visible"/>
                                      </p:to>
                                    </p:set>
                                    <p:anim calcmode="lin" valueType="num">
                                      <p:cBhvr additive="base">
                                        <p:cTn id="60" dur="500" fill="hold"/>
                                        <p:tgtEl>
                                          <p:spTgt spid="13335"/>
                                        </p:tgtEl>
                                        <p:attrNameLst>
                                          <p:attrName>ppt_x</p:attrName>
                                        </p:attrNameLst>
                                      </p:cBhvr>
                                      <p:tavLst>
                                        <p:tav tm="0">
                                          <p:val>
                                            <p:strVal val="#ppt_x"/>
                                          </p:val>
                                        </p:tav>
                                        <p:tav tm="100000">
                                          <p:val>
                                            <p:strVal val="#ppt_x"/>
                                          </p:val>
                                        </p:tav>
                                      </p:tavLst>
                                    </p:anim>
                                    <p:anim calcmode="lin" valueType="num">
                                      <p:cBhvr additive="base">
                                        <p:cTn id="61" dur="500" fill="hold"/>
                                        <p:tgtEl>
                                          <p:spTgt spid="13335"/>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3315" grpId="0" animBg="1"/>
      <p:bldP spid="11268" grpId="0" bldLvl="0" animBg="1"/>
      <p:bldP spid="13323" grpId="0" bldLvl="0" animBg="1"/>
      <p:bldP spid="13324" grpId="0"/>
      <p:bldP spid="13325" grpId="0" bldLvl="0" animBg="1"/>
      <p:bldP spid="13326" grpId="0"/>
      <p:bldP spid="11282" grpId="0" animBg="1"/>
      <p:bldP spid="11283" grpId="0" animBg="1"/>
      <p:bldP spid="11286" grpId="0" bldLvl="0" animBg="1"/>
      <p:bldP spid="13335" grpId="0"/>
      <p:bldP spid="11288" grpId="0" bldLvl="0" animBg="1"/>
      <p:bldP spid="13337" grpId="0"/>
      <p:bldP spid="1333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灯片编号占位符 3"/>
          <p:cNvSpPr txBox="1">
            <a:spLocks noGrp="1" noChangeArrowheads="1"/>
          </p:cNvSpPr>
          <p:nvPr/>
        </p:nvSpPr>
        <p:spPr bwMode="auto">
          <a:xfrm>
            <a:off x="8784168" y="6381750"/>
            <a:ext cx="3052233" cy="476250"/>
          </a:xfrm>
          <a:prstGeom prst="rect">
            <a:avLst/>
          </a:prstGeom>
          <a:noFill/>
          <a:ln w="9525">
            <a:noFill/>
            <a:miter lim="800000"/>
            <a:headEnd/>
            <a:tailEnd/>
          </a:ln>
        </p:spPr>
        <p:txBody>
          <a:bodyPr/>
          <a:lstStyle/>
          <a:p>
            <a:pPr algn="r">
              <a:spcBef>
                <a:spcPct val="0"/>
              </a:spcBef>
              <a:buClrTx/>
              <a:buSzTx/>
            </a:pPr>
            <a:fld id="{C5058E48-484D-452D-AAA8-7D6D0B7E4F7F}" type="slidenum">
              <a:rPr lang="zh-CN" altLang="en-US" sz="1400"/>
              <a:pPr algn="r">
                <a:spcBef>
                  <a:spcPct val="0"/>
                </a:spcBef>
                <a:buClrTx/>
                <a:buSzTx/>
              </a:pPr>
              <a:t>3</a:t>
            </a:fld>
            <a:endParaRPr lang="en-US" sz="1400"/>
          </a:p>
        </p:txBody>
      </p:sp>
      <p:sp>
        <p:nvSpPr>
          <p:cNvPr id="14"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现代管理理论的产生</a:t>
            </a:r>
          </a:p>
        </p:txBody>
      </p:sp>
      <p:sp>
        <p:nvSpPr>
          <p:cNvPr id="1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6"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7"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8"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9"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20" name="Rectangle 3"/>
          <p:cNvSpPr txBox="1">
            <a:spLocks noRot="1" noChangeArrowheads="1"/>
          </p:cNvSpPr>
          <p:nvPr/>
        </p:nvSpPr>
        <p:spPr>
          <a:xfrm>
            <a:off x="1023902" y="1857365"/>
            <a:ext cx="10544188" cy="4286280"/>
          </a:xfrm>
          <a:prstGeom prst="rect">
            <a:avLst/>
          </a:prstGeom>
          <a:ln w="28575">
            <a:solidFill>
              <a:srgbClr val="FF0000"/>
            </a:solidFill>
          </a:ln>
        </p:spPr>
        <p:txBody>
          <a:bodyPr/>
          <a:lstStyle/>
          <a:p>
            <a:pPr marL="342900" marR="0" lvl="0" indent="-342900" algn="just" defTabSz="914400" rtl="0" eaLnBrk="1" fontAlgn="base" latinLnBrk="0" hangingPunct="1">
              <a:lnSpc>
                <a:spcPct val="120000"/>
              </a:lnSpc>
              <a:spcBef>
                <a:spcPct val="20000"/>
              </a:spcBef>
              <a:spcAft>
                <a:spcPct val="0"/>
              </a:spcAft>
              <a:buClrTx/>
              <a:buSzTx/>
              <a:buFont typeface="Arial" panose="020B0604020202020204" pitchFamily="34" charset="0"/>
              <a:buChar char="•"/>
              <a:tabLst/>
              <a:defRPr/>
            </a:pP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现代管理理论产生与发展的时期：</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20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世纪</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30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年代到</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70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年代。</a:t>
            </a:r>
          </a:p>
          <a:p>
            <a:pPr marL="342900" marR="0" lvl="0" indent="-342900" algn="just" defTabSz="914400" rtl="0" eaLnBrk="1" fontAlgn="base" latinLnBrk="0" hangingPunct="1">
              <a:lnSpc>
                <a:spcPct val="120000"/>
              </a:lnSpc>
              <a:spcBef>
                <a:spcPct val="20000"/>
              </a:spcBef>
              <a:spcAft>
                <a:spcPct val="0"/>
              </a:spcAft>
              <a:buClrTx/>
              <a:buSzTx/>
              <a:buFont typeface="Arial" panose="020B0604020202020204" pitchFamily="34" charset="0"/>
              <a:buChar char="•"/>
              <a:tabLst/>
              <a:defRPr/>
            </a:pP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现代管理理论发展的</a:t>
            </a:r>
            <a:r>
              <a:rPr kumimoji="0" lang="zh-CN" altLang="en-US" sz="2800" b="1" i="0" u="none" strike="noStrike" kern="1200" cap="none" spc="0" normalizeH="0" baseline="0" noProof="0" dirty="0" smtClean="0">
                <a:ln>
                  <a:noFill/>
                </a:ln>
                <a:solidFill>
                  <a:srgbClr val="FF0000"/>
                </a:solidFill>
                <a:effectLst/>
                <a:uLnTx/>
                <a:uFillTx/>
                <a:latin typeface="楷体_GB2312" pitchFamily="1" charset="-122"/>
                <a:ea typeface="楷体_GB2312" pitchFamily="1" charset="-122"/>
                <a:cs typeface="+mn-cs"/>
              </a:rPr>
              <a:t>脉络</a:t>
            </a:r>
            <a:r>
              <a:rPr kumimoji="0" lang="en-US" sz="2800" b="1" i="0" u="none" strike="noStrike" kern="1200" cap="none" spc="0" normalizeH="0" baseline="0" noProof="0" dirty="0" smtClean="0">
                <a:ln>
                  <a:noFill/>
                </a:ln>
                <a:solidFill>
                  <a:srgbClr val="FF0000"/>
                </a:solidFill>
                <a:effectLst/>
                <a:uLnTx/>
                <a:uFillTx/>
                <a:latin typeface="楷体_GB2312" pitchFamily="1" charset="-122"/>
                <a:ea typeface="楷体_GB2312" pitchFamily="1" charset="-122"/>
                <a:cs typeface="+mn-cs"/>
              </a:rPr>
              <a:t>:</a:t>
            </a:r>
          </a:p>
          <a:p>
            <a:pPr marL="342900" marR="0" lvl="0" indent="-342900" algn="just" defTabSz="914400" rtl="0" eaLnBrk="1" fontAlgn="base" latinLnBrk="0" hangingPunct="1">
              <a:lnSpc>
                <a:spcPct val="120000"/>
              </a:lnSpc>
              <a:spcBef>
                <a:spcPct val="20000"/>
              </a:spcBef>
              <a:spcAft>
                <a:spcPct val="0"/>
              </a:spcAft>
              <a:buClrTx/>
              <a:buSzTx/>
              <a:buFont typeface="Wingdings" pitchFamily="2" charset="2"/>
              <a:buNone/>
              <a:tabLst/>
              <a:defRPr/>
            </a:pPr>
            <a:r>
              <a:rPr kumimoji="0" lang="zh-CN" altLang="en-US" sz="2800" b="1" i="0" u="none" strike="noStrike" kern="1200" cap="none" spc="0" normalizeH="0" baseline="0" noProof="0" dirty="0" smtClean="0">
                <a:ln>
                  <a:noFill/>
                </a:ln>
                <a:solidFill>
                  <a:srgbClr val="C00000"/>
                </a:solidFill>
                <a:effectLst/>
                <a:uLnTx/>
                <a:uFillTx/>
                <a:latin typeface="楷体_GB2312" pitchFamily="1" charset="-122"/>
                <a:ea typeface="楷体_GB2312" pitchFamily="1" charset="-122"/>
                <a:cs typeface="+mn-cs"/>
              </a:rPr>
              <a:t>⑴管理理论的分散化。 </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20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世纪</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50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年代，管理理论出现了一种分散化的趋势，形成管理理论的</a:t>
            </a:r>
            <a:r>
              <a:rPr kumimoji="0" lang="zh-CN"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楷体_GB2312" pitchFamily="1" charset="-122"/>
                <a:cs typeface="+mn-cs"/>
              </a:rPr>
              <a:t>“</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热带的丛林</a:t>
            </a:r>
            <a:r>
              <a:rPr kumimoji="0" lang="zh-CN"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楷体_GB2312" pitchFamily="1" charset="-122"/>
                <a:cs typeface="+mn-cs"/>
              </a:rPr>
              <a:t>”</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a:t>
            </a:r>
          </a:p>
          <a:p>
            <a:pPr marL="342900" marR="0" lvl="0" indent="-342900" algn="just" defTabSz="914400" rtl="0" eaLnBrk="1" fontAlgn="base" latinLnBrk="0" hangingPunct="1">
              <a:lnSpc>
                <a:spcPct val="120000"/>
              </a:lnSpc>
              <a:spcBef>
                <a:spcPct val="20000"/>
              </a:spcBef>
              <a:spcAft>
                <a:spcPct val="0"/>
              </a:spcAft>
              <a:buClrTx/>
              <a:buSzTx/>
              <a:buFont typeface="Wingdings" pitchFamily="2" charset="2"/>
              <a:buNone/>
              <a:tabLst/>
              <a:defRPr/>
            </a:pPr>
            <a:r>
              <a:rPr kumimoji="0" lang="zh-CN" altLang="en-US" sz="2800" b="1" i="0" u="none" strike="noStrike" kern="1200" cap="none" spc="0" normalizeH="0" baseline="0" noProof="0" dirty="0" smtClean="0">
                <a:ln>
                  <a:noFill/>
                </a:ln>
                <a:solidFill>
                  <a:srgbClr val="C00000"/>
                </a:solidFill>
                <a:effectLst/>
                <a:uLnTx/>
                <a:uFillTx/>
                <a:latin typeface="楷体_GB2312" pitchFamily="1" charset="-122"/>
                <a:ea typeface="楷体_GB2312" pitchFamily="1" charset="-122"/>
                <a:cs typeface="+mn-cs"/>
              </a:rPr>
              <a:t>⑵管理理论的集中化趋势。 </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20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世纪</a:t>
            </a:r>
            <a:r>
              <a:rPr kumimoji="0" 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60</a:t>
            </a:r>
            <a:r>
              <a:rPr kumimoji="0" lang="zh-CN" altLang="en-US" sz="28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年代，管理理论又集中化，学者们先提出系统理论，后来又提出更加灵活地适应环境变化的权变管理理论。</a:t>
            </a:r>
            <a:r>
              <a:rPr kumimoji="0" lang="zh-CN" altLang="en-US" sz="2400" b="0" i="0" u="none" strike="noStrike" kern="1200" cap="none" spc="0" normalizeH="0" baseline="0" noProof="0" dirty="0" smtClean="0">
                <a:ln>
                  <a:noFill/>
                </a:ln>
                <a:solidFill>
                  <a:schemeClr val="tx1"/>
                </a:solidFill>
                <a:effectLst/>
                <a:uLnTx/>
                <a:uFillTx/>
                <a:latin typeface="楷体_GB2312" pitchFamily="1" charset="-122"/>
                <a:ea typeface="楷体_GB2312" pitchFamily="1" charset="-122"/>
                <a:cs typeface="+mn-cs"/>
              </a:rPr>
              <a:t> </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
                                            <p:bg/>
                                          </p:spTgt>
                                        </p:tgtEl>
                                        <p:attrNameLst>
                                          <p:attrName>style.visibility</p:attrName>
                                        </p:attrNameLst>
                                      </p:cBhvr>
                                      <p:to>
                                        <p:strVal val="visible"/>
                                      </p:to>
                                    </p:set>
                                    <p:anim calcmode="lin" valueType="num">
                                      <p:cBhvr additive="base">
                                        <p:cTn id="7" dur="1000" fill="hold"/>
                                        <p:tgtEl>
                                          <p:spTgt spid="14">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14">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 calcmode="lin" valueType="num">
                                      <p:cBhvr additive="base">
                                        <p:cTn id="1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slide(fromLeft)">
                                      <p:cBhvr>
                                        <p:cTn id="16" dur="500"/>
                                        <p:tgtEl>
                                          <p:spTgt spid="16"/>
                                        </p:tgtEl>
                                      </p:cBhvr>
                                    </p:animEffect>
                                  </p:childTnLst>
                                </p:cTn>
                              </p:par>
                            </p:childTnLst>
                          </p:cTn>
                        </p:par>
                        <p:par>
                          <p:cTn id="17" fill="hold">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20">
                                            <p:bg/>
                                          </p:spTgt>
                                        </p:tgtEl>
                                        <p:attrNameLst>
                                          <p:attrName>style.visibility</p:attrName>
                                        </p:attrNameLst>
                                      </p:cBhvr>
                                      <p:to>
                                        <p:strVal val="visible"/>
                                      </p:to>
                                    </p:set>
                                    <p:animEffect transition="in" filter="checkerboard(across)">
                                      <p:cBhvr>
                                        <p:cTn id="20" dur="500"/>
                                        <p:tgtEl>
                                          <p:spTgt spid="20">
                                            <p:bg/>
                                          </p:spTgt>
                                        </p:tgtEl>
                                      </p:cBhvr>
                                    </p:animEffect>
                                  </p:childTnLst>
                                </p:cTn>
                              </p:par>
                            </p:childTnLst>
                          </p:cTn>
                        </p:par>
                        <p:par>
                          <p:cTn id="21" fill="hold">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checkerboard(across)">
                                      <p:cBhvr>
                                        <p:cTn id="24" dur="500"/>
                                        <p:tgtEl>
                                          <p:spTgt spid="20">
                                            <p:txEl>
                                              <p:pRg st="0" end="0"/>
                                            </p:txEl>
                                          </p:spTgt>
                                        </p:tgtEl>
                                      </p:cBhvr>
                                    </p:animEffect>
                                  </p:childTnLst>
                                </p:cTn>
                              </p:par>
                            </p:childTnLst>
                          </p:cTn>
                        </p:par>
                        <p:par>
                          <p:cTn id="25" fill="hold">
                            <p:stCondLst>
                              <p:cond delay="2500"/>
                            </p:stCondLst>
                            <p:childTnLst>
                              <p:par>
                                <p:cTn id="26" presetID="5" presetClass="entr" presetSubtype="1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checkerboard(across)">
                                      <p:cBhvr>
                                        <p:cTn id="28" dur="500"/>
                                        <p:tgtEl>
                                          <p:spTgt spid="20">
                                            <p:txEl>
                                              <p:pRg st="1" end="1"/>
                                            </p:txEl>
                                          </p:spTgt>
                                        </p:tgtEl>
                                      </p:cBhvr>
                                    </p:animEffect>
                                  </p:childTnLst>
                                </p:cTn>
                              </p:par>
                            </p:childTnLst>
                          </p:cTn>
                        </p:par>
                        <p:par>
                          <p:cTn id="29" fill="hold">
                            <p:stCondLst>
                              <p:cond delay="3000"/>
                            </p:stCondLst>
                            <p:childTnLst>
                              <p:par>
                                <p:cTn id="30" presetID="5" presetClass="entr" presetSubtype="10" fill="hold" grpId="0" nodeType="afterEffect">
                                  <p:stCondLst>
                                    <p:cond delay="0"/>
                                  </p:stCondLst>
                                  <p:childTnLst>
                                    <p:set>
                                      <p:cBhvr>
                                        <p:cTn id="31" dur="1" fill="hold">
                                          <p:stCondLst>
                                            <p:cond delay="0"/>
                                          </p:stCondLst>
                                        </p:cTn>
                                        <p:tgtEl>
                                          <p:spTgt spid="20">
                                            <p:txEl>
                                              <p:pRg st="2" end="2"/>
                                            </p:txEl>
                                          </p:spTgt>
                                        </p:tgtEl>
                                        <p:attrNameLst>
                                          <p:attrName>style.visibility</p:attrName>
                                        </p:attrNameLst>
                                      </p:cBhvr>
                                      <p:to>
                                        <p:strVal val="visible"/>
                                      </p:to>
                                    </p:set>
                                    <p:animEffect transition="in" filter="checkerboard(across)">
                                      <p:cBhvr>
                                        <p:cTn id="32" dur="500"/>
                                        <p:tgtEl>
                                          <p:spTgt spid="20">
                                            <p:txEl>
                                              <p:pRg st="2" end="2"/>
                                            </p:txEl>
                                          </p:spTgt>
                                        </p:tgtEl>
                                      </p:cBhvr>
                                    </p:animEffect>
                                  </p:childTnLst>
                                </p:cTn>
                              </p:par>
                            </p:childTnLst>
                          </p:cTn>
                        </p:par>
                        <p:par>
                          <p:cTn id="33" fill="hold">
                            <p:stCondLst>
                              <p:cond delay="3500"/>
                            </p:stCondLst>
                            <p:childTnLst>
                              <p:par>
                                <p:cTn id="34" presetID="5" presetClass="entr" presetSubtype="10" fill="hold" grpId="0" nodeType="afterEffect">
                                  <p:stCondLst>
                                    <p:cond delay="0"/>
                                  </p:stCondLst>
                                  <p:childTnLst>
                                    <p:set>
                                      <p:cBhvr>
                                        <p:cTn id="35" dur="1" fill="hold">
                                          <p:stCondLst>
                                            <p:cond delay="0"/>
                                          </p:stCondLst>
                                        </p:cTn>
                                        <p:tgtEl>
                                          <p:spTgt spid="20">
                                            <p:txEl>
                                              <p:pRg st="3" end="3"/>
                                            </p:txEl>
                                          </p:spTgt>
                                        </p:tgtEl>
                                        <p:attrNameLst>
                                          <p:attrName>style.visibility</p:attrName>
                                        </p:attrNameLst>
                                      </p:cBhvr>
                                      <p:to>
                                        <p:strVal val="visible"/>
                                      </p:to>
                                    </p:set>
                                    <p:animEffect transition="in" filter="checkerboard(across)">
                                      <p:cBhvr>
                                        <p:cTn id="36"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nimBg="1"/>
      <p:bldP spid="16" grpId="0" bldLvl="0" animBg="1"/>
      <p:bldP spid="20" grpId="0" build="p" animBg="1"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1" name="灯片编号占位符 5"/>
          <p:cNvSpPr txBox="1">
            <a:spLocks noGrp="1" noChangeArrowheads="1"/>
          </p:cNvSpPr>
          <p:nvPr/>
        </p:nvSpPr>
        <p:spPr bwMode="auto">
          <a:xfrm>
            <a:off x="8784168" y="6381750"/>
            <a:ext cx="3052233" cy="476250"/>
          </a:xfrm>
          <a:prstGeom prst="rect">
            <a:avLst/>
          </a:prstGeom>
          <a:noFill/>
          <a:ln w="9525">
            <a:noFill/>
            <a:miter lim="800000"/>
            <a:headEnd/>
            <a:tailEnd/>
          </a:ln>
        </p:spPr>
        <p:txBody>
          <a:bodyPr/>
          <a:lstStyle/>
          <a:p>
            <a:pPr algn="r">
              <a:spcBef>
                <a:spcPct val="0"/>
              </a:spcBef>
              <a:buClrTx/>
              <a:buSzTx/>
            </a:pPr>
            <a:fld id="{E49C5984-89A4-493A-AAB1-43483F198200}" type="slidenum">
              <a:rPr lang="zh-CN" altLang="en-US" sz="1400"/>
              <a:pPr algn="r">
                <a:spcBef>
                  <a:spcPct val="0"/>
                </a:spcBef>
                <a:buClrTx/>
                <a:buSzTx/>
              </a:pPr>
              <a:t>4</a:t>
            </a:fld>
            <a:endParaRPr lang="en-US" sz="1400"/>
          </a:p>
        </p:txBody>
      </p:sp>
      <p:sp>
        <p:nvSpPr>
          <p:cNvPr id="9"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2"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4"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a:t>
            </a:r>
          </a:p>
        </p:txBody>
      </p:sp>
      <p:sp>
        <p:nvSpPr>
          <p:cNvPr id="15" name="Rectangle 3"/>
          <p:cNvSpPr txBox="1">
            <a:spLocks/>
          </p:cNvSpPr>
          <p:nvPr/>
        </p:nvSpPr>
        <p:spPr>
          <a:xfrm>
            <a:off x="3881422" y="1714488"/>
            <a:ext cx="6430963" cy="432117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（一）</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hlinkshowjump?jump=nextslide"/>
              </a:rPr>
              <a:t>系统组织理论学派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（二）</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系统管理学派</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（三）</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决策管理学派</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（四）</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经验管理学派</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（五）</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管理科学学派</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（六）</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权变管理学派</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rPr>
              <a:t>（七）</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楷体_GB2312" pitchFamily="1" charset="-122"/>
                <a:ea typeface="楷体_GB2312" pitchFamily="1" charset="-122"/>
                <a:cs typeface="+mn-cs"/>
                <a:hlinkClick r:id="" action="ppaction://noaction"/>
              </a:rPr>
              <a:t>管理过程学派</a:t>
            </a:r>
          </a:p>
        </p:txBody>
      </p:sp>
    </p:spTree>
  </p:cSld>
  <p:clrMapOvr>
    <a:masterClrMapping/>
  </p:clrMapOvr>
  <p:transition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Left)">
                                      <p:cBhvr>
                                        <p:cTn id="7" dur="500"/>
                                        <p:tgtEl>
                                          <p:spTgt spid="10"/>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4">
                                            <p:bg/>
                                          </p:spTgt>
                                        </p:tgtEl>
                                        <p:attrNameLst>
                                          <p:attrName>style.visibility</p:attrName>
                                        </p:attrNameLst>
                                      </p:cBhvr>
                                      <p:to>
                                        <p:strVal val="visible"/>
                                      </p:to>
                                    </p:set>
                                    <p:anim calcmode="lin" valueType="num">
                                      <p:cBhvr additive="base">
                                        <p:cTn id="10" dur="1000" fill="hold"/>
                                        <p:tgtEl>
                                          <p:spTgt spid="14">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4">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additive="base">
                                        <p:cTn id="14"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Rectangle 2"/>
          <p:cNvSpPr>
            <a:spLocks noGrp="1"/>
          </p:cNvSpPr>
          <p:nvPr>
            <p:ph type="body" idx="4294967295"/>
          </p:nvPr>
        </p:nvSpPr>
        <p:spPr>
          <a:xfrm>
            <a:off x="881026" y="2285992"/>
            <a:ext cx="10363200" cy="4114800"/>
          </a:xfrm>
          <a:prstGeom prst="rect">
            <a:avLst/>
          </a:prstGeom>
        </p:spPr>
        <p:txBody>
          <a:bodyPr/>
          <a:lstStyle/>
          <a:p>
            <a:pPr eaLnBrk="1" hangingPunct="1">
              <a:lnSpc>
                <a:spcPct val="90000"/>
              </a:lnSpc>
            </a:pPr>
            <a:endParaRPr lang="zh-CN" altLang="en-US" sz="2800" dirty="0" smtClean="0">
              <a:effectLst>
                <a:outerShdw blurRad="38100" dist="38100" dir="2700000" algn="tl">
                  <a:srgbClr val="C0C0C0"/>
                </a:outerShdw>
              </a:effectLst>
              <a:latin typeface="楷体_GB2312" pitchFamily="1" charset="-122"/>
              <a:ea typeface="楷体_GB2312" pitchFamily="1" charset="-122"/>
            </a:endParaRPr>
          </a:p>
        </p:txBody>
      </p:sp>
      <p:pic>
        <p:nvPicPr>
          <p:cNvPr id="2" name="Picture 3" descr="FD00788_"/>
          <p:cNvPicPr>
            <a:picLocks noChangeAspect="1" noChangeArrowheads="1"/>
          </p:cNvPicPr>
          <p:nvPr/>
        </p:nvPicPr>
        <p:blipFill>
          <a:blip r:embed="rId2"/>
          <a:srcRect/>
          <a:stretch>
            <a:fillRect/>
          </a:stretch>
        </p:blipFill>
        <p:spPr bwMode="auto">
          <a:xfrm>
            <a:off x="10128251" y="5619750"/>
            <a:ext cx="2063749" cy="1238250"/>
          </a:xfrm>
          <a:prstGeom prst="rect">
            <a:avLst/>
          </a:prstGeom>
          <a:noFill/>
          <a:ln w="9525">
            <a:noFill/>
            <a:miter lim="800000"/>
            <a:headEnd/>
            <a:tailEnd/>
          </a:ln>
        </p:spPr>
      </p:pic>
      <p:sp>
        <p:nvSpPr>
          <p:cNvPr id="10"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2"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3"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4"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Left)">
                                      <p:cBhvr>
                                        <p:cTn id="7" dur="500"/>
                                        <p:tgtEl>
                                          <p:spTgt spid="11"/>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5">
                                            <p:bg/>
                                          </p:spTgt>
                                        </p:tgtEl>
                                        <p:attrNameLst>
                                          <p:attrName>style.visibility</p:attrName>
                                        </p:attrNameLst>
                                      </p:cBhvr>
                                      <p:to>
                                        <p:strVal val="visible"/>
                                      </p:to>
                                    </p:set>
                                    <p:anim calcmode="lin" valueType="num">
                                      <p:cBhvr additive="base">
                                        <p:cTn id="10" dur="1000" fill="hold"/>
                                        <p:tgtEl>
                                          <p:spTgt spid="15">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5">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additive="base">
                                        <p:cTn id="14"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9" name="Text Box 4"/>
          <p:cNvSpPr txBox="1">
            <a:spLocks noChangeArrowheads="1"/>
          </p:cNvSpPr>
          <p:nvPr/>
        </p:nvSpPr>
        <p:spPr bwMode="auto">
          <a:xfrm>
            <a:off x="431800" y="1928803"/>
            <a:ext cx="11760200" cy="5152180"/>
          </a:xfrm>
          <a:prstGeom prst="rect">
            <a:avLst/>
          </a:prstGeom>
          <a:noFill/>
          <a:ln w="9525">
            <a:noFill/>
            <a:miter lim="800000"/>
            <a:headEnd/>
            <a:tailEnd/>
          </a:ln>
        </p:spPr>
        <p:txBody>
          <a:bodyPr wrap="square">
            <a:spAutoFit/>
          </a:bodyPr>
          <a:lstStyle/>
          <a:p>
            <a:pPr eaLnBrk="0" hangingPunct="0">
              <a:lnSpc>
                <a:spcPct val="120000"/>
              </a:lnSpc>
              <a:spcBef>
                <a:spcPts val="0"/>
              </a:spcBef>
            </a:pPr>
            <a:r>
              <a:rPr lang="zh-CN" altLang="en-US" sz="2000" b="1" dirty="0" smtClean="0">
                <a:solidFill>
                  <a:srgbClr val="C00000"/>
                </a:solidFill>
                <a:effectLst>
                  <a:outerShdw blurRad="38100" dist="38100" dir="2700000" algn="tl">
                    <a:srgbClr val="C0C0C0"/>
                  </a:outerShdw>
                </a:effectLst>
                <a:latin typeface="楷体_GB2312" pitchFamily="1" charset="-122"/>
                <a:ea typeface="楷体_GB2312" pitchFamily="1" charset="-122"/>
              </a:rPr>
              <a:t>代表人物</a:t>
            </a:r>
            <a:r>
              <a:rPr lang="zh-CN" altLang="en-US" sz="2000" b="1" dirty="0" smtClean="0">
                <a:solidFill>
                  <a:srgbClr val="C00000"/>
                </a:solidFill>
                <a:effectLst>
                  <a:outerShdw blurRad="38100" dist="38100" dir="2700000" algn="tl">
                    <a:srgbClr val="C0C0C0"/>
                  </a:outerShdw>
                </a:effectLst>
                <a:latin typeface="楷体_GB2312" pitchFamily="1" charset="-122"/>
                <a:ea typeface="楷体_GB2312" pitchFamily="1" charset="-122"/>
              </a:rPr>
              <a:t>：</a:t>
            </a:r>
            <a:r>
              <a:rPr lang="zh-CN" altLang="en-US" sz="2000" dirty="0" smtClean="0">
                <a:effectLst>
                  <a:outerShdw blurRad="38100" dist="38100" dir="2700000" algn="tl">
                    <a:srgbClr val="C0C0C0"/>
                  </a:outerShdw>
                </a:effectLst>
                <a:latin typeface="楷体_GB2312" pitchFamily="1" charset="-122"/>
                <a:ea typeface="楷体_GB2312" pitchFamily="1" charset="-122"/>
              </a:rPr>
              <a:t>现代管理理论之父</a:t>
            </a:r>
            <a:r>
              <a:rPr lang="en-US" sz="2000" dirty="0" smtClean="0">
                <a:effectLst>
                  <a:outerShdw blurRad="38100" dist="38100" dir="2700000" algn="tl">
                    <a:srgbClr val="C0C0C0"/>
                  </a:outerShdw>
                </a:effectLst>
                <a:latin typeface="Verdana" pitchFamily="34" charset="0"/>
                <a:ea typeface="楷体_GB2312" pitchFamily="1" charset="-122"/>
              </a:rPr>
              <a:t>—</a:t>
            </a:r>
            <a:r>
              <a:rPr lang="zh-CN" altLang="en-US" sz="2000" dirty="0" smtClean="0">
                <a:effectLst>
                  <a:outerShdw blurRad="38100" dist="38100" dir="2700000" algn="tl">
                    <a:srgbClr val="C0C0C0"/>
                  </a:outerShdw>
                </a:effectLst>
                <a:latin typeface="楷体_GB2312" pitchFamily="1" charset="-122"/>
                <a:ea typeface="楷体_GB2312" pitchFamily="1" charset="-122"/>
              </a:rPr>
              <a:t>巴纳德</a:t>
            </a:r>
            <a:endParaRPr lang="en-US" altLang="zh-CN" sz="2000" dirty="0" smtClean="0">
              <a:effectLst>
                <a:outerShdw blurRad="38100" dist="38100" dir="2700000" algn="tl">
                  <a:srgbClr val="C0C0C0"/>
                </a:outerShdw>
              </a:effectLst>
              <a:latin typeface="楷体_GB2312" pitchFamily="1" charset="-122"/>
              <a:ea typeface="楷体_GB2312" pitchFamily="1" charset="-122"/>
            </a:endParaRPr>
          </a:p>
          <a:p>
            <a:pPr eaLnBrk="0" hangingPunct="0">
              <a:lnSpc>
                <a:spcPct val="120000"/>
              </a:lnSpc>
              <a:spcBef>
                <a:spcPts val="0"/>
              </a:spcBef>
            </a:pPr>
            <a:endParaRPr lang="zh-CN" altLang="en-US" sz="2000" dirty="0" smtClean="0"/>
          </a:p>
          <a:p>
            <a:pPr eaLnBrk="0" hangingPunct="0">
              <a:lnSpc>
                <a:spcPct val="120000"/>
              </a:lnSpc>
              <a:spcBef>
                <a:spcPts val="0"/>
              </a:spcBef>
            </a:pPr>
            <a:r>
              <a:rPr lang="zh-CN" altLang="en-US" sz="2000" b="1" dirty="0" smtClean="0">
                <a:solidFill>
                  <a:srgbClr val="C00000"/>
                </a:solidFill>
                <a:effectLst>
                  <a:outerShdw blurRad="38100" dist="38100" dir="2700000" algn="tl">
                    <a:srgbClr val="C0C0C0"/>
                  </a:outerShdw>
                </a:effectLst>
                <a:latin typeface="楷体_GB2312" pitchFamily="1" charset="-122"/>
                <a:ea typeface="楷体_GB2312" pitchFamily="1" charset="-122"/>
              </a:rPr>
              <a:t>主要内容：</a:t>
            </a:r>
            <a:endParaRPr lang="zh-CN" altLang="en-US" sz="2000" b="1" dirty="0" smtClean="0">
              <a:solidFill>
                <a:srgbClr val="C00000"/>
              </a:solidFill>
              <a:effectLst>
                <a:outerShdw blurRad="38100" dist="38100" dir="2700000" algn="tl">
                  <a:srgbClr val="C0C0C0"/>
                </a:outerShdw>
              </a:effectLst>
              <a:latin typeface="楷体_GB2312" pitchFamily="1" charset="-122"/>
              <a:ea typeface="楷体_GB2312" pitchFamily="1" charset="-122"/>
            </a:endParaRPr>
          </a:p>
          <a:p>
            <a:pPr eaLnBrk="0" hangingPunct="0">
              <a:lnSpc>
                <a:spcPct val="120000"/>
              </a:lnSpc>
              <a:spcBef>
                <a:spcPts val="0"/>
              </a:spcBef>
              <a:buClrTx/>
              <a:buSzTx/>
            </a:pPr>
            <a:r>
              <a:rPr lang="en-US" sz="2000" b="1" dirty="0" smtClean="0">
                <a:latin typeface="宋体" pitchFamily="2" charset="-122"/>
              </a:rPr>
              <a:t>1</a:t>
            </a:r>
            <a:r>
              <a:rPr lang="en-US" sz="2000" b="1" dirty="0">
                <a:latin typeface="宋体" pitchFamily="2" charset="-122"/>
              </a:rPr>
              <a:t>.</a:t>
            </a:r>
            <a:r>
              <a:rPr lang="zh-CN" altLang="en-US" sz="2000" b="1" dirty="0">
                <a:latin typeface="宋体" pitchFamily="2" charset="-122"/>
              </a:rPr>
              <a:t>经理人员的三项职能</a:t>
            </a:r>
          </a:p>
          <a:p>
            <a:pPr eaLnBrk="0" hangingPunct="0">
              <a:lnSpc>
                <a:spcPct val="120000"/>
              </a:lnSpc>
              <a:spcBef>
                <a:spcPts val="0"/>
              </a:spcBef>
              <a:buClrTx/>
              <a:buSzTx/>
            </a:pPr>
            <a:r>
              <a:rPr lang="zh-CN" altLang="en-US" sz="2000" dirty="0" smtClean="0">
                <a:latin typeface="宋体" pitchFamily="2" charset="-122"/>
              </a:rPr>
              <a:t>组织</a:t>
            </a:r>
            <a:r>
              <a:rPr lang="zh-CN" altLang="en-US" sz="2000" dirty="0">
                <a:latin typeface="宋体" pitchFamily="2" charset="-122"/>
              </a:rPr>
              <a:t>是“人的行为”系统，而非“人”的系统。经理是协作组织 系统中的关键人物</a:t>
            </a:r>
            <a:r>
              <a:rPr lang="zh-CN" altLang="en-US" sz="2000" dirty="0" smtClean="0">
                <a:latin typeface="宋体" pitchFamily="2" charset="-122"/>
              </a:rPr>
              <a:t>。</a:t>
            </a:r>
            <a:endParaRPr lang="en-US" altLang="zh-CN" sz="2000" dirty="0" smtClean="0">
              <a:latin typeface="宋体" pitchFamily="2" charset="-122"/>
            </a:endParaRPr>
          </a:p>
          <a:p>
            <a:pPr eaLnBrk="0" hangingPunct="0">
              <a:lnSpc>
                <a:spcPct val="120000"/>
              </a:lnSpc>
              <a:spcBef>
                <a:spcPts val="0"/>
              </a:spcBef>
            </a:pPr>
            <a:r>
              <a:rPr lang="en-US" sz="2000" b="1" dirty="0" smtClean="0">
                <a:latin typeface="宋体" pitchFamily="2" charset="-122"/>
              </a:rPr>
              <a:t>2.</a:t>
            </a:r>
            <a:r>
              <a:rPr lang="zh-CN" altLang="en-US" sz="2000" b="1" dirty="0" smtClean="0">
                <a:latin typeface="宋体" pitchFamily="2" charset="-122"/>
              </a:rPr>
              <a:t>组织效力与组织效率原则</a:t>
            </a:r>
          </a:p>
          <a:p>
            <a:pPr>
              <a:lnSpc>
                <a:spcPct val="120000"/>
              </a:lnSpc>
              <a:spcBef>
                <a:spcPts val="0"/>
              </a:spcBef>
            </a:pPr>
            <a:r>
              <a:rPr lang="zh-CN" altLang="en-US" sz="2000" dirty="0" smtClean="0">
                <a:latin typeface="宋体" pitchFamily="2" charset="-122"/>
              </a:rPr>
              <a:t>组织效力是指组织实现其目标的能力或实现其目标的程度，而组织效率是指组织在实现其目标的过程中满足其成员个人目标的能力和程度。这两个方面是相互依存的，也是组织生存所必需的。</a:t>
            </a:r>
            <a:endParaRPr lang="en-US" altLang="zh-CN" sz="2000" dirty="0" smtClean="0">
              <a:latin typeface="宋体" pitchFamily="2" charset="-122"/>
            </a:endParaRPr>
          </a:p>
          <a:p>
            <a:pPr eaLnBrk="0" hangingPunct="0">
              <a:lnSpc>
                <a:spcPct val="120000"/>
              </a:lnSpc>
              <a:spcBef>
                <a:spcPts val="0"/>
              </a:spcBef>
            </a:pPr>
            <a:r>
              <a:rPr lang="en-US" sz="2000" b="1" dirty="0" smtClean="0">
                <a:latin typeface="宋体" pitchFamily="2" charset="-122"/>
              </a:rPr>
              <a:t>3.</a:t>
            </a:r>
            <a:r>
              <a:rPr lang="zh-CN" altLang="en-US" sz="2000" b="1" dirty="0" smtClean="0">
                <a:latin typeface="宋体" pitchFamily="2" charset="-122"/>
              </a:rPr>
              <a:t>权威接受论</a:t>
            </a:r>
            <a:endParaRPr lang="en-US" altLang="zh-CN" sz="2000" b="1" dirty="0" smtClean="0">
              <a:latin typeface="宋体" pitchFamily="2" charset="-122"/>
            </a:endParaRPr>
          </a:p>
          <a:p>
            <a:pPr>
              <a:lnSpc>
                <a:spcPct val="120000"/>
              </a:lnSpc>
              <a:spcBef>
                <a:spcPts val="0"/>
              </a:spcBef>
            </a:pPr>
            <a:r>
              <a:rPr lang="zh-CN" altLang="en-US" sz="2000" dirty="0" smtClean="0">
                <a:latin typeface="宋体" pitchFamily="2" charset="-122"/>
              </a:rPr>
              <a:t> 巴纳德还认为，管理者的权威不是来自上级的授予，而是来自下级的认可。他认为单凭职权发号施令是不足取的，更重要的是取得下级的同意、支持和合作。</a:t>
            </a:r>
          </a:p>
          <a:p>
            <a:pPr>
              <a:lnSpc>
                <a:spcPct val="120000"/>
              </a:lnSpc>
              <a:spcBef>
                <a:spcPts val="0"/>
              </a:spcBef>
            </a:pPr>
            <a:endParaRPr lang="zh-CN" altLang="en-US" sz="2400" dirty="0" smtClean="0">
              <a:latin typeface="楷体_GB2312" pitchFamily="1" charset="-122"/>
              <a:ea typeface="楷体_GB2312" pitchFamily="1" charset="-122"/>
            </a:endParaRPr>
          </a:p>
          <a:p>
            <a:pPr eaLnBrk="0" hangingPunct="0">
              <a:spcBef>
                <a:spcPct val="50000"/>
              </a:spcBef>
              <a:buClrTx/>
              <a:buSzTx/>
            </a:pPr>
            <a:endParaRPr lang="zh-CN" altLang="en-US" sz="2400" dirty="0">
              <a:latin typeface="楷体_GB2312" pitchFamily="1" charset="-122"/>
              <a:ea typeface="楷体_GB2312" pitchFamily="1" charset="-122"/>
            </a:endParaRPr>
          </a:p>
        </p:txBody>
      </p:sp>
      <p:sp>
        <p:nvSpPr>
          <p:cNvPr id="18"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9"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20"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21"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22"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23"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
        <p:nvSpPr>
          <p:cNvPr id="11" name="Rectangle 4"/>
          <p:cNvSpPr>
            <a:spLocks noChangeArrowheads="1"/>
          </p:cNvSpPr>
          <p:nvPr/>
        </p:nvSpPr>
        <p:spPr bwMode="auto">
          <a:xfrm>
            <a:off x="4310051" y="1285860"/>
            <a:ext cx="4071966" cy="469900"/>
          </a:xfrm>
          <a:prstGeom prst="rect">
            <a:avLst/>
          </a:prstGeom>
          <a:noFill/>
          <a:ln w="9525">
            <a:noFill/>
            <a:miter lim="800000"/>
            <a:headEnd/>
            <a:tailEnd/>
          </a:ln>
        </p:spPr>
        <p:txBody>
          <a:bodyPr lIns="92075" tIns="46038" rIns="92075" bIns="46038" anchor="ctr"/>
          <a:lstStyle/>
          <a:p>
            <a:pPr>
              <a:spcBef>
                <a:spcPct val="0"/>
              </a:spcBef>
              <a:buClrTx/>
              <a:buSzTx/>
            </a:pPr>
            <a:r>
              <a:rPr lang="zh-CN" altLang="en-US" sz="2800" b="1" dirty="0">
                <a:solidFill>
                  <a:schemeClr val="tx2"/>
                </a:solidFill>
                <a:latin typeface="楷体_GB2312" pitchFamily="1" charset="-122"/>
                <a:ea typeface="楷体_GB2312" pitchFamily="1" charset="-122"/>
              </a:rPr>
              <a:t>（一</a:t>
            </a:r>
            <a:r>
              <a:rPr lang="zh-CN" altLang="en-US" sz="2800" b="1" dirty="0" smtClean="0">
                <a:solidFill>
                  <a:schemeClr val="tx2"/>
                </a:solidFill>
                <a:latin typeface="楷体_GB2312" pitchFamily="1" charset="-122"/>
                <a:ea typeface="楷体_GB2312" pitchFamily="1" charset="-122"/>
              </a:rPr>
              <a:t>）系统</a:t>
            </a:r>
            <a:r>
              <a:rPr lang="zh-CN" altLang="en-US" sz="2800" b="1" dirty="0">
                <a:solidFill>
                  <a:schemeClr val="tx2"/>
                </a:solidFill>
                <a:latin typeface="楷体_GB2312" pitchFamily="1" charset="-122"/>
                <a:ea typeface="楷体_GB2312" pitchFamily="1" charset="-122"/>
              </a:rPr>
              <a:t>组织理论</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Left)">
                                      <p:cBhvr>
                                        <p:cTn id="7" dur="500"/>
                                        <p:tgtEl>
                                          <p:spTgt spid="19"/>
                                        </p:tgtEl>
                                      </p:cBhvr>
                                    </p:animEffect>
                                  </p:childTnLst>
                                </p:cTn>
                              </p:par>
                              <p:par>
                                <p:cTn id="8" presetID="2" presetClass="entr" presetSubtype="1" fill="hold" grpId="0" nodeType="withEffect">
                                  <p:stCondLst>
                                    <p:cond delay="0"/>
                                  </p:stCondLst>
                                  <p:childTnLst>
                                    <p:set>
                                      <p:cBhvr>
                                        <p:cTn id="9" dur="1" fill="hold">
                                          <p:stCondLst>
                                            <p:cond delay="0"/>
                                          </p:stCondLst>
                                        </p:cTn>
                                        <p:tgtEl>
                                          <p:spTgt spid="23">
                                            <p:bg/>
                                          </p:spTgt>
                                        </p:tgtEl>
                                        <p:attrNameLst>
                                          <p:attrName>style.visibility</p:attrName>
                                        </p:attrNameLst>
                                      </p:cBhvr>
                                      <p:to>
                                        <p:strVal val="visible"/>
                                      </p:to>
                                    </p:set>
                                    <p:anim calcmode="lin" valueType="num">
                                      <p:cBhvr additive="base">
                                        <p:cTn id="10" dur="1000" fill="hold"/>
                                        <p:tgtEl>
                                          <p:spTgt spid="23">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23">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23">
                                            <p:txEl>
                                              <p:pRg st="0" end="0"/>
                                            </p:txEl>
                                          </p:spTgt>
                                        </p:tgtEl>
                                        <p:attrNameLst>
                                          <p:attrName>style.visibility</p:attrName>
                                        </p:attrNameLst>
                                      </p:cBhvr>
                                      <p:to>
                                        <p:strVal val="visible"/>
                                      </p:to>
                                    </p:set>
                                    <p:anim calcmode="lin" valueType="num">
                                      <p:cBhvr additive="base">
                                        <p:cTn id="14"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2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2"/>
          <p:cNvSpPr>
            <a:spLocks noGrp="1"/>
          </p:cNvSpPr>
          <p:nvPr>
            <p:ph type="title" idx="4294967295"/>
          </p:nvPr>
        </p:nvSpPr>
        <p:spPr>
          <a:xfrm>
            <a:off x="3667108" y="1000108"/>
            <a:ext cx="4643470" cy="814388"/>
          </a:xfrm>
          <a:prstGeom prst="rect">
            <a:avLst/>
          </a:prstGeom>
        </p:spPr>
        <p:txBody>
          <a:bodyPr/>
          <a:lstStyle/>
          <a:p>
            <a:pPr eaLnBrk="1" hangingPunct="1"/>
            <a:r>
              <a:rPr lang="zh-CN" altLang="en-US" sz="2800" b="1" noProof="1"/>
              <a:t>（二）系统管理学派</a:t>
            </a:r>
          </a:p>
        </p:txBody>
      </p:sp>
      <p:sp>
        <p:nvSpPr>
          <p:cNvPr id="108551" name="Rectangle 3"/>
          <p:cNvSpPr>
            <a:spLocks noGrp="1"/>
          </p:cNvSpPr>
          <p:nvPr>
            <p:ph type="body" idx="4294967295"/>
          </p:nvPr>
        </p:nvSpPr>
        <p:spPr>
          <a:xfrm>
            <a:off x="523836" y="2071678"/>
            <a:ext cx="11150600" cy="4494212"/>
          </a:xfrm>
          <a:prstGeom prst="rect">
            <a:avLst/>
          </a:prstGeom>
        </p:spPr>
        <p:txBody>
          <a:bodyPr/>
          <a:lstStyle/>
          <a:p>
            <a:pPr eaLnBrk="1" hangingPunct="1">
              <a:lnSpc>
                <a:spcPct val="130000"/>
              </a:lnSpc>
              <a:buNone/>
            </a:pPr>
            <a:r>
              <a:rPr lang="zh-CN" altLang="en-US" b="1" dirty="0" smtClean="0">
                <a:solidFill>
                  <a:srgbClr val="C00000"/>
                </a:solidFill>
                <a:effectLst>
                  <a:outerShdw blurRad="38100" dist="38100" dir="2700000" algn="tl">
                    <a:srgbClr val="C0C0C0"/>
                  </a:outerShdw>
                </a:effectLst>
                <a:latin typeface="楷体_GB2312" pitchFamily="1" charset="-122"/>
                <a:ea typeface="楷体_GB2312" pitchFamily="1" charset="-122"/>
              </a:rPr>
              <a:t>代表人物：</a:t>
            </a:r>
            <a:r>
              <a:rPr lang="zh-CN" altLang="en-US" dirty="0" smtClean="0">
                <a:effectLst>
                  <a:outerShdw blurRad="38100" dist="38100" dir="2700000" algn="tl">
                    <a:srgbClr val="C0C0C0"/>
                  </a:outerShdw>
                </a:effectLst>
                <a:latin typeface="楷体_GB2312" pitchFamily="1" charset="-122"/>
                <a:ea typeface="楷体_GB2312" pitchFamily="1" charset="-122"/>
              </a:rPr>
              <a:t>卡斯特与罗森茨维奇</a:t>
            </a:r>
          </a:p>
          <a:p>
            <a:pPr eaLnBrk="1" hangingPunct="1">
              <a:lnSpc>
                <a:spcPct val="130000"/>
              </a:lnSpc>
              <a:buNone/>
            </a:pPr>
            <a:r>
              <a:rPr lang="zh-CN" altLang="en-US" b="1" dirty="0" smtClean="0">
                <a:solidFill>
                  <a:srgbClr val="C00000"/>
                </a:solidFill>
                <a:effectLst>
                  <a:outerShdw blurRad="38100" dist="38100" dir="2700000" algn="tl">
                    <a:srgbClr val="C0C0C0"/>
                  </a:outerShdw>
                </a:effectLst>
                <a:latin typeface="楷体_GB2312" pitchFamily="1" charset="-122"/>
                <a:ea typeface="楷体_GB2312" pitchFamily="1" charset="-122"/>
              </a:rPr>
              <a:t>主要观点：</a:t>
            </a:r>
            <a:endParaRPr lang="en-US" altLang="zh-CN" b="1" dirty="0" smtClean="0">
              <a:solidFill>
                <a:srgbClr val="C00000"/>
              </a:solidFill>
              <a:effectLst>
                <a:outerShdw blurRad="38100" dist="38100" dir="2700000" algn="tl">
                  <a:srgbClr val="C0C0C0"/>
                </a:outerShdw>
              </a:effectLst>
              <a:latin typeface="楷体_GB2312" pitchFamily="1" charset="-122"/>
              <a:ea typeface="楷体_GB2312" pitchFamily="1" charset="-122"/>
            </a:endParaRPr>
          </a:p>
          <a:p>
            <a:pPr eaLnBrk="1" hangingPunct="1">
              <a:lnSpc>
                <a:spcPct val="130000"/>
              </a:lnSpc>
              <a:buNone/>
            </a:pPr>
            <a:r>
              <a:rPr lang="zh-CN" altLang="en-US" dirty="0" smtClean="0">
                <a:effectLst>
                  <a:outerShdw blurRad="38100" dist="38100" dir="2700000" algn="tl">
                    <a:srgbClr val="C0C0C0"/>
                  </a:outerShdw>
                </a:effectLst>
                <a:latin typeface="楷体_GB2312" pitchFamily="1" charset="-122"/>
                <a:ea typeface="楷体_GB2312" pitchFamily="1" charset="-122"/>
              </a:rPr>
              <a:t>组织作为一个</a:t>
            </a:r>
            <a:r>
              <a:rPr lang="zh-CN" altLang="en-US" dirty="0" smtClean="0">
                <a:effectLst>
                  <a:outerShdw blurRad="38100" dist="38100" dir="2700000" algn="tl">
                    <a:srgbClr val="C0C0C0"/>
                  </a:outerShdw>
                </a:effectLst>
                <a:latin typeface="楷体_GB2312" pitchFamily="1" charset="-122"/>
                <a:ea typeface="楷体_GB2312" pitchFamily="1" charset="-122"/>
                <a:hlinkClick r:id="" action="ppaction://hlinkshowjump?jump=nextslide"/>
              </a:rPr>
              <a:t>转换系统</a:t>
            </a:r>
            <a:r>
              <a:rPr lang="zh-CN" altLang="en-US" dirty="0" smtClean="0">
                <a:effectLst>
                  <a:outerShdw blurRad="38100" dist="38100" dir="2700000" algn="tl">
                    <a:srgbClr val="C0C0C0"/>
                  </a:outerShdw>
                </a:effectLst>
                <a:latin typeface="楷体_GB2312" pitchFamily="1" charset="-122"/>
                <a:ea typeface="楷体_GB2312" pitchFamily="1" charset="-122"/>
              </a:rPr>
              <a:t>，是由相互依存的众多要素所组成。</a:t>
            </a:r>
          </a:p>
          <a:p>
            <a:pPr eaLnBrk="1" hangingPunct="1">
              <a:lnSpc>
                <a:spcPct val="130000"/>
              </a:lnSpc>
              <a:buNone/>
            </a:pPr>
            <a:r>
              <a:rPr lang="zh-CN" altLang="en-US" dirty="0" smtClean="0">
                <a:effectLst>
                  <a:outerShdw blurRad="38100" dist="38100" dir="2700000" algn="tl">
                    <a:srgbClr val="C0C0C0"/>
                  </a:outerShdw>
                </a:effectLst>
                <a:latin typeface="楷体_GB2312" pitchFamily="1" charset="-122"/>
                <a:ea typeface="楷体_GB2312" pitchFamily="1" charset="-122"/>
                <a:hlinkClick r:id="" action="ppaction://noaction"/>
              </a:rPr>
              <a:t>局部最优不等于整体最优</a:t>
            </a:r>
          </a:p>
          <a:p>
            <a:pPr eaLnBrk="1" hangingPunct="1">
              <a:lnSpc>
                <a:spcPct val="130000"/>
              </a:lnSpc>
              <a:buNone/>
            </a:pPr>
            <a:r>
              <a:rPr lang="zh-CN" altLang="en-US" dirty="0" smtClean="0">
                <a:effectLst>
                  <a:outerShdw blurRad="38100" dist="38100" dir="2700000" algn="tl">
                    <a:srgbClr val="C0C0C0"/>
                  </a:outerShdw>
                </a:effectLst>
                <a:latin typeface="楷体_GB2312" pitchFamily="1" charset="-122"/>
                <a:ea typeface="楷体_GB2312" pitchFamily="1" charset="-122"/>
                <a:hlinkClick r:id="" action="ppaction://noaction"/>
              </a:rPr>
              <a:t>组织是一个开放系统，要重视环境因素。</a:t>
            </a:r>
          </a:p>
          <a:p>
            <a:pPr eaLnBrk="1" hangingPunct="1">
              <a:lnSpc>
                <a:spcPct val="130000"/>
              </a:lnSpc>
              <a:buFont typeface="Wingdings" pitchFamily="2" charset="2"/>
              <a:buNone/>
            </a:pPr>
            <a:endParaRPr lang="zh-CN" altLang="en-US" b="1" dirty="0" smtClean="0">
              <a:effectLst>
                <a:outerShdw blurRad="38100" dist="38100" dir="2700000" algn="tl">
                  <a:srgbClr val="C0C0C0"/>
                </a:outerShdw>
              </a:effectLst>
              <a:latin typeface="楷体_GB2312" pitchFamily="1" charset="-122"/>
              <a:ea typeface="楷体_GB2312" pitchFamily="1" charset="-122"/>
              <a:hlinkClick r:id="" action="ppaction://noaction"/>
            </a:endParaRPr>
          </a:p>
        </p:txBody>
      </p:sp>
      <p:sp>
        <p:nvSpPr>
          <p:cNvPr id="10"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2"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3"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4"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5"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Left)">
                                      <p:cBhvr>
                                        <p:cTn id="7" dur="500"/>
                                        <p:tgtEl>
                                          <p:spTgt spid="11"/>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5">
                                            <p:bg/>
                                          </p:spTgt>
                                        </p:tgtEl>
                                        <p:attrNameLst>
                                          <p:attrName>style.visibility</p:attrName>
                                        </p:attrNameLst>
                                      </p:cBhvr>
                                      <p:to>
                                        <p:strVal val="visible"/>
                                      </p:to>
                                    </p:set>
                                    <p:anim calcmode="lin" valueType="num">
                                      <p:cBhvr additive="base">
                                        <p:cTn id="10" dur="1000" fill="hold"/>
                                        <p:tgtEl>
                                          <p:spTgt spid="15">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5">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additive="base">
                                        <p:cTn id="14"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Text Box 2"/>
          <p:cNvSpPr txBox="1"/>
          <p:nvPr/>
        </p:nvSpPr>
        <p:spPr>
          <a:xfrm>
            <a:off x="523836" y="2000240"/>
            <a:ext cx="11668164" cy="4007251"/>
          </a:xfrm>
          <a:prstGeom prst="rect">
            <a:avLst/>
          </a:prstGeom>
          <a:noFill/>
          <a:ln w="9525">
            <a:noFill/>
            <a:miter/>
          </a:ln>
        </p:spPr>
        <p:txBody>
          <a:bodyPr wrap="square">
            <a:spAutoFit/>
          </a:bodyPr>
          <a:lstStyle/>
          <a:p>
            <a:pPr>
              <a:lnSpc>
                <a:spcPct val="120000"/>
              </a:lnSpc>
              <a:spcBef>
                <a:spcPct val="50000"/>
              </a:spcBef>
            </a:pPr>
            <a:r>
              <a:rPr lang="zh-CN" altLang="en-US" sz="2400" noProof="1" smtClean="0">
                <a:latin typeface="楷体_GB2312" pitchFamily="1" charset="-122"/>
                <a:ea typeface="楷体_GB2312" pitchFamily="1" charset="-122"/>
                <a:cs typeface="+mn-ea"/>
              </a:rPr>
              <a:t>管理</a:t>
            </a:r>
            <a:r>
              <a:rPr lang="zh-CN" altLang="en-US" sz="2400" noProof="1">
                <a:latin typeface="楷体_GB2312" pitchFamily="1" charset="-122"/>
                <a:ea typeface="楷体_GB2312" pitchFamily="1" charset="-122"/>
                <a:cs typeface="+mn-ea"/>
              </a:rPr>
              <a:t>过程学派又称管理职能学派</a:t>
            </a:r>
            <a:r>
              <a:rPr lang="zh-CN" altLang="en-US" sz="2400" noProof="1" smtClean="0">
                <a:latin typeface="楷体_GB2312" pitchFamily="1" charset="-122"/>
                <a:ea typeface="楷体_GB2312" pitchFamily="1" charset="-122"/>
                <a:cs typeface="+mn-ea"/>
              </a:rPr>
              <a:t>。</a:t>
            </a:r>
            <a:endParaRPr lang="en-US" altLang="zh-CN" sz="2400" noProof="1" smtClean="0">
              <a:latin typeface="楷体_GB2312" pitchFamily="1" charset="-122"/>
              <a:ea typeface="楷体_GB2312" pitchFamily="1" charset="-122"/>
              <a:cs typeface="+mn-ea"/>
            </a:endParaRPr>
          </a:p>
          <a:p>
            <a:pPr>
              <a:lnSpc>
                <a:spcPct val="120000"/>
              </a:lnSpc>
              <a:spcBef>
                <a:spcPct val="50000"/>
              </a:spcBef>
            </a:pPr>
            <a:r>
              <a:rPr lang="zh-CN" altLang="en-US" sz="2400" b="1" noProof="1" smtClean="0">
                <a:solidFill>
                  <a:srgbClr val="C00000"/>
                </a:solidFill>
                <a:latin typeface="楷体_GB2312" pitchFamily="1" charset="-122"/>
                <a:ea typeface="楷体_GB2312" pitchFamily="1" charset="-122"/>
                <a:cs typeface="+mn-ea"/>
              </a:rPr>
              <a:t>代表人物：</a:t>
            </a:r>
            <a:r>
              <a:rPr lang="en-US" altLang="zh-CN" sz="2400" b="1" noProof="1" smtClean="0">
                <a:solidFill>
                  <a:srgbClr val="C00000"/>
                </a:solidFill>
                <a:latin typeface="楷体_GB2312" pitchFamily="1" charset="-122"/>
                <a:ea typeface="楷体_GB2312" pitchFamily="1" charset="-122"/>
                <a:cs typeface="+mn-ea"/>
              </a:rPr>
              <a:t> </a:t>
            </a:r>
            <a:r>
              <a:rPr lang="zh-CN" altLang="en-US" sz="2400" noProof="1" smtClean="0">
                <a:latin typeface="楷体_GB2312" pitchFamily="1" charset="-122"/>
                <a:ea typeface="楷体_GB2312" pitchFamily="1" charset="-122"/>
                <a:cs typeface="+mn-ea"/>
              </a:rPr>
              <a:t>先驱</a:t>
            </a:r>
            <a:r>
              <a:rPr lang="zh-CN" altLang="en-US" sz="2400" noProof="1">
                <a:latin typeface="楷体_GB2312" pitchFamily="1" charset="-122"/>
                <a:ea typeface="楷体_GB2312" pitchFamily="1" charset="-122"/>
                <a:cs typeface="+mn-ea"/>
              </a:rPr>
              <a:t>人物是法约尔，当代代表人物是美国加利福尼亚大学的教授哈罗德</a:t>
            </a:r>
            <a:r>
              <a:rPr lang="en-US" altLang="x-none" sz="2400" noProof="1">
                <a:latin typeface="Arial" charset="0"/>
                <a:ea typeface="楷体_GB2312" pitchFamily="1" charset="-122"/>
                <a:cs typeface="+mn-ea"/>
              </a:rPr>
              <a:t>·</a:t>
            </a:r>
            <a:r>
              <a:rPr lang="zh-CN" altLang="en-US" sz="2400" noProof="1">
                <a:latin typeface="楷体_GB2312" pitchFamily="1" charset="-122"/>
                <a:ea typeface="楷体_GB2312" pitchFamily="1" charset="-122"/>
                <a:cs typeface="+mn-ea"/>
              </a:rPr>
              <a:t>孔</a:t>
            </a:r>
            <a:r>
              <a:rPr lang="zh-CN" altLang="en-US" sz="2400" noProof="1" smtClean="0">
                <a:latin typeface="楷体_GB2312" pitchFamily="1" charset="-122"/>
                <a:ea typeface="楷体_GB2312" pitchFamily="1" charset="-122"/>
                <a:cs typeface="+mn-ea"/>
              </a:rPr>
              <a:t>茨和奥唐奈里奇，</a:t>
            </a:r>
            <a:r>
              <a:rPr lang="zh-CN" altLang="en-US" sz="2400" noProof="1">
                <a:latin typeface="楷体_GB2312" pitchFamily="1" charset="-122"/>
                <a:ea typeface="楷体_GB2312" pitchFamily="1" charset="-122"/>
                <a:cs typeface="+mn-ea"/>
              </a:rPr>
              <a:t>二战之后获得快速发展。他们继承了法约尔的一般管理理论，并把法约尔的理论更加系统化、条理化，使管理过程学派成为管理各学派中最具有影响力的学派。</a:t>
            </a:r>
            <a:endParaRPr lang="zh-CN" altLang="en-US" sz="2400" noProof="1">
              <a:latin typeface="楷体_GB2312" pitchFamily="1" charset="-122"/>
              <a:ea typeface="楷体_GB2312" pitchFamily="1" charset="-122"/>
            </a:endParaRPr>
          </a:p>
          <a:p>
            <a:pPr>
              <a:lnSpc>
                <a:spcPct val="120000"/>
              </a:lnSpc>
              <a:spcBef>
                <a:spcPct val="50000"/>
              </a:spcBef>
            </a:pPr>
            <a:r>
              <a:rPr lang="zh-CN" altLang="en-US" sz="2400" b="1" noProof="1">
                <a:solidFill>
                  <a:srgbClr val="C00000"/>
                </a:solidFill>
                <a:latin typeface="楷体_GB2312" pitchFamily="1" charset="-122"/>
                <a:ea typeface="楷体_GB2312" pitchFamily="1" charset="-122"/>
                <a:cs typeface="+mn-ea"/>
              </a:rPr>
              <a:t> </a:t>
            </a:r>
            <a:r>
              <a:rPr lang="zh-CN" altLang="en-US" sz="2400" b="1" noProof="1" smtClean="0">
                <a:solidFill>
                  <a:srgbClr val="C00000"/>
                </a:solidFill>
                <a:latin typeface="楷体_GB2312" pitchFamily="1" charset="-122"/>
                <a:ea typeface="楷体_GB2312" pitchFamily="1" charset="-122"/>
                <a:cs typeface="+mn-ea"/>
              </a:rPr>
              <a:t>基本</a:t>
            </a:r>
            <a:r>
              <a:rPr lang="zh-CN" altLang="en-US" sz="2400" b="1" noProof="1">
                <a:solidFill>
                  <a:srgbClr val="C00000"/>
                </a:solidFill>
                <a:latin typeface="楷体_GB2312" pitchFamily="1" charset="-122"/>
                <a:ea typeface="楷体_GB2312" pitchFamily="1" charset="-122"/>
                <a:cs typeface="+mn-ea"/>
              </a:rPr>
              <a:t>研究方法：</a:t>
            </a:r>
            <a:r>
              <a:rPr lang="zh-CN" altLang="en-US" sz="2400" noProof="1">
                <a:latin typeface="楷体_GB2312" pitchFamily="1" charset="-122"/>
                <a:ea typeface="楷体_GB2312" pitchFamily="1" charset="-122"/>
                <a:cs typeface="+mn-ea"/>
              </a:rPr>
              <a:t>首先把管理人员的工作划分成一些职能，然后对这些职能进行研究，并从丰富多彩的管理实践中探求管理的基本规律，以便详细分析这些管理职能。孔茨把管理划分为五项职能：计划、组织、人事、领导、控制。   </a:t>
            </a:r>
            <a:endParaRPr lang="zh-CN" altLang="en-US" sz="2400" noProof="1">
              <a:latin typeface="楷体_GB2312" pitchFamily="1" charset="-122"/>
              <a:ea typeface="楷体_GB2312" pitchFamily="1" charset="-122"/>
            </a:endParaRPr>
          </a:p>
        </p:txBody>
      </p:sp>
      <p:sp>
        <p:nvSpPr>
          <p:cNvPr id="8"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9"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0"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12"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13"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
        <p:nvSpPr>
          <p:cNvPr id="14" name="矩形 13"/>
          <p:cNvSpPr/>
          <p:nvPr/>
        </p:nvSpPr>
        <p:spPr>
          <a:xfrm>
            <a:off x="4024298" y="1071546"/>
            <a:ext cx="3595856" cy="523220"/>
          </a:xfrm>
          <a:prstGeom prst="rect">
            <a:avLst/>
          </a:prstGeom>
        </p:spPr>
        <p:txBody>
          <a:bodyPr wrap="none">
            <a:spAutoFit/>
          </a:bodyPr>
          <a:lstStyle/>
          <a:p>
            <a:r>
              <a:rPr lang="zh-CN" altLang="en-US" sz="2800" b="1" noProof="1" smtClean="0">
                <a:solidFill>
                  <a:schemeClr val="tx2"/>
                </a:solidFill>
                <a:latin typeface="Times New Roman" pitchFamily="2" charset="0"/>
                <a:ea typeface="宋体" charset="-122"/>
                <a:cs typeface="+mn-ea"/>
              </a:rPr>
              <a:t>（三）管理过程学派</a:t>
            </a:r>
            <a:r>
              <a:rPr lang="zh-CN" altLang="en-US" sz="2800" b="1" noProof="1" smtClean="0">
                <a:solidFill>
                  <a:srgbClr val="FF0000"/>
                </a:solidFill>
                <a:latin typeface="楷体_GB2312" pitchFamily="1" charset="-122"/>
                <a:ea typeface="楷体_GB2312" pitchFamily="1" charset="-122"/>
                <a:cs typeface="+mn-ea"/>
              </a:rPr>
              <a:t> </a:t>
            </a:r>
            <a:endParaRPr lang="zh-CN" altLang="en-US" sz="280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3">
                                            <p:bg/>
                                          </p:spTgt>
                                        </p:tgtEl>
                                        <p:attrNameLst>
                                          <p:attrName>style.visibility</p:attrName>
                                        </p:attrNameLst>
                                      </p:cBhvr>
                                      <p:to>
                                        <p:strVal val="visible"/>
                                      </p:to>
                                    </p:set>
                                    <p:anim calcmode="lin" valueType="num">
                                      <p:cBhvr additive="base">
                                        <p:cTn id="10" dur="1000" fill="hold"/>
                                        <p:tgtEl>
                                          <p:spTgt spid="13">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13">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1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3"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4"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5"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6"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7" name="Rectangle 4"/>
          <p:cNvSpPr>
            <a:spLocks noChangeArrowheads="1"/>
          </p:cNvSpPr>
          <p:nvPr/>
        </p:nvSpPr>
        <p:spPr bwMode="auto">
          <a:xfrm>
            <a:off x="0" y="1142984"/>
            <a:ext cx="3238500" cy="577850"/>
          </a:xfrm>
          <a:prstGeom prst="rect">
            <a:avLst/>
          </a:prstGeom>
          <a:noFill/>
          <a:ln w="9525">
            <a:solidFill>
              <a:srgbClr val="CCFF33"/>
            </a:solidFill>
            <a:miter lim="800000"/>
          </a:ln>
          <a:effectLst/>
          <a:scene3d>
            <a:camera prst="legacyObliqueTopRight"/>
            <a:lightRig rig="legacyFlat3" dir="b"/>
          </a:scene3d>
          <a:sp3d extrusionH="430200" prstMaterial="legacyMatte">
            <a:bevelT w="13500" h="13500" prst="angle"/>
            <a:bevelB w="13500" h="13500" prst="angle"/>
            <a:extrusionClr>
              <a:srgbClr val="CCFF33"/>
            </a:extrusionClr>
          </a:sp3d>
        </p:spPr>
        <p:txBody>
          <a:bodyPr>
            <a:flatTx/>
          </a:bodyPr>
          <a:lstStyle>
            <a:lvl1pPr marL="571500" indent="-571500" eaLnBrk="0" hangingPunct="0">
              <a:lnSpc>
                <a:spcPct val="130000"/>
              </a:lnSpc>
              <a:spcBef>
                <a:spcPct val="20000"/>
              </a:spcBef>
              <a:buClr>
                <a:schemeClr val="hlink"/>
              </a:buClr>
              <a:buFont typeface="Wingdings" panose="05000000000000000000" pitchFamily="2" charset="2"/>
              <a:defRPr sz="2000">
                <a:solidFill>
                  <a:schemeClr val="tx2"/>
                </a:solidFill>
                <a:effectLst>
                  <a:outerShdw blurRad="38100" dist="38100" dir="2700000" algn="tl">
                    <a:srgbClr val="C0C0C0"/>
                  </a:outerShdw>
                </a:effectLst>
                <a:latin typeface="Times New Roman" panose="02020603050405020304" pitchFamily="18" charset="0"/>
                <a:ea typeface="黑体" panose="02010609060101010101" pitchFamily="49" charset="-122"/>
              </a:defRPr>
            </a:lvl1pPr>
            <a:lvl2pPr marL="840105" indent="-29718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ea typeface="黑体" panose="02010609060101010101" pitchFamily="49" charset="-122"/>
              </a:defRPr>
            </a:lvl2pPr>
            <a:lvl3pPr marL="1132205" indent="-123825" eaLnBrk="0" hangingPunct="0">
              <a:spcBef>
                <a:spcPct val="20000"/>
              </a:spcBef>
              <a:buClr>
                <a:schemeClr val="tx1"/>
              </a:buClr>
              <a:buChar char="•"/>
              <a:defRPr sz="2200">
                <a:solidFill>
                  <a:schemeClr val="tx1"/>
                </a:solidFill>
                <a:latin typeface="Arial" panose="020B0604020202020204" pitchFamily="34" charset="0"/>
                <a:ea typeface="黑体" panose="02010609060101010101" pitchFamily="49" charset="-122"/>
              </a:defRPr>
            </a:lvl3pPr>
            <a:lvl4pPr marL="1370330" indent="46355" eaLnBrk="0" hangingPunct="0">
              <a:spcBef>
                <a:spcPct val="20000"/>
              </a:spcBef>
              <a:buChar char="–"/>
              <a:defRPr sz="2000">
                <a:solidFill>
                  <a:schemeClr val="tx1"/>
                </a:solidFill>
                <a:latin typeface="Arial" panose="020B0604020202020204" pitchFamily="34" charset="0"/>
                <a:ea typeface="黑体" panose="02010609060101010101" pitchFamily="49" charset="-122"/>
              </a:defRPr>
            </a:lvl4pPr>
            <a:lvl5pPr marL="1663700" indent="165100" eaLnBrk="0" hangingPunct="0">
              <a:spcBef>
                <a:spcPct val="20000"/>
              </a:spcBef>
              <a:buChar char="»"/>
              <a:defRPr sz="2000">
                <a:solidFill>
                  <a:schemeClr val="tx1"/>
                </a:solidFill>
                <a:latin typeface="Arial" panose="020B0604020202020204" pitchFamily="34" charset="0"/>
                <a:ea typeface="黑体" panose="02010609060101010101" pitchFamily="49" charset="-122"/>
              </a:defRPr>
            </a:lvl5pPr>
            <a:lvl6pPr marL="21209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6pPr>
            <a:lvl7pPr marL="25781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7pPr>
            <a:lvl8pPr marL="30353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8pPr>
            <a:lvl9pPr marL="3492500" indent="165100" eaLnBrk="0" fontAlgn="base" hangingPunct="0">
              <a:spcBef>
                <a:spcPct val="20000"/>
              </a:spcBef>
              <a:spcAft>
                <a:spcPct val="0"/>
              </a:spcAft>
              <a:buChar char="»"/>
              <a:defRPr sz="2000">
                <a:solidFill>
                  <a:schemeClr val="tx1"/>
                </a:solidFill>
                <a:latin typeface="Arial" panose="020B0604020202020204" pitchFamily="34" charset="0"/>
                <a:ea typeface="黑体" panose="02010609060101010101" pitchFamily="49" charset="-122"/>
              </a:defRPr>
            </a:lvl9pPr>
          </a:lstStyle>
          <a:p>
            <a:pPr algn="ctr">
              <a:lnSpc>
                <a:spcPct val="90000"/>
              </a:lnSpc>
              <a:spcBef>
                <a:spcPct val="0"/>
              </a:spcBef>
              <a:buClrTx/>
              <a:buFontTx/>
              <a:buNone/>
              <a:defRPr/>
            </a:pPr>
            <a:r>
              <a:rPr lang="zh-CN" altLang="en-US" dirty="0" smtClean="0">
                <a:solidFill>
                  <a:srgbClr val="000099"/>
                </a:solidFill>
                <a:effectLst/>
                <a:latin typeface="华文中宋" panose="02010600040101010101" pitchFamily="2" charset="-122"/>
              </a:rPr>
              <a:t>管理理论丛林的内容</a:t>
            </a:r>
          </a:p>
        </p:txBody>
      </p:sp>
      <p:sp>
        <p:nvSpPr>
          <p:cNvPr id="8" name="矩形 7"/>
          <p:cNvSpPr/>
          <p:nvPr/>
        </p:nvSpPr>
        <p:spPr>
          <a:xfrm>
            <a:off x="4024298" y="1071546"/>
            <a:ext cx="3595856" cy="523220"/>
          </a:xfrm>
          <a:prstGeom prst="rect">
            <a:avLst/>
          </a:prstGeom>
        </p:spPr>
        <p:txBody>
          <a:bodyPr wrap="none">
            <a:spAutoFit/>
          </a:bodyPr>
          <a:lstStyle/>
          <a:p>
            <a:r>
              <a:rPr lang="zh-CN" altLang="en-US" sz="2800" b="1" noProof="1" smtClean="0">
                <a:solidFill>
                  <a:schemeClr val="tx2"/>
                </a:solidFill>
                <a:latin typeface="Times New Roman" pitchFamily="2" charset="0"/>
                <a:ea typeface="宋体" charset="-122"/>
                <a:cs typeface="+mn-ea"/>
              </a:rPr>
              <a:t>（三）管理过程学派</a:t>
            </a:r>
            <a:r>
              <a:rPr lang="zh-CN" altLang="en-US" sz="2800" b="1" noProof="1" smtClean="0">
                <a:solidFill>
                  <a:srgbClr val="FF0000"/>
                </a:solidFill>
                <a:latin typeface="楷体_GB2312" pitchFamily="1" charset="-122"/>
                <a:ea typeface="楷体_GB2312" pitchFamily="1" charset="-122"/>
                <a:cs typeface="+mn-ea"/>
              </a:rPr>
              <a:t> </a:t>
            </a:r>
            <a:endParaRPr lang="zh-CN" altLang="en-US" sz="2800" b="1" dirty="0"/>
          </a:p>
        </p:txBody>
      </p:sp>
      <p:sp>
        <p:nvSpPr>
          <p:cNvPr id="9" name="Text Box 2"/>
          <p:cNvSpPr txBox="1"/>
          <p:nvPr/>
        </p:nvSpPr>
        <p:spPr>
          <a:xfrm>
            <a:off x="523836" y="2000240"/>
            <a:ext cx="11668164" cy="1606594"/>
          </a:xfrm>
          <a:prstGeom prst="rect">
            <a:avLst/>
          </a:prstGeom>
          <a:noFill/>
          <a:ln w="9525">
            <a:noFill/>
            <a:miter/>
          </a:ln>
        </p:spPr>
        <p:txBody>
          <a:bodyPr wrap="square">
            <a:spAutoFit/>
          </a:bodyPr>
          <a:lstStyle/>
          <a:p>
            <a:pPr>
              <a:lnSpc>
                <a:spcPct val="120000"/>
              </a:lnSpc>
              <a:spcBef>
                <a:spcPct val="50000"/>
              </a:spcBef>
            </a:pPr>
            <a:r>
              <a:rPr lang="zh-CN" altLang="en-US" sz="2400" b="1" noProof="1" smtClean="0">
                <a:solidFill>
                  <a:srgbClr val="C00000"/>
                </a:solidFill>
                <a:latin typeface="楷体_GB2312" pitchFamily="1" charset="-122"/>
                <a:ea typeface="楷体_GB2312" pitchFamily="1" charset="-122"/>
                <a:cs typeface="+mn-ea"/>
              </a:rPr>
              <a:t>主要观点：</a:t>
            </a:r>
            <a:r>
              <a:rPr lang="en-US" altLang="zh-CN" sz="2400" b="1" noProof="1" smtClean="0">
                <a:solidFill>
                  <a:srgbClr val="C00000"/>
                </a:solidFill>
                <a:latin typeface="楷体_GB2312" pitchFamily="1" charset="-122"/>
                <a:ea typeface="楷体_GB2312" pitchFamily="1" charset="-122"/>
                <a:cs typeface="+mn-ea"/>
              </a:rPr>
              <a:t> </a:t>
            </a:r>
            <a:r>
              <a:rPr lang="zh-CN" altLang="en-US" sz="2400" noProof="1" smtClean="0">
                <a:latin typeface="楷体_GB2312" pitchFamily="1" charset="-122"/>
                <a:ea typeface="楷体_GB2312" pitchFamily="1" charset="-122"/>
                <a:cs typeface="+mn-ea"/>
              </a:rPr>
              <a:t>管理是一个过程，即让别人或同别人一起实现既定目标的过程。管理是由一些基本步骤（如计划、组织、人员配备、指挥、控制等职能）所组成的独特过程。</a:t>
            </a:r>
            <a:endParaRPr lang="en-US" altLang="zh-CN" sz="2400" noProof="1" smtClean="0">
              <a:latin typeface="楷体_GB2312" pitchFamily="1" charset="-122"/>
              <a:ea typeface="楷体_GB2312" pitchFamily="1" charset="-122"/>
              <a:cs typeface="+mn-ea"/>
            </a:endParaRPr>
          </a:p>
          <a:p>
            <a:pPr>
              <a:lnSpc>
                <a:spcPct val="120000"/>
              </a:lnSpc>
              <a:spcBef>
                <a:spcPct val="50000"/>
              </a:spcBef>
            </a:pPr>
            <a:r>
              <a:rPr lang="zh-CN" altLang="en-US" sz="2400" noProof="1" smtClean="0">
                <a:latin typeface="楷体_GB2312" pitchFamily="1" charset="-122"/>
                <a:ea typeface="楷体_GB2312" pitchFamily="1" charset="-122"/>
                <a:cs typeface="+mn-ea"/>
              </a:rPr>
              <a:t>该学派注重把管理理论与管理者的职能和工作过程联系起来。</a:t>
            </a:r>
            <a:endParaRPr lang="zh-CN" altLang="en-US" sz="2400" noProof="1">
              <a:latin typeface="楷体_GB2312" pitchFamily="1" charset="-122"/>
              <a:ea typeface="楷体_GB2312" pitchFamily="1" charset="-122"/>
              <a:cs typeface="+mn-ea"/>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500"/>
                                        <p:tgtEl>
                                          <p:spTgt spid="3"/>
                                        </p:tgtEl>
                                      </p:cBhvr>
                                    </p:animEffect>
                                  </p:childTnLst>
                                </p:cTn>
                              </p:par>
                              <p:par>
                                <p:cTn id="8" presetID="2" presetClass="entr" presetSubtype="1" fill="hold" grpId="0" nodeType="withEffect">
                                  <p:stCondLst>
                                    <p:cond delay="0"/>
                                  </p:stCondLst>
                                  <p:childTnLst>
                                    <p:set>
                                      <p:cBhvr>
                                        <p:cTn id="9" dur="1" fill="hold">
                                          <p:stCondLst>
                                            <p:cond delay="0"/>
                                          </p:stCondLst>
                                        </p:cTn>
                                        <p:tgtEl>
                                          <p:spTgt spid="7">
                                            <p:bg/>
                                          </p:spTgt>
                                        </p:tgtEl>
                                        <p:attrNameLst>
                                          <p:attrName>style.visibility</p:attrName>
                                        </p:attrNameLst>
                                      </p:cBhvr>
                                      <p:to>
                                        <p:strVal val="visible"/>
                                      </p:to>
                                    </p:set>
                                    <p:anim calcmode="lin" valueType="num">
                                      <p:cBhvr additive="base">
                                        <p:cTn id="10" dur="1000" fill="hold"/>
                                        <p:tgtEl>
                                          <p:spTgt spid="7">
                                            <p:bg/>
                                          </p:spTgt>
                                        </p:tgtEl>
                                        <p:attrNameLst>
                                          <p:attrName>ppt_x</p:attrName>
                                        </p:attrNameLst>
                                      </p:cBhvr>
                                      <p:tavLst>
                                        <p:tav tm="0">
                                          <p:val>
                                            <p:strVal val="#ppt_x"/>
                                          </p:val>
                                        </p:tav>
                                        <p:tav tm="100000">
                                          <p:val>
                                            <p:strVal val="#ppt_x"/>
                                          </p:val>
                                        </p:tav>
                                      </p:tavLst>
                                    </p:anim>
                                    <p:anim calcmode="lin" valueType="num">
                                      <p:cBhvr additive="base">
                                        <p:cTn id="11" dur="1000" fill="hold"/>
                                        <p:tgtEl>
                                          <p:spTgt spid="7">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0.6|0.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966</Words>
  <Application>WPS 演示</Application>
  <PresentationFormat>自定义</PresentationFormat>
  <Paragraphs>131</Paragraphs>
  <Slides>15</Slides>
  <Notes>4</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幻灯片 1</vt:lpstr>
      <vt:lpstr>幻灯片 2</vt:lpstr>
      <vt:lpstr>幻灯片 3</vt:lpstr>
      <vt:lpstr>幻灯片 4</vt:lpstr>
      <vt:lpstr>幻灯片 5</vt:lpstr>
      <vt:lpstr>幻灯片 6</vt:lpstr>
      <vt:lpstr>（二）系统管理学派</vt:lpstr>
      <vt:lpstr>幻灯片 8</vt:lpstr>
      <vt:lpstr>幻灯片 9</vt:lpstr>
      <vt:lpstr>（四）经验主义学派</vt:lpstr>
      <vt:lpstr>幻灯片 11</vt:lpstr>
      <vt:lpstr>幻灯片 12</vt:lpstr>
      <vt:lpstr>幻灯片 13</vt:lpstr>
      <vt:lpstr>幻灯片 14</vt:lpstr>
      <vt:lpstr>幻灯片 15</vt:lpstr>
    </vt:vector>
  </TitlesOfParts>
  <Manager>hl81829782</Manager>
  <Company>hl81829782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Administrator</dc:creator>
  <cp:lastModifiedBy>dreamsummit</cp:lastModifiedBy>
  <cp:revision>1869</cp:revision>
  <dcterms:created xsi:type="dcterms:W3CDTF">2016-01-13T14:39:00Z</dcterms:created>
  <dcterms:modified xsi:type="dcterms:W3CDTF">2017-11-21T11:41:55Z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