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0" r:id="rId2"/>
    <p:sldId id="258" r:id="rId3"/>
    <p:sldId id="307" r:id="rId4"/>
    <p:sldId id="421" r:id="rId5"/>
    <p:sldId id="427" r:id="rId6"/>
    <p:sldId id="432" r:id="rId7"/>
    <p:sldId id="428" r:id="rId8"/>
    <p:sldId id="429" r:id="rId9"/>
    <p:sldId id="430" r:id="rId10"/>
    <p:sldId id="431" r:id="rId11"/>
    <p:sldId id="423" r:id="rId12"/>
    <p:sldId id="424" r:id="rId13"/>
    <p:sldId id="418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00"/>
    <a:srgbClr val="3C78CE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426" y="-150"/>
      </p:cViewPr>
      <p:guideLst>
        <p:guide orient="horz" pos="20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  <a:pPr>
                <a:defRPr/>
              </a:pPr>
              <a:t>2017/11/14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  <a:pPr>
                <a:defRPr/>
              </a:pPr>
              <a:t>2017/11/14 Tuesday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dt" sz="half" idx="10"/>
          </p:nvPr>
        </p:nvSpPr>
        <p:spPr>
          <a:xfrm>
            <a:off x="431801" y="6381750"/>
            <a:ext cx="3052233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962C8B-B14F-4D97-AF65-F5344CB8AC3E}" type="datetime1">
              <a:rPr lang="zh-CN" altLang="en-US"/>
              <a:pPr/>
              <a:t>2017/11/14 Tuesday</a:t>
            </a:fld>
            <a:endParaRPr lang="zh-CN" altLang="en-US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>
          <a:xfrm>
            <a:off x="4176184" y="6381750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管理学02----高晓勤</a:t>
            </a:r>
            <a:endParaRPr lang="en-US" altLang="x-none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8784168" y="6381750"/>
            <a:ext cx="3052233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39AD9A9-5EF1-40F1-9188-1B4F0E20521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4422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47563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2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解析管理思想</a:t>
            </a: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模块一</a:t>
            </a:r>
            <a:endParaRPr lang="en-US" altLang="zh-CN" sz="4000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管理认知</a:t>
            </a:r>
            <a:endParaRPr lang="zh-CN" altLang="en-US" sz="4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74340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企业再造理论</a:t>
            </a:r>
            <a:endParaRPr lang="zh-CN" altLang="en-US" sz="3200" b="1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6177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Text Box 2"/>
          <p:cNvSpPr txBox="1">
            <a:spLocks noChangeArrowheads="1"/>
          </p:cNvSpPr>
          <p:nvPr/>
        </p:nvSpPr>
        <p:spPr bwMode="auto">
          <a:xfrm>
            <a:off x="1828801" y="1657350"/>
            <a:ext cx="82105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endParaRPr lang="zh-CN" altLang="en-US"/>
          </a:p>
        </p:txBody>
      </p:sp>
      <p:sp>
        <p:nvSpPr>
          <p:cNvPr id="145414" name="Text Box 3"/>
          <p:cNvSpPr txBox="1">
            <a:spLocks noChangeArrowheads="1"/>
          </p:cNvSpPr>
          <p:nvPr/>
        </p:nvSpPr>
        <p:spPr bwMode="auto">
          <a:xfrm>
            <a:off x="1543051" y="1457326"/>
            <a:ext cx="93535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r>
              <a:rPr lang="zh-CN" altLang="en-US" sz="2400"/>
              <a:t/>
            </a:r>
            <a:br>
              <a:rPr lang="zh-CN" altLang="en-US" sz="2400"/>
            </a:br>
            <a:endParaRPr lang="zh-CN" altLang="en-US" sz="2400"/>
          </a:p>
        </p:txBody>
      </p:sp>
      <p:sp>
        <p:nvSpPr>
          <p:cNvPr id="145415" name="Text Box 4"/>
          <p:cNvSpPr txBox="1">
            <a:spLocks noChangeArrowheads="1"/>
          </p:cNvSpPr>
          <p:nvPr/>
        </p:nvSpPr>
        <p:spPr bwMode="auto">
          <a:xfrm>
            <a:off x="881027" y="2000240"/>
            <a:ext cx="105013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目前，宏基在全球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28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个国家和地区建立了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34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个装配基地，随时视市场需要，弹性装配交货，可及时适应市场的变化。宏基的库存周转速度加快了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倍，不但降低了经营风险，而且也为新产品上市创造了有利条件；新产品上市时间提前了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个月；由于库存降低，出清存货的时间也随之缩短，推出新产品就更具时效优势。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案例分析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通过企业流程再造，使企业结构变得精干约简，减轻负担，集中力量抓好关键环节。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通过企业流程再造，将部分生产环节转移，扩大企业与外部联系范围，给企业带来更多的发展机会。</a:t>
            </a:r>
          </a:p>
        </p:txBody>
      </p:sp>
      <p:sp>
        <p:nvSpPr>
          <p:cNvPr id="11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案例分析：台湾宏碁</a:t>
            </a:r>
            <a:endParaRPr lang="zh-CN" altLang="en-US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对角圆角矩形 28"/>
          <p:cNvSpPr/>
          <p:nvPr/>
        </p:nvSpPr>
        <p:spPr bwMode="auto">
          <a:xfrm>
            <a:off x="4800600" y="3252153"/>
            <a:ext cx="4175125" cy="649287"/>
          </a:xfrm>
          <a:custGeom>
            <a:avLst/>
            <a:gdLst>
              <a:gd name="T0" fmla="*/ 4175125 w 4175125"/>
              <a:gd name="T1" fmla="*/ 324644 h 649287"/>
              <a:gd name="T2" fmla="*/ 2087565 w 4175125"/>
              <a:gd name="T3" fmla="*/ 649287 h 649287"/>
              <a:gd name="T4" fmla="*/ 0 w 4175125"/>
              <a:gd name="T5" fmla="*/ 324644 h 649287"/>
              <a:gd name="T6" fmla="*/ 2087565 w 4175125"/>
              <a:gd name="T7" fmla="*/ 0 h 6492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9827 w 4175125"/>
              <a:gd name="T13" fmla="*/ 39827 h 649287"/>
              <a:gd name="T14" fmla="*/ 4135299 w 4175125"/>
              <a:gd name="T15" fmla="*/ 609460 h 649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75125" h="649287">
                <a:moveTo>
                  <a:pt x="135980" y="0"/>
                </a:moveTo>
                <a:lnTo>
                  <a:pt x="4175125" y="0"/>
                </a:lnTo>
                <a:lnTo>
                  <a:pt x="4175125" y="513307"/>
                </a:lnTo>
                <a:cubicBezTo>
                  <a:pt x="4175125" y="588406"/>
                  <a:pt x="4114244" y="649286"/>
                  <a:pt x="4039145" y="649287"/>
                </a:cubicBezTo>
                <a:lnTo>
                  <a:pt x="0" y="649287"/>
                </a:lnTo>
                <a:lnTo>
                  <a:pt x="0" y="135980"/>
                </a:lnTo>
                <a:cubicBezTo>
                  <a:pt x="0" y="60880"/>
                  <a:pt x="60880" y="0"/>
                  <a:pt x="135979" y="0"/>
                </a:cubicBezTo>
                <a:close/>
              </a:path>
            </a:pathLst>
          </a:custGeom>
          <a:solidFill>
            <a:srgbClr val="0848AF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0"/>
            <a:ext cx="4008438" cy="6858000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文本框 52"/>
          <p:cNvSpPr txBox="1">
            <a:spLocks noChangeArrowheads="1"/>
          </p:cNvSpPr>
          <p:nvPr/>
        </p:nvSpPr>
        <p:spPr bwMode="auto">
          <a:xfrm>
            <a:off x="1490663" y="1700213"/>
            <a:ext cx="23749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50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71733" y="177927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 学习目标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4971733" y="2560638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  </a:t>
            </a:r>
            <a:r>
              <a:rPr lang="zh-CN" altLang="en-US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内容讲授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415" y="3140710"/>
            <a:ext cx="3556635" cy="2621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971733" y="333121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    总结</a:t>
            </a:r>
          </a:p>
        </p:txBody>
      </p:sp>
    </p:spTree>
  </p:cSld>
  <p:clrMapOvr>
    <a:masterClrMapping/>
  </p:clrMapOvr>
  <p:transition advTm="5134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ldLvl="0" animBg="1"/>
      <p:bldP spid="9218" grpId="0" bldLvl="0" animBg="1"/>
      <p:bldP spid="11268" grpId="0"/>
      <p:bldP spid="11270" grpId="0"/>
      <p:bldP spid="11270" grpId="1"/>
      <p:bldP spid="1127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7" name="矩形 6"/>
          <p:cNvSpPr/>
          <p:nvPr/>
        </p:nvSpPr>
        <p:spPr>
          <a:xfrm>
            <a:off x="2024034" y="1785926"/>
            <a:ext cx="6357982" cy="406265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endParaRPr lang="zh-CN" altLang="en-US" noProof="1" smtClean="0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noProof="1" smtClean="0">
                <a:solidFill>
                  <a:srgbClr val="C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企业再造流程的产生</a:t>
            </a:r>
            <a:endParaRPr lang="en-US" altLang="zh-CN" sz="3200" noProof="1" smtClean="0">
              <a:solidFill>
                <a:srgbClr val="C00000"/>
              </a:solidFill>
              <a:effectLst>
                <a:outerShdw blurRad="38100" dist="38100" dir="2700000">
                  <a:srgbClr val="FFFFFF"/>
                </a:outerShdw>
              </a:effectLst>
              <a:latin typeface="楷体_GB2312" pitchFamily="1" charset="-122"/>
              <a:ea typeface="楷体_GB2312" pitchFamily="1" charset="-122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200" noProof="1" smtClean="0">
                <a:solidFill>
                  <a:srgbClr val="C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企业再造流程的含义</a:t>
            </a:r>
            <a:endParaRPr lang="en-US" altLang="zh-CN" sz="3200" noProof="1" smtClean="0">
              <a:solidFill>
                <a:srgbClr val="C00000"/>
              </a:solidFill>
              <a:effectLst>
                <a:outerShdw blurRad="38100" dist="38100" dir="2700000">
                  <a:srgbClr val="FFFFFF"/>
                </a:outerShdw>
              </a:effectLst>
              <a:latin typeface="楷体_GB2312" pitchFamily="1" charset="-122"/>
              <a:ea typeface="楷体_GB2312" pitchFamily="1" charset="-122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200" noProof="1" smtClean="0">
                <a:solidFill>
                  <a:srgbClr val="C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企业再造流程的主要观点</a:t>
            </a:r>
            <a:endParaRPr lang="en-US" altLang="zh-CN" sz="3200" noProof="1" smtClean="0">
              <a:solidFill>
                <a:srgbClr val="C00000"/>
              </a:solidFill>
              <a:effectLst>
                <a:outerShdw blurRad="38100" dist="38100" dir="2700000">
                  <a:srgbClr val="FFFFFF"/>
                </a:outerShdw>
              </a:effectLst>
              <a:latin typeface="楷体_GB2312" pitchFamily="1" charset="-122"/>
              <a:ea typeface="楷体_GB2312" pitchFamily="1" charset="-122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200" noProof="1" smtClean="0">
                <a:solidFill>
                  <a:srgbClr val="C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企业再造流程的流程</a:t>
            </a:r>
            <a:endParaRPr lang="en-US" altLang="zh-CN" sz="3200" noProof="1" smtClean="0">
              <a:solidFill>
                <a:srgbClr val="C00000"/>
              </a:solidFill>
              <a:effectLst>
                <a:outerShdw blurRad="38100" dist="38100" dir="2700000">
                  <a:srgbClr val="FFFFFF"/>
                </a:outerShdw>
              </a:effectLst>
              <a:latin typeface="楷体_GB2312" pitchFamily="1" charset="-122"/>
              <a:ea typeface="楷体_GB2312" pitchFamily="1" charset="-122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200" noProof="1" smtClean="0">
                <a:solidFill>
                  <a:srgbClr val="C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案例分析</a:t>
            </a:r>
            <a:endParaRPr lang="zh-CN" altLang="en-US" sz="3200" noProof="1">
              <a:solidFill>
                <a:srgbClr val="C00000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en-US" altLang="zh-CN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对角圆角矩形 28"/>
          <p:cNvSpPr/>
          <p:nvPr/>
        </p:nvSpPr>
        <p:spPr bwMode="auto">
          <a:xfrm>
            <a:off x="4800600" y="1700213"/>
            <a:ext cx="4175125" cy="649287"/>
          </a:xfrm>
          <a:custGeom>
            <a:avLst/>
            <a:gdLst>
              <a:gd name="T0" fmla="*/ 4175125 w 4175125"/>
              <a:gd name="T1" fmla="*/ 324644 h 649287"/>
              <a:gd name="T2" fmla="*/ 2087565 w 4175125"/>
              <a:gd name="T3" fmla="*/ 649287 h 649287"/>
              <a:gd name="T4" fmla="*/ 0 w 4175125"/>
              <a:gd name="T5" fmla="*/ 324644 h 649287"/>
              <a:gd name="T6" fmla="*/ 2087565 w 4175125"/>
              <a:gd name="T7" fmla="*/ 0 h 6492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9827 w 4175125"/>
              <a:gd name="T13" fmla="*/ 39827 h 649287"/>
              <a:gd name="T14" fmla="*/ 4135299 w 4175125"/>
              <a:gd name="T15" fmla="*/ 609460 h 649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75125" h="649287">
                <a:moveTo>
                  <a:pt x="135980" y="0"/>
                </a:moveTo>
                <a:lnTo>
                  <a:pt x="4175125" y="0"/>
                </a:lnTo>
                <a:lnTo>
                  <a:pt x="4175125" y="513307"/>
                </a:lnTo>
                <a:cubicBezTo>
                  <a:pt x="4175125" y="588406"/>
                  <a:pt x="4114244" y="649286"/>
                  <a:pt x="4039145" y="649287"/>
                </a:cubicBezTo>
                <a:lnTo>
                  <a:pt x="0" y="649287"/>
                </a:lnTo>
                <a:lnTo>
                  <a:pt x="0" y="135980"/>
                </a:lnTo>
                <a:cubicBezTo>
                  <a:pt x="0" y="60880"/>
                  <a:pt x="60880" y="0"/>
                  <a:pt x="135979" y="0"/>
                </a:cubicBezTo>
                <a:close/>
              </a:path>
            </a:pathLst>
          </a:custGeom>
          <a:solidFill>
            <a:srgbClr val="0848AF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0"/>
            <a:ext cx="4008438" cy="6858000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文本框 52"/>
          <p:cNvSpPr txBox="1">
            <a:spLocks noChangeArrowheads="1"/>
          </p:cNvSpPr>
          <p:nvPr/>
        </p:nvSpPr>
        <p:spPr bwMode="auto">
          <a:xfrm>
            <a:off x="1490663" y="1700213"/>
            <a:ext cx="23749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50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71733" y="177927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 学习目标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4971733" y="2560638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02    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内容讲授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415" y="3140710"/>
            <a:ext cx="3556635" cy="2621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971733" y="333121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03    总结</a:t>
            </a:r>
          </a:p>
        </p:txBody>
      </p:sp>
    </p:spTree>
  </p:cSld>
  <p:clrMapOvr>
    <a:masterClrMapping/>
  </p:clrMapOvr>
  <p:transition advTm="5134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9218" grpId="0" animBg="1"/>
      <p:bldP spid="11268" grpId="0"/>
      <p:bldP spid="11270" grpId="0"/>
      <p:bldP spid="11270" grpId="1"/>
      <p:bldP spid="11271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50903" y="213264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23330" y="2424430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zh-CN" sz="24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理解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企业再造理论的内容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51538" y="46485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4473" y="3647123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08438" y="2060575"/>
            <a:ext cx="1800225" cy="1728788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438" y="3789363"/>
            <a:ext cx="1800225" cy="1944687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414401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5" name="TextBox 6"/>
          <p:cNvSpPr txBox="1">
            <a:spLocks noChangeArrowheads="1"/>
          </p:cNvSpPr>
          <p:nvPr/>
        </p:nvSpPr>
        <p:spPr bwMode="auto">
          <a:xfrm>
            <a:off x="7582535" y="4077653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能力目标</a:t>
            </a:r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179503" y="162782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582535" y="1595120"/>
            <a:ext cx="2160905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6466840" y="5046980"/>
            <a:ext cx="438975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能够将企业再造理论运用到实践中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animBg="1"/>
      <p:bldP spid="11283" grpId="0" animBg="1"/>
      <p:bldP spid="11286" grpId="0" bldLvl="0" animBg="1"/>
      <p:bldP spid="13335" grpId="0"/>
      <p:bldP spid="11288" grpId="0" bldLvl="0" animBg="1"/>
      <p:bldP spid="13337" grpId="0"/>
      <p:bldP spid="1333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对角圆角矩形 28"/>
          <p:cNvSpPr/>
          <p:nvPr/>
        </p:nvSpPr>
        <p:spPr bwMode="auto">
          <a:xfrm>
            <a:off x="4800600" y="2491423"/>
            <a:ext cx="4175125" cy="649287"/>
          </a:xfrm>
          <a:custGeom>
            <a:avLst/>
            <a:gdLst>
              <a:gd name="T0" fmla="*/ 4175125 w 4175125"/>
              <a:gd name="T1" fmla="*/ 324644 h 649287"/>
              <a:gd name="T2" fmla="*/ 2087565 w 4175125"/>
              <a:gd name="T3" fmla="*/ 649287 h 649287"/>
              <a:gd name="T4" fmla="*/ 0 w 4175125"/>
              <a:gd name="T5" fmla="*/ 324644 h 649287"/>
              <a:gd name="T6" fmla="*/ 2087565 w 4175125"/>
              <a:gd name="T7" fmla="*/ 0 h 6492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9827 w 4175125"/>
              <a:gd name="T13" fmla="*/ 39827 h 649287"/>
              <a:gd name="T14" fmla="*/ 4135299 w 4175125"/>
              <a:gd name="T15" fmla="*/ 609460 h 649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75125" h="649287">
                <a:moveTo>
                  <a:pt x="135980" y="0"/>
                </a:moveTo>
                <a:lnTo>
                  <a:pt x="4175125" y="0"/>
                </a:lnTo>
                <a:lnTo>
                  <a:pt x="4175125" y="513307"/>
                </a:lnTo>
                <a:cubicBezTo>
                  <a:pt x="4175125" y="588406"/>
                  <a:pt x="4114244" y="649286"/>
                  <a:pt x="4039145" y="649287"/>
                </a:cubicBezTo>
                <a:lnTo>
                  <a:pt x="0" y="649287"/>
                </a:lnTo>
                <a:lnTo>
                  <a:pt x="0" y="135980"/>
                </a:lnTo>
                <a:cubicBezTo>
                  <a:pt x="0" y="60880"/>
                  <a:pt x="60880" y="0"/>
                  <a:pt x="135979" y="0"/>
                </a:cubicBezTo>
                <a:close/>
              </a:path>
            </a:pathLst>
          </a:custGeom>
          <a:solidFill>
            <a:srgbClr val="0848AF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0"/>
            <a:ext cx="4008438" cy="6858000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文本框 52"/>
          <p:cNvSpPr txBox="1">
            <a:spLocks noChangeArrowheads="1"/>
          </p:cNvSpPr>
          <p:nvPr/>
        </p:nvSpPr>
        <p:spPr bwMode="auto">
          <a:xfrm>
            <a:off x="1490663" y="1700213"/>
            <a:ext cx="23749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50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71733" y="177927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 学习目标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4971733" y="2560638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  </a:t>
            </a: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内容讲授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415" y="3140710"/>
            <a:ext cx="3556635" cy="2621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971733" y="333121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03    总结</a:t>
            </a:r>
          </a:p>
        </p:txBody>
      </p:sp>
    </p:spTree>
  </p:cSld>
  <p:clrMapOvr>
    <a:masterClrMapping/>
  </p:clrMapOvr>
  <p:transition advTm="5134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ldLvl="0" animBg="1"/>
      <p:bldP spid="9218" grpId="0" bldLvl="0" animBg="1"/>
      <p:bldP spid="11268" grpId="0"/>
      <p:bldP spid="11270" grpId="0"/>
      <p:bldP spid="11270" grpId="1"/>
      <p:bldP spid="1127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9" name="Text Box 3"/>
          <p:cNvSpPr txBox="1"/>
          <p:nvPr/>
        </p:nvSpPr>
        <p:spPr>
          <a:xfrm>
            <a:off x="1738282" y="1844676"/>
            <a:ext cx="8929750" cy="444429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   </a:t>
            </a:r>
            <a:endParaRPr lang="zh-CN" altLang="en-US" sz="2400" noProof="1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    </a:t>
            </a:r>
            <a:r>
              <a:rPr lang="en-US" altLang="x-none" sz="2800" noProof="1">
                <a:latin typeface="楷体_GB2312" pitchFamily="1" charset="-122"/>
                <a:ea typeface="楷体_GB2312" pitchFamily="1" charset="-122"/>
                <a:cs typeface="+mn-ea"/>
              </a:rPr>
              <a:t>1993</a:t>
            </a: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年，美国管理学家迈克尔</a:t>
            </a:r>
            <a:r>
              <a:rPr lang="en-US" altLang="x-none" sz="2800" noProof="1">
                <a:latin typeface="Arial" charset="0"/>
                <a:ea typeface="楷体_GB2312" pitchFamily="1" charset="-122"/>
                <a:cs typeface="+mn-ea"/>
              </a:rPr>
              <a:t>·</a:t>
            </a: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哈默（</a:t>
            </a:r>
            <a:r>
              <a:rPr lang="en-US" altLang="x-none" sz="2800" noProof="1">
                <a:latin typeface="楷体_GB2312" pitchFamily="1" charset="-122"/>
                <a:ea typeface="楷体_GB2312" pitchFamily="1" charset="-122"/>
                <a:cs typeface="+mn-ea"/>
              </a:rPr>
              <a:t>M.Hammer</a:t>
            </a: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）和詹姆斯</a:t>
            </a:r>
            <a:r>
              <a:rPr lang="en-US" altLang="x-none" sz="2800" noProof="1">
                <a:latin typeface="Arial" charset="0"/>
                <a:ea typeface="楷体_GB2312" pitchFamily="1" charset="-122"/>
                <a:cs typeface="+mn-ea"/>
              </a:rPr>
              <a:t>·</a:t>
            </a: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昌佩（</a:t>
            </a:r>
            <a:r>
              <a:rPr lang="en-US" altLang="x-none" sz="2800" noProof="1">
                <a:latin typeface="楷体_GB2312" pitchFamily="1" charset="-122"/>
                <a:ea typeface="楷体_GB2312" pitchFamily="1" charset="-122"/>
                <a:cs typeface="+mn-ea"/>
              </a:rPr>
              <a:t>J.Champy</a:t>
            </a: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）合著</a:t>
            </a:r>
            <a:r>
              <a:rPr lang="en-US" altLang="x-none" sz="2800" noProof="1">
                <a:latin typeface="楷体_GB2312" pitchFamily="1" charset="-122"/>
                <a:ea typeface="楷体_GB2312" pitchFamily="1" charset="-122"/>
                <a:cs typeface="+mn-ea"/>
              </a:rPr>
              <a:t>《</a:t>
            </a: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再造企业－－工商业革命宣言</a:t>
            </a:r>
            <a:r>
              <a:rPr lang="en-US" altLang="x-none" sz="2800" noProof="1">
                <a:latin typeface="楷体_GB2312" pitchFamily="1" charset="-122"/>
                <a:ea typeface="楷体_GB2312" pitchFamily="1" charset="-122"/>
                <a:cs typeface="+mn-ea"/>
              </a:rPr>
              <a:t>》</a:t>
            </a: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一书，正式提出了企业再造理论</a:t>
            </a:r>
            <a:r>
              <a:rPr lang="en-US" altLang="x-none" sz="2800" noProof="1">
                <a:latin typeface="楷体_GB2312" pitchFamily="1" charset="-122"/>
                <a:ea typeface="楷体_GB2312" pitchFamily="1" charset="-122"/>
                <a:cs typeface="+mn-ea"/>
              </a:rPr>
              <a:t>(</a:t>
            </a: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也叫组织再造</a:t>
            </a:r>
            <a:r>
              <a:rPr lang="en-US" altLang="x-none" sz="2800" noProof="1">
                <a:latin typeface="楷体_GB2312" pitchFamily="1" charset="-122"/>
                <a:ea typeface="楷体_GB2312" pitchFamily="1" charset="-122"/>
                <a:cs typeface="+mn-ea"/>
              </a:rPr>
              <a:t>)</a:t>
            </a: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。在美国和西方发达国家中掀起了一场工商管理革命。企业再造理论以一种再生的思想重新审视企业，并对传统管理学赖以存在的基础</a:t>
            </a:r>
            <a:r>
              <a:rPr lang="en-US" altLang="x-none" sz="2800" noProof="1">
                <a:latin typeface="Arial" charset="0"/>
                <a:ea typeface="楷体_GB2312" pitchFamily="1" charset="-122"/>
                <a:cs typeface="+mn-ea"/>
              </a:rPr>
              <a:t>——</a:t>
            </a:r>
            <a:r>
              <a:rPr lang="zh-CN" altLang="en-US" sz="2800" noProof="1">
                <a:latin typeface="楷体_GB2312" pitchFamily="1" charset="-122"/>
                <a:ea typeface="楷体_GB2312" pitchFamily="1" charset="-122"/>
                <a:cs typeface="+mn-ea"/>
              </a:rPr>
              <a:t>分工理论提出了质疑，是管理学发展史中的一次巨大变革。</a:t>
            </a:r>
            <a:endParaRPr lang="zh-CN" altLang="en-US" sz="2800" noProof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6200" name="Text Box 4"/>
          <p:cNvSpPr txBox="1"/>
          <p:nvPr/>
        </p:nvSpPr>
        <p:spPr>
          <a:xfrm>
            <a:off x="334434" y="4581525"/>
            <a:ext cx="11523133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   </a:t>
            </a:r>
            <a:endParaRPr lang="zh-CN" altLang="en-US" sz="2400" noProof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企业再造理论的产生</a:t>
            </a:r>
            <a:endParaRPr lang="zh-CN" altLang="en-US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企业再造理论的含义</a:t>
            </a:r>
            <a:endParaRPr lang="zh-CN" altLang="en-US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24034" y="1785926"/>
            <a:ext cx="842968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noProof="1" smtClean="0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noProof="1" smtClean="0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  </a:t>
            </a:r>
            <a:r>
              <a:rPr lang="zh-CN" altLang="en-US" sz="4400" noProof="1" smtClean="0">
                <a:latin typeface="Arial" charset="0"/>
                <a:ea typeface="楷体_GB2312" pitchFamily="1" charset="-122"/>
                <a:cs typeface="+mn-ea"/>
              </a:rPr>
              <a:t>“</a:t>
            </a:r>
            <a:r>
              <a:rPr lang="zh-CN" altLang="en-US" sz="4400" noProof="1" smtClean="0">
                <a:latin typeface="楷体_GB2312" pitchFamily="1" charset="-122"/>
                <a:ea typeface="楷体_GB2312" pitchFamily="1" charset="-122"/>
                <a:cs typeface="+mn-ea"/>
              </a:rPr>
              <a:t>为了飞跃</a:t>
            </a:r>
            <a:r>
              <a:rPr lang="zh-CN" altLang="en-US" sz="4400" noProof="1" smtClean="0">
                <a:latin typeface="楷体_GB2312" pitchFamily="1" charset="-122"/>
                <a:ea typeface="楷体_GB2312" pitchFamily="1" charset="-122"/>
                <a:cs typeface="+mn-ea"/>
              </a:rPr>
              <a:t>地改善成本、质量、服务、速度等重大的现代企业的运营基准，对工作流程作根本的重新思考与彻底翻新</a:t>
            </a:r>
            <a:r>
              <a:rPr lang="zh-CN" altLang="en-US" sz="4400" noProof="1" smtClean="0">
                <a:latin typeface="Arial" charset="0"/>
                <a:ea typeface="楷体_GB2312" pitchFamily="1" charset="-122"/>
                <a:cs typeface="+mn-ea"/>
              </a:rPr>
              <a:t>”</a:t>
            </a:r>
            <a:r>
              <a:rPr lang="zh-CN" altLang="en-US" sz="4400" noProof="1" smtClean="0">
                <a:latin typeface="楷体_GB2312" pitchFamily="1" charset="-122"/>
                <a:ea typeface="楷体_GB2312" pitchFamily="1" charset="-122"/>
                <a:cs typeface="+mn-ea"/>
              </a:rPr>
              <a:t>。</a:t>
            </a:r>
            <a:endParaRPr lang="zh-CN" altLang="en-US" sz="4400" noProof="1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Text Box 2"/>
          <p:cNvSpPr txBox="1">
            <a:spLocks noChangeArrowheads="1"/>
          </p:cNvSpPr>
          <p:nvPr/>
        </p:nvSpPr>
        <p:spPr bwMode="auto">
          <a:xfrm>
            <a:off x="334434" y="2060575"/>
            <a:ext cx="11425767" cy="2792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Tx/>
              <a:buSzTx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   ⑴要打破原有分工理论的束缚，重新树立</a:t>
            </a:r>
            <a:r>
              <a:rPr lang="zh-CN" altLang="en-US" sz="2800" dirty="0">
                <a:ea typeface="楷体_GB2312" pitchFamily="49" charset="-122"/>
              </a:rPr>
              <a:t>“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以流程为导向</a:t>
            </a:r>
            <a:r>
              <a:rPr lang="zh-CN" altLang="en-US" sz="2800" dirty="0">
                <a:ea typeface="楷体_GB2312" pitchFamily="49" charset="-122"/>
              </a:rPr>
              <a:t>”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的思想。企业再造直接针对的就是被割裂得支离破碎的业务流程，其目的就是要重建完整和高效率的新流程。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SzTx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   ⑵企业再造绝不是一次改良运动，而是重大的突变式改革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7222" name="Text Box 3"/>
          <p:cNvSpPr txBox="1">
            <a:spLocks noChangeArrowheads="1"/>
          </p:cNvSpPr>
          <p:nvPr/>
        </p:nvSpPr>
        <p:spPr bwMode="auto">
          <a:xfrm>
            <a:off x="3714751" y="527208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endParaRPr lang="zh-CN" altLang="en-US"/>
          </a:p>
        </p:txBody>
      </p:sp>
      <p:sp>
        <p:nvSpPr>
          <p:cNvPr id="137224" name="Text Box 4"/>
          <p:cNvSpPr txBox="1"/>
          <p:nvPr/>
        </p:nvSpPr>
        <p:spPr>
          <a:xfrm>
            <a:off x="819151" y="3660776"/>
            <a:ext cx="10325100" cy="51911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800" noProof="1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    </a:t>
            </a:r>
            <a:r>
              <a:rPr lang="zh-CN" altLang="en-US" sz="2800" noProof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 </a:t>
            </a:r>
            <a:endParaRPr lang="zh-CN" altLang="en-US" sz="2800" noProof="1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37225" name="Picture 6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35634" y="5013326"/>
            <a:ext cx="1631951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9745134" y="4941888"/>
            <a:ext cx="1919817" cy="1338262"/>
          </a:xfrm>
          <a:prstGeom prst="rect">
            <a:avLst/>
          </a:prstGeom>
          <a:solidFill>
            <a:srgbClr val="00CCFF">
              <a:alpha val="10999"/>
            </a:srgb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bIns="180000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zh-CN" altLang="en-US">
              <a:latin typeface="楷体_GB2312" pitchFamily="49" charset="-122"/>
              <a:ea typeface="楷体_GB2312" pitchFamily="49" charset="-122"/>
            </a:endParaRPr>
          </a:p>
          <a:p>
            <a:pPr marL="342900" indent="-342900">
              <a:spcBef>
                <a:spcPct val="50000"/>
              </a:spcBef>
            </a:pPr>
            <a:endParaRPr lang="zh-CN" altLang="en-US">
              <a:latin typeface="楷体_GB2312" pitchFamily="49" charset="-122"/>
              <a:ea typeface="楷体_GB2312" pitchFamily="49" charset="-122"/>
            </a:endParaRPr>
          </a:p>
          <a:p>
            <a:pPr marL="342900" indent="-342900">
              <a:spcBef>
                <a:spcPct val="50000"/>
              </a:spcBef>
            </a:pPr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燕尾形 13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企业再造理论的主要观点</a:t>
            </a:r>
            <a:endParaRPr lang="zh-CN" altLang="en-US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2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8318" y="1628775"/>
            <a:ext cx="456776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7" name="Text Box 4"/>
          <p:cNvSpPr txBox="1">
            <a:spLocks noChangeArrowheads="1"/>
          </p:cNvSpPr>
          <p:nvPr/>
        </p:nvSpPr>
        <p:spPr bwMode="auto">
          <a:xfrm>
            <a:off x="4559301" y="1700213"/>
            <a:ext cx="32639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诊断原有流程</a:t>
            </a:r>
            <a:r>
              <a:rPr lang="zh-CN" altLang="en-US" sz="200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38248" name="Text Box 5"/>
          <p:cNvSpPr txBox="1">
            <a:spLocks noChangeArrowheads="1"/>
          </p:cNvSpPr>
          <p:nvPr/>
        </p:nvSpPr>
        <p:spPr bwMode="auto">
          <a:xfrm>
            <a:off x="4078817" y="2997200"/>
            <a:ext cx="4129616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选择需要再造的流程 </a:t>
            </a:r>
          </a:p>
        </p:txBody>
      </p:sp>
      <p:sp>
        <p:nvSpPr>
          <p:cNvPr id="138249" name="Text Box 6"/>
          <p:cNvSpPr txBox="1">
            <a:spLocks noChangeArrowheads="1"/>
          </p:cNvSpPr>
          <p:nvPr/>
        </p:nvSpPr>
        <p:spPr bwMode="auto">
          <a:xfrm>
            <a:off x="4176185" y="4221163"/>
            <a:ext cx="4032249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了解准备再造的流程</a:t>
            </a:r>
            <a:r>
              <a:rPr lang="zh-CN" altLang="en-US"/>
              <a:t> </a:t>
            </a:r>
          </a:p>
        </p:txBody>
      </p:sp>
      <p:sp>
        <p:nvSpPr>
          <p:cNvPr id="138250" name="Text Box 7"/>
          <p:cNvSpPr txBox="1">
            <a:spLocks noChangeArrowheads="1"/>
          </p:cNvSpPr>
          <p:nvPr/>
        </p:nvSpPr>
        <p:spPr bwMode="auto">
          <a:xfrm>
            <a:off x="3983567" y="5516563"/>
            <a:ext cx="4320117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重新设计企业流程</a:t>
            </a:r>
            <a:r>
              <a:rPr lang="zh-CN" altLang="en-US"/>
              <a:t> </a:t>
            </a: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燕尾形 13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企业再造理论的过程</a:t>
            </a:r>
            <a:endParaRPr lang="zh-CN" altLang="en-US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Text Box 2"/>
          <p:cNvSpPr txBox="1">
            <a:spLocks noChangeArrowheads="1"/>
          </p:cNvSpPr>
          <p:nvPr/>
        </p:nvSpPr>
        <p:spPr bwMode="auto">
          <a:xfrm>
            <a:off x="2881290" y="1428736"/>
            <a:ext cx="9010651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</a:t>
            </a:r>
            <a:endParaRPr lang="zh-CN" altLang="en-US" sz="24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4390" name="Text Box 3"/>
          <p:cNvSpPr txBox="1">
            <a:spLocks noChangeArrowheads="1"/>
          </p:cNvSpPr>
          <p:nvPr/>
        </p:nvSpPr>
        <p:spPr bwMode="auto">
          <a:xfrm>
            <a:off x="719667" y="2072240"/>
            <a:ext cx="10945284" cy="402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zh-CN" altLang="en-US" dirty="0"/>
              <a:t>       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1986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年，宏基开始积极进入国际化经营阶段。由于宏基在台湾整机组装，生产过程复杂，同时生产周期长，牵扯管理层很大精力。由于抓不准市场趋势，使得畅销的产品总是缺货，不畅销的产品又堆满仓库。由此公司运作开始进入非良性循环，竞争力也开始衰退。 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在这种情况下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宏基决定实施三项再造工程走出困境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其中之一是以麦当劳速食店模式进行流程和经营方式再造。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zh-CN" altLang="en-US" dirty="0"/>
              <a:t>       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所谓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"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速食店模式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"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，就是将原来在台湾生产计算机整机，转变为台湾生产主机板、外壳装置、监视器等组件，卖给其海外子公司，在市场当地组装，向市场提供最新的计算机，加快新产品推出与库存周转速度。</a:t>
            </a:r>
          </a:p>
        </p:txBody>
      </p:sp>
      <p:sp>
        <p:nvSpPr>
          <p:cNvPr id="144391" name="Text Box 4"/>
          <p:cNvSpPr txBox="1">
            <a:spLocks noChangeArrowheads="1"/>
          </p:cNvSpPr>
          <p:nvPr/>
        </p:nvSpPr>
        <p:spPr bwMode="auto">
          <a:xfrm>
            <a:off x="3667108" y="1428736"/>
            <a:ext cx="5572164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r>
              <a:rPr lang="zh-CN" altLang="en-US" sz="2800" dirty="0" smtClean="0">
                <a:latin typeface="楷体_GB2312" pitchFamily="49" charset="-122"/>
                <a:ea typeface="黑体" pitchFamily="49" charset="-122"/>
              </a:rPr>
              <a:t>台湾</a:t>
            </a:r>
            <a:r>
              <a:rPr lang="zh-CN" altLang="en-US" sz="2800" dirty="0">
                <a:latin typeface="楷体_GB2312" pitchFamily="49" charset="-122"/>
                <a:ea typeface="黑体" pitchFamily="49" charset="-122"/>
              </a:rPr>
              <a:t>宏基经营模式再造：速食店</a:t>
            </a:r>
            <a:r>
              <a:rPr lang="zh-CN" altLang="en-US" sz="2400" dirty="0">
                <a:solidFill>
                  <a:srgbClr val="FF99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案例分析：台湾宏碁</a:t>
            </a:r>
            <a:endParaRPr lang="zh-CN" altLang="en-US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4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706</Words>
  <Application>WPS 演示</Application>
  <PresentationFormat>自定义</PresentationFormat>
  <Paragraphs>84</Paragraphs>
  <Slides>13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Manager>hl81829782</Manager>
  <Company>hl81829782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>Administrator</dc:creator>
  <cp:lastModifiedBy>dreamsummit</cp:lastModifiedBy>
  <cp:revision>1863</cp:revision>
  <dcterms:created xsi:type="dcterms:W3CDTF">2016-01-13T14:39:00Z</dcterms:created>
  <dcterms:modified xsi:type="dcterms:W3CDTF">2017-11-14T06:11:42Z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