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360" r:id="rId3"/>
    <p:sldId id="307" r:id="rId5"/>
    <p:sldId id="431" r:id="rId6"/>
    <p:sldId id="433" r:id="rId7"/>
    <p:sldId id="424" r:id="rId8"/>
    <p:sldId id="418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8500"/>
    <a:srgbClr val="3C78CE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205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4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2680970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走进管理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管理认知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管理的属性</a:t>
            </a:r>
            <a:endParaRPr lang="en-US" altLang="zh-CN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88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309360" y="238760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掌握管理的二重属性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09360" y="4650105"/>
            <a:ext cx="4389755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能通过对管理属性的认识，分析企业管理中的问题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9" name="文本占位符 14338"/>
          <p:cNvSpPr>
            <a:spLocks noGrp="1"/>
          </p:cNvSpPr>
          <p:nvPr/>
        </p:nvSpPr>
        <p:spPr>
          <a:xfrm>
            <a:off x="4108450" y="2003425"/>
            <a:ext cx="6782435" cy="42017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1"/>
              </a:buBlip>
              <a:defRPr sz="32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Blip>
                <a:blip r:embed="rId2"/>
              </a:buBlip>
              <a:defRPr sz="28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Blip>
                <a:blip r:embed="rId4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ko-KR" altLang="en-US" sz="28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管理二重性原理：</a:t>
            </a: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管理既有自然属性，又有社会属性。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10000"/>
              </a:lnSpc>
            </a:pPr>
            <a:r>
              <a:rPr lang="ko-KR" altLang="en-US" sz="28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自然属性：</a:t>
            </a: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同生产力相联系的管理的普遍性，是由生产力决定的。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10000"/>
              </a:lnSpc>
            </a:pPr>
            <a:r>
              <a:rPr lang="ko-KR" altLang="en-US" sz="28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社会属性：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同生产关系相联系的管理的特殊性，是由生产关系决定的。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6" name="图片 5" descr="A000220150318F78PPIC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545" y="1146810"/>
            <a:ext cx="3267075" cy="4603750"/>
          </a:xfrm>
          <a:prstGeom prst="rect">
            <a:avLst/>
          </a:prstGeom>
        </p:spPr>
      </p:pic>
      <p:sp>
        <p:nvSpPr>
          <p:cNvPr id="7175" name="内容占位符 2"/>
          <p:cNvSpPr txBox="1"/>
          <p:nvPr/>
        </p:nvSpPr>
        <p:spPr>
          <a:xfrm>
            <a:off x="5615940" y="1118235"/>
            <a:ext cx="5643245" cy="704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1" algn="l">
              <a:spcBef>
                <a:spcPct val="20000"/>
              </a:spcBef>
            </a:pPr>
            <a:r>
              <a:rPr lang="zh-CN" altLang="en-US" sz="3600" b="1">
                <a:latin typeface="微软雅黑" panose="020B0503020204020204" pitchFamily="34" charset="-122"/>
                <a:ea typeface="微软雅黑" panose="020B0503020204020204" pitchFamily="34" charset="-122"/>
              </a:rPr>
              <a:t>管 理 的 属 性</a:t>
            </a:r>
            <a:endParaRPr lang="zh-CN" altLang="en-US" sz="3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8" name="矩形 14357"/>
          <p:cNvSpPr/>
          <p:nvPr/>
        </p:nvSpPr>
        <p:spPr>
          <a:xfrm>
            <a:off x="5166360" y="942340"/>
            <a:ext cx="654240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eaLnBrk="1" hangingPunct="1"/>
            <a: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黑体" panose="02010609060101010101" charset="-122"/>
              </a:rPr>
              <a:t>                                </a:t>
            </a:r>
            <a:endParaRPr lang="en-US" altLang="zh-CN" sz="2800" dirty="0">
              <a:effectLst>
                <a:outerShdw blurRad="38100" dist="38100" dir="2700000">
                  <a:srgbClr val="C0C0C0"/>
                </a:outerShdw>
              </a:effectLst>
              <a:latin typeface="+mn-lt"/>
              <a:ea typeface="黑体" panose="02010609060101010101" charset="-122"/>
            </a:endParaRPr>
          </a:p>
          <a:p>
            <a:pPr algn="l" eaLnBrk="1" hangingPunct="1"/>
            <a: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黑体" panose="02010609060101010101" charset="-122"/>
              </a:rPr>
              <a:t>                                  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黑体" panose="02010609060101010101" charset="-122"/>
              </a:rPr>
              <a:t>——管理的二重性</a:t>
            </a:r>
            <a:endParaRPr lang="zh-CN" altLang="en-US" sz="2800" dirty="0">
              <a:effectLst>
                <a:outerShdw blurRad="38100" dist="38100" dir="2700000">
                  <a:srgbClr val="C0C0C0"/>
                </a:outerShdw>
              </a:effectLst>
              <a:latin typeface="+mn-lt"/>
              <a:ea typeface="黑体" panose="02010609060101010101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4915" name="文本占位符 294914"/>
          <p:cNvSpPr>
            <a:spLocks noGrp="1"/>
          </p:cNvSpPr>
          <p:nvPr/>
        </p:nvSpPr>
        <p:spPr>
          <a:xfrm>
            <a:off x="915035" y="1823085"/>
            <a:ext cx="8229600" cy="3933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1"/>
              </a:buBlip>
              <a:defRPr sz="32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Blip>
                <a:blip r:embed="rId2"/>
              </a:buBlip>
              <a:defRPr sz="28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Blip>
                <a:blip r:embed="rId4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 b="0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ko-KR" altLang="en-US" sz="28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管理的科学性：</a:t>
            </a:r>
            <a:r>
              <a:rPr lang="zh-CN" altLang="en-US" dirty="0">
                <a:ea typeface="黑体" panose="02010609060101010101" charset="-122"/>
              </a:rPr>
              <a:t>强调其客观规律性；</a:t>
            </a:r>
            <a:endParaRPr lang="zh-CN" altLang="en-US" dirty="0">
              <a:ea typeface="黑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管理的艺术性：</a:t>
            </a:r>
            <a:r>
              <a:rPr lang="zh-CN" altLang="en-US" dirty="0">
                <a:ea typeface="黑体" panose="02010609060101010101" charset="-122"/>
              </a:rPr>
              <a:t>强调其灵活性与创造性。</a:t>
            </a:r>
            <a:endParaRPr lang="zh-CN" altLang="en-US" dirty="0">
              <a:ea typeface="黑体" panose="02010609060101010101" charset="-122"/>
            </a:endParaRPr>
          </a:p>
        </p:txBody>
      </p:sp>
      <p:pic>
        <p:nvPicPr>
          <p:cNvPr id="294917" name="图片 294916" descr="t1_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6060" y="3262630"/>
            <a:ext cx="5791200" cy="2481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17" descr="A000220150318T45PPIC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37439" y="3381757"/>
            <a:ext cx="3333215" cy="2243058"/>
          </a:xfrm>
          <a:prstGeom prst="rect">
            <a:avLst/>
          </a:prstGeom>
        </p:spPr>
      </p:pic>
      <p:sp>
        <p:nvSpPr>
          <p:cNvPr id="7175" name="内容占位符 2"/>
          <p:cNvSpPr txBox="1"/>
          <p:nvPr/>
        </p:nvSpPr>
        <p:spPr>
          <a:xfrm>
            <a:off x="2535555" y="941705"/>
            <a:ext cx="5643245" cy="704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1" algn="l">
              <a:spcBef>
                <a:spcPct val="20000"/>
              </a:spcBef>
            </a:pPr>
            <a:r>
              <a:rPr lang="zh-CN" altLang="en-US" sz="3600" b="1">
                <a:latin typeface="微软雅黑" panose="020B0503020204020204" pitchFamily="34" charset="-122"/>
                <a:ea typeface="微软雅黑" panose="020B0503020204020204" pitchFamily="34" charset="-122"/>
              </a:rPr>
              <a:t>管 理 的 属 性</a:t>
            </a:r>
            <a:endParaRPr lang="zh-CN" altLang="en-US" sz="3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8" name="矩形 14357"/>
          <p:cNvSpPr/>
          <p:nvPr/>
        </p:nvSpPr>
        <p:spPr>
          <a:xfrm>
            <a:off x="5435600" y="1181735"/>
            <a:ext cx="50266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eaLnBrk="1" hangingPunct="1"/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黑体" panose="02010609060101010101" charset="-122"/>
              </a:rPr>
              <a:t>——管理是科学与艺术的结合</a:t>
            </a:r>
            <a:endParaRPr lang="zh-CN" altLang="en-US" sz="2800" dirty="0">
              <a:effectLst>
                <a:outerShdw blurRad="38100" dist="38100" dir="2700000">
                  <a:srgbClr val="C0C0C0"/>
                </a:outerShdw>
              </a:effectLst>
              <a:latin typeface="+mn-lt"/>
              <a:ea typeface="黑体" panose="02010609060101010101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2520" y="2607310"/>
            <a:ext cx="1678940" cy="28797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977640" y="2637790"/>
            <a:ext cx="4418965" cy="583565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管理的二重性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19"/>
          <p:cNvSpPr txBox="1"/>
          <p:nvPr/>
        </p:nvSpPr>
        <p:spPr>
          <a:xfrm>
            <a:off x="3977640" y="3755390"/>
            <a:ext cx="4550410" cy="583565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管理的科学性与艺术性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WPS 演示</Application>
  <PresentationFormat>自定义</PresentationFormat>
  <Paragraphs>79</Paragraphs>
  <Slides>6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黑体</vt:lpstr>
      <vt:lpstr>华文行楷</vt:lpstr>
      <vt:lpstr>楷体</vt:lpstr>
      <vt:lpstr>Britannic Bold</vt:lpstr>
      <vt:lpstr>Arial Unicode MS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1888</cp:revision>
  <dcterms:created xsi:type="dcterms:W3CDTF">2016-01-13T14:39:00Z</dcterms:created>
  <dcterms:modified xsi:type="dcterms:W3CDTF">2017-11-20T08:28:11Z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