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2"/>
  </p:handoutMasterIdLst>
  <p:sldIdLst>
    <p:sldId id="360" r:id="rId3"/>
    <p:sldId id="307" r:id="rId5"/>
    <p:sldId id="431" r:id="rId6"/>
    <p:sldId id="443" r:id="rId7"/>
    <p:sldId id="444" r:id="rId8"/>
    <p:sldId id="446" r:id="rId9"/>
    <p:sldId id="424" r:id="rId10"/>
    <p:sldId id="418" r:id="rId1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78CE"/>
    <a:srgbClr val="FFFFFF"/>
    <a:srgbClr val="FF8500"/>
    <a:srgbClr val="CD1F06"/>
    <a:srgbClr val="CB1003"/>
    <a:srgbClr val="A50021"/>
    <a:srgbClr val="08489B"/>
    <a:srgbClr val="054682"/>
    <a:srgbClr val="084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63" autoAdjust="0"/>
    <p:restoredTop sz="94660"/>
  </p:normalViewPr>
  <p:slideViewPr>
    <p:cSldViewPr>
      <p:cViewPr>
        <p:scale>
          <a:sx n="66" d="100"/>
          <a:sy n="66" d="100"/>
        </p:scale>
        <p:origin x="-1277" y="-538"/>
      </p:cViewPr>
      <p:guideLst>
        <p:guide orient="horz" pos="2057"/>
        <p:guide pos="38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80" y="-78"/>
      </p:cViewPr>
      <p:guideLst>
        <p:guide orient="horz" pos="2743"/>
        <p:guide pos="21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4DFFCEE-9117-4569-827D-343A93DDD2D6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B9CFCD2-35DB-4E6F-9B70-D2EE67D0E5A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0D532F7-9EE9-4116-8F06-B3E96FF78C30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069CC9D-01D8-4B68-87F0-663CB8538CB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1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2"/>
          <p:cNvPicPr>
            <a:picLocks noChangeAspect="1"/>
          </p:cNvPicPr>
          <p:nvPr userDrawn="1"/>
        </p:nvPicPr>
        <p:blipFill>
          <a:blip r:embed="rId2">
            <a:lum bright="6000"/>
          </a:blip>
          <a:srcRect t="86078"/>
          <a:stretch>
            <a:fillRect/>
          </a:stretch>
        </p:blipFill>
        <p:spPr bwMode="auto">
          <a:xfrm>
            <a:off x="0" y="6092825"/>
            <a:ext cx="121904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矩形 1"/>
          <p:cNvSpPr>
            <a:spLocks noChangeArrowheads="1"/>
          </p:cNvSpPr>
          <p:nvPr/>
        </p:nvSpPr>
        <p:spPr bwMode="auto">
          <a:xfrm>
            <a:off x="1539875" y="976313"/>
            <a:ext cx="2141538" cy="741362"/>
          </a:xfrm>
          <a:prstGeom prst="rect">
            <a:avLst/>
          </a:prstGeom>
          <a:solidFill>
            <a:srgbClr val="0848AF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169" name="Picture 23" descr="11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809750"/>
            <a:ext cx="6921500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矩形 1"/>
          <p:cNvSpPr>
            <a:spLocks noChangeArrowheads="1"/>
          </p:cNvSpPr>
          <p:nvPr/>
        </p:nvSpPr>
        <p:spPr bwMode="auto">
          <a:xfrm>
            <a:off x="6527799" y="944222"/>
            <a:ext cx="5178425" cy="5026025"/>
          </a:xfrm>
          <a:prstGeom prst="rect">
            <a:avLst/>
          </a:prstGeom>
          <a:solidFill>
            <a:srgbClr val="0848AF"/>
          </a:solidFill>
          <a:ln w="25400" algn="ctr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97" name="文本框 7"/>
          <p:cNvSpPr txBox="1">
            <a:spLocks noChangeArrowheads="1"/>
          </p:cNvSpPr>
          <p:nvPr/>
        </p:nvSpPr>
        <p:spPr bwMode="auto">
          <a:xfrm>
            <a:off x="1391920" y="993140"/>
            <a:ext cx="228981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4000" dirty="0" smtClean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</a:rPr>
              <a:t> </a:t>
            </a:r>
            <a:r>
              <a:rPr lang="zh-CN" altLang="en-US" sz="2800" dirty="0" smtClean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</a:rPr>
              <a:t>知识点位置</a:t>
            </a:r>
            <a:endParaRPr lang="zh-CN" altLang="en-US" sz="2800" dirty="0" smtClean="0">
              <a:solidFill>
                <a:schemeClr val="bg1"/>
              </a:solidFill>
              <a:latin typeface="方正正大黑简体" pitchFamily="2" charset="-122"/>
              <a:ea typeface="方正正大黑简体" pitchFamily="2" charset="-122"/>
            </a:endParaRPr>
          </a:p>
        </p:txBody>
      </p:sp>
      <p:sp>
        <p:nvSpPr>
          <p:cNvPr id="16398" name="Rectangle 31"/>
          <p:cNvSpPr>
            <a:spLocks noChangeArrowheads="1"/>
          </p:cNvSpPr>
          <p:nvPr/>
        </p:nvSpPr>
        <p:spPr bwMode="auto">
          <a:xfrm>
            <a:off x="6958294" y="1703288"/>
            <a:ext cx="2680970" cy="553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000" dirty="0" smtClean="0">
                <a:solidFill>
                  <a:schemeClr val="bg1"/>
                </a:solidFill>
                <a:ea typeface="方正兰亭大黑_GBK" pitchFamily="2" charset="-122"/>
              </a:rPr>
              <a:t>任务</a:t>
            </a:r>
            <a:r>
              <a:rPr lang="en-US" altLang="zh-CN" sz="3000" dirty="0" smtClean="0">
                <a:solidFill>
                  <a:schemeClr val="bg1"/>
                </a:solidFill>
                <a:ea typeface="方正兰亭大黑_GBK" pitchFamily="2" charset="-122"/>
              </a:rPr>
              <a:t>1</a:t>
            </a:r>
            <a:r>
              <a:rPr lang="zh-CN" altLang="en-US" sz="3000" dirty="0" smtClean="0">
                <a:solidFill>
                  <a:schemeClr val="bg1"/>
                </a:solidFill>
                <a:ea typeface="方正兰亭大黑_GBK" pitchFamily="2" charset="-122"/>
              </a:rPr>
              <a:t>走进管理</a:t>
            </a:r>
            <a:endParaRPr lang="zh-CN" altLang="en-US" sz="3000" dirty="0" smtClean="0">
              <a:solidFill>
                <a:schemeClr val="bg1"/>
              </a:solidFill>
              <a:ea typeface="方正兰亭大黑_GBK" pitchFamily="2" charset="-122"/>
            </a:endParaRPr>
          </a:p>
        </p:txBody>
      </p:sp>
      <p:sp>
        <p:nvSpPr>
          <p:cNvPr id="68625" name="Rectangle 201"/>
          <p:cNvSpPr>
            <a:spLocks noChangeArrowheads="1"/>
          </p:cNvSpPr>
          <p:nvPr/>
        </p:nvSpPr>
        <p:spPr bwMode="auto">
          <a:xfrm>
            <a:off x="6948488" y="2486025"/>
            <a:ext cx="3044825" cy="74613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anchor="ctr"/>
          <a:lstStyle/>
          <a:p>
            <a:pPr algn="ctr"/>
            <a:endParaRPr lang="id-ID" altLang="zh-CN">
              <a:solidFill>
                <a:schemeClr val="bg1"/>
              </a:solidFill>
            </a:endParaRPr>
          </a:p>
        </p:txBody>
      </p:sp>
      <p:sp>
        <p:nvSpPr>
          <p:cNvPr id="68626" name="Rectangle 203"/>
          <p:cNvSpPr>
            <a:spLocks noChangeArrowheads="1"/>
          </p:cNvSpPr>
          <p:nvPr/>
        </p:nvSpPr>
        <p:spPr bwMode="auto">
          <a:xfrm>
            <a:off x="7405688" y="2486025"/>
            <a:ext cx="3051175" cy="74613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anchor="ctr"/>
          <a:lstStyle/>
          <a:p>
            <a:pPr algn="ctr"/>
            <a:endParaRPr lang="id-ID" altLang="zh-CN">
              <a:solidFill>
                <a:schemeClr val="bg1"/>
              </a:solidFill>
            </a:endParaRPr>
          </a:p>
        </p:txBody>
      </p:sp>
      <p:sp>
        <p:nvSpPr>
          <p:cNvPr id="68627" name="Rectangle 12"/>
          <p:cNvSpPr>
            <a:spLocks noChangeArrowheads="1"/>
          </p:cNvSpPr>
          <p:nvPr/>
        </p:nvSpPr>
        <p:spPr bwMode="auto">
          <a:xfrm>
            <a:off x="7862888" y="2486025"/>
            <a:ext cx="3436937" cy="74613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anchor="ctr"/>
          <a:lstStyle/>
          <a:p>
            <a:pPr algn="ctr"/>
            <a:endParaRPr lang="id-ID" altLang="zh-CN">
              <a:solidFill>
                <a:schemeClr val="bg1"/>
              </a:solidFill>
            </a:endParaRPr>
          </a:p>
        </p:txBody>
      </p:sp>
      <p:sp>
        <p:nvSpPr>
          <p:cNvPr id="7180" name="燕尾形 9"/>
          <p:cNvSpPr>
            <a:spLocks noChangeArrowheads="1"/>
          </p:cNvSpPr>
          <p:nvPr/>
        </p:nvSpPr>
        <p:spPr bwMode="auto">
          <a:xfrm>
            <a:off x="623888" y="996950"/>
            <a:ext cx="474662" cy="714375"/>
          </a:xfrm>
          <a:prstGeom prst="chevron">
            <a:avLst>
              <a:gd name="adj" fmla="val 50000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81" name="燕尾形 9"/>
          <p:cNvSpPr>
            <a:spLocks noChangeArrowheads="1"/>
          </p:cNvSpPr>
          <p:nvPr/>
        </p:nvSpPr>
        <p:spPr bwMode="auto">
          <a:xfrm>
            <a:off x="1017588" y="996950"/>
            <a:ext cx="474662" cy="714375"/>
          </a:xfrm>
          <a:prstGeom prst="chevron">
            <a:avLst>
              <a:gd name="adj" fmla="val 50000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82" name="燕尾形 9"/>
          <p:cNvSpPr>
            <a:spLocks noChangeArrowheads="1"/>
          </p:cNvSpPr>
          <p:nvPr/>
        </p:nvSpPr>
        <p:spPr bwMode="auto">
          <a:xfrm rot="10800000">
            <a:off x="3754438" y="996950"/>
            <a:ext cx="474662" cy="714375"/>
          </a:xfrm>
          <a:prstGeom prst="chevron">
            <a:avLst>
              <a:gd name="adj" fmla="val 50000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rot="1080000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83" name="燕尾形 9"/>
          <p:cNvSpPr>
            <a:spLocks noChangeArrowheads="1"/>
          </p:cNvSpPr>
          <p:nvPr/>
        </p:nvSpPr>
        <p:spPr bwMode="auto">
          <a:xfrm rot="10800000">
            <a:off x="4114800" y="996950"/>
            <a:ext cx="474663" cy="714375"/>
          </a:xfrm>
          <a:prstGeom prst="chevron">
            <a:avLst>
              <a:gd name="adj" fmla="val 50000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rot="1080000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22" name="椭圆 80"/>
          <p:cNvSpPr>
            <a:spLocks noChangeArrowheads="1"/>
          </p:cNvSpPr>
          <p:nvPr/>
        </p:nvSpPr>
        <p:spPr bwMode="auto">
          <a:xfrm>
            <a:off x="1726565" y="2485708"/>
            <a:ext cx="3160713" cy="3160712"/>
          </a:xfrm>
          <a:prstGeom prst="ellipse">
            <a:avLst/>
          </a:prstGeom>
          <a:solidFill>
            <a:srgbClr val="0848AF"/>
          </a:solidFill>
          <a:ln w="12700" algn="ctr">
            <a:solidFill>
              <a:schemeClr val="bg1"/>
            </a:solidFill>
            <a:miter lim="800000"/>
          </a:ln>
        </p:spPr>
        <p:txBody>
          <a:bodyPr anchor="ctr"/>
          <a:p>
            <a:pPr algn="ctr" defTabSz="912495"/>
            <a:r>
              <a:rPr lang="zh-CN" altLang="en-US" sz="4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r>
              <a:rPr lang="en-US" altLang="zh-CN" sz="4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4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2495"/>
            <a:r>
              <a:rPr lang="zh-CN" altLang="en-US" sz="4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管理认知</a:t>
            </a:r>
            <a:endParaRPr lang="zh-CN" altLang="en-US" sz="4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32" name="六边形 6"/>
          <p:cNvSpPr>
            <a:spLocks noChangeArrowheads="1"/>
          </p:cNvSpPr>
          <p:nvPr/>
        </p:nvSpPr>
        <p:spPr bwMode="auto">
          <a:xfrm>
            <a:off x="8173720" y="2961005"/>
            <a:ext cx="2283460" cy="1591945"/>
          </a:xfrm>
          <a:prstGeom prst="hexagon">
            <a:avLst>
              <a:gd name="adj" fmla="val 24998"/>
              <a:gd name="vf" fmla="val 115470"/>
            </a:avLst>
          </a:prstGeom>
          <a:solidFill>
            <a:schemeClr val="bg1"/>
          </a:solidFill>
          <a:ln w="25400" algn="ctr">
            <a:noFill/>
            <a:miter lim="800000"/>
          </a:ln>
        </p:spPr>
        <p:txBody>
          <a:bodyPr anchor="ctr"/>
          <a:p>
            <a:pPr algn="ctr" defTabSz="912495"/>
            <a:r>
              <a:rPr lang="zh-CN" altLang="en-US" sz="3200" b="1">
                <a:solidFill>
                  <a:schemeClr val="tx1"/>
                </a:solidFill>
                <a:ea typeface="微软雅黑" panose="020B0503020204020204" pitchFamily="34" charset="-122"/>
              </a:rPr>
              <a:t>管理</a:t>
            </a:r>
            <a:endParaRPr lang="zh-CN" altLang="en-US" sz="3200" b="1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 defTabSz="912495"/>
            <a:r>
              <a:rPr lang="zh-CN" altLang="en-US" sz="3200" b="1">
                <a:solidFill>
                  <a:schemeClr val="tx1"/>
                </a:solidFill>
                <a:ea typeface="微软雅黑" panose="020B0503020204020204" pitchFamily="34" charset="-122"/>
              </a:rPr>
              <a:t>机制</a:t>
            </a:r>
            <a:endParaRPr lang="zh-CN" altLang="en-US" sz="3200" b="1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  <p:bldP spid="7171" grpId="0" animBg="1"/>
      <p:bldP spid="16397" grpId="0"/>
      <p:bldP spid="16398" grpId="0"/>
      <p:bldP spid="7180" grpId="0" animBg="1"/>
      <p:bldP spid="7181" grpId="0" animBg="1"/>
      <p:bldP spid="7182" grpId="0" animBg="1"/>
      <p:bldP spid="7183" grpId="0" animBg="1"/>
      <p:bldP spid="25622" grpId="0" bldLvl="0" animBg="1"/>
      <p:bldP spid="297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2"/>
          <p:cNvSpPr>
            <a:spLocks noChangeArrowheads="1"/>
          </p:cNvSpPr>
          <p:nvPr/>
        </p:nvSpPr>
        <p:spPr bwMode="auto">
          <a:xfrm>
            <a:off x="0" y="692150"/>
            <a:ext cx="12192000" cy="73025"/>
          </a:xfrm>
          <a:prstGeom prst="rect">
            <a:avLst/>
          </a:prstGeom>
          <a:solidFill>
            <a:srgbClr val="A6A6A6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6" name="燕尾形 1"/>
          <p:cNvSpPr>
            <a:spLocks noChangeArrowheads="1"/>
          </p:cNvSpPr>
          <p:nvPr/>
        </p:nvSpPr>
        <p:spPr bwMode="auto">
          <a:xfrm>
            <a:off x="1631950" y="2527300"/>
            <a:ext cx="2447925" cy="2519363"/>
          </a:xfrm>
          <a:prstGeom prst="chevron">
            <a:avLst>
              <a:gd name="adj" fmla="val 32167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315" name="燕尾形 9"/>
          <p:cNvSpPr>
            <a:spLocks noChangeArrowheads="1"/>
          </p:cNvSpPr>
          <p:nvPr/>
        </p:nvSpPr>
        <p:spPr bwMode="auto">
          <a:xfrm>
            <a:off x="1212850" y="3030538"/>
            <a:ext cx="1006475" cy="1512887"/>
          </a:xfrm>
          <a:prstGeom prst="chevron">
            <a:avLst>
              <a:gd name="adj" fmla="val 50000"/>
            </a:avLst>
          </a:prstGeom>
          <a:solidFill>
            <a:srgbClr val="808080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燕尾形 2"/>
          <p:cNvSpPr>
            <a:spLocks noChangeArrowheads="1"/>
          </p:cNvSpPr>
          <p:nvPr/>
        </p:nvSpPr>
        <p:spPr bwMode="auto">
          <a:xfrm>
            <a:off x="1080770" y="168910"/>
            <a:ext cx="2640330" cy="431800"/>
          </a:xfrm>
          <a:prstGeom prst="chevron">
            <a:avLst>
              <a:gd name="adj" fmla="val 22989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8746490" y="168593"/>
            <a:ext cx="171513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altLang="zh-CN" sz="2800" b="1">
                <a:latin typeface="Impact" panose="020B0806030902050204" pitchFamily="34" charset="0"/>
                <a:ea typeface="微软雅黑" panose="020B0503020204020204" pitchFamily="34" charset="-122"/>
              </a:rPr>
              <a:t>03  总结</a:t>
            </a:r>
            <a:endParaRPr lang="en-US" altLang="zh-CN" sz="2800" b="1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212850" y="169863"/>
            <a:ext cx="286956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 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3" name="圆角矩形 19"/>
          <p:cNvSpPr>
            <a:spLocks noChangeArrowheads="1"/>
          </p:cNvSpPr>
          <p:nvPr/>
        </p:nvSpPr>
        <p:spPr bwMode="auto">
          <a:xfrm>
            <a:off x="5978208" y="1968818"/>
            <a:ext cx="5133975" cy="1296987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 w="25400" algn="ctr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324" name="TextBox 6"/>
          <p:cNvSpPr txBox="1">
            <a:spLocks noChangeArrowheads="1"/>
          </p:cNvSpPr>
          <p:nvPr/>
        </p:nvSpPr>
        <p:spPr bwMode="auto">
          <a:xfrm>
            <a:off x="6309360" y="4826635"/>
            <a:ext cx="438975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algn="l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掌握沟通的含义及内容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325" name="圆角矩形 19"/>
          <p:cNvSpPr>
            <a:spLocks noChangeArrowheads="1"/>
          </p:cNvSpPr>
          <p:nvPr/>
        </p:nvSpPr>
        <p:spPr bwMode="auto">
          <a:xfrm>
            <a:off x="5936933" y="4231323"/>
            <a:ext cx="5133975" cy="1296987"/>
          </a:xfrm>
          <a:prstGeom prst="roundRect">
            <a:avLst>
              <a:gd name="adj" fmla="val 0"/>
            </a:avLst>
          </a:prstGeom>
          <a:solidFill>
            <a:srgbClr val="808080"/>
          </a:solidFill>
          <a:ln w="25400" algn="ctr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326" name="TextBox 6"/>
          <p:cNvSpPr txBox="1">
            <a:spLocks noChangeArrowheads="1"/>
          </p:cNvSpPr>
          <p:nvPr/>
        </p:nvSpPr>
        <p:spPr bwMode="auto">
          <a:xfrm>
            <a:off x="6575108" y="3660458"/>
            <a:ext cx="3887787" cy="570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能进行有效沟通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2" name="Line 46"/>
          <p:cNvSpPr>
            <a:spLocks noChangeShapeType="1"/>
          </p:cNvSpPr>
          <p:nvPr/>
        </p:nvSpPr>
        <p:spPr bwMode="auto">
          <a:xfrm flipV="1">
            <a:off x="4093210" y="2527935"/>
            <a:ext cx="1885315" cy="1261745"/>
          </a:xfrm>
          <a:prstGeom prst="line">
            <a:avLst/>
          </a:prstGeom>
          <a:noFill/>
          <a:ln w="31750">
            <a:solidFill>
              <a:srgbClr val="3C78CE"/>
            </a:solidFill>
            <a:prstDash val="sysDot"/>
            <a:round/>
            <a:headEnd type="diamond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3" name="Line 47"/>
          <p:cNvSpPr>
            <a:spLocks noChangeShapeType="1"/>
          </p:cNvSpPr>
          <p:nvPr/>
        </p:nvSpPr>
        <p:spPr bwMode="auto">
          <a:xfrm>
            <a:off x="4008755" y="3789680"/>
            <a:ext cx="1969135" cy="1256665"/>
          </a:xfrm>
          <a:prstGeom prst="line">
            <a:avLst/>
          </a:prstGeom>
          <a:noFill/>
          <a:ln w="31750">
            <a:solidFill>
              <a:srgbClr val="3C78CE"/>
            </a:solidFill>
            <a:prstDash val="sysDot"/>
            <a:round/>
            <a:headEnd type="diamond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6" name="AutoShape 50"/>
          <p:cNvSpPr>
            <a:spLocks noChangeArrowheads="1"/>
          </p:cNvSpPr>
          <p:nvPr/>
        </p:nvSpPr>
        <p:spPr bwMode="auto">
          <a:xfrm>
            <a:off x="6180138" y="3855720"/>
            <a:ext cx="4676775" cy="504825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848AF"/>
          </a:solidFill>
          <a:ln w="25400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88" name="AutoShape 52"/>
          <p:cNvSpPr>
            <a:spLocks noChangeArrowheads="1"/>
          </p:cNvSpPr>
          <p:nvPr/>
        </p:nvSpPr>
        <p:spPr bwMode="auto">
          <a:xfrm>
            <a:off x="6206808" y="1687513"/>
            <a:ext cx="4676775" cy="504825"/>
          </a:xfrm>
          <a:prstGeom prst="hexagon">
            <a:avLst>
              <a:gd name="adj" fmla="val 0"/>
              <a:gd name="vf" fmla="val 115470"/>
            </a:avLst>
          </a:prstGeom>
          <a:solidFill>
            <a:srgbClr val="0848AF"/>
          </a:solidFill>
          <a:ln w="25400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37" name="TextBox 6"/>
          <p:cNvSpPr txBox="1">
            <a:spLocks noChangeArrowheads="1"/>
          </p:cNvSpPr>
          <p:nvPr/>
        </p:nvSpPr>
        <p:spPr bwMode="auto">
          <a:xfrm>
            <a:off x="7686675" y="1621790"/>
            <a:ext cx="2188210" cy="570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知识目标</a:t>
            </a:r>
            <a:endParaRPr lang="zh-CN" altLang="en-US" sz="2400" b="1" dirty="0">
              <a:solidFill>
                <a:schemeClr val="bg1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338" name="TextBox 6"/>
          <p:cNvSpPr txBox="1">
            <a:spLocks noChangeArrowheads="1"/>
          </p:cNvSpPr>
          <p:nvPr/>
        </p:nvSpPr>
        <p:spPr bwMode="auto">
          <a:xfrm>
            <a:off x="2568575" y="3068638"/>
            <a:ext cx="1152525" cy="1291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3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925060" y="168593"/>
            <a:ext cx="344868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p>
            <a:pPr algn="l"/>
            <a:r>
              <a:rPr lang="en-US" altLang="zh-CN" sz="2800" b="1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   内容讲授</a:t>
            </a:r>
            <a:endParaRPr lang="en-US" altLang="zh-CN" sz="2800" b="1">
              <a:solidFill>
                <a:schemeClr val="tx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7607935" y="3822700"/>
            <a:ext cx="2160588" cy="570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能力目标</a:t>
            </a:r>
            <a:endParaRPr lang="zh-CN" altLang="en-US" sz="2400" b="1" dirty="0">
              <a:solidFill>
                <a:schemeClr val="bg1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6309360" y="2387600"/>
            <a:ext cx="438975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marR="0" algn="l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掌握管理机制的内容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350635" y="4360545"/>
            <a:ext cx="4389755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l"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初步培养应用现代理念和理论分析与处理实际管理问题的能力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3315" grpId="0" animBg="1"/>
      <p:bldP spid="11268" grpId="0" bldLvl="0" animBg="1"/>
      <p:bldP spid="13323" grpId="0" bldLvl="0" animBg="1"/>
      <p:bldP spid="13324" grpId="0"/>
      <p:bldP spid="13325" grpId="0" bldLvl="0" animBg="1"/>
      <p:bldP spid="13326" grpId="0"/>
      <p:bldP spid="11282" grpId="0" bldLvl="0" animBg="1"/>
      <p:bldP spid="11283" grpId="0" bldLvl="0" animBg="1"/>
      <p:bldP spid="11286" grpId="0" bldLvl="0" animBg="1"/>
      <p:bldP spid="11288" grpId="0" bldLvl="0" animBg="1"/>
      <p:bldP spid="13337" grpId="0"/>
      <p:bldP spid="13338" grpId="0"/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2"/>
          <p:cNvSpPr>
            <a:spLocks noChangeArrowheads="1"/>
          </p:cNvSpPr>
          <p:nvPr/>
        </p:nvSpPr>
        <p:spPr bwMode="auto">
          <a:xfrm>
            <a:off x="0" y="692150"/>
            <a:ext cx="12192000" cy="73025"/>
          </a:xfrm>
          <a:prstGeom prst="rect">
            <a:avLst/>
          </a:prstGeom>
          <a:solidFill>
            <a:srgbClr val="A6A6A6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燕尾形 2"/>
          <p:cNvSpPr>
            <a:spLocks noChangeArrowheads="1"/>
          </p:cNvSpPr>
          <p:nvPr/>
        </p:nvSpPr>
        <p:spPr bwMode="auto">
          <a:xfrm>
            <a:off x="4646930" y="167640"/>
            <a:ext cx="2640330" cy="431800"/>
          </a:xfrm>
          <a:prstGeom prst="chevron">
            <a:avLst>
              <a:gd name="adj" fmla="val 22989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8746490" y="168593"/>
            <a:ext cx="171513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altLang="zh-CN" sz="2800" b="1">
                <a:latin typeface="Impact" panose="020B0806030902050204" pitchFamily="34" charset="0"/>
                <a:ea typeface="微软雅黑" panose="020B0503020204020204" pitchFamily="34" charset="-122"/>
              </a:rPr>
              <a:t>03  总结</a:t>
            </a:r>
            <a:endParaRPr lang="en-US" altLang="zh-CN" sz="2800" b="1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212850" y="169863"/>
            <a:ext cx="286956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  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925060" y="168593"/>
            <a:ext cx="344868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p>
            <a:pPr algn="l"/>
            <a:r>
              <a:rPr lang="en-US" altLang="zh-CN" sz="28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   内容讲授</a:t>
            </a:r>
            <a:endParaRPr lang="en-US" altLang="zh-CN" sz="2800" b="1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3973195" y="971550"/>
            <a:ext cx="2565400" cy="67183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68543" tIns="34272" rIns="68543" bIns="34272" anchor="ctr"/>
          <a:p>
            <a:pPr algn="ctr">
              <a:defRPr/>
            </a:pPr>
            <a:endParaRPr lang="zh-CN" altLang="en-US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13250" y="1046480"/>
            <a:ext cx="2243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ko-KR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r>
              <a:rPr lang="zh-CN" altLang="ko-KR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机制</a:t>
            </a:r>
            <a:endParaRPr lang="zh-CN" altLang="ko-KR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43" name="文本占位符 61442"/>
          <p:cNvSpPr>
            <a:spLocks noGrp="1"/>
          </p:cNvSpPr>
          <p:nvPr/>
        </p:nvSpPr>
        <p:spPr>
          <a:xfrm>
            <a:off x="792480" y="1779270"/>
            <a:ext cx="10996295" cy="393509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 sz="32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2"/>
              </a:buBlip>
              <a:defRPr sz="28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4"/>
              </a:buBlip>
              <a:defRPr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ko-KR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管理机制的</a:t>
            </a:r>
            <a:r>
              <a:rPr lang="ko-KR" altLang="en-US" sz="2800" dirty="0">
                <a:solidFill>
                  <a:srgbClr val="3C78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涵义</a:t>
            </a:r>
            <a:r>
              <a:rPr lang="ko-KR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：是指管理系统的结构及其运行机理。</a:t>
            </a:r>
            <a:endParaRPr lang="ko-KR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90000"/>
              </a:lnSpc>
              <a:buNone/>
            </a:pP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90000"/>
              </a:lnSpc>
              <a:buBlip>
                <a:blip r:embed="rId1"/>
              </a:buBlip>
            </a:pPr>
            <a:r>
              <a:rPr lang="ko-KR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管理机制的</a:t>
            </a:r>
            <a:r>
              <a:rPr lang="zh-CN" altLang="ko-KR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构成</a:t>
            </a:r>
            <a:r>
              <a:rPr lang="ko-KR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ko-KR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3366"/>
                </a:solidFill>
                <a:sym typeface="+mn-ea"/>
              </a:rPr>
              <a:t>  </a:t>
            </a:r>
            <a:r>
              <a:rPr lang="ko-KR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⑴管理机制是以客观规律为依据；</a:t>
            </a:r>
            <a:endParaRPr lang="ko-KR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90000"/>
              </a:lnSpc>
              <a:buNone/>
            </a:pPr>
            <a:r>
              <a:rPr lang="ko-KR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⑵管理机制本质上是管理系统的内在联系、功能及运行原理；</a:t>
            </a:r>
            <a:endParaRPr lang="ko-KR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90000"/>
              </a:lnSpc>
              <a:buNone/>
            </a:pPr>
            <a:r>
              <a:rPr lang="ko-KR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⑶管理机制以组织的结构为基础和载体。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90000"/>
              </a:lnSpc>
              <a:buNone/>
            </a:pP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90000"/>
              </a:lnSpc>
              <a:buBlip>
                <a:blip r:embed="rId1"/>
              </a:buBlip>
            </a:pPr>
            <a:r>
              <a:rPr lang="ko-KR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主要包括</a:t>
            </a:r>
            <a:r>
              <a:rPr lang="ko-KR" altLang="en-US" sz="2800" dirty="0">
                <a:solidFill>
                  <a:srgbClr val="3C78C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运行机制、动力机制和约束机制</a:t>
            </a:r>
            <a:r>
              <a:rPr lang="ko-KR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三个子机制。</a:t>
            </a:r>
            <a:endParaRPr lang="ko-KR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  <p:bldP spid="13" grpId="0" bldLvl="0" animBg="1"/>
      <p:bldP spid="13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2"/>
          <p:cNvSpPr>
            <a:spLocks noChangeArrowheads="1"/>
          </p:cNvSpPr>
          <p:nvPr/>
        </p:nvSpPr>
        <p:spPr bwMode="auto">
          <a:xfrm>
            <a:off x="0" y="692150"/>
            <a:ext cx="12192000" cy="73025"/>
          </a:xfrm>
          <a:prstGeom prst="rect">
            <a:avLst/>
          </a:prstGeom>
          <a:solidFill>
            <a:srgbClr val="A6A6A6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燕尾形 2"/>
          <p:cNvSpPr>
            <a:spLocks noChangeArrowheads="1"/>
          </p:cNvSpPr>
          <p:nvPr/>
        </p:nvSpPr>
        <p:spPr bwMode="auto">
          <a:xfrm>
            <a:off x="4646930" y="167640"/>
            <a:ext cx="2640330" cy="431800"/>
          </a:xfrm>
          <a:prstGeom prst="chevron">
            <a:avLst>
              <a:gd name="adj" fmla="val 22989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8746490" y="168593"/>
            <a:ext cx="171513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altLang="zh-CN" sz="2800" b="1">
                <a:latin typeface="Impact" panose="020B0806030902050204" pitchFamily="34" charset="0"/>
                <a:ea typeface="微软雅黑" panose="020B0503020204020204" pitchFamily="34" charset="-122"/>
              </a:rPr>
              <a:t>03  总结</a:t>
            </a:r>
            <a:endParaRPr lang="en-US" altLang="zh-CN" sz="2800" b="1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212850" y="169863"/>
            <a:ext cx="286956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  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925060" y="168593"/>
            <a:ext cx="344868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p>
            <a:pPr algn="l"/>
            <a:r>
              <a:rPr lang="en-US" altLang="zh-CN" sz="28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   内容讲授</a:t>
            </a:r>
            <a:endParaRPr lang="en-US" altLang="zh-CN" sz="2800" b="1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6765722" y="971770"/>
            <a:ext cx="850795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0" name="Rectangle 17"/>
          <p:cNvSpPr>
            <a:spLocks noChangeArrowheads="1"/>
          </p:cNvSpPr>
          <p:nvPr/>
        </p:nvSpPr>
        <p:spPr bwMode="auto">
          <a:xfrm>
            <a:off x="414020" y="971550"/>
            <a:ext cx="3668395" cy="678180"/>
          </a:xfrm>
          <a:prstGeom prst="rect">
            <a:avLst/>
          </a:prstGeom>
          <a:solidFill>
            <a:srgbClr val="0848AF"/>
          </a:solidFill>
          <a:ln w="9525">
            <a:noFill/>
            <a:miter lim="800000"/>
          </a:ln>
        </p:spPr>
        <p:txBody>
          <a:bodyPr wrap="none" anchor="ctr"/>
          <a:p>
            <a:pPr algn="ctr">
              <a:lnSpc>
                <a:spcPct val="8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管理机制的主要子机制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34" name="Rectangle 3"/>
          <p:cNvSpPr>
            <a:spLocks noGrp="1"/>
          </p:cNvSpPr>
          <p:nvPr/>
        </p:nvSpPr>
        <p:spPr>
          <a:xfrm>
            <a:off x="201295" y="1779270"/>
            <a:ext cx="11296015" cy="386842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3200" b="1">
                <a:solidFill>
                  <a:srgbClr val="003366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800" b="1">
                <a:solidFill>
                  <a:schemeClr val="accent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accent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accent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eaLnBrk="1" latinLnBrk="0" hangingPunct="1">
              <a:lnSpc>
                <a:spcPts val="4000"/>
              </a:lnSpc>
              <a:spcBef>
                <a:spcPts val="0"/>
              </a:spcBef>
            </a:pPr>
            <a:r>
              <a:rPr lang="zh-CN" altLang="en-US" b="1" dirty="0">
                <a:solidFill>
                  <a:srgbClr val="003366"/>
                </a:solidFill>
              </a:rPr>
              <a:t>    </a:t>
            </a:r>
            <a:r>
              <a:rPr lang="ko-KR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⑴</a:t>
            </a:r>
            <a:r>
              <a:rPr lang="ko-KR" altLang="en-US" dirty="0">
                <a:solidFill>
                  <a:srgbClr val="3C78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运行机制</a:t>
            </a:r>
            <a:r>
              <a:rPr lang="ko-KR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。运行机制主要指组织基本职能的</a:t>
            </a:r>
            <a:endParaRPr lang="ko-KR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ts val="4000"/>
              </a:lnSpc>
              <a:spcBef>
                <a:spcPts val="0"/>
              </a:spcBef>
            </a:pPr>
            <a:r>
              <a:rPr lang="ko-KR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活动方式、系统功能及其运行原理。</a:t>
            </a:r>
            <a:endParaRPr lang="ko-KR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ts val="4000"/>
              </a:lnSpc>
              <a:spcBef>
                <a:spcPts val="0"/>
              </a:spcBef>
            </a:pPr>
            <a:r>
              <a:rPr lang="ko-KR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⑵ </a:t>
            </a:r>
            <a:r>
              <a:rPr lang="ko-KR" altLang="en-US" dirty="0">
                <a:solidFill>
                  <a:srgbClr val="3C78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动力机制</a:t>
            </a:r>
            <a:r>
              <a:rPr lang="ko-KR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。是指管理系统动力的产生与运作</a:t>
            </a:r>
            <a:endParaRPr lang="ko-KR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ts val="4000"/>
              </a:lnSpc>
              <a:spcBef>
                <a:spcPts val="0"/>
              </a:spcBef>
            </a:pPr>
            <a:r>
              <a:rPr lang="ko-KR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的结构与机理。</a:t>
            </a:r>
            <a:endParaRPr lang="ko-KR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ts val="4000"/>
              </a:lnSpc>
              <a:spcBef>
                <a:spcPts val="0"/>
              </a:spcBef>
            </a:pPr>
            <a:r>
              <a:rPr lang="ko-KR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动力机制主要由以下三方面构成：</a:t>
            </a:r>
            <a:endParaRPr lang="ko-KR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ts val="4000"/>
              </a:lnSpc>
              <a:spcBef>
                <a:spcPts val="0"/>
              </a:spcBef>
            </a:pPr>
            <a:r>
              <a:rPr lang="ko-KR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①利益驱动。人们会在物质利益的吸引下，</a:t>
            </a:r>
            <a:endParaRPr lang="ko-KR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ts val="4000"/>
              </a:lnSpc>
              <a:spcBef>
                <a:spcPts val="0"/>
              </a:spcBef>
            </a:pPr>
            <a:r>
              <a:rPr lang="ko-KR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主动采取有助于组织功能实现的行动，从而有效</a:t>
            </a:r>
            <a:endParaRPr lang="ko-KR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ts val="4000"/>
              </a:lnSpc>
              <a:spcBef>
                <a:spcPts val="0"/>
              </a:spcBef>
            </a:pPr>
            <a:r>
              <a:rPr lang="ko-KR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推动整个系统的运行。</a:t>
            </a:r>
            <a:endParaRPr lang="ko-KR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" name="Picture 3" descr="C:\Documents and Settings\tdz\桌面\6237702609f79052403d9c840cf3d7ca7acbd58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2" r="6148" b="30556"/>
          <a:stretch>
            <a:fillRect/>
          </a:stretch>
        </p:blipFill>
        <p:spPr bwMode="auto">
          <a:xfrm>
            <a:off x="8746289" y="2820044"/>
            <a:ext cx="2928958" cy="17859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  <p:bldP spid="3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2"/>
          <p:cNvSpPr>
            <a:spLocks noChangeArrowheads="1"/>
          </p:cNvSpPr>
          <p:nvPr/>
        </p:nvSpPr>
        <p:spPr bwMode="auto">
          <a:xfrm>
            <a:off x="0" y="692150"/>
            <a:ext cx="12192000" cy="73025"/>
          </a:xfrm>
          <a:prstGeom prst="rect">
            <a:avLst/>
          </a:prstGeom>
          <a:solidFill>
            <a:srgbClr val="A6A6A6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燕尾形 2"/>
          <p:cNvSpPr>
            <a:spLocks noChangeArrowheads="1"/>
          </p:cNvSpPr>
          <p:nvPr/>
        </p:nvSpPr>
        <p:spPr bwMode="auto">
          <a:xfrm>
            <a:off x="4646930" y="167640"/>
            <a:ext cx="2640330" cy="431800"/>
          </a:xfrm>
          <a:prstGeom prst="chevron">
            <a:avLst>
              <a:gd name="adj" fmla="val 22989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8746490" y="168593"/>
            <a:ext cx="171513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altLang="zh-CN" sz="2800" b="1">
                <a:latin typeface="Impact" panose="020B0806030902050204" pitchFamily="34" charset="0"/>
                <a:ea typeface="微软雅黑" panose="020B0503020204020204" pitchFamily="34" charset="-122"/>
              </a:rPr>
              <a:t>03  总结</a:t>
            </a:r>
            <a:endParaRPr lang="en-US" altLang="zh-CN" sz="2800" b="1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212850" y="169863"/>
            <a:ext cx="286956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  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925060" y="168593"/>
            <a:ext cx="344868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p>
            <a:pPr algn="l"/>
            <a:r>
              <a:rPr lang="en-US" altLang="zh-CN" sz="28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   内容讲授</a:t>
            </a:r>
            <a:endParaRPr lang="en-US" altLang="zh-CN" sz="2800" b="1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6765722" y="971770"/>
            <a:ext cx="850795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82" name="Rectangle 3"/>
          <p:cNvSpPr>
            <a:spLocks noGrp="1"/>
          </p:cNvSpPr>
          <p:nvPr/>
        </p:nvSpPr>
        <p:spPr>
          <a:xfrm>
            <a:off x="146050" y="1649730"/>
            <a:ext cx="9216390" cy="437832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3200" b="1">
                <a:solidFill>
                  <a:srgbClr val="003366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800" b="1">
                <a:solidFill>
                  <a:schemeClr val="accent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accent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accent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solidFill>
                  <a:srgbClr val="003366"/>
                </a:solidFill>
              </a:rPr>
              <a:t>      </a:t>
            </a:r>
            <a:r>
              <a:rPr lang="ko-KR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②政令推动。管理者凭借行政权威，强制性地要求被管理者采取有助于组织功能实现的行动，以此推动整个系统的运行。</a:t>
            </a:r>
            <a:endParaRPr lang="ko-KR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ko-KR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③社会心理推动。管理者利用各种管理手段或措施，对被管理者进行富有成效的教育和激励，以调动其积极性，使其自觉自愿地努力实现组织目标。</a:t>
            </a:r>
            <a:endParaRPr lang="ko-KR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0" name="Rectangle 17"/>
          <p:cNvSpPr>
            <a:spLocks noChangeArrowheads="1"/>
          </p:cNvSpPr>
          <p:nvPr/>
        </p:nvSpPr>
        <p:spPr bwMode="auto">
          <a:xfrm>
            <a:off x="414020" y="971550"/>
            <a:ext cx="3668395" cy="678180"/>
          </a:xfrm>
          <a:prstGeom prst="rect">
            <a:avLst/>
          </a:prstGeom>
          <a:solidFill>
            <a:srgbClr val="0848AF"/>
          </a:solidFill>
          <a:ln w="9525">
            <a:noFill/>
            <a:miter lim="800000"/>
          </a:ln>
        </p:spPr>
        <p:txBody>
          <a:bodyPr wrap="none" anchor="ctr"/>
          <a:p>
            <a:pPr algn="ctr">
              <a:lnSpc>
                <a:spcPct val="8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管理机制的主要子机制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6" t="8099" r="17320" b="46786"/>
          <a:stretch>
            <a:fillRect/>
          </a:stretch>
        </p:blipFill>
        <p:spPr>
          <a:xfrm>
            <a:off x="9270365" y="4098925"/>
            <a:ext cx="2762885" cy="192913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  <p:bldP spid="3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2"/>
          <p:cNvSpPr>
            <a:spLocks noChangeArrowheads="1"/>
          </p:cNvSpPr>
          <p:nvPr/>
        </p:nvSpPr>
        <p:spPr bwMode="auto">
          <a:xfrm>
            <a:off x="0" y="692150"/>
            <a:ext cx="12192000" cy="73025"/>
          </a:xfrm>
          <a:prstGeom prst="rect">
            <a:avLst/>
          </a:prstGeom>
          <a:solidFill>
            <a:srgbClr val="A6A6A6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燕尾形 2"/>
          <p:cNvSpPr>
            <a:spLocks noChangeArrowheads="1"/>
          </p:cNvSpPr>
          <p:nvPr/>
        </p:nvSpPr>
        <p:spPr bwMode="auto">
          <a:xfrm>
            <a:off x="4646930" y="167640"/>
            <a:ext cx="2640330" cy="431800"/>
          </a:xfrm>
          <a:prstGeom prst="chevron">
            <a:avLst>
              <a:gd name="adj" fmla="val 22989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8746490" y="168593"/>
            <a:ext cx="171513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altLang="zh-CN" sz="2800" b="1">
                <a:latin typeface="Impact" panose="020B0806030902050204" pitchFamily="34" charset="0"/>
                <a:ea typeface="微软雅黑" panose="020B0503020204020204" pitchFamily="34" charset="-122"/>
              </a:rPr>
              <a:t>03  总结</a:t>
            </a:r>
            <a:endParaRPr lang="en-US" altLang="zh-CN" sz="2800" b="1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212850" y="169863"/>
            <a:ext cx="286956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  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925060" y="168593"/>
            <a:ext cx="344868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p>
            <a:pPr algn="l"/>
            <a:r>
              <a:rPr lang="en-US" altLang="zh-CN" sz="28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   内容讲授</a:t>
            </a:r>
            <a:endParaRPr lang="en-US" altLang="zh-CN" sz="2800" b="1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6765722" y="971770"/>
            <a:ext cx="850795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6" name="Rectangle 3"/>
          <p:cNvSpPr>
            <a:spLocks noGrp="1"/>
          </p:cNvSpPr>
          <p:nvPr/>
        </p:nvSpPr>
        <p:spPr>
          <a:xfrm>
            <a:off x="619443" y="1884045"/>
            <a:ext cx="8494712" cy="34194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3200" b="1">
                <a:solidFill>
                  <a:srgbClr val="003366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800" b="1">
                <a:solidFill>
                  <a:schemeClr val="accent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accent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accent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solidFill>
                  <a:srgbClr val="003366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⑶</a:t>
            </a:r>
            <a:r>
              <a:rPr lang="ko-KR" altLang="en-US" dirty="0">
                <a:solidFill>
                  <a:srgbClr val="3C78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约束机制</a:t>
            </a:r>
            <a:r>
              <a:rPr lang="ko-KR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ko-KR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  <a:spcBef>
                <a:spcPts val="0"/>
              </a:spcBef>
            </a:pPr>
            <a:r>
              <a:rPr lang="ko-KR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指对管理系统行为进行限定与修正的功能与机理。</a:t>
            </a:r>
            <a:endParaRPr lang="ko-KR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  <a:spcBef>
                <a:spcPts val="0"/>
              </a:spcBef>
            </a:pPr>
            <a:r>
              <a:rPr lang="ko-KR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约束机制主要包括以下几方面：</a:t>
            </a:r>
            <a:endParaRPr lang="ko-KR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  <a:spcBef>
                <a:spcPts val="0"/>
              </a:spcBef>
            </a:pPr>
            <a:r>
              <a:rPr lang="ko-KR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ko-KR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①权力约束      ②利益约束</a:t>
            </a:r>
            <a:endParaRPr lang="ko-KR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  <a:spcBef>
                <a:spcPts val="0"/>
              </a:spcBef>
            </a:pPr>
            <a:r>
              <a:rPr lang="ko-KR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③责任约束      ④社会心理约束</a:t>
            </a:r>
            <a:endParaRPr lang="ko-KR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 descr="D:\Teliss_Tong\Doing\new\10010-110324145F693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4" r="31083" b="20873"/>
          <a:stretch>
            <a:fillRect/>
          </a:stretch>
        </p:blipFill>
        <p:spPr bwMode="auto">
          <a:xfrm>
            <a:off x="8978720" y="4143701"/>
            <a:ext cx="3009436" cy="1857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4580" name="Rectangle 17"/>
          <p:cNvSpPr>
            <a:spLocks noChangeArrowheads="1"/>
          </p:cNvSpPr>
          <p:nvPr/>
        </p:nvSpPr>
        <p:spPr bwMode="auto">
          <a:xfrm>
            <a:off x="414020" y="971550"/>
            <a:ext cx="3668395" cy="678180"/>
          </a:xfrm>
          <a:prstGeom prst="rect">
            <a:avLst/>
          </a:prstGeom>
          <a:solidFill>
            <a:srgbClr val="0848AF"/>
          </a:solidFill>
          <a:ln w="9525">
            <a:noFill/>
            <a:miter lim="800000"/>
          </a:ln>
        </p:spPr>
        <p:txBody>
          <a:bodyPr wrap="none" anchor="ctr"/>
          <a:p>
            <a:pPr algn="ctr">
              <a:lnSpc>
                <a:spcPct val="8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管理机制的主要子机制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  <p:bldP spid="3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2"/>
          <p:cNvSpPr>
            <a:spLocks noChangeArrowheads="1"/>
          </p:cNvSpPr>
          <p:nvPr/>
        </p:nvSpPr>
        <p:spPr bwMode="auto">
          <a:xfrm>
            <a:off x="144780" y="803275"/>
            <a:ext cx="12192000" cy="73025"/>
          </a:xfrm>
          <a:prstGeom prst="rect">
            <a:avLst/>
          </a:prstGeom>
          <a:solidFill>
            <a:srgbClr val="A6A6A6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燕尾形 2"/>
          <p:cNvSpPr>
            <a:spLocks noChangeArrowheads="1"/>
          </p:cNvSpPr>
          <p:nvPr/>
        </p:nvSpPr>
        <p:spPr bwMode="auto">
          <a:xfrm>
            <a:off x="8182610" y="167640"/>
            <a:ext cx="2640330" cy="431800"/>
          </a:xfrm>
          <a:prstGeom prst="chevron">
            <a:avLst>
              <a:gd name="adj" fmla="val 22989"/>
            </a:avLst>
          </a:prstGeom>
          <a:solidFill>
            <a:srgbClr val="0848AF"/>
          </a:solidFill>
          <a:ln w="3175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8746490" y="168593"/>
            <a:ext cx="171513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altLang="zh-CN" sz="28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  总结</a:t>
            </a:r>
            <a:endParaRPr lang="en-US" altLang="zh-CN" sz="2800" b="1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212850" y="169863"/>
            <a:ext cx="286956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  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925060" y="168593"/>
            <a:ext cx="3448685" cy="430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p>
            <a:pPr algn="l"/>
            <a:r>
              <a:rPr lang="en-US" altLang="zh-CN" sz="2800" b="1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   内容讲授</a:t>
            </a:r>
            <a:endParaRPr lang="en-US" altLang="zh-CN" sz="2800" b="1">
              <a:solidFill>
                <a:schemeClr val="tx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88922" y="1122845"/>
            <a:ext cx="2088232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明 年 工 作 计 划</a:t>
            </a:r>
            <a:endParaRPr lang="zh-CN" altLang="en-US" sz="1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295" y="2891790"/>
            <a:ext cx="1678940" cy="2879725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 bwMode="auto">
          <a:xfrm>
            <a:off x="4839335" y="1047750"/>
            <a:ext cx="2489835" cy="67183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68543" tIns="34272" rIns="68543" bIns="34272" anchor="ctr"/>
          <a:p>
            <a:pPr algn="ctr">
              <a:defRPr/>
            </a:pPr>
            <a:endParaRPr lang="zh-CN" altLang="en-US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40655" y="1122680"/>
            <a:ext cx="2414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ko-KR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r>
              <a:rPr lang="zh-CN" altLang="ko-KR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机制</a:t>
            </a:r>
            <a:endParaRPr lang="zh-CN" altLang="ko-KR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986" name="Rectangle 3"/>
          <p:cNvSpPr>
            <a:spLocks noGrp="1"/>
          </p:cNvSpPr>
          <p:nvPr/>
        </p:nvSpPr>
        <p:spPr>
          <a:xfrm>
            <a:off x="3130550" y="2244090"/>
            <a:ext cx="6689725" cy="38227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3200" b="1">
                <a:solidFill>
                  <a:srgbClr val="003366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800" b="1">
                <a:solidFill>
                  <a:schemeClr val="accent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accent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accent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ko-KR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管理机制：主要包括运行机制、动力机制和约束机制三个子机制。</a:t>
            </a:r>
            <a:endParaRPr lang="ko-KR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  <p:bldP spid="13" grpId="0" bldLvl="0" animBg="1"/>
      <p:bldP spid="13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 rot="16200000" flipV="1">
            <a:off x="6270578" y="-267172"/>
            <a:ext cx="69850" cy="6742113"/>
          </a:xfrm>
          <a:prstGeom prst="rect">
            <a:avLst/>
          </a:prstGeom>
          <a:solidFill>
            <a:srgbClr val="808080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en-US" altLang="zh-CN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124" name="文本框 52"/>
          <p:cNvSpPr txBox="1">
            <a:spLocks noChangeArrowheads="1"/>
          </p:cNvSpPr>
          <p:nvPr/>
        </p:nvSpPr>
        <p:spPr bwMode="auto">
          <a:xfrm>
            <a:off x="4039684" y="1974324"/>
            <a:ext cx="445938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latin typeface="Britannic Bold" pitchFamily="34" charset="0"/>
                <a:ea typeface="微软雅黑" panose="020B0503020204020204" pitchFamily="34" charset="-122"/>
              </a:rPr>
              <a:t>谢谢观看</a:t>
            </a:r>
            <a:endParaRPr lang="zh-CN" altLang="en-US" sz="6000" b="1" dirty="0">
              <a:latin typeface="Britannic Bold" pitchFamily="34" charset="0"/>
              <a:ea typeface="微软雅黑" panose="020B0503020204020204" pitchFamily="34" charset="-122"/>
            </a:endParaRP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5529533" y="3229899"/>
            <a:ext cx="145288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ea typeface="微软雅黑" panose="020B0503020204020204" pitchFamily="34" charset="-122"/>
              </a:rPr>
              <a:t>管理学基础</a:t>
            </a:r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1" y="4581158"/>
            <a:ext cx="2623932" cy="23905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924" y="4467487"/>
            <a:ext cx="2692400" cy="23905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4602975"/>
            <a:ext cx="1332740" cy="2390514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99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/>
      <p:bldP spid="5124" grpId="0"/>
      <p:bldP spid="5125" grpId="0"/>
    </p:bldLst>
  </p:timing>
</p:sld>
</file>

<file path=ppt/tags/tag1.xml><?xml version="1.0" encoding="utf-8"?>
<p:tagLst xmlns:p="http://schemas.openxmlformats.org/presentationml/2006/main">
  <p:tag name="TIMING" val="|0.7|1|0.6|0.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主题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851</Words>
  <Application>WPS 演示</Application>
  <PresentationFormat>自定义</PresentationFormat>
  <Paragraphs>114</Paragraphs>
  <Slides>8</Slides>
  <Notes>40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宋体</vt:lpstr>
      <vt:lpstr>Wingdings</vt:lpstr>
      <vt:lpstr>Calibri</vt:lpstr>
      <vt:lpstr>方正正大黑简体</vt:lpstr>
      <vt:lpstr>方正兰亭大黑_GBK</vt:lpstr>
      <vt:lpstr>微软雅黑</vt:lpstr>
      <vt:lpstr>Impact</vt:lpstr>
      <vt:lpstr>黑体</vt:lpstr>
      <vt:lpstr>Britannic Bold</vt:lpstr>
      <vt:lpstr>Arial Unicode MS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hl81829782</Company>
  <LinksUpToDate>false</LinksUpToDate>
  <SharedDoc>false</SharedDoc>
  <HyperlinksChanged>false</HyperlinksChanged>
  <AppVersion>14.0000</AppVersion>
  <Manager>hl81829782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</dc:title>
  <dc:creator/>
  <cp:lastModifiedBy>燕尾蝶</cp:lastModifiedBy>
  <cp:revision>1925</cp:revision>
  <dcterms:created xsi:type="dcterms:W3CDTF">2016-01-13T14:39:00Z</dcterms:created>
  <dcterms:modified xsi:type="dcterms:W3CDTF">2017-11-21T07:17:40Z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