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1"/>
  </p:handoutMasterIdLst>
  <p:sldIdLst>
    <p:sldId id="360" r:id="rId3"/>
    <p:sldId id="307" r:id="rId5"/>
    <p:sldId id="431" r:id="rId6"/>
    <p:sldId id="433" r:id="rId7"/>
    <p:sldId id="422" r:id="rId8"/>
    <p:sldId id="424" r:id="rId9"/>
    <p:sldId id="418" r:id="rId10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8500"/>
    <a:srgbClr val="3C78CE"/>
    <a:srgbClr val="CD1F06"/>
    <a:srgbClr val="CB1003"/>
    <a:srgbClr val="A50021"/>
    <a:srgbClr val="08489B"/>
    <a:srgbClr val="054682"/>
    <a:srgbClr val="084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63" autoAdjust="0"/>
    <p:restoredTop sz="94660"/>
  </p:normalViewPr>
  <p:slideViewPr>
    <p:cSldViewPr>
      <p:cViewPr>
        <p:scale>
          <a:sx n="66" d="100"/>
          <a:sy n="66" d="100"/>
        </p:scale>
        <p:origin x="-1277" y="-538"/>
      </p:cViewPr>
      <p:guideLst>
        <p:guide orient="horz" pos="205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80" y="-78"/>
      </p:cViewPr>
      <p:guideLst>
        <p:guide orient="horz" pos="273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4DFFCEE-9117-4569-827D-343A93DDD2D6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B9CFCD2-35DB-4E6F-9B70-D2EE67D0E5A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0D532F7-9EE9-4116-8F06-B3E96FF78C30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069CC9D-01D8-4B68-87F0-663CB8538CB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1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2"/>
          <p:cNvPicPr>
            <a:picLocks noChangeAspect="1"/>
          </p:cNvPicPr>
          <p:nvPr userDrawn="1"/>
        </p:nvPicPr>
        <p:blipFill>
          <a:blip r:embed="rId2">
            <a:lum bright="6000"/>
          </a:blip>
          <a:srcRect t="86078"/>
          <a:stretch>
            <a:fillRect/>
          </a:stretch>
        </p:blipFill>
        <p:spPr bwMode="auto">
          <a:xfrm>
            <a:off x="0" y="6092825"/>
            <a:ext cx="121904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8" Type="http://schemas.openxmlformats.org/officeDocument/2006/relationships/notesSlide" Target="../notesSlides/notesSlide4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矩形 1"/>
          <p:cNvSpPr>
            <a:spLocks noChangeArrowheads="1"/>
          </p:cNvSpPr>
          <p:nvPr/>
        </p:nvSpPr>
        <p:spPr bwMode="auto">
          <a:xfrm>
            <a:off x="1539875" y="976313"/>
            <a:ext cx="2141538" cy="741362"/>
          </a:xfrm>
          <a:prstGeom prst="rect">
            <a:avLst/>
          </a:prstGeom>
          <a:solidFill>
            <a:srgbClr val="0848AF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169" name="Picture 23" descr="11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809750"/>
            <a:ext cx="6921500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矩形 1"/>
          <p:cNvSpPr>
            <a:spLocks noChangeArrowheads="1"/>
          </p:cNvSpPr>
          <p:nvPr/>
        </p:nvSpPr>
        <p:spPr bwMode="auto">
          <a:xfrm>
            <a:off x="6527799" y="944222"/>
            <a:ext cx="5178425" cy="5026025"/>
          </a:xfrm>
          <a:prstGeom prst="rect">
            <a:avLst/>
          </a:prstGeom>
          <a:solidFill>
            <a:srgbClr val="0848AF"/>
          </a:solidFill>
          <a:ln w="25400" algn="ctr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97" name="文本框 7"/>
          <p:cNvSpPr txBox="1">
            <a:spLocks noChangeArrowheads="1"/>
          </p:cNvSpPr>
          <p:nvPr/>
        </p:nvSpPr>
        <p:spPr bwMode="auto">
          <a:xfrm>
            <a:off x="1391920" y="993140"/>
            <a:ext cx="228981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4000" dirty="0" smtClean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</a:rPr>
              <a:t> </a:t>
            </a:r>
            <a:r>
              <a:rPr lang="zh-CN" altLang="en-US" sz="2800" dirty="0" smtClean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</a:rPr>
              <a:t>知识点位置</a:t>
            </a:r>
            <a:endParaRPr lang="zh-CN" altLang="en-US" sz="2800" dirty="0" smtClean="0">
              <a:solidFill>
                <a:schemeClr val="bg1"/>
              </a:solidFill>
              <a:latin typeface="方正正大黑简体" pitchFamily="2" charset="-122"/>
              <a:ea typeface="方正正大黑简体" pitchFamily="2" charset="-122"/>
            </a:endParaRPr>
          </a:p>
        </p:txBody>
      </p:sp>
      <p:sp>
        <p:nvSpPr>
          <p:cNvPr id="16398" name="Rectangle 31"/>
          <p:cNvSpPr>
            <a:spLocks noChangeArrowheads="1"/>
          </p:cNvSpPr>
          <p:nvPr/>
        </p:nvSpPr>
        <p:spPr bwMode="auto">
          <a:xfrm>
            <a:off x="6958294" y="1703288"/>
            <a:ext cx="2680970" cy="553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000" dirty="0" smtClean="0">
                <a:solidFill>
                  <a:schemeClr val="bg1"/>
                </a:solidFill>
                <a:ea typeface="方正兰亭大黑_GBK" pitchFamily="2" charset="-122"/>
              </a:rPr>
              <a:t>任务</a:t>
            </a:r>
            <a:r>
              <a:rPr lang="en-US" altLang="zh-CN" sz="3000" dirty="0" smtClean="0">
                <a:solidFill>
                  <a:schemeClr val="bg1"/>
                </a:solidFill>
                <a:ea typeface="方正兰亭大黑_GBK" pitchFamily="2" charset="-122"/>
              </a:rPr>
              <a:t>1</a:t>
            </a:r>
            <a:r>
              <a:rPr lang="zh-CN" altLang="en-US" sz="3000" dirty="0" smtClean="0">
                <a:solidFill>
                  <a:schemeClr val="bg1"/>
                </a:solidFill>
                <a:ea typeface="方正兰亭大黑_GBK" pitchFamily="2" charset="-122"/>
              </a:rPr>
              <a:t>走进管理</a:t>
            </a:r>
            <a:endParaRPr lang="zh-CN" altLang="en-US" sz="3000" dirty="0" smtClean="0">
              <a:solidFill>
                <a:schemeClr val="bg1"/>
              </a:solidFill>
              <a:ea typeface="方正兰亭大黑_GBK" pitchFamily="2" charset="-122"/>
            </a:endParaRPr>
          </a:p>
        </p:txBody>
      </p:sp>
      <p:sp>
        <p:nvSpPr>
          <p:cNvPr id="68625" name="Rectangle 201"/>
          <p:cNvSpPr>
            <a:spLocks noChangeArrowheads="1"/>
          </p:cNvSpPr>
          <p:nvPr/>
        </p:nvSpPr>
        <p:spPr bwMode="auto">
          <a:xfrm>
            <a:off x="6948488" y="2486025"/>
            <a:ext cx="3044825" cy="74613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anchor="ctr"/>
          <a:lstStyle/>
          <a:p>
            <a:pPr algn="ctr"/>
            <a:endParaRPr lang="id-ID" altLang="zh-CN">
              <a:solidFill>
                <a:schemeClr val="bg1"/>
              </a:solidFill>
            </a:endParaRPr>
          </a:p>
        </p:txBody>
      </p:sp>
      <p:sp>
        <p:nvSpPr>
          <p:cNvPr id="68626" name="Rectangle 203"/>
          <p:cNvSpPr>
            <a:spLocks noChangeArrowheads="1"/>
          </p:cNvSpPr>
          <p:nvPr/>
        </p:nvSpPr>
        <p:spPr bwMode="auto">
          <a:xfrm>
            <a:off x="7405688" y="2486025"/>
            <a:ext cx="3051175" cy="74613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anchor="ctr"/>
          <a:lstStyle/>
          <a:p>
            <a:pPr algn="ctr"/>
            <a:endParaRPr lang="id-ID" altLang="zh-CN">
              <a:solidFill>
                <a:schemeClr val="bg1"/>
              </a:solidFill>
            </a:endParaRPr>
          </a:p>
        </p:txBody>
      </p:sp>
      <p:sp>
        <p:nvSpPr>
          <p:cNvPr id="68627" name="Rectangle 12"/>
          <p:cNvSpPr>
            <a:spLocks noChangeArrowheads="1"/>
          </p:cNvSpPr>
          <p:nvPr/>
        </p:nvSpPr>
        <p:spPr bwMode="auto">
          <a:xfrm>
            <a:off x="7862888" y="2486025"/>
            <a:ext cx="3436937" cy="74613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anchor="ctr"/>
          <a:lstStyle/>
          <a:p>
            <a:pPr algn="ctr"/>
            <a:endParaRPr lang="id-ID" altLang="zh-CN">
              <a:solidFill>
                <a:schemeClr val="bg1"/>
              </a:solidFill>
            </a:endParaRPr>
          </a:p>
        </p:txBody>
      </p:sp>
      <p:sp>
        <p:nvSpPr>
          <p:cNvPr id="7180" name="燕尾形 9"/>
          <p:cNvSpPr>
            <a:spLocks noChangeArrowheads="1"/>
          </p:cNvSpPr>
          <p:nvPr/>
        </p:nvSpPr>
        <p:spPr bwMode="auto">
          <a:xfrm>
            <a:off x="623888" y="996950"/>
            <a:ext cx="474662" cy="714375"/>
          </a:xfrm>
          <a:prstGeom prst="chevron">
            <a:avLst>
              <a:gd name="adj" fmla="val 50000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81" name="燕尾形 9"/>
          <p:cNvSpPr>
            <a:spLocks noChangeArrowheads="1"/>
          </p:cNvSpPr>
          <p:nvPr/>
        </p:nvSpPr>
        <p:spPr bwMode="auto">
          <a:xfrm>
            <a:off x="1017588" y="996950"/>
            <a:ext cx="474662" cy="714375"/>
          </a:xfrm>
          <a:prstGeom prst="chevron">
            <a:avLst>
              <a:gd name="adj" fmla="val 50000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82" name="燕尾形 9"/>
          <p:cNvSpPr>
            <a:spLocks noChangeArrowheads="1"/>
          </p:cNvSpPr>
          <p:nvPr/>
        </p:nvSpPr>
        <p:spPr bwMode="auto">
          <a:xfrm rot="10800000">
            <a:off x="3754438" y="996950"/>
            <a:ext cx="474662" cy="714375"/>
          </a:xfrm>
          <a:prstGeom prst="chevron">
            <a:avLst>
              <a:gd name="adj" fmla="val 50000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rot="1080000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83" name="燕尾形 9"/>
          <p:cNvSpPr>
            <a:spLocks noChangeArrowheads="1"/>
          </p:cNvSpPr>
          <p:nvPr/>
        </p:nvSpPr>
        <p:spPr bwMode="auto">
          <a:xfrm rot="10800000">
            <a:off x="4114800" y="996950"/>
            <a:ext cx="474663" cy="714375"/>
          </a:xfrm>
          <a:prstGeom prst="chevron">
            <a:avLst>
              <a:gd name="adj" fmla="val 50000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rot="1080000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22" name="椭圆 80"/>
          <p:cNvSpPr>
            <a:spLocks noChangeArrowheads="1"/>
          </p:cNvSpPr>
          <p:nvPr/>
        </p:nvSpPr>
        <p:spPr bwMode="auto">
          <a:xfrm>
            <a:off x="1726565" y="2485708"/>
            <a:ext cx="3160713" cy="3160712"/>
          </a:xfrm>
          <a:prstGeom prst="ellipse">
            <a:avLst/>
          </a:prstGeom>
          <a:solidFill>
            <a:srgbClr val="0848AF"/>
          </a:solidFill>
          <a:ln w="12700" algn="ctr">
            <a:solidFill>
              <a:schemeClr val="bg1"/>
            </a:solidFill>
            <a:miter lim="800000"/>
          </a:ln>
        </p:spPr>
        <p:txBody>
          <a:bodyPr anchor="ctr"/>
          <a:p>
            <a:pPr algn="ctr" defTabSz="912495"/>
            <a:r>
              <a:rPr lang="zh-CN" altLang="en-US" sz="4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r>
              <a:rPr lang="en-US" altLang="zh-CN" sz="4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4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2495"/>
            <a:r>
              <a:rPr lang="zh-CN" altLang="en-US" sz="4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管理认知</a:t>
            </a:r>
            <a:endParaRPr lang="zh-CN" altLang="en-US" sz="4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32" name="六边形 6"/>
          <p:cNvSpPr>
            <a:spLocks noChangeArrowheads="1"/>
          </p:cNvSpPr>
          <p:nvPr/>
        </p:nvSpPr>
        <p:spPr bwMode="auto">
          <a:xfrm>
            <a:off x="8173720" y="2961005"/>
            <a:ext cx="2283460" cy="1591945"/>
          </a:xfrm>
          <a:prstGeom prst="hexagon">
            <a:avLst>
              <a:gd name="adj" fmla="val 24998"/>
              <a:gd name="vf" fmla="val 115470"/>
            </a:avLst>
          </a:prstGeom>
          <a:solidFill>
            <a:schemeClr val="bg1"/>
          </a:solidFill>
          <a:ln w="25400" algn="ctr">
            <a:noFill/>
            <a:miter lim="800000"/>
          </a:ln>
        </p:spPr>
        <p:txBody>
          <a:bodyPr anchor="ctr"/>
          <a:p>
            <a:pPr algn="ctr" defTabSz="912495"/>
            <a:r>
              <a:rPr lang="zh-CN" altLang="en-US" sz="3200" b="1">
                <a:solidFill>
                  <a:schemeClr val="tx1"/>
                </a:solidFill>
                <a:ea typeface="微软雅黑" panose="020B0503020204020204" pitchFamily="34" charset="-122"/>
              </a:rPr>
              <a:t>管理</a:t>
            </a:r>
            <a:endParaRPr lang="zh-CN" altLang="en-US" sz="3200" b="1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 defTabSz="912495"/>
            <a:r>
              <a:rPr lang="zh-CN" altLang="en-US" sz="3200" b="1">
                <a:solidFill>
                  <a:schemeClr val="tx1"/>
                </a:solidFill>
                <a:ea typeface="微软雅黑" panose="020B0503020204020204" pitchFamily="34" charset="-122"/>
              </a:rPr>
              <a:t>系统</a:t>
            </a:r>
            <a:endParaRPr lang="en-US" altLang="zh-CN" sz="3200" b="1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  <p:bldP spid="7171" grpId="0" animBg="1"/>
      <p:bldP spid="16397" grpId="0"/>
      <p:bldP spid="16398" grpId="0"/>
      <p:bldP spid="7180" grpId="0" animBg="1"/>
      <p:bldP spid="7181" grpId="0" animBg="1"/>
      <p:bldP spid="7182" grpId="0" animBg="1"/>
      <p:bldP spid="7183" grpId="0" animBg="1"/>
      <p:bldP spid="25622" grpId="0" bldLvl="0" animBg="1"/>
      <p:bldP spid="297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2"/>
          <p:cNvSpPr>
            <a:spLocks noChangeArrowheads="1"/>
          </p:cNvSpPr>
          <p:nvPr/>
        </p:nvSpPr>
        <p:spPr bwMode="auto">
          <a:xfrm>
            <a:off x="0" y="692150"/>
            <a:ext cx="12192000" cy="73025"/>
          </a:xfrm>
          <a:prstGeom prst="rect">
            <a:avLst/>
          </a:prstGeom>
          <a:solidFill>
            <a:srgbClr val="A6A6A6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6" name="燕尾形 1"/>
          <p:cNvSpPr>
            <a:spLocks noChangeArrowheads="1"/>
          </p:cNvSpPr>
          <p:nvPr/>
        </p:nvSpPr>
        <p:spPr bwMode="auto">
          <a:xfrm>
            <a:off x="1631950" y="2527300"/>
            <a:ext cx="2447925" cy="2519363"/>
          </a:xfrm>
          <a:prstGeom prst="chevron">
            <a:avLst>
              <a:gd name="adj" fmla="val 32167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315" name="燕尾形 9"/>
          <p:cNvSpPr>
            <a:spLocks noChangeArrowheads="1"/>
          </p:cNvSpPr>
          <p:nvPr/>
        </p:nvSpPr>
        <p:spPr bwMode="auto">
          <a:xfrm>
            <a:off x="1212850" y="3030538"/>
            <a:ext cx="1006475" cy="1512887"/>
          </a:xfrm>
          <a:prstGeom prst="chevron">
            <a:avLst>
              <a:gd name="adj" fmla="val 50000"/>
            </a:avLst>
          </a:prstGeom>
          <a:solidFill>
            <a:srgbClr val="808080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燕尾形 2"/>
          <p:cNvSpPr>
            <a:spLocks noChangeArrowheads="1"/>
          </p:cNvSpPr>
          <p:nvPr/>
        </p:nvSpPr>
        <p:spPr bwMode="auto">
          <a:xfrm>
            <a:off x="1080770" y="168910"/>
            <a:ext cx="2640330" cy="431800"/>
          </a:xfrm>
          <a:prstGeom prst="chevron">
            <a:avLst>
              <a:gd name="adj" fmla="val 22989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8746490" y="168593"/>
            <a:ext cx="171513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altLang="zh-CN" sz="2800" b="1">
                <a:latin typeface="Impact" panose="020B0806030902050204" pitchFamily="34" charset="0"/>
                <a:ea typeface="微软雅黑" panose="020B0503020204020204" pitchFamily="34" charset="-122"/>
              </a:rPr>
              <a:t>03  总结</a:t>
            </a:r>
            <a:endParaRPr lang="en-US" altLang="zh-CN" sz="2800" b="1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212850" y="169863"/>
            <a:ext cx="286956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 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3" name="圆角矩形 19"/>
          <p:cNvSpPr>
            <a:spLocks noChangeArrowheads="1"/>
          </p:cNvSpPr>
          <p:nvPr/>
        </p:nvSpPr>
        <p:spPr bwMode="auto">
          <a:xfrm>
            <a:off x="5978208" y="1968818"/>
            <a:ext cx="5133975" cy="1296987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 w="25400" algn="ctr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324" name="TextBox 6"/>
          <p:cNvSpPr txBox="1">
            <a:spLocks noChangeArrowheads="1"/>
          </p:cNvSpPr>
          <p:nvPr/>
        </p:nvSpPr>
        <p:spPr bwMode="auto">
          <a:xfrm>
            <a:off x="6309360" y="4826635"/>
            <a:ext cx="438975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algn="l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掌握沟通的含义及内容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325" name="圆角矩形 19"/>
          <p:cNvSpPr>
            <a:spLocks noChangeArrowheads="1"/>
          </p:cNvSpPr>
          <p:nvPr/>
        </p:nvSpPr>
        <p:spPr bwMode="auto">
          <a:xfrm>
            <a:off x="5936933" y="4231323"/>
            <a:ext cx="5133975" cy="1296987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 w="25400" algn="ctr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326" name="TextBox 6"/>
          <p:cNvSpPr txBox="1">
            <a:spLocks noChangeArrowheads="1"/>
          </p:cNvSpPr>
          <p:nvPr/>
        </p:nvSpPr>
        <p:spPr bwMode="auto">
          <a:xfrm>
            <a:off x="6575108" y="3660458"/>
            <a:ext cx="3887787" cy="570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能进行有效沟通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2" name="Line 46"/>
          <p:cNvSpPr>
            <a:spLocks noChangeShapeType="1"/>
          </p:cNvSpPr>
          <p:nvPr/>
        </p:nvSpPr>
        <p:spPr bwMode="auto">
          <a:xfrm flipV="1">
            <a:off x="4093210" y="2527935"/>
            <a:ext cx="1885315" cy="1261745"/>
          </a:xfrm>
          <a:prstGeom prst="line">
            <a:avLst/>
          </a:prstGeom>
          <a:noFill/>
          <a:ln w="31750">
            <a:solidFill>
              <a:srgbClr val="3C78CE"/>
            </a:solidFill>
            <a:prstDash val="sysDot"/>
            <a:round/>
            <a:headEnd type="diamond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3" name="Line 47"/>
          <p:cNvSpPr>
            <a:spLocks noChangeShapeType="1"/>
          </p:cNvSpPr>
          <p:nvPr/>
        </p:nvSpPr>
        <p:spPr bwMode="auto">
          <a:xfrm>
            <a:off x="4008755" y="3789680"/>
            <a:ext cx="1969135" cy="1256665"/>
          </a:xfrm>
          <a:prstGeom prst="line">
            <a:avLst/>
          </a:prstGeom>
          <a:noFill/>
          <a:ln w="31750">
            <a:solidFill>
              <a:srgbClr val="3C78CE"/>
            </a:solidFill>
            <a:prstDash val="sysDot"/>
            <a:round/>
            <a:headEnd type="diamond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6" name="AutoShape 50"/>
          <p:cNvSpPr>
            <a:spLocks noChangeArrowheads="1"/>
          </p:cNvSpPr>
          <p:nvPr/>
        </p:nvSpPr>
        <p:spPr bwMode="auto">
          <a:xfrm>
            <a:off x="6180138" y="3855720"/>
            <a:ext cx="4676775" cy="504825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848AF"/>
          </a:solidFill>
          <a:ln w="25400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88" name="AutoShape 52"/>
          <p:cNvSpPr>
            <a:spLocks noChangeArrowheads="1"/>
          </p:cNvSpPr>
          <p:nvPr/>
        </p:nvSpPr>
        <p:spPr bwMode="auto">
          <a:xfrm>
            <a:off x="6206808" y="1687513"/>
            <a:ext cx="4676775" cy="504825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848AF"/>
          </a:solidFill>
          <a:ln w="25400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37" name="TextBox 6"/>
          <p:cNvSpPr txBox="1">
            <a:spLocks noChangeArrowheads="1"/>
          </p:cNvSpPr>
          <p:nvPr/>
        </p:nvSpPr>
        <p:spPr bwMode="auto">
          <a:xfrm>
            <a:off x="7686675" y="1621790"/>
            <a:ext cx="2188210" cy="570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知识目标</a:t>
            </a:r>
            <a:endParaRPr lang="zh-CN" altLang="en-US" sz="2400" b="1" dirty="0">
              <a:solidFill>
                <a:schemeClr val="bg1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338" name="TextBox 6"/>
          <p:cNvSpPr txBox="1">
            <a:spLocks noChangeArrowheads="1"/>
          </p:cNvSpPr>
          <p:nvPr/>
        </p:nvSpPr>
        <p:spPr bwMode="auto">
          <a:xfrm>
            <a:off x="2568575" y="3068638"/>
            <a:ext cx="1152525" cy="1291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3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925060" y="168593"/>
            <a:ext cx="344868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p>
            <a:pPr algn="l"/>
            <a:r>
              <a:rPr lang="en-US" altLang="zh-CN" sz="2800" b="1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   内容讲授</a:t>
            </a:r>
            <a:endParaRPr lang="en-US" altLang="zh-CN" sz="2800" b="1">
              <a:solidFill>
                <a:schemeClr val="tx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7607935" y="3822700"/>
            <a:ext cx="2160588" cy="570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能力目标</a:t>
            </a:r>
            <a:endParaRPr lang="zh-CN" altLang="en-US" sz="2400" b="1" dirty="0">
              <a:solidFill>
                <a:schemeClr val="bg1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6309360" y="2387600"/>
            <a:ext cx="438975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marR="0" algn="l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掌握管理系统的构成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309360" y="4650105"/>
            <a:ext cx="4389755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marR="0" algn="l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能通过对管理系统构成的认识，分析企业管理中的问题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3315" grpId="0" animBg="1"/>
      <p:bldP spid="11268" grpId="0" bldLvl="0" animBg="1"/>
      <p:bldP spid="13323" grpId="0" bldLvl="0" animBg="1"/>
      <p:bldP spid="13324" grpId="0"/>
      <p:bldP spid="13325" grpId="0" bldLvl="0" animBg="1"/>
      <p:bldP spid="13326" grpId="0"/>
      <p:bldP spid="11282" grpId="0" bldLvl="0" animBg="1"/>
      <p:bldP spid="11283" grpId="0" bldLvl="0" animBg="1"/>
      <p:bldP spid="11286" grpId="0" bldLvl="0" animBg="1"/>
      <p:bldP spid="11288" grpId="0" bldLvl="0" animBg="1"/>
      <p:bldP spid="13337" grpId="0"/>
      <p:bldP spid="13338" grpId="0"/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2"/>
          <p:cNvSpPr>
            <a:spLocks noChangeArrowheads="1"/>
          </p:cNvSpPr>
          <p:nvPr/>
        </p:nvSpPr>
        <p:spPr bwMode="auto">
          <a:xfrm>
            <a:off x="0" y="692150"/>
            <a:ext cx="12192000" cy="73025"/>
          </a:xfrm>
          <a:prstGeom prst="rect">
            <a:avLst/>
          </a:prstGeom>
          <a:solidFill>
            <a:srgbClr val="A6A6A6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燕尾形 2"/>
          <p:cNvSpPr>
            <a:spLocks noChangeArrowheads="1"/>
          </p:cNvSpPr>
          <p:nvPr/>
        </p:nvSpPr>
        <p:spPr bwMode="auto">
          <a:xfrm>
            <a:off x="4646930" y="167640"/>
            <a:ext cx="2640330" cy="431800"/>
          </a:xfrm>
          <a:prstGeom prst="chevron">
            <a:avLst>
              <a:gd name="adj" fmla="val 22989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8746490" y="168593"/>
            <a:ext cx="171513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altLang="zh-CN" sz="2800" b="1">
                <a:latin typeface="Impact" panose="020B0806030902050204" pitchFamily="34" charset="0"/>
                <a:ea typeface="微软雅黑" panose="020B0503020204020204" pitchFamily="34" charset="-122"/>
              </a:rPr>
              <a:t>03  总结</a:t>
            </a:r>
            <a:endParaRPr lang="en-US" altLang="zh-CN" sz="2800" b="1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212850" y="169863"/>
            <a:ext cx="286956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  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925060" y="168593"/>
            <a:ext cx="344868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p>
            <a:pPr algn="l"/>
            <a:r>
              <a:rPr lang="en-US" altLang="zh-CN" sz="28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   内容讲授</a:t>
            </a:r>
            <a:endParaRPr lang="en-US" altLang="zh-CN" sz="2800" b="1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6765722" y="1015585"/>
            <a:ext cx="850795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5195" y="2222500"/>
            <a:ext cx="5327015" cy="2676525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p>
            <a:pPr marR="0" defTabSz="914400" eaLnBrk="1" latinLnBrk="0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400" dirty="0"/>
              <a:t>  </a:t>
            </a:r>
            <a:r>
              <a:rPr lang="ko-KR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ko-KR" altLang="en-US" sz="2800" dirty="0">
                <a:solidFill>
                  <a:srgbClr val="3C78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ko-KR" altLang="en-US" sz="2800" dirty="0">
                <a:solidFill>
                  <a:srgbClr val="3C78C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管理系统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ko-KR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是指由相互联系、相互作用的若干要素或子系统，按照管理的整体功能和目标结合而成的有机整体。</a:t>
            </a:r>
            <a:endParaRPr lang="ko-KR" alt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175" name="内容占位符 2"/>
          <p:cNvSpPr txBox="1"/>
          <p:nvPr/>
        </p:nvSpPr>
        <p:spPr>
          <a:xfrm>
            <a:off x="3432175" y="1199515"/>
            <a:ext cx="5643245" cy="7048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0" lvl="1" algn="l">
              <a:spcBef>
                <a:spcPct val="20000"/>
              </a:spcBef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管 理 系 统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7919168" y="1633880"/>
            <a:ext cx="3192960" cy="3950783"/>
            <a:chOff x="865232" y="1286330"/>
            <a:chExt cx="4013321" cy="4966128"/>
          </a:xfrm>
        </p:grpSpPr>
        <p:pic>
          <p:nvPicPr>
            <p:cNvPr id="2" name="Picture 3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5354" t="8440" r="6203" b="10136"/>
            <a:stretch>
              <a:fillRect/>
            </a:stretch>
          </p:blipFill>
          <p:spPr bwMode="auto">
            <a:xfrm>
              <a:off x="865232" y="1286330"/>
              <a:ext cx="4013321" cy="496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4"/>
            <p:cNvSpPr/>
            <p:nvPr/>
          </p:nvSpPr>
          <p:spPr>
            <a:xfrm>
              <a:off x="1454212" y="1875344"/>
              <a:ext cx="2840124" cy="3699194"/>
            </a:xfrm>
            <a:prstGeom prst="rect">
              <a:avLst/>
            </a:prstGeom>
            <a:blipFill>
              <a:blip r:embed="rId2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  <p:bldP spid="3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2"/>
          <p:cNvSpPr>
            <a:spLocks noChangeArrowheads="1"/>
          </p:cNvSpPr>
          <p:nvPr/>
        </p:nvSpPr>
        <p:spPr bwMode="auto">
          <a:xfrm>
            <a:off x="0" y="692150"/>
            <a:ext cx="12192000" cy="73025"/>
          </a:xfrm>
          <a:prstGeom prst="rect">
            <a:avLst/>
          </a:prstGeom>
          <a:solidFill>
            <a:srgbClr val="A6A6A6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燕尾形 2"/>
          <p:cNvSpPr>
            <a:spLocks noChangeArrowheads="1"/>
          </p:cNvSpPr>
          <p:nvPr/>
        </p:nvSpPr>
        <p:spPr bwMode="auto">
          <a:xfrm>
            <a:off x="4646930" y="167640"/>
            <a:ext cx="2640330" cy="431800"/>
          </a:xfrm>
          <a:prstGeom prst="chevron">
            <a:avLst>
              <a:gd name="adj" fmla="val 22989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8746490" y="168593"/>
            <a:ext cx="171513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altLang="zh-CN" sz="2800" b="1">
                <a:latin typeface="Impact" panose="020B0806030902050204" pitchFamily="34" charset="0"/>
                <a:ea typeface="微软雅黑" panose="020B0503020204020204" pitchFamily="34" charset="-122"/>
              </a:rPr>
              <a:t>03  总结</a:t>
            </a:r>
            <a:endParaRPr lang="en-US" altLang="zh-CN" sz="2800" b="1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212850" y="169863"/>
            <a:ext cx="286956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  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925060" y="168593"/>
            <a:ext cx="344868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p>
            <a:pPr algn="l"/>
            <a:r>
              <a:rPr lang="en-US" altLang="zh-CN" sz="28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   内容讲授</a:t>
            </a:r>
            <a:endParaRPr lang="en-US" altLang="zh-CN" sz="2800" b="1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6765722" y="1015585"/>
            <a:ext cx="850795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369857" y="1252220"/>
            <a:ext cx="7520268" cy="4449445"/>
            <a:chOff x="1270" y="2239"/>
            <a:chExt cx="9317" cy="5784"/>
          </a:xfrm>
        </p:grpSpPr>
        <p:sp>
          <p:nvSpPr>
            <p:cNvPr id="12" name="MH_Other_1"/>
            <p:cNvSpPr/>
            <p:nvPr>
              <p:custDataLst>
                <p:tags r:id="rId1"/>
              </p:custDataLst>
            </p:nvPr>
          </p:nvSpPr>
          <p:spPr>
            <a:xfrm>
              <a:off x="6057" y="3441"/>
              <a:ext cx="680" cy="510"/>
            </a:xfrm>
            <a:custGeom>
              <a:avLst/>
              <a:gdLst>
                <a:gd name="connsiteX0" fmla="*/ 162177 w 379914"/>
                <a:gd name="connsiteY0" fmla="*/ 97631 h 379866"/>
                <a:gd name="connsiteX1" fmla="*/ 219804 w 379914"/>
                <a:gd name="connsiteY1" fmla="*/ 189932 h 379866"/>
                <a:gd name="connsiteX2" fmla="*/ 162177 w 379914"/>
                <a:gd name="connsiteY2" fmla="*/ 282233 h 379866"/>
                <a:gd name="connsiteX3" fmla="*/ 198210 w 379914"/>
                <a:gd name="connsiteY3" fmla="*/ 282233 h 379866"/>
                <a:gd name="connsiteX4" fmla="*/ 255837 w 379914"/>
                <a:gd name="connsiteY4" fmla="*/ 189932 h 379866"/>
                <a:gd name="connsiteX5" fmla="*/ 198210 w 379914"/>
                <a:gd name="connsiteY5" fmla="*/ 97631 h 379866"/>
                <a:gd name="connsiteX6" fmla="*/ 189957 w 379914"/>
                <a:gd name="connsiteY6" fmla="*/ 0 h 379866"/>
                <a:gd name="connsiteX7" fmla="*/ 379914 w 379914"/>
                <a:gd name="connsiteY7" fmla="*/ 189933 h 379866"/>
                <a:gd name="connsiteX8" fmla="*/ 189957 w 379914"/>
                <a:gd name="connsiteY8" fmla="*/ 379866 h 379866"/>
                <a:gd name="connsiteX9" fmla="*/ 0 w 379914"/>
                <a:gd name="connsiteY9" fmla="*/ 189933 h 379866"/>
                <a:gd name="connsiteX10" fmla="*/ 189957 w 379914"/>
                <a:gd name="connsiteY10" fmla="*/ 0 h 37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9914" h="379866">
                  <a:moveTo>
                    <a:pt x="162177" y="97631"/>
                  </a:moveTo>
                  <a:lnTo>
                    <a:pt x="219804" y="189932"/>
                  </a:lnTo>
                  <a:lnTo>
                    <a:pt x="162177" y="282233"/>
                  </a:lnTo>
                  <a:lnTo>
                    <a:pt x="198210" y="282233"/>
                  </a:lnTo>
                  <a:lnTo>
                    <a:pt x="255837" y="189932"/>
                  </a:lnTo>
                  <a:lnTo>
                    <a:pt x="198210" y="97631"/>
                  </a:lnTo>
                  <a:close/>
                  <a:moveTo>
                    <a:pt x="189957" y="0"/>
                  </a:moveTo>
                  <a:cubicBezTo>
                    <a:pt x="294867" y="0"/>
                    <a:pt x="379914" y="85036"/>
                    <a:pt x="379914" y="189933"/>
                  </a:cubicBezTo>
                  <a:cubicBezTo>
                    <a:pt x="379914" y="294830"/>
                    <a:pt x="294867" y="379866"/>
                    <a:pt x="189957" y="379866"/>
                  </a:cubicBezTo>
                  <a:cubicBezTo>
                    <a:pt x="85047" y="379866"/>
                    <a:pt x="0" y="294830"/>
                    <a:pt x="0" y="189933"/>
                  </a:cubicBezTo>
                  <a:cubicBezTo>
                    <a:pt x="0" y="85036"/>
                    <a:pt x="85047" y="0"/>
                    <a:pt x="189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>
                <a:solidFill>
                  <a:schemeClr val="accent1"/>
                </a:solidFill>
              </a:endParaRPr>
            </a:p>
          </p:txBody>
        </p:sp>
        <p:sp>
          <p:nvSpPr>
            <p:cNvPr id="13" name="MH_Other_2"/>
            <p:cNvSpPr/>
            <p:nvPr>
              <p:custDataLst>
                <p:tags r:id="rId2"/>
              </p:custDataLst>
            </p:nvPr>
          </p:nvSpPr>
          <p:spPr>
            <a:xfrm>
              <a:off x="6057" y="4744"/>
              <a:ext cx="680" cy="510"/>
            </a:xfrm>
            <a:custGeom>
              <a:avLst/>
              <a:gdLst>
                <a:gd name="connsiteX0" fmla="*/ 162177 w 379914"/>
                <a:gd name="connsiteY0" fmla="*/ 97631 h 379866"/>
                <a:gd name="connsiteX1" fmla="*/ 219804 w 379914"/>
                <a:gd name="connsiteY1" fmla="*/ 189932 h 379866"/>
                <a:gd name="connsiteX2" fmla="*/ 162177 w 379914"/>
                <a:gd name="connsiteY2" fmla="*/ 282233 h 379866"/>
                <a:gd name="connsiteX3" fmla="*/ 198210 w 379914"/>
                <a:gd name="connsiteY3" fmla="*/ 282233 h 379866"/>
                <a:gd name="connsiteX4" fmla="*/ 255837 w 379914"/>
                <a:gd name="connsiteY4" fmla="*/ 189932 h 379866"/>
                <a:gd name="connsiteX5" fmla="*/ 198210 w 379914"/>
                <a:gd name="connsiteY5" fmla="*/ 97631 h 379866"/>
                <a:gd name="connsiteX6" fmla="*/ 189957 w 379914"/>
                <a:gd name="connsiteY6" fmla="*/ 0 h 379866"/>
                <a:gd name="connsiteX7" fmla="*/ 379914 w 379914"/>
                <a:gd name="connsiteY7" fmla="*/ 189933 h 379866"/>
                <a:gd name="connsiteX8" fmla="*/ 189957 w 379914"/>
                <a:gd name="connsiteY8" fmla="*/ 379866 h 379866"/>
                <a:gd name="connsiteX9" fmla="*/ 0 w 379914"/>
                <a:gd name="connsiteY9" fmla="*/ 189933 h 379866"/>
                <a:gd name="connsiteX10" fmla="*/ 189957 w 379914"/>
                <a:gd name="connsiteY10" fmla="*/ 0 h 37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9914" h="379866">
                  <a:moveTo>
                    <a:pt x="162177" y="97631"/>
                  </a:moveTo>
                  <a:lnTo>
                    <a:pt x="219804" y="189932"/>
                  </a:lnTo>
                  <a:lnTo>
                    <a:pt x="162177" y="282233"/>
                  </a:lnTo>
                  <a:lnTo>
                    <a:pt x="198210" y="282233"/>
                  </a:lnTo>
                  <a:lnTo>
                    <a:pt x="255837" y="189932"/>
                  </a:lnTo>
                  <a:lnTo>
                    <a:pt x="198210" y="97631"/>
                  </a:lnTo>
                  <a:close/>
                  <a:moveTo>
                    <a:pt x="189957" y="0"/>
                  </a:moveTo>
                  <a:cubicBezTo>
                    <a:pt x="294867" y="0"/>
                    <a:pt x="379914" y="85036"/>
                    <a:pt x="379914" y="189933"/>
                  </a:cubicBezTo>
                  <a:cubicBezTo>
                    <a:pt x="379914" y="294830"/>
                    <a:pt x="294867" y="379866"/>
                    <a:pt x="189957" y="379866"/>
                  </a:cubicBezTo>
                  <a:cubicBezTo>
                    <a:pt x="85047" y="379866"/>
                    <a:pt x="0" y="294830"/>
                    <a:pt x="0" y="189933"/>
                  </a:cubicBezTo>
                  <a:cubicBezTo>
                    <a:pt x="0" y="85036"/>
                    <a:pt x="85047" y="0"/>
                    <a:pt x="189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>
                <a:solidFill>
                  <a:schemeClr val="accent1"/>
                </a:solidFill>
              </a:endParaRPr>
            </a:p>
          </p:txBody>
        </p:sp>
        <p:sp>
          <p:nvSpPr>
            <p:cNvPr id="15" name="MH_Other_3"/>
            <p:cNvSpPr/>
            <p:nvPr>
              <p:custDataLst>
                <p:tags r:id="rId3"/>
              </p:custDataLst>
            </p:nvPr>
          </p:nvSpPr>
          <p:spPr>
            <a:xfrm>
              <a:off x="6057" y="6046"/>
              <a:ext cx="680" cy="510"/>
            </a:xfrm>
            <a:custGeom>
              <a:avLst/>
              <a:gdLst>
                <a:gd name="connsiteX0" fmla="*/ 162177 w 379914"/>
                <a:gd name="connsiteY0" fmla="*/ 97631 h 379866"/>
                <a:gd name="connsiteX1" fmla="*/ 219804 w 379914"/>
                <a:gd name="connsiteY1" fmla="*/ 189932 h 379866"/>
                <a:gd name="connsiteX2" fmla="*/ 162177 w 379914"/>
                <a:gd name="connsiteY2" fmla="*/ 282233 h 379866"/>
                <a:gd name="connsiteX3" fmla="*/ 198210 w 379914"/>
                <a:gd name="connsiteY3" fmla="*/ 282233 h 379866"/>
                <a:gd name="connsiteX4" fmla="*/ 255837 w 379914"/>
                <a:gd name="connsiteY4" fmla="*/ 189932 h 379866"/>
                <a:gd name="connsiteX5" fmla="*/ 198210 w 379914"/>
                <a:gd name="connsiteY5" fmla="*/ 97631 h 379866"/>
                <a:gd name="connsiteX6" fmla="*/ 189957 w 379914"/>
                <a:gd name="connsiteY6" fmla="*/ 0 h 379866"/>
                <a:gd name="connsiteX7" fmla="*/ 379914 w 379914"/>
                <a:gd name="connsiteY7" fmla="*/ 189933 h 379866"/>
                <a:gd name="connsiteX8" fmla="*/ 189957 w 379914"/>
                <a:gd name="connsiteY8" fmla="*/ 379866 h 379866"/>
                <a:gd name="connsiteX9" fmla="*/ 0 w 379914"/>
                <a:gd name="connsiteY9" fmla="*/ 189933 h 379866"/>
                <a:gd name="connsiteX10" fmla="*/ 189957 w 379914"/>
                <a:gd name="connsiteY10" fmla="*/ 0 h 37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9914" h="379866">
                  <a:moveTo>
                    <a:pt x="162177" y="97631"/>
                  </a:moveTo>
                  <a:lnTo>
                    <a:pt x="219804" y="189932"/>
                  </a:lnTo>
                  <a:lnTo>
                    <a:pt x="162177" y="282233"/>
                  </a:lnTo>
                  <a:lnTo>
                    <a:pt x="198210" y="282233"/>
                  </a:lnTo>
                  <a:lnTo>
                    <a:pt x="255837" y="189932"/>
                  </a:lnTo>
                  <a:lnTo>
                    <a:pt x="198210" y="97631"/>
                  </a:lnTo>
                  <a:close/>
                  <a:moveTo>
                    <a:pt x="189957" y="0"/>
                  </a:moveTo>
                  <a:cubicBezTo>
                    <a:pt x="294867" y="0"/>
                    <a:pt x="379914" y="85036"/>
                    <a:pt x="379914" y="189933"/>
                  </a:cubicBezTo>
                  <a:cubicBezTo>
                    <a:pt x="379914" y="294830"/>
                    <a:pt x="294867" y="379866"/>
                    <a:pt x="189957" y="379866"/>
                  </a:cubicBezTo>
                  <a:cubicBezTo>
                    <a:pt x="85047" y="379866"/>
                    <a:pt x="0" y="294830"/>
                    <a:pt x="0" y="189933"/>
                  </a:cubicBezTo>
                  <a:cubicBezTo>
                    <a:pt x="0" y="85036"/>
                    <a:pt x="85047" y="0"/>
                    <a:pt x="189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>
                <a:solidFill>
                  <a:schemeClr val="accent1"/>
                </a:solidFill>
              </a:endParaRPr>
            </a:p>
          </p:txBody>
        </p:sp>
        <p:sp>
          <p:nvSpPr>
            <p:cNvPr id="18" name="MH_Other_5"/>
            <p:cNvSpPr/>
            <p:nvPr>
              <p:custDataLst>
                <p:tags r:id="rId4"/>
              </p:custDataLst>
            </p:nvPr>
          </p:nvSpPr>
          <p:spPr>
            <a:xfrm>
              <a:off x="5966" y="2901"/>
              <a:ext cx="609" cy="608"/>
            </a:xfrm>
            <a:prstGeom prst="ellipse">
              <a:avLst/>
            </a:prstGeom>
            <a:noFill/>
            <a:ln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rgbClr val="FFFFFF"/>
                  </a:solidFill>
                </a:rPr>
                <a:t>1</a:t>
              </a:r>
              <a:endParaRPr lang="zh-CN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9" name="MH_Other_7"/>
            <p:cNvSpPr/>
            <p:nvPr>
              <p:custDataLst>
                <p:tags r:id="rId5"/>
              </p:custDataLst>
            </p:nvPr>
          </p:nvSpPr>
          <p:spPr>
            <a:xfrm flipH="1">
              <a:off x="7668" y="4161"/>
              <a:ext cx="609" cy="608"/>
            </a:xfrm>
            <a:prstGeom prst="ellipse">
              <a:avLst/>
            </a:prstGeom>
            <a:noFill/>
            <a:ln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rgbClr val="FFFFFF"/>
                  </a:solidFill>
                </a:rPr>
                <a:t>2</a:t>
              </a:r>
              <a:endParaRPr lang="zh-CN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0" name="MH_Other_9"/>
            <p:cNvSpPr/>
            <p:nvPr>
              <p:custDataLst>
                <p:tags r:id="rId6"/>
              </p:custDataLst>
            </p:nvPr>
          </p:nvSpPr>
          <p:spPr>
            <a:xfrm>
              <a:off x="5958" y="5414"/>
              <a:ext cx="609" cy="608"/>
            </a:xfrm>
            <a:prstGeom prst="ellipse">
              <a:avLst/>
            </a:prstGeom>
            <a:noFill/>
            <a:ln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rgbClr val="FFFFFF"/>
                  </a:solidFill>
                </a:rPr>
                <a:t>3</a:t>
              </a:r>
              <a:endParaRPr lang="zh-CN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2" name="MH_SubTitle_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043" y="2524"/>
              <a:ext cx="7544" cy="848"/>
            </a:xfrm>
            <a:prstGeom prst="parallelogram">
              <a:avLst>
                <a:gd name="adj" fmla="val 4225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just" eaLnBrk="1" hangingPunct="1"/>
              <a:r>
                <a:rPr lang="ko-KR" altLang="en-US" sz="2400" u="sng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管理目标</a:t>
              </a:r>
              <a:r>
                <a:rPr lang="ko-KR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：管理功能的集中体现</a:t>
              </a:r>
              <a:endParaRPr lang="ko-KR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3" name="MH_Other_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704" y="2239"/>
              <a:ext cx="1490" cy="1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8800" i="1" dirty="0">
                  <a:solidFill>
                    <a:schemeClr val="accent1"/>
                  </a:solidFill>
                  <a:latin typeface="Elephant" panose="02020904090505020303" pitchFamily="18" charset="0"/>
                  <a:cs typeface="Aharoni" panose="02010803020104030203" pitchFamily="2" charset="-79"/>
                </a:rPr>
                <a:t>1</a:t>
              </a:r>
              <a:endParaRPr lang="zh-CN" altLang="en-US" sz="8800" i="1" dirty="0">
                <a:solidFill>
                  <a:schemeClr val="accent1"/>
                </a:solidFill>
                <a:latin typeface="Elephant" panose="02020904090505020303" pitchFamily="18" charset="0"/>
                <a:cs typeface="Aharoni" panose="02010803020104030203" pitchFamily="2" charset="-79"/>
              </a:endParaRPr>
            </a:p>
          </p:txBody>
        </p:sp>
        <p:sp>
          <p:nvSpPr>
            <p:cNvPr id="24" name="MH_SubTitle_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842" y="3657"/>
              <a:ext cx="7458" cy="1043"/>
            </a:xfrm>
            <a:prstGeom prst="parallelogram">
              <a:avLst>
                <a:gd name="adj" fmla="val 20454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just" eaLnBrk="1" hangingPunct="1"/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</a:t>
              </a:r>
              <a:endPara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  <a:p>
              <a:pPr algn="just" eaLnBrk="1" hangingPunct="1"/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just" eaLnBrk="1" hangingPunct="1"/>
              <a:r>
                <a:rPr lang="ko-KR" altLang="en-US" sz="2400" u="sng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管理主体</a:t>
              </a:r>
              <a:r>
                <a:rPr lang="ko-KR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：管理者，最核心、最关键的因素</a:t>
              </a:r>
              <a:endParaRPr lang="ko-KR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/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  <a:p>
              <a:pPr algn="just" eaLnBrk="1" hangingPunct="1"/>
              <a:endParaRPr lang="ko-KR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MH_Other_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573" y="3498"/>
              <a:ext cx="1270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8800" i="1" dirty="0">
                  <a:solidFill>
                    <a:schemeClr val="accent2"/>
                  </a:solidFill>
                  <a:latin typeface="Elephant" panose="02020904090505020303" pitchFamily="18" charset="0"/>
                  <a:cs typeface="Aharoni" panose="02010803020104030203" pitchFamily="2" charset="-79"/>
                </a:rPr>
                <a:t>2</a:t>
              </a:r>
              <a:endParaRPr lang="zh-CN" altLang="en-US" sz="8800" i="1" dirty="0">
                <a:solidFill>
                  <a:schemeClr val="accent2"/>
                </a:solidFill>
                <a:latin typeface="Elephant" panose="02020904090505020303" pitchFamily="18" charset="0"/>
                <a:cs typeface="Aharoni" panose="02010803020104030203" pitchFamily="2" charset="-79"/>
              </a:endParaRPr>
            </a:p>
          </p:txBody>
        </p:sp>
        <p:sp>
          <p:nvSpPr>
            <p:cNvPr id="27" name="MH_SubTitle_3"/>
            <p:cNvSpPr/>
            <p:nvPr>
              <p:custDataLst>
                <p:tags r:id="rId11"/>
              </p:custDataLst>
            </p:nvPr>
          </p:nvSpPr>
          <p:spPr>
            <a:xfrm>
              <a:off x="2710" y="4887"/>
              <a:ext cx="7467" cy="948"/>
            </a:xfrm>
            <a:prstGeom prst="parallelogram">
              <a:avLst>
                <a:gd name="adj" fmla="val 20412"/>
              </a:avLst>
            </a:prstGeom>
            <a:solidFill>
              <a:schemeClr val="accent3"/>
            </a:solidFill>
          </p:spPr>
          <p:txBody>
            <a:bodyPr lIns="0" tIns="0" rIns="0" bIns="0" anchor="ctr">
              <a:noAutofit/>
            </a:bodyPr>
            <a:lstStyle/>
            <a:p>
              <a:pPr algn="just">
                <a:spcBef>
                  <a:spcPts val="0"/>
                </a:spcBef>
              </a:pPr>
              <a:r>
                <a:rPr lang="ko-KR" altLang="en-US" sz="2400" u="sng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管理对象</a:t>
              </a:r>
              <a:r>
                <a:rPr lang="ko-KR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：包括不同类型的组织，构成要素及职能活动</a:t>
              </a:r>
              <a:endParaRPr lang="ko-KR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MH_Other_3"/>
            <p:cNvSpPr txBox="1"/>
            <p:nvPr>
              <p:custDataLst>
                <p:tags r:id="rId12"/>
              </p:custDataLst>
            </p:nvPr>
          </p:nvSpPr>
          <p:spPr>
            <a:xfrm>
              <a:off x="1402" y="4699"/>
              <a:ext cx="1440" cy="1323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800" i="1" dirty="0">
                  <a:solidFill>
                    <a:schemeClr val="accent3"/>
                  </a:solidFill>
                  <a:latin typeface="Elephant" panose="02020904090505020303" pitchFamily="18" charset="0"/>
                  <a:ea typeface="+mn-ea"/>
                  <a:cs typeface="Aharoni" panose="02010803020104030203" pitchFamily="2" charset="-79"/>
                </a:rPr>
                <a:t>3</a:t>
              </a:r>
              <a:endParaRPr lang="zh-CN" altLang="en-US" sz="8800" i="1" dirty="0">
                <a:solidFill>
                  <a:schemeClr val="accent3"/>
                </a:solidFill>
                <a:latin typeface="Elephant" panose="02020904090505020303" pitchFamily="18" charset="0"/>
                <a:ea typeface="+mn-ea"/>
                <a:cs typeface="Aharoni" panose="02010803020104030203" pitchFamily="2" charset="-79"/>
              </a:endParaRPr>
            </a:p>
          </p:txBody>
        </p:sp>
        <p:sp>
          <p:nvSpPr>
            <p:cNvPr id="36" name="MH_SubTitle_4"/>
            <p:cNvSpPr/>
            <p:nvPr>
              <p:custDataLst>
                <p:tags r:id="rId13"/>
              </p:custDataLst>
            </p:nvPr>
          </p:nvSpPr>
          <p:spPr>
            <a:xfrm>
              <a:off x="2539" y="6022"/>
              <a:ext cx="7399" cy="1013"/>
            </a:xfrm>
            <a:prstGeom prst="parallelogram">
              <a:avLst>
                <a:gd name="adj" fmla="val 20412"/>
              </a:avLst>
            </a:prstGeom>
            <a:solidFill>
              <a:schemeClr val="accent4"/>
            </a:solidFill>
          </p:spPr>
          <p:txBody>
            <a:bodyPr lIns="0" tIns="0" rIns="0" bIns="0" anchor="ctr">
              <a:noAutofit/>
            </a:bodyPr>
            <a:lstStyle/>
            <a:p>
              <a:pPr algn="just">
                <a:spcBef>
                  <a:spcPts val="0"/>
                </a:spcBef>
              </a:pPr>
              <a:r>
                <a:rPr lang="ko-KR" altLang="en-US" sz="2400" u="sng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管理媒介</a:t>
              </a:r>
              <a:r>
                <a:rPr lang="ko-KR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：管理机制与方法，管理方法是管理机制的实现形式</a:t>
              </a:r>
              <a:endParaRPr lang="ko-KR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MH_Other_4"/>
            <p:cNvSpPr txBox="1"/>
            <p:nvPr>
              <p:custDataLst>
                <p:tags r:id="rId14"/>
              </p:custDataLst>
            </p:nvPr>
          </p:nvSpPr>
          <p:spPr>
            <a:xfrm>
              <a:off x="1270" y="5819"/>
              <a:ext cx="1440" cy="1418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800" i="1" dirty="0">
                  <a:solidFill>
                    <a:schemeClr val="accent4"/>
                  </a:solidFill>
                  <a:latin typeface="Elephant" panose="02020904090505020303" pitchFamily="18" charset="0"/>
                  <a:ea typeface="+mn-ea"/>
                  <a:cs typeface="Aharoni" panose="02010803020104030203" pitchFamily="2" charset="-79"/>
                </a:rPr>
                <a:t>4</a:t>
              </a:r>
              <a:endParaRPr lang="zh-CN" altLang="en-US" sz="8800" i="1" dirty="0">
                <a:solidFill>
                  <a:schemeClr val="accent4"/>
                </a:solidFill>
                <a:latin typeface="Elephant" panose="02020904090505020303" pitchFamily="18" charset="0"/>
                <a:ea typeface="+mn-ea"/>
                <a:cs typeface="Aharoni" panose="02010803020104030203" pitchFamily="2" charset="-79"/>
              </a:endParaRPr>
            </a:p>
          </p:txBody>
        </p:sp>
        <p:sp>
          <p:nvSpPr>
            <p:cNvPr id="38" name="MH_SubTitle_4"/>
            <p:cNvSpPr/>
            <p:nvPr>
              <p:custDataLst>
                <p:tags r:id="rId15"/>
              </p:custDataLst>
            </p:nvPr>
          </p:nvSpPr>
          <p:spPr>
            <a:xfrm>
              <a:off x="2360" y="7237"/>
              <a:ext cx="7309" cy="786"/>
            </a:xfrm>
            <a:prstGeom prst="parallelogram">
              <a:avLst>
                <a:gd name="adj" fmla="val 20412"/>
              </a:avLst>
            </a:prstGeom>
            <a:solidFill>
              <a:schemeClr val="accent4"/>
            </a:solidFill>
          </p:spPr>
          <p:txBody>
            <a:bodyPr lIns="0" tIns="0" rIns="0" bIns="0" anchor="ctr">
              <a:noAutofit/>
            </a:bodyPr>
            <a:p>
              <a:pPr algn="just">
                <a:spcBef>
                  <a:spcPts val="0"/>
                </a:spcBef>
              </a:pPr>
              <a:r>
                <a:rPr lang="ko-KR" altLang="en-US" sz="2400" u="sng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管理环境</a:t>
              </a:r>
              <a:r>
                <a:rPr lang="zh-CN" altLang="ko-KR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：</a:t>
              </a:r>
              <a:r>
                <a:rPr lang="ko-KR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外部环境和内部环境</a:t>
              </a:r>
              <a:endParaRPr lang="ko-KR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5" name="TextBox 15"/>
          <p:cNvSpPr txBox="1"/>
          <p:nvPr/>
        </p:nvSpPr>
        <p:spPr>
          <a:xfrm>
            <a:off x="1694750" y="1538906"/>
            <a:ext cx="674782" cy="42294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200" dirty="0">
                <a:solidFill>
                  <a:srgbClr val="C00000"/>
                </a:solidFill>
                <a:latin typeface="叶根友毛笔行书2.0版" pitchFamily="2" charset="-122"/>
                <a:ea typeface="叶根友毛笔行书2.0版" pitchFamily="2" charset="-122"/>
              </a:rPr>
              <a:t>管理系统的五要素</a:t>
            </a:r>
            <a:endParaRPr lang="zh-CN" altLang="en-US" sz="3200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6" name="MH_Other_4"/>
          <p:cNvSpPr txBox="1"/>
          <p:nvPr>
            <p:custDataLst>
              <p:tags r:id="rId16"/>
            </p:custDataLst>
          </p:nvPr>
        </p:nvSpPr>
        <p:spPr>
          <a:xfrm>
            <a:off x="2087917" y="4853924"/>
            <a:ext cx="1162304" cy="1090822"/>
          </a:xfrm>
          <a:prstGeom prst="rect">
            <a:avLst/>
          </a:prstGeom>
          <a:noFill/>
        </p:spPr>
        <p:txBody>
          <a:bodyPr lIns="0" tIns="0" rIns="0" bIns="0"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i="1" dirty="0">
                <a:solidFill>
                  <a:schemeClr val="accent4"/>
                </a:solidFill>
                <a:latin typeface="Elephant" panose="02020904090505020303" pitchFamily="18" charset="0"/>
                <a:ea typeface="+mn-ea"/>
                <a:cs typeface="Aharoni" panose="02010803020104030203" pitchFamily="2" charset="-79"/>
              </a:rPr>
              <a:t>5</a:t>
            </a:r>
            <a:endParaRPr lang="en-US" sz="8800" i="1" dirty="0">
              <a:solidFill>
                <a:schemeClr val="accent4"/>
              </a:solidFill>
              <a:latin typeface="Elephant" panose="02020904090505020303" pitchFamily="18" charset="0"/>
              <a:ea typeface="+mn-ea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  <p:bldP spid="3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2"/>
          <p:cNvSpPr>
            <a:spLocks noChangeArrowheads="1"/>
          </p:cNvSpPr>
          <p:nvPr/>
        </p:nvSpPr>
        <p:spPr bwMode="auto">
          <a:xfrm>
            <a:off x="0" y="692150"/>
            <a:ext cx="12192000" cy="73025"/>
          </a:xfrm>
          <a:prstGeom prst="rect">
            <a:avLst/>
          </a:prstGeom>
          <a:solidFill>
            <a:srgbClr val="A6A6A6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燕尾形 2"/>
          <p:cNvSpPr>
            <a:spLocks noChangeArrowheads="1"/>
          </p:cNvSpPr>
          <p:nvPr/>
        </p:nvSpPr>
        <p:spPr bwMode="auto">
          <a:xfrm>
            <a:off x="4646930" y="167640"/>
            <a:ext cx="2640330" cy="431800"/>
          </a:xfrm>
          <a:prstGeom prst="chevron">
            <a:avLst>
              <a:gd name="adj" fmla="val 22989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8746490" y="168593"/>
            <a:ext cx="171513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altLang="zh-CN" sz="2800" b="1">
                <a:latin typeface="Impact" panose="020B0806030902050204" pitchFamily="34" charset="0"/>
                <a:ea typeface="微软雅黑" panose="020B0503020204020204" pitchFamily="34" charset="-122"/>
              </a:rPr>
              <a:t>03  总结</a:t>
            </a:r>
            <a:endParaRPr lang="en-US" altLang="zh-CN" sz="2800" b="1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212850" y="169863"/>
            <a:ext cx="286956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  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925060" y="168593"/>
            <a:ext cx="344868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p>
            <a:pPr algn="l"/>
            <a:r>
              <a:rPr lang="en-US" altLang="zh-CN" sz="28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   内容讲授</a:t>
            </a:r>
            <a:endParaRPr lang="en-US" altLang="zh-CN" sz="2800" b="1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6765722" y="1015585"/>
            <a:ext cx="850795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5" name="Rectangle 3"/>
          <p:cNvSpPr>
            <a:spLocks noGrp="1"/>
          </p:cNvSpPr>
          <p:nvPr/>
        </p:nvSpPr>
        <p:spPr>
          <a:xfrm>
            <a:off x="3415665" y="929005"/>
            <a:ext cx="7802245" cy="505269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p>
            <a:pPr marL="342900" indent="-34290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rgbClr val="0033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ko-KR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关于管理系统的理解：</a:t>
            </a:r>
            <a:r>
              <a:rPr lang="ko-KR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(1)管理系统是由若干要素构成的，这些要素可以看作是管理系统的子系统；而且这些要素之间是相互联系、相互作用的。(2)管理系统是一个层次结构。其内部划分成若干子系统，并组成有序结构；而对外，任何管理系统又成为更大社会管理系统的子系统。(3)管理系统是整体的，发挥着整体功能，即其存在的价值在于其管理功效的大小。而任何一个子系统都必须是为实现管理的整体功能和目标服务的。</a:t>
            </a:r>
            <a:endParaRPr lang="ko-KR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A000220150318G00PPIC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12850" y="1095375"/>
            <a:ext cx="1925955" cy="4540885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  <p:bldP spid="3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2"/>
          <p:cNvSpPr>
            <a:spLocks noChangeArrowheads="1"/>
          </p:cNvSpPr>
          <p:nvPr/>
        </p:nvSpPr>
        <p:spPr bwMode="auto">
          <a:xfrm>
            <a:off x="0" y="692150"/>
            <a:ext cx="12192000" cy="73025"/>
          </a:xfrm>
          <a:prstGeom prst="rect">
            <a:avLst/>
          </a:prstGeom>
          <a:solidFill>
            <a:srgbClr val="A6A6A6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燕尾形 2"/>
          <p:cNvSpPr>
            <a:spLocks noChangeArrowheads="1"/>
          </p:cNvSpPr>
          <p:nvPr/>
        </p:nvSpPr>
        <p:spPr bwMode="auto">
          <a:xfrm>
            <a:off x="8182610" y="167640"/>
            <a:ext cx="2640330" cy="431800"/>
          </a:xfrm>
          <a:prstGeom prst="chevron">
            <a:avLst>
              <a:gd name="adj" fmla="val 22989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8746490" y="168593"/>
            <a:ext cx="171513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altLang="zh-CN" sz="28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  总结</a:t>
            </a:r>
            <a:endParaRPr lang="en-US" altLang="zh-CN" sz="2800" b="1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212850" y="169863"/>
            <a:ext cx="286956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  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925060" y="168593"/>
            <a:ext cx="344868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p>
            <a:pPr algn="l"/>
            <a:r>
              <a:rPr lang="en-US" altLang="zh-CN" sz="2800" b="1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   内容讲授</a:t>
            </a:r>
            <a:endParaRPr lang="en-US" altLang="zh-CN" sz="2800" b="1">
              <a:solidFill>
                <a:schemeClr val="tx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88922" y="1122845"/>
            <a:ext cx="2088232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明 年 工 作 计 划</a:t>
            </a:r>
            <a:endParaRPr lang="zh-CN" altLang="en-US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295" y="2891790"/>
            <a:ext cx="1678940" cy="2879725"/>
          </a:xfrm>
          <a:prstGeom prst="rect">
            <a:avLst/>
          </a:prstGeom>
        </p:spPr>
      </p:pic>
      <p:grpSp>
        <p:nvGrpSpPr>
          <p:cNvPr id="34817" name="Group 23"/>
          <p:cNvGrpSpPr>
            <a:grpSpLocks noChangeAspect="1"/>
          </p:cNvGrpSpPr>
          <p:nvPr/>
        </p:nvGrpSpPr>
        <p:grpSpPr>
          <a:xfrm>
            <a:off x="3188970" y="1242060"/>
            <a:ext cx="6390640" cy="4528820"/>
            <a:chOff x="2254" y="1279"/>
            <a:chExt cx="8280" cy="4056"/>
          </a:xfrm>
        </p:grpSpPr>
        <p:sp>
          <p:nvSpPr>
            <p:cNvPr id="34818" name="AutoShape 24"/>
            <p:cNvSpPr>
              <a:spLocks noChangeAspect="1"/>
            </p:cNvSpPr>
            <p:nvPr/>
          </p:nvSpPr>
          <p:spPr>
            <a:xfrm>
              <a:off x="2254" y="1279"/>
              <a:ext cx="8280" cy="405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4819" name="Text Box 25"/>
            <p:cNvSpPr txBox="1"/>
            <p:nvPr/>
          </p:nvSpPr>
          <p:spPr>
            <a:xfrm>
              <a:off x="5014" y="1721"/>
              <a:ext cx="1781" cy="407"/>
            </a:xfrm>
            <a:prstGeom prst="rect">
              <a:avLst/>
            </a:prstGeom>
            <a:solidFill>
              <a:srgbClr val="CCECFF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r>
                <a:rPr lang="zh-CN" altLang="en-US" sz="2000" dirty="0">
                  <a:latin typeface="Times New Roman" panose="02020603050405020304" pitchFamily="18" charset="0"/>
                  <a:ea typeface="黑体" panose="02010609060101010101" charset="-122"/>
                </a:rPr>
                <a:t>管理环境</a:t>
              </a:r>
              <a:endParaRPr lang="zh-CN" altLang="en-US" sz="2000" dirty="0"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  <p:sp>
          <p:nvSpPr>
            <p:cNvPr id="34820" name="Text Box 26"/>
            <p:cNvSpPr txBox="1"/>
            <p:nvPr/>
          </p:nvSpPr>
          <p:spPr>
            <a:xfrm>
              <a:off x="5123" y="2888"/>
              <a:ext cx="1794" cy="379"/>
            </a:xfrm>
            <a:prstGeom prst="rect">
              <a:avLst/>
            </a:prstGeom>
            <a:solidFill>
              <a:srgbClr val="CCECFF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r>
                <a:rPr lang="zh-CN" altLang="en-US" sz="2000" dirty="0">
                  <a:latin typeface="Times New Roman" panose="02020603050405020304" pitchFamily="18" charset="0"/>
                  <a:ea typeface="黑体" panose="02010609060101010101" charset="-122"/>
                </a:rPr>
                <a:t>管理媒介</a:t>
              </a:r>
              <a:endParaRPr lang="zh-CN" altLang="en-US" sz="2000" dirty="0"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  <p:sp>
          <p:nvSpPr>
            <p:cNvPr id="34821" name="Text Box 27"/>
            <p:cNvSpPr txBox="1"/>
            <p:nvPr/>
          </p:nvSpPr>
          <p:spPr>
            <a:xfrm>
              <a:off x="2254" y="2888"/>
              <a:ext cx="1558" cy="467"/>
            </a:xfrm>
            <a:prstGeom prst="rect">
              <a:avLst/>
            </a:prstGeom>
            <a:solidFill>
              <a:srgbClr val="CCECFF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r>
                <a:rPr lang="zh-CN" altLang="en-US" sz="2000" dirty="0">
                  <a:latin typeface="Times New Roman" panose="02020603050405020304" pitchFamily="18" charset="0"/>
                  <a:ea typeface="黑体" panose="02010609060101010101" charset="-122"/>
                </a:rPr>
                <a:t>管理主体</a:t>
              </a:r>
              <a:endParaRPr lang="zh-CN" altLang="en-US" sz="2000" dirty="0"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  <p:sp>
          <p:nvSpPr>
            <p:cNvPr id="34822" name="Text Box 28"/>
            <p:cNvSpPr txBox="1"/>
            <p:nvPr/>
          </p:nvSpPr>
          <p:spPr>
            <a:xfrm>
              <a:off x="8053" y="2788"/>
              <a:ext cx="1736" cy="467"/>
            </a:xfrm>
            <a:prstGeom prst="rect">
              <a:avLst/>
            </a:prstGeom>
            <a:solidFill>
              <a:srgbClr val="CCECFF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r>
                <a:rPr lang="zh-CN" altLang="en-US" sz="2000" dirty="0">
                  <a:latin typeface="Times New Roman" panose="02020603050405020304" pitchFamily="18" charset="0"/>
                  <a:ea typeface="黑体" panose="02010609060101010101" charset="-122"/>
                </a:rPr>
                <a:t>管理对象</a:t>
              </a:r>
              <a:endParaRPr lang="zh-CN" altLang="en-US" sz="2000" dirty="0"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  <p:sp>
          <p:nvSpPr>
            <p:cNvPr id="34823" name="Text Box 29"/>
            <p:cNvSpPr txBox="1"/>
            <p:nvPr/>
          </p:nvSpPr>
          <p:spPr>
            <a:xfrm>
              <a:off x="5122" y="3980"/>
              <a:ext cx="1631" cy="467"/>
            </a:xfrm>
            <a:prstGeom prst="rect">
              <a:avLst/>
            </a:prstGeom>
            <a:solidFill>
              <a:srgbClr val="CCECFF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r>
                <a:rPr lang="zh-CN" altLang="en-US" sz="2000" dirty="0">
                  <a:latin typeface="Times New Roman" panose="02020603050405020304" pitchFamily="18" charset="0"/>
                  <a:ea typeface="黑体" panose="02010609060101010101" charset="-122"/>
                </a:rPr>
                <a:t>管理目标</a:t>
              </a:r>
              <a:endParaRPr lang="zh-CN" altLang="en-US" sz="2000" dirty="0"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  <p:sp>
          <p:nvSpPr>
            <p:cNvPr id="34824" name="Line 30"/>
            <p:cNvSpPr/>
            <p:nvPr/>
          </p:nvSpPr>
          <p:spPr>
            <a:xfrm>
              <a:off x="3934" y="3043"/>
              <a:ext cx="1080" cy="1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25" name="AutoShape 31"/>
            <p:cNvSpPr/>
            <p:nvPr/>
          </p:nvSpPr>
          <p:spPr>
            <a:xfrm>
              <a:off x="5585" y="2328"/>
              <a:ext cx="360" cy="31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CEC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anchor="t"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4826" name="AutoShape 32"/>
            <p:cNvSpPr/>
            <p:nvPr/>
          </p:nvSpPr>
          <p:spPr>
            <a:xfrm>
              <a:off x="5854" y="3356"/>
              <a:ext cx="360" cy="31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CEC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anchor="t"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4827" name="Text Box 33"/>
            <p:cNvSpPr txBox="1"/>
            <p:nvPr/>
          </p:nvSpPr>
          <p:spPr>
            <a:xfrm>
              <a:off x="5480" y="2221"/>
              <a:ext cx="1080" cy="52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8000" rIns="18000" anchor="t"/>
            <a:p>
              <a:pPr algn="ctr"/>
              <a:r>
                <a:rPr lang="zh-CN" altLang="en-US" sz="2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影       响</a:t>
              </a:r>
              <a:endPara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4828" name="Text Box 34"/>
            <p:cNvSpPr txBox="1"/>
            <p:nvPr/>
          </p:nvSpPr>
          <p:spPr>
            <a:xfrm>
              <a:off x="5314" y="3356"/>
              <a:ext cx="1080" cy="3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8000" tIns="10800" rIns="18000" bIns="10800" anchor="t"/>
            <a:p>
              <a:pPr algn="ctr"/>
              <a:r>
                <a:rPr lang="zh-CN" altLang="en-US" sz="2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实       现</a:t>
              </a:r>
              <a:endPara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4829" name="Text Box 35"/>
            <p:cNvSpPr txBox="1"/>
            <p:nvPr/>
          </p:nvSpPr>
          <p:spPr>
            <a:xfrm>
              <a:off x="4774" y="4760"/>
              <a:ext cx="2880" cy="3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8000" tIns="10800" rIns="18000" bIns="10800" anchor="t"/>
            <a:p>
              <a:pPr algn="ctr"/>
              <a:endPara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4830" name="Line 36"/>
            <p:cNvSpPr/>
            <p:nvPr/>
          </p:nvSpPr>
          <p:spPr>
            <a:xfrm>
              <a:off x="6918" y="3021"/>
              <a:ext cx="1080" cy="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34831" name="Text Box 37"/>
            <p:cNvSpPr txBox="1"/>
            <p:nvPr/>
          </p:nvSpPr>
          <p:spPr>
            <a:xfrm>
              <a:off x="6917" y="2652"/>
              <a:ext cx="1080" cy="3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8000" tIns="10800" rIns="18000" bIns="10800" anchor="t"/>
            <a:p>
              <a:pPr algn="ctr"/>
              <a:r>
                <a:rPr lang="zh-CN" altLang="en-US" sz="2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作用</a:t>
              </a:r>
              <a:endPara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4832" name="Line 38"/>
            <p:cNvSpPr/>
            <p:nvPr/>
          </p:nvSpPr>
          <p:spPr>
            <a:xfrm>
              <a:off x="6917" y="3198"/>
              <a:ext cx="10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34833" name="Line 39"/>
            <p:cNvSpPr/>
            <p:nvPr/>
          </p:nvSpPr>
          <p:spPr>
            <a:xfrm flipH="1">
              <a:off x="3934" y="3198"/>
              <a:ext cx="1080" cy="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lgDash"/>
              <a:round/>
              <a:headEnd type="none" w="med" len="med"/>
              <a:tailEnd type="triangle" w="med" len="med"/>
            </a:ln>
          </p:spPr>
        </p:sp>
        <p:sp>
          <p:nvSpPr>
            <p:cNvPr id="76840" name="Text Box 40"/>
            <p:cNvSpPr txBox="1">
              <a:spLocks noChangeArrowheads="1"/>
            </p:cNvSpPr>
            <p:nvPr/>
          </p:nvSpPr>
          <p:spPr bwMode="auto">
            <a:xfrm>
              <a:off x="4043" y="3199"/>
              <a:ext cx="1080" cy="3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8000" tIns="10800" rIns="18000" bIns="10800"/>
            <a:p>
              <a:pPr marR="0" algn="ctr" defTabSz="914400">
                <a:buClrTx/>
                <a:buSzTx/>
                <a:buFontTx/>
                <a:buNone/>
                <a:defRPr/>
              </a:pPr>
              <a:r>
                <a:rPr kumimoji="1" lang="zh-CN" altLang="en-US" sz="2000" kern="1200" cap="none" spc="0" normalizeH="0" baseline="0" noProof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  <a:sym typeface="+mn-ea"/>
                </a:rPr>
                <a:t>反馈</a:t>
              </a:r>
              <a:endParaRPr kumimoji="1" lang="zh-CN" altLang="en-US" sz="4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 rot="16200000" flipV="1">
            <a:off x="6270578" y="-267172"/>
            <a:ext cx="69850" cy="6742113"/>
          </a:xfrm>
          <a:prstGeom prst="rect">
            <a:avLst/>
          </a:prstGeom>
          <a:solidFill>
            <a:srgbClr val="808080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en-US" altLang="zh-CN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124" name="文本框 52"/>
          <p:cNvSpPr txBox="1">
            <a:spLocks noChangeArrowheads="1"/>
          </p:cNvSpPr>
          <p:nvPr/>
        </p:nvSpPr>
        <p:spPr bwMode="auto">
          <a:xfrm>
            <a:off x="4039684" y="1974324"/>
            <a:ext cx="445938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latin typeface="Britannic Bold" pitchFamily="34" charset="0"/>
                <a:ea typeface="微软雅黑" panose="020B0503020204020204" pitchFamily="34" charset="-122"/>
              </a:rPr>
              <a:t>谢谢观看</a:t>
            </a:r>
            <a:endParaRPr lang="zh-CN" altLang="en-US" sz="6000" b="1" dirty="0">
              <a:latin typeface="Britannic Bold" pitchFamily="34" charset="0"/>
              <a:ea typeface="微软雅黑" panose="020B0503020204020204" pitchFamily="34" charset="-122"/>
            </a:endParaRP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5529533" y="3229899"/>
            <a:ext cx="145288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ea typeface="微软雅黑" panose="020B0503020204020204" pitchFamily="34" charset="-122"/>
              </a:rPr>
              <a:t>管理学基础</a:t>
            </a:r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1" y="4581158"/>
            <a:ext cx="2623932" cy="23905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924" y="4467487"/>
            <a:ext cx="2692400" cy="23905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4602975"/>
            <a:ext cx="1332740" cy="2390514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99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/>
      <p:bldP spid="5124" grpId="0"/>
      <p:bldP spid="5125" grpId="0"/>
    </p:bldLst>
  </p:timing>
</p:sld>
</file>

<file path=ppt/tags/tag1.xml><?xml version="1.0" encoding="utf-8"?>
<p:tagLst xmlns:p="http://schemas.openxmlformats.org/presentationml/2006/main">
  <p:tag name="MH" val="20170330185453"/>
  <p:tag name="MH_LIBRARY" val="GRAPHIC"/>
  <p:tag name="MH_TYPE" val="Other"/>
  <p:tag name="MH_ORDER" val="1"/>
</p:tagLst>
</file>

<file path=ppt/tags/tag10.xml><?xml version="1.0" encoding="utf-8"?>
<p:tagLst xmlns:p="http://schemas.openxmlformats.org/presentationml/2006/main">
  <p:tag name="MH" val="20170419152905"/>
  <p:tag name="MH_LIBRARY" val="GRAPHIC"/>
  <p:tag name="MH_TYPE" val="Other"/>
  <p:tag name="MH_ORDER" val="2"/>
</p:tagLst>
</file>

<file path=ppt/tags/tag11.xml><?xml version="1.0" encoding="utf-8"?>
<p:tagLst xmlns:p="http://schemas.openxmlformats.org/presentationml/2006/main">
  <p:tag name="MH" val="20170419152905"/>
  <p:tag name="MH_LIBRARY" val="GRAPHIC"/>
  <p:tag name="MH_TYPE" val="SubTitle"/>
  <p:tag name="MH_ORDER" val="3"/>
</p:tagLst>
</file>

<file path=ppt/tags/tag12.xml><?xml version="1.0" encoding="utf-8"?>
<p:tagLst xmlns:p="http://schemas.openxmlformats.org/presentationml/2006/main">
  <p:tag name="MH" val="20170419152905"/>
  <p:tag name="MH_LIBRARY" val="GRAPHIC"/>
  <p:tag name="MH_TYPE" val="Other"/>
  <p:tag name="MH_ORDER" val="3"/>
</p:tagLst>
</file>

<file path=ppt/tags/tag13.xml><?xml version="1.0" encoding="utf-8"?>
<p:tagLst xmlns:p="http://schemas.openxmlformats.org/presentationml/2006/main">
  <p:tag name="MH" val="20170419152905"/>
  <p:tag name="MH_LIBRARY" val="GRAPHIC"/>
  <p:tag name="MH_TYPE" val="SubTitle"/>
  <p:tag name="MH_ORDER" val="4"/>
</p:tagLst>
</file>

<file path=ppt/tags/tag14.xml><?xml version="1.0" encoding="utf-8"?>
<p:tagLst xmlns:p="http://schemas.openxmlformats.org/presentationml/2006/main">
  <p:tag name="MH" val="20170419152905"/>
  <p:tag name="MH_LIBRARY" val="GRAPHIC"/>
  <p:tag name="MH_TYPE" val="Other"/>
  <p:tag name="MH_ORDER" val="4"/>
</p:tagLst>
</file>

<file path=ppt/tags/tag15.xml><?xml version="1.0" encoding="utf-8"?>
<p:tagLst xmlns:p="http://schemas.openxmlformats.org/presentationml/2006/main">
  <p:tag name="MH" val="20170419152905"/>
  <p:tag name="MH_LIBRARY" val="GRAPHIC"/>
  <p:tag name="MH_TYPE" val="SubTitle"/>
  <p:tag name="MH_ORDER" val="4"/>
</p:tagLst>
</file>

<file path=ppt/tags/tag16.xml><?xml version="1.0" encoding="utf-8"?>
<p:tagLst xmlns:p="http://schemas.openxmlformats.org/presentationml/2006/main">
  <p:tag name="MH" val="20170419152905"/>
  <p:tag name="MH_LIBRARY" val="GRAPHIC"/>
  <p:tag name="MH_TYPE" val="Other"/>
  <p:tag name="MH_ORDER" val="4"/>
</p:tagLst>
</file>

<file path=ppt/tags/tag17.xml><?xml version="1.0" encoding="utf-8"?>
<p:tagLst xmlns:p="http://schemas.openxmlformats.org/presentationml/2006/main">
  <p:tag name="TIMING" val="|0.7|1|0.6|0.6"/>
</p:tagLst>
</file>

<file path=ppt/tags/tag2.xml><?xml version="1.0" encoding="utf-8"?>
<p:tagLst xmlns:p="http://schemas.openxmlformats.org/presentationml/2006/main">
  <p:tag name="MH" val="20170330185453"/>
  <p:tag name="MH_LIBRARY" val="GRAPHIC"/>
  <p:tag name="MH_TYPE" val="Other"/>
  <p:tag name="MH_ORDER" val="2"/>
</p:tagLst>
</file>

<file path=ppt/tags/tag3.xml><?xml version="1.0" encoding="utf-8"?>
<p:tagLst xmlns:p="http://schemas.openxmlformats.org/presentationml/2006/main">
  <p:tag name="MH" val="20170330185453"/>
  <p:tag name="MH_LIBRARY" val="GRAPHIC"/>
  <p:tag name="MH_TYPE" val="Other"/>
  <p:tag name="MH_ORDER" val="3"/>
</p:tagLst>
</file>

<file path=ppt/tags/tag4.xml><?xml version="1.0" encoding="utf-8"?>
<p:tagLst xmlns:p="http://schemas.openxmlformats.org/presentationml/2006/main">
  <p:tag name="MH" val="20170416201742"/>
  <p:tag name="MH_LIBRARY" val="GRAPHIC"/>
  <p:tag name="MH_TYPE" val="Other"/>
  <p:tag name="MH_ORDER" val="5"/>
</p:tagLst>
</file>

<file path=ppt/tags/tag5.xml><?xml version="1.0" encoding="utf-8"?>
<p:tagLst xmlns:p="http://schemas.openxmlformats.org/presentationml/2006/main">
  <p:tag name="MH" val="20170416201742"/>
  <p:tag name="MH_LIBRARY" val="GRAPHIC"/>
  <p:tag name="MH_TYPE" val="Other"/>
  <p:tag name="MH_ORDER" val="7"/>
</p:tagLst>
</file>

<file path=ppt/tags/tag6.xml><?xml version="1.0" encoding="utf-8"?>
<p:tagLst xmlns:p="http://schemas.openxmlformats.org/presentationml/2006/main">
  <p:tag name="MH" val="20170416201742"/>
  <p:tag name="MH_LIBRARY" val="GRAPHIC"/>
  <p:tag name="MH_TYPE" val="Other"/>
  <p:tag name="MH_ORDER" val="9"/>
</p:tagLst>
</file>

<file path=ppt/tags/tag7.xml><?xml version="1.0" encoding="utf-8"?>
<p:tagLst xmlns:p="http://schemas.openxmlformats.org/presentationml/2006/main">
  <p:tag name="MH" val="20170419152905"/>
  <p:tag name="MH_LIBRARY" val="GRAPHIC"/>
  <p:tag name="MH_TYPE" val="SubTitle"/>
  <p:tag name="MH_ORDER" val="1"/>
</p:tagLst>
</file>

<file path=ppt/tags/tag8.xml><?xml version="1.0" encoding="utf-8"?>
<p:tagLst xmlns:p="http://schemas.openxmlformats.org/presentationml/2006/main">
  <p:tag name="MH" val="20170419152905"/>
  <p:tag name="MH_LIBRARY" val="GRAPHIC"/>
  <p:tag name="MH_TYPE" val="Other"/>
  <p:tag name="MH_ORDER" val="1"/>
</p:tagLst>
</file>

<file path=ppt/tags/tag9.xml><?xml version="1.0" encoding="utf-8"?>
<p:tagLst xmlns:p="http://schemas.openxmlformats.org/presentationml/2006/main">
  <p:tag name="MH" val="20170419152905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主题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665</Words>
  <Application>WPS 演示</Application>
  <PresentationFormat>自定义</PresentationFormat>
  <Paragraphs>125</Paragraphs>
  <Slides>7</Slides>
  <Notes>40</Notes>
  <HiddenSlides>0</HiddenSlides>
  <MMClips>1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8" baseType="lpstr">
      <vt:lpstr>Arial</vt:lpstr>
      <vt:lpstr>宋体</vt:lpstr>
      <vt:lpstr>Wingdings</vt:lpstr>
      <vt:lpstr>Calibri</vt:lpstr>
      <vt:lpstr>方正正大黑简体</vt:lpstr>
      <vt:lpstr>方正兰亭大黑_GBK</vt:lpstr>
      <vt:lpstr>微软雅黑</vt:lpstr>
      <vt:lpstr>Impact</vt:lpstr>
      <vt:lpstr>华文楷体</vt:lpstr>
      <vt:lpstr>黑体</vt:lpstr>
      <vt:lpstr>Britannic Bold</vt:lpstr>
      <vt:lpstr>Arial Unicode MS</vt:lpstr>
      <vt:lpstr>Segoe Print</vt:lpstr>
      <vt:lpstr>楷体_GB2312</vt:lpstr>
      <vt:lpstr>新宋体</vt:lpstr>
      <vt:lpstr>楷体</vt:lpstr>
      <vt:lpstr>Elephant</vt:lpstr>
      <vt:lpstr>Aharoni</vt:lpstr>
      <vt:lpstr>叶根友毛笔行书2.0版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hl81829782</Company>
  <LinksUpToDate>false</LinksUpToDate>
  <SharedDoc>false</SharedDoc>
  <HyperlinksChanged>false</HyperlinksChanged>
  <AppVersion>14.0000</AppVersion>
  <Manager>hl81829782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</dc:title>
  <dc:creator/>
  <cp:lastModifiedBy>燕尾蝶</cp:lastModifiedBy>
  <cp:revision>1892</cp:revision>
  <dcterms:created xsi:type="dcterms:W3CDTF">2016-01-13T14:39:00Z</dcterms:created>
  <dcterms:modified xsi:type="dcterms:W3CDTF">2017-11-18T06:52:29Z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