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360" r:id="rId3"/>
    <p:sldId id="307" r:id="rId5"/>
    <p:sldId id="431" r:id="rId6"/>
    <p:sldId id="437" r:id="rId7"/>
    <p:sldId id="438" r:id="rId8"/>
    <p:sldId id="439" r:id="rId9"/>
    <p:sldId id="433" r:id="rId10"/>
    <p:sldId id="422" r:id="rId11"/>
    <p:sldId id="424" r:id="rId12"/>
    <p:sldId id="418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8CE"/>
    <a:srgbClr val="FFFFFF"/>
    <a:srgbClr val="FF8500"/>
    <a:srgbClr val="CD1F06"/>
    <a:srgbClr val="CB1003"/>
    <a:srgbClr val="A50021"/>
    <a:srgbClr val="08489B"/>
    <a:srgbClr val="054682"/>
    <a:srgbClr val="084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3" autoAdjust="0"/>
    <p:restoredTop sz="94660"/>
  </p:normalViewPr>
  <p:slideViewPr>
    <p:cSldViewPr>
      <p:cViewPr>
        <p:scale>
          <a:sx n="66" d="100"/>
          <a:sy n="66" d="100"/>
        </p:scale>
        <p:origin x="-1277" y="-538"/>
      </p:cViewPr>
      <p:guideLst>
        <p:guide orient="horz" pos="205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7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4DFFCEE-9117-4569-827D-343A93DDD2D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B9CFCD2-35DB-4E6F-9B70-D2EE67D0E5A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D532F7-9EE9-4116-8F06-B3E96FF78C3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69CC9D-01D8-4B68-87F0-663CB8538CB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2"/>
          <p:cNvPicPr>
            <a:picLocks noChangeAspect="1"/>
          </p:cNvPicPr>
          <p:nvPr userDrawn="1"/>
        </p:nvPicPr>
        <p:blipFill>
          <a:blip r:embed="rId2">
            <a:lum bright="6000"/>
          </a:blip>
          <a:srcRect t="86078"/>
          <a:stretch>
            <a:fillRect/>
          </a:stretch>
        </p:blipFill>
        <p:spPr bwMode="auto">
          <a:xfrm>
            <a:off x="0" y="6092825"/>
            <a:ext cx="12190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"/>
          <p:cNvSpPr>
            <a:spLocks noChangeArrowheads="1"/>
          </p:cNvSpPr>
          <p:nvPr/>
        </p:nvSpPr>
        <p:spPr bwMode="auto">
          <a:xfrm>
            <a:off x="1539875" y="976313"/>
            <a:ext cx="2141538" cy="741362"/>
          </a:xfrm>
          <a:prstGeom prst="rect">
            <a:avLst/>
          </a:prstGeom>
          <a:solidFill>
            <a:srgbClr val="0848AF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69" name="Picture 23" descr="1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09750"/>
            <a:ext cx="69215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矩形 1"/>
          <p:cNvSpPr>
            <a:spLocks noChangeArrowheads="1"/>
          </p:cNvSpPr>
          <p:nvPr/>
        </p:nvSpPr>
        <p:spPr bwMode="auto">
          <a:xfrm>
            <a:off x="6527799" y="944222"/>
            <a:ext cx="5178425" cy="5026025"/>
          </a:xfrm>
          <a:prstGeom prst="rect">
            <a:avLst/>
          </a:prstGeom>
          <a:solidFill>
            <a:srgbClr val="0848AF"/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7" name="文本框 7"/>
          <p:cNvSpPr txBox="1">
            <a:spLocks noChangeArrowheads="1"/>
          </p:cNvSpPr>
          <p:nvPr/>
        </p:nvSpPr>
        <p:spPr bwMode="auto">
          <a:xfrm>
            <a:off x="1391920" y="993140"/>
            <a:ext cx="22898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4000" dirty="0" smtClean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知识点位置</a:t>
            </a:r>
            <a:endParaRPr lang="zh-CN" altLang="en-US" sz="2800" dirty="0" smtClean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6398" name="Rectangle 31"/>
          <p:cNvSpPr>
            <a:spLocks noChangeArrowheads="1"/>
          </p:cNvSpPr>
          <p:nvPr/>
        </p:nvSpPr>
        <p:spPr bwMode="auto">
          <a:xfrm>
            <a:off x="6958294" y="1703288"/>
            <a:ext cx="2680970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000" dirty="0" smtClean="0">
                <a:solidFill>
                  <a:schemeClr val="bg1"/>
                </a:solidFill>
                <a:ea typeface="方正兰亭大黑_GBK" pitchFamily="2" charset="-122"/>
              </a:rPr>
              <a:t>任务</a:t>
            </a:r>
            <a:r>
              <a:rPr lang="en-US" altLang="zh-CN" sz="3000" dirty="0" smtClean="0">
                <a:solidFill>
                  <a:schemeClr val="bg1"/>
                </a:solidFill>
                <a:ea typeface="方正兰亭大黑_GBK" pitchFamily="2" charset="-122"/>
              </a:rPr>
              <a:t>1</a:t>
            </a:r>
            <a:r>
              <a:rPr lang="zh-CN" altLang="en-US" sz="3000" dirty="0" smtClean="0">
                <a:solidFill>
                  <a:schemeClr val="bg1"/>
                </a:solidFill>
                <a:ea typeface="方正兰亭大黑_GBK" pitchFamily="2" charset="-122"/>
              </a:rPr>
              <a:t>走进管理</a:t>
            </a:r>
            <a:endParaRPr lang="zh-CN" altLang="en-US" sz="3000" dirty="0" smtClean="0">
              <a:solidFill>
                <a:schemeClr val="bg1"/>
              </a:solidFill>
              <a:ea typeface="方正兰亭大黑_GBK" pitchFamily="2" charset="-122"/>
            </a:endParaRPr>
          </a:p>
        </p:txBody>
      </p:sp>
      <p:sp>
        <p:nvSpPr>
          <p:cNvPr id="68625" name="Rectangle 201"/>
          <p:cNvSpPr>
            <a:spLocks noChangeArrowheads="1"/>
          </p:cNvSpPr>
          <p:nvPr/>
        </p:nvSpPr>
        <p:spPr bwMode="auto">
          <a:xfrm>
            <a:off x="6948488" y="2486025"/>
            <a:ext cx="3044825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68626" name="Rectangle 203"/>
          <p:cNvSpPr>
            <a:spLocks noChangeArrowheads="1"/>
          </p:cNvSpPr>
          <p:nvPr/>
        </p:nvSpPr>
        <p:spPr bwMode="auto">
          <a:xfrm>
            <a:off x="7405688" y="2486025"/>
            <a:ext cx="3051175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68627" name="Rectangle 12"/>
          <p:cNvSpPr>
            <a:spLocks noChangeArrowheads="1"/>
          </p:cNvSpPr>
          <p:nvPr/>
        </p:nvSpPr>
        <p:spPr bwMode="auto">
          <a:xfrm>
            <a:off x="7862888" y="2486025"/>
            <a:ext cx="3436937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7180" name="燕尾形 9"/>
          <p:cNvSpPr>
            <a:spLocks noChangeArrowheads="1"/>
          </p:cNvSpPr>
          <p:nvPr/>
        </p:nvSpPr>
        <p:spPr bwMode="auto">
          <a:xfrm>
            <a:off x="62388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1" name="燕尾形 9"/>
          <p:cNvSpPr>
            <a:spLocks noChangeArrowheads="1"/>
          </p:cNvSpPr>
          <p:nvPr/>
        </p:nvSpPr>
        <p:spPr bwMode="auto">
          <a:xfrm>
            <a:off x="101758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2" name="燕尾形 9"/>
          <p:cNvSpPr>
            <a:spLocks noChangeArrowheads="1"/>
          </p:cNvSpPr>
          <p:nvPr/>
        </p:nvSpPr>
        <p:spPr bwMode="auto">
          <a:xfrm rot="10800000">
            <a:off x="375443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3" name="燕尾形 9"/>
          <p:cNvSpPr>
            <a:spLocks noChangeArrowheads="1"/>
          </p:cNvSpPr>
          <p:nvPr/>
        </p:nvSpPr>
        <p:spPr bwMode="auto">
          <a:xfrm rot="10800000">
            <a:off x="4114800" y="996950"/>
            <a:ext cx="474663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22" name="椭圆 80"/>
          <p:cNvSpPr>
            <a:spLocks noChangeArrowheads="1"/>
          </p:cNvSpPr>
          <p:nvPr/>
        </p:nvSpPr>
        <p:spPr bwMode="auto">
          <a:xfrm>
            <a:off x="1726565" y="2485708"/>
            <a:ext cx="3160713" cy="3160712"/>
          </a:xfrm>
          <a:prstGeom prst="ellipse">
            <a:avLst/>
          </a:prstGeom>
          <a:solidFill>
            <a:srgbClr val="0848AF"/>
          </a:solidFill>
          <a:ln w="12700" algn="ctr">
            <a:solidFill>
              <a:schemeClr val="bg1"/>
            </a:solidFill>
            <a:miter lim="800000"/>
          </a:ln>
        </p:spPr>
        <p:txBody>
          <a:bodyPr anchor="ctr"/>
          <a:p>
            <a:pPr algn="ctr" defTabSz="912495"/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2495"/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管理认知</a:t>
            </a:r>
            <a:endParaRPr lang="zh-CN" altLang="en-US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32" name="六边形 6"/>
          <p:cNvSpPr>
            <a:spLocks noChangeArrowheads="1"/>
          </p:cNvSpPr>
          <p:nvPr/>
        </p:nvSpPr>
        <p:spPr bwMode="auto">
          <a:xfrm>
            <a:off x="8173720" y="2961005"/>
            <a:ext cx="2283460" cy="1591945"/>
          </a:xfrm>
          <a:prstGeom prst="hexagon">
            <a:avLst>
              <a:gd name="adj" fmla="val 24998"/>
              <a:gd name="vf" fmla="val 115470"/>
            </a:avLst>
          </a:prstGeom>
          <a:solidFill>
            <a:schemeClr val="bg1"/>
          </a:solidFill>
          <a:ln w="25400" algn="ctr">
            <a:noFill/>
            <a:miter lim="800000"/>
          </a:ln>
        </p:spPr>
        <p:txBody>
          <a:bodyPr anchor="ctr"/>
          <a:p>
            <a:pPr algn="ctr" defTabSz="912495"/>
            <a:r>
              <a:rPr lang="zh-CN" altLang="en-US" sz="3200" b="1">
                <a:solidFill>
                  <a:schemeClr val="tx1"/>
                </a:solidFill>
                <a:ea typeface="微软雅黑" panose="020B0503020204020204" pitchFamily="34" charset="-122"/>
              </a:rPr>
              <a:t>管理者的技能</a:t>
            </a:r>
            <a:endParaRPr lang="zh-CN" altLang="en-US" sz="3200" b="1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1" grpId="0" animBg="1"/>
      <p:bldP spid="16397" grpId="0"/>
      <p:bldP spid="16398" grpId="0"/>
      <p:bldP spid="7180" grpId="0" animBg="1"/>
      <p:bldP spid="7181" grpId="0" animBg="1"/>
      <p:bldP spid="7182" grpId="0" animBg="1"/>
      <p:bldP spid="7183" grpId="0" animBg="1"/>
      <p:bldP spid="25622" grpId="0" bldLvl="0" animBg="1"/>
      <p:bldP spid="297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 rot="16200000" flipV="1">
            <a:off x="6270578" y="-267172"/>
            <a:ext cx="69850" cy="6742113"/>
          </a:xfrm>
          <a:prstGeom prst="rect">
            <a:avLst/>
          </a:prstGeom>
          <a:solidFill>
            <a:srgbClr val="808080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文本框 52"/>
          <p:cNvSpPr txBox="1">
            <a:spLocks noChangeArrowheads="1"/>
          </p:cNvSpPr>
          <p:nvPr/>
        </p:nvSpPr>
        <p:spPr bwMode="auto">
          <a:xfrm>
            <a:off x="4039684" y="1974324"/>
            <a:ext cx="445938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latin typeface="Britannic Bold" pitchFamily="34" charset="0"/>
                <a:ea typeface="微软雅黑" panose="020B0503020204020204" pitchFamily="34" charset="-122"/>
              </a:rPr>
              <a:t>谢谢观看</a:t>
            </a:r>
            <a:endParaRPr lang="zh-CN" altLang="en-US" sz="6000" b="1" dirty="0">
              <a:latin typeface="Britannic Bold" pitchFamily="34" charset="0"/>
              <a:ea typeface="微软雅黑" panose="020B0503020204020204" pitchFamily="34" charset="-122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529533" y="3229899"/>
            <a:ext cx="145288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ea typeface="微软雅黑" panose="020B0503020204020204" pitchFamily="34" charset="-122"/>
              </a:rPr>
              <a:t>管理学基础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1" y="4581158"/>
            <a:ext cx="2623932" cy="23905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24" y="4467487"/>
            <a:ext cx="2692400" cy="23905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4602975"/>
            <a:ext cx="1332740" cy="239051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99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4" grpId="0"/>
      <p:bldP spid="5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6" name="燕尾形 1"/>
          <p:cNvSpPr>
            <a:spLocks noChangeArrowheads="1"/>
          </p:cNvSpPr>
          <p:nvPr/>
        </p:nvSpPr>
        <p:spPr bwMode="auto">
          <a:xfrm>
            <a:off x="1631950" y="2527300"/>
            <a:ext cx="2447925" cy="2519363"/>
          </a:xfrm>
          <a:prstGeom prst="chevron">
            <a:avLst>
              <a:gd name="adj" fmla="val 32167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燕尾形 9"/>
          <p:cNvSpPr>
            <a:spLocks noChangeArrowheads="1"/>
          </p:cNvSpPr>
          <p:nvPr/>
        </p:nvSpPr>
        <p:spPr bwMode="auto">
          <a:xfrm>
            <a:off x="1212850" y="3030538"/>
            <a:ext cx="1006475" cy="1512887"/>
          </a:xfrm>
          <a:prstGeom prst="chevron">
            <a:avLst>
              <a:gd name="adj" fmla="val 50000"/>
            </a:avLst>
          </a:prstGeom>
          <a:solidFill>
            <a:srgbClr val="808080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1080770" y="16891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圆角矩形 19"/>
          <p:cNvSpPr>
            <a:spLocks noChangeArrowheads="1"/>
          </p:cNvSpPr>
          <p:nvPr/>
        </p:nvSpPr>
        <p:spPr bwMode="auto">
          <a:xfrm>
            <a:off x="5978208" y="1968818"/>
            <a:ext cx="5133975" cy="129698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 w="25400" algn="ctr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4" name="TextBox 6"/>
          <p:cNvSpPr txBox="1">
            <a:spLocks noChangeArrowheads="1"/>
          </p:cNvSpPr>
          <p:nvPr/>
        </p:nvSpPr>
        <p:spPr bwMode="auto">
          <a:xfrm>
            <a:off x="6309360" y="4826635"/>
            <a:ext cx="43897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掌握沟通的含义及内容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25" name="圆角矩形 19"/>
          <p:cNvSpPr>
            <a:spLocks noChangeArrowheads="1"/>
          </p:cNvSpPr>
          <p:nvPr/>
        </p:nvSpPr>
        <p:spPr bwMode="auto">
          <a:xfrm>
            <a:off x="5936933" y="4231323"/>
            <a:ext cx="5133975" cy="129698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 w="25400" algn="ctr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6575108" y="3660458"/>
            <a:ext cx="3887787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能进行有效沟通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2" name="Line 46"/>
          <p:cNvSpPr>
            <a:spLocks noChangeShapeType="1"/>
          </p:cNvSpPr>
          <p:nvPr/>
        </p:nvSpPr>
        <p:spPr bwMode="auto">
          <a:xfrm flipV="1">
            <a:off x="4093210" y="2527935"/>
            <a:ext cx="1885315" cy="1261745"/>
          </a:xfrm>
          <a:prstGeom prst="line">
            <a:avLst/>
          </a:prstGeom>
          <a:noFill/>
          <a:ln w="31750">
            <a:solidFill>
              <a:srgbClr val="3C78CE"/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3" name="Line 47"/>
          <p:cNvSpPr>
            <a:spLocks noChangeShapeType="1"/>
          </p:cNvSpPr>
          <p:nvPr/>
        </p:nvSpPr>
        <p:spPr bwMode="auto">
          <a:xfrm>
            <a:off x="4008755" y="3789680"/>
            <a:ext cx="1969135" cy="1256665"/>
          </a:xfrm>
          <a:prstGeom prst="line">
            <a:avLst/>
          </a:prstGeom>
          <a:noFill/>
          <a:ln w="31750">
            <a:solidFill>
              <a:srgbClr val="3C78CE"/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6" name="AutoShape 50"/>
          <p:cNvSpPr>
            <a:spLocks noChangeArrowheads="1"/>
          </p:cNvSpPr>
          <p:nvPr/>
        </p:nvSpPr>
        <p:spPr bwMode="auto">
          <a:xfrm>
            <a:off x="6180138" y="3855720"/>
            <a:ext cx="4676775" cy="50482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848AF"/>
          </a:solidFill>
          <a:ln w="25400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8" name="AutoShape 52"/>
          <p:cNvSpPr>
            <a:spLocks noChangeArrowheads="1"/>
          </p:cNvSpPr>
          <p:nvPr/>
        </p:nvSpPr>
        <p:spPr bwMode="auto">
          <a:xfrm>
            <a:off x="6206808" y="1687513"/>
            <a:ext cx="4676775" cy="50482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848AF"/>
          </a:solidFill>
          <a:ln w="25400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7" name="TextBox 6"/>
          <p:cNvSpPr txBox="1">
            <a:spLocks noChangeArrowheads="1"/>
          </p:cNvSpPr>
          <p:nvPr/>
        </p:nvSpPr>
        <p:spPr bwMode="auto">
          <a:xfrm>
            <a:off x="7686675" y="1621790"/>
            <a:ext cx="2188210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知识目标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38" name="TextBox 6"/>
          <p:cNvSpPr txBox="1">
            <a:spLocks noChangeArrowheads="1"/>
          </p:cNvSpPr>
          <p:nvPr/>
        </p:nvSpPr>
        <p:spPr bwMode="auto">
          <a:xfrm>
            <a:off x="2568575" y="3068638"/>
            <a:ext cx="1152525" cy="1291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tx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607935" y="3822700"/>
            <a:ext cx="2160588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能力目标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6309360" y="2387600"/>
            <a:ext cx="43897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掌握管理者技能的内容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350635" y="4360545"/>
            <a:ext cx="438975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初步培养应用现代理念和理论分析与处理实际管理问题的能力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3315" grpId="0" animBg="1"/>
      <p:bldP spid="11268" grpId="0" bldLvl="0" animBg="1"/>
      <p:bldP spid="13323" grpId="0" bldLvl="0" animBg="1"/>
      <p:bldP spid="13324" grpId="0"/>
      <p:bldP spid="13325" grpId="0" bldLvl="0" animBg="1"/>
      <p:bldP spid="13326" grpId="0"/>
      <p:bldP spid="11282" grpId="0" bldLvl="0" animBg="1"/>
      <p:bldP spid="11283" grpId="0" bldLvl="0" animBg="1"/>
      <p:bldP spid="11286" grpId="0" bldLvl="0" animBg="1"/>
      <p:bldP spid="11288" grpId="0" bldLvl="0" animBg="1"/>
      <p:bldP spid="13337" grpId="0"/>
      <p:bldP spid="13338" grpId="0"/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 descr="A000220150318T21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4605" y="1282065"/>
            <a:ext cx="2756535" cy="4704080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497205" y="1687195"/>
            <a:ext cx="8407400" cy="527939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CN" altLang="en-US" sz="2400" b="1" kern="1200" dirty="0">
                <a:solidFill>
                  <a:srgbClr val="0070C0"/>
                </a:solidFill>
                <a:latin typeface="宋体" panose="02010600030101010101" pitchFamily="2" charset="-122"/>
                <a:ea typeface="+mn-ea"/>
                <a:cs typeface="+mn-cs"/>
              </a:rPr>
              <a:t>根据罗伯特</a:t>
            </a:r>
            <a:r>
              <a:rPr lang="en-US" altLang="zh-CN" sz="2400" b="1" kern="1200">
                <a:solidFill>
                  <a:srgbClr val="0070C0"/>
                </a:solidFill>
                <a:latin typeface="宋体" panose="02010600030101010101" pitchFamily="2" charset="-122"/>
                <a:ea typeface="+mn-ea"/>
                <a:cs typeface="+mn-cs"/>
              </a:rPr>
              <a:t>·</a:t>
            </a:r>
            <a:r>
              <a:rPr lang="zh-CN" altLang="en-US" sz="2400" b="1" kern="1200" dirty="0">
                <a:solidFill>
                  <a:srgbClr val="0070C0"/>
                </a:solidFill>
                <a:latin typeface="宋体" panose="02010600030101010101" pitchFamily="2" charset="-122"/>
                <a:ea typeface="+mn-ea"/>
                <a:cs typeface="+mn-cs"/>
              </a:rPr>
              <a:t>卡茨（</a:t>
            </a:r>
            <a:r>
              <a:rPr lang="en-US" altLang="zh-CN" sz="2400" b="1" kern="1200">
                <a:solidFill>
                  <a:srgbClr val="0070C0"/>
                </a:solidFill>
                <a:latin typeface="宋体" panose="02010600030101010101" pitchFamily="2" charset="-122"/>
                <a:ea typeface="+mn-ea"/>
                <a:cs typeface="+mn-cs"/>
              </a:rPr>
              <a:t>Katz</a:t>
            </a:r>
            <a:r>
              <a:rPr lang="zh-CN" altLang="en-US" sz="2400" b="1" kern="1200" dirty="0">
                <a:solidFill>
                  <a:srgbClr val="0070C0"/>
                </a:solidFill>
                <a:latin typeface="宋体" panose="02010600030101010101" pitchFamily="2" charset="-122"/>
                <a:ea typeface="+mn-ea"/>
                <a:cs typeface="+mn-cs"/>
              </a:rPr>
              <a:t>，</a:t>
            </a:r>
            <a:r>
              <a:rPr lang="en-US" altLang="zh-CN" sz="2400" b="1" kern="1200">
                <a:solidFill>
                  <a:srgbClr val="0070C0"/>
                </a:solidFill>
                <a:latin typeface="宋体" panose="02010600030101010101" pitchFamily="2" charset="-122"/>
                <a:ea typeface="+mn-ea"/>
                <a:cs typeface="+mn-cs"/>
              </a:rPr>
              <a:t>1974</a:t>
            </a:r>
            <a:r>
              <a:rPr lang="zh-CN" altLang="en-US" sz="2400" b="1" kern="1200" dirty="0">
                <a:solidFill>
                  <a:srgbClr val="0070C0"/>
                </a:solidFill>
                <a:latin typeface="宋体" panose="02010600030101010101" pitchFamily="2" charset="-122"/>
                <a:ea typeface="+mn-ea"/>
                <a:cs typeface="+mn-cs"/>
              </a:rPr>
              <a:t>）的研究，管理者要具备三类技能：</a:t>
            </a:r>
            <a:endParaRPr lang="en-US" altLang="zh-CN" sz="2400" b="1" kern="1200">
              <a:solidFill>
                <a:srgbClr val="0070C0"/>
              </a:solidFill>
              <a:latin typeface="宋体" panose="02010600030101010101" pitchFamily="2" charset="-122"/>
              <a:ea typeface="+mn-ea"/>
              <a:cs typeface="+mn-cs"/>
            </a:endParaRPr>
          </a:p>
          <a:p>
            <a:pPr lvl="1" indent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技术技能：</a:t>
            </a:r>
            <a:r>
              <a:rPr lang="ko-KR" altLang="en-US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运用其所监督的专业领域中的过程、惯例、技术和工具的能力</a:t>
            </a:r>
            <a:endParaRPr lang="ko-KR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1" indent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人际技能：</a:t>
            </a:r>
            <a:r>
              <a:rPr lang="ko-KR" altLang="en-US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成功地与别人打交道并与别人沟通的能力</a:t>
            </a:r>
            <a:endParaRPr lang="en-US" altLang="zh-CN" sz="2400" b="1" kern="1200">
              <a:solidFill>
                <a:srgbClr val="00206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pPr lvl="1" indent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概念技能：</a:t>
            </a:r>
            <a:r>
              <a:rPr lang="ko-KR" altLang="en-US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产生新想法并加以处理，以及将关系抽象化的思维能力</a:t>
            </a:r>
            <a:endParaRPr lang="ko-KR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1" defTabSz="914400"/>
            <a:endParaRPr lang="en-US" altLang="zh-CN" sz="1600" kern="1200">
              <a:latin typeface="+mn-lt"/>
              <a:ea typeface="+mn-ea"/>
              <a:cs typeface="+mn-cs"/>
            </a:endParaRPr>
          </a:p>
          <a:p>
            <a:pPr lvl="1" defTabSz="914400"/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3540125" y="1015365"/>
            <a:ext cx="3291840" cy="671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82415" y="1090295"/>
            <a:ext cx="2426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ko-KR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管理者的技能</a:t>
            </a:r>
            <a:endParaRPr lang="ko-KR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3" grpId="0" bldLvl="0" animBg="1"/>
      <p:bldP spid="1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4082415" y="1033145"/>
            <a:ext cx="2646680" cy="671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3560" y="1108075"/>
            <a:ext cx="237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ko-KR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技术技能</a:t>
            </a:r>
            <a:endParaRPr lang="zh-CN" altLang="ko-KR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A000220150318B6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2825" y="2252980"/>
            <a:ext cx="1828800" cy="3334385"/>
          </a:xfrm>
          <a:prstGeom prst="rect">
            <a:avLst/>
          </a:prstGeom>
        </p:spPr>
      </p:pic>
      <p:sp>
        <p:nvSpPr>
          <p:cNvPr id="106499" name="Rectangle 3"/>
          <p:cNvSpPr>
            <a:spLocks noGrp="1" noRot="1"/>
          </p:cNvSpPr>
          <p:nvPr/>
        </p:nvSpPr>
        <p:spPr>
          <a:xfrm>
            <a:off x="592455" y="1823085"/>
            <a:ext cx="8540750" cy="41941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algn="l" defTabSz="914400" eaLnBrk="1" hangingPunct="1">
              <a:lnSpc>
                <a:spcPct val="150000"/>
              </a:lnSpc>
              <a:spcBef>
                <a:spcPts val="0"/>
              </a:spcBef>
              <a:buChar char="v"/>
            </a:pPr>
            <a:r>
              <a:rPr lang="ko-KR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又称业务技能，是指运用所管理的专业领域中具体的知识、技术、工具的能力。</a:t>
            </a:r>
            <a:endParaRPr lang="ko-KR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l" defTabSz="914400" eaLnBrk="1" hangingPunct="1">
              <a:lnSpc>
                <a:spcPct val="150000"/>
              </a:lnSpc>
              <a:spcBef>
                <a:spcPts val="0"/>
              </a:spcBef>
              <a:buChar char="Ø"/>
            </a:pPr>
            <a:r>
              <a:rPr lang="ko-KR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如：营销人员拥有市场研究和销售技术方面的技能，文秘拥有处理文档资料的本领。</a:t>
            </a:r>
            <a:endParaRPr lang="ko-KR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l" defTabSz="914400" eaLnBrk="1" hangingPunct="1">
              <a:lnSpc>
                <a:spcPct val="150000"/>
              </a:lnSpc>
              <a:spcBef>
                <a:spcPts val="0"/>
              </a:spcBef>
              <a:buChar char="Ø"/>
            </a:pPr>
            <a:r>
              <a:rPr lang="ko-KR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掌握技术技能——有助于找到合适的工作，有助于成为管理者：对下属进行指导、检查时离不开技术技能。</a:t>
            </a:r>
            <a:endParaRPr lang="ko-KR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l" defTabSz="914400" eaLnBrk="1" hangingPunct="1">
              <a:lnSpc>
                <a:spcPct val="150000"/>
              </a:lnSpc>
              <a:spcBef>
                <a:spcPts val="0"/>
              </a:spcBef>
              <a:buChar char="Ø"/>
            </a:pPr>
            <a:r>
              <a:rPr lang="ko-KR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作为管理者，不一定成为专家，但必须懂行。</a:t>
            </a:r>
            <a:endParaRPr lang="zh-CN" altLang="en-US" b="1" dirty="0">
              <a:ea typeface="楷体_GB2312" pitchFamily="49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0649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charRg st="3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" fill="hold"/>
                                        <p:tgtEl>
                                          <p:spTgt spid="106499">
                                            <p:txEl>
                                              <p:charRg st="36" end="7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charRg st="74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" fill="hold"/>
                                        <p:tgtEl>
                                          <p:spTgt spid="106499">
                                            <p:txEl>
                                              <p:charRg st="74" end="12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charRg st="122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" fill="hold"/>
                                        <p:tgtEl>
                                          <p:spTgt spid="106499">
                                            <p:txEl>
                                              <p:charRg st="122" end="14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0649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" grpId="0" bldLvl="0" animBg="1"/>
      <p:bldP spid="11" grpId="1" bldLvl="0" animBg="1"/>
      <p:bldP spid="1064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4082415" y="1033145"/>
            <a:ext cx="2646680" cy="671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3560" y="1108075"/>
            <a:ext cx="237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</a:t>
            </a:r>
            <a:r>
              <a:rPr lang="zh-CN" altLang="ko-KR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zh-CN" altLang="ko-KR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A000220150318B6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7450" y="2138680"/>
            <a:ext cx="1828800" cy="3334385"/>
          </a:xfrm>
          <a:prstGeom prst="rect">
            <a:avLst/>
          </a:prstGeom>
        </p:spPr>
      </p:pic>
      <p:sp>
        <p:nvSpPr>
          <p:cNvPr id="107523" name="Rectangle 3"/>
          <p:cNvSpPr>
            <a:spLocks noGrp="1" noRot="1"/>
          </p:cNvSpPr>
          <p:nvPr/>
        </p:nvSpPr>
        <p:spPr>
          <a:xfrm>
            <a:off x="1084580" y="1936750"/>
            <a:ext cx="8642350" cy="43926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ko-KR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亦称人际关系技能，是指成功地与别人打交道并与别人进行沟通合作的能力。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楷体_GB2312" pitchFamily="49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ko-KR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管理的主要对象是人，管理者无论是作计划、进行人员分工还是对他人进行指导、监督，或是协调人际关系，都需要与人打交道，因此，管理者必须学会与人相处，具备人际技能。</a:t>
            </a:r>
            <a:endParaRPr lang="ko-KR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0752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3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107523">
                                            <p:txEl>
                                              <p:charRg st="35" end="11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10752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10752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0752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0752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107523">
                                            <p:txEl>
                                              <p:charRg st="3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07523">
                                            <p:txEl>
                                              <p:charRg st="3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07523">
                                            <p:txEl>
                                              <p:charRg st="3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07523">
                                            <p:txEl>
                                              <p:charRg st="3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3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3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3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3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3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" grpId="0" bldLvl="0" animBg="1"/>
      <p:bldP spid="11" grpId="1" bldLvl="0" animBg="1"/>
      <p:bldP spid="1075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4082415" y="1033145"/>
            <a:ext cx="2646680" cy="671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3560" y="1108075"/>
            <a:ext cx="237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r>
              <a:rPr lang="zh-CN" altLang="ko-KR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zh-CN" altLang="ko-KR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A000220150318B6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7450" y="2138680"/>
            <a:ext cx="1828800" cy="3334385"/>
          </a:xfrm>
          <a:prstGeom prst="rect">
            <a:avLst/>
          </a:prstGeom>
        </p:spPr>
      </p:pic>
      <p:sp>
        <p:nvSpPr>
          <p:cNvPr id="108547" name="Rectangle 3"/>
          <p:cNvSpPr>
            <a:spLocks noGrp="1" noRot="1"/>
          </p:cNvSpPr>
          <p:nvPr/>
        </p:nvSpPr>
        <p:spPr>
          <a:xfrm>
            <a:off x="1390015" y="1852295"/>
            <a:ext cx="8540750" cy="41941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ko-KR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是指管理者观察、理解和处理各种全局性的复杂关系时的抽象能力。也就是对事物的抽象分析、判断、洞察、概括的能力，宏观把握全局的能力。</a:t>
            </a:r>
            <a:endParaRPr lang="zh-CN" altLang="en-US" b="1" u="sng" dirty="0">
              <a:solidFill>
                <a:srgbClr val="FF0000"/>
              </a:solidFill>
              <a:latin typeface="方正姚体" pitchFamily="2" charset="-122"/>
              <a:ea typeface="楷体_GB2312" pitchFamily="49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ko-KR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管理者在处理问题时，不能陷入当事者的迷局，而应该以局外者的身份，站得高、看得远，否则就会“清官难断家务事”。</a:t>
            </a:r>
            <a:endParaRPr lang="ko-KR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08547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108547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3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3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" grpId="0" bldLvl="0" animBg="1"/>
      <p:bldP spid="11" grpId="1" bldLvl="0" animBg="1"/>
      <p:bldP spid="1085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2415" y="887730"/>
            <a:ext cx="237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ko-KR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管理者的角色</a:t>
            </a:r>
            <a:endParaRPr lang="ko-KR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A000220150318T21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46870" y="1282065"/>
            <a:ext cx="2756535" cy="4704080"/>
          </a:xfrm>
          <a:prstGeom prst="rect">
            <a:avLst/>
          </a:prstGeom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714500" y="1285875"/>
            <a:ext cx="64293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2800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各种层次的管理者管需要的技能比例：</a:t>
            </a:r>
            <a:endParaRPr kumimoji="0" lang="ko-KR" altLang="en-US" sz="2800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67"/>
          <p:cNvGrpSpPr/>
          <p:nvPr/>
        </p:nvGrpSpPr>
        <p:grpSpPr>
          <a:xfrm>
            <a:off x="1714500" y="2214563"/>
            <a:ext cx="6572250" cy="3052762"/>
            <a:chOff x="1714480" y="2214554"/>
            <a:chExt cx="6572327" cy="3052069"/>
          </a:xfrm>
        </p:grpSpPr>
        <p:sp>
          <p:nvSpPr>
            <p:cNvPr id="37" name="矩形 36"/>
            <p:cNvSpPr/>
            <p:nvPr/>
          </p:nvSpPr>
          <p:spPr bwMode="auto">
            <a:xfrm>
              <a:off x="3929058" y="2214554"/>
              <a:ext cx="1071562" cy="5000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286359" y="2214554"/>
              <a:ext cx="1071563" cy="5000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6643672" y="2214554"/>
              <a:ext cx="1071562" cy="5000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 bwMode="auto">
            <a:xfrm rot="10800000" flipH="1">
              <a:off x="5286380" y="2355842"/>
              <a:ext cx="107156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 bwMode="auto">
            <a:xfrm rot="10800000" flipH="1">
              <a:off x="5286380" y="2508242"/>
              <a:ext cx="107156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 bwMode="auto">
            <a:xfrm rot="16200000" flipH="1">
              <a:off x="6608747" y="2465379"/>
              <a:ext cx="500062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 bwMode="auto">
            <a:xfrm rot="16200000" flipH="1">
              <a:off x="6823059" y="2463792"/>
              <a:ext cx="500063" cy="15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 bwMode="auto">
            <a:xfrm rot="16200000" flipH="1">
              <a:off x="7107222" y="2463792"/>
              <a:ext cx="500063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 bwMode="auto">
            <a:xfrm rot="16200000" flipH="1">
              <a:off x="7321534" y="2463792"/>
              <a:ext cx="500063" cy="15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6" name="TextBox 42"/>
            <p:cNvSpPr txBox="1"/>
            <p:nvPr/>
          </p:nvSpPr>
          <p:spPr>
            <a:xfrm>
              <a:off x="3714763" y="2714620"/>
              <a:ext cx="157161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900C0"/>
                  </a:solidFill>
                  <a:latin typeface="Cambria" panose="02040503050406030204" pitchFamily="18" charset="0"/>
                  <a:ea typeface="华文楷体" pitchFamily="2" charset="-122"/>
                </a:rPr>
                <a:t>概念技能 </a:t>
              </a:r>
              <a:endParaRPr lang="zh-CN" altLang="en-US" sz="2400" b="1" dirty="0">
                <a:solidFill>
                  <a:srgbClr val="0900C0"/>
                </a:solidFill>
                <a:latin typeface="Cambria" panose="02040503050406030204" pitchFamily="18" charset="0"/>
                <a:ea typeface="华文楷体" pitchFamily="2" charset="-122"/>
              </a:endParaRPr>
            </a:p>
          </p:txBody>
        </p:sp>
        <p:sp>
          <p:nvSpPr>
            <p:cNvPr id="12307" name="TextBox 43"/>
            <p:cNvSpPr txBox="1"/>
            <p:nvPr/>
          </p:nvSpPr>
          <p:spPr>
            <a:xfrm>
              <a:off x="5143533" y="2714620"/>
              <a:ext cx="192879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900C0"/>
                  </a:solidFill>
                  <a:latin typeface="Cambria" panose="02040503050406030204" pitchFamily="18" charset="0"/>
                  <a:ea typeface="华文楷体" pitchFamily="2" charset="-122"/>
                </a:rPr>
                <a:t>技术技能 </a:t>
              </a:r>
              <a:endParaRPr lang="zh-CN" altLang="en-US" sz="2400" b="1" dirty="0">
                <a:solidFill>
                  <a:srgbClr val="0900C0"/>
                </a:solidFill>
                <a:latin typeface="Cambria" panose="02040503050406030204" pitchFamily="18" charset="0"/>
                <a:ea typeface="华文楷体" pitchFamily="2" charset="-122"/>
              </a:endParaRPr>
            </a:p>
          </p:txBody>
        </p:sp>
        <p:sp>
          <p:nvSpPr>
            <p:cNvPr id="12308" name="TextBox 44"/>
            <p:cNvSpPr txBox="1"/>
            <p:nvPr/>
          </p:nvSpPr>
          <p:spPr>
            <a:xfrm>
              <a:off x="6643702" y="2714620"/>
              <a:ext cx="164310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900C0"/>
                  </a:solidFill>
                  <a:latin typeface="Cambria" panose="02040503050406030204" pitchFamily="18" charset="0"/>
                  <a:ea typeface="华文楷体" pitchFamily="2" charset="-122"/>
                </a:rPr>
                <a:t>人际技能 </a:t>
              </a:r>
              <a:endParaRPr lang="zh-CN" altLang="en-US" sz="2400" b="1" dirty="0">
                <a:solidFill>
                  <a:srgbClr val="0900C0"/>
                </a:solidFill>
                <a:latin typeface="Cambria" panose="02040503050406030204" pitchFamily="18" charset="0"/>
                <a:ea typeface="华文楷体" pitchFamily="2" charset="-122"/>
              </a:endParaRPr>
            </a:p>
          </p:txBody>
        </p:sp>
        <p:sp>
          <p:nvSpPr>
            <p:cNvPr id="12309" name="TextBox 45"/>
            <p:cNvSpPr txBox="1"/>
            <p:nvPr/>
          </p:nvSpPr>
          <p:spPr>
            <a:xfrm>
              <a:off x="1714480" y="3304760"/>
              <a:ext cx="150019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900C0"/>
                  </a:solidFill>
                  <a:latin typeface="Cambria" panose="02040503050406030204" pitchFamily="18" charset="0"/>
                  <a:ea typeface="华文楷体" pitchFamily="2" charset="-122"/>
                </a:rPr>
                <a:t>高层管理</a:t>
              </a:r>
              <a:endParaRPr lang="zh-CN" altLang="en-US" sz="2400" b="1" dirty="0">
                <a:solidFill>
                  <a:srgbClr val="0900C0"/>
                </a:solidFill>
                <a:latin typeface="Cambria" panose="02040503050406030204" pitchFamily="18" charset="0"/>
                <a:ea typeface="华文楷体" pitchFamily="2" charset="-122"/>
              </a:endParaRPr>
            </a:p>
          </p:txBody>
        </p:sp>
        <p:sp>
          <p:nvSpPr>
            <p:cNvPr id="12310" name="TextBox 46"/>
            <p:cNvSpPr txBox="1"/>
            <p:nvPr/>
          </p:nvSpPr>
          <p:spPr>
            <a:xfrm>
              <a:off x="1714480" y="4019140"/>
              <a:ext cx="150971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900C0"/>
                  </a:solidFill>
                  <a:latin typeface="Cambria" panose="02040503050406030204" pitchFamily="18" charset="0"/>
                  <a:ea typeface="华文楷体" pitchFamily="2" charset="-122"/>
                </a:rPr>
                <a:t>中层管理</a:t>
              </a:r>
              <a:endParaRPr lang="zh-CN" altLang="en-US" sz="2400" b="1" dirty="0">
                <a:solidFill>
                  <a:srgbClr val="0900C0"/>
                </a:solidFill>
                <a:latin typeface="Cambria" panose="02040503050406030204" pitchFamily="18" charset="0"/>
                <a:ea typeface="华文楷体" pitchFamily="2" charset="-122"/>
              </a:endParaRPr>
            </a:p>
          </p:txBody>
        </p:sp>
        <p:sp>
          <p:nvSpPr>
            <p:cNvPr id="12311" name="TextBox 47"/>
            <p:cNvSpPr txBox="1"/>
            <p:nvPr/>
          </p:nvSpPr>
          <p:spPr>
            <a:xfrm>
              <a:off x="1785918" y="4804958"/>
              <a:ext cx="157163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900C0"/>
                  </a:solidFill>
                  <a:latin typeface="Cambria" panose="02040503050406030204" pitchFamily="18" charset="0"/>
                  <a:ea typeface="华文楷体" pitchFamily="2" charset="-122"/>
                </a:rPr>
                <a:t>基层管理</a:t>
              </a:r>
              <a:endParaRPr lang="zh-CN" altLang="en-US" sz="2400" b="1" dirty="0">
                <a:solidFill>
                  <a:srgbClr val="0900C0"/>
                </a:solidFill>
                <a:latin typeface="Cambria" panose="02040503050406030204" pitchFamily="18" charset="0"/>
                <a:ea typeface="华文楷体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357554" y="3214686"/>
              <a:ext cx="2357454" cy="50006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715008" y="3214686"/>
              <a:ext cx="928694" cy="5000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286248" y="4714884"/>
              <a:ext cx="2357454" cy="5000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357554" y="4714884"/>
              <a:ext cx="928694" cy="50006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643702" y="3214686"/>
              <a:ext cx="1643074" cy="50006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643702" y="3929066"/>
              <a:ext cx="1643074" cy="50006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5000628" y="3929066"/>
              <a:ext cx="1643074" cy="5000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357554" y="3929066"/>
              <a:ext cx="1643074" cy="50006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643702" y="4714884"/>
              <a:ext cx="1643074" cy="50006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3" name="直接连接符 62"/>
            <p:cNvCxnSpPr/>
            <p:nvPr/>
          </p:nvCxnSpPr>
          <p:spPr>
            <a:xfrm rot="10800000" flipH="1">
              <a:off x="5715008" y="3357562"/>
              <a:ext cx="9286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10800000" flipH="1">
              <a:off x="5715008" y="3570288"/>
              <a:ext cx="9286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5000628" y="4141792"/>
              <a:ext cx="164307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5000628" y="4286256"/>
              <a:ext cx="164307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286248" y="4857760"/>
              <a:ext cx="235745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4286248" y="5010160"/>
              <a:ext cx="235745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5400000">
              <a:off x="6607983" y="3464719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5400000">
              <a:off x="6892941" y="3463925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rot="5400000">
              <a:off x="7178693" y="3463925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rot="5400000">
              <a:off x="7750197" y="3463925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rot="5400000">
              <a:off x="7178693" y="4178305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rot="5400000">
              <a:off x="6608777" y="4178305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5400000">
              <a:off x="7464445" y="4178305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5400000">
              <a:off x="6894529" y="4178305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5400000">
              <a:off x="7751785" y="4178305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5400000">
              <a:off x="7180281" y="4964123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rot="5400000">
              <a:off x="6892941" y="4964123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5400000">
              <a:off x="7464444" y="4964123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5400000">
              <a:off x="7751785" y="4964123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rot="5400000">
              <a:off x="6608777" y="4964123"/>
              <a:ext cx="500066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65722" y="1015585"/>
            <a:ext cx="850795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656965" y="812800"/>
            <a:ext cx="3225800" cy="671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82415" y="887730"/>
            <a:ext cx="237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ko-KR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</a:t>
            </a:r>
            <a:r>
              <a:rPr lang="zh-CN" altLang="ko-KR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zh-CN" altLang="ko-KR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A000220150318B6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7450" y="2138680"/>
            <a:ext cx="1828800" cy="3334385"/>
          </a:xfrm>
          <a:prstGeom prst="rect">
            <a:avLst/>
          </a:prstGeom>
        </p:spPr>
      </p:pic>
      <p:sp>
        <p:nvSpPr>
          <p:cNvPr id="134147" name="Rectangle 3"/>
          <p:cNvSpPr>
            <a:spLocks noGrp="1" noRot="1"/>
          </p:cNvSpPr>
          <p:nvPr/>
        </p:nvSpPr>
        <p:spPr>
          <a:xfrm>
            <a:off x="468630" y="1605280"/>
            <a:ext cx="9702800" cy="45593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对比管理的四大职能，分析一下，不同的技能主要服务于什么职能？</a:t>
            </a:r>
            <a:endParaRPr lang="zh-CN" altLang="en-US" b="1" dirty="0">
              <a:ea typeface="楷体_GB2312" pitchFamily="49" charset="-122"/>
            </a:endParaRPr>
          </a:p>
          <a:p>
            <a:r>
              <a:rPr lang="zh-CN" altLang="en-US" b="1" dirty="0">
                <a:solidFill>
                  <a:srgbClr val="FFFF00"/>
                </a:solidFill>
                <a:ea typeface="楷体_GB2312" pitchFamily="49" charset="-122"/>
              </a:rPr>
              <a:t>                       </a:t>
            </a:r>
            <a:r>
              <a:rPr lang="ko-KR" altLang="en-US" sz="2800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领导和控制</a:t>
            </a:r>
            <a:r>
              <a:rPr lang="zh-CN" altLang="en-US" b="1" dirty="0">
                <a:ea typeface="楷体_GB2312" pitchFamily="49" charset="-122"/>
              </a:rPr>
              <a:t>（</a:t>
            </a: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领导工作需要对下属进行业务指导，控制工作需要对下属进行业务监督，显然对技术技能要求高</a:t>
            </a:r>
            <a:r>
              <a:rPr lang="zh-CN" altLang="en-US" b="1" dirty="0">
                <a:ea typeface="楷体_GB2312" pitchFamily="49" charset="-122"/>
              </a:rPr>
              <a:t>）</a:t>
            </a:r>
            <a:endParaRPr lang="zh-CN" altLang="en-US" b="1" dirty="0">
              <a:ea typeface="楷体_GB2312" pitchFamily="49" charset="-122"/>
            </a:endParaRPr>
          </a:p>
          <a:p>
            <a:r>
              <a:rPr lang="zh-CN" altLang="en-US" b="1" dirty="0">
                <a:solidFill>
                  <a:srgbClr val="FFFF00"/>
                </a:solidFill>
                <a:ea typeface="楷体_GB2312" pitchFamily="49" charset="-122"/>
              </a:rPr>
              <a:t>                      </a:t>
            </a:r>
            <a:r>
              <a:rPr lang="ko-KR" altLang="en-US" sz="2800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全部职能</a:t>
            </a: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（管理的主要对象是人，因此每一职能都需要和人成功相处）</a:t>
            </a:r>
            <a:endParaRPr lang="ko-KR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1" dirty="0">
                <a:solidFill>
                  <a:srgbClr val="FFFF00"/>
                </a:solidFill>
                <a:ea typeface="楷体_GB2312" pitchFamily="49" charset="-122"/>
              </a:rPr>
              <a:t>                      </a:t>
            </a:r>
            <a:r>
              <a:rPr lang="ko-KR" altLang="en-US" sz="2800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计划和组织</a:t>
            </a: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（计划和组织工作需要有全局观念，因此对概念技能要求高）</a:t>
            </a:r>
            <a:endParaRPr lang="ko-KR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148" name="Rectangle 4"/>
          <p:cNvSpPr/>
          <p:nvPr/>
        </p:nvSpPr>
        <p:spPr>
          <a:xfrm>
            <a:off x="1775460" y="2633345"/>
            <a:ext cx="1744345" cy="47815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技术技能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隶书" pitchFamily="49" charset="-122"/>
              </a:rPr>
              <a:t>：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34149" name="Rectangle 5"/>
          <p:cNvSpPr/>
          <p:nvPr/>
        </p:nvSpPr>
        <p:spPr>
          <a:xfrm>
            <a:off x="1603852" y="4131628"/>
            <a:ext cx="1731010" cy="47815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人际技能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隶书" pitchFamily="49" charset="-122"/>
              </a:rPr>
              <a:t>: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34150" name="Rectangle 6"/>
          <p:cNvSpPr/>
          <p:nvPr/>
        </p:nvSpPr>
        <p:spPr>
          <a:xfrm>
            <a:off x="1402080" y="5126990"/>
            <a:ext cx="2117090" cy="47815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 algn="ctr"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概念技能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隶书" pitchFamily="49" charset="-122"/>
              </a:rPr>
              <a:t>：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隶书" pitchFamily="49" charset="-122"/>
              </a:rPr>
              <a:t>  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414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charRg st="31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4147">
                                            <p:txEl>
                                              <p:charRg st="31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charRg st="97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4147">
                                            <p:txEl>
                                              <p:charRg st="97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charRg st="145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4147">
                                            <p:txEl>
                                              <p:charRg st="145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39" grpId="0" bldLvl="0" animBg="1"/>
      <p:bldP spid="11" grpId="0" bldLvl="0" animBg="1"/>
      <p:bldP spid="11" grpId="1" bldLvl="0" animBg="1"/>
      <p:bldP spid="134147" grpId="0" build="p"/>
      <p:bldP spid="134148" grpId="0"/>
      <p:bldP spid="134149" grpId="0"/>
      <p:bldP spid="134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818261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tx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8922" y="1122845"/>
            <a:ext cx="2088232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明 年 工 作 计 划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850" y="2747010"/>
            <a:ext cx="1678940" cy="287972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 bwMode="auto">
          <a:xfrm>
            <a:off x="4753610" y="1120775"/>
            <a:ext cx="3620135" cy="671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61635" y="1195705"/>
            <a:ext cx="237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ko-KR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</a:t>
            </a:r>
            <a:r>
              <a:rPr lang="zh-CN" altLang="ko-KR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zh-CN" altLang="ko-KR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3051175" y="1792605"/>
            <a:ext cx="8407400" cy="527939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CN" sz="2400" b="1" kern="1200">
              <a:solidFill>
                <a:srgbClr val="0070C0"/>
              </a:solidFill>
              <a:latin typeface="宋体" panose="02010600030101010101" pitchFamily="2" charset="-122"/>
              <a:ea typeface="+mn-ea"/>
              <a:cs typeface="+mn-cs"/>
            </a:endParaRPr>
          </a:p>
          <a:p>
            <a:pPr lvl="1" indent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技术技能：</a:t>
            </a:r>
            <a:r>
              <a:rPr lang="ko-KR" altLang="en-US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运用其所监督的专业领域中的过程、惯例、技术和工具的能力</a:t>
            </a:r>
            <a:endParaRPr lang="ko-KR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1" indent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人际技能：</a:t>
            </a:r>
            <a:r>
              <a:rPr lang="ko-KR" altLang="en-US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成功地与别人打交道并与别人沟通的能力</a:t>
            </a:r>
            <a:endParaRPr lang="en-US" altLang="zh-CN" sz="2400" b="1" kern="1200">
              <a:solidFill>
                <a:srgbClr val="00206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  <a:p>
            <a:pPr lvl="1" indent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概念技能：</a:t>
            </a:r>
            <a:r>
              <a:rPr lang="ko-KR" altLang="en-US" sz="2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产生新想法并加以处理，以及将关系抽象化的思维能力</a:t>
            </a:r>
            <a:endParaRPr lang="ko-KR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1" defTabSz="914400"/>
            <a:endParaRPr lang="en-US" altLang="zh-CN" sz="1600" kern="1200">
              <a:latin typeface="+mn-lt"/>
              <a:ea typeface="+mn-ea"/>
              <a:cs typeface="+mn-cs"/>
            </a:endParaRPr>
          </a:p>
          <a:p>
            <a:pPr lvl="1" defTabSz="914400"/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3" grpId="0" bldLvl="0" animBg="1"/>
      <p:bldP spid="13" grpId="1" bldLvl="0" animBg="1"/>
    </p:bldLst>
  </p:timing>
</p:sld>
</file>

<file path=ppt/tags/tag1.xml><?xml version="1.0" encoding="utf-8"?>
<p:tagLst xmlns:p="http://schemas.openxmlformats.org/presentationml/2006/main">
  <p:tag name="TIMING" val="|0.7|1|0.6|0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WPS 演示</Application>
  <PresentationFormat>自定义</PresentationFormat>
  <Paragraphs>143</Paragraphs>
  <Slides>10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方正正大黑简体</vt:lpstr>
      <vt:lpstr>方正兰亭大黑_GBK</vt:lpstr>
      <vt:lpstr>微软雅黑</vt:lpstr>
      <vt:lpstr>Impact</vt:lpstr>
      <vt:lpstr>华文楷体</vt:lpstr>
      <vt:lpstr>楷体_GB2312</vt:lpstr>
      <vt:lpstr>方正姚体</vt:lpstr>
      <vt:lpstr>Cambria</vt:lpstr>
      <vt:lpstr>黑体</vt:lpstr>
      <vt:lpstr>隶书</vt:lpstr>
      <vt:lpstr>Britannic Bold</vt:lpstr>
      <vt:lpstr>Arial Unicode MS</vt:lpstr>
      <vt:lpstr>新宋体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hl81829782</Company>
  <LinksUpToDate>false</LinksUpToDate>
  <SharedDoc>false</SharedDoc>
  <HyperlinksChanged>false</HyperlinksChanged>
  <AppVersion>14.0000</AppVersion>
  <Manager>hl81829782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/>
  <cp:lastModifiedBy>燕尾蝶</cp:lastModifiedBy>
  <cp:revision>1906</cp:revision>
  <dcterms:created xsi:type="dcterms:W3CDTF">2016-01-13T14:39:00Z</dcterms:created>
  <dcterms:modified xsi:type="dcterms:W3CDTF">2017-11-21T09:20:02Z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